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97"/>
  </p:notesMasterIdLst>
  <p:handoutMasterIdLst>
    <p:handoutMasterId r:id="rId98"/>
  </p:handoutMasterIdLst>
  <p:sldIdLst>
    <p:sldId id="3175" r:id="rId2"/>
    <p:sldId id="3358" r:id="rId3"/>
    <p:sldId id="3360" r:id="rId4"/>
    <p:sldId id="3363" r:id="rId5"/>
    <p:sldId id="3364" r:id="rId6"/>
    <p:sldId id="3521" r:id="rId7"/>
    <p:sldId id="3523" r:id="rId8"/>
    <p:sldId id="3367" r:id="rId9"/>
    <p:sldId id="3383" r:id="rId10"/>
    <p:sldId id="3387" r:id="rId11"/>
    <p:sldId id="3446" r:id="rId12"/>
    <p:sldId id="3522" r:id="rId13"/>
    <p:sldId id="3524" r:id="rId14"/>
    <p:sldId id="3452" r:id="rId15"/>
    <p:sldId id="3450" r:id="rId16"/>
    <p:sldId id="3515" r:id="rId17"/>
    <p:sldId id="3454" r:id="rId18"/>
    <p:sldId id="3456" r:id="rId19"/>
    <p:sldId id="3458" r:id="rId20"/>
    <p:sldId id="3460" r:id="rId21"/>
    <p:sldId id="3462" r:id="rId22"/>
    <p:sldId id="3463" r:id="rId23"/>
    <p:sldId id="3465" r:id="rId24"/>
    <p:sldId id="3467" r:id="rId25"/>
    <p:sldId id="3468" r:id="rId26"/>
    <p:sldId id="3470" r:id="rId27"/>
    <p:sldId id="3516" r:id="rId28"/>
    <p:sldId id="3517" r:id="rId29"/>
    <p:sldId id="3471" r:id="rId30"/>
    <p:sldId id="3472" r:id="rId31"/>
    <p:sldId id="3474" r:id="rId32"/>
    <p:sldId id="3475" r:id="rId33"/>
    <p:sldId id="3477" r:id="rId34"/>
    <p:sldId id="3518" r:id="rId35"/>
    <p:sldId id="3519" r:id="rId36"/>
    <p:sldId id="3520" r:id="rId37"/>
    <p:sldId id="3431" r:id="rId38"/>
    <p:sldId id="3432" r:id="rId39"/>
    <p:sldId id="3527" r:id="rId40"/>
    <p:sldId id="3584" r:id="rId41"/>
    <p:sldId id="3528" r:id="rId42"/>
    <p:sldId id="3529" r:id="rId43"/>
    <p:sldId id="3530" r:id="rId44"/>
    <p:sldId id="3531" r:id="rId45"/>
    <p:sldId id="3532" r:id="rId46"/>
    <p:sldId id="3533" r:id="rId47"/>
    <p:sldId id="3534" r:id="rId48"/>
    <p:sldId id="3535" r:id="rId49"/>
    <p:sldId id="3536" r:id="rId50"/>
    <p:sldId id="3537" r:id="rId51"/>
    <p:sldId id="3538" r:id="rId52"/>
    <p:sldId id="3539" r:id="rId53"/>
    <p:sldId id="3540" r:id="rId54"/>
    <p:sldId id="3541" r:id="rId55"/>
    <p:sldId id="3543" r:id="rId56"/>
    <p:sldId id="3544" r:id="rId57"/>
    <p:sldId id="3545" r:id="rId58"/>
    <p:sldId id="3547" r:id="rId59"/>
    <p:sldId id="3548" r:id="rId60"/>
    <p:sldId id="3549" r:id="rId61"/>
    <p:sldId id="3550" r:id="rId62"/>
    <p:sldId id="3551" r:id="rId63"/>
    <p:sldId id="3552" r:id="rId64"/>
    <p:sldId id="3553" r:id="rId65"/>
    <p:sldId id="3554" r:id="rId66"/>
    <p:sldId id="3555" r:id="rId67"/>
    <p:sldId id="3556" r:id="rId68"/>
    <p:sldId id="3557" r:id="rId69"/>
    <p:sldId id="3558" r:id="rId70"/>
    <p:sldId id="3559" r:id="rId71"/>
    <p:sldId id="3560" r:id="rId72"/>
    <p:sldId id="3561" r:id="rId73"/>
    <p:sldId id="3562" r:id="rId74"/>
    <p:sldId id="3563" r:id="rId75"/>
    <p:sldId id="3564" r:id="rId76"/>
    <p:sldId id="3565" r:id="rId77"/>
    <p:sldId id="3566" r:id="rId78"/>
    <p:sldId id="3567" r:id="rId79"/>
    <p:sldId id="3568" r:id="rId80"/>
    <p:sldId id="3569" r:id="rId81"/>
    <p:sldId id="3570" r:id="rId82"/>
    <p:sldId id="3571" r:id="rId83"/>
    <p:sldId id="3572" r:id="rId84"/>
    <p:sldId id="3573" r:id="rId85"/>
    <p:sldId id="3574" r:id="rId86"/>
    <p:sldId id="3575" r:id="rId87"/>
    <p:sldId id="3576" r:id="rId88"/>
    <p:sldId id="3577" r:id="rId89"/>
    <p:sldId id="3578" r:id="rId90"/>
    <p:sldId id="3579" r:id="rId91"/>
    <p:sldId id="3580" r:id="rId92"/>
    <p:sldId id="3581" r:id="rId93"/>
    <p:sldId id="3582" r:id="rId94"/>
    <p:sldId id="3583" r:id="rId95"/>
    <p:sldId id="3585" r:id="rId9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79" autoAdjust="0"/>
    <p:restoredTop sz="50000" autoAdjust="0"/>
  </p:normalViewPr>
  <p:slideViewPr>
    <p:cSldViewPr>
      <p:cViewPr varScale="1">
        <p:scale>
          <a:sx n="93" d="100"/>
          <a:sy n="93" d="100"/>
        </p:scale>
        <p:origin x="2560" y="5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29752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43377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9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</a:t>
            </a:r>
            <a:r>
              <a:rPr lang="en-US" baseline="-25000" dirty="0">
                <a:latin typeface="Times New Roman" pitchFamily="18" charset="0"/>
                <a:cs typeface="Times New Roman" pitchFamily="18" charset="0"/>
                <a:sym typeface="Symbol"/>
              </a:rPr>
              <a:t>$</a:t>
            </a:r>
            <a:r>
              <a:rPr lang="en-US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dirty="0">
                <a:sym typeface="Symbol"/>
              </a:rPr>
              <a:t> means to choose </a:t>
            </a:r>
            <a:r>
              <a:rPr lang="en-US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dirty="0">
                <a:sym typeface="Symbol"/>
              </a:rPr>
              <a:t> uniformly</a:t>
            </a:r>
            <a:r>
              <a:rPr lang="en-US" baseline="0" dirty="0">
                <a:sym typeface="Symbol"/>
              </a:rPr>
              <a:t> at random from the set </a:t>
            </a:r>
            <a:r>
              <a:rPr lang="en-US" i="1" baseline="0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</a:p>
          <a:p>
            <a:r>
              <a:rPr lang="en-US" i="1" dirty="0">
                <a:latin typeface="Times New Roman" pitchFamily="18" charset="0"/>
                <a:cs typeface="Times New Roman" pitchFamily="18" charset="0"/>
              </a:rPr>
              <a:t>DES</a:t>
            </a:r>
            <a:r>
              <a:rPr lang="en-US" baseline="30000" dirty="0">
                <a:latin typeface="Times New Roman" pitchFamily="18" charset="0"/>
                <a:cs typeface="Times New Roman" pitchFamily="18" charset="0"/>
              </a:rPr>
              <a:t>–1</a:t>
            </a:r>
            <a:r>
              <a:rPr lang="en-US" dirty="0"/>
              <a:t> denotes the DES decryption function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B173F40-8BE9-4557-AE49-ED7CB7CCC012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642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jpeg"/><Relationship Id="rId5" Type="http://schemas.openxmlformats.org/officeDocument/2006/relationships/image" Target="../media/image18.gif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jpeg"/><Relationship Id="rId14" Type="http://schemas.openxmlformats.org/officeDocument/2006/relationships/image" Target="../media/image27.png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upload.wikimedia.org/wikipedia/en/d/d5/SHA-1.png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groestl.info/Groestl.pdf" TargetMode="External"/><Relationship Id="rId2" Type="http://schemas.openxmlformats.org/officeDocument/2006/relationships/hyperlink" Target="https://131002.net/blake/blake.pdf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skein-hash.info/sites/default/files/skein1.1.pdf" TargetMode="External"/><Relationship Id="rId5" Type="http://schemas.openxmlformats.org/officeDocument/2006/relationships/hyperlink" Target="http://keccak.noekeon.org/Keccak-submission-3.pdf" TargetMode="External"/><Relationship Id="rId4" Type="http://schemas.openxmlformats.org/officeDocument/2006/relationships/hyperlink" Target="http://www3.ntu.edu.sg/home/wuhj/research/jh/jh_round3.pdf" TargetMode="Externa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0668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Cryptographic Hashes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488359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 dirty="0" err="1">
                <a:latin typeface="Arial" charset="0"/>
              </a:rPr>
              <a:t>JohnManferdelli@hotmail.com</a:t>
            </a:r>
            <a:endParaRPr lang="en-US" sz="2000" dirty="0">
              <a:latin typeface="Arial" charset="0"/>
            </a:endParaRP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228600" y="5616714"/>
            <a:ext cx="8610600" cy="707886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2004-2025,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4802FFB-0200-4439-AC47-FCE82F133947}" type="slidenum">
              <a:rPr lang="en-US"/>
              <a:pPr>
                <a:defRPr/>
              </a:pPr>
              <a:t>10</a:t>
            </a:fld>
            <a:endParaRPr lang="en-US"/>
          </a:p>
        </p:txBody>
      </p:sp>
      <p:sp>
        <p:nvSpPr>
          <p:cNvPr id="4608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200" dirty="0"/>
              <a:t>SHA-0/1</a:t>
            </a:r>
          </a:p>
        </p:txBody>
      </p:sp>
      <p:sp>
        <p:nvSpPr>
          <p:cNvPr id="4608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295400"/>
            <a:ext cx="3810000" cy="5029200"/>
          </a:xfrm>
        </p:spPr>
        <p:txBody>
          <a:bodyPr/>
          <a:lstStyle/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A= 0x67452301, B= 0xefcdab89,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C= 0x98badcfe, D= 0x10325476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</a:rPr>
              <a:t>E= 0xc3d2e1f0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endParaRPr lang="en-US" sz="1600" b="1" dirty="0">
              <a:latin typeface="Courier New" pitchFamily="49" charset="0"/>
              <a:sym typeface="Symbol" pitchFamily="18" charset="2"/>
            </a:endParaRP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</a:t>
            </a:r>
            <a:r>
              <a:rPr lang="en-US" sz="1600" b="1" dirty="0">
                <a:latin typeface="Courier New" pitchFamily="49" charset="0"/>
              </a:rPr>
              <a:t>(X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⋀Y)⋁((¬X)⋀Z),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	t= 0,…,19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X⨁Y⨁Z,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	t= 20,…,39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</a:t>
            </a:r>
            <a:r>
              <a:rPr lang="en-US" sz="1600" b="1" dirty="0">
                <a:latin typeface="Courier New" pitchFamily="49" charset="0"/>
              </a:rPr>
              <a:t>(X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⋀Y)⋁(X⋀Z)⋁(Y⋀Z),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	t= 40,…,59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>
                <a:latin typeface="Courier New" pitchFamily="49" charset="0"/>
                <a:sym typeface="Symbol" pitchFamily="18" charset="2"/>
              </a:rPr>
              <a:t>F</a:t>
            </a:r>
            <a:r>
              <a:rPr lang="en-US" sz="1600" b="1" baseline="-25000" dirty="0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(X,Y,Z)= X⨁Y⨁Z, t= 60,…,79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endParaRPr lang="en-US" sz="1600" b="1" dirty="0">
              <a:latin typeface="Courier New" pitchFamily="49" charset="0"/>
              <a:sym typeface="Symbol" pitchFamily="18" charset="2"/>
            </a:endParaRP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0x5a827999, t= 0,…,19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0x6ed9eba1, t=20,…,39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0x8f1bbcdc, t= 40,…,59 </a:t>
            </a:r>
          </a:p>
          <a:p>
            <a:pPr marL="609600" indent="-609600">
              <a:spcBef>
                <a:spcPts val="200"/>
              </a:spcBef>
              <a:buFontTx/>
              <a:buNone/>
            </a:pPr>
            <a:r>
              <a:rPr lang="en-US" sz="1600" b="1" dirty="0" err="1">
                <a:latin typeface="Courier New" pitchFamily="49" charset="0"/>
                <a:sym typeface="Symbol" pitchFamily="18" charset="2"/>
              </a:rPr>
              <a:t>K</a:t>
            </a:r>
            <a:r>
              <a:rPr lang="en-US" sz="1600" b="1" baseline="-25000" dirty="0" err="1">
                <a:latin typeface="Courier New" pitchFamily="49" charset="0"/>
                <a:sym typeface="Symbol" pitchFamily="18" charset="2"/>
              </a:rPr>
              <a:t>t</a:t>
            </a:r>
            <a:r>
              <a:rPr lang="en-US" sz="1600" b="1" dirty="0">
                <a:latin typeface="Courier New" pitchFamily="49" charset="0"/>
                <a:sym typeface="Symbol" pitchFamily="18" charset="2"/>
              </a:rPr>
              <a:t>= 0xca62c1d6, t=60,…,79</a:t>
            </a:r>
            <a:endParaRPr lang="en-US" sz="1400" dirty="0">
              <a:latin typeface="Courier New" pitchFamily="49" charset="0"/>
            </a:endParaRPr>
          </a:p>
        </p:txBody>
      </p:sp>
      <p:sp>
        <p:nvSpPr>
          <p:cNvPr id="46086" name="Rectangle 4"/>
          <p:cNvSpPr>
            <a:spLocks noChangeArrowheads="1"/>
          </p:cNvSpPr>
          <p:nvPr/>
        </p:nvSpPr>
        <p:spPr bwMode="auto">
          <a:xfrm>
            <a:off x="4419600" y="1295400"/>
            <a:ext cx="4724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609600" indent="-6096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Do until no more input blocks {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If last input block</a:t>
            </a:r>
          </a:p>
          <a:p>
            <a:pPr marL="1371600" lvl="2" indent="-4572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Pad to 512 bits by adding 1 </a:t>
            </a:r>
          </a:p>
          <a:p>
            <a:pPr marL="1371600" lvl="2" indent="-4572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then 0s then 64 bits of length.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M</a:t>
            </a:r>
            <a:r>
              <a:rPr kumimoji="1" lang="en-US" sz="1600" b="1" baseline="-25000" dirty="0">
                <a:sym typeface="Symbol" pitchFamily="18" charset="2"/>
              </a:rPr>
              <a:t>i</a:t>
            </a:r>
            <a:r>
              <a:rPr kumimoji="1" lang="en-US" sz="1600" b="1" dirty="0">
                <a:sym typeface="Symbol" pitchFamily="18" charset="2"/>
              </a:rPr>
              <a:t>= input block(32 bits)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     </a:t>
            </a:r>
            <a:r>
              <a:rPr kumimoji="1" lang="en-US" sz="1600" b="1" dirty="0" err="1">
                <a:sym typeface="Symbol" pitchFamily="18" charset="2"/>
              </a:rPr>
              <a:t>i</a:t>
            </a:r>
            <a:r>
              <a:rPr kumimoji="1" lang="en-US" sz="1600" b="1" dirty="0">
                <a:sym typeface="Symbol" pitchFamily="18" charset="2"/>
              </a:rPr>
              <a:t>= 0,…,15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W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M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, </a:t>
            </a:r>
            <a:r>
              <a:rPr kumimoji="1" lang="en-US" sz="1600" b="1" dirty="0" err="1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0,…,15;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W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(W</a:t>
            </a:r>
            <a:r>
              <a:rPr kumimoji="1" lang="en-US" sz="1600" b="1" baseline="-25000" dirty="0">
                <a:sym typeface="Symbol" pitchFamily="18" charset="2"/>
              </a:rPr>
              <a:t>t-3</a:t>
            </a:r>
            <a:r>
              <a:rPr kumimoji="1" lang="en-US" sz="1600" b="1" dirty="0">
                <a:sym typeface="Symbol" pitchFamily="18" charset="2"/>
              </a:rPr>
              <a:t>⨁W</a:t>
            </a:r>
            <a:r>
              <a:rPr kumimoji="1" lang="en-US" sz="1600" b="1" baseline="-25000" dirty="0">
                <a:sym typeface="Symbol" pitchFamily="18" charset="2"/>
              </a:rPr>
              <a:t>t-8</a:t>
            </a:r>
            <a:r>
              <a:rPr kumimoji="1" lang="en-US" sz="1600" b="1" dirty="0">
                <a:sym typeface="Symbol" pitchFamily="18" charset="2"/>
              </a:rPr>
              <a:t>⨁W</a:t>
            </a:r>
            <a:r>
              <a:rPr kumimoji="1" lang="en-US" sz="1600" b="1" baseline="-25000" dirty="0">
                <a:sym typeface="Symbol" pitchFamily="18" charset="2"/>
              </a:rPr>
              <a:t>t-14</a:t>
            </a:r>
            <a:r>
              <a:rPr kumimoji="1" lang="en-US" sz="1600" b="1" dirty="0">
                <a:sym typeface="Symbol" pitchFamily="18" charset="2"/>
              </a:rPr>
              <a:t>⨁W</a:t>
            </a:r>
            <a:r>
              <a:rPr kumimoji="1" lang="en-US" sz="1600" b="1" baseline="-25000" dirty="0">
                <a:sym typeface="Symbol" pitchFamily="18" charset="2"/>
              </a:rPr>
              <a:t>t-16</a:t>
            </a:r>
            <a:r>
              <a:rPr kumimoji="1" lang="en-US" sz="1600" b="1" dirty="0">
                <a:sym typeface="Symbol" pitchFamily="18" charset="2"/>
              </a:rPr>
              <a:t>) </a:t>
            </a:r>
            <a:r>
              <a:rPr kumimoji="1" lang="en-US" sz="1600" b="1" dirty="0">
                <a:solidFill>
                  <a:schemeClr val="accent2"/>
                </a:solidFill>
                <a:sym typeface="Symbol" pitchFamily="18" charset="2"/>
              </a:rPr>
              <a:t>&lt;&lt;&lt;1</a:t>
            </a:r>
            <a:r>
              <a:rPr kumimoji="1" lang="en-US" sz="1600" b="1" dirty="0">
                <a:sym typeface="Symbol" pitchFamily="18" charset="2"/>
              </a:rPr>
              <a:t>,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	</a:t>
            </a:r>
            <a:r>
              <a:rPr kumimoji="1" lang="en-US" sz="1600" b="1" dirty="0" err="1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= 16,…,79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a= A; 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= B; 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= C;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= D; </a:t>
            </a:r>
            <a:r>
              <a:rPr kumimoji="1" lang="en-US" sz="1600" b="1" dirty="0" err="1">
                <a:sym typeface="Symbol" pitchFamily="18" charset="2"/>
              </a:rPr>
              <a:t>e</a:t>
            </a:r>
            <a:r>
              <a:rPr kumimoji="1" lang="en-US" sz="1600" b="1" dirty="0">
                <a:sym typeface="Symbol" pitchFamily="18" charset="2"/>
              </a:rPr>
              <a:t>= E;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 err="1">
                <a:sym typeface="Symbol" pitchFamily="18" charset="2"/>
              </a:rPr>
              <a:t>for(t</a:t>
            </a:r>
            <a:r>
              <a:rPr kumimoji="1" lang="en-US" sz="1600" b="1" dirty="0">
                <a:sym typeface="Symbol" pitchFamily="18" charset="2"/>
              </a:rPr>
              <a:t>=0 to 79) {	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</a:t>
            </a:r>
            <a:r>
              <a:rPr kumimoji="1" lang="en-US" sz="1600" b="1" dirty="0" err="1">
                <a:sym typeface="Symbol" pitchFamily="18" charset="2"/>
              </a:rPr>
              <a:t>x</a:t>
            </a:r>
            <a:r>
              <a:rPr kumimoji="1" lang="en-US" sz="1600" b="1" dirty="0">
                <a:sym typeface="Symbol" pitchFamily="18" charset="2"/>
              </a:rPr>
              <a:t>= (a&lt;&lt;&lt;5)+f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(b,c,d)+e+W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r>
              <a:rPr kumimoji="1" lang="en-US" sz="1600" b="1" dirty="0">
                <a:sym typeface="Symbol" pitchFamily="18" charset="2"/>
              </a:rPr>
              <a:t>+K</a:t>
            </a:r>
            <a:r>
              <a:rPr kumimoji="1" lang="en-US" sz="1600" b="1" baseline="-25000" dirty="0">
                <a:sym typeface="Symbol" pitchFamily="18" charset="2"/>
              </a:rPr>
              <a:t>t</a:t>
            </a:r>
            <a:endParaRPr kumimoji="1" lang="en-US" sz="1600" b="1" dirty="0">
              <a:sym typeface="Symbol" pitchFamily="18" charset="2"/>
            </a:endParaRP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</a:t>
            </a:r>
            <a:r>
              <a:rPr kumimoji="1" lang="en-US" sz="1600" b="1" dirty="0" err="1">
                <a:sym typeface="Symbol" pitchFamily="18" charset="2"/>
              </a:rPr>
              <a:t>e</a:t>
            </a:r>
            <a:r>
              <a:rPr kumimoji="1" lang="en-US" sz="1600" b="1" dirty="0">
                <a:sym typeface="Symbol" pitchFamily="18" charset="2"/>
              </a:rPr>
              <a:t>=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;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=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; 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= 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&lt;&lt;&lt;30; 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=a; a= </a:t>
            </a:r>
            <a:r>
              <a:rPr kumimoji="1" lang="en-US" sz="1600" b="1" dirty="0" err="1">
                <a:sym typeface="Symbol" pitchFamily="18" charset="2"/>
              </a:rPr>
              <a:t>x</a:t>
            </a:r>
            <a:r>
              <a:rPr kumimoji="1" lang="en-US" sz="1600" b="1" dirty="0">
                <a:sym typeface="Symbol" pitchFamily="18" charset="2"/>
              </a:rPr>
              <a:t>;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	}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A+= a; B+=</a:t>
            </a:r>
            <a:r>
              <a:rPr kumimoji="1" lang="en-US" sz="1600" b="1" dirty="0" err="1">
                <a:sym typeface="Symbol" pitchFamily="18" charset="2"/>
              </a:rPr>
              <a:t>b</a:t>
            </a:r>
            <a:r>
              <a:rPr kumimoji="1" lang="en-US" sz="1600" b="1" dirty="0">
                <a:sym typeface="Symbol" pitchFamily="18" charset="2"/>
              </a:rPr>
              <a:t>; C+= </a:t>
            </a:r>
            <a:r>
              <a:rPr kumimoji="1" lang="en-US" sz="1600" b="1" dirty="0" err="1">
                <a:sym typeface="Symbol" pitchFamily="18" charset="2"/>
              </a:rPr>
              <a:t>c</a:t>
            </a:r>
            <a:r>
              <a:rPr kumimoji="1" lang="en-US" sz="1600" b="1" dirty="0">
                <a:sym typeface="Symbol" pitchFamily="18" charset="2"/>
              </a:rPr>
              <a:t>; D+= </a:t>
            </a:r>
            <a:r>
              <a:rPr kumimoji="1" lang="en-US" sz="1600" b="1" dirty="0" err="1">
                <a:sym typeface="Symbol" pitchFamily="18" charset="2"/>
              </a:rPr>
              <a:t>d</a:t>
            </a:r>
            <a:r>
              <a:rPr kumimoji="1" lang="en-US" sz="1600" b="1" dirty="0">
                <a:sym typeface="Symbol" pitchFamily="18" charset="2"/>
              </a:rPr>
              <a:t>; E+= </a:t>
            </a:r>
            <a:r>
              <a:rPr kumimoji="1" lang="en-US" sz="1600" b="1" dirty="0" err="1">
                <a:sym typeface="Symbol" pitchFamily="18" charset="2"/>
              </a:rPr>
              <a:t>e</a:t>
            </a:r>
            <a:r>
              <a:rPr kumimoji="1" lang="en-US" sz="1600" b="1" dirty="0">
                <a:sym typeface="Symbol" pitchFamily="18" charset="2"/>
              </a:rPr>
              <a:t>;</a:t>
            </a:r>
          </a:p>
          <a:p>
            <a:pPr marL="990600" lvl="1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}</a:t>
            </a:r>
          </a:p>
          <a:p>
            <a:pPr marL="533400" indent="-533400">
              <a:spcBef>
                <a:spcPts val="200"/>
              </a:spcBef>
            </a:pPr>
            <a:r>
              <a:rPr kumimoji="1" lang="en-US" sz="1600" b="1" dirty="0">
                <a:sym typeface="Symbol" pitchFamily="18" charset="2"/>
              </a:rPr>
              <a:t>Output (A, B, C, D, E)</a:t>
            </a:r>
          </a:p>
        </p:txBody>
      </p:sp>
      <p:sp>
        <p:nvSpPr>
          <p:cNvPr id="46087" name="Line 5"/>
          <p:cNvSpPr>
            <a:spLocks noChangeShapeType="1"/>
          </p:cNvSpPr>
          <p:nvPr/>
        </p:nvSpPr>
        <p:spPr bwMode="auto">
          <a:xfrm>
            <a:off x="4191000" y="1295400"/>
            <a:ext cx="0" cy="5334000"/>
          </a:xfrm>
          <a:prstGeom prst="line">
            <a:avLst/>
          </a:prstGeom>
          <a:noFill/>
          <a:ln w="25400" cap="sq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8" name="Rectangle 6"/>
          <p:cNvSpPr>
            <a:spLocks noChangeArrowheads="1"/>
          </p:cNvSpPr>
          <p:nvPr/>
        </p:nvSpPr>
        <p:spPr bwMode="auto">
          <a:xfrm>
            <a:off x="7848600" y="3352800"/>
            <a:ext cx="685800" cy="381000"/>
          </a:xfrm>
          <a:prstGeom prst="rect">
            <a:avLst/>
          </a:prstGeom>
          <a:noFill/>
          <a:ln w="12700" cap="sq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89" name="Text Box 7"/>
          <p:cNvSpPr txBox="1">
            <a:spLocks noChangeArrowheads="1"/>
          </p:cNvSpPr>
          <p:nvPr/>
        </p:nvSpPr>
        <p:spPr bwMode="auto">
          <a:xfrm>
            <a:off x="5653088" y="457200"/>
            <a:ext cx="3221037" cy="517525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accent2"/>
                </a:solidFill>
                <a:latin typeface="Arial" charset="0"/>
              </a:rPr>
              <a:t>Absence of this term is only </a:t>
            </a:r>
          </a:p>
          <a:p>
            <a:r>
              <a:rPr lang="en-US" sz="1400">
                <a:solidFill>
                  <a:schemeClr val="accent2"/>
                </a:solidFill>
                <a:latin typeface="Arial" charset="0"/>
              </a:rPr>
              <a:t>difference between  SHA-0 and SHA-1</a:t>
            </a:r>
          </a:p>
        </p:txBody>
      </p:sp>
      <p:sp>
        <p:nvSpPr>
          <p:cNvPr id="46090" name="Rectangle 8"/>
          <p:cNvSpPr>
            <a:spLocks noChangeArrowheads="1"/>
          </p:cNvSpPr>
          <p:nvPr/>
        </p:nvSpPr>
        <p:spPr bwMode="auto">
          <a:xfrm>
            <a:off x="5562600" y="457200"/>
            <a:ext cx="3352800" cy="609600"/>
          </a:xfrm>
          <a:prstGeom prst="rect">
            <a:avLst/>
          </a:prstGeom>
          <a:noFill/>
          <a:ln w="12700" cap="sq" algn="ctr">
            <a:solidFill>
              <a:schemeClr val="accent2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46091" name="Line 9"/>
          <p:cNvSpPr>
            <a:spLocks noChangeShapeType="1"/>
          </p:cNvSpPr>
          <p:nvPr/>
        </p:nvSpPr>
        <p:spPr bwMode="auto">
          <a:xfrm>
            <a:off x="8153400" y="1219200"/>
            <a:ext cx="0" cy="2011680"/>
          </a:xfrm>
          <a:prstGeom prst="line">
            <a:avLst/>
          </a:prstGeom>
          <a:noFill/>
          <a:ln w="12700" cap="sq">
            <a:solidFill>
              <a:schemeClr val="accent2"/>
            </a:solidFill>
            <a:round/>
            <a:headEnd/>
            <a:tailEnd type="triangle" w="med" len="med"/>
          </a:ln>
        </p:spPr>
        <p:txBody>
          <a:bodyPr anchor="ctr">
            <a:spAutoFit/>
          </a:bodyPr>
          <a:lstStyle/>
          <a:p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5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MD4</a:t>
            </a:r>
          </a:p>
        </p:txBody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57400"/>
            <a:ext cx="8153400" cy="2971800"/>
          </a:xfrm>
        </p:spPr>
        <p:txBody>
          <a:bodyPr/>
          <a:lstStyle/>
          <a:p>
            <a:r>
              <a:rPr lang="en-US" sz="2000" dirty="0"/>
              <a:t>Invented by </a:t>
            </a:r>
            <a:r>
              <a:rPr lang="en-US" sz="2000" dirty="0" err="1"/>
              <a:t>Rivest</a:t>
            </a:r>
            <a:r>
              <a:rPr lang="en-US" sz="2000" dirty="0"/>
              <a:t>, ca 1990</a:t>
            </a:r>
          </a:p>
          <a:p>
            <a:r>
              <a:rPr lang="en-US" sz="2000" dirty="0"/>
              <a:t>Weaknesses found by 1992</a:t>
            </a:r>
          </a:p>
          <a:p>
            <a:pPr lvl="1"/>
            <a:r>
              <a:rPr lang="en-US" sz="2000" dirty="0" err="1"/>
              <a:t>Rivest</a:t>
            </a:r>
            <a:r>
              <a:rPr lang="en-US" sz="2000" dirty="0"/>
              <a:t> proposed improved version (MD5), 1992</a:t>
            </a:r>
          </a:p>
          <a:p>
            <a:pPr lvl="1"/>
            <a:r>
              <a:rPr lang="en-US" sz="2000" dirty="0"/>
              <a:t>SHA-0/1, 1993/1995</a:t>
            </a:r>
          </a:p>
          <a:p>
            <a:pPr lvl="1"/>
            <a:r>
              <a:rPr lang="en-US" sz="2000" dirty="0"/>
              <a:t>SHA-2,  2001</a:t>
            </a:r>
          </a:p>
          <a:p>
            <a:pPr lvl="1"/>
            <a:r>
              <a:rPr lang="en-US" sz="2000" dirty="0"/>
              <a:t>SHA-3, 2012</a:t>
            </a:r>
          </a:p>
          <a:p>
            <a:r>
              <a:rPr lang="en-US" sz="2000" dirty="0" err="1"/>
              <a:t>Dobbertin</a:t>
            </a:r>
            <a:r>
              <a:rPr lang="en-US" sz="2000" dirty="0"/>
              <a:t> found MD4 collision in 1998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11</a:t>
            </a:fld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EE92D-DB93-43EB-91CF-52720C19D5B5}" type="slidenum">
              <a:rPr lang="en-US"/>
              <a:pPr>
                <a:defRPr/>
              </a:pPr>
              <a:t>12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200" dirty="0"/>
              <a:t>A Cryptographic Hash:  MD-4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54EB143-41CD-C348-401B-17D81DE2B148}"/>
              </a:ext>
            </a:extLst>
          </p:cNvPr>
          <p:cNvGrpSpPr/>
          <p:nvPr/>
        </p:nvGrpSpPr>
        <p:grpSpPr>
          <a:xfrm>
            <a:off x="304800" y="1905000"/>
            <a:ext cx="6375400" cy="4758047"/>
            <a:chOff x="304800" y="1905000"/>
            <a:chExt cx="6375400" cy="4758047"/>
          </a:xfrm>
        </p:grpSpPr>
        <p:sp>
          <p:nvSpPr>
            <p:cNvPr id="40965" name="AutoShape 3"/>
            <p:cNvSpPr>
              <a:spLocks noChangeArrowheads="1"/>
            </p:cNvSpPr>
            <p:nvPr/>
          </p:nvSpPr>
          <p:spPr bwMode="auto">
            <a:xfrm>
              <a:off x="2743200" y="3276600"/>
              <a:ext cx="3657600" cy="1143000"/>
            </a:xfrm>
            <a:custGeom>
              <a:avLst/>
              <a:gdLst>
                <a:gd name="T0" fmla="*/ 2147483647 w 21600"/>
                <a:gd name="T1" fmla="*/ 2147483647 h 21600"/>
                <a:gd name="T2" fmla="*/ 2147483647 w 21600"/>
                <a:gd name="T3" fmla="*/ 2147483647 h 21600"/>
                <a:gd name="T4" fmla="*/ 2147483647 w 21600"/>
                <a:gd name="T5" fmla="*/ 2147483647 h 21600"/>
                <a:gd name="T6" fmla="*/ 2147483647 w 21600"/>
                <a:gd name="T7" fmla="*/ 0 h 21600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4500 w 21600"/>
                <a:gd name="T13" fmla="*/ 4500 h 21600"/>
                <a:gd name="T14" fmla="*/ 17100 w 21600"/>
                <a:gd name="T15" fmla="*/ 17100 h 21600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chemeClr val="accent1"/>
            </a:solidFill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r>
                <a:rPr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Compression</a:t>
              </a:r>
            </a:p>
            <a:p>
              <a:r>
                <a:rPr lang="en-US" sz="2400">
                  <a:latin typeface="Calibri" panose="020F0502020204030204" pitchFamily="34" charset="0"/>
                  <a:cs typeface="Calibri" panose="020F0502020204030204" pitchFamily="34" charset="0"/>
                </a:rPr>
                <a:t>Function</a:t>
              </a:r>
            </a:p>
          </p:txBody>
        </p:sp>
        <p:sp>
          <p:nvSpPr>
            <p:cNvPr id="40966" name="Line 4"/>
            <p:cNvSpPr>
              <a:spLocks noChangeShapeType="1"/>
            </p:cNvSpPr>
            <p:nvPr/>
          </p:nvSpPr>
          <p:spPr bwMode="auto">
            <a:xfrm>
              <a:off x="4572000" y="4419600"/>
              <a:ext cx="0" cy="11430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67" name="Text Box 5"/>
            <p:cNvSpPr txBox="1">
              <a:spLocks noChangeArrowheads="1"/>
            </p:cNvSpPr>
            <p:nvPr/>
          </p:nvSpPr>
          <p:spPr bwMode="auto">
            <a:xfrm>
              <a:off x="3505200" y="5638800"/>
              <a:ext cx="2044149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128-bit Output</a:t>
              </a:r>
            </a:p>
          </p:txBody>
        </p:sp>
        <p:sp>
          <p:nvSpPr>
            <p:cNvPr id="40968" name="Line 6"/>
            <p:cNvSpPr>
              <a:spLocks noChangeShapeType="1"/>
            </p:cNvSpPr>
            <p:nvPr/>
          </p:nvSpPr>
          <p:spPr bwMode="auto">
            <a:xfrm>
              <a:off x="5410200" y="2362200"/>
              <a:ext cx="0" cy="914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69" name="Text Box 7"/>
            <p:cNvSpPr txBox="1">
              <a:spLocks noChangeArrowheads="1"/>
            </p:cNvSpPr>
            <p:nvPr/>
          </p:nvSpPr>
          <p:spPr bwMode="auto">
            <a:xfrm>
              <a:off x="4800600" y="1905000"/>
              <a:ext cx="1879600" cy="457200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512-bit Input</a:t>
              </a:r>
            </a:p>
          </p:txBody>
        </p:sp>
        <p:sp>
          <p:nvSpPr>
            <p:cNvPr id="40970" name="Line 8"/>
            <p:cNvSpPr>
              <a:spLocks noChangeShapeType="1"/>
            </p:cNvSpPr>
            <p:nvPr/>
          </p:nvSpPr>
          <p:spPr bwMode="auto">
            <a:xfrm>
              <a:off x="3733800" y="2743200"/>
              <a:ext cx="0" cy="5334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lg" len="lg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71" name="Line 9"/>
            <p:cNvSpPr>
              <a:spLocks noChangeShapeType="1"/>
            </p:cNvSpPr>
            <p:nvPr/>
          </p:nvSpPr>
          <p:spPr bwMode="auto">
            <a:xfrm flipH="1">
              <a:off x="2286000" y="274320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72" name="Line 10"/>
            <p:cNvSpPr>
              <a:spLocks noChangeShapeType="1"/>
            </p:cNvSpPr>
            <p:nvPr/>
          </p:nvSpPr>
          <p:spPr bwMode="auto">
            <a:xfrm>
              <a:off x="2286000" y="2743200"/>
              <a:ext cx="0" cy="213360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73" name="Line 11"/>
            <p:cNvSpPr>
              <a:spLocks noChangeShapeType="1"/>
            </p:cNvSpPr>
            <p:nvPr/>
          </p:nvSpPr>
          <p:spPr bwMode="auto">
            <a:xfrm>
              <a:off x="2286000" y="4876800"/>
              <a:ext cx="2286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74" name="Text Box 12"/>
            <p:cNvSpPr txBox="1">
              <a:spLocks noChangeArrowheads="1"/>
            </p:cNvSpPr>
            <p:nvPr/>
          </p:nvSpPr>
          <p:spPr bwMode="auto">
            <a:xfrm>
              <a:off x="2514600" y="1905000"/>
              <a:ext cx="1973617" cy="461665"/>
            </a:xfrm>
            <a:prstGeom prst="rect">
              <a:avLst/>
            </a:prstGeom>
            <a:noFill/>
            <a:ln w="12700" cap="sq">
              <a:noFill/>
              <a:miter lim="800000"/>
              <a:headEnd type="none" w="sm" len="sm"/>
              <a:tailEnd type="none" w="sm" len="sm"/>
            </a:ln>
          </p:spPr>
          <p:txBody>
            <a:bodyPr wrap="none">
              <a:spAutoFit/>
            </a:bodyPr>
            <a:lstStyle/>
            <a:p>
              <a:r>
                <a:rPr lang="en-US" sz="2400" dirty="0">
                  <a:latin typeface="Calibri" panose="020F0502020204030204" pitchFamily="34" charset="0"/>
                  <a:cs typeface="Calibri" panose="020F0502020204030204" pitchFamily="34" charset="0"/>
                </a:rPr>
                <a:t>(IV ) – 128 bits</a:t>
              </a:r>
            </a:p>
          </p:txBody>
        </p:sp>
        <p:sp>
          <p:nvSpPr>
            <p:cNvPr id="40975" name="Line 13"/>
            <p:cNvSpPr>
              <a:spLocks noChangeShapeType="1"/>
            </p:cNvSpPr>
            <p:nvPr/>
          </p:nvSpPr>
          <p:spPr bwMode="auto">
            <a:xfrm flipV="1">
              <a:off x="3733800" y="2362200"/>
              <a:ext cx="0" cy="38100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wrap="none" anchor="ctr"/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0976" name="Text Box 14"/>
            <p:cNvSpPr txBox="1">
              <a:spLocks noChangeArrowheads="1"/>
            </p:cNvSpPr>
            <p:nvPr/>
          </p:nvSpPr>
          <p:spPr bwMode="auto">
            <a:xfrm>
              <a:off x="304800" y="6386048"/>
              <a:ext cx="2559050" cy="276999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r>
                <a:rPr lang="en-US" sz="1800" baseline="-25000" dirty="0">
                  <a:latin typeface="Arial" charset="0"/>
                </a:rPr>
                <a:t>Slide by Josh Benaloh</a:t>
              </a:r>
            </a:p>
          </p:txBody>
        </p:sp>
      </p:grp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B21D-5683-4E0A-9151-349F0C4BE7F1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MD4:  State and message schedule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32419" y="1595734"/>
            <a:ext cx="8153400" cy="2823866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Compression function takes 128-bit state and 512-bit input and produces new 128-bit state (one Merkle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Damgard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round)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512-bit message input block: 16 32-bit words 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…,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Compression consists of 48 rounds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round uses one 32-bit word derived  from input block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Message expansion algorithm produces subsequent rounds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(t)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0≤t&lt;15 (three rounds)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Structure of round is same for all 48 rounds, 3 round functions</a:t>
            </a:r>
          </a:p>
          <a:p>
            <a:pPr lvl="2">
              <a:buNone/>
            </a:pPr>
            <a:endParaRPr lang="en-US" sz="2000" dirty="0">
              <a:latin typeface="Arial" pitchFamily="34" charset="0"/>
              <a:cs typeface="Arial" pitchFamily="34" charset="0"/>
              <a:sym typeface="Symbol" pitchFamily="18" charset="2"/>
            </a:endParaRPr>
          </a:p>
          <a:p>
            <a:pPr lvl="2"/>
            <a:endParaRPr lang="en-US" sz="2000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953668"/>
              </p:ext>
            </p:extLst>
          </p:nvPr>
        </p:nvGraphicFramePr>
        <p:xfrm>
          <a:off x="533400" y="4645966"/>
          <a:ext cx="8017783" cy="1450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0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 err="1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</a:t>
                      </a:r>
                      <a:endParaRPr lang="en-US" sz="1600" b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7986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s(t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</a:t>
                      </a:r>
                      <a:endParaRPr lang="en-US" sz="160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s(t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</a:t>
                      </a:r>
                      <a:endParaRPr lang="en-US" sz="160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4016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 err="1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s(t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)</a:t>
                      </a:r>
                      <a:endParaRPr lang="en-US" sz="160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CEA7148-4571-EE3D-45EC-DB5E41385C44}"/>
              </a:ext>
            </a:extLst>
          </p:cNvPr>
          <p:cNvSpPr txBox="1">
            <a:spLocks/>
          </p:cNvSpPr>
          <p:nvPr/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8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52400"/>
            <a:ext cx="8534400" cy="533400"/>
          </a:xfrm>
        </p:spPr>
        <p:txBody>
          <a:bodyPr/>
          <a:lstStyle/>
          <a:p>
            <a:r>
              <a:rPr lang="en-US" sz="3600" dirty="0"/>
              <a:t>MD4 round</a:t>
            </a:r>
          </a:p>
        </p:txBody>
      </p:sp>
      <p:pic>
        <p:nvPicPr>
          <p:cNvPr id="21914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1129259"/>
            <a:ext cx="3657600" cy="2985541"/>
          </a:xfrm>
          <a:prstGeom prst="rect">
            <a:avLst/>
          </a:prstGeom>
          <a:noFill/>
        </p:spPr>
      </p:pic>
      <p:pic>
        <p:nvPicPr>
          <p:cNvPr id="219141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3102623"/>
            <a:ext cx="5105400" cy="1025525"/>
          </a:xfrm>
          <a:prstGeom prst="rect">
            <a:avLst/>
          </a:prstGeom>
          <a:noFill/>
        </p:spPr>
      </p:pic>
      <p:sp>
        <p:nvSpPr>
          <p:cNvPr id="7" name="Slide Number Placeholder 5"/>
          <p:cNvSpPr txBox="1">
            <a:spLocks/>
          </p:cNvSpPr>
          <p:nvPr/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14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72000" y="914400"/>
            <a:ext cx="43434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f</a:t>
            </a:r>
            <a:r>
              <a:rPr lang="en-US" sz="1800" baseline="-25000" dirty="0" err="1"/>
              <a:t>i</a:t>
            </a:r>
            <a:r>
              <a:rPr lang="en-US" sz="1800" dirty="0" err="1"/>
              <a:t>(A,B,C</a:t>
            </a:r>
            <a:r>
              <a:rPr lang="en-US" sz="1800" dirty="0"/>
              <a:t>)</a:t>
            </a:r>
          </a:p>
          <a:p>
            <a:r>
              <a:rPr lang="en-US" sz="1800" dirty="0"/>
              <a:t>  (A</a:t>
            </a:r>
            <a:r>
              <a:rPr lang="en-US" sz="1800" dirty="0">
                <a:sym typeface="Symbol" pitchFamily="18" charset="2"/>
              </a:rPr>
              <a:t>⋀</a:t>
            </a:r>
            <a:r>
              <a:rPr lang="en-US" sz="1800" dirty="0"/>
              <a:t>B)</a:t>
            </a:r>
            <a:r>
              <a:rPr lang="en-US" sz="1800" dirty="0">
                <a:sym typeface="Symbol" pitchFamily="18" charset="2"/>
              </a:rPr>
              <a:t>⋁</a:t>
            </a:r>
            <a:r>
              <a:rPr lang="en-US" sz="1800" dirty="0"/>
              <a:t>(</a:t>
            </a:r>
            <a:r>
              <a:rPr lang="en-US" sz="1800" dirty="0">
                <a:sym typeface="Symbol" pitchFamily="18" charset="2"/>
              </a:rPr>
              <a:t>¬</a:t>
            </a:r>
            <a:r>
              <a:rPr lang="en-US" sz="1800" dirty="0"/>
              <a:t>A</a:t>
            </a:r>
            <a:r>
              <a:rPr lang="en-US" sz="1800" dirty="0">
                <a:sym typeface="Symbol" pitchFamily="18" charset="2"/>
              </a:rPr>
              <a:t>⋀</a:t>
            </a:r>
            <a:r>
              <a:rPr lang="en-US" sz="1800" dirty="0"/>
              <a:t>C), 0</a:t>
            </a:r>
            <a:r>
              <a:rPr lang="en-US" sz="1800" dirty="0">
                <a:latin typeface="Arial" pitchFamily="34" charset="0"/>
                <a:cs typeface="Arial" pitchFamily="34" charset="0"/>
                <a:sym typeface="Symbol" pitchFamily="18" charset="2"/>
              </a:rPr>
              <a:t>≤</a:t>
            </a:r>
            <a:r>
              <a:rPr lang="en-US" sz="1800" dirty="0"/>
              <a:t>i&lt;16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(A</a:t>
            </a:r>
            <a:r>
              <a:rPr lang="en-US" sz="1800" dirty="0">
                <a:sym typeface="Symbol" pitchFamily="18" charset="2"/>
              </a:rPr>
              <a:t>⋀</a:t>
            </a:r>
            <a:r>
              <a:rPr lang="en-US" sz="1800" dirty="0"/>
              <a:t>B)</a:t>
            </a:r>
            <a:r>
              <a:rPr lang="en-US" sz="1800" dirty="0">
                <a:sym typeface="Symbol" pitchFamily="18" charset="2"/>
              </a:rPr>
              <a:t>⋁</a:t>
            </a:r>
            <a:r>
              <a:rPr lang="en-US" sz="1800" dirty="0"/>
              <a:t>(A</a:t>
            </a:r>
            <a:r>
              <a:rPr lang="en-US" sz="1800" dirty="0">
                <a:sym typeface="Symbol" pitchFamily="18" charset="2"/>
              </a:rPr>
              <a:t>⋀</a:t>
            </a:r>
            <a:r>
              <a:rPr lang="en-US" sz="1800" dirty="0"/>
              <a:t>C)</a:t>
            </a:r>
            <a:r>
              <a:rPr lang="en-US" sz="1800" dirty="0">
                <a:sym typeface="Symbol" pitchFamily="18" charset="2"/>
              </a:rPr>
              <a:t>⋁</a:t>
            </a:r>
            <a:r>
              <a:rPr lang="en-US" sz="1800" dirty="0"/>
              <a:t>(B</a:t>
            </a:r>
            <a:r>
              <a:rPr lang="en-US" sz="1800" dirty="0">
                <a:sym typeface="Symbol" pitchFamily="18" charset="2"/>
              </a:rPr>
              <a:t>⋀</a:t>
            </a:r>
            <a:r>
              <a:rPr lang="en-US" sz="1800" dirty="0"/>
              <a:t>C), 16</a:t>
            </a:r>
            <a:r>
              <a:rPr lang="en-US" sz="1800" dirty="0">
                <a:latin typeface="Arial" pitchFamily="34" charset="0"/>
                <a:cs typeface="Arial" pitchFamily="34" charset="0"/>
                <a:sym typeface="Symbol" pitchFamily="18" charset="2"/>
              </a:rPr>
              <a:t>≤</a:t>
            </a:r>
            <a:r>
              <a:rPr lang="en-US" sz="1800" dirty="0"/>
              <a:t>i&lt;32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   A</a:t>
            </a:r>
            <a:r>
              <a:rPr lang="en-US" sz="1800" dirty="0">
                <a:sym typeface="Symbol" pitchFamily="18" charset="2"/>
              </a:rPr>
              <a:t>⨁</a:t>
            </a:r>
            <a:r>
              <a:rPr lang="en-US" sz="1800" dirty="0"/>
              <a:t>B</a:t>
            </a:r>
            <a:r>
              <a:rPr lang="en-US" sz="1800" dirty="0">
                <a:sym typeface="Symbol" pitchFamily="18" charset="2"/>
              </a:rPr>
              <a:t>⨁</a:t>
            </a:r>
            <a:r>
              <a:rPr lang="en-US" sz="1800" dirty="0"/>
              <a:t>C, 32</a:t>
            </a:r>
            <a:r>
              <a:rPr lang="en-US" sz="1800" dirty="0">
                <a:latin typeface="Arial" pitchFamily="34" charset="0"/>
                <a:cs typeface="Arial" pitchFamily="34" charset="0"/>
                <a:sym typeface="Symbol" pitchFamily="18" charset="2"/>
              </a:rPr>
              <a:t>≤</a:t>
            </a:r>
            <a:r>
              <a:rPr lang="en-US" sz="1800" dirty="0"/>
              <a:t>i&lt;48	</a:t>
            </a:r>
            <a:endParaRPr lang="en-US" sz="1800" dirty="0">
              <a:sym typeface="Symbol" pitchFamily="18" charset="2"/>
            </a:endParaRPr>
          </a:p>
          <a:p>
            <a:r>
              <a:rPr lang="en-US" sz="1800" dirty="0"/>
              <a:t>K</a:t>
            </a:r>
            <a:r>
              <a:rPr lang="en-US" sz="1800" baseline="-25000" dirty="0"/>
              <a:t>0</a:t>
            </a:r>
            <a:r>
              <a:rPr lang="en-US" sz="1800" dirty="0"/>
              <a:t> = 0x00000000, 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K</a:t>
            </a:r>
            <a:r>
              <a:rPr lang="en-US" sz="1800" baseline="-25000" dirty="0"/>
              <a:t>1</a:t>
            </a:r>
            <a:r>
              <a:rPr lang="en-US" sz="1800" dirty="0"/>
              <a:t> = 0x5a827999, </a:t>
            </a:r>
          </a:p>
          <a:p>
            <a:pPr>
              <a:buFont typeface="Wingdings" pitchFamily="2" charset="2"/>
              <a:buNone/>
            </a:pPr>
            <a:r>
              <a:rPr lang="en-US" sz="1800" dirty="0"/>
              <a:t>K</a:t>
            </a:r>
            <a:r>
              <a:rPr lang="en-US" sz="1800" baseline="-25000" dirty="0"/>
              <a:t>2</a:t>
            </a:r>
            <a:r>
              <a:rPr lang="en-US" sz="1800" dirty="0"/>
              <a:t> = 0x6ed9eba1.</a:t>
            </a:r>
          </a:p>
          <a:p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A8723DDC-A3ED-D278-B46C-1705B7939B1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5456943"/>
              </p:ext>
            </p:extLst>
          </p:nvPr>
        </p:nvGraphicFramePr>
        <p:xfrm>
          <a:off x="380991" y="4267200"/>
          <a:ext cx="7928616" cy="18653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7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52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478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  <a:gridCol w="475130">
                  <a:extLst>
                    <a:ext uri="{9D8B030D-6E8A-4147-A177-3AD203B41FA5}">
                      <a16:colId xmlns:a16="http://schemas.microsoft.com/office/drawing/2014/main" val="20016"/>
                    </a:ext>
                  </a:extLst>
                </a:gridCol>
              </a:tblGrid>
              <a:tr h="560107">
                <a:tc>
                  <a:txBody>
                    <a:bodyPr/>
                    <a:lstStyle/>
                    <a:p>
                      <a:pPr algn="l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0836">
                <a:tc>
                  <a:txBody>
                    <a:bodyPr/>
                    <a:lstStyle/>
                    <a:p>
                      <a:pPr algn="l"/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s</a:t>
                      </a:r>
                      <a:r>
                        <a:rPr lang="en-US" sz="16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1</a:t>
                      </a:r>
                      <a:r>
                        <a:rPr lang="en-US" sz="16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i</a:t>
                      </a:r>
                      <a:endParaRPr lang="en-US" sz="1600" baseline="-25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167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s</a:t>
                      </a:r>
                      <a:r>
                        <a:rPr lang="en-US" sz="16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2</a:t>
                      </a:r>
                      <a:r>
                        <a:rPr lang="en-US" sz="1600" baseline="-25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i</a:t>
                      </a:r>
                      <a:endParaRPr lang="en-US" sz="1600" baseline="-25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415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s</a:t>
                      </a:r>
                      <a:r>
                        <a:rPr lang="en-US" sz="1600" baseline="3000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3</a:t>
                      </a:r>
                      <a:r>
                        <a:rPr lang="en-US" sz="1600" baseline="0" dirty="0">
                          <a:latin typeface="Calibri" panose="020F0502020204030204" pitchFamily="34" charset="0"/>
                          <a:cs typeface="Calibri" panose="020F0502020204030204" pitchFamily="34" charset="0"/>
                          <a:sym typeface="Symbol" pitchFamily="18" charset="2"/>
                        </a:rPr>
                        <a:t>i</a:t>
                      </a:r>
                      <a:endParaRPr lang="en-US" sz="1600" baseline="-250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algn="l"/>
                      <a:endParaRPr lang="en-US" sz="1600" baseline="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0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09600"/>
          </a:xfrm>
        </p:spPr>
        <p:txBody>
          <a:bodyPr/>
          <a:lstStyle/>
          <a:p>
            <a:r>
              <a:rPr lang="en-US" sz="3600" dirty="0"/>
              <a:t>MD4 Algorithm</a:t>
            </a:r>
          </a:p>
        </p:txBody>
      </p:sp>
      <p:pic>
        <p:nvPicPr>
          <p:cNvPr id="2170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0" y="1119188"/>
            <a:ext cx="6324600" cy="5129212"/>
          </a:xfrm>
          <a:prstGeom prst="rect">
            <a:avLst/>
          </a:prstGeom>
          <a:noFill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DA48086-86D2-C2E9-6885-E96335070E06}"/>
              </a:ext>
            </a:extLst>
          </p:cNvPr>
          <p:cNvSpPr txBox="1">
            <a:spLocks/>
          </p:cNvSpPr>
          <p:nvPr/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685800"/>
          </a:xfrm>
        </p:spPr>
        <p:txBody>
          <a:bodyPr/>
          <a:lstStyle/>
          <a:p>
            <a:r>
              <a:rPr lang="en-US" sz="3600" dirty="0"/>
              <a:t>Overview of pre-image attack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866900"/>
            <a:ext cx="8382000" cy="3124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Try to find one block collision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Denote M = 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Define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by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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12 and 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Word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only appears in steps 12, 19, 35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provides a “natural” round division of the attack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We have the freedom to choose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 our convenience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Goal is to find pair M and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with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(0,0,0,0) [Distance is subtraction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.]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Times-Roman" charset="0"/>
              <a:sym typeface="Symbol" pitchFamily="18" charset="2"/>
            </a:endParaRPr>
          </a:p>
          <a:p>
            <a:endParaRPr lang="en-US" sz="2000" dirty="0"/>
          </a:p>
          <a:p>
            <a:pPr>
              <a:buFont typeface="Wingdings" pitchFamily="2" charset="2"/>
              <a:buNone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2286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16</a:t>
            </a:fld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1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Dobbertin’s attack strategy</a:t>
            </a:r>
          </a:p>
        </p:txBody>
      </p:sp>
      <p:sp>
        <p:nvSpPr>
          <p:cNvPr id="2211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0065" y="15240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Specify a differential condition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If condition holds, there’s a probability of collision---try enough times for overall probability to be high.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Derive system of nonlinear equations: solution satisfies differential condition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efficient method to solve equations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enough solutions to yield a collision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Find one-block collision, where M= (X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,…,X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Difference is subtraction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Blocks differ in only 1 word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Difference in that word is exactly 1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Limits avalanche effect to steps 12 thru19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Only 8 of the 48 steps are critical to attack!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System of equations applies to these 8 steps</a:t>
            </a:r>
          </a:p>
          <a:p>
            <a:endParaRPr lang="en-US" sz="24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17</a:t>
            </a:fld>
            <a:endParaRPr 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5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Notation</a:t>
            </a:r>
          </a:p>
        </p:txBody>
      </p:sp>
      <p:sp>
        <p:nvSpPr>
          <p:cNvPr id="2242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3200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(IV,M)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and 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=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(IV,M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Define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where subtraction is modulo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denote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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0x02000000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0xffffffe0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arithmetic is modulo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Font typeface="Wingdings" pitchFamily="2" charset="2"/>
              <a:buNone/>
            </a:pPr>
            <a:endParaRPr lang="en-US" sz="2000" dirty="0">
              <a:sym typeface="Symbol" pitchFamily="18" charset="2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8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Three phases of MD4 attack</a:t>
            </a:r>
          </a:p>
        </p:txBody>
      </p:sp>
      <p:sp>
        <p:nvSpPr>
          <p:cNvPr id="2252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524000"/>
            <a:ext cx="8458200" cy="4191000"/>
          </a:xfrm>
        </p:spPr>
        <p:txBody>
          <a:bodyPr/>
          <a:lstStyle/>
          <a:p>
            <a:pPr marL="533400" indent="-533400">
              <a:spcBef>
                <a:spcPts val="200"/>
              </a:spcBef>
              <a:buSzTx/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Show: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,2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,0,0)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implies probability at least 1/2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that the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condition holds</a:t>
            </a:r>
          </a:p>
          <a:p>
            <a:pPr marL="914400" lvl="1" indent="-4572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Uses differential cryptanalysis</a:t>
            </a:r>
          </a:p>
          <a:p>
            <a:pPr marL="533400" indent="-533400">
              <a:spcBef>
                <a:spcPts val="200"/>
              </a:spcBef>
              <a:buSzTx/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“Backup” to step 12: We can start at step 12 and have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condition hold</a:t>
            </a:r>
          </a:p>
          <a:p>
            <a:pPr marL="914400" lvl="1" indent="-4572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solving system of nonlinear equations</a:t>
            </a:r>
          </a:p>
          <a:p>
            <a:pPr marL="533400" indent="-533400">
              <a:spcBef>
                <a:spcPts val="200"/>
              </a:spcBef>
              <a:buSzTx/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“Backup” to step 0: And find collision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each phase of attack, some words of M are determined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When completed, have M and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Where M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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but h(M) = h(M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Equation solving step is tricky part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Nonlinear system of equations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Must be able to solve efficiently</a:t>
            </a:r>
          </a:p>
          <a:p>
            <a:pPr marL="533400" indent="-533400">
              <a:buSzTx/>
              <a:buFont typeface="Times" charset="0"/>
              <a:buAutoNum type="arabicPeriod"/>
            </a:pPr>
            <a:endParaRPr lang="en-US" sz="20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228600" y="61722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19</a:t>
            </a:fld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9A93B4F-88DB-48FE-ACB5-0EF584AA391E}" type="slidenum">
              <a:rPr lang="en-US"/>
              <a:pPr>
                <a:defRPr/>
              </a:pPr>
              <a:t>2</a:t>
            </a:fld>
            <a:endParaRPr lang="en-US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Cryptographic Hashes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905000"/>
            <a:ext cx="8610600" cy="3657600"/>
          </a:xfrm>
        </p:spPr>
        <p:txBody>
          <a:bodyPr/>
          <a:lstStyle/>
          <a:p>
            <a:pPr marL="609600" indent="-609600">
              <a:lnSpc>
                <a:spcPct val="8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cryptographic hash (“CH”) is a “one way function,” h, from all binary strings (of arbitrary length) into a fixed block of size n (called the size of the hash) with the following properties: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Computing h is relatively cheap.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y=h(x) it is infeasible to calculate x.  (“One way,” “non-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invertibility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” or “pre-image” resistance).  Functions satisfying this condition are called One Way Hash Functions (OWHF)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u, it is infeasible to find w such that h(u)=h(w).  (weak collision resistance,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pre-image resistance). </a:t>
            </a:r>
          </a:p>
          <a:p>
            <a:pPr marL="1409700" lvl="2" indent="-609600">
              <a:lnSpc>
                <a:spcPct val="80000"/>
              </a:lnSpc>
              <a:spcBef>
                <a:spcPts val="200"/>
              </a:spcBef>
              <a:buFontTx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infeasible to find u, w such that h(u)=h(w).  (strong collision resistance).  Note 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3.  Functions satisfying this condition are called Collision Resistant Functions (CRFs).</a:t>
            </a: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/>
              <a:t>Steps 19 to 35</a:t>
            </a:r>
          </a:p>
        </p:txBody>
      </p:sp>
      <p:sp>
        <p:nvSpPr>
          <p:cNvPr id="227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752600"/>
            <a:ext cx="3733800" cy="3505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Differential phase of the attack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M and M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as given above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Only differ in word 12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Assume that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,2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,0,0)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</a:p>
          <a:p>
            <a:pPr lvl="1">
              <a:spcBef>
                <a:spcPts val="200"/>
              </a:spcBef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          G(Q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Then we compute probabilities of “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”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conditions at steps 19 thru 35</a:t>
            </a:r>
          </a:p>
          <a:p>
            <a:pPr>
              <a:spcBef>
                <a:spcPts val="200"/>
              </a:spcBef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Total probability: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-30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actually 2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-29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457200" y="5867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1722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20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92866" y="1600200"/>
            <a:ext cx="5174934" cy="40687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Computing p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7800"/>
            <a:ext cx="8305800" cy="41910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Consider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Suppose j = 34 holds: Then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(0,0,0,1) and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Implies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(0,0,0,0) with probability 1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As summarized in j = 35 row of table</a:t>
            </a:r>
          </a:p>
        </p:txBody>
      </p:sp>
      <p:pic>
        <p:nvPicPr>
          <p:cNvPr id="23552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25731" y="2397125"/>
            <a:ext cx="6477000" cy="1565275"/>
          </a:xfrm>
          <a:prstGeom prst="rect">
            <a:avLst/>
          </a:prstGeom>
          <a:noFill/>
        </p:spPr>
      </p:pic>
      <p:sp>
        <p:nvSpPr>
          <p:cNvPr id="6" name="Slide Number Placeholder 5"/>
          <p:cNvSpPr txBox="1">
            <a:spLocks/>
          </p:cNvSpPr>
          <p:nvPr/>
        </p:nvSpPr>
        <p:spPr bwMode="auto">
          <a:xfrm>
            <a:off x="304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21</a:t>
            </a:fld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685800"/>
          </a:xfrm>
        </p:spPr>
        <p:txBody>
          <a:bodyPr/>
          <a:lstStyle/>
          <a:p>
            <a:r>
              <a:rPr lang="en-US" sz="3600" dirty="0"/>
              <a:t>Steps 12 to 19</a:t>
            </a:r>
          </a:p>
        </p:txBody>
      </p:sp>
      <p:sp>
        <p:nvSpPr>
          <p:cNvPr id="2283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524000"/>
            <a:ext cx="4648200" cy="3124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Analyze steps 12 to 19, find conditions that ensure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(2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,2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,0,0)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G(Q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as required in differential phase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 12 to 19—equation solving phase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is most complex part of attack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Last phase, steps 0 to 11, is easy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381000" y="5943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22</a:t>
            </a:fld>
            <a:endParaRPr lang="en-US" dirty="0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51183" y="3124200"/>
            <a:ext cx="4492815" cy="3336925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"/>
            <a:ext cx="7772400" cy="685800"/>
          </a:xfrm>
        </p:spPr>
        <p:txBody>
          <a:bodyPr/>
          <a:lstStyle/>
          <a:p>
            <a:r>
              <a:rPr lang="en-US" sz="3600" dirty="0"/>
              <a:t>Steps 12 to 19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305800" cy="3733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apply differential phase, must have 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,2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,0,0)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25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 step 12 we have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+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&lt;&lt;&lt; 3</a:t>
            </a:r>
          </a:p>
          <a:p>
            <a:pPr lvl="1"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+ F(Q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+ 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&lt;&lt;&lt; 3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 and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(Q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&lt;&lt;&lt;29)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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&lt;&lt;&lt;29)= 1</a:t>
            </a:r>
          </a:p>
          <a:p>
            <a:endParaRPr lang="en-US" sz="2400" dirty="0"/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152400" y="5943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23</a:t>
            </a:fld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Equations for 12 to 19</a:t>
            </a:r>
          </a:p>
        </p:txBody>
      </p:sp>
      <p:sp>
        <p:nvSpPr>
          <p:cNvPr id="2396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447800"/>
            <a:ext cx="7772400" cy="990600"/>
          </a:xfrm>
        </p:spPr>
        <p:txBody>
          <a:bodyPr/>
          <a:lstStyle/>
          <a:p>
            <a:r>
              <a:rPr lang="en-US" sz="2000" dirty="0"/>
              <a:t>Similar analysis for remaining steps yields system of equations:</a:t>
            </a:r>
          </a:p>
        </p:txBody>
      </p:sp>
      <p:pic>
        <p:nvPicPr>
          <p:cNvPr id="239620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90600" y="2064544"/>
            <a:ext cx="7162800" cy="3490913"/>
          </a:xfrm>
          <a:prstGeom prst="rect">
            <a:avLst/>
          </a:prstGeom>
          <a:noFill/>
        </p:spPr>
      </p:pic>
      <p:sp>
        <p:nvSpPr>
          <p:cNvPr id="6" name="Slide Number Placeholder 5"/>
          <p:cNvSpPr txBox="1">
            <a:spLocks/>
          </p:cNvSpPr>
          <p:nvPr/>
        </p:nvSpPr>
        <p:spPr bwMode="auto">
          <a:xfrm>
            <a:off x="228600" y="6213764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24</a:t>
            </a:fld>
            <a:endParaRPr 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Solving the equations</a:t>
            </a:r>
          </a:p>
        </p:txBody>
      </p:sp>
      <p:sp>
        <p:nvSpPr>
          <p:cNvPr id="2406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66700" y="1828800"/>
            <a:ext cx="8610600" cy="4114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solve this system must find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  so that all equations hold.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there are 14 variables and 8 equations, we have wiggle room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such a solution, we determine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j = 13, 14, 15, 0, 4, 8, 12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so that we begin at step 12 and arrive at step 19 with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condition satisfied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phase reduces to solving (nonlinear) system of equations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manipulate the equations so that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arbitrary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determines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buFont typeface="Wingdings" pitchFamily="2" charset="2"/>
              <a:buNone/>
            </a:pPr>
            <a:endParaRPr lang="en-US" sz="2000" dirty="0"/>
          </a:p>
        </p:txBody>
      </p:sp>
      <p:pic>
        <p:nvPicPr>
          <p:cNvPr id="240644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09600" y="1676400"/>
            <a:ext cx="7696200" cy="442913"/>
          </a:xfrm>
          <a:prstGeom prst="rect">
            <a:avLst/>
          </a:prstGeom>
          <a:noFill/>
        </p:spPr>
      </p:pic>
      <p:sp>
        <p:nvSpPr>
          <p:cNvPr id="6" name="Slide Number Placeholder 5"/>
          <p:cNvSpPr txBox="1">
            <a:spLocks/>
          </p:cNvSpPr>
          <p:nvPr/>
        </p:nvSpPr>
        <p:spPr bwMode="auto">
          <a:xfrm>
            <a:off x="2667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25</a:t>
            </a:fld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762000"/>
          </a:xfrm>
        </p:spPr>
        <p:txBody>
          <a:bodyPr/>
          <a:lstStyle/>
          <a:p>
            <a:r>
              <a:rPr lang="en-US" sz="3600" dirty="0"/>
              <a:t>Conditions for solution</a:t>
            </a:r>
          </a:p>
        </p:txBody>
      </p:sp>
      <p:sp>
        <p:nvSpPr>
          <p:cNvPr id="2426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848600" cy="4495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Three conditions must be satisfied:</a:t>
            </a: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First 2 are “check” equations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Third is “admissible” condition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Naïve algorithm: choose six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yields five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until 3 equations satisfied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How much work is this</a:t>
            </a:r>
            <a:r>
              <a:rPr lang="en-US" sz="2000" dirty="0"/>
              <a:t>?</a:t>
            </a:r>
          </a:p>
        </p:txBody>
      </p:sp>
      <p:grpSp>
        <p:nvGrpSpPr>
          <p:cNvPr id="2" name="Group 6"/>
          <p:cNvGrpSpPr>
            <a:grpSpLocks/>
          </p:cNvGrpSpPr>
          <p:nvPr/>
        </p:nvGrpSpPr>
        <p:grpSpPr bwMode="auto">
          <a:xfrm>
            <a:off x="1219200" y="2057401"/>
            <a:ext cx="6324600" cy="990600"/>
            <a:chOff x="672" y="1622"/>
            <a:chExt cx="4752" cy="730"/>
          </a:xfrm>
        </p:grpSpPr>
        <p:pic>
          <p:nvPicPr>
            <p:cNvPr id="242692" name="Picture 4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672" y="1622"/>
              <a:ext cx="4752" cy="475"/>
            </a:xfrm>
            <a:prstGeom prst="rect">
              <a:avLst/>
            </a:prstGeom>
            <a:noFill/>
          </p:spPr>
        </p:pic>
        <p:pic>
          <p:nvPicPr>
            <p:cNvPr id="242693" name="Picture 5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672" y="2102"/>
              <a:ext cx="2640" cy="250"/>
            </a:xfrm>
            <a:prstGeom prst="rect">
              <a:avLst/>
            </a:prstGeom>
            <a:noFill/>
          </p:spPr>
        </p:pic>
      </p:grpSp>
      <p:sp>
        <p:nvSpPr>
          <p:cNvPr id="8" name="Slide Number Placeholder 5"/>
          <p:cNvSpPr txBox="1">
            <a:spLocks/>
          </p:cNvSpPr>
          <p:nvPr/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26</a:t>
            </a:fld>
            <a:endParaRPr lang="en-US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sz="3600" dirty="0"/>
              <a:t>Message conditions for equations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86000"/>
            <a:ext cx="8686800" cy="3276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Using this we can solve for seven message words: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anything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–K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–K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–K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–K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</a:p>
          <a:p>
            <a:pPr lvl="1"/>
            <a:endParaRPr lang="en-US" sz="20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27</a:t>
            </a:fld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9009D26-0133-A775-8770-CECCD8712D9C}"/>
              </a:ext>
            </a:extLst>
          </p:cNvPr>
          <p:cNvSpPr txBox="1">
            <a:spLocks/>
          </p:cNvSpPr>
          <p:nvPr/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228600"/>
            <a:ext cx="7772400" cy="685800"/>
          </a:xfrm>
        </p:spPr>
        <p:txBody>
          <a:bodyPr/>
          <a:lstStyle/>
          <a:p>
            <a:r>
              <a:rPr lang="en-US" sz="3600" dirty="0"/>
              <a:t>Solution</a:t>
            </a:r>
          </a:p>
        </p:txBody>
      </p:sp>
      <p:sp>
        <p:nvSpPr>
          <p:cNvPr id="2375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371600"/>
            <a:ext cx="8686800" cy="4724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-1,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’=0,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=0.  Then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’=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’&lt;&lt;&lt;19)-(Q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&lt;&lt;&lt;19)-1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’=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)+(Q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’&lt;&lt;&lt;23)-(Q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&lt;&lt;&lt;23)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&lt;&lt;&lt;21)-(Q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’&lt;&lt;&lt;21)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’=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’)+G(Q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’&lt;&lt;&lt;25)-(Q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&lt;&lt;&lt;25)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)-F(Q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’&lt;&lt;&lt;13)-(Q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&lt;&lt;&lt;13)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Choose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arbitrarily and solve for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)-G(Q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’)= 1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0)-F(Q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13,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-1)= 0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’,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G(Q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18,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28</a:t>
            </a:fld>
            <a:endParaRPr lang="en-US" dirty="0"/>
          </a:p>
        </p:txBody>
      </p:sp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79C78CE-78C1-7438-4482-59E67CA1AF08}"/>
              </a:ext>
            </a:extLst>
          </p:cNvPr>
          <p:cNvSpPr txBox="1">
            <a:spLocks/>
          </p:cNvSpPr>
          <p:nvPr/>
        </p:nvSpPr>
        <p:spPr bwMode="auto">
          <a:xfrm>
            <a:off x="2286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Continuous Approximation</a:t>
            </a:r>
          </a:p>
        </p:txBody>
      </p:sp>
      <p:sp>
        <p:nvSpPr>
          <p:cNvPr id="24371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088573"/>
            <a:ext cx="7924800" cy="3048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equation holds with probability 1/2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Appears that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96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iterations required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Since three 32-bit check equations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Birthday attack on MD4 is only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work!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Solution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“continuous approximation”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Small changes, converge to a solution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533400" y="6262255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29</a:t>
            </a:fld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714EBF1-491F-4807-9698-D630DF1163BF}" type="slidenum">
              <a:rPr lang="en-US"/>
              <a:pPr>
                <a:defRPr/>
              </a:pPr>
              <a:t>3</a:t>
            </a:fld>
            <a:endParaRPr lang="en-US"/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381000"/>
          </a:xfrm>
        </p:spPr>
        <p:txBody>
          <a:bodyPr/>
          <a:lstStyle/>
          <a:p>
            <a:r>
              <a:rPr lang="en-US" sz="3600" dirty="0"/>
              <a:t>Observations</a:t>
            </a:r>
            <a:endParaRPr lang="en-US" sz="3200" dirty="0"/>
          </a:p>
        </p:txBody>
      </p:sp>
      <p:sp>
        <p:nvSpPr>
          <p:cNvPr id="18437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143000"/>
            <a:ext cx="8458200" cy="27432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Collision Resistance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pre-image resistance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Let f(x)=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-1 (mod p). 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f(x) acts like a random function but is not a OWHF since square roots are easy to calculate mod p.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Let f(x)=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). 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f(x) is a OWHF but is neither collision nor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pre-image resistant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If either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or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is a CRHF so is h(x)=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(x)||h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(x) 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MDC+signature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&amp;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MAC+unknown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Key require all three properties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Ideal Work Factors: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sz="1800" dirty="0"/>
          </a:p>
        </p:txBody>
      </p:sp>
      <p:graphicFrame>
        <p:nvGraphicFramePr>
          <p:cNvPr id="3344388" name="Group 4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075456987"/>
              </p:ext>
            </p:extLst>
          </p:nvPr>
        </p:nvGraphicFramePr>
        <p:xfrm>
          <a:off x="762000" y="4040886"/>
          <a:ext cx="7315200" cy="2080914"/>
        </p:xfrm>
        <a:graphic>
          <a:graphicData uri="http://schemas.openxmlformats.org/drawingml/2006/table">
            <a:tbl>
              <a:tblPr/>
              <a:tblGrid>
                <a:gridCol w="1219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42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117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396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Type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Property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5252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OWHF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Pre-image</a:t>
                      </a: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nd</a:t>
                      </a: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 Pre-image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9606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CRHF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n/2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Collision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5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MAC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1" lang="en-US" sz="18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Key recovery, computational resistance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Approximation technique</a:t>
            </a:r>
          </a:p>
        </p:txBody>
      </p:sp>
      <p:sp>
        <p:nvSpPr>
          <p:cNvPr id="2447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43434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Generate random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values until first check equation is satisfied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one-bit modifications to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Save if 1st check equation still holds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and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2nd check equation is “closer” to holding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Else try different random modifications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Modifications converge to solution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Then 2 check equations satisfied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Repeat until admissible condition holds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304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30</a:t>
            </a:fld>
            <a:endParaRPr lang="en-US" dirty="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85800"/>
          </a:xfrm>
        </p:spPr>
        <p:txBody>
          <a:bodyPr/>
          <a:lstStyle/>
          <a:p>
            <a:r>
              <a:rPr lang="en-US" sz="3600" dirty="0"/>
              <a:t>Steps 0 to 11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05800" cy="33528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 this point, we have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12…47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,X)=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12…47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finish, we must have </a:t>
            </a:r>
          </a:p>
          <a:p>
            <a:pPr>
              <a:spcBef>
                <a:spcPts val="200"/>
              </a:spcBef>
              <a:buFont typeface="Wingdings" pitchFamily="2" charset="2"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(IV,X) =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(IV,X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)=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Recall,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is only difference between M, 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Also, X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first appears in step 12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Have already found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j= 0,4,8,12,13,14,15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Free to choose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j= 1,2,3,5,6,7,9,10,11 so that MD4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0…11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equation holds easily!</a:t>
            </a: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304800" y="6400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31</a:t>
            </a:fld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Recap</a:t>
            </a:r>
          </a:p>
        </p:txBody>
      </p:sp>
      <p:sp>
        <p:nvSpPr>
          <p:cNvPr id="23142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3810000"/>
          </a:xfrm>
        </p:spPr>
        <p:txBody>
          <a:bodyPr/>
          <a:lstStyle/>
          <a:p>
            <a:pPr marL="609600" indent="-6096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 proceeds as follows…</a:t>
            </a:r>
          </a:p>
          <a:p>
            <a:pPr marL="1409700" lvl="2" indent="-609600">
              <a:spcBef>
                <a:spcPts val="200"/>
              </a:spcBef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Steps 12 to 19: Find (Q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j= 0,4,8,12,13,14,15 </a:t>
            </a:r>
          </a:p>
          <a:p>
            <a:pPr marL="1409700" lvl="2" indent="-609600">
              <a:spcBef>
                <a:spcPts val="200"/>
              </a:spcBef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Steps 0 to 11: Find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remaining j </a:t>
            </a:r>
          </a:p>
          <a:p>
            <a:pPr marL="1409700" lvl="2" indent="-609600">
              <a:spcBef>
                <a:spcPts val="200"/>
              </a:spcBef>
              <a:buFont typeface="Times" charset="0"/>
              <a:buAutoNum type="arabicPeriod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Steps 19 to 35: Check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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35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(0,0,0,0)</a:t>
            </a:r>
          </a:p>
          <a:p>
            <a:pPr marL="1847850" lvl="3" indent="-533400">
              <a:spcBef>
                <a:spcPts val="2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so, have found a collision!</a:t>
            </a:r>
          </a:p>
          <a:p>
            <a:pPr marL="1847850" lvl="3" indent="-533400">
              <a:spcBef>
                <a:spcPts val="200"/>
              </a:spcBef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If not, go to </a:t>
            </a:r>
            <a:r>
              <a:rPr lang="en-US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5"/>
          <p:cNvSpPr txBox="1">
            <a:spLocks/>
          </p:cNvSpPr>
          <p:nvPr/>
        </p:nvSpPr>
        <p:spPr bwMode="auto">
          <a:xfrm>
            <a:off x="457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32</a:t>
            </a:fld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r>
              <a:rPr lang="en-US" sz="3600" dirty="0"/>
              <a:t>Meaningful Collision</a:t>
            </a:r>
          </a:p>
        </p:txBody>
      </p:sp>
      <p:sp>
        <p:nvSpPr>
          <p:cNvPr id="2467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685800"/>
          </a:xfrm>
        </p:spPr>
        <p:txBody>
          <a:bodyPr/>
          <a:lstStyle/>
          <a:p>
            <a:r>
              <a:rPr lang="en-US" sz="2000" dirty="0"/>
              <a:t>Different contracts, same hash value</a:t>
            </a:r>
          </a:p>
        </p:txBody>
      </p:sp>
      <p:pic>
        <p:nvPicPr>
          <p:cNvPr id="246790" name="Picture 6" descr="slide0033_image01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52400" y="2820988"/>
            <a:ext cx="4191000" cy="1938337"/>
          </a:xfrm>
          <a:prstGeom prst="rect">
            <a:avLst/>
          </a:prstGeom>
          <a:noFill/>
        </p:spPr>
      </p:pic>
      <p:pic>
        <p:nvPicPr>
          <p:cNvPr id="246791" name="Picture 7" descr="slide0033_image01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8200" y="2819400"/>
            <a:ext cx="4267200" cy="1979613"/>
          </a:xfrm>
          <a:prstGeom prst="rect">
            <a:avLst/>
          </a:prstGeom>
          <a:noFill/>
        </p:spPr>
      </p:pic>
      <p:sp>
        <p:nvSpPr>
          <p:cNvPr id="7" name="Slide Number Placeholder 5"/>
          <p:cNvSpPr txBox="1">
            <a:spLocks/>
          </p:cNvSpPr>
          <p:nvPr/>
        </p:nvSpPr>
        <p:spPr bwMode="auto">
          <a:xfrm>
            <a:off x="228600" y="60198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Slide</a:t>
            </a:r>
            <a:r>
              <a:rPr kumimoji="0" lang="en-US" sz="14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by Mark Stamp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/>
          <a:p>
            <a:pPr>
              <a:defRPr/>
            </a:pPr>
            <a:fld id="{646CF30F-5B89-4C2C-AACC-7C1CE4A03EF2}" type="slidenum">
              <a:rPr lang="en-US"/>
              <a:pPr>
                <a:defRPr/>
              </a:pPr>
              <a:t>33</a:t>
            </a:fld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34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Nostradamus (“herding") attack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2057400"/>
            <a:ext cx="8686800" cy="3429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h be a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Merkle-Damgard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hash with compression function f and initial value IV . Goal is to hash a prefix value (P) quickly by appending random suffixes (S).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Procedure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Phase 1: Pick k, generate K=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random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each pair of the values f(IV||d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i,i+1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 two messages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which collide under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Call this value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takes effort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for each pair. Do this (colliding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under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i,j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;M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i+1,j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produce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i,j+1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until you reach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K,0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 This is the diamond.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Publish y = w(d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K,0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where w is the final transformation in the hash as the hash [i.e. - claim y = h(P||S)].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35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Diamond structure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E2A13565-E1A2-93AD-520D-FAE370F4D85D}"/>
              </a:ext>
            </a:extLst>
          </p:cNvPr>
          <p:cNvGrpSpPr/>
          <p:nvPr/>
        </p:nvGrpSpPr>
        <p:grpSpPr>
          <a:xfrm>
            <a:off x="234874" y="1905000"/>
            <a:ext cx="8604326" cy="4267200"/>
            <a:chOff x="234874" y="1905000"/>
            <a:chExt cx="8604326" cy="4267200"/>
          </a:xfrm>
        </p:grpSpPr>
        <p:sp>
          <p:nvSpPr>
            <p:cNvPr id="8" name="TextBox 7"/>
            <p:cNvSpPr txBox="1"/>
            <p:nvPr/>
          </p:nvSpPr>
          <p:spPr>
            <a:xfrm>
              <a:off x="2438400" y="1905000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h(0,0)</a:t>
              </a:r>
            </a:p>
          </p:txBody>
        </p:sp>
        <p:sp>
          <p:nvSpPr>
            <p:cNvPr id="9" name="Rectangle 8"/>
            <p:cNvSpPr/>
            <p:nvPr/>
          </p:nvSpPr>
          <p:spPr bwMode="auto">
            <a:xfrm>
              <a:off x="2438400" y="1935480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2438400" y="2362200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h(0,1)</a:t>
              </a:r>
            </a:p>
          </p:txBody>
        </p:sp>
        <p:sp>
          <p:nvSpPr>
            <p:cNvPr id="11" name="Rectangle 10"/>
            <p:cNvSpPr/>
            <p:nvPr/>
          </p:nvSpPr>
          <p:spPr bwMode="auto">
            <a:xfrm>
              <a:off x="2438400" y="2392680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2438400" y="2819400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h(0,2)</a:t>
              </a:r>
            </a:p>
          </p:txBody>
        </p:sp>
        <p:sp>
          <p:nvSpPr>
            <p:cNvPr id="13" name="Rectangle 12"/>
            <p:cNvSpPr/>
            <p:nvPr/>
          </p:nvSpPr>
          <p:spPr bwMode="auto">
            <a:xfrm>
              <a:off x="2438400" y="2849880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438400" y="32736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h(0,3)</a:t>
              </a:r>
            </a:p>
          </p:txBody>
        </p:sp>
        <p:sp>
          <p:nvSpPr>
            <p:cNvPr id="15" name="Rectangle 14"/>
            <p:cNvSpPr/>
            <p:nvPr/>
          </p:nvSpPr>
          <p:spPr bwMode="auto">
            <a:xfrm>
              <a:off x="2438400" y="33041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2438400" y="3733800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h(0,4)</a:t>
              </a:r>
            </a:p>
          </p:txBody>
        </p:sp>
        <p:sp>
          <p:nvSpPr>
            <p:cNvPr id="17" name="Rectangle 16"/>
            <p:cNvSpPr/>
            <p:nvPr/>
          </p:nvSpPr>
          <p:spPr bwMode="auto">
            <a:xfrm>
              <a:off x="2438400" y="3736777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2438400" y="41880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h(0,5)</a:t>
              </a:r>
            </a:p>
          </p:txBody>
        </p:sp>
        <p:sp>
          <p:nvSpPr>
            <p:cNvPr id="19" name="Rectangle 18"/>
            <p:cNvSpPr/>
            <p:nvPr/>
          </p:nvSpPr>
          <p:spPr bwMode="auto">
            <a:xfrm>
              <a:off x="2438400" y="42185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2432126" y="46452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h(0,6)</a:t>
              </a:r>
            </a:p>
          </p:txBody>
        </p:sp>
        <p:sp>
          <p:nvSpPr>
            <p:cNvPr id="21" name="Rectangle 20"/>
            <p:cNvSpPr/>
            <p:nvPr/>
          </p:nvSpPr>
          <p:spPr bwMode="auto">
            <a:xfrm>
              <a:off x="2432126" y="46757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2438400" y="51024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h(0,7)</a:t>
              </a:r>
            </a:p>
          </p:txBody>
        </p:sp>
        <p:sp>
          <p:nvSpPr>
            <p:cNvPr id="23" name="Rectangle 22"/>
            <p:cNvSpPr/>
            <p:nvPr/>
          </p:nvSpPr>
          <p:spPr bwMode="auto">
            <a:xfrm>
              <a:off x="2438400" y="51329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727526" y="510242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h(1, 3)</a:t>
              </a:r>
            </a:p>
          </p:txBody>
        </p:sp>
        <p:sp>
          <p:nvSpPr>
            <p:cNvPr id="25" name="Rectangle 24"/>
            <p:cNvSpPr/>
            <p:nvPr/>
          </p:nvSpPr>
          <p:spPr bwMode="auto">
            <a:xfrm>
              <a:off x="3727526" y="51329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27" name="Straight Arrow Connector 26"/>
            <p:cNvCxnSpPr>
              <a:stCxn id="23" idx="3"/>
            </p:cNvCxnSpPr>
            <p:nvPr/>
          </p:nvCxnSpPr>
          <p:spPr bwMode="auto">
            <a:xfrm>
              <a:off x="3048000" y="52700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9" name="Straight Arrow Connector 28"/>
            <p:cNvCxnSpPr>
              <a:stCxn id="23" idx="3"/>
              <a:endCxn id="25" idx="1"/>
            </p:cNvCxnSpPr>
            <p:nvPr/>
          </p:nvCxnSpPr>
          <p:spPr bwMode="auto">
            <a:xfrm>
              <a:off x="3048000" y="52700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4" name="Straight Arrow Connector 33"/>
            <p:cNvCxnSpPr/>
            <p:nvPr/>
          </p:nvCxnSpPr>
          <p:spPr bwMode="auto">
            <a:xfrm>
              <a:off x="2895600" y="5257800"/>
              <a:ext cx="914400" cy="9144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5" name="Straight Arrow Connector 34"/>
            <p:cNvCxnSpPr/>
            <p:nvPr/>
          </p:nvCxnSpPr>
          <p:spPr bwMode="auto">
            <a:xfrm>
              <a:off x="3048000" y="4800600"/>
              <a:ext cx="685800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3727526" y="418802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h(1, 2)</a:t>
              </a:r>
            </a:p>
          </p:txBody>
        </p:sp>
        <p:sp>
          <p:nvSpPr>
            <p:cNvPr id="38" name="Rectangle 37"/>
            <p:cNvSpPr/>
            <p:nvPr/>
          </p:nvSpPr>
          <p:spPr bwMode="auto">
            <a:xfrm>
              <a:off x="3727526" y="42185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39" name="Straight Arrow Connector 38"/>
            <p:cNvCxnSpPr/>
            <p:nvPr/>
          </p:nvCxnSpPr>
          <p:spPr bwMode="auto">
            <a:xfrm>
              <a:off x="3048000" y="43556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0" name="Straight Arrow Connector 39"/>
            <p:cNvCxnSpPr>
              <a:endCxn id="38" idx="1"/>
            </p:cNvCxnSpPr>
            <p:nvPr/>
          </p:nvCxnSpPr>
          <p:spPr bwMode="auto">
            <a:xfrm>
              <a:off x="3048000" y="43556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3048000" y="3886200"/>
              <a:ext cx="685800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2" name="TextBox 41"/>
            <p:cNvSpPr txBox="1"/>
            <p:nvPr/>
          </p:nvSpPr>
          <p:spPr>
            <a:xfrm>
              <a:off x="3727526" y="235922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h(1, 0)</a:t>
              </a:r>
            </a:p>
          </p:txBody>
        </p:sp>
        <p:sp>
          <p:nvSpPr>
            <p:cNvPr id="43" name="Rectangle 42"/>
            <p:cNvSpPr/>
            <p:nvPr/>
          </p:nvSpPr>
          <p:spPr bwMode="auto">
            <a:xfrm>
              <a:off x="3727526" y="23897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4" name="Straight Arrow Connector 43"/>
            <p:cNvCxnSpPr/>
            <p:nvPr/>
          </p:nvCxnSpPr>
          <p:spPr bwMode="auto">
            <a:xfrm>
              <a:off x="3048000" y="25268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5" name="Straight Arrow Connector 44"/>
            <p:cNvCxnSpPr>
              <a:endCxn id="43" idx="1"/>
            </p:cNvCxnSpPr>
            <p:nvPr/>
          </p:nvCxnSpPr>
          <p:spPr bwMode="auto">
            <a:xfrm>
              <a:off x="3048000" y="25268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6" name="Straight Arrow Connector 45"/>
            <p:cNvCxnSpPr/>
            <p:nvPr/>
          </p:nvCxnSpPr>
          <p:spPr bwMode="auto">
            <a:xfrm>
              <a:off x="3048000" y="2057400"/>
              <a:ext cx="685800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47" name="TextBox 46"/>
            <p:cNvSpPr txBox="1"/>
            <p:nvPr/>
          </p:nvSpPr>
          <p:spPr>
            <a:xfrm>
              <a:off x="3727526" y="327362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h(1, 1)</a:t>
              </a:r>
            </a:p>
          </p:txBody>
        </p:sp>
        <p:sp>
          <p:nvSpPr>
            <p:cNvPr id="48" name="Rectangle 47"/>
            <p:cNvSpPr/>
            <p:nvPr/>
          </p:nvSpPr>
          <p:spPr bwMode="auto">
            <a:xfrm>
              <a:off x="3727526" y="33041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 bwMode="auto">
            <a:xfrm>
              <a:off x="3048000" y="34412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Straight Arrow Connector 49"/>
            <p:cNvCxnSpPr>
              <a:endCxn id="48" idx="1"/>
            </p:cNvCxnSpPr>
            <p:nvPr/>
          </p:nvCxnSpPr>
          <p:spPr bwMode="auto">
            <a:xfrm>
              <a:off x="3048000" y="34412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1" name="Straight Arrow Connector 50"/>
            <p:cNvCxnSpPr/>
            <p:nvPr/>
          </p:nvCxnSpPr>
          <p:spPr bwMode="auto">
            <a:xfrm>
              <a:off x="3048000" y="2971800"/>
              <a:ext cx="685800" cy="30480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5022926" y="5102423"/>
              <a:ext cx="65594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h(2, 1)</a:t>
              </a:r>
            </a:p>
          </p:txBody>
        </p:sp>
        <p:sp>
          <p:nvSpPr>
            <p:cNvPr id="53" name="Rectangle 52"/>
            <p:cNvSpPr/>
            <p:nvPr/>
          </p:nvSpPr>
          <p:spPr bwMode="auto">
            <a:xfrm>
              <a:off x="5022926" y="51329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54" name="Straight Arrow Connector 53"/>
            <p:cNvCxnSpPr/>
            <p:nvPr/>
          </p:nvCxnSpPr>
          <p:spPr bwMode="auto">
            <a:xfrm>
              <a:off x="4343400" y="52700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5" name="Straight Arrow Connector 54"/>
            <p:cNvCxnSpPr>
              <a:endCxn id="53" idx="1"/>
            </p:cNvCxnSpPr>
            <p:nvPr/>
          </p:nvCxnSpPr>
          <p:spPr bwMode="auto">
            <a:xfrm>
              <a:off x="4343400" y="52700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6" name="Straight Arrow Connector 55"/>
            <p:cNvCxnSpPr>
              <a:stCxn id="37" idx="3"/>
            </p:cNvCxnSpPr>
            <p:nvPr/>
          </p:nvCxnSpPr>
          <p:spPr bwMode="auto">
            <a:xfrm>
              <a:off x="4383475" y="4341912"/>
              <a:ext cx="645725" cy="7634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7" name="TextBox 56"/>
            <p:cNvSpPr txBox="1"/>
            <p:nvPr/>
          </p:nvSpPr>
          <p:spPr>
            <a:xfrm>
              <a:off x="5022926" y="3273623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h(2,0)</a:t>
              </a:r>
            </a:p>
          </p:txBody>
        </p:sp>
        <p:sp>
          <p:nvSpPr>
            <p:cNvPr id="58" name="Rectangle 57"/>
            <p:cNvSpPr/>
            <p:nvPr/>
          </p:nvSpPr>
          <p:spPr bwMode="auto">
            <a:xfrm>
              <a:off x="5022926" y="33041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59" name="Straight Arrow Connector 58"/>
            <p:cNvCxnSpPr/>
            <p:nvPr/>
          </p:nvCxnSpPr>
          <p:spPr bwMode="auto">
            <a:xfrm>
              <a:off x="4343400" y="34412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Straight Arrow Connector 59"/>
            <p:cNvCxnSpPr>
              <a:endCxn id="58" idx="1"/>
            </p:cNvCxnSpPr>
            <p:nvPr/>
          </p:nvCxnSpPr>
          <p:spPr bwMode="auto">
            <a:xfrm>
              <a:off x="4343400" y="3441263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1" name="Straight Arrow Connector 60"/>
            <p:cNvCxnSpPr>
              <a:stCxn id="43" idx="3"/>
            </p:cNvCxnSpPr>
            <p:nvPr/>
          </p:nvCxnSpPr>
          <p:spPr bwMode="auto">
            <a:xfrm>
              <a:off x="4337126" y="2526863"/>
              <a:ext cx="692074" cy="7497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64" name="TextBox 63"/>
            <p:cNvSpPr txBox="1"/>
            <p:nvPr/>
          </p:nvSpPr>
          <p:spPr>
            <a:xfrm>
              <a:off x="6318326" y="5103911"/>
              <a:ext cx="61587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h(3,0)</a:t>
              </a:r>
            </a:p>
          </p:txBody>
        </p:sp>
        <p:sp>
          <p:nvSpPr>
            <p:cNvPr id="65" name="Rectangle 64"/>
            <p:cNvSpPr/>
            <p:nvPr/>
          </p:nvSpPr>
          <p:spPr bwMode="auto">
            <a:xfrm>
              <a:off x="6318326" y="5134391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66" name="Straight Arrow Connector 65"/>
            <p:cNvCxnSpPr/>
            <p:nvPr/>
          </p:nvCxnSpPr>
          <p:spPr bwMode="auto">
            <a:xfrm>
              <a:off x="5638800" y="5271551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Straight Arrow Connector 66"/>
            <p:cNvCxnSpPr>
              <a:endCxn id="65" idx="1"/>
            </p:cNvCxnSpPr>
            <p:nvPr/>
          </p:nvCxnSpPr>
          <p:spPr bwMode="auto">
            <a:xfrm>
              <a:off x="5638800" y="5271551"/>
              <a:ext cx="679526" cy="1588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8" name="Straight Arrow Connector 67"/>
            <p:cNvCxnSpPr>
              <a:stCxn id="58" idx="3"/>
            </p:cNvCxnSpPr>
            <p:nvPr/>
          </p:nvCxnSpPr>
          <p:spPr bwMode="auto">
            <a:xfrm>
              <a:off x="5632526" y="3441263"/>
              <a:ext cx="692074" cy="1665625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0" name="TextBox 69"/>
            <p:cNvSpPr txBox="1"/>
            <p:nvPr/>
          </p:nvSpPr>
          <p:spPr>
            <a:xfrm>
              <a:off x="7404192" y="4614446"/>
              <a:ext cx="143500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 pitchFamily="34" charset="0"/>
                </a:rPr>
                <a:t>Published hash</a:t>
              </a:r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7613726" y="5105400"/>
              <a:ext cx="86754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>
                  <a:latin typeface="Calibri" pitchFamily="34" charset="0"/>
                </a:rPr>
                <a:t>w(h(3,0))</a:t>
              </a:r>
            </a:p>
          </p:txBody>
        </p:sp>
        <p:sp>
          <p:nvSpPr>
            <p:cNvPr id="72" name="Rectangle 71"/>
            <p:cNvSpPr/>
            <p:nvPr/>
          </p:nvSpPr>
          <p:spPr bwMode="auto">
            <a:xfrm>
              <a:off x="7613726" y="5135880"/>
              <a:ext cx="844474" cy="246221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73" name="Straight Arrow Connector 72"/>
            <p:cNvCxnSpPr/>
            <p:nvPr/>
          </p:nvCxnSpPr>
          <p:spPr bwMode="auto">
            <a:xfrm>
              <a:off x="6934200" y="5273040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4" name="Straight Arrow Connector 73"/>
            <p:cNvCxnSpPr>
              <a:endCxn id="72" idx="1"/>
            </p:cNvCxnSpPr>
            <p:nvPr/>
          </p:nvCxnSpPr>
          <p:spPr bwMode="auto">
            <a:xfrm flipV="1">
              <a:off x="6934200" y="5258991"/>
              <a:ext cx="679526" cy="14049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6" name="TextBox 75"/>
            <p:cNvSpPr txBox="1"/>
            <p:nvPr/>
          </p:nvSpPr>
          <p:spPr>
            <a:xfrm>
              <a:off x="408160" y="3426023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P</a:t>
              </a: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234874" y="3456503"/>
              <a:ext cx="609600" cy="274320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</a:endParaRPr>
            </a:p>
          </p:txBody>
        </p:sp>
        <p:cxnSp>
          <p:nvCxnSpPr>
            <p:cNvPr id="78" name="Straight Arrow Connector 77"/>
            <p:cNvCxnSpPr/>
            <p:nvPr/>
          </p:nvCxnSpPr>
          <p:spPr bwMode="auto">
            <a:xfrm>
              <a:off x="844474" y="3590686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79" name="Straight Arrow Connector 78"/>
            <p:cNvCxnSpPr>
              <a:endCxn id="9" idx="1"/>
            </p:cNvCxnSpPr>
            <p:nvPr/>
          </p:nvCxnSpPr>
          <p:spPr bwMode="auto">
            <a:xfrm flipV="1">
              <a:off x="838200" y="2072640"/>
              <a:ext cx="1600200" cy="1356360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81" name="TextBox 80"/>
            <p:cNvSpPr txBox="1"/>
            <p:nvPr/>
          </p:nvSpPr>
          <p:spPr>
            <a:xfrm>
              <a:off x="914400" y="2740223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M</a:t>
              </a:r>
              <a:r>
                <a:rPr lang="en-US" sz="1400" baseline="-25000" dirty="0">
                  <a:latin typeface="Calibri" pitchFamily="34" charset="0"/>
                </a:rPr>
                <a:t>0</a:t>
              </a:r>
            </a:p>
          </p:txBody>
        </p:sp>
        <p:cxnSp>
          <p:nvCxnSpPr>
            <p:cNvPr id="82" name="Straight Arrow Connector 81"/>
            <p:cNvCxnSpPr/>
            <p:nvPr/>
          </p:nvCxnSpPr>
          <p:spPr bwMode="auto">
            <a:xfrm>
              <a:off x="996874" y="5955863"/>
              <a:ext cx="457200" cy="63937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noFill/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3" name="Straight Arrow Connector 82"/>
            <p:cNvCxnSpPr>
              <a:endCxn id="23" idx="1"/>
            </p:cNvCxnSpPr>
            <p:nvPr/>
          </p:nvCxnSpPr>
          <p:spPr bwMode="auto">
            <a:xfrm>
              <a:off x="838200" y="3733800"/>
              <a:ext cx="1600200" cy="153626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arrow"/>
            </a:ln>
            <a:effectLst/>
          </p:spPr>
        </p:cxnSp>
        <p:sp>
          <p:nvSpPr>
            <p:cNvPr id="84" name="TextBox 83"/>
            <p:cNvSpPr txBox="1"/>
            <p:nvPr/>
          </p:nvSpPr>
          <p:spPr>
            <a:xfrm>
              <a:off x="838200" y="4114800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M</a:t>
              </a:r>
              <a:r>
                <a:rPr lang="en-US" sz="1400" baseline="-25000" dirty="0">
                  <a:latin typeface="Calibri" pitchFamily="34" charset="0"/>
                </a:rPr>
                <a:t>7</a:t>
              </a:r>
            </a:p>
          </p:txBody>
        </p:sp>
        <p:sp>
          <p:nvSpPr>
            <p:cNvPr id="88" name="TextBox 87"/>
            <p:cNvSpPr txBox="1"/>
            <p:nvPr/>
          </p:nvSpPr>
          <p:spPr>
            <a:xfrm>
              <a:off x="1657932" y="3730823"/>
              <a:ext cx="399468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latin typeface="Calibri" pitchFamily="34" charset="0"/>
                </a:rPr>
                <a:t>M</a:t>
              </a:r>
              <a:r>
                <a:rPr lang="en-US" sz="1400" baseline="-25000" dirty="0">
                  <a:latin typeface="Calibri" pitchFamily="34" charset="0"/>
                </a:rPr>
                <a:t>5</a:t>
              </a:r>
            </a:p>
          </p:txBody>
        </p:sp>
        <p:cxnSp>
          <p:nvCxnSpPr>
            <p:cNvPr id="89" name="Straight Arrow Connector 88"/>
            <p:cNvCxnSpPr>
              <a:endCxn id="19" idx="1"/>
            </p:cNvCxnSpPr>
            <p:nvPr/>
          </p:nvCxnSpPr>
          <p:spPr bwMode="auto">
            <a:xfrm>
              <a:off x="838200" y="3581400"/>
              <a:ext cx="1600200" cy="77426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36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85800"/>
          </a:xfrm>
        </p:spPr>
        <p:txBody>
          <a:bodyPr/>
          <a:lstStyle/>
          <a:p>
            <a:r>
              <a:rPr lang="en-US" sz="3600" dirty="0"/>
              <a:t>Nostradamus (“herding") attack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095500"/>
            <a:ext cx="8534400" cy="3048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cost of phase 1 is (2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 -1)2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phase 2, guess S’ and compute T= f(IV||P||S’).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Keep guessing until T is one of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Once you get a collision, follow a path through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 d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K,0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Append these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to P||S’ and apply w to get right hash.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Total cost: W=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n-k-1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n/2+k/2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+k2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n/2+1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  k=(n-5)/3 is a good choice.  For 160 bit hash, k=52.</a:t>
            </a:r>
            <a:endParaRPr lang="en-US" sz="2800" baseline="30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F702F70-86BE-4D33-BBD5-D187CB61F16C}" type="slidenum">
              <a:rPr lang="en-US"/>
              <a:pPr>
                <a:defRPr/>
              </a:pPr>
              <a:t>37</a:t>
            </a:fld>
            <a:endParaRPr lang="en-US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76200"/>
            <a:ext cx="9144000" cy="1143000"/>
          </a:xfrm>
        </p:spPr>
        <p:txBody>
          <a:bodyPr/>
          <a:lstStyle/>
          <a:p>
            <a:r>
              <a:rPr lang="en-US" sz="3600" dirty="0"/>
              <a:t>Cryptographic Hashes and Performance</a:t>
            </a:r>
          </a:p>
        </p:txBody>
      </p:sp>
      <p:graphicFrame>
        <p:nvGraphicFramePr>
          <p:cNvPr id="3210243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26846774"/>
              </p:ext>
            </p:extLst>
          </p:nvPr>
        </p:nvGraphicFramePr>
        <p:xfrm>
          <a:off x="990600" y="1981200"/>
          <a:ext cx="6934200" cy="3124200"/>
        </p:xfrm>
        <a:graphic>
          <a:graphicData uri="http://schemas.openxmlformats.org/drawingml/2006/table">
            <a:tbl>
              <a:tblPr/>
              <a:tblGrid>
                <a:gridCol w="220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Hash Name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Block Size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Relative Speed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MD4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MD5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.68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RIPEMD-128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.39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SHA-1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.28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33400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RIPEMD-160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.24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66CFE61-89F0-4286-9649-755FDE24A2D2}" type="slidenum">
              <a:rPr lang="en-US"/>
              <a:pPr>
                <a:defRPr/>
              </a:pPr>
              <a:t>38</a:t>
            </a:fld>
            <a:endParaRPr lang="en-US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What to take home</a:t>
            </a:r>
          </a:p>
        </p:txBody>
      </p:sp>
      <p:sp>
        <p:nvSpPr>
          <p:cNvPr id="9216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447800"/>
            <a:ext cx="8534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Symmetric ciphers and hashes provide key ingredients for “distributed security”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Fast data transformation to provide confidentiality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Integrity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crypto provides critical third component (trust negotiation, key distribution)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It’s important to know properties of cryptographic primitives and how likely possible attacks are, etc.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Most modern ciphers are designed so that knowing output of n-1 messages provides no useful information about 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message.</a:t>
            </a:r>
          </a:p>
          <a:p>
            <a:pPr marL="990600" lvl="1" indent="-533400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This has an effect on some modes of operation.</a:t>
            </a:r>
          </a:p>
        </p:txBody>
      </p:sp>
    </p:spTree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  <p:sp>
        <p:nvSpPr>
          <p:cNvPr id="7" name="Subtitle 2"/>
          <p:cNvSpPr txBox="1">
            <a:spLocks/>
          </p:cNvSpPr>
          <p:nvPr/>
        </p:nvSpPr>
        <p:spPr bwMode="auto">
          <a:xfrm>
            <a:off x="609600" y="2895600"/>
            <a:ext cx="74676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Jesse Walker, Ph.D.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A9D08C-9C6A-4B68-8C81-E6E026FD41DE}" type="slidenum">
              <a:rPr lang="en-US"/>
              <a:pPr>
                <a:defRPr/>
              </a:pPr>
              <a:t>4</a:t>
            </a:fld>
            <a:endParaRPr lang="en-US"/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685800"/>
          </a:xfrm>
        </p:spPr>
        <p:txBody>
          <a:bodyPr/>
          <a:lstStyle/>
          <a:p>
            <a:r>
              <a:rPr lang="en-US" sz="3600" dirty="0"/>
              <a:t>One-Way Functions</a:t>
            </a:r>
          </a:p>
        </p:txBody>
      </p:sp>
      <p:sp>
        <p:nvSpPr>
          <p:cNvPr id="2150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2209800"/>
            <a:ext cx="8534400" cy="2743200"/>
          </a:xfrm>
        </p:spPr>
        <p:txBody>
          <a:bodyPr/>
          <a:lstStyle/>
          <a:p>
            <a:r>
              <a:rPr lang="en-US" sz="2000" dirty="0"/>
              <a:t>Hashes come from two basic classes of one-way functions</a:t>
            </a:r>
          </a:p>
          <a:p>
            <a:pPr lvl="1"/>
            <a:r>
              <a:rPr lang="en-US" sz="2000" dirty="0"/>
              <a:t>Mathematical</a:t>
            </a:r>
          </a:p>
          <a:p>
            <a:pPr lvl="2"/>
            <a:r>
              <a:rPr lang="en-US" sz="2000" dirty="0"/>
              <a:t>Multiplication:  Z=X•Y</a:t>
            </a:r>
          </a:p>
          <a:p>
            <a:pPr lvl="2"/>
            <a:r>
              <a:rPr lang="en-US" sz="2000" dirty="0"/>
              <a:t>Modular Exponentiation:  Z =</a:t>
            </a:r>
            <a:r>
              <a:rPr lang="en-US" sz="2000" i="1" dirty="0"/>
              <a:t> </a:t>
            </a:r>
            <a:r>
              <a:rPr lang="en-US" sz="2000" dirty="0"/>
              <a:t>Y</a:t>
            </a:r>
            <a:r>
              <a:rPr lang="en-US" sz="2000" baseline="30000" dirty="0"/>
              <a:t>X</a:t>
            </a:r>
            <a:r>
              <a:rPr lang="en-US" sz="2000" i="1" dirty="0"/>
              <a:t> (</a:t>
            </a:r>
            <a:r>
              <a:rPr lang="en-US" sz="2000" dirty="0"/>
              <a:t>mod n) (</a:t>
            </a:r>
            <a:r>
              <a:rPr lang="en-US" sz="2000" dirty="0" err="1"/>
              <a:t>Chaum</a:t>
            </a:r>
            <a:r>
              <a:rPr lang="en-US" sz="2000" dirty="0"/>
              <a:t> </a:t>
            </a:r>
            <a:r>
              <a:rPr lang="en-US" sz="2000" dirty="0" err="1"/>
              <a:t>vP</a:t>
            </a:r>
            <a:r>
              <a:rPr lang="en-US" sz="2000" dirty="0"/>
              <a:t> Hash)</a:t>
            </a:r>
          </a:p>
          <a:p>
            <a:pPr lvl="1"/>
            <a:r>
              <a:rPr lang="en-US" sz="2000" dirty="0"/>
              <a:t>Ad-hoc (Symmetric cipher-like constructions)</a:t>
            </a:r>
          </a:p>
          <a:p>
            <a:pPr lvl="2"/>
            <a:r>
              <a:rPr lang="en-US" sz="2000" dirty="0"/>
              <a:t>Custom Hash functions (MD4, SHA, MD5, RIPEMD)</a:t>
            </a: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Early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438400"/>
            <a:ext cx="7772400" cy="22860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Historical Context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Rabin’s Hash Function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Davies-Meyer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MDC2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Historical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Computer scientists introduced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hash 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 to create a compact table index optimizing search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Requirement: a hash function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Objects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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Indices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acts like a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mapping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Minimize probability that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when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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</a:p>
          <a:p>
            <a:pPr lvl="2">
              <a:buNone/>
            </a:pP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3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3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3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3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0</a:t>
            </a:r>
          </a:p>
          <a:p>
            <a:pPr lvl="2">
              <a:buNone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 </a:t>
            </a:r>
            <a:r>
              <a:rPr lang="en-US" sz="3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3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3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3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3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3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3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30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3000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3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3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3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endParaRPr lang="en-US" sz="3000" i="1" baseline="-25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/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usually chosen to be a number theoretic mixer, e.g.,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h,m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 + am + 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mod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for primes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</a:t>
            </a:r>
            <a:endParaRPr lang="en-US" sz="36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endParaRPr lang="en-US" sz="3000" i="1" baseline="-25000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Digital Signatures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10600" cy="4419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1978 M. Rabin wanted to create a digital signature scheme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Rabin needed something like a hash function to “compress” the message into a fixed sized “index”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Requirements: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Act like a random mapping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Collision resistance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it is hard find two documents with same hash or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digest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b="1" baseline="30000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pre-image resistance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given a hash of a document, it is hard to find a second document with same hash</a:t>
            </a:r>
          </a:p>
          <a:p>
            <a:pPr lvl="1"/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Pre-image resistance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: given a hash value, it is to find a document that produces that hash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Rabin’s Hash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4495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Rabin realized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being a strong pseudo-random mixer, can replace the non-cryptographic 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in conventional hash function designs</a:t>
            </a:r>
          </a:p>
          <a:p>
            <a:pPr lvl="1">
              <a:buNone/>
            </a:pP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RabinHash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18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Must return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instead of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obtain collision resistance</a:t>
            </a:r>
          </a:p>
          <a:p>
            <a:pPr lvl="1">
              <a:buNone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)) 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Lesson 1: The initial value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must be fixed to obtain collision resistance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Birthday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0"/>
            <a:ext cx="7924800" cy="4495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standard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Birthday Problem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people who live on a planet with an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day year, what is the probability two share a birthday?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Answer: Assuming birthdays are uniformly distributed,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approximately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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1/2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Birthday Problem for two sets: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Given a population of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boys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girls who live on a planet with an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day year, what is the probability a boy and girl share a birthday?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Answer: When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assuming birthdays are uniformly distributed,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approximately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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1/2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Attacking Rabin Hash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686800" cy="45259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Coppersmith: To find a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pre-image for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: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Then compute</a:t>
            </a:r>
          </a:p>
          <a:p>
            <a:pPr lvl="1"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2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32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 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$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{0,1}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56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u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None/>
            </a:pP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= 1 </a:t>
            </a:r>
            <a:r>
              <a:rPr lang="en-US" sz="2600" b="1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 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$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{0,1}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56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sz="26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6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6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6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6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6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600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the Birthday problem for two lists the probability that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exists with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u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is approximately (2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)(2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)/2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1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u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RabinHash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905000"/>
            <a:ext cx="8915400" cy="4114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Collision resistance implies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resistance, because if we produce a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then we also produce a collision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Exercise: modify the attack to produce pre-images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Lesson 2: We must somehow neutralize the decryption function to build successful hash functions from block ciphers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Lesson 3: Hash functions are attacked by multi-block messages, which enables various forms of the Birthday problem to govern their security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Neutralizing Decryption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724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the early 1980s Davies and Meyer observed that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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 is one-way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Given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it is hard to find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and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such that</a:t>
            </a:r>
          </a:p>
          <a:p>
            <a:pPr algn="ctr">
              <a:buNone/>
            </a:pP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Davies-Meyer construction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replaces DES in the Rabin hash function: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>
              <a:buNone/>
            </a:pP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m; h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</a:p>
          <a:p>
            <a:pPr lvl="2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</a:p>
          <a:p>
            <a:pPr lvl="2">
              <a:buNone/>
            </a:pP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Does this work?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Ideal Cipher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686800" cy="4419600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Davies and Meyer reasoned as if DES were an </a:t>
            </a:r>
            <a:r>
              <a:rPr lang="en-US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ideal cipher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each “key”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DES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) acts like a random permutation of 64 bits strings {0,1}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64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It is easy to reason about an ideal cipher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Pr[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⨁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] = Pr[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⨁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] = Pr[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] = 1/2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(pre-image resistance)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Also easy to show Pr[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⨁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] =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 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(collision resistance) in the ideal cipher model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Lesson 4. Nearly all hash function rationales or “security proofs” rely on the ideal cipher model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Lesson 5. The digest size must be at least twice the block size of the underlying block cipher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2</a:t>
            </a:r>
            <a:r>
              <a:rPr lang="en-US" baseline="30000" dirty="0">
                <a:solidFill>
                  <a:srgbClr val="0070C0"/>
                </a:solidFill>
              </a:rPr>
              <a:t>nd</a:t>
            </a:r>
            <a:r>
              <a:rPr lang="en-US" dirty="0">
                <a:solidFill>
                  <a:srgbClr val="0070C0"/>
                </a:solidFill>
              </a:rPr>
              <a:t>-Preimages with Davies-Meyer Compression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5720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It is easy to find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fixed points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for the Davies-Meyer construction</a:t>
            </a:r>
          </a:p>
          <a:p>
            <a:pPr algn="ctr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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0 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0)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Attack: Given a message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. . .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compute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(with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replacing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and</a:t>
            </a:r>
          </a:p>
          <a:p>
            <a:pPr lvl="1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do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1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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$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{0,1}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u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</a:p>
          <a:p>
            <a:pPr marL="342900" lvl="1" indent="-342900">
              <a:buNone/>
            </a:pP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	  do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= 1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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$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{0,1}</a:t>
            </a:r>
            <a:r>
              <a:rPr lang="en-US" sz="18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18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0) ⨁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18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By the Birthday problem for two lists with high probability there are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j, 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with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u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v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Then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DaviesMeyerHash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. . .</a:t>
            </a:r>
          </a:p>
          <a:p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Conclusion: With Davies-Meyer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pre-image resistance is no more expensive than collision resistance</a:t>
            </a:r>
          </a:p>
          <a:p>
            <a:endParaRPr lang="en-US" dirty="0">
              <a:latin typeface="Times New Roman" pitchFamily="18" charset="0"/>
              <a:cs typeface="Times New Roman" pitchFamily="18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3690912-4C11-46BA-ADEF-AD098608EB24}" type="slidenum">
              <a:rPr lang="en-US"/>
              <a:pPr>
                <a:defRPr/>
              </a:pPr>
              <a:t>5</a:t>
            </a:fld>
            <a:endParaRPr lang="en-US"/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 sz="3600" dirty="0" err="1"/>
              <a:t>Chaum-vanHeijst-Pfitzmann</a:t>
            </a:r>
            <a:r>
              <a:rPr lang="en-US" sz="3600" dirty="0"/>
              <a:t> Compression Function</a:t>
            </a:r>
          </a:p>
        </p:txBody>
      </p:sp>
      <p:sp>
        <p:nvSpPr>
          <p:cNvPr id="2253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0500" y="2286000"/>
            <a:ext cx="8763000" cy="30480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p is prime, q=(p-1)/2 is prime, a is a primitive root in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, b is another primitive root so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=b (mod p) for some unknown x).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g: {1,2,…,q-1}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{1,2,…,p-1}, q=(p-1)/2 by: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g(s, t) = a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Reduction to discrete log: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Suppose g(s, t)= g(u, v) can be found.  Then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p)=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v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p). 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So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s-u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p)= </a:t>
            </a:r>
            <a:r>
              <a:rPr lang="en-US" sz="18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18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v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-t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p).  Let b= a</a:t>
            </a:r>
            <a:r>
              <a:rPr lang="en-US" sz="18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x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 (mod p).  Then (s-u)=x(y-t) (mod p-1).</a:t>
            </a:r>
          </a:p>
          <a:p>
            <a:pPr lvl="1">
              <a:spcBef>
                <a:spcPts val="200"/>
              </a:spcBef>
              <a:buFontTx/>
              <a:buNone/>
            </a:pP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But p-1= 2q so we can solve for x, thus determining the discrete log of b.</a:t>
            </a:r>
          </a:p>
          <a:p>
            <a:pPr lvl="1">
              <a:buFontTx/>
              <a:buNone/>
            </a:pPr>
            <a:endParaRPr lang="en-US" sz="1800" dirty="0">
              <a:sym typeface="Wingdings" pitchFamily="2" charset="2"/>
            </a:endParaRPr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MDC2: Widening the Block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419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Davies-Meyer enhancement can only provide collision resistance to O(2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64/2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= O(2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DES operations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1987 IBM proposed MDC2 to obtain O(2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collision resistance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MDC2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m;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</a:p>
          <a:p>
            <a:pPr lvl="2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</a:t>
            </a:r>
          </a:p>
          <a:p>
            <a:pPr lvl="3">
              <a:buNone/>
            </a:pP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left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right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3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left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3">
              <a:buNone/>
            </a:pP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right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3">
              <a:buNone/>
            </a:pP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left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right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left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</a:t>
            </a:r>
            <a:r>
              <a:rPr lang="en-US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right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>
              <a:buNone/>
            </a:pPr>
            <a:endParaRPr lang="en-US" sz="2400" dirty="0"/>
          </a:p>
          <a:p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676400"/>
            <a:ext cx="8534400" cy="4191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construction (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h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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DES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⨁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offers the same collision and pre-image bounds as Davies-Meyer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Nearly an identical argument in the ideal cipher model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is the 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Matyas-Meyer-Oseas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construction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Swapping the left and right digest halves is essential for security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Collisions could be found in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+ 2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instead of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64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DES operations, because without the swap the digest is just the concatenation of digests from two independent hashes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Steinberger proved MDC2 is collision resistant in 2007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Length Problems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828800"/>
            <a:ext cx="8610600" cy="4724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 ({0,1}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56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+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i.e.,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is a string whose bit length is a multiple of 56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For any string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it is easy to verify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for each of the hash constructions we have considered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is called a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length extension attack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Length extension attacks succeed even if the attacker never sees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Length extension attacks indicate something is still missing from our construction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Length Problems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534400" cy="3581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Suppose the message digest of a hash function is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bits wide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Consider the message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. . .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for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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2</a:t>
            </a:r>
            <a:r>
              <a:rPr lang="en-US" sz="24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By the standard birthday problem there is at probability of at least 0.5 that at least two messages in {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. . . 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} collide.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Lesson 6. To achieve collision resistance the length of all the combined inputs to a hash function must be less than 2</a:t>
            </a:r>
            <a:r>
              <a:rPr lang="en-US" sz="24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/2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bits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Early Years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86800" cy="4343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Davies-Meyer hash is too weak for practical applications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Collisions found in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DES operations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MDC2 hash is too expensive for practical use</a:t>
            </a: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1 DES operation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 500 cycles; 1 MDC2 operation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 1000 cycles = 125 cycles </a:t>
            </a:r>
            <a:r>
              <a:rPr lang="en-US" sz="2400" b="1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per byte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There is something wrong in the way early hash functions deal with the length of their inputs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Question: Even though the inner loop is collision/pre-image/2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resistant, why do we believe the hash function is?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Revolution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65237"/>
            <a:ext cx="8458200" cy="4906963"/>
          </a:xfrm>
        </p:spPr>
        <p:txBody>
          <a:bodyPr>
            <a:noAutofit/>
          </a:bodyPr>
          <a:lstStyle/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At Crypto 1989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Merkle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Damgård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published papers revolutionizing hash function design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Replace the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DES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construction by a clean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compression function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abstraction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: {0,1}</a:t>
            </a:r>
            <a:r>
              <a:rPr lang="en-US" sz="2200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 {0,1}</a:t>
            </a:r>
            <a:r>
              <a:rPr lang="en-US" sz="22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 {0,1}</a:t>
            </a:r>
            <a:r>
              <a:rPr lang="en-US" sz="22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operating on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bit message blocks and an </a:t>
            </a:r>
            <a:r>
              <a:rPr lang="en-US" sz="22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 bit </a:t>
            </a:r>
            <a:r>
              <a:rPr lang="en-US" sz="22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chaining variable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Define a padding scheme to block length extension attacks</a:t>
            </a:r>
          </a:p>
          <a:p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Because it blocks length extension attacks, the padding scheme extends compression function’s collision resistance to the entire hash function</a:t>
            </a:r>
            <a:endParaRPr lang="en-US" sz="22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MD-Hash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endParaRPr lang="en-US" sz="2000" i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pad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; h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</a:p>
          <a:p>
            <a:pPr lvl="2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do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1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to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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od</a:t>
            </a:r>
            <a:endParaRPr lang="en-US" sz="2000" b="1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2">
              <a:buNone/>
            </a:pP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Merkle-Damgård</a:t>
            </a:r>
            <a:r>
              <a:rPr lang="en-US" sz="4000" dirty="0">
                <a:solidFill>
                  <a:srgbClr val="0070C0"/>
                </a:solidFill>
              </a:rPr>
              <a:t> Padding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0"/>
            <a:ext cx="8458200" cy="4800600"/>
          </a:xfrm>
        </p:spPr>
        <p:txBody>
          <a:bodyPr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If the compression function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operates on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bit message blocks and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bit chaining variables then</a:t>
            </a:r>
            <a:endParaRPr lang="en-US" sz="24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None/>
            </a:pP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pad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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|				-- find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’s length in bits</a:t>
            </a: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–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mod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–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 – 1		-- compute number of 0</a:t>
            </a: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if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&lt; 0 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+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b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fi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--    bits needed</a:t>
            </a: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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1 0</a:t>
            </a:r>
            <a:r>
              <a:rPr lang="en-US" sz="2000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&lt;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l&gt;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-- append a 1 bit,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0 bits,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</a:t>
            </a:r>
            <a:endParaRPr lang="en-US" sz="2000" i="1" baseline="-25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pPr lvl="1"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	</a:t>
            </a:r>
            <a:r>
              <a:rPr lang="en-US" sz="2000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return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		--   encoded as an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 bit integer </a:t>
            </a:r>
          </a:p>
          <a:p>
            <a:pPr lvl="1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Key property: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pad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gives the number of bits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of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scheme makes it unambiguous where the message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ends and where the padding ends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Collision Resistance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472540"/>
            <a:ext cx="8686800" cy="4800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Why does collision resistance of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imply collision resistance of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Suppose we can easily find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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with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Two cases: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with |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| = |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|,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. . .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=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. . . 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4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Case 1: Since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| =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|, we know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and the last block (of padding) is the same (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). There must be some 1 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&lt;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such that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but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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j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. This contradicts the assumption it is hard to find collisions for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Case 2: Since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|  |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| we know that the final (padding) blocks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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), a contradiction since it is hard to find collisions for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85800" y="634425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SHA-1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( 5a827999 || 6ed9eba1 || 8f1bbcdc || ca62c1dc,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Example: SHA-1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85800" y="1219200"/>
            <a:ext cx="7772400" cy="1569660"/>
          </a:xfrm>
          <a:prstGeom prst="rect">
            <a:avLst/>
          </a:prstGeom>
          <a:solidFill>
            <a:srgbClr val="FFFF00">
              <a:alpha val="25000"/>
            </a:srgb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pad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512-bit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67452301 || efcdab89 || 98badcfe || 10325476 || c3d2e1f0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Symbol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-compress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85800" y="2767548"/>
            <a:ext cx="7772400" cy="3785652"/>
          </a:xfrm>
          <a:prstGeom prst="rect">
            <a:avLst/>
          </a:prstGeom>
          <a:solidFill>
            <a:schemeClr val="accent1">
              <a:lumMod val="90000"/>
              <a:alpha val="2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-compress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17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80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( 1,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–8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–16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20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+20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+40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+60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do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80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20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)⋁((¬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41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80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fi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( 5,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( 30,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endParaRPr lang="en-US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010400" y="1676400"/>
            <a:ext cx="190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srgbClr val="0071C6"/>
                </a:solidFill>
                <a:latin typeface="+mn-lt"/>
              </a:rPr>
              <a:t>Merkle-Damgård</a:t>
            </a:r>
            <a:r>
              <a:rPr lang="en-US" dirty="0">
                <a:solidFill>
                  <a:srgbClr val="0071C6"/>
                </a:solidFill>
                <a:latin typeface="+mn-lt"/>
              </a:rPr>
              <a:t> construction</a:t>
            </a:r>
          </a:p>
        </p:txBody>
      </p:sp>
      <p:grpSp>
        <p:nvGrpSpPr>
          <p:cNvPr id="3" name="Group 14"/>
          <p:cNvGrpSpPr/>
          <p:nvPr/>
        </p:nvGrpSpPr>
        <p:grpSpPr>
          <a:xfrm>
            <a:off x="1066800" y="3276600"/>
            <a:ext cx="7924800" cy="646331"/>
            <a:chOff x="1066800" y="3352800"/>
            <a:chExt cx="7924800" cy="646331"/>
          </a:xfrm>
        </p:grpSpPr>
        <p:sp>
          <p:nvSpPr>
            <p:cNvPr id="11" name="Rectangle 10"/>
            <p:cNvSpPr/>
            <p:nvPr/>
          </p:nvSpPr>
          <p:spPr>
            <a:xfrm>
              <a:off x="1066800" y="3429000"/>
              <a:ext cx="6172200" cy="457200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239000" y="3352800"/>
              <a:ext cx="17526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1C6"/>
                  </a:solidFill>
                  <a:latin typeface="+mn-lt"/>
                </a:rPr>
                <a:t>Block cipher key schedule</a:t>
              </a:r>
            </a:p>
          </p:txBody>
        </p:sp>
      </p:grpSp>
      <p:grpSp>
        <p:nvGrpSpPr>
          <p:cNvPr id="10" name="Group 15"/>
          <p:cNvGrpSpPr/>
          <p:nvPr/>
        </p:nvGrpSpPr>
        <p:grpSpPr>
          <a:xfrm>
            <a:off x="1066800" y="3810000"/>
            <a:ext cx="7924800" cy="2133600"/>
            <a:chOff x="1066800" y="3886200"/>
            <a:chExt cx="7924800" cy="2133600"/>
          </a:xfrm>
        </p:grpSpPr>
        <p:sp>
          <p:nvSpPr>
            <p:cNvPr id="14" name="Rectangle 13"/>
            <p:cNvSpPr/>
            <p:nvPr/>
          </p:nvSpPr>
          <p:spPr>
            <a:xfrm>
              <a:off x="1066800" y="3886200"/>
              <a:ext cx="6172200" cy="2133600"/>
            </a:xfrm>
            <a:prstGeom prst="rect">
              <a:avLst/>
            </a:prstGeom>
            <a:solidFill>
              <a:srgbClr val="0070C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239000" y="4659868"/>
              <a:ext cx="17526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1C6"/>
                  </a:solidFill>
                  <a:latin typeface="+mn-lt"/>
                </a:rPr>
                <a:t>Block cipher</a:t>
              </a:r>
            </a:p>
          </p:txBody>
        </p:sp>
      </p:grpSp>
      <p:grpSp>
        <p:nvGrpSpPr>
          <p:cNvPr id="13" name="Group 18"/>
          <p:cNvGrpSpPr/>
          <p:nvPr/>
        </p:nvGrpSpPr>
        <p:grpSpPr>
          <a:xfrm>
            <a:off x="1066800" y="5105400"/>
            <a:ext cx="7848600" cy="1143000"/>
            <a:chOff x="1066800" y="5181600"/>
            <a:chExt cx="7848600" cy="1143000"/>
          </a:xfrm>
        </p:grpSpPr>
        <p:sp>
          <p:nvSpPr>
            <p:cNvPr id="17" name="Rectangle 16"/>
            <p:cNvSpPr/>
            <p:nvPr/>
          </p:nvSpPr>
          <p:spPr>
            <a:xfrm>
              <a:off x="1066800" y="6019800"/>
              <a:ext cx="6629400" cy="304800"/>
            </a:xfrm>
            <a:prstGeom prst="rect">
              <a:avLst/>
            </a:prstGeom>
            <a:solidFill>
              <a:srgbClr val="00B050">
                <a:alpha val="25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239000" y="5181600"/>
              <a:ext cx="16764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71C6"/>
                  </a:solidFill>
                  <a:latin typeface="+mn-lt"/>
                </a:rPr>
                <a:t>Davies-Meyer feed-forward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Structural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Second pre-image attacks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Random Mapping properties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Multi-block Differential Attacks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DEE92D-DB93-43EB-91CF-52720C19D5B5}" type="slidenum">
              <a:rPr lang="en-US"/>
              <a:pPr>
                <a:defRPr/>
              </a:pPr>
              <a:t>6</a:t>
            </a:fld>
            <a:endParaRPr lang="en-US"/>
          </a:p>
        </p:txBody>
      </p:sp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200" dirty="0"/>
              <a:t>A Cryptographic Hash:  SHA-1</a:t>
            </a:r>
          </a:p>
        </p:txBody>
      </p:sp>
      <p:sp>
        <p:nvSpPr>
          <p:cNvPr id="40965" name="AutoShape 3"/>
          <p:cNvSpPr>
            <a:spLocks noChangeArrowheads="1"/>
          </p:cNvSpPr>
          <p:nvPr/>
        </p:nvSpPr>
        <p:spPr bwMode="auto">
          <a:xfrm>
            <a:off x="2743200" y="3124200"/>
            <a:ext cx="3657600" cy="1143000"/>
          </a:xfrm>
          <a:custGeom>
            <a:avLst/>
            <a:gdLst>
              <a:gd name="T0" fmla="*/ 2147483647 w 21600"/>
              <a:gd name="T1" fmla="*/ 2147483647 h 21600"/>
              <a:gd name="T2" fmla="*/ 2147483647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0 h 21600"/>
              <a:gd name="T8" fmla="*/ 0 60000 65536"/>
              <a:gd name="T9" fmla="*/ 0 60000 65536"/>
              <a:gd name="T10" fmla="*/ 0 60000 65536"/>
              <a:gd name="T11" fmla="*/ 0 60000 65536"/>
              <a:gd name="T12" fmla="*/ 4500 w 21600"/>
              <a:gd name="T13" fmla="*/ 4500 h 21600"/>
              <a:gd name="T14" fmla="*/ 17100 w 21600"/>
              <a:gd name="T15" fmla="*/ 171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0" y="0"/>
                </a:moveTo>
                <a:lnTo>
                  <a:pt x="5400" y="21600"/>
                </a:lnTo>
                <a:lnTo>
                  <a:pt x="16200" y="21600"/>
                </a:lnTo>
                <a:lnTo>
                  <a:pt x="21600" y="0"/>
                </a:lnTo>
                <a:close/>
              </a:path>
            </a:pathLst>
          </a:custGeom>
          <a:solidFill>
            <a:schemeClr val="accent1"/>
          </a:solidFill>
          <a:ln w="12700" cap="sq">
            <a:solidFill>
              <a:schemeClr val="tx1"/>
            </a:solidFill>
            <a:miter lim="800000"/>
            <a:headEnd type="none" w="sm" len="sm"/>
            <a:tailEnd type="none" w="sm" len="sm"/>
          </a:ln>
        </p:spPr>
        <p:txBody>
          <a:bodyPr wrap="none" anchor="ctr"/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Compression</a:t>
            </a:r>
          </a:p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Function</a:t>
            </a:r>
          </a:p>
        </p:txBody>
      </p:sp>
      <p:sp>
        <p:nvSpPr>
          <p:cNvPr id="40966" name="Line 4"/>
          <p:cNvSpPr>
            <a:spLocks noChangeShapeType="1"/>
          </p:cNvSpPr>
          <p:nvPr/>
        </p:nvSpPr>
        <p:spPr bwMode="auto">
          <a:xfrm>
            <a:off x="4572000" y="4267200"/>
            <a:ext cx="0" cy="11430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67" name="Text Box 5"/>
          <p:cNvSpPr txBox="1">
            <a:spLocks noChangeArrowheads="1"/>
          </p:cNvSpPr>
          <p:nvPr/>
        </p:nvSpPr>
        <p:spPr bwMode="auto">
          <a:xfrm>
            <a:off x="3505200" y="5486400"/>
            <a:ext cx="2116138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160-bit Output</a:t>
            </a:r>
          </a:p>
        </p:txBody>
      </p:sp>
      <p:sp>
        <p:nvSpPr>
          <p:cNvPr id="40968" name="Line 6"/>
          <p:cNvSpPr>
            <a:spLocks noChangeShapeType="1"/>
          </p:cNvSpPr>
          <p:nvPr/>
        </p:nvSpPr>
        <p:spPr bwMode="auto">
          <a:xfrm>
            <a:off x="5410200" y="2209800"/>
            <a:ext cx="0" cy="914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69" name="Text Box 7"/>
          <p:cNvSpPr txBox="1">
            <a:spLocks noChangeArrowheads="1"/>
          </p:cNvSpPr>
          <p:nvPr/>
        </p:nvSpPr>
        <p:spPr bwMode="auto">
          <a:xfrm>
            <a:off x="4800600" y="1600200"/>
            <a:ext cx="1879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512-bit Input</a:t>
            </a:r>
          </a:p>
        </p:txBody>
      </p:sp>
      <p:sp>
        <p:nvSpPr>
          <p:cNvPr id="40970" name="Line 8"/>
          <p:cNvSpPr>
            <a:spLocks noChangeShapeType="1"/>
          </p:cNvSpPr>
          <p:nvPr/>
        </p:nvSpPr>
        <p:spPr bwMode="auto">
          <a:xfrm>
            <a:off x="3733800" y="2590800"/>
            <a:ext cx="0" cy="5334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lg" len="lg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71" name="Line 9"/>
          <p:cNvSpPr>
            <a:spLocks noChangeShapeType="1"/>
          </p:cNvSpPr>
          <p:nvPr/>
        </p:nvSpPr>
        <p:spPr bwMode="auto">
          <a:xfrm flipH="1">
            <a:off x="2286000" y="2590800"/>
            <a:ext cx="14478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triangl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72" name="Line 10"/>
          <p:cNvSpPr>
            <a:spLocks noChangeShapeType="1"/>
          </p:cNvSpPr>
          <p:nvPr/>
        </p:nvSpPr>
        <p:spPr bwMode="auto">
          <a:xfrm>
            <a:off x="2286000" y="2590800"/>
            <a:ext cx="0" cy="213360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73" name="Line 11"/>
          <p:cNvSpPr>
            <a:spLocks noChangeShapeType="1"/>
          </p:cNvSpPr>
          <p:nvPr/>
        </p:nvSpPr>
        <p:spPr bwMode="auto">
          <a:xfrm>
            <a:off x="2286000" y="4724400"/>
            <a:ext cx="2286000" cy="0"/>
          </a:xfrm>
          <a:prstGeom prst="line">
            <a:avLst/>
          </a:prstGeom>
          <a:noFill/>
          <a:ln w="12700" cap="sq">
            <a:solidFill>
              <a:schemeClr val="tx1"/>
            </a:solidFill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74" name="Text Box 12"/>
          <p:cNvSpPr txBox="1">
            <a:spLocks noChangeArrowheads="1"/>
          </p:cNvSpPr>
          <p:nvPr/>
        </p:nvSpPr>
        <p:spPr bwMode="auto">
          <a:xfrm>
            <a:off x="2514600" y="1752600"/>
            <a:ext cx="1973617" cy="461665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r>
              <a:rPr lang="en-US" sz="2400">
                <a:latin typeface="Calibri" panose="020F0502020204030204" pitchFamily="34" charset="0"/>
                <a:cs typeface="Calibri" panose="020F0502020204030204" pitchFamily="34" charset="0"/>
              </a:rPr>
              <a:t>(IV ) – 160 bits</a:t>
            </a:r>
          </a:p>
        </p:txBody>
      </p:sp>
      <p:sp>
        <p:nvSpPr>
          <p:cNvPr id="40975" name="Line 13"/>
          <p:cNvSpPr>
            <a:spLocks noChangeShapeType="1"/>
          </p:cNvSpPr>
          <p:nvPr/>
        </p:nvSpPr>
        <p:spPr bwMode="auto">
          <a:xfrm flipV="1">
            <a:off x="3733800" y="2209800"/>
            <a:ext cx="0" cy="381000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</p:spPr>
        <p:txBody>
          <a:bodyPr wrap="none" anchor="ctr"/>
          <a:lstStyle/>
          <a:p>
            <a:endParaRPr lang="en-US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0976" name="Text Box 14"/>
          <p:cNvSpPr txBox="1">
            <a:spLocks noChangeArrowheads="1"/>
          </p:cNvSpPr>
          <p:nvPr/>
        </p:nvSpPr>
        <p:spPr bwMode="auto">
          <a:xfrm>
            <a:off x="184150" y="6200001"/>
            <a:ext cx="2559050" cy="276999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800" baseline="-25000" dirty="0">
                <a:latin typeface="Arial" charset="0"/>
              </a:rPr>
              <a:t>Slide by Josh Benaloh</a:t>
            </a:r>
          </a:p>
        </p:txBody>
      </p:sp>
    </p:spTree>
  </p:cSld>
  <p:clrMapOvr>
    <a:masterClrMapping/>
  </p:clrMapOvr>
  <p:transition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Joux’s</a:t>
            </a:r>
            <a:r>
              <a:rPr lang="en-US" sz="4000" dirty="0">
                <a:solidFill>
                  <a:srgbClr val="0070C0"/>
                </a:solidFill>
              </a:rPr>
              <a:t> Multi-collision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Let 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: {0,1}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 {0,1}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 {0,1}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 a collision resistant compression function and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be a 2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bit message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By assumption we can find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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such that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in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operations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Similarly we can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find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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such that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=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compress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 in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operations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Therefore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and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are </a:t>
            </a:r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three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preimages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of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under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-hash that we have found in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+ 2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=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/2+1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operations instead of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Clearly the attack can be extended to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block messages to find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pre-images in time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/2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instead of 2</a:t>
            </a:r>
            <a:r>
              <a:rPr lang="en-US" i="1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</a:p>
          <a:p>
            <a:pPr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Conclusion: 2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pre-image resistance from the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construction is no stronger than collision resistance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Random Mapping Property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458200" cy="4648200"/>
          </a:xfrm>
        </p:spPr>
        <p:txBody>
          <a:bodyPr>
            <a:noAutofit/>
          </a:bodyPr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random oracle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is a public random mapping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A random oracle returns a fixed length random string in response to any input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It is widely assumed in practice that hash functions behave like random oracles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Let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. Then it is easy to see that</a:t>
            </a:r>
          </a:p>
          <a:p>
            <a:pPr marL="342900" lvl="2" indent="-342900" algn="ctr">
              <a:buNone/>
            </a:pP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pad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-hash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 err="1">
                <a:latin typeface="Calibri" panose="020F0502020204030204" pitchFamily="34" charset="0"/>
                <a:cs typeface="Calibri" panose="020F0502020204030204" pitchFamily="34" charset="0"/>
              </a:rPr>
              <a:t>md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hash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r>
              <a:rPr lang="en-US" sz="18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18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  <a:sym typeface="Symbol"/>
            </a:endParaRP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If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acted like a random oracle, then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 pad (m) 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and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hash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should assume independent values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makes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hash functions hard to use in practice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We don’t know that constructions using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hash functions deliver the security claimed</a:t>
            </a:r>
          </a:p>
          <a:p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hash functions leak that they are iterative constructions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Random Oracles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D. Simon showed that random oracles cannot be instantiated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Random oracles assume an infinite world, so can always be distinguished from real-word constructions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Maurer introduced the notion of </a:t>
            </a:r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indifferentiability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to replace the notion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distinguishability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when reasoning about hash functions</a:t>
            </a:r>
          </a:p>
          <a:p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Collision resistance is not enough; hash functions should be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from random oracles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Indifferentiability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1523999"/>
          </a:xfrm>
        </p:spPr>
        <p:txBody>
          <a:bodyPr>
            <a:normAutofit fontScale="70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Question: When can an iterated construction replace a monolithic construction?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Answer: When for every adversary a simulation environment exists wherein the adversary cannot distinguish the real construction from the monolithic construction operating in the simulation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  <p:pic>
        <p:nvPicPr>
          <p:cNvPr id="6" name="Picture 6" descr="bsd%20linux%20devi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5276850"/>
            <a:ext cx="1295400" cy="971550"/>
          </a:xfrm>
          <a:prstGeom prst="rect">
            <a:avLst/>
          </a:prstGeom>
          <a:noFill/>
        </p:spPr>
      </p:pic>
      <p:grpSp>
        <p:nvGrpSpPr>
          <p:cNvPr id="7" name="Group 21"/>
          <p:cNvGrpSpPr>
            <a:grpSpLocks/>
          </p:cNvGrpSpPr>
          <p:nvPr/>
        </p:nvGrpSpPr>
        <p:grpSpPr bwMode="auto">
          <a:xfrm>
            <a:off x="5181600" y="3505200"/>
            <a:ext cx="3276600" cy="1600200"/>
            <a:chOff x="3264" y="1680"/>
            <a:chExt cx="2064" cy="1152"/>
          </a:xfrm>
        </p:grpSpPr>
        <p:sp>
          <p:nvSpPr>
            <p:cNvPr id="8" name="Rectangle 19"/>
            <p:cNvSpPr>
              <a:spLocks noChangeArrowheads="1"/>
            </p:cNvSpPr>
            <p:nvPr/>
          </p:nvSpPr>
          <p:spPr bwMode="auto">
            <a:xfrm>
              <a:off x="3264" y="1680"/>
              <a:ext cx="2064" cy="1152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9" name="Text Box 20"/>
            <p:cNvSpPr txBox="1">
              <a:spLocks noChangeArrowheads="1"/>
            </p:cNvSpPr>
            <p:nvPr/>
          </p:nvSpPr>
          <p:spPr bwMode="auto">
            <a:xfrm>
              <a:off x="3576" y="1776"/>
              <a:ext cx="1440" cy="22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+mn-lt"/>
                </a:rPr>
                <a:t>Simulation Environment</a:t>
              </a:r>
            </a:p>
          </p:txBody>
        </p:sp>
      </p:grpSp>
      <p:grpSp>
        <p:nvGrpSpPr>
          <p:cNvPr id="10" name="Group 23"/>
          <p:cNvGrpSpPr>
            <a:grpSpLocks/>
          </p:cNvGrpSpPr>
          <p:nvPr/>
        </p:nvGrpSpPr>
        <p:grpSpPr bwMode="auto">
          <a:xfrm>
            <a:off x="914400" y="3505200"/>
            <a:ext cx="2362200" cy="1447800"/>
            <a:chOff x="576" y="1728"/>
            <a:chExt cx="1488" cy="912"/>
          </a:xfrm>
        </p:grpSpPr>
        <p:grpSp>
          <p:nvGrpSpPr>
            <p:cNvPr id="11" name="Group 9"/>
            <p:cNvGrpSpPr>
              <a:grpSpLocks/>
            </p:cNvGrpSpPr>
            <p:nvPr/>
          </p:nvGrpSpPr>
          <p:grpSpPr bwMode="auto">
            <a:xfrm>
              <a:off x="576" y="2304"/>
              <a:ext cx="1488" cy="336"/>
              <a:chOff x="912" y="2304"/>
              <a:chExt cx="1488" cy="336"/>
            </a:xfrm>
          </p:grpSpPr>
          <p:sp>
            <p:nvSpPr>
              <p:cNvPr id="15" name="Rectangle 7"/>
              <p:cNvSpPr>
                <a:spLocks noChangeArrowheads="1"/>
              </p:cNvSpPr>
              <p:nvPr/>
            </p:nvSpPr>
            <p:spPr bwMode="auto">
              <a:xfrm>
                <a:off x="912" y="2304"/>
                <a:ext cx="1488" cy="336"/>
              </a:xfrm>
              <a:prstGeom prst="rect">
                <a:avLst/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6" name="Text Box 8"/>
              <p:cNvSpPr txBox="1">
                <a:spLocks noChangeArrowheads="1"/>
              </p:cNvSpPr>
              <p:nvPr/>
            </p:nvSpPr>
            <p:spPr bwMode="auto">
              <a:xfrm>
                <a:off x="984" y="2366"/>
                <a:ext cx="1344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>
                    <a:latin typeface="+mn-lt"/>
                  </a:rPr>
                  <a:t>Iterated Construction</a:t>
                </a:r>
              </a:p>
            </p:txBody>
          </p:sp>
        </p:grpSp>
        <p:grpSp>
          <p:nvGrpSpPr>
            <p:cNvPr id="12" name="Group 17"/>
            <p:cNvGrpSpPr>
              <a:grpSpLocks/>
            </p:cNvGrpSpPr>
            <p:nvPr/>
          </p:nvGrpSpPr>
          <p:grpSpPr bwMode="auto">
            <a:xfrm>
              <a:off x="600" y="1728"/>
              <a:ext cx="1440" cy="336"/>
              <a:chOff x="864" y="1728"/>
              <a:chExt cx="1440" cy="336"/>
            </a:xfrm>
          </p:grpSpPr>
          <p:sp>
            <p:nvSpPr>
              <p:cNvPr id="13" name="Rectangle 11"/>
              <p:cNvSpPr>
                <a:spLocks noChangeArrowheads="1"/>
              </p:cNvSpPr>
              <p:nvPr/>
            </p:nvSpPr>
            <p:spPr bwMode="auto">
              <a:xfrm>
                <a:off x="864" y="1728"/>
                <a:ext cx="1440" cy="336"/>
              </a:xfrm>
              <a:prstGeom prst="rect">
                <a:avLst/>
              </a:prstGeom>
              <a:solidFill>
                <a:srgbClr val="FFFF99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>
                  <a:latin typeface="+mn-lt"/>
                </a:endParaRPr>
              </a:p>
            </p:txBody>
          </p:sp>
          <p:sp>
            <p:nvSpPr>
              <p:cNvPr id="14" name="Text Box 12"/>
              <p:cNvSpPr txBox="1">
                <a:spLocks noChangeArrowheads="1"/>
              </p:cNvSpPr>
              <p:nvPr/>
            </p:nvSpPr>
            <p:spPr bwMode="auto">
              <a:xfrm>
                <a:off x="954" y="1800"/>
                <a:ext cx="1260" cy="1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1400" dirty="0">
                    <a:latin typeface="+mn-lt"/>
                  </a:rPr>
                  <a:t>Iterated Ideal Primitive</a:t>
                </a:r>
              </a:p>
            </p:txBody>
          </p:sp>
        </p:grpSp>
      </p:grpSp>
      <p:grpSp>
        <p:nvGrpSpPr>
          <p:cNvPr id="17" name="Group 18"/>
          <p:cNvGrpSpPr>
            <a:grpSpLocks/>
          </p:cNvGrpSpPr>
          <p:nvPr/>
        </p:nvGrpSpPr>
        <p:grpSpPr bwMode="auto">
          <a:xfrm>
            <a:off x="5448300" y="4419600"/>
            <a:ext cx="2743200" cy="533400"/>
            <a:chOff x="2784" y="2304"/>
            <a:chExt cx="1728" cy="336"/>
          </a:xfrm>
        </p:grpSpPr>
        <p:sp>
          <p:nvSpPr>
            <p:cNvPr id="18" name="Rectangle 15"/>
            <p:cNvSpPr>
              <a:spLocks noChangeArrowheads="1"/>
            </p:cNvSpPr>
            <p:nvPr/>
          </p:nvSpPr>
          <p:spPr bwMode="auto">
            <a:xfrm>
              <a:off x="2784" y="2304"/>
              <a:ext cx="1728" cy="336"/>
            </a:xfrm>
            <a:prstGeom prst="rect">
              <a:avLst/>
            </a:prstGeom>
            <a:solidFill>
              <a:srgbClr val="CCFFCC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>
                <a:latin typeface="+mn-lt"/>
              </a:endParaRPr>
            </a:p>
          </p:txBody>
        </p:sp>
        <p:sp>
          <p:nvSpPr>
            <p:cNvPr id="19" name="Text Box 16"/>
            <p:cNvSpPr txBox="1">
              <a:spLocks noChangeArrowheads="1"/>
            </p:cNvSpPr>
            <p:nvPr/>
          </p:nvSpPr>
          <p:spPr bwMode="auto">
            <a:xfrm>
              <a:off x="2820" y="2366"/>
              <a:ext cx="1656" cy="1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400">
                  <a:latin typeface="+mn-lt"/>
                </a:rPr>
                <a:t>Monolithic Ideal Primitive</a:t>
              </a:r>
            </a:p>
          </p:txBody>
        </p:sp>
      </p:grpSp>
      <p:sp>
        <p:nvSpPr>
          <p:cNvPr id="20" name="Line 24"/>
          <p:cNvSpPr>
            <a:spLocks noChangeShapeType="1"/>
          </p:cNvSpPr>
          <p:nvPr/>
        </p:nvSpPr>
        <p:spPr bwMode="auto">
          <a:xfrm flipH="1" flipV="1">
            <a:off x="1981200" y="4953000"/>
            <a:ext cx="16764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1" name="Line 26"/>
          <p:cNvSpPr>
            <a:spLocks noChangeShapeType="1"/>
          </p:cNvSpPr>
          <p:nvPr/>
        </p:nvSpPr>
        <p:spPr bwMode="auto">
          <a:xfrm flipH="1" flipV="1">
            <a:off x="3124200" y="4038600"/>
            <a:ext cx="685800" cy="1371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2" name="Line 27"/>
          <p:cNvSpPr>
            <a:spLocks noChangeShapeType="1"/>
          </p:cNvSpPr>
          <p:nvPr/>
        </p:nvSpPr>
        <p:spPr bwMode="auto">
          <a:xfrm flipV="1">
            <a:off x="4343400" y="4953000"/>
            <a:ext cx="1828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  <p:sp>
        <p:nvSpPr>
          <p:cNvPr id="23" name="Line 28"/>
          <p:cNvSpPr>
            <a:spLocks noChangeShapeType="1"/>
          </p:cNvSpPr>
          <p:nvPr/>
        </p:nvSpPr>
        <p:spPr bwMode="auto">
          <a:xfrm flipV="1">
            <a:off x="4419600" y="4114800"/>
            <a:ext cx="76200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/>
          <a:lstStyle/>
          <a:p>
            <a:endParaRPr lang="en-US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 animBg="1"/>
      <p:bldP spid="23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Relationships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609600" y="3657599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Collision resistance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733800" y="1524000"/>
            <a:ext cx="1676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Random oracle</a:t>
            </a:r>
          </a:p>
        </p:txBody>
      </p:sp>
      <p:grpSp>
        <p:nvGrpSpPr>
          <p:cNvPr id="3" name="Group 31"/>
          <p:cNvGrpSpPr/>
          <p:nvPr/>
        </p:nvGrpSpPr>
        <p:grpSpPr>
          <a:xfrm>
            <a:off x="1447800" y="1831777"/>
            <a:ext cx="6019800" cy="2359222"/>
            <a:chOff x="1447800" y="1831777"/>
            <a:chExt cx="6019800" cy="2359222"/>
          </a:xfrm>
        </p:grpSpPr>
        <p:cxnSp>
          <p:nvCxnSpPr>
            <p:cNvPr id="9" name="Straight Arrow Connector 8"/>
            <p:cNvCxnSpPr>
              <a:stCxn id="8" idx="2"/>
            </p:cNvCxnSpPr>
            <p:nvPr/>
          </p:nvCxnSpPr>
          <p:spPr>
            <a:xfrm rot="5400000">
              <a:off x="3906630" y="2496355"/>
              <a:ext cx="1329948" cy="792"/>
            </a:xfrm>
            <a:prstGeom prst="straightConnector1">
              <a:avLst/>
            </a:prstGeom>
            <a:ln w="889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endCxn id="16" idx="0"/>
            </p:cNvCxnSpPr>
            <p:nvPr/>
          </p:nvCxnSpPr>
          <p:spPr>
            <a:xfrm>
              <a:off x="5105400" y="2133600"/>
              <a:ext cx="2362200" cy="2057399"/>
            </a:xfrm>
            <a:prstGeom prst="straightConnector1">
              <a:avLst/>
            </a:prstGeom>
            <a:ln w="889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endCxn id="6" idx="0"/>
            </p:cNvCxnSpPr>
            <p:nvPr/>
          </p:nvCxnSpPr>
          <p:spPr>
            <a:xfrm rot="10800000" flipV="1">
              <a:off x="1447800" y="2133599"/>
              <a:ext cx="2667000" cy="1524000"/>
            </a:xfrm>
            <a:prstGeom prst="straightConnector1">
              <a:avLst/>
            </a:prstGeom>
            <a:ln w="889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TextBox 12"/>
          <p:cNvSpPr txBox="1"/>
          <p:nvPr/>
        </p:nvSpPr>
        <p:spPr>
          <a:xfrm>
            <a:off x="3581400" y="3657599"/>
            <a:ext cx="18288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2</a:t>
            </a:r>
            <a:r>
              <a:rPr lang="en-US" sz="1400" baseline="30000" dirty="0">
                <a:latin typeface="+mn-lt"/>
              </a:rPr>
              <a:t>nd</a:t>
            </a:r>
            <a:r>
              <a:rPr lang="en-US" sz="1400" dirty="0">
                <a:latin typeface="+mn-lt"/>
              </a:rPr>
              <a:t> pre-image resistance</a:t>
            </a:r>
          </a:p>
        </p:txBody>
      </p:sp>
      <p:cxnSp>
        <p:nvCxnSpPr>
          <p:cNvPr id="14" name="Straight Arrow Connector 13"/>
          <p:cNvCxnSpPr>
            <a:stCxn id="6" idx="3"/>
            <a:endCxn id="13" idx="1"/>
          </p:cNvCxnSpPr>
          <p:nvPr/>
        </p:nvCxnSpPr>
        <p:spPr>
          <a:xfrm>
            <a:off x="2286000" y="3919209"/>
            <a:ext cx="1295400" cy="1588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629400" y="4190999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Pre-image resistance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3733800" y="4611468"/>
            <a:ext cx="1676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Non-trivial compression</a:t>
            </a:r>
          </a:p>
        </p:txBody>
      </p:sp>
      <p:grpSp>
        <p:nvGrpSpPr>
          <p:cNvPr id="7" name="Group 30"/>
          <p:cNvGrpSpPr/>
          <p:nvPr/>
        </p:nvGrpSpPr>
        <p:grpSpPr>
          <a:xfrm>
            <a:off x="5257801" y="3581400"/>
            <a:ext cx="228600" cy="1676400"/>
            <a:chOff x="5257801" y="3581400"/>
            <a:chExt cx="228600" cy="1676400"/>
          </a:xfrm>
        </p:grpSpPr>
        <p:cxnSp>
          <p:nvCxnSpPr>
            <p:cNvPr id="21" name="Straight Connector 20"/>
            <p:cNvCxnSpPr/>
            <p:nvPr/>
          </p:nvCxnSpPr>
          <p:spPr>
            <a:xfrm>
              <a:off x="5486400" y="3581400"/>
              <a:ext cx="1" cy="1676400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rot="10800000">
              <a:off x="5257801" y="5257799"/>
              <a:ext cx="228600" cy="0"/>
            </a:xfrm>
            <a:prstGeom prst="line">
              <a:avLst/>
            </a:prstGeom>
            <a:ln w="889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/>
          <p:cNvCxnSpPr/>
          <p:nvPr/>
        </p:nvCxnSpPr>
        <p:spPr>
          <a:xfrm rot="10800000">
            <a:off x="5257801" y="3581400"/>
            <a:ext cx="228600" cy="0"/>
          </a:xfrm>
          <a:prstGeom prst="line">
            <a:avLst/>
          </a:prstGeom>
          <a:ln w="889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86400" y="4494211"/>
            <a:ext cx="1295400" cy="1588"/>
          </a:xfrm>
          <a:prstGeom prst="straightConnector1">
            <a:avLst/>
          </a:prstGeom>
          <a:ln w="88900"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4419600" y="4278867"/>
            <a:ext cx="304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+mn-lt"/>
              </a:rPr>
              <a:t>+</a:t>
            </a: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Multi-block Differential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828800"/>
            <a:ext cx="8686800" cy="464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Differential cryptanalysis was introduced to study block ciphers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Given a key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 with difference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⨁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, what is the difference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)⨁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X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)?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This often yields useful information about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and deep insight into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’s structure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Since compression functions for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hashing are based on block ciphers, there should be some way to extend differential cryptanalysis to hashing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Since hashing is multi-block, we need some way to extend differential cryptanalysis to multi-block attacks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Multi-Block Technique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  <p:grpSp>
        <p:nvGrpSpPr>
          <p:cNvPr id="3" name="Group 7"/>
          <p:cNvGrpSpPr/>
          <p:nvPr/>
        </p:nvGrpSpPr>
        <p:grpSpPr>
          <a:xfrm>
            <a:off x="4191000" y="1750874"/>
            <a:ext cx="1447800" cy="609600"/>
            <a:chOff x="3505200" y="1447800"/>
            <a:chExt cx="1447800" cy="609600"/>
          </a:xfrm>
        </p:grpSpPr>
        <p:sp>
          <p:nvSpPr>
            <p:cNvPr id="6" name="Rectangle 5"/>
            <p:cNvSpPr/>
            <p:nvPr/>
          </p:nvSpPr>
          <p:spPr>
            <a:xfrm>
              <a:off x="3505200" y="1447800"/>
              <a:ext cx="1447800" cy="609600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3848100" y="1567934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+mn-lt"/>
                  <a:cs typeface="Times New Roman" pitchFamily="18" charset="0"/>
                </a:rPr>
                <a:t>IV</a:t>
              </a:r>
            </a:p>
          </p:txBody>
        </p:sp>
      </p:grpSp>
      <p:grpSp>
        <p:nvGrpSpPr>
          <p:cNvPr id="8" name="Group 14"/>
          <p:cNvGrpSpPr/>
          <p:nvPr/>
        </p:nvGrpSpPr>
        <p:grpSpPr>
          <a:xfrm>
            <a:off x="1905000" y="3274874"/>
            <a:ext cx="6019800" cy="609600"/>
            <a:chOff x="1828800" y="2971800"/>
            <a:chExt cx="6019800" cy="609600"/>
          </a:xfrm>
        </p:grpSpPr>
        <p:grpSp>
          <p:nvGrpSpPr>
            <p:cNvPr id="9" name="Group 8"/>
            <p:cNvGrpSpPr/>
            <p:nvPr/>
          </p:nvGrpSpPr>
          <p:grpSpPr>
            <a:xfrm>
              <a:off x="1828800" y="2971800"/>
              <a:ext cx="1447800" cy="609600"/>
              <a:chOff x="3505200" y="1447800"/>
              <a:chExt cx="1447800" cy="609600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3505200" y="1447800"/>
                <a:ext cx="1447800" cy="609600"/>
              </a:xfrm>
              <a:prstGeom prst="rect">
                <a:avLst/>
              </a:prstGeom>
              <a:solidFill>
                <a:schemeClr val="accent1">
                  <a:alpha val="6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848100" y="1567934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</a:p>
            </p:txBody>
          </p:sp>
        </p:grpSp>
        <p:grpSp>
          <p:nvGrpSpPr>
            <p:cNvPr id="12" name="Group 11"/>
            <p:cNvGrpSpPr/>
            <p:nvPr/>
          </p:nvGrpSpPr>
          <p:grpSpPr>
            <a:xfrm>
              <a:off x="6400800" y="2971800"/>
              <a:ext cx="1447800" cy="609600"/>
              <a:chOff x="3505200" y="1447800"/>
              <a:chExt cx="1447800" cy="609600"/>
            </a:xfrm>
          </p:grpSpPr>
          <p:sp>
            <p:nvSpPr>
              <p:cNvPr id="13" name="Rectangle 12"/>
              <p:cNvSpPr/>
              <p:nvPr/>
            </p:nvSpPr>
            <p:spPr>
              <a:xfrm>
                <a:off x="3505200" y="1447800"/>
                <a:ext cx="1447800" cy="609600"/>
              </a:xfrm>
              <a:prstGeom prst="rect">
                <a:avLst/>
              </a:prstGeom>
              <a:solidFill>
                <a:schemeClr val="accent1">
                  <a:alpha val="67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848100" y="1567934"/>
                <a:ext cx="76200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i="1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</a:rPr>
                  <a:t>h</a:t>
                </a:r>
                <a:r>
                  <a:rPr lang="en-US" sz="1600" dirty="0">
                    <a:solidFill>
                      <a:schemeClr val="bg1"/>
                    </a:solidFill>
                    <a:latin typeface="Times New Roman" pitchFamily="18" charset="0"/>
                    <a:cs typeface="Times New Roman" pitchFamily="18" charset="0"/>
                    <a:sym typeface="Symbol"/>
                  </a:rPr>
                  <a:t></a:t>
                </a:r>
                <a:endParaRPr lang="en-US" sz="1600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5" name="Group 15"/>
          <p:cNvGrpSpPr/>
          <p:nvPr/>
        </p:nvGrpSpPr>
        <p:grpSpPr>
          <a:xfrm>
            <a:off x="4191000" y="4875074"/>
            <a:ext cx="1447800" cy="609600"/>
            <a:chOff x="3505200" y="1447800"/>
            <a:chExt cx="1447800" cy="609600"/>
          </a:xfrm>
        </p:grpSpPr>
        <p:sp>
          <p:nvSpPr>
            <p:cNvPr id="17" name="Rectangle 16"/>
            <p:cNvSpPr/>
            <p:nvPr/>
          </p:nvSpPr>
          <p:spPr>
            <a:xfrm>
              <a:off x="3505200" y="1447800"/>
              <a:ext cx="1447800" cy="609600"/>
            </a:xfrm>
            <a:prstGeom prst="rect">
              <a:avLst/>
            </a:prstGeom>
            <a:solidFill>
              <a:schemeClr val="accent1">
                <a:alpha val="67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848100" y="1567934"/>
              <a:ext cx="7620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i="1" dirty="0">
                  <a:solidFill>
                    <a:schemeClr val="bg1"/>
                  </a:solidFill>
                  <a:latin typeface="Times New Roman" pitchFamily="18" charset="0"/>
                  <a:cs typeface="Times New Roman" pitchFamily="18" charset="0"/>
                </a:rPr>
                <a:t>result</a:t>
              </a:r>
            </a:p>
          </p:txBody>
        </p:sp>
      </p:grpSp>
      <p:grpSp>
        <p:nvGrpSpPr>
          <p:cNvPr id="16" name="Group 35"/>
          <p:cNvGrpSpPr/>
          <p:nvPr/>
        </p:nvGrpSpPr>
        <p:grpSpPr>
          <a:xfrm>
            <a:off x="2667000" y="2362200"/>
            <a:ext cx="4572000" cy="914400"/>
            <a:chOff x="2628900" y="2360474"/>
            <a:chExt cx="4572000" cy="914400"/>
          </a:xfrm>
        </p:grpSpPr>
        <p:cxnSp>
          <p:nvCxnSpPr>
            <p:cNvPr id="20" name="Straight Arrow Connector 19"/>
            <p:cNvCxnSpPr>
              <a:endCxn id="10" idx="0"/>
            </p:cNvCxnSpPr>
            <p:nvPr/>
          </p:nvCxnSpPr>
          <p:spPr>
            <a:xfrm flipH="1">
              <a:off x="2628900" y="2360474"/>
              <a:ext cx="1600200" cy="9144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>
              <a:endCxn id="13" idx="0"/>
            </p:cNvCxnSpPr>
            <p:nvPr/>
          </p:nvCxnSpPr>
          <p:spPr>
            <a:xfrm>
              <a:off x="5600700" y="2360474"/>
              <a:ext cx="1600200" cy="9144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TextBox 22"/>
          <p:cNvSpPr txBox="1"/>
          <p:nvPr/>
        </p:nvSpPr>
        <p:spPr>
          <a:xfrm>
            <a:off x="3086100" y="2817674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+mn-lt"/>
                <a:cs typeface="Times New Roman" pitchFamily="18" charset="0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</a:rPr>
              <a:t>IV</a:t>
            </a:r>
            <a:r>
              <a:rPr lang="en-US" sz="1400" dirty="0">
                <a:latin typeface="+mn-lt"/>
                <a:cs typeface="Times New Roman" pitchFamily="18" charset="0"/>
              </a:rPr>
              <a:t>, </a:t>
            </a:r>
            <a:r>
              <a:rPr lang="en-US" sz="1400" i="1" dirty="0">
                <a:latin typeface="+mn-lt"/>
                <a:cs typeface="Times New Roman" pitchFamily="18" charset="0"/>
              </a:rPr>
              <a:t>m</a:t>
            </a:r>
            <a:r>
              <a:rPr lang="en-US" sz="1400" dirty="0">
                <a:latin typeface="+mn-lt"/>
                <a:cs typeface="Times New Roman" pitchFamily="18" charset="0"/>
              </a:rPr>
              <a:t>) 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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IV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,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m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)</a:t>
            </a:r>
            <a:endParaRPr lang="en-US" sz="1400" dirty="0">
              <a:latin typeface="+mn-lt"/>
              <a:cs typeface="Times New Roman" pitchFamily="18" charset="0"/>
            </a:endParaRPr>
          </a:p>
        </p:txBody>
      </p:sp>
      <p:grpSp>
        <p:nvGrpSpPr>
          <p:cNvPr id="19" name="Group 36"/>
          <p:cNvGrpSpPr/>
          <p:nvPr/>
        </p:nvGrpSpPr>
        <p:grpSpPr>
          <a:xfrm>
            <a:off x="2590800" y="3886200"/>
            <a:ext cx="4572000" cy="990600"/>
            <a:chOff x="2628900" y="3884474"/>
            <a:chExt cx="4572000" cy="990600"/>
          </a:xfrm>
        </p:grpSpPr>
        <p:cxnSp>
          <p:nvCxnSpPr>
            <p:cNvPr id="26" name="Straight Arrow Connector 25"/>
            <p:cNvCxnSpPr>
              <a:stCxn id="13" idx="2"/>
            </p:cNvCxnSpPr>
            <p:nvPr/>
          </p:nvCxnSpPr>
          <p:spPr>
            <a:xfrm flipH="1">
              <a:off x="5600700" y="3884474"/>
              <a:ext cx="1600200" cy="9906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0" idx="2"/>
            </p:cNvCxnSpPr>
            <p:nvPr/>
          </p:nvCxnSpPr>
          <p:spPr>
            <a:xfrm>
              <a:off x="2628900" y="3884474"/>
              <a:ext cx="1600200" cy="990600"/>
            </a:xfrm>
            <a:prstGeom prst="straightConnector1">
              <a:avLst/>
            </a:prstGeom>
            <a:ln w="38100"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/>
          <p:cNvSpPr txBox="1"/>
          <p:nvPr/>
        </p:nvSpPr>
        <p:spPr>
          <a:xfrm>
            <a:off x="3086100" y="4048542"/>
            <a:ext cx="3657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i="1" dirty="0">
                <a:latin typeface="+mn-lt"/>
                <a:cs typeface="Times New Roman" pitchFamily="18" charset="0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</a:rPr>
              <a:t>h</a:t>
            </a:r>
            <a:r>
              <a:rPr lang="en-US" sz="1400" dirty="0">
                <a:latin typeface="+mn-lt"/>
                <a:cs typeface="Times New Roman" pitchFamily="18" charset="0"/>
              </a:rPr>
              <a:t>, </a:t>
            </a:r>
            <a:r>
              <a:rPr lang="en-US" sz="1400" i="1" dirty="0">
                <a:latin typeface="+mn-lt"/>
                <a:cs typeface="Times New Roman" pitchFamily="18" charset="0"/>
              </a:rPr>
              <a:t>n</a:t>
            </a:r>
            <a:r>
              <a:rPr lang="en-US" sz="1400" dirty="0">
                <a:latin typeface="+mn-lt"/>
                <a:cs typeface="Times New Roman" pitchFamily="18" charset="0"/>
              </a:rPr>
              <a:t>) 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=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compress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 (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h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, </a:t>
            </a:r>
            <a:r>
              <a:rPr lang="en-US" sz="1400" i="1" dirty="0">
                <a:latin typeface="+mn-lt"/>
                <a:cs typeface="Times New Roman" pitchFamily="18" charset="0"/>
                <a:sym typeface="Symbol"/>
              </a:rPr>
              <a:t>n</a:t>
            </a:r>
            <a:r>
              <a:rPr lang="en-US" sz="1400" dirty="0">
                <a:latin typeface="+mn-lt"/>
                <a:cs typeface="Times New Roman" pitchFamily="18" charset="0"/>
                <a:sym typeface="Symbol"/>
              </a:rPr>
              <a:t>)</a:t>
            </a:r>
            <a:endParaRPr lang="en-US" sz="1400" dirty="0">
              <a:latin typeface="+mn-lt"/>
              <a:cs typeface="Times New Roman" pitchFamily="18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647700" y="1827074"/>
            <a:ext cx="2552700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>
                <a:latin typeface="+mn-lt"/>
              </a:rPr>
              <a:t>Step 1. Find a </a:t>
            </a:r>
            <a:r>
              <a:rPr lang="en-US" sz="1100" b="1" dirty="0">
                <a:solidFill>
                  <a:srgbClr val="0070C0"/>
                </a:solidFill>
                <a:latin typeface="+mn-lt"/>
              </a:rPr>
              <a:t>near collision</a:t>
            </a:r>
            <a:r>
              <a:rPr lang="en-US" sz="1100" dirty="0">
                <a:latin typeface="+mn-lt"/>
              </a:rPr>
              <a:t> </a:t>
            </a:r>
            <a:r>
              <a:rPr lang="en-US" sz="1100" i="1" dirty="0">
                <a:latin typeface="+mn-lt"/>
                <a:cs typeface="Times New Roman" pitchFamily="18" charset="0"/>
              </a:rPr>
              <a:t>m 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 </a:t>
            </a:r>
            <a:r>
              <a:rPr lang="en-US" sz="1100" i="1" dirty="0">
                <a:latin typeface="+mn-lt"/>
                <a:cs typeface="Times New Roman" pitchFamily="18" charset="0"/>
                <a:sym typeface="Symbol"/>
              </a:rPr>
              <a:t>m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 </a:t>
            </a:r>
            <a:r>
              <a:rPr lang="en-US" sz="1100" dirty="0">
                <a:latin typeface="+mn-lt"/>
              </a:rPr>
              <a:t>producing a designated output difference </a:t>
            </a:r>
            <a:r>
              <a:rPr lang="en-US" sz="1100" i="1" dirty="0">
                <a:latin typeface="+mn-lt"/>
                <a:cs typeface="Times New Roman" pitchFamily="18" charset="0"/>
              </a:rPr>
              <a:t>h</a:t>
            </a:r>
            <a:r>
              <a:rPr lang="en-US" sz="1100" dirty="0">
                <a:latin typeface="+mn-lt"/>
                <a:cs typeface="Times New Roman" pitchFamily="18" charset="0"/>
              </a:rPr>
              <a:t> 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 </a:t>
            </a:r>
            <a:r>
              <a:rPr lang="en-US" sz="1100" i="1" dirty="0">
                <a:latin typeface="+mn-lt"/>
                <a:cs typeface="Times New Roman" pitchFamily="18" charset="0"/>
                <a:sym typeface="Symbol"/>
              </a:rPr>
              <a:t>h</a:t>
            </a:r>
            <a:r>
              <a:rPr lang="en-US" sz="1100" dirty="0">
                <a:latin typeface="+mn-lt"/>
                <a:cs typeface="Times New Roman" pitchFamily="18" charset="0"/>
                <a:sym typeface="Symbol"/>
              </a:rPr>
              <a:t></a:t>
            </a:r>
            <a:endParaRPr lang="en-US" sz="1100" dirty="0">
              <a:latin typeface="+mn-lt"/>
              <a:cs typeface="Times New Roman" pitchFamily="18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457200" y="4198203"/>
            <a:ext cx="25908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Step 2. Find a </a:t>
            </a:r>
            <a:r>
              <a:rPr lang="en-US" sz="1200" b="1" dirty="0">
                <a:solidFill>
                  <a:srgbClr val="0070C0"/>
                </a:solidFill>
                <a:latin typeface="+mn-lt"/>
              </a:rPr>
              <a:t>pseudo collision</a:t>
            </a:r>
            <a:r>
              <a:rPr lang="en-US" sz="1200" dirty="0">
                <a:latin typeface="+mn-lt"/>
              </a:rPr>
              <a:t> </a:t>
            </a:r>
            <a:r>
              <a:rPr lang="en-US" sz="1200" i="1" dirty="0">
                <a:latin typeface="+mn-lt"/>
                <a:cs typeface="Times New Roman" pitchFamily="18" charset="0"/>
              </a:rPr>
              <a:t>n 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 </a:t>
            </a:r>
            <a:r>
              <a:rPr lang="en-US" sz="1200" i="1" dirty="0">
                <a:latin typeface="+mn-lt"/>
                <a:cs typeface="Times New Roman" pitchFamily="18" charset="0"/>
                <a:sym typeface="Symbol"/>
              </a:rPr>
              <a:t>n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</a:t>
            </a:r>
            <a:r>
              <a:rPr lang="en-US" sz="1200" dirty="0">
                <a:latin typeface="+mn-lt"/>
              </a:rPr>
              <a:t> from a designated input difference </a:t>
            </a:r>
            <a:r>
              <a:rPr lang="en-US" sz="1200" i="1" dirty="0">
                <a:latin typeface="+mn-lt"/>
                <a:cs typeface="Times New Roman" pitchFamily="18" charset="0"/>
              </a:rPr>
              <a:t>h</a:t>
            </a:r>
            <a:r>
              <a:rPr lang="en-US" sz="1200" dirty="0">
                <a:latin typeface="+mn-lt"/>
                <a:cs typeface="Times New Roman" pitchFamily="18" charset="0"/>
              </a:rPr>
              <a:t> 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 </a:t>
            </a:r>
            <a:r>
              <a:rPr lang="en-US" sz="1200" i="1" dirty="0">
                <a:latin typeface="+mn-lt"/>
                <a:cs typeface="Times New Roman" pitchFamily="18" charset="0"/>
                <a:sym typeface="Symbol"/>
              </a:rPr>
              <a:t>h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</a:t>
            </a:r>
            <a:r>
              <a:rPr lang="en-US" sz="1200" dirty="0">
                <a:latin typeface="+mn-lt"/>
              </a:rPr>
              <a:t> producing the same result</a:t>
            </a:r>
            <a:endParaRPr lang="en-US" sz="1200" dirty="0">
              <a:latin typeface="+mn-lt"/>
              <a:cs typeface="Times New Roman" pitchFamily="18" charset="0"/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2819400" y="5802868"/>
            <a:ext cx="56388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i="1" dirty="0">
                <a:latin typeface="+mn-lt"/>
                <a:cs typeface="Times New Roman" pitchFamily="18" charset="0"/>
              </a:rPr>
              <a:t>m n</a:t>
            </a:r>
            <a:r>
              <a:rPr lang="en-US" sz="1200" dirty="0">
                <a:latin typeface="+mn-lt"/>
              </a:rPr>
              <a:t> and </a:t>
            </a:r>
            <a:r>
              <a:rPr lang="en-US" sz="1200" i="1" dirty="0">
                <a:latin typeface="+mn-lt"/>
                <a:cs typeface="Times New Roman" pitchFamily="18" charset="0"/>
              </a:rPr>
              <a:t>m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 </a:t>
            </a:r>
            <a:r>
              <a:rPr lang="en-US" sz="1200" i="1" dirty="0">
                <a:latin typeface="+mn-lt"/>
                <a:cs typeface="Times New Roman" pitchFamily="18" charset="0"/>
                <a:sym typeface="Symbol"/>
              </a:rPr>
              <a:t>n</a:t>
            </a:r>
            <a:r>
              <a:rPr lang="en-US" sz="1200" dirty="0">
                <a:latin typeface="+mn-lt"/>
                <a:cs typeface="Times New Roman" pitchFamily="18" charset="0"/>
                <a:sym typeface="Symbol"/>
              </a:rPr>
              <a:t></a:t>
            </a:r>
            <a:r>
              <a:rPr lang="en-US" sz="1200" dirty="0">
                <a:latin typeface="+mn-lt"/>
                <a:sym typeface="Symbol"/>
              </a:rPr>
              <a:t> are colliding messages when successful</a:t>
            </a:r>
            <a:endParaRPr lang="en-US" sz="1200" dirty="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33" grpId="0"/>
      <p:bldP spid="34" grpId="0"/>
      <p:bldP spid="35" grpId="0"/>
      <p:bldP spid="38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Wang’s Attack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4800" y="1447800"/>
            <a:ext cx="8610600" cy="48006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2004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Xiayuan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Wang applied the multi-block technique to break the collision resistance of MD4, MD5, and Ripe-MD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In 2009 their attack was extended to forge the certificate of real CA that supported MD5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 2005 Wang and colleagues used the technique to defeat the collision resistance of SHA-1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They showed a collision could be found at cost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instead of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operations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These attacks caused deep trauma and introspection in the crypto community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“Do we know what a hash function is?”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381000" y="685800"/>
            <a:ext cx="77724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SHA-1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( 5a827999 || 6ed9eba1 || 8f1bbcdc || ca62c1dc,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080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What Went Wrong?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1000" y="2843748"/>
            <a:ext cx="77724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-comp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and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32-bit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16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17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80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( 1,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–8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–16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5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20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+20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+40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+60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do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80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20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)⋁((¬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if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41 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 80 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)⋁(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⋀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else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⨁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fi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( 5,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f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  <a:sym typeface="Symbol"/>
              </a:rPr>
              <a:t>W</a:t>
            </a:r>
            <a:r>
              <a:rPr lang="en-US" sz="1600" i="1" baseline="-25000" dirty="0" err="1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L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  <a:sym typeface="Symbol"/>
              </a:rPr>
              <a:t>i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LROT ( 30, 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),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t</a:t>
            </a: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B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C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D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+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E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1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2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3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4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 || IV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  <a:sym typeface="Symbol"/>
              </a:rPr>
              <a:t>5</a:t>
            </a:r>
            <a:endParaRPr lang="en-US" sz="1600" baseline="-250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81000" y="1295400"/>
            <a:ext cx="7772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algorithm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</a:rPr>
              <a:t>sha-md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 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pad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)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parse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into 512-bit blocks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baseline="-25000" dirty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. . 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M</a:t>
            </a:r>
            <a:r>
              <a:rPr lang="en-US" sz="1600" i="1" baseline="-25000" dirty="0">
                <a:latin typeface="Times New Roman" pitchFamily="18" charset="0"/>
                <a:cs typeface="Times New Roman" pitchFamily="18" charset="0"/>
              </a:rPr>
              <a:t>k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:= 67452301 || efcdab89 || 98badcfe || 10325476 || c3d2e1f0</a:t>
            </a: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do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 err="1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= 1 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</a:rPr>
              <a:t>to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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:= </a:t>
            </a:r>
            <a:r>
              <a:rPr lang="en-US" sz="1600" dirty="0" err="1">
                <a:latin typeface="Times New Roman" pitchFamily="18" charset="0"/>
                <a:cs typeface="Times New Roman" pitchFamily="18" charset="0"/>
                <a:sym typeface="Symbol"/>
              </a:rPr>
              <a:t>sha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-comp (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K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.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,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M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) </a:t>
            </a:r>
            <a:r>
              <a:rPr lang="en-US" sz="1600" b="1" dirty="0" err="1">
                <a:latin typeface="Times New Roman" pitchFamily="18" charset="0"/>
                <a:cs typeface="Times New Roman" pitchFamily="18" charset="0"/>
                <a:sym typeface="Symbol"/>
              </a:rPr>
              <a:t>od</a:t>
            </a:r>
            <a:endParaRPr lang="en-US" sz="1600" b="1" dirty="0">
              <a:latin typeface="Times New Roman" pitchFamily="18" charset="0"/>
              <a:cs typeface="Times New Roman" pitchFamily="18" charset="0"/>
              <a:sym typeface="Symbol"/>
            </a:endParaRPr>
          </a:p>
          <a:p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	</a:t>
            </a:r>
            <a:r>
              <a:rPr lang="en-US" sz="1600" b="1" dirty="0">
                <a:latin typeface="Times New Roman" pitchFamily="18" charset="0"/>
                <a:cs typeface="Times New Roman" pitchFamily="18" charset="0"/>
                <a:sym typeface="Symbol"/>
              </a:rPr>
              <a:t>return</a:t>
            </a:r>
            <a:r>
              <a:rPr lang="en-US" sz="1600" dirty="0">
                <a:latin typeface="Times New Roman" pitchFamily="18" charset="0"/>
                <a:cs typeface="Times New Roman" pitchFamily="18" charset="0"/>
                <a:sym typeface="Symbol"/>
              </a:rPr>
              <a:t> </a:t>
            </a:r>
            <a:r>
              <a:rPr lang="en-US" sz="1600" i="1" dirty="0">
                <a:latin typeface="Times New Roman" pitchFamily="18" charset="0"/>
                <a:cs typeface="Times New Roman" pitchFamily="18" charset="0"/>
                <a:sym typeface="Symbol"/>
              </a:rPr>
              <a:t>IV</a:t>
            </a:r>
            <a:endParaRPr lang="en-US" sz="1600" i="1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3" name="Group 34"/>
          <p:cNvGrpSpPr/>
          <p:nvPr/>
        </p:nvGrpSpPr>
        <p:grpSpPr>
          <a:xfrm>
            <a:off x="2133600" y="5257800"/>
            <a:ext cx="5410200" cy="381000"/>
            <a:chOff x="2133600" y="5257800"/>
            <a:chExt cx="5410200" cy="381000"/>
          </a:xfrm>
        </p:grpSpPr>
        <p:sp>
          <p:nvSpPr>
            <p:cNvPr id="10" name="Oval 9"/>
            <p:cNvSpPr/>
            <p:nvPr/>
          </p:nvSpPr>
          <p:spPr>
            <a:xfrm>
              <a:off x="2133600" y="5257800"/>
              <a:ext cx="3124200" cy="381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5334000" y="5263634"/>
              <a:ext cx="22098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1C6"/>
                  </a:solidFill>
                  <a:latin typeface="+mn-lt"/>
                </a:rPr>
                <a:t>Poor diffusion</a:t>
              </a:r>
              <a:endParaRPr lang="en-US" sz="1600" b="1" dirty="0">
                <a:solidFill>
                  <a:srgbClr val="0071C6"/>
                </a:solidFill>
                <a:latin typeface="+mn-lt"/>
              </a:endParaRPr>
            </a:p>
          </p:txBody>
        </p:sp>
      </p:grpSp>
      <p:grpSp>
        <p:nvGrpSpPr>
          <p:cNvPr id="9" name="Group 33"/>
          <p:cNvGrpSpPr/>
          <p:nvPr/>
        </p:nvGrpSpPr>
        <p:grpSpPr>
          <a:xfrm>
            <a:off x="1066800" y="3124200"/>
            <a:ext cx="8001000" cy="1815882"/>
            <a:chOff x="1066800" y="3124200"/>
            <a:chExt cx="8001000" cy="1815882"/>
          </a:xfrm>
        </p:grpSpPr>
        <p:sp>
          <p:nvSpPr>
            <p:cNvPr id="13" name="Oval 12"/>
            <p:cNvSpPr/>
            <p:nvPr/>
          </p:nvSpPr>
          <p:spPr>
            <a:xfrm>
              <a:off x="1066800" y="3276600"/>
              <a:ext cx="6096000" cy="762000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162800" y="3124200"/>
              <a:ext cx="1905000" cy="181588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0071C6"/>
                  </a:solidFill>
                  <a:latin typeface="+mn-lt"/>
                </a:rPr>
                <a:t>Key schedule doesn’t resist related key attacks or compensate for cipher’s poor diffusion</a:t>
              </a:r>
              <a:endParaRPr lang="en-US" sz="1600" b="1" dirty="0">
                <a:solidFill>
                  <a:srgbClr val="0071C6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Discussion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295400"/>
            <a:ext cx="8686800" cy="4876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Davies-Meyer elevates the importance of related key attacks in block cipher designs, because the attacker has control over differences between encryption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block being hashed is the encryption key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attacks exploit the fact that making small changes in one block can be canceled by a later block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We have learned that hash functions and block ciphers are attacked in similar ways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No longer surprising, given how hash function have been built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of the state-of-the-art design techniques for design and validation of block ciphers should be applied to hash function designs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e.g., show that every input bit flows to every output bit after a few rounds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B21D-5683-4E0A-9151-349F0C4BE7F1}" type="slidenum">
              <a:rPr lang="en-US"/>
              <a:pPr>
                <a:defRPr/>
              </a:pPr>
              <a:t>7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76200"/>
            <a:ext cx="8229600" cy="838200"/>
          </a:xfrm>
        </p:spPr>
        <p:txBody>
          <a:bodyPr/>
          <a:lstStyle/>
          <a:p>
            <a:r>
              <a:rPr lang="en-US" sz="3600" dirty="0"/>
              <a:t>SHA-1:  State and message schedule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95400"/>
            <a:ext cx="8153400" cy="5029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Compression function takes 160-bit state and 512 bit input and produces new 160 bit state (one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Damgard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round)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512-bit message input block: 16 32-bit words (M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…, 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Compression consists of 80 rounds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Each round uses one 32 bit word derived  from input block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Message expansion algorithm produces subsequent rounds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0≤t&lt;16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(W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t-3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t-8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t-14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⨁W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t-16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</a:t>
            </a:r>
            <a:r>
              <a:rPr lang="en-US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&lt;&lt;&lt;1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, 16≤t&lt;80</a:t>
            </a:r>
          </a:p>
          <a:p>
            <a:pPr lvl="2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Structure of round is same for all 80 rounds:</a:t>
            </a:r>
          </a:p>
          <a:p>
            <a:pPr marL="1847850" lvl="3" indent="-533400"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X= (a&lt;&lt;&lt;5)+f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(b,c,d)+e+W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+K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  <a:sym typeface="Symbol" pitchFamily="18" charset="2"/>
            </a:endParaRPr>
          </a:p>
          <a:p>
            <a:pPr marL="1847850" lvl="3" indent="-533400"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&lt;&lt;&lt;30;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b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=a; a=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;</a:t>
            </a:r>
          </a:p>
          <a:p>
            <a:pPr marL="1390650" lvl="2" indent="-53340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Three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functions.  First used in rounds 0 through 19,</a:t>
            </a:r>
          </a:p>
          <a:p>
            <a:pPr marL="1390650" lvl="2" indent="-53340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Second used in rounds 20 through 39.   Third used</a:t>
            </a:r>
          </a:p>
          <a:p>
            <a:pPr marL="1390650" lvl="2" indent="-533400">
              <a:spcBef>
                <a:spcPts val="200"/>
              </a:spcBef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     in rounds 40-59.  First reused in rounds 60-79</a:t>
            </a:r>
          </a:p>
          <a:p>
            <a:pPr lvl="2"/>
            <a:endParaRPr lang="en-US" sz="2000" dirty="0">
              <a:latin typeface="Arial" pitchFamily="34" charset="0"/>
              <a:cs typeface="Arial" pitchFamily="34" charset="0"/>
              <a:sym typeface="Symbol" pitchFamily="18" charset="2"/>
            </a:endParaRPr>
          </a:p>
        </p:txBody>
      </p:sp>
    </p:spTree>
  </p:cSld>
  <p:clrMapOvr>
    <a:masterClrMapping/>
  </p:clrMapOvr>
  <p:transition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</a:t>
            </a:r>
            <a:r>
              <a:rPr lang="en-US" sz="4000" dirty="0" err="1">
                <a:solidFill>
                  <a:srgbClr val="0070C0"/>
                </a:solidFill>
              </a:rPr>
              <a:t>Merkle-Damgård</a:t>
            </a:r>
            <a:r>
              <a:rPr lang="en-US" sz="4000" dirty="0">
                <a:solidFill>
                  <a:srgbClr val="0070C0"/>
                </a:solidFill>
              </a:rPr>
              <a:t> Years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1"/>
            <a:ext cx="8458200" cy="4114799"/>
          </a:xfrm>
        </p:spPr>
        <p:txBody>
          <a:bodyPr>
            <a:noAutofit/>
          </a:bodyPr>
          <a:lstStyle/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theory finally puts collision resistance,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resistance, and pre-image resistance on a firm foundation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2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pre-image is much weaker than anticipated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hash functions do not act like random oracles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 we don’t know many of our constructions are safe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Multi-block technique appears to threaten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designs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76200"/>
            <a:ext cx="8458200" cy="1219200"/>
          </a:xfrm>
        </p:spPr>
        <p:txBody>
          <a:bodyPr>
            <a:no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SHA-3 and Modern Hash Function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2209800"/>
            <a:ext cx="8153400" cy="4343400"/>
          </a:xfrm>
        </p:spPr>
        <p:txBody>
          <a:bodyPr/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SHA-3 competition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HAIFA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Domain Switching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 Sponge Construction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And the winner is . . 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SHA-3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47800"/>
            <a:ext cx="8991600" cy="464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adopted the SHA-2 family in 2003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Block sizes of 224, 256, 384, and 512 bits to address Moore’s Law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Design of SHA-2 family very similar to that for SHA-1</a:t>
            </a:r>
          </a:p>
          <a:p>
            <a:pPr lvl="1"/>
            <a:r>
              <a:rPr lang="en-US" sz="1800" dirty="0">
                <a:latin typeface="Calibri" panose="020F0502020204030204" pitchFamily="34" charset="0"/>
                <a:cs typeface="Calibri" panose="020F0502020204030204" pitchFamily="34" charset="0"/>
              </a:rPr>
              <a:t>Is SHA-2 vulnerable to Wang’s attack? No, but this was not established until after SHA-3 competition was under way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Due to similarity of SHA-2 family to SHA-1, consensus was we need a new hash algorithm design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Crypto community’s BKM for designing new algorithms: hold a contest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published RFP January 7, 2007 announcing competition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Submissions due October 31, 2007, with 64 designs received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SHA-3 Competition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153400" cy="4495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accepted 51 of the 64 submissions into Round 1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Extensive cryptanalysis of all designs by the international community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designs independently analyzed by multiple parties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Majority of designs broken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Extensive performance data collected at the e-BACS site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selected 14 designs for Round 2 in July 2009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selected 5 finalist algorithms in December 2010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60438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Round 2 Candidates and </a:t>
            </a:r>
            <a:r>
              <a:rPr lang="en-US" sz="4000" dirty="0"/>
              <a:t>Finalists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/>
        </p:nvGraphicFramePr>
        <p:xfrm>
          <a:off x="228600" y="990600"/>
          <a:ext cx="8686800" cy="5201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95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95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Candidate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Designer Origins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</a:rPr>
                        <a:t>Design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4960">
                <a:tc>
                  <a:txBody>
                    <a:bodyPr/>
                    <a:lstStyle/>
                    <a:p>
                      <a:r>
                        <a:rPr lang="en-US" sz="1600" b="1" dirty="0"/>
                        <a:t>BLAKE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ARX, HAIFA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68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Blue Midnight Wish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ARX,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CubeHash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ARX,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ECHO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AES, HAIFA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Fugue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AES,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Grøstl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AES,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Hamsi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s-box,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b="1" dirty="0"/>
                        <a:t>JH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s-box, Sponge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b="1" dirty="0" err="1"/>
                        <a:t>Keccak</a:t>
                      </a:r>
                      <a:endParaRPr lang="en-US" sz="16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</a:rPr>
                        <a:t>s-box, Sponge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Luffa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s-box,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 err="1">
                          <a:solidFill>
                            <a:srgbClr val="0071C6"/>
                          </a:solidFill>
                        </a:rPr>
                        <a:t>Shabal</a:t>
                      </a:r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Mix, MD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5052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SHAvite-3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AES, HAIFA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SIMD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>
                        <a:solidFill>
                          <a:srgbClr val="0071C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0071C6"/>
                          </a:solidFill>
                        </a:rPr>
                        <a:t>Mix, MD + FT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="1" dirty="0"/>
                        <a:t>Skein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ARX, MD(+ FT)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pic>
        <p:nvPicPr>
          <p:cNvPr id="7" name="Picture 2" descr="C:\Users\jwalker1\Documents\Work\Intel\IDF\2011\USA-Fla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25" y="5876544"/>
            <a:ext cx="328906" cy="219456"/>
          </a:xfrm>
          <a:prstGeom prst="rect">
            <a:avLst/>
          </a:prstGeom>
          <a:noFill/>
        </p:spPr>
      </p:pic>
      <p:pic>
        <p:nvPicPr>
          <p:cNvPr id="8" name="Picture 3" descr="C:\Users\jwalker1\Documents\Work\Intel\IDF\2011\german-flag.bmp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733800" y="5876544"/>
            <a:ext cx="315689" cy="219456"/>
          </a:xfrm>
          <a:prstGeom prst="rect">
            <a:avLst/>
          </a:prstGeom>
          <a:noFill/>
        </p:spPr>
      </p:pic>
      <p:pic>
        <p:nvPicPr>
          <p:cNvPr id="9" name="Picture 4" descr="C:\Users\jwalker1\Documents\Work\Intel\IDF\2011\swiss-flag.bmp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349625" y="1422271"/>
            <a:ext cx="330021" cy="219456"/>
          </a:xfrm>
          <a:prstGeom prst="rect">
            <a:avLst/>
          </a:prstGeom>
          <a:noFill/>
        </p:spPr>
      </p:pic>
      <p:pic>
        <p:nvPicPr>
          <p:cNvPr id="10" name="Picture 5" descr="C:\Users\jwalker1\Documents\Work\Intel\IDF\2011\uk_flag.gif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733800" y="1422271"/>
            <a:ext cx="293334" cy="219456"/>
          </a:xfrm>
          <a:prstGeom prst="rect">
            <a:avLst/>
          </a:prstGeom>
          <a:noFill/>
        </p:spPr>
      </p:pic>
      <p:pic>
        <p:nvPicPr>
          <p:cNvPr id="11" name="Picture 6" descr="C:\Users\jwalker1\Documents\Work\Intel\IDF\2011\singapore.bmp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3349625" y="3810000"/>
            <a:ext cx="292985" cy="219456"/>
          </a:xfrm>
          <a:prstGeom prst="rect">
            <a:avLst/>
          </a:prstGeom>
          <a:noFill/>
        </p:spPr>
      </p:pic>
      <p:pic>
        <p:nvPicPr>
          <p:cNvPr id="12" name="Picture 7" descr="C:\Users\jwalker1\Documents\Work\Intel\IDF\2011\norway.bmp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3349625" y="1752600"/>
            <a:ext cx="361163" cy="219456"/>
          </a:xfrm>
          <a:prstGeom prst="rect">
            <a:avLst/>
          </a:prstGeom>
          <a:noFill/>
        </p:spPr>
      </p:pic>
      <p:pic>
        <p:nvPicPr>
          <p:cNvPr id="13" name="Picture 2" descr="C:\Users\jwalker1\Documents\Work\Intel\IDF\2011\USA-Fla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25" y="2107985"/>
            <a:ext cx="328906" cy="219456"/>
          </a:xfrm>
          <a:prstGeom prst="rect">
            <a:avLst/>
          </a:prstGeom>
          <a:noFill/>
        </p:spPr>
      </p:pic>
      <p:pic>
        <p:nvPicPr>
          <p:cNvPr id="14" name="Picture 2" descr="C:\Users\jwalker1\Documents\Work\Intel\IDF\2011\USA-Flag.gif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349625" y="2793785"/>
            <a:ext cx="328906" cy="219456"/>
          </a:xfrm>
          <a:prstGeom prst="rect">
            <a:avLst/>
          </a:prstGeom>
          <a:noFill/>
        </p:spPr>
      </p:pic>
      <p:pic>
        <p:nvPicPr>
          <p:cNvPr id="15" name="Picture 8" descr="C:\Users\jwalker1\Documents\Work\Intel\IDF\2011\france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9625" y="2438954"/>
            <a:ext cx="329784" cy="219456"/>
          </a:xfrm>
          <a:prstGeom prst="rect">
            <a:avLst/>
          </a:prstGeom>
          <a:noFill/>
        </p:spPr>
      </p:pic>
      <p:pic>
        <p:nvPicPr>
          <p:cNvPr id="16" name="Picture 8" descr="C:\Users\jwalker1\Documents\Work\Intel\IDF\2011\france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9625" y="4851862"/>
            <a:ext cx="329784" cy="219456"/>
          </a:xfrm>
          <a:prstGeom prst="rect">
            <a:avLst/>
          </a:prstGeom>
          <a:noFill/>
        </p:spPr>
      </p:pic>
      <p:pic>
        <p:nvPicPr>
          <p:cNvPr id="17" name="Picture 8" descr="C:\Users\jwalker1\Documents\Work\Intel\IDF\2011\france.bmp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3349625" y="5537662"/>
            <a:ext cx="329784" cy="219456"/>
          </a:xfrm>
          <a:prstGeom prst="rect">
            <a:avLst/>
          </a:prstGeom>
          <a:noFill/>
        </p:spPr>
      </p:pic>
      <p:pic>
        <p:nvPicPr>
          <p:cNvPr id="18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9625" y="3471339"/>
            <a:ext cx="257512" cy="219456"/>
          </a:xfrm>
          <a:prstGeom prst="rect">
            <a:avLst/>
          </a:prstGeom>
          <a:noFill/>
        </p:spPr>
      </p:pic>
      <p:pic>
        <p:nvPicPr>
          <p:cNvPr id="19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9625" y="4518586"/>
            <a:ext cx="257513" cy="219456"/>
          </a:xfrm>
          <a:prstGeom prst="rect">
            <a:avLst/>
          </a:prstGeom>
          <a:noFill/>
        </p:spPr>
      </p:pic>
      <p:pic>
        <p:nvPicPr>
          <p:cNvPr id="20" name="Picture 10" descr="C:\Users\jwalker1\Documents\Work\Intel\IDF\2011\israel.bmp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3349625" y="5196666"/>
            <a:ext cx="300609" cy="219456"/>
          </a:xfrm>
          <a:prstGeom prst="rect">
            <a:avLst/>
          </a:prstGeom>
          <a:noFill/>
        </p:spPr>
      </p:pic>
      <p:pic>
        <p:nvPicPr>
          <p:cNvPr id="21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349625" y="4200144"/>
            <a:ext cx="257513" cy="219456"/>
          </a:xfrm>
          <a:prstGeom prst="rect">
            <a:avLst/>
          </a:prstGeom>
          <a:noFill/>
        </p:spPr>
      </p:pic>
      <p:pic>
        <p:nvPicPr>
          <p:cNvPr id="22" name="Picture 11" descr="C:\Users\jwalker1\Documents\Work\Intel\IDF\2011\austria.jpg"/>
          <p:cNvPicPr>
            <a:picLocks noChangeAspect="1" noChangeArrowheads="1"/>
          </p:cNvPicPr>
          <p:nvPr/>
        </p:nvPicPr>
        <p:blipFill>
          <a:blip r:embed="rId11" cstate="print"/>
          <a:srcRect/>
          <a:stretch>
            <a:fillRect/>
          </a:stretch>
        </p:blipFill>
        <p:spPr bwMode="auto">
          <a:xfrm>
            <a:off x="3349625" y="3124200"/>
            <a:ext cx="329783" cy="219456"/>
          </a:xfrm>
          <a:prstGeom prst="rect">
            <a:avLst/>
          </a:prstGeom>
          <a:noFill/>
        </p:spPr>
      </p:pic>
      <p:pic>
        <p:nvPicPr>
          <p:cNvPr id="23" name="Picture 9" descr="C:\Users\jwalker1\Documents\Work\Intel\IDF\2011\belgium.jpg"/>
          <p:cNvPicPr>
            <a:picLocks noChangeAspect="1" noChangeArrowheads="1"/>
          </p:cNvPicPr>
          <p:nvPr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3733800" y="3124200"/>
            <a:ext cx="257512" cy="219456"/>
          </a:xfrm>
          <a:prstGeom prst="rect">
            <a:avLst/>
          </a:prstGeom>
          <a:noFill/>
        </p:spPr>
      </p:pic>
      <p:pic>
        <p:nvPicPr>
          <p:cNvPr id="24" name="Picture 12" descr="C:\Users\jwalker1\Documents\Work\Intel\IDF\2011\poland.bmp"/>
          <p:cNvPicPr>
            <a:picLocks noChangeAspect="1" noChangeArrowheads="1"/>
          </p:cNvPicPr>
          <p:nvPr/>
        </p:nvPicPr>
        <p:blipFill>
          <a:blip r:embed="rId12" cstate="print"/>
          <a:srcRect/>
          <a:stretch>
            <a:fillRect/>
          </a:stretch>
        </p:blipFill>
        <p:spPr bwMode="auto">
          <a:xfrm>
            <a:off x="4524650" y="3124200"/>
            <a:ext cx="352150" cy="219456"/>
          </a:xfrm>
          <a:prstGeom prst="rect">
            <a:avLst/>
          </a:prstGeom>
          <a:noFill/>
        </p:spPr>
      </p:pic>
      <p:pic>
        <p:nvPicPr>
          <p:cNvPr id="25" name="Picture 13" descr="C:\Users\jwalker1\Documents\Work\Intel\IDF\2011\denmark.bmp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4085702" y="3124200"/>
            <a:ext cx="329784" cy="219456"/>
          </a:xfrm>
          <a:prstGeom prst="rect">
            <a:avLst/>
          </a:prstGeom>
          <a:noFill/>
        </p:spPr>
      </p:pic>
      <p:pic>
        <p:nvPicPr>
          <p:cNvPr id="26" name="Picture 14" descr="C:\Users\jwalker1\Documents\Work\Intel\IDF\2011\japan.bmp"/>
          <p:cNvPicPr>
            <a:picLocks noChangeAspect="1" noChangeArrowheads="1"/>
          </p:cNvPicPr>
          <p:nvPr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3733800" y="4518586"/>
            <a:ext cx="310025" cy="219456"/>
          </a:xfrm>
          <a:prstGeom prst="rect">
            <a:avLst/>
          </a:prstGeom>
          <a:noFill/>
        </p:spPr>
      </p:pic>
      <p:pic>
        <p:nvPicPr>
          <p:cNvPr id="27" name="Picture 15" descr="C:\Users\jwalker1\Documents\Work\Intel\IDF\2011\italy.bmp"/>
          <p:cNvPicPr>
            <a:picLocks noChangeAspect="1" noChangeArrowheads="1"/>
          </p:cNvPicPr>
          <p:nvPr/>
        </p:nvPicPr>
        <p:blipFill>
          <a:blip r:embed="rId15" cstate="print"/>
          <a:srcRect/>
          <a:stretch>
            <a:fillRect/>
          </a:stretch>
        </p:blipFill>
        <p:spPr bwMode="auto">
          <a:xfrm>
            <a:off x="3733800" y="4200144"/>
            <a:ext cx="329784" cy="21945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Addressing </a:t>
            </a:r>
            <a:r>
              <a:rPr lang="en-US" dirty="0" err="1">
                <a:solidFill>
                  <a:srgbClr val="0070C0"/>
                </a:solidFill>
              </a:rPr>
              <a:t>Merkle-Damgård</a:t>
            </a:r>
            <a:r>
              <a:rPr lang="en-US" dirty="0">
                <a:solidFill>
                  <a:srgbClr val="0070C0"/>
                </a:solidFill>
              </a:rPr>
              <a:t> Weaknesses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752600"/>
            <a:ext cx="8610600" cy="43434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3 Approaches proposed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HAIFA construction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Domain switching (aka “Final Transform”)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Sponge construction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HAIFA and domain switching patch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while a sponge is something entirely new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five finalists employ one or more of these approaches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five finalists appear to have comparable security levels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Significantly better safety margins than SHA-2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All are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random oracles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/>
          <a:lstStyle/>
          <a:p>
            <a:r>
              <a:rPr lang="en-US" sz="4000" dirty="0">
                <a:solidFill>
                  <a:srgbClr val="0070C0"/>
                </a:solidFill>
              </a:rPr>
              <a:t>HAIFA Construction 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828800"/>
            <a:ext cx="8839200" cy="4114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Developed by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Dunkleman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Idea: hash each message block through the compression function with the number of bits hashed so far and an optional salt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Intuition: This makes each compression function invocation independent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Theoretical foundation: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The mapping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 (0,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(2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. . .  ((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–1)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, </a:t>
            </a:r>
            <a:r>
              <a:rPr lang="en-US" sz="2000" i="1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  <a:r>
              <a:rPr lang="en-US" sz="2000" i="1" baseline="-25000" dirty="0" err="1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k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) is a </a:t>
            </a:r>
            <a:r>
              <a:rPr lang="en-US" sz="20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prefix-free encoding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 of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/>
              </a:rPr>
              <a:t>m</a:t>
            </a:r>
          </a:p>
          <a:p>
            <a:pPr lvl="1"/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Coron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et al proved that the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hash of a prefix-free encoded message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a random oracle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rgbClr val="0070C0"/>
                </a:solidFill>
              </a:rPr>
              <a:t>HAIFA Example: Skein’s UBI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  <p:grpSp>
        <p:nvGrpSpPr>
          <p:cNvPr id="3" name="Group 132"/>
          <p:cNvGrpSpPr/>
          <p:nvPr/>
        </p:nvGrpSpPr>
        <p:grpSpPr>
          <a:xfrm>
            <a:off x="457200" y="1676400"/>
            <a:ext cx="8458200" cy="4062968"/>
            <a:chOff x="577273" y="2514600"/>
            <a:chExt cx="7195127" cy="3646017"/>
          </a:xfrm>
        </p:grpSpPr>
        <p:sp>
          <p:nvSpPr>
            <p:cNvPr id="7" name="Rectangle 6"/>
            <p:cNvSpPr/>
            <p:nvPr/>
          </p:nvSpPr>
          <p:spPr>
            <a:xfrm>
              <a:off x="2251363" y="3674533"/>
              <a:ext cx="757382" cy="1320800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4133272" y="3674533"/>
              <a:ext cx="757382" cy="1320800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962072" y="3674533"/>
              <a:ext cx="757382" cy="1320800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050"/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1480127" y="4555067"/>
              <a:ext cx="757382" cy="4588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68"/>
            <p:cNvGrpSpPr/>
            <p:nvPr/>
          </p:nvGrpSpPr>
          <p:grpSpPr>
            <a:xfrm>
              <a:off x="2156691" y="2514600"/>
              <a:ext cx="946727" cy="719667"/>
              <a:chOff x="2156691" y="3276600"/>
              <a:chExt cx="946727" cy="719667"/>
            </a:xfrm>
          </p:grpSpPr>
          <p:sp>
            <p:nvSpPr>
              <p:cNvPr id="66" name="Rectangle 7"/>
              <p:cNvSpPr/>
              <p:nvPr/>
            </p:nvSpPr>
            <p:spPr>
              <a:xfrm>
                <a:off x="2156691" y="3276600"/>
                <a:ext cx="946727" cy="71966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7" name="TextBox 30"/>
              <p:cNvSpPr txBox="1"/>
              <p:nvPr/>
            </p:nvSpPr>
            <p:spPr>
              <a:xfrm>
                <a:off x="2363354" y="3445933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M</a:t>
                </a:r>
                <a:r>
                  <a:rPr lang="en-US" sz="1050" baseline="-25000" dirty="0">
                    <a:latin typeface="+mn-lt"/>
                    <a:cs typeface="Times New Roman" pitchFamily="18" charset="0"/>
                  </a:rPr>
                  <a:t>1</a:t>
                </a:r>
              </a:p>
            </p:txBody>
          </p:sp>
        </p:grpSp>
        <p:grpSp>
          <p:nvGrpSpPr>
            <p:cNvPr id="11" name="Group 69"/>
            <p:cNvGrpSpPr/>
            <p:nvPr/>
          </p:nvGrpSpPr>
          <p:grpSpPr>
            <a:xfrm>
              <a:off x="4038600" y="2514600"/>
              <a:ext cx="946727" cy="719667"/>
              <a:chOff x="4038600" y="3276600"/>
              <a:chExt cx="946727" cy="719667"/>
            </a:xfrm>
          </p:grpSpPr>
          <p:sp>
            <p:nvSpPr>
              <p:cNvPr id="64" name="Rectangle 8"/>
              <p:cNvSpPr/>
              <p:nvPr/>
            </p:nvSpPr>
            <p:spPr>
              <a:xfrm>
                <a:off x="4038600" y="3276600"/>
                <a:ext cx="946727" cy="71966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5" name="TextBox 64"/>
              <p:cNvSpPr txBox="1"/>
              <p:nvPr/>
            </p:nvSpPr>
            <p:spPr>
              <a:xfrm>
                <a:off x="4245263" y="3445933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M</a:t>
                </a:r>
                <a:r>
                  <a:rPr lang="en-US" sz="1050" baseline="-25000" dirty="0">
                    <a:latin typeface="+mn-lt"/>
                    <a:cs typeface="Times New Roman" pitchFamily="18" charset="0"/>
                  </a:rPr>
                  <a:t>2</a:t>
                </a:r>
              </a:p>
            </p:txBody>
          </p:sp>
        </p:grpSp>
        <p:grpSp>
          <p:nvGrpSpPr>
            <p:cNvPr id="12" name="Group 70"/>
            <p:cNvGrpSpPr/>
            <p:nvPr/>
          </p:nvGrpSpPr>
          <p:grpSpPr>
            <a:xfrm>
              <a:off x="5867400" y="2514600"/>
              <a:ext cx="946727" cy="719667"/>
              <a:chOff x="6063673" y="3276600"/>
              <a:chExt cx="946727" cy="719667"/>
            </a:xfrm>
          </p:grpSpPr>
          <p:sp>
            <p:nvSpPr>
              <p:cNvPr id="62" name="Rectangle 9"/>
              <p:cNvSpPr/>
              <p:nvPr/>
            </p:nvSpPr>
            <p:spPr>
              <a:xfrm>
                <a:off x="6063673" y="3276600"/>
                <a:ext cx="946727" cy="719667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6270336" y="3445933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M</a:t>
                </a:r>
                <a:r>
                  <a:rPr lang="en-US" sz="1050" baseline="-25000" dirty="0">
                    <a:latin typeface="+mn-lt"/>
                    <a:cs typeface="Times New Roman" pitchFamily="18" charset="0"/>
                  </a:rPr>
                  <a:t>3</a:t>
                </a:r>
              </a:p>
            </p:txBody>
          </p:sp>
        </p:grpSp>
        <p:grpSp>
          <p:nvGrpSpPr>
            <p:cNvPr id="13" name="Group 72"/>
            <p:cNvGrpSpPr/>
            <p:nvPr/>
          </p:nvGrpSpPr>
          <p:grpSpPr>
            <a:xfrm>
              <a:off x="577273" y="4267200"/>
              <a:ext cx="946727" cy="609600"/>
              <a:chOff x="457200" y="4191000"/>
              <a:chExt cx="946727" cy="609600"/>
            </a:xfrm>
          </p:grpSpPr>
          <p:sp>
            <p:nvSpPr>
              <p:cNvPr id="60" name="Rectangle 10"/>
              <p:cNvSpPr/>
              <p:nvPr/>
            </p:nvSpPr>
            <p:spPr>
              <a:xfrm>
                <a:off x="457200" y="4191000"/>
                <a:ext cx="946727" cy="609600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ln>
                <a:noFill/>
              </a:ln>
              <a:scene3d>
                <a:camera prst="orthographicFront"/>
                <a:lightRig rig="threePt" dir="t"/>
              </a:scene3d>
              <a:sp3d>
                <a:bevelT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050"/>
              </a:p>
            </p:txBody>
          </p:sp>
          <p:sp>
            <p:nvSpPr>
              <p:cNvPr id="61" name="TextBox 60"/>
              <p:cNvSpPr txBox="1"/>
              <p:nvPr/>
            </p:nvSpPr>
            <p:spPr>
              <a:xfrm>
                <a:off x="663863" y="4364566"/>
                <a:ext cx="533400" cy="227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i="1" dirty="0">
                    <a:latin typeface="+mn-lt"/>
                    <a:cs typeface="Times New Roman" pitchFamily="18" charset="0"/>
                  </a:rPr>
                  <a:t>IV</a:t>
                </a:r>
                <a:endParaRPr lang="en-US" sz="1050" baseline="-25000" dirty="0">
                  <a:latin typeface="+mn-lt"/>
                  <a:cs typeface="Times New Roman" pitchFamily="18" charset="0"/>
                </a:endParaRPr>
              </a:p>
            </p:txBody>
          </p:sp>
        </p:grpSp>
        <p:grpSp>
          <p:nvGrpSpPr>
            <p:cNvPr id="14" name="Group 84"/>
            <p:cNvGrpSpPr/>
            <p:nvPr/>
          </p:nvGrpSpPr>
          <p:grpSpPr>
            <a:xfrm>
              <a:off x="2667001" y="3234266"/>
              <a:ext cx="1445490" cy="1523739"/>
              <a:chOff x="2667001" y="3234266"/>
              <a:chExt cx="1445490" cy="1523739"/>
            </a:xfrm>
          </p:grpSpPr>
          <p:cxnSp>
            <p:nvCxnSpPr>
              <p:cNvPr id="52" name="Straight Arrow Connector 51"/>
              <p:cNvCxnSpPr/>
              <p:nvPr/>
            </p:nvCxnSpPr>
            <p:spPr>
              <a:xfrm>
                <a:off x="3050309" y="4569806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/>
              <p:cNvSpPr txBox="1"/>
              <p:nvPr/>
            </p:nvSpPr>
            <p:spPr>
              <a:xfrm>
                <a:off x="3352800" y="4398955"/>
                <a:ext cx="457200" cy="3590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latin typeface="+mn-lt"/>
                    <a:sym typeface="Symbol"/>
                  </a:rPr>
                  <a:t>+</a:t>
                </a:r>
              </a:p>
            </p:txBody>
          </p:sp>
          <p:cxnSp>
            <p:nvCxnSpPr>
              <p:cNvPr id="54" name="Straight Arrow Connector 53"/>
              <p:cNvCxnSpPr/>
              <p:nvPr/>
            </p:nvCxnSpPr>
            <p:spPr>
              <a:xfrm>
                <a:off x="3733800" y="4572000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" name="Group 83"/>
              <p:cNvGrpSpPr/>
              <p:nvPr/>
            </p:nvGrpSpPr>
            <p:grpSpPr>
              <a:xfrm>
                <a:off x="2667001" y="3234266"/>
                <a:ext cx="914400" cy="1262330"/>
                <a:chOff x="2667001" y="3234266"/>
                <a:chExt cx="914400" cy="1262330"/>
              </a:xfrm>
            </p:grpSpPr>
            <p:grpSp>
              <p:nvGrpSpPr>
                <p:cNvPr id="16" name="Group 82"/>
                <p:cNvGrpSpPr/>
                <p:nvPr/>
              </p:nvGrpSpPr>
              <p:grpSpPr>
                <a:xfrm>
                  <a:off x="2667001" y="3234266"/>
                  <a:ext cx="914400" cy="421139"/>
                  <a:chOff x="2630054" y="3234266"/>
                  <a:chExt cx="914400" cy="421139"/>
                </a:xfrm>
              </p:grpSpPr>
              <p:cxnSp>
                <p:nvCxnSpPr>
                  <p:cNvPr id="58" name="Straight Connector 57"/>
                  <p:cNvCxnSpPr/>
                  <p:nvPr/>
                </p:nvCxnSpPr>
                <p:spPr>
                  <a:xfrm rot="5400000" flipH="1" flipV="1">
                    <a:off x="2419485" y="3444836"/>
                    <a:ext cx="42113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9" name="Straight Connector 58"/>
                  <p:cNvCxnSpPr/>
                  <p:nvPr/>
                </p:nvCxnSpPr>
                <p:spPr>
                  <a:xfrm>
                    <a:off x="2630054" y="3352800"/>
                    <a:ext cx="914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57" name="Straight Arrow Connector 56"/>
                <p:cNvCxnSpPr/>
                <p:nvPr/>
              </p:nvCxnSpPr>
              <p:spPr>
                <a:xfrm rot="5400000">
                  <a:off x="3009105" y="3924301"/>
                  <a:ext cx="1143002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7" name="Group 112"/>
            <p:cNvGrpSpPr/>
            <p:nvPr/>
          </p:nvGrpSpPr>
          <p:grpSpPr>
            <a:xfrm>
              <a:off x="1219200" y="4724400"/>
              <a:ext cx="1219200" cy="1436217"/>
              <a:chOff x="1219200" y="4712055"/>
              <a:chExt cx="1219200" cy="1436217"/>
            </a:xfrm>
          </p:grpSpPr>
          <p:sp>
            <p:nvSpPr>
              <p:cNvPr id="48" name="TextBox 47"/>
              <p:cNvSpPr txBox="1"/>
              <p:nvPr/>
            </p:nvSpPr>
            <p:spPr>
              <a:xfrm>
                <a:off x="1219200" y="5181600"/>
                <a:ext cx="1219200" cy="966672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Type = </a:t>
                </a:r>
                <a:r>
                  <a:rPr lang="en-US" sz="1600" dirty="0" err="1">
                    <a:latin typeface="+mn-lt"/>
                  </a:rPr>
                  <a:t>Msg</a:t>
                </a:r>
                <a:r>
                  <a:rPr lang="en-US" sz="1600" dirty="0">
                    <a:latin typeface="+mn-lt"/>
                  </a:rPr>
                  <a:t>,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Length = 64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First = 1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Last = 0</a:t>
                </a:r>
              </a:p>
            </p:txBody>
          </p:sp>
          <p:grpSp>
            <p:nvGrpSpPr>
              <p:cNvPr id="18" name="Group 103"/>
              <p:cNvGrpSpPr/>
              <p:nvPr/>
            </p:nvGrpSpPr>
            <p:grpSpPr>
              <a:xfrm>
                <a:off x="1828800" y="4712055"/>
                <a:ext cx="376382" cy="469544"/>
                <a:chOff x="1828800" y="4712055"/>
                <a:chExt cx="376382" cy="469544"/>
              </a:xfrm>
            </p:grpSpPr>
            <p:cxnSp>
              <p:nvCxnSpPr>
                <p:cNvPr id="50" name="Straight Arrow Connector 49"/>
                <p:cNvCxnSpPr/>
                <p:nvPr/>
              </p:nvCxnSpPr>
              <p:spPr>
                <a:xfrm flipV="1">
                  <a:off x="1828800" y="4712055"/>
                  <a:ext cx="376382" cy="123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1" name="Straight Connector 50"/>
                <p:cNvCxnSpPr>
                  <a:endCxn id="48" idx="0"/>
                </p:cNvCxnSpPr>
                <p:nvPr/>
              </p:nvCxnSpPr>
              <p:spPr>
                <a:xfrm rot="5400000">
                  <a:off x="1600995" y="4952997"/>
                  <a:ext cx="456407" cy="7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19" name="Group 85"/>
            <p:cNvGrpSpPr/>
            <p:nvPr/>
          </p:nvGrpSpPr>
          <p:grpSpPr>
            <a:xfrm>
              <a:off x="4498110" y="3245934"/>
              <a:ext cx="1445490" cy="1339928"/>
              <a:chOff x="2667001" y="3234266"/>
              <a:chExt cx="1445490" cy="1339928"/>
            </a:xfrm>
          </p:grpSpPr>
          <p:cxnSp>
            <p:nvCxnSpPr>
              <p:cNvPr id="40" name="Straight Arrow Connector 39"/>
              <p:cNvCxnSpPr/>
              <p:nvPr/>
            </p:nvCxnSpPr>
            <p:spPr>
              <a:xfrm>
                <a:off x="3050309" y="4569806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3352800" y="4343400"/>
                <a:ext cx="457200" cy="227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+mn-lt"/>
                    <a:sym typeface="Symbol"/>
                  </a:rPr>
                  <a:t>+</a:t>
                </a:r>
                <a:endParaRPr lang="en-US" sz="1050" dirty="0">
                  <a:latin typeface="+mn-lt"/>
                </a:endParaRPr>
              </a:p>
            </p:txBody>
          </p:sp>
          <p:cxnSp>
            <p:nvCxnSpPr>
              <p:cNvPr id="42" name="Straight Arrow Connector 41"/>
              <p:cNvCxnSpPr/>
              <p:nvPr/>
            </p:nvCxnSpPr>
            <p:spPr>
              <a:xfrm>
                <a:off x="3733800" y="4572000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" name="Group 83"/>
              <p:cNvGrpSpPr/>
              <p:nvPr/>
            </p:nvGrpSpPr>
            <p:grpSpPr>
              <a:xfrm>
                <a:off x="2667001" y="3234266"/>
                <a:ext cx="914400" cy="1301918"/>
                <a:chOff x="2667001" y="3234266"/>
                <a:chExt cx="914400" cy="1301918"/>
              </a:xfrm>
            </p:grpSpPr>
            <p:grpSp>
              <p:nvGrpSpPr>
                <p:cNvPr id="25" name="Group 82"/>
                <p:cNvGrpSpPr/>
                <p:nvPr/>
              </p:nvGrpSpPr>
              <p:grpSpPr>
                <a:xfrm>
                  <a:off x="2667001" y="3234266"/>
                  <a:ext cx="914400" cy="421139"/>
                  <a:chOff x="2630054" y="3234266"/>
                  <a:chExt cx="914400" cy="421139"/>
                </a:xfrm>
              </p:grpSpPr>
              <p:cxnSp>
                <p:nvCxnSpPr>
                  <p:cNvPr id="46" name="Straight Connector 45"/>
                  <p:cNvCxnSpPr/>
                  <p:nvPr/>
                </p:nvCxnSpPr>
                <p:spPr>
                  <a:xfrm rot="5400000" flipH="1" flipV="1">
                    <a:off x="2419485" y="3444836"/>
                    <a:ext cx="42113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7" name="Straight Connector 46"/>
                  <p:cNvCxnSpPr/>
                  <p:nvPr/>
                </p:nvCxnSpPr>
                <p:spPr>
                  <a:xfrm>
                    <a:off x="2630054" y="3352800"/>
                    <a:ext cx="914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5" name="Straight Arrow Connector 44"/>
                <p:cNvCxnSpPr/>
                <p:nvPr/>
              </p:nvCxnSpPr>
              <p:spPr>
                <a:xfrm rot="5400000">
                  <a:off x="3009105" y="3963889"/>
                  <a:ext cx="1143002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29" name="Group 94"/>
            <p:cNvGrpSpPr/>
            <p:nvPr/>
          </p:nvGrpSpPr>
          <p:grpSpPr>
            <a:xfrm>
              <a:off x="6326910" y="3245934"/>
              <a:ext cx="1445490" cy="1339928"/>
              <a:chOff x="2667001" y="3234266"/>
              <a:chExt cx="1445490" cy="1339928"/>
            </a:xfrm>
          </p:grpSpPr>
          <p:cxnSp>
            <p:nvCxnSpPr>
              <p:cNvPr id="32" name="Straight Arrow Connector 31"/>
              <p:cNvCxnSpPr/>
              <p:nvPr/>
            </p:nvCxnSpPr>
            <p:spPr>
              <a:xfrm>
                <a:off x="3050309" y="4569806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/>
              <p:cNvSpPr txBox="1"/>
              <p:nvPr/>
            </p:nvSpPr>
            <p:spPr>
              <a:xfrm>
                <a:off x="3352800" y="4343400"/>
                <a:ext cx="457200" cy="2278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50" dirty="0">
                    <a:latin typeface="+mn-lt"/>
                    <a:sym typeface="Symbol"/>
                  </a:rPr>
                  <a:t>+</a:t>
                </a:r>
                <a:endParaRPr lang="en-US" sz="1050" dirty="0">
                  <a:latin typeface="+mn-lt"/>
                </a:endParaRPr>
              </a:p>
            </p:txBody>
          </p:sp>
          <p:cxnSp>
            <p:nvCxnSpPr>
              <p:cNvPr id="34" name="Straight Arrow Connector 33"/>
              <p:cNvCxnSpPr/>
              <p:nvPr/>
            </p:nvCxnSpPr>
            <p:spPr>
              <a:xfrm>
                <a:off x="3733800" y="4572000"/>
                <a:ext cx="378691" cy="2194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 w="med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5" name="Group 83"/>
              <p:cNvGrpSpPr/>
              <p:nvPr/>
            </p:nvGrpSpPr>
            <p:grpSpPr>
              <a:xfrm>
                <a:off x="2667001" y="3234266"/>
                <a:ext cx="914400" cy="1262330"/>
                <a:chOff x="2667001" y="3234266"/>
                <a:chExt cx="914400" cy="1262330"/>
              </a:xfrm>
            </p:grpSpPr>
            <p:grpSp>
              <p:nvGrpSpPr>
                <p:cNvPr id="36" name="Group 82"/>
                <p:cNvGrpSpPr/>
                <p:nvPr/>
              </p:nvGrpSpPr>
              <p:grpSpPr>
                <a:xfrm>
                  <a:off x="2667001" y="3234266"/>
                  <a:ext cx="914400" cy="421139"/>
                  <a:chOff x="2630054" y="3234266"/>
                  <a:chExt cx="914400" cy="421139"/>
                </a:xfrm>
              </p:grpSpPr>
              <p:cxnSp>
                <p:nvCxnSpPr>
                  <p:cNvPr id="38" name="Straight Connector 37"/>
                  <p:cNvCxnSpPr/>
                  <p:nvPr/>
                </p:nvCxnSpPr>
                <p:spPr>
                  <a:xfrm rot="5400000" flipH="1" flipV="1">
                    <a:off x="2419485" y="3444836"/>
                    <a:ext cx="421139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  <a:headEnd type="triangle" w="med" len="lg"/>
                    <a:tailEnd type="none" w="med" len="lg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" name="Straight Connector 38"/>
                  <p:cNvCxnSpPr/>
                  <p:nvPr/>
                </p:nvCxnSpPr>
                <p:spPr>
                  <a:xfrm>
                    <a:off x="2630054" y="3352800"/>
                    <a:ext cx="91440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7" name="Straight Arrow Connector 36"/>
                <p:cNvCxnSpPr/>
                <p:nvPr/>
              </p:nvCxnSpPr>
              <p:spPr>
                <a:xfrm rot="5400000">
                  <a:off x="3009105" y="3924301"/>
                  <a:ext cx="1143002" cy="1588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3" name="Group 128"/>
            <p:cNvGrpSpPr/>
            <p:nvPr/>
          </p:nvGrpSpPr>
          <p:grpSpPr>
            <a:xfrm>
              <a:off x="3048000" y="4724400"/>
              <a:ext cx="1371600" cy="1436217"/>
              <a:chOff x="3048000" y="4724400"/>
              <a:chExt cx="1371600" cy="1436217"/>
            </a:xfrm>
          </p:grpSpPr>
          <p:sp>
            <p:nvSpPr>
              <p:cNvPr id="28" name="TextBox 27"/>
              <p:cNvSpPr txBox="1"/>
              <p:nvPr/>
            </p:nvSpPr>
            <p:spPr>
              <a:xfrm>
                <a:off x="3048000" y="5193945"/>
                <a:ext cx="1371600" cy="966672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Type = </a:t>
                </a:r>
                <a:r>
                  <a:rPr lang="en-US" sz="1600" dirty="0" err="1">
                    <a:latin typeface="+mn-lt"/>
                  </a:rPr>
                  <a:t>Msg</a:t>
                </a:r>
                <a:endParaRPr lang="en-US" sz="1600" dirty="0">
                  <a:latin typeface="+mn-lt"/>
                </a:endParaRPr>
              </a:p>
              <a:p>
                <a:pPr algn="ctr"/>
                <a:r>
                  <a:rPr lang="en-US" sz="1600" dirty="0">
                    <a:latin typeface="+mn-lt"/>
                  </a:rPr>
                  <a:t>Length = 128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First = 0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Last = 0</a:t>
                </a:r>
              </a:p>
            </p:txBody>
          </p:sp>
          <p:grpSp>
            <p:nvGrpSpPr>
              <p:cNvPr id="44" name="Group 103"/>
              <p:cNvGrpSpPr/>
              <p:nvPr/>
            </p:nvGrpSpPr>
            <p:grpSpPr>
              <a:xfrm>
                <a:off x="3733800" y="4724400"/>
                <a:ext cx="376382" cy="469544"/>
                <a:chOff x="1828800" y="4712055"/>
                <a:chExt cx="376382" cy="469544"/>
              </a:xfrm>
            </p:grpSpPr>
            <p:cxnSp>
              <p:nvCxnSpPr>
                <p:cNvPr id="30" name="Straight Arrow Connector 29"/>
                <p:cNvCxnSpPr/>
                <p:nvPr/>
              </p:nvCxnSpPr>
              <p:spPr>
                <a:xfrm flipV="1">
                  <a:off x="1828800" y="4712055"/>
                  <a:ext cx="376382" cy="123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1" name="Straight Connector 30"/>
                <p:cNvCxnSpPr>
                  <a:endCxn id="28" idx="0"/>
                </p:cNvCxnSpPr>
                <p:nvPr/>
              </p:nvCxnSpPr>
              <p:spPr>
                <a:xfrm rot="5400000">
                  <a:off x="1600995" y="4952997"/>
                  <a:ext cx="456407" cy="7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49" name="Group 118"/>
            <p:cNvGrpSpPr/>
            <p:nvPr/>
          </p:nvGrpSpPr>
          <p:grpSpPr>
            <a:xfrm>
              <a:off x="4876800" y="4724400"/>
              <a:ext cx="1371600" cy="1436217"/>
              <a:chOff x="1143000" y="4712055"/>
              <a:chExt cx="1371600" cy="1436217"/>
            </a:xfrm>
          </p:grpSpPr>
          <p:sp>
            <p:nvSpPr>
              <p:cNvPr id="24" name="TextBox 23"/>
              <p:cNvSpPr txBox="1"/>
              <p:nvPr/>
            </p:nvSpPr>
            <p:spPr>
              <a:xfrm>
                <a:off x="1143000" y="5181600"/>
                <a:ext cx="1371600" cy="966672"/>
              </a:xfrm>
              <a:prstGeom prst="rect">
                <a:avLst/>
              </a:prstGeom>
              <a:solidFill>
                <a:srgbClr val="7030A0">
                  <a:alpha val="25000"/>
                </a:srgbClr>
              </a:solidFill>
              <a:scene3d>
                <a:camera prst="orthographicFront"/>
                <a:lightRig rig="threePt" dir="t"/>
              </a:scene3d>
              <a:sp3d>
                <a:bevelT/>
              </a:sp3d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dirty="0">
                    <a:latin typeface="+mn-lt"/>
                  </a:rPr>
                  <a:t>Type = </a:t>
                </a:r>
                <a:r>
                  <a:rPr lang="en-US" sz="1600" dirty="0" err="1">
                    <a:latin typeface="+mn-lt"/>
                  </a:rPr>
                  <a:t>Msg</a:t>
                </a:r>
                <a:endParaRPr lang="en-US" sz="1600" dirty="0">
                  <a:latin typeface="+mn-lt"/>
                </a:endParaRPr>
              </a:p>
              <a:p>
                <a:pPr algn="ctr"/>
                <a:r>
                  <a:rPr lang="en-US" sz="1600" dirty="0">
                    <a:latin typeface="+mn-lt"/>
                  </a:rPr>
                  <a:t>Length = 192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First = 0</a:t>
                </a:r>
              </a:p>
              <a:p>
                <a:pPr algn="ctr"/>
                <a:r>
                  <a:rPr lang="en-US" sz="1600" dirty="0">
                    <a:latin typeface="+mn-lt"/>
                  </a:rPr>
                  <a:t>Last = 1</a:t>
                </a:r>
              </a:p>
            </p:txBody>
          </p:sp>
          <p:grpSp>
            <p:nvGrpSpPr>
              <p:cNvPr id="55" name="Group 103"/>
              <p:cNvGrpSpPr/>
              <p:nvPr/>
            </p:nvGrpSpPr>
            <p:grpSpPr>
              <a:xfrm>
                <a:off x="1828800" y="4712055"/>
                <a:ext cx="376382" cy="469544"/>
                <a:chOff x="1828800" y="4712055"/>
                <a:chExt cx="376382" cy="469544"/>
              </a:xfrm>
            </p:grpSpPr>
            <p:cxnSp>
              <p:nvCxnSpPr>
                <p:cNvPr id="26" name="Straight Arrow Connector 25"/>
                <p:cNvCxnSpPr/>
                <p:nvPr/>
              </p:nvCxnSpPr>
              <p:spPr>
                <a:xfrm flipV="1">
                  <a:off x="1828800" y="4712055"/>
                  <a:ext cx="376382" cy="12345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 w="med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>
                  <a:endCxn id="24" idx="0"/>
                </p:cNvCxnSpPr>
                <p:nvPr/>
              </p:nvCxnSpPr>
              <p:spPr>
                <a:xfrm rot="5400000">
                  <a:off x="1600995" y="4952997"/>
                  <a:ext cx="456407" cy="797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21" name="TextBox 20"/>
            <p:cNvSpPr txBox="1"/>
            <p:nvPr/>
          </p:nvSpPr>
          <p:spPr>
            <a:xfrm>
              <a:off x="2269836" y="4181046"/>
              <a:ext cx="706582" cy="303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  <a:cs typeface="Times New Roman" pitchFamily="18" charset="0"/>
                </a:rPr>
                <a:t>3fish</a:t>
              </a:r>
              <a:endParaRPr lang="en-US" sz="1050" b="1" dirty="0">
                <a:latin typeface="+mn-lt"/>
                <a:cs typeface="Times New Roman" pitchFamily="18" charset="0"/>
              </a:endParaRPr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4098636" y="4190999"/>
              <a:ext cx="745836" cy="303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  <a:cs typeface="Times New Roman" pitchFamily="18" charset="0"/>
                </a:rPr>
                <a:t>3fish</a:t>
              </a:r>
              <a:endParaRPr lang="en-US" sz="1050" b="1" dirty="0">
                <a:latin typeface="+mn-lt"/>
                <a:cs typeface="Times New Roman" pitchFamily="18" charset="0"/>
              </a:endParaRP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6019800" y="4190999"/>
              <a:ext cx="745836" cy="303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>
                  <a:latin typeface="+mn-lt"/>
                  <a:cs typeface="Times New Roman" pitchFamily="18" charset="0"/>
                </a:rPr>
                <a:t>3fish</a:t>
              </a:r>
              <a:endParaRPr lang="en-US" sz="1050" b="1" dirty="0">
                <a:latin typeface="+mn-lt"/>
                <a:cs typeface="Times New Roman" pitchFamily="18" charset="0"/>
              </a:endParaRPr>
            </a:p>
          </p:txBody>
        </p:sp>
      </p:grpSp>
      <p:sp>
        <p:nvSpPr>
          <p:cNvPr id="68" name="Isosceles Triangle 67"/>
          <p:cNvSpPr/>
          <p:nvPr/>
        </p:nvSpPr>
        <p:spPr>
          <a:xfrm rot="5400000">
            <a:off x="2628900" y="4152900"/>
            <a:ext cx="342900" cy="266700"/>
          </a:xfrm>
          <a:prstGeom prst="triangle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69" name="Isosceles Triangle 68"/>
          <p:cNvSpPr/>
          <p:nvPr/>
        </p:nvSpPr>
        <p:spPr>
          <a:xfrm rot="5400000">
            <a:off x="4495800" y="4152900"/>
            <a:ext cx="342900" cy="266700"/>
          </a:xfrm>
          <a:prstGeom prst="triangle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0" name="Isosceles Triangle 69"/>
          <p:cNvSpPr/>
          <p:nvPr/>
        </p:nvSpPr>
        <p:spPr>
          <a:xfrm rot="5400000">
            <a:off x="6324600" y="4152900"/>
            <a:ext cx="342900" cy="266700"/>
          </a:xfrm>
          <a:prstGeom prst="triangle">
            <a:avLst/>
          </a:prstGeom>
          <a:solidFill>
            <a:schemeClr val="accent1">
              <a:lumMod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/>
          </a:p>
        </p:txBody>
      </p:sp>
      <p:sp>
        <p:nvSpPr>
          <p:cNvPr id="71" name="TextBox 70"/>
          <p:cNvSpPr txBox="1"/>
          <p:nvPr/>
        </p:nvSpPr>
        <p:spPr>
          <a:xfrm>
            <a:off x="152400" y="5105400"/>
            <a:ext cx="990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+mn-lt"/>
              </a:rPr>
              <a:t>Tweak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5863341" y="3790890"/>
            <a:ext cx="53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  <a:sym typeface="Symbol"/>
              </a:rPr>
              <a:t>+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7996941" y="3810000"/>
            <a:ext cx="5374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latin typeface="+mn-lt"/>
                <a:sym typeface="Symbol"/>
              </a:rPr>
              <a:t>+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Domain Switching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05000"/>
            <a:ext cx="8610600" cy="41910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Developed by Bellare and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Ristenpart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Idea: Rehash the output from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Merkle-Damgård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under an independent compression function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Intuition: Hide the iterative structure with an independent hash (“domain switch”)</a:t>
            </a:r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Theoretical foundation:</a:t>
            </a:r>
          </a:p>
          <a:p>
            <a:pPr lvl="1"/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If the compression function acts like a random oracle, then so is a 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Merkle-Damgård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digest after being post-processed in this way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Domain Switching Example: </a:t>
            </a:r>
            <a:r>
              <a:rPr lang="en-US" sz="4000" dirty="0" err="1">
                <a:solidFill>
                  <a:srgbClr val="0070C0"/>
                </a:solidFill>
              </a:rPr>
              <a:t>Grøstl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  <p:grpSp>
        <p:nvGrpSpPr>
          <p:cNvPr id="3" name="Group 68"/>
          <p:cNvGrpSpPr/>
          <p:nvPr/>
        </p:nvGrpSpPr>
        <p:grpSpPr>
          <a:xfrm>
            <a:off x="2362200" y="2286000"/>
            <a:ext cx="946727" cy="719667"/>
            <a:chOff x="2156691" y="3276600"/>
            <a:chExt cx="946727" cy="719667"/>
          </a:xfrm>
        </p:grpSpPr>
        <p:sp>
          <p:nvSpPr>
            <p:cNvPr id="66" name="Rectangle 7"/>
            <p:cNvSpPr/>
            <p:nvPr/>
          </p:nvSpPr>
          <p:spPr>
            <a:xfrm>
              <a:off x="2156691" y="3276600"/>
              <a:ext cx="946727" cy="719667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TextBox 30"/>
            <p:cNvSpPr txBox="1"/>
            <p:nvPr/>
          </p:nvSpPr>
          <p:spPr>
            <a:xfrm>
              <a:off x="2363354" y="3445933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1</a:t>
              </a:r>
            </a:p>
          </p:txBody>
        </p:sp>
      </p:grpSp>
      <p:grpSp>
        <p:nvGrpSpPr>
          <p:cNvPr id="6" name="Group 69"/>
          <p:cNvGrpSpPr/>
          <p:nvPr/>
        </p:nvGrpSpPr>
        <p:grpSpPr>
          <a:xfrm>
            <a:off x="4920673" y="2286000"/>
            <a:ext cx="946727" cy="719667"/>
            <a:chOff x="4038600" y="3276600"/>
            <a:chExt cx="946727" cy="719667"/>
          </a:xfrm>
        </p:grpSpPr>
        <p:sp>
          <p:nvSpPr>
            <p:cNvPr id="64" name="Rectangle 8"/>
            <p:cNvSpPr/>
            <p:nvPr/>
          </p:nvSpPr>
          <p:spPr>
            <a:xfrm>
              <a:off x="4038600" y="3276600"/>
              <a:ext cx="946727" cy="719667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4245263" y="3445933"/>
              <a:ext cx="533400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M</a:t>
              </a:r>
              <a:r>
                <a:rPr lang="en-US" baseline="-25000" dirty="0">
                  <a:latin typeface="Times New Roman" pitchFamily="18" charset="0"/>
                  <a:cs typeface="Times New Roman" pitchFamily="18" charset="0"/>
                </a:rPr>
                <a:t>2</a:t>
              </a:r>
            </a:p>
          </p:txBody>
        </p:sp>
      </p:grpSp>
      <p:grpSp>
        <p:nvGrpSpPr>
          <p:cNvPr id="8" name="Group 86"/>
          <p:cNvGrpSpPr/>
          <p:nvPr/>
        </p:nvGrpSpPr>
        <p:grpSpPr>
          <a:xfrm>
            <a:off x="744714" y="4233959"/>
            <a:ext cx="609600" cy="609600"/>
            <a:chOff x="744714" y="4148667"/>
            <a:chExt cx="609600" cy="609600"/>
          </a:xfrm>
        </p:grpSpPr>
        <p:sp>
          <p:nvSpPr>
            <p:cNvPr id="60" name="Rectangle 10"/>
            <p:cNvSpPr/>
            <p:nvPr/>
          </p:nvSpPr>
          <p:spPr>
            <a:xfrm>
              <a:off x="744714" y="4148667"/>
              <a:ext cx="609600" cy="609600"/>
            </a:xfrm>
            <a:prstGeom prst="rect">
              <a:avLst/>
            </a:prstGeom>
            <a:solidFill>
              <a:srgbClr val="7030A0">
                <a:alpha val="25000"/>
              </a:srgbClr>
            </a:solidFill>
            <a:ln>
              <a:noFill/>
            </a:ln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787367" y="4262967"/>
              <a:ext cx="524294" cy="38100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i="1" dirty="0">
                  <a:latin typeface="Times New Roman" pitchFamily="18" charset="0"/>
                  <a:cs typeface="Times New Roman" pitchFamily="18" charset="0"/>
                </a:rPr>
                <a:t>IV</a:t>
              </a:r>
              <a:endParaRPr lang="en-US" baseline="-25000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cxnSp>
        <p:nvCxnSpPr>
          <p:cNvPr id="58" name="Straight Connector 57"/>
          <p:cNvCxnSpPr/>
          <p:nvPr/>
        </p:nvCxnSpPr>
        <p:spPr>
          <a:xfrm rot="5400000" flipH="1" flipV="1">
            <a:off x="2608831" y="3218430"/>
            <a:ext cx="421139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/>
          <p:cNvCxnSpPr/>
          <p:nvPr/>
        </p:nvCxnSpPr>
        <p:spPr>
          <a:xfrm>
            <a:off x="2819400" y="38100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>
            <a:off x="3733800" y="3810000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71"/>
          <p:cNvGrpSpPr/>
          <p:nvPr/>
        </p:nvGrpSpPr>
        <p:grpSpPr>
          <a:xfrm>
            <a:off x="6862618" y="4200719"/>
            <a:ext cx="757382" cy="676081"/>
            <a:chOff x="2648527" y="3962399"/>
            <a:chExt cx="757382" cy="676081"/>
          </a:xfrm>
        </p:grpSpPr>
        <p:sp>
          <p:nvSpPr>
            <p:cNvPr id="73" name="Rectangle 72"/>
            <p:cNvSpPr/>
            <p:nvPr/>
          </p:nvSpPr>
          <p:spPr>
            <a:xfrm>
              <a:off x="2648527" y="3962399"/>
              <a:ext cx="757382" cy="676081"/>
            </a:xfrm>
            <a:prstGeom prst="rect">
              <a:avLst/>
            </a:prstGeom>
            <a:ln>
              <a:noFill/>
            </a:ln>
            <a:scene3d>
              <a:camera prst="orthographicFront"/>
              <a:lightRig rig="threePt" dir="t"/>
            </a:scene3d>
            <a:sp3d>
              <a:bevelT prst="angle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4" name="TextBox 73"/>
            <p:cNvSpPr txBox="1"/>
            <p:nvPr/>
          </p:nvSpPr>
          <p:spPr>
            <a:xfrm>
              <a:off x="2722418" y="4146551"/>
              <a:ext cx="6096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latin typeface="Times New Roman" pitchFamily="18" charset="0"/>
                  <a:cs typeface="Times New Roman" pitchFamily="18" charset="0"/>
                </a:rPr>
                <a:t>P</a:t>
              </a:r>
              <a:endParaRPr lang="en-US" b="1" dirty="0"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0" name="Group 90"/>
          <p:cNvGrpSpPr/>
          <p:nvPr/>
        </p:nvGrpSpPr>
        <p:grpSpPr>
          <a:xfrm>
            <a:off x="2447636" y="3438719"/>
            <a:ext cx="775855" cy="1438081"/>
            <a:chOff x="2514600" y="3438719"/>
            <a:chExt cx="775855" cy="1438081"/>
          </a:xfrm>
        </p:grpSpPr>
        <p:grpSp>
          <p:nvGrpSpPr>
            <p:cNvPr id="11" name="Group 67"/>
            <p:cNvGrpSpPr/>
            <p:nvPr/>
          </p:nvGrpSpPr>
          <p:grpSpPr>
            <a:xfrm>
              <a:off x="2514600" y="4200719"/>
              <a:ext cx="757382" cy="676081"/>
              <a:chOff x="2648527" y="3962399"/>
              <a:chExt cx="757382" cy="676081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2" name="Group 74"/>
            <p:cNvGrpSpPr/>
            <p:nvPr/>
          </p:nvGrpSpPr>
          <p:grpSpPr>
            <a:xfrm>
              <a:off x="2533073" y="3438719"/>
              <a:ext cx="757382" cy="676081"/>
              <a:chOff x="2648527" y="3962399"/>
              <a:chExt cx="757382" cy="676081"/>
            </a:xfrm>
          </p:grpSpPr>
          <p:sp>
            <p:nvSpPr>
              <p:cNvPr id="76" name="Rectangle 75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TextBox 76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grpSp>
        <p:nvGrpSpPr>
          <p:cNvPr id="13" name="Group 88"/>
          <p:cNvGrpSpPr/>
          <p:nvPr/>
        </p:nvGrpSpPr>
        <p:grpSpPr>
          <a:xfrm>
            <a:off x="1373909" y="4346073"/>
            <a:ext cx="1064491" cy="338554"/>
            <a:chOff x="1676400" y="4278868"/>
            <a:chExt cx="1064491" cy="338554"/>
          </a:xfrm>
        </p:grpSpPr>
        <p:cxnSp>
          <p:nvCxnSpPr>
            <p:cNvPr id="85" name="Straight Arrow Connector 84"/>
            <p:cNvCxnSpPr/>
            <p:nvPr/>
          </p:nvCxnSpPr>
          <p:spPr>
            <a:xfrm>
              <a:off x="16764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1981200" y="4278868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ym typeface="Symbol"/>
                </a:rPr>
                <a:t>⨁</a:t>
              </a:r>
              <a:endParaRPr lang="en-US" sz="1600" dirty="0"/>
            </a:p>
          </p:txBody>
        </p:sp>
        <p:cxnSp>
          <p:nvCxnSpPr>
            <p:cNvPr id="88" name="Straight Arrow Connector 87"/>
            <p:cNvCxnSpPr/>
            <p:nvPr/>
          </p:nvCxnSpPr>
          <p:spPr>
            <a:xfrm>
              <a:off x="23622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3" name="Straight Arrow Connector 92"/>
          <p:cNvCxnSpPr/>
          <p:nvPr/>
        </p:nvCxnSpPr>
        <p:spPr>
          <a:xfrm>
            <a:off x="3200400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TextBox 93"/>
          <p:cNvSpPr txBox="1"/>
          <p:nvPr/>
        </p:nvSpPr>
        <p:spPr>
          <a:xfrm>
            <a:off x="3505200" y="4309646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Symbol"/>
              </a:rPr>
              <a:t>⨁</a:t>
            </a:r>
            <a:endParaRPr lang="en-US" sz="1600" dirty="0"/>
          </a:p>
        </p:txBody>
      </p:sp>
      <p:cxnSp>
        <p:nvCxnSpPr>
          <p:cNvPr id="95" name="Straight Arrow Connector 94"/>
          <p:cNvCxnSpPr/>
          <p:nvPr/>
        </p:nvCxnSpPr>
        <p:spPr>
          <a:xfrm>
            <a:off x="3886200" y="4526969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/>
          <p:nvPr/>
        </p:nvCxnSpPr>
        <p:spPr>
          <a:xfrm>
            <a:off x="1905000" y="32004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/>
          <p:cNvCxnSpPr/>
          <p:nvPr/>
        </p:nvCxnSpPr>
        <p:spPr>
          <a:xfrm rot="5400000">
            <a:off x="1334293" y="3771107"/>
            <a:ext cx="1143002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/>
          <p:nvPr/>
        </p:nvCxnSpPr>
        <p:spPr>
          <a:xfrm>
            <a:off x="1524000" y="4572000"/>
            <a:ext cx="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traight Connector 107"/>
          <p:cNvCxnSpPr/>
          <p:nvPr/>
        </p:nvCxnSpPr>
        <p:spPr>
          <a:xfrm>
            <a:off x="1524000" y="5105400"/>
            <a:ext cx="2209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/>
          <p:cNvCxnSpPr/>
          <p:nvPr/>
        </p:nvCxnSpPr>
        <p:spPr>
          <a:xfrm flipV="1">
            <a:off x="3733800" y="4571998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10"/>
          <p:cNvGrpSpPr/>
          <p:nvPr/>
        </p:nvGrpSpPr>
        <p:grpSpPr>
          <a:xfrm>
            <a:off x="3888509" y="4346073"/>
            <a:ext cx="1064491" cy="338554"/>
            <a:chOff x="1676400" y="4278868"/>
            <a:chExt cx="1064491" cy="338554"/>
          </a:xfrm>
        </p:grpSpPr>
        <p:cxnSp>
          <p:nvCxnSpPr>
            <p:cNvPr id="112" name="Straight Arrow Connector 111"/>
            <p:cNvCxnSpPr/>
            <p:nvPr/>
          </p:nvCxnSpPr>
          <p:spPr>
            <a:xfrm>
              <a:off x="16764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TextBox 112"/>
            <p:cNvSpPr txBox="1"/>
            <p:nvPr/>
          </p:nvSpPr>
          <p:spPr>
            <a:xfrm>
              <a:off x="1981200" y="4278868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>
                  <a:sym typeface="Symbol"/>
                </a:rPr>
                <a:t>⨁</a:t>
              </a:r>
              <a:endParaRPr lang="en-US" sz="1600" dirty="0"/>
            </a:p>
          </p:txBody>
        </p:sp>
        <p:cxnSp>
          <p:nvCxnSpPr>
            <p:cNvPr id="114" name="Straight Arrow Connector 113"/>
            <p:cNvCxnSpPr/>
            <p:nvPr/>
          </p:nvCxnSpPr>
          <p:spPr>
            <a:xfrm>
              <a:off x="2362200" y="4462437"/>
              <a:ext cx="378691" cy="2194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15" name="Straight Connector 114"/>
          <p:cNvCxnSpPr/>
          <p:nvPr/>
        </p:nvCxnSpPr>
        <p:spPr>
          <a:xfrm>
            <a:off x="4038600" y="4561307"/>
            <a:ext cx="0" cy="5334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/>
          <p:nvPr/>
        </p:nvCxnSpPr>
        <p:spPr>
          <a:xfrm>
            <a:off x="4038600" y="5094707"/>
            <a:ext cx="22098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Arrow Connector 116"/>
          <p:cNvCxnSpPr/>
          <p:nvPr/>
        </p:nvCxnSpPr>
        <p:spPr>
          <a:xfrm flipV="1">
            <a:off x="6248400" y="4561305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/>
          <p:nvPr/>
        </p:nvCxnSpPr>
        <p:spPr>
          <a:xfrm rot="5400000" flipH="1" flipV="1">
            <a:off x="5123431" y="3218430"/>
            <a:ext cx="421139" cy="0"/>
          </a:xfrm>
          <a:prstGeom prst="line">
            <a:avLst/>
          </a:prstGeom>
          <a:ln w="25400">
            <a:solidFill>
              <a:schemeClr val="tx1"/>
            </a:solidFill>
            <a:headEnd type="triangle" w="med" len="lg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traight Connector 118"/>
          <p:cNvCxnSpPr/>
          <p:nvPr/>
        </p:nvCxnSpPr>
        <p:spPr>
          <a:xfrm>
            <a:off x="5334000" y="38100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/>
          <p:cNvCxnSpPr/>
          <p:nvPr/>
        </p:nvCxnSpPr>
        <p:spPr>
          <a:xfrm>
            <a:off x="6248400" y="3810000"/>
            <a:ext cx="0" cy="533402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Group 120"/>
          <p:cNvGrpSpPr/>
          <p:nvPr/>
        </p:nvGrpSpPr>
        <p:grpSpPr>
          <a:xfrm>
            <a:off x="4962236" y="3438719"/>
            <a:ext cx="775855" cy="1438081"/>
            <a:chOff x="2514600" y="3438719"/>
            <a:chExt cx="775855" cy="1438081"/>
          </a:xfrm>
        </p:grpSpPr>
        <p:grpSp>
          <p:nvGrpSpPr>
            <p:cNvPr id="16" name="Group 67"/>
            <p:cNvGrpSpPr/>
            <p:nvPr/>
          </p:nvGrpSpPr>
          <p:grpSpPr>
            <a:xfrm>
              <a:off x="2514600" y="4200719"/>
              <a:ext cx="757382" cy="676081"/>
              <a:chOff x="2648527" y="3962399"/>
              <a:chExt cx="757382" cy="676081"/>
            </a:xfrm>
          </p:grpSpPr>
          <p:sp>
            <p:nvSpPr>
              <p:cNvPr id="126" name="Rectangle 6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7" name="TextBox 126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P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  <p:grpSp>
          <p:nvGrpSpPr>
            <p:cNvPr id="17" name="Group 74"/>
            <p:cNvGrpSpPr/>
            <p:nvPr/>
          </p:nvGrpSpPr>
          <p:grpSpPr>
            <a:xfrm>
              <a:off x="2533073" y="3438719"/>
              <a:ext cx="757382" cy="676081"/>
              <a:chOff x="2648527" y="3962399"/>
              <a:chExt cx="757382" cy="676081"/>
            </a:xfrm>
          </p:grpSpPr>
          <p:sp>
            <p:nvSpPr>
              <p:cNvPr id="124" name="Rectangle 123"/>
              <p:cNvSpPr/>
              <p:nvPr/>
            </p:nvSpPr>
            <p:spPr>
              <a:xfrm>
                <a:off x="2648527" y="3962399"/>
                <a:ext cx="757382" cy="676081"/>
              </a:xfrm>
              <a:prstGeom prst="rect">
                <a:avLst/>
              </a:prstGeom>
              <a:ln>
                <a:noFill/>
              </a:ln>
              <a:scene3d>
                <a:camera prst="orthographicFront"/>
                <a:lightRig rig="threePt" dir="t"/>
              </a:scene3d>
              <a:sp3d>
                <a:bevelT prst="angle"/>
              </a:sp3d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5" name="TextBox 124"/>
              <p:cNvSpPr txBox="1"/>
              <p:nvPr/>
            </p:nvSpPr>
            <p:spPr>
              <a:xfrm>
                <a:off x="2722418" y="4146551"/>
                <a:ext cx="6096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b="1" dirty="0">
                    <a:latin typeface="Times New Roman" pitchFamily="18" charset="0"/>
                    <a:cs typeface="Times New Roman" pitchFamily="18" charset="0"/>
                  </a:rPr>
                  <a:t>Q</a:t>
                </a:r>
                <a:endParaRPr lang="en-US" b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p:grpSp>
      </p:grpSp>
      <p:cxnSp>
        <p:nvCxnSpPr>
          <p:cNvPr id="128" name="Straight Connector 127"/>
          <p:cNvCxnSpPr/>
          <p:nvPr/>
        </p:nvCxnSpPr>
        <p:spPr>
          <a:xfrm>
            <a:off x="4419600" y="3200400"/>
            <a:ext cx="914400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/>
          <p:cNvCxnSpPr/>
          <p:nvPr/>
        </p:nvCxnSpPr>
        <p:spPr>
          <a:xfrm rot="5400000">
            <a:off x="3848893" y="3771107"/>
            <a:ext cx="1143002" cy="1588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/>
          <p:cNvCxnSpPr/>
          <p:nvPr/>
        </p:nvCxnSpPr>
        <p:spPr>
          <a:xfrm>
            <a:off x="5715000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6019800" y="4267200"/>
            <a:ext cx="457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ym typeface="Symbol"/>
              </a:rPr>
              <a:t>⨁</a:t>
            </a:r>
            <a:endParaRPr lang="en-US" sz="1600" dirty="0"/>
          </a:p>
        </p:txBody>
      </p:sp>
      <p:cxnSp>
        <p:nvCxnSpPr>
          <p:cNvPr id="136" name="Straight Arrow Connector 135"/>
          <p:cNvCxnSpPr/>
          <p:nvPr/>
        </p:nvCxnSpPr>
        <p:spPr>
          <a:xfrm>
            <a:off x="6403109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>
            <a:off x="7696200" y="4529642"/>
            <a:ext cx="378691" cy="2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/>
          <p:cNvCxnSpPr/>
          <p:nvPr/>
        </p:nvCxnSpPr>
        <p:spPr>
          <a:xfrm>
            <a:off x="6553200" y="2286000"/>
            <a:ext cx="0" cy="3276600"/>
          </a:xfrm>
          <a:prstGeom prst="line">
            <a:avLst/>
          </a:prstGeom>
          <a:ln w="25400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/>
          <p:cNvSpPr txBox="1"/>
          <p:nvPr/>
        </p:nvSpPr>
        <p:spPr>
          <a:xfrm>
            <a:off x="2971800" y="5334000"/>
            <a:ext cx="3048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Message hashed in 1</a:t>
            </a:r>
            <a:r>
              <a:rPr lang="en-US" sz="1200" baseline="30000" dirty="0">
                <a:latin typeface="+mn-lt"/>
              </a:rPr>
              <a:t>st</a:t>
            </a:r>
            <a:r>
              <a:rPr lang="en-US" sz="1200" dirty="0">
                <a:latin typeface="+mn-lt"/>
              </a:rPr>
              <a:t> domain</a:t>
            </a:r>
          </a:p>
        </p:txBody>
      </p:sp>
      <p:sp>
        <p:nvSpPr>
          <p:cNvPr id="142" name="TextBox 141"/>
          <p:cNvSpPr txBox="1"/>
          <p:nvPr/>
        </p:nvSpPr>
        <p:spPr>
          <a:xfrm>
            <a:off x="6781800" y="5334000"/>
            <a:ext cx="1752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+mn-lt"/>
              </a:rPr>
              <a:t>Digest rehashed in a 2</a:t>
            </a:r>
            <a:r>
              <a:rPr lang="en-US" sz="1200" baseline="30000" dirty="0">
                <a:latin typeface="+mn-lt"/>
              </a:rPr>
              <a:t>nd</a:t>
            </a:r>
            <a:r>
              <a:rPr lang="en-US" sz="1200" dirty="0">
                <a:latin typeface="+mn-lt"/>
              </a:rPr>
              <a:t> domain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8AB98-1950-4771-9DF6-238A6D4D372D}" type="slidenum">
              <a:rPr lang="en-US"/>
              <a:pPr>
                <a:defRPr/>
              </a:pPr>
              <a:t>8</a:t>
            </a:fld>
            <a:endParaRPr lang="en-US"/>
          </a:p>
        </p:txBody>
      </p:sp>
      <p:sp>
        <p:nvSpPr>
          <p:cNvPr id="2560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609600"/>
          </a:xfrm>
        </p:spPr>
        <p:txBody>
          <a:bodyPr/>
          <a:lstStyle/>
          <a:p>
            <a:r>
              <a:rPr lang="en-US" sz="3600" dirty="0"/>
              <a:t>SHA-1round</a:t>
            </a:r>
          </a:p>
        </p:txBody>
      </p:sp>
      <p:sp>
        <p:nvSpPr>
          <p:cNvPr id="25605" name="Text Box 3"/>
          <p:cNvSpPr txBox="1">
            <a:spLocks noChangeArrowheads="1"/>
          </p:cNvSpPr>
          <p:nvPr/>
        </p:nvSpPr>
        <p:spPr bwMode="auto">
          <a:xfrm>
            <a:off x="6781800" y="5105400"/>
            <a:ext cx="1828800" cy="276999"/>
          </a:xfrm>
          <a:prstGeom prst="rect">
            <a:avLst/>
          </a:prstGeom>
          <a:noFill/>
          <a:ln w="12700" cap="sq" algn="ctr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sz="1800" baseline="-25000">
                <a:latin typeface="Arial" charset="0"/>
              </a:rPr>
              <a:t>Picture from Wikipedia</a:t>
            </a:r>
          </a:p>
        </p:txBody>
      </p:sp>
      <p:pic>
        <p:nvPicPr>
          <p:cNvPr id="25606" name="Picture 4" descr="SHA-1">
            <a:hlinkClick r:id="rId2"/>
          </p:cNvPr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47800" y="1581150"/>
            <a:ext cx="5181600" cy="4133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Sponge Construction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24000"/>
            <a:ext cx="8610600" cy="464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Developed by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Bertoni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Peeters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and Van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Assche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Idea: We don’t know the right design criteria except that a hash function act like a random oracle, so make the design act as much like a random oracle as possible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Intuition: A permutation with a large state space, only some of which can be updated by the environment, acts like a random oracle 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Theoretical foundation: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Can prove a sponge is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from a random oracle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Sponge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z="1600" smtClean="0"/>
              <a:pPr/>
              <a:t>81</a:t>
            </a:fld>
            <a:endParaRPr lang="en-US" sz="1600"/>
          </a:p>
        </p:txBody>
      </p:sp>
      <p:grpSp>
        <p:nvGrpSpPr>
          <p:cNvPr id="2" name="Group 7"/>
          <p:cNvGrpSpPr>
            <a:grpSpLocks/>
          </p:cNvGrpSpPr>
          <p:nvPr/>
        </p:nvGrpSpPr>
        <p:grpSpPr bwMode="auto">
          <a:xfrm>
            <a:off x="1676400" y="3048000"/>
            <a:ext cx="304800" cy="1066800"/>
            <a:chOff x="528" y="1872"/>
            <a:chExt cx="192" cy="672"/>
          </a:xfrm>
        </p:grpSpPr>
        <p:sp>
          <p:nvSpPr>
            <p:cNvPr id="8" name="Rectangle 4"/>
            <p:cNvSpPr>
              <a:spLocks noChangeArrowheads="1"/>
            </p:cNvSpPr>
            <p:nvPr/>
          </p:nvSpPr>
          <p:spPr bwMode="auto">
            <a:xfrm>
              <a:off x="528" y="1872"/>
              <a:ext cx="192" cy="672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9" name="Text Box 6"/>
            <p:cNvSpPr txBox="1">
              <a:spLocks noChangeArrowheads="1"/>
            </p:cNvSpPr>
            <p:nvPr/>
          </p:nvSpPr>
          <p:spPr bwMode="auto">
            <a:xfrm>
              <a:off x="528" y="2102"/>
              <a:ext cx="19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50">
                  <a:latin typeface="+mn-lt"/>
                </a:rPr>
                <a:t>0</a:t>
              </a: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1676400" y="4114800"/>
            <a:ext cx="304800" cy="533400"/>
            <a:chOff x="528" y="2544"/>
            <a:chExt cx="192" cy="336"/>
          </a:xfrm>
        </p:grpSpPr>
        <p:sp>
          <p:nvSpPr>
            <p:cNvPr id="11" name="Rectangle 5"/>
            <p:cNvSpPr>
              <a:spLocks noChangeArrowheads="1"/>
            </p:cNvSpPr>
            <p:nvPr/>
          </p:nvSpPr>
          <p:spPr bwMode="auto">
            <a:xfrm>
              <a:off x="528" y="2544"/>
              <a:ext cx="192" cy="336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12" name="Text Box 8"/>
            <p:cNvSpPr txBox="1">
              <a:spLocks noChangeArrowheads="1"/>
            </p:cNvSpPr>
            <p:nvPr/>
          </p:nvSpPr>
          <p:spPr bwMode="auto">
            <a:xfrm>
              <a:off x="528" y="2606"/>
              <a:ext cx="192" cy="1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050">
                  <a:latin typeface="+mn-lt"/>
                </a:rPr>
                <a:t>0</a:t>
              </a:r>
            </a:p>
          </p:txBody>
        </p:sp>
      </p:grpSp>
      <p:grpSp>
        <p:nvGrpSpPr>
          <p:cNvPr id="7" name="Group 69"/>
          <p:cNvGrpSpPr>
            <a:grpSpLocks/>
          </p:cNvGrpSpPr>
          <p:nvPr/>
        </p:nvGrpSpPr>
        <p:grpSpPr bwMode="auto">
          <a:xfrm>
            <a:off x="1219200" y="2362200"/>
            <a:ext cx="1066800" cy="1752600"/>
            <a:chOff x="768" y="1440"/>
            <a:chExt cx="672" cy="1104"/>
          </a:xfrm>
        </p:grpSpPr>
        <p:sp>
          <p:nvSpPr>
            <p:cNvPr id="14" name="Line 10"/>
            <p:cNvSpPr>
              <a:spLocks noChangeShapeType="1"/>
            </p:cNvSpPr>
            <p:nvPr/>
          </p:nvSpPr>
          <p:spPr bwMode="auto">
            <a:xfrm>
              <a:off x="960" y="1872"/>
              <a:ext cx="0" cy="67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15" name="Text Box 11"/>
            <p:cNvSpPr txBox="1">
              <a:spLocks noChangeArrowheads="1"/>
            </p:cNvSpPr>
            <p:nvPr/>
          </p:nvSpPr>
          <p:spPr bwMode="auto">
            <a:xfrm>
              <a:off x="768" y="1440"/>
              <a:ext cx="67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 err="1">
                  <a:latin typeface="+mn-lt"/>
                </a:rPr>
                <a:t>r</a:t>
              </a:r>
              <a:r>
                <a:rPr lang="en-US" sz="1800" dirty="0">
                  <a:latin typeface="+mn-lt"/>
                </a:rPr>
                <a:t> bits = “bit rate”</a:t>
              </a:r>
            </a:p>
          </p:txBody>
        </p:sp>
      </p:grpSp>
      <p:grpSp>
        <p:nvGrpSpPr>
          <p:cNvPr id="10" name="Group 70"/>
          <p:cNvGrpSpPr>
            <a:grpSpLocks/>
          </p:cNvGrpSpPr>
          <p:nvPr/>
        </p:nvGrpSpPr>
        <p:grpSpPr bwMode="auto">
          <a:xfrm>
            <a:off x="1219200" y="4114800"/>
            <a:ext cx="2133600" cy="1255713"/>
            <a:chOff x="768" y="2544"/>
            <a:chExt cx="912" cy="791"/>
          </a:xfrm>
        </p:grpSpPr>
        <p:sp>
          <p:nvSpPr>
            <p:cNvPr id="17" name="Line 12"/>
            <p:cNvSpPr>
              <a:spLocks noChangeShapeType="1"/>
            </p:cNvSpPr>
            <p:nvPr/>
          </p:nvSpPr>
          <p:spPr bwMode="auto">
            <a:xfrm>
              <a:off x="960" y="2544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18" name="Text Box 13"/>
            <p:cNvSpPr txBox="1">
              <a:spLocks noChangeArrowheads="1"/>
            </p:cNvSpPr>
            <p:nvPr/>
          </p:nvSpPr>
          <p:spPr bwMode="auto">
            <a:xfrm>
              <a:off x="768" y="2928"/>
              <a:ext cx="912" cy="40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i="1" dirty="0" err="1">
                  <a:latin typeface="+mn-lt"/>
                </a:rPr>
                <a:t>c</a:t>
              </a:r>
              <a:r>
                <a:rPr lang="en-US" sz="1800" dirty="0">
                  <a:latin typeface="+mn-lt"/>
                </a:rPr>
                <a:t> bits = “sponge capacity”</a:t>
              </a:r>
            </a:p>
          </p:txBody>
        </p:sp>
      </p:grpSp>
      <p:sp>
        <p:nvSpPr>
          <p:cNvPr id="19" name="Text Box 17"/>
          <p:cNvSpPr txBox="1">
            <a:spLocks noChangeArrowheads="1"/>
          </p:cNvSpPr>
          <p:nvPr/>
        </p:nvSpPr>
        <p:spPr bwMode="auto">
          <a:xfrm>
            <a:off x="2133600" y="18288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>
                <a:latin typeface="+mn-lt"/>
              </a:rPr>
              <a:t>M</a:t>
            </a:r>
            <a:r>
              <a:rPr lang="en-US" sz="2000" baseline="-25000">
                <a:latin typeface="+mn-lt"/>
              </a:rPr>
              <a:t>1</a:t>
            </a:r>
          </a:p>
        </p:txBody>
      </p:sp>
      <p:sp>
        <p:nvSpPr>
          <p:cNvPr id="20" name="Text Box 30"/>
          <p:cNvSpPr txBox="1">
            <a:spLocks noChangeArrowheads="1"/>
          </p:cNvSpPr>
          <p:nvPr/>
        </p:nvSpPr>
        <p:spPr bwMode="auto">
          <a:xfrm>
            <a:off x="3505200" y="18288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>
                <a:latin typeface="+mn-lt"/>
              </a:rPr>
              <a:t>M</a:t>
            </a:r>
            <a:r>
              <a:rPr lang="en-US" sz="2000" baseline="-25000">
                <a:latin typeface="+mn-lt"/>
              </a:rPr>
              <a:t>2</a:t>
            </a:r>
          </a:p>
        </p:txBody>
      </p:sp>
      <p:grpSp>
        <p:nvGrpSpPr>
          <p:cNvPr id="13" name="Group 72"/>
          <p:cNvGrpSpPr>
            <a:grpSpLocks/>
          </p:cNvGrpSpPr>
          <p:nvPr/>
        </p:nvGrpSpPr>
        <p:grpSpPr bwMode="auto">
          <a:xfrm>
            <a:off x="1981200" y="2209800"/>
            <a:ext cx="2743200" cy="2514600"/>
            <a:chOff x="1248" y="1344"/>
            <a:chExt cx="1728" cy="1584"/>
          </a:xfrm>
        </p:grpSpPr>
        <p:grpSp>
          <p:nvGrpSpPr>
            <p:cNvPr id="16" name="Group 71"/>
            <p:cNvGrpSpPr>
              <a:grpSpLocks/>
            </p:cNvGrpSpPr>
            <p:nvPr/>
          </p:nvGrpSpPr>
          <p:grpSpPr bwMode="auto">
            <a:xfrm>
              <a:off x="1248" y="1344"/>
              <a:ext cx="864" cy="1584"/>
              <a:chOff x="1248" y="1344"/>
              <a:chExt cx="864" cy="1584"/>
            </a:xfrm>
          </p:grpSpPr>
          <p:sp>
            <p:nvSpPr>
              <p:cNvPr id="31" name="Text Box 21"/>
              <p:cNvSpPr txBox="1">
                <a:spLocks noChangeArrowheads="1"/>
              </p:cNvSpPr>
              <p:nvPr/>
            </p:nvSpPr>
            <p:spPr bwMode="auto">
              <a:xfrm>
                <a:off x="1392" y="2112"/>
                <a:ext cx="24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dirty="0">
                    <a:latin typeface="+mn-lt"/>
                    <a:sym typeface="Symbol" pitchFamily="18" charset="2"/>
                  </a:rPr>
                  <a:t>⨁</a:t>
                </a:r>
                <a:endParaRPr lang="en-US" sz="2000" baseline="-25000" dirty="0">
                  <a:latin typeface="+mn-lt"/>
                  <a:sym typeface="Symbol" pitchFamily="18" charset="2"/>
                </a:endParaRPr>
              </a:p>
            </p:txBody>
          </p:sp>
          <p:sp>
            <p:nvSpPr>
              <p:cNvPr id="32" name="Line 22"/>
              <p:cNvSpPr>
                <a:spLocks noChangeShapeType="1"/>
              </p:cNvSpPr>
              <p:nvPr/>
            </p:nvSpPr>
            <p:spPr bwMode="auto">
              <a:xfrm>
                <a:off x="1248" y="222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33" name="Line 23"/>
              <p:cNvSpPr>
                <a:spLocks noChangeShapeType="1"/>
              </p:cNvSpPr>
              <p:nvPr/>
            </p:nvSpPr>
            <p:spPr bwMode="auto">
              <a:xfrm>
                <a:off x="1512" y="1344"/>
                <a:ext cx="0" cy="81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  <p:grpSp>
            <p:nvGrpSpPr>
              <p:cNvPr id="21" name="Group 26"/>
              <p:cNvGrpSpPr>
                <a:grpSpLocks/>
              </p:cNvGrpSpPr>
              <p:nvPr/>
            </p:nvGrpSpPr>
            <p:grpSpPr bwMode="auto">
              <a:xfrm>
                <a:off x="1824" y="1824"/>
                <a:ext cx="288" cy="1104"/>
                <a:chOff x="1344" y="1824"/>
                <a:chExt cx="288" cy="1104"/>
              </a:xfrm>
            </p:grpSpPr>
            <p:sp>
              <p:nvSpPr>
                <p:cNvPr id="37" name="AutoShape 24"/>
                <p:cNvSpPr>
                  <a:spLocks noChangeArrowheads="1"/>
                </p:cNvSpPr>
                <p:nvPr/>
              </p:nvSpPr>
              <p:spPr bwMode="auto">
                <a:xfrm>
                  <a:off x="1344" y="1824"/>
                  <a:ext cx="288" cy="1104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CFFCC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 sz="1050">
                    <a:latin typeface="+mn-lt"/>
                  </a:endParaRPr>
                </a:p>
              </p:txBody>
            </p:sp>
            <p:sp>
              <p:nvSpPr>
                <p:cNvPr id="38" name="Text Box 25"/>
                <p:cNvSpPr txBox="1">
                  <a:spLocks noChangeArrowheads="1"/>
                </p:cNvSpPr>
                <p:nvPr/>
              </p:nvSpPr>
              <p:spPr bwMode="auto">
                <a:xfrm>
                  <a:off x="1368" y="2260"/>
                  <a:ext cx="240" cy="25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:r>
                    <a:rPr lang="en-US" sz="2000" i="1" dirty="0">
                      <a:latin typeface="+mn-lt"/>
                      <a:sym typeface="Symbol" pitchFamily="18" charset="2"/>
                    </a:rPr>
                    <a:t>p</a:t>
                  </a:r>
                  <a:endParaRPr lang="en-US" sz="2000" i="1" baseline="-25000" dirty="0">
                    <a:latin typeface="+mn-lt"/>
                    <a:sym typeface="Symbol" pitchFamily="18" charset="2"/>
                  </a:endParaRPr>
                </a:p>
              </p:txBody>
            </p:sp>
          </p:grpSp>
          <p:sp>
            <p:nvSpPr>
              <p:cNvPr id="35" name="Line 28"/>
              <p:cNvSpPr>
                <a:spLocks noChangeShapeType="1"/>
              </p:cNvSpPr>
              <p:nvPr/>
            </p:nvSpPr>
            <p:spPr bwMode="auto">
              <a:xfrm>
                <a:off x="1248" y="2688"/>
                <a:ext cx="553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36" name="Line 29"/>
              <p:cNvSpPr>
                <a:spLocks noChangeShapeType="1"/>
              </p:cNvSpPr>
              <p:nvPr/>
            </p:nvSpPr>
            <p:spPr bwMode="auto">
              <a:xfrm>
                <a:off x="1610" y="2227"/>
                <a:ext cx="19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 sz="1050">
                  <a:latin typeface="+mn-lt"/>
                </a:endParaRPr>
              </a:p>
            </p:txBody>
          </p:sp>
        </p:grpSp>
        <p:sp>
          <p:nvSpPr>
            <p:cNvPr id="23" name="Text Box 31"/>
            <p:cNvSpPr txBox="1">
              <a:spLocks noChangeArrowheads="1"/>
            </p:cNvSpPr>
            <p:nvPr/>
          </p:nvSpPr>
          <p:spPr bwMode="auto">
            <a:xfrm>
              <a:off x="2256" y="2112"/>
              <a:ext cx="2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>
                  <a:latin typeface="+mn-lt"/>
                  <a:sym typeface="Symbol" pitchFamily="18" charset="2"/>
                </a:rPr>
                <a:t>⨁</a:t>
              </a:r>
              <a:endParaRPr lang="en-US" sz="2000" baseline="-25000" dirty="0">
                <a:latin typeface="+mn-lt"/>
                <a:sym typeface="Symbol" pitchFamily="18" charset="2"/>
              </a:endParaRPr>
            </a:p>
          </p:txBody>
        </p:sp>
        <p:sp>
          <p:nvSpPr>
            <p:cNvPr id="24" name="Line 32"/>
            <p:cNvSpPr>
              <a:spLocks noChangeShapeType="1"/>
            </p:cNvSpPr>
            <p:nvPr/>
          </p:nvSpPr>
          <p:spPr bwMode="auto">
            <a:xfrm>
              <a:off x="2112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25" name="Line 33"/>
            <p:cNvSpPr>
              <a:spLocks noChangeShapeType="1"/>
            </p:cNvSpPr>
            <p:nvPr/>
          </p:nvSpPr>
          <p:spPr bwMode="auto">
            <a:xfrm>
              <a:off x="2376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grpSp>
          <p:nvGrpSpPr>
            <p:cNvPr id="22" name="Group 34"/>
            <p:cNvGrpSpPr>
              <a:grpSpLocks/>
            </p:cNvGrpSpPr>
            <p:nvPr/>
          </p:nvGrpSpPr>
          <p:grpSpPr bwMode="auto">
            <a:xfrm>
              <a:off x="2688" y="1824"/>
              <a:ext cx="288" cy="1104"/>
              <a:chOff x="1344" y="1824"/>
              <a:chExt cx="288" cy="1104"/>
            </a:xfrm>
          </p:grpSpPr>
          <p:sp>
            <p:nvSpPr>
              <p:cNvPr id="29" name="AutoShape 35"/>
              <p:cNvSpPr>
                <a:spLocks noChangeArrowheads="1"/>
              </p:cNvSpPr>
              <p:nvPr/>
            </p:nvSpPr>
            <p:spPr bwMode="auto">
              <a:xfrm>
                <a:off x="1344" y="1824"/>
                <a:ext cx="288" cy="1104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30" name="Text Box 36"/>
              <p:cNvSpPr txBox="1">
                <a:spLocks noChangeArrowheads="1"/>
              </p:cNvSpPr>
              <p:nvPr/>
            </p:nvSpPr>
            <p:spPr bwMode="auto">
              <a:xfrm>
                <a:off x="1368" y="2260"/>
                <a:ext cx="24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i="1" dirty="0">
                    <a:latin typeface="+mn-lt"/>
                    <a:sym typeface="Symbol" pitchFamily="18" charset="2"/>
                  </a:rPr>
                  <a:t>p</a:t>
                </a:r>
                <a:endParaRPr lang="en-US" sz="2000" i="1" baseline="-25000" dirty="0">
                  <a:latin typeface="+mn-lt"/>
                  <a:sym typeface="Symbol" pitchFamily="18" charset="2"/>
                </a:endParaRPr>
              </a:p>
            </p:txBody>
          </p:sp>
        </p:grpSp>
        <p:sp>
          <p:nvSpPr>
            <p:cNvPr id="27" name="Line 37"/>
            <p:cNvSpPr>
              <a:spLocks noChangeShapeType="1"/>
            </p:cNvSpPr>
            <p:nvPr/>
          </p:nvSpPr>
          <p:spPr bwMode="auto">
            <a:xfrm>
              <a:off x="2112" y="2688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28" name="Line 38"/>
            <p:cNvSpPr>
              <a:spLocks noChangeShapeType="1"/>
            </p:cNvSpPr>
            <p:nvPr/>
          </p:nvSpPr>
          <p:spPr bwMode="auto">
            <a:xfrm>
              <a:off x="2474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</p:grpSp>
      <p:sp>
        <p:nvSpPr>
          <p:cNvPr id="39" name="Text Box 39"/>
          <p:cNvSpPr txBox="1">
            <a:spLocks noChangeArrowheads="1"/>
          </p:cNvSpPr>
          <p:nvPr/>
        </p:nvSpPr>
        <p:spPr bwMode="auto">
          <a:xfrm>
            <a:off x="4876800" y="1828800"/>
            <a:ext cx="5334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000" i="1">
                <a:latin typeface="+mn-lt"/>
              </a:rPr>
              <a:t>M</a:t>
            </a:r>
            <a:r>
              <a:rPr lang="en-US" sz="2000" baseline="-25000">
                <a:latin typeface="+mn-lt"/>
              </a:rPr>
              <a:t>3</a:t>
            </a:r>
          </a:p>
        </p:txBody>
      </p:sp>
      <p:grpSp>
        <p:nvGrpSpPr>
          <p:cNvPr id="26" name="Group 43"/>
          <p:cNvGrpSpPr>
            <a:grpSpLocks/>
          </p:cNvGrpSpPr>
          <p:nvPr/>
        </p:nvGrpSpPr>
        <p:grpSpPr bwMode="auto">
          <a:xfrm>
            <a:off x="5638800" y="2971800"/>
            <a:ext cx="457200" cy="1752600"/>
            <a:chOff x="1344" y="1824"/>
            <a:chExt cx="288" cy="1104"/>
          </a:xfrm>
        </p:grpSpPr>
        <p:sp>
          <p:nvSpPr>
            <p:cNvPr id="41" name="AutoShape 44"/>
            <p:cNvSpPr>
              <a:spLocks noChangeArrowheads="1"/>
            </p:cNvSpPr>
            <p:nvPr/>
          </p:nvSpPr>
          <p:spPr bwMode="auto">
            <a:xfrm>
              <a:off x="1344" y="1824"/>
              <a:ext cx="288" cy="1104"/>
            </a:xfrm>
            <a:prstGeom prst="roundRect">
              <a:avLst>
                <a:gd name="adj" fmla="val 16667"/>
              </a:avLst>
            </a:prstGeom>
            <a:solidFill>
              <a:srgbClr val="CCFFCC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2" name="Text Box 45"/>
            <p:cNvSpPr txBox="1">
              <a:spLocks noChangeArrowheads="1"/>
            </p:cNvSpPr>
            <p:nvPr/>
          </p:nvSpPr>
          <p:spPr bwMode="auto">
            <a:xfrm>
              <a:off x="1368" y="2260"/>
              <a:ext cx="2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 dirty="0">
                  <a:latin typeface="+mn-lt"/>
                  <a:sym typeface="Symbol" pitchFamily="18" charset="2"/>
                </a:rPr>
                <a:t>p</a:t>
              </a:r>
              <a:endParaRPr lang="en-US" sz="2000" i="1" baseline="-25000" dirty="0">
                <a:latin typeface="+mn-lt"/>
                <a:sym typeface="Symbol" pitchFamily="18" charset="2"/>
              </a:endParaRPr>
            </a:p>
          </p:txBody>
        </p:sp>
      </p:grpSp>
      <p:grpSp>
        <p:nvGrpSpPr>
          <p:cNvPr id="34" name="Group 73"/>
          <p:cNvGrpSpPr>
            <a:grpSpLocks/>
          </p:cNvGrpSpPr>
          <p:nvPr/>
        </p:nvGrpSpPr>
        <p:grpSpPr bwMode="auto">
          <a:xfrm>
            <a:off x="4724400" y="2209800"/>
            <a:ext cx="879475" cy="2133600"/>
            <a:chOff x="2976" y="1344"/>
            <a:chExt cx="554" cy="1344"/>
          </a:xfrm>
        </p:grpSpPr>
        <p:sp>
          <p:nvSpPr>
            <p:cNvPr id="44" name="Text Box 40"/>
            <p:cNvSpPr txBox="1">
              <a:spLocks noChangeArrowheads="1"/>
            </p:cNvSpPr>
            <p:nvPr/>
          </p:nvSpPr>
          <p:spPr bwMode="auto">
            <a:xfrm>
              <a:off x="3120" y="2112"/>
              <a:ext cx="24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dirty="0">
                  <a:latin typeface="+mn-lt"/>
                  <a:sym typeface="Symbol" pitchFamily="18" charset="2"/>
                </a:rPr>
                <a:t>⨁</a:t>
              </a:r>
              <a:endParaRPr lang="en-US" sz="2000" baseline="-25000" dirty="0">
                <a:latin typeface="+mn-lt"/>
                <a:sym typeface="Symbol" pitchFamily="18" charset="2"/>
              </a:endParaRPr>
            </a:p>
          </p:txBody>
        </p:sp>
        <p:sp>
          <p:nvSpPr>
            <p:cNvPr id="45" name="Line 41"/>
            <p:cNvSpPr>
              <a:spLocks noChangeShapeType="1"/>
            </p:cNvSpPr>
            <p:nvPr/>
          </p:nvSpPr>
          <p:spPr bwMode="auto">
            <a:xfrm>
              <a:off x="2976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6" name="Line 42"/>
            <p:cNvSpPr>
              <a:spLocks noChangeShapeType="1"/>
            </p:cNvSpPr>
            <p:nvPr/>
          </p:nvSpPr>
          <p:spPr bwMode="auto">
            <a:xfrm>
              <a:off x="3240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7" name="Line 46"/>
            <p:cNvSpPr>
              <a:spLocks noChangeShapeType="1"/>
            </p:cNvSpPr>
            <p:nvPr/>
          </p:nvSpPr>
          <p:spPr bwMode="auto">
            <a:xfrm>
              <a:off x="2976" y="2688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48" name="Line 47"/>
            <p:cNvSpPr>
              <a:spLocks noChangeShapeType="1"/>
            </p:cNvSpPr>
            <p:nvPr/>
          </p:nvSpPr>
          <p:spPr bwMode="auto">
            <a:xfrm>
              <a:off x="3338" y="2227"/>
              <a:ext cx="19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</p:grpSp>
      <p:grpSp>
        <p:nvGrpSpPr>
          <p:cNvPr id="40" name="Group 75"/>
          <p:cNvGrpSpPr>
            <a:grpSpLocks/>
          </p:cNvGrpSpPr>
          <p:nvPr/>
        </p:nvGrpSpPr>
        <p:grpSpPr bwMode="auto">
          <a:xfrm>
            <a:off x="6096000" y="1828800"/>
            <a:ext cx="2057400" cy="2895600"/>
            <a:chOff x="3840" y="1104"/>
            <a:chExt cx="1296" cy="1824"/>
          </a:xfrm>
        </p:grpSpPr>
        <p:sp>
          <p:nvSpPr>
            <p:cNvPr id="50" name="Text Box 48"/>
            <p:cNvSpPr txBox="1">
              <a:spLocks noChangeArrowheads="1"/>
            </p:cNvSpPr>
            <p:nvPr/>
          </p:nvSpPr>
          <p:spPr bwMode="auto">
            <a:xfrm>
              <a:off x="3936" y="1104"/>
              <a:ext cx="3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>
                  <a:latin typeface="+mn-lt"/>
                </a:rPr>
                <a:t>h</a:t>
              </a:r>
              <a:r>
                <a:rPr lang="en-US" sz="2000" baseline="-25000">
                  <a:latin typeface="+mn-lt"/>
                </a:rPr>
                <a:t>1</a:t>
              </a:r>
            </a:p>
          </p:txBody>
        </p:sp>
        <p:sp>
          <p:nvSpPr>
            <p:cNvPr id="53" name="Line 51"/>
            <p:cNvSpPr>
              <a:spLocks noChangeShapeType="1"/>
            </p:cNvSpPr>
            <p:nvPr/>
          </p:nvSpPr>
          <p:spPr bwMode="auto">
            <a:xfrm>
              <a:off x="4104" y="1344"/>
              <a:ext cx="0" cy="8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grpSp>
          <p:nvGrpSpPr>
            <p:cNvPr id="43" name="Group 52"/>
            <p:cNvGrpSpPr>
              <a:grpSpLocks/>
            </p:cNvGrpSpPr>
            <p:nvPr/>
          </p:nvGrpSpPr>
          <p:grpSpPr bwMode="auto">
            <a:xfrm>
              <a:off x="4416" y="1824"/>
              <a:ext cx="288" cy="1104"/>
              <a:chOff x="1344" y="1824"/>
              <a:chExt cx="288" cy="1104"/>
            </a:xfrm>
          </p:grpSpPr>
          <p:sp>
            <p:nvSpPr>
              <p:cNvPr id="60" name="AutoShape 53"/>
              <p:cNvSpPr>
                <a:spLocks noChangeArrowheads="1"/>
              </p:cNvSpPr>
              <p:nvPr/>
            </p:nvSpPr>
            <p:spPr bwMode="auto">
              <a:xfrm>
                <a:off x="1344" y="1824"/>
                <a:ext cx="288" cy="1104"/>
              </a:xfrm>
              <a:prstGeom prst="roundRect">
                <a:avLst>
                  <a:gd name="adj" fmla="val 16667"/>
                </a:avLst>
              </a:prstGeom>
              <a:solidFill>
                <a:srgbClr val="CCFFCC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 sz="1050">
                  <a:latin typeface="+mn-lt"/>
                </a:endParaRPr>
              </a:p>
            </p:txBody>
          </p:sp>
          <p:sp>
            <p:nvSpPr>
              <p:cNvPr id="61" name="Text Box 54"/>
              <p:cNvSpPr txBox="1">
                <a:spLocks noChangeArrowheads="1"/>
              </p:cNvSpPr>
              <p:nvPr/>
            </p:nvSpPr>
            <p:spPr bwMode="auto">
              <a:xfrm>
                <a:off x="1368" y="2260"/>
                <a:ext cx="240" cy="2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>
                  <a:spcBef>
                    <a:spcPct val="50000"/>
                  </a:spcBef>
                </a:pPr>
                <a:r>
                  <a:rPr lang="en-US" sz="2000" i="1" dirty="0">
                    <a:latin typeface="+mn-lt"/>
                    <a:sym typeface="Symbol" pitchFamily="18" charset="2"/>
                  </a:rPr>
                  <a:t>p</a:t>
                </a:r>
                <a:endParaRPr lang="en-US" sz="2000" i="1" baseline="-25000" dirty="0">
                  <a:latin typeface="+mn-lt"/>
                  <a:sym typeface="Symbol" pitchFamily="18" charset="2"/>
                </a:endParaRPr>
              </a:p>
            </p:txBody>
          </p:sp>
        </p:grpSp>
        <p:sp>
          <p:nvSpPr>
            <p:cNvPr id="55" name="Line 55"/>
            <p:cNvSpPr>
              <a:spLocks noChangeShapeType="1"/>
            </p:cNvSpPr>
            <p:nvPr/>
          </p:nvSpPr>
          <p:spPr bwMode="auto">
            <a:xfrm>
              <a:off x="3840" y="2688"/>
              <a:ext cx="55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57" name="Text Box 57"/>
            <p:cNvSpPr txBox="1">
              <a:spLocks noChangeArrowheads="1"/>
            </p:cNvSpPr>
            <p:nvPr/>
          </p:nvSpPr>
          <p:spPr bwMode="auto">
            <a:xfrm>
              <a:off x="4800" y="1104"/>
              <a:ext cx="336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2000" i="1">
                  <a:latin typeface="+mn-lt"/>
                </a:rPr>
                <a:t>h</a:t>
              </a:r>
              <a:r>
                <a:rPr lang="en-US" sz="2000" baseline="-25000">
                  <a:latin typeface="+mn-lt"/>
                </a:rPr>
                <a:t>2</a:t>
              </a:r>
            </a:p>
          </p:txBody>
        </p:sp>
        <p:sp>
          <p:nvSpPr>
            <p:cNvPr id="58" name="Line 59"/>
            <p:cNvSpPr>
              <a:spLocks noChangeShapeType="1"/>
            </p:cNvSpPr>
            <p:nvPr/>
          </p:nvSpPr>
          <p:spPr bwMode="auto">
            <a:xfrm flipV="1">
              <a:off x="4704" y="2208"/>
              <a:ext cx="240" cy="1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non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59" name="Line 60"/>
            <p:cNvSpPr>
              <a:spLocks noChangeShapeType="1"/>
            </p:cNvSpPr>
            <p:nvPr/>
          </p:nvSpPr>
          <p:spPr bwMode="auto">
            <a:xfrm>
              <a:off x="4944" y="1344"/>
              <a:ext cx="0" cy="86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lg"/>
              <a:tailEnd type="none" w="med" len="lg"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</p:grpSp>
      <p:grpSp>
        <p:nvGrpSpPr>
          <p:cNvPr id="49" name="Group 74"/>
          <p:cNvGrpSpPr>
            <a:grpSpLocks/>
          </p:cNvGrpSpPr>
          <p:nvPr/>
        </p:nvGrpSpPr>
        <p:grpSpPr bwMode="auto">
          <a:xfrm>
            <a:off x="4191000" y="1905000"/>
            <a:ext cx="1981200" cy="3733800"/>
            <a:chOff x="2640" y="1152"/>
            <a:chExt cx="1248" cy="2352"/>
          </a:xfrm>
        </p:grpSpPr>
        <p:sp>
          <p:nvSpPr>
            <p:cNvPr id="63" name="Line 66"/>
            <p:cNvSpPr>
              <a:spLocks noChangeShapeType="1"/>
            </p:cNvSpPr>
            <p:nvPr/>
          </p:nvSpPr>
          <p:spPr bwMode="auto">
            <a:xfrm>
              <a:off x="3888" y="1152"/>
              <a:ext cx="0" cy="23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en-US" sz="1050">
                <a:latin typeface="+mn-lt"/>
              </a:endParaRPr>
            </a:p>
          </p:txBody>
        </p:sp>
        <p:sp>
          <p:nvSpPr>
            <p:cNvPr id="64" name="Text Box 67"/>
            <p:cNvSpPr txBox="1">
              <a:spLocks noChangeArrowheads="1"/>
            </p:cNvSpPr>
            <p:nvPr/>
          </p:nvSpPr>
          <p:spPr bwMode="auto">
            <a:xfrm>
              <a:off x="2640" y="3168"/>
              <a:ext cx="1200" cy="25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r">
                <a:spcBef>
                  <a:spcPct val="50000"/>
                </a:spcBef>
              </a:pPr>
              <a:r>
                <a:rPr lang="en-US" sz="2000">
                  <a:latin typeface="+mn-lt"/>
                </a:rPr>
                <a:t>Absorbing</a:t>
              </a:r>
            </a:p>
          </p:txBody>
        </p:sp>
      </p:grpSp>
      <p:sp>
        <p:nvSpPr>
          <p:cNvPr id="65" name="Text Box 68"/>
          <p:cNvSpPr txBox="1">
            <a:spLocks noChangeArrowheads="1"/>
          </p:cNvSpPr>
          <p:nvPr/>
        </p:nvSpPr>
        <p:spPr bwMode="auto">
          <a:xfrm>
            <a:off x="6248400" y="5105400"/>
            <a:ext cx="1905000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sz="2000">
                <a:latin typeface="+mn-lt"/>
              </a:rPr>
              <a:t>Squeezing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2171700" y="5955268"/>
            <a:ext cx="4800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latin typeface="+mn-lt"/>
                <a:cs typeface="Times New Roman" pitchFamily="18" charset="0"/>
              </a:rPr>
              <a:t>p</a:t>
            </a:r>
            <a:r>
              <a:rPr lang="en-US" sz="1600" dirty="0">
                <a:latin typeface="+mn-lt"/>
              </a:rPr>
              <a:t> = permutation of </a:t>
            </a:r>
            <a:r>
              <a:rPr lang="en-US" sz="1600" dirty="0">
                <a:latin typeface="+mn-lt"/>
                <a:cs typeface="Times New Roman" pitchFamily="18" charset="0"/>
              </a:rPr>
              <a:t>{0,1}</a:t>
            </a:r>
            <a:r>
              <a:rPr lang="en-US" sz="1600" i="1" baseline="30000" dirty="0" err="1">
                <a:latin typeface="+mn-lt"/>
                <a:cs typeface="Times New Roman" pitchFamily="18" charset="0"/>
              </a:rPr>
              <a:t>c</a:t>
            </a:r>
            <a:r>
              <a:rPr lang="en-US" sz="1600" baseline="30000" dirty="0" err="1">
                <a:latin typeface="+mn-lt"/>
                <a:cs typeface="Times New Roman" pitchFamily="18" charset="0"/>
              </a:rPr>
              <a:t>+</a:t>
            </a:r>
            <a:r>
              <a:rPr lang="en-US" sz="1600" i="1" baseline="30000" dirty="0" err="1">
                <a:latin typeface="+mn-lt"/>
                <a:cs typeface="Times New Roman" pitchFamily="18" charset="0"/>
              </a:rPr>
              <a:t>r</a:t>
            </a:r>
            <a:endParaRPr lang="en-US" sz="1600" i="1" baseline="30000" dirty="0">
              <a:latin typeface="+mn-lt"/>
              <a:cs typeface="Times New Roman" pitchFamily="18" charset="0"/>
            </a:endParaRPr>
          </a:p>
        </p:txBody>
      </p:sp>
      <p:sp>
        <p:nvSpPr>
          <p:cNvPr id="67" name="Line 55"/>
          <p:cNvSpPr>
            <a:spLocks noChangeShapeType="1"/>
          </p:cNvSpPr>
          <p:nvPr/>
        </p:nvSpPr>
        <p:spPr bwMode="auto">
          <a:xfrm>
            <a:off x="6096000" y="3505200"/>
            <a:ext cx="877888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lg"/>
          </a:ln>
          <a:effectLst/>
        </p:spPr>
        <p:txBody>
          <a:bodyPr/>
          <a:lstStyle/>
          <a:p>
            <a:endParaRPr lang="en-US" sz="1050"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1524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And the Winner is . . 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143000"/>
            <a:ext cx="7772400" cy="4114800"/>
          </a:xfrm>
        </p:spPr>
        <p:txBody>
          <a:bodyPr>
            <a:noAutofit/>
          </a:bodyPr>
          <a:lstStyle/>
          <a:p>
            <a:r>
              <a:rPr lang="en-US" sz="2400" b="1" dirty="0" err="1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endParaRPr lang="en-US" sz="2400" b="1" dirty="0">
              <a:solidFill>
                <a:srgbClr val="0070C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was designed by Guido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Bertoni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Joan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Michael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Peeters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Gilles Van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Assche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Joan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and Vincent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Rijman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designed AES</a:t>
            </a:r>
          </a:p>
          <a:p>
            <a:pPr lvl="1"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announced the SHA-3 winner on October 2, 2012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AES winner announced on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October 2, 2000</a:t>
            </a:r>
          </a:p>
          <a:p>
            <a:pPr>
              <a:buNone/>
            </a:pP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NIST indicated design diversity drove their choice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SHA-2, BLAKE,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Grøstl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Skein are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based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-2286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High Level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71600"/>
            <a:ext cx="8763000" cy="47244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uses a 24 round permutation in the sponge construction</a:t>
            </a:r>
          </a:p>
          <a:p>
            <a:pPr>
              <a:lnSpc>
                <a:spcPct val="9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Keccak’s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permuation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called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parameterized by rate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and capacity 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</a:p>
          <a:p>
            <a:pPr lvl="1">
              <a:lnSpc>
                <a:spcPct val="90000"/>
              </a:lnSpc>
            </a:pP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+</a:t>
            </a:r>
            <a:r>
              <a:rPr lang="en-US" sz="2400" i="1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1600 = 25  64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Keccak-512: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512,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1088  faster with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544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security bound</a:t>
            </a:r>
          </a:p>
          <a:p>
            <a:pPr lvl="2"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Keccak-256: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256, </a:t>
            </a:r>
            <a:r>
              <a:rPr lang="en-US" sz="20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= 1344  slower with 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672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security bound</a:t>
            </a:r>
          </a:p>
          <a:p>
            <a:pPr marL="342900" lvl="1" indent="-342900">
              <a:lnSpc>
                <a:spcPct val="80000"/>
              </a:lnSpc>
              <a:buFont typeface="Arial" pitchFamily="34" charset="0"/>
              <a:buChar char="•"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Design goal: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 has no exploitable properties</a:t>
            </a:r>
          </a:p>
          <a:p>
            <a:pPr>
              <a:lnSpc>
                <a:spcPct val="8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’s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d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esign based on the </a:t>
            </a:r>
            <a:r>
              <a:rPr lang="en-US" sz="2400" b="1" dirty="0">
                <a:solidFill>
                  <a:srgbClr val="0070C0"/>
                </a:solidFill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wide-trail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design strategy</a:t>
            </a:r>
          </a:p>
          <a:p>
            <a:pPr lvl="1"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Spread a round’s non-linear across across the entire round using well-chosen linear transformations to get provable resistance to linear and differential cryptanalysis</a:t>
            </a:r>
          </a:p>
          <a:p>
            <a:pPr>
              <a:lnSpc>
                <a:spcPct val="80000"/>
              </a:lnSpc>
            </a:pP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round: (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= (((((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)))))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83</a:t>
            </a:fld>
            <a:endParaRPr lang="en-US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 err="1">
                <a:solidFill>
                  <a:srgbClr val="0070C0"/>
                </a:solidFill>
              </a:rPr>
              <a:t>Keccak</a:t>
            </a:r>
            <a:r>
              <a:rPr lang="en-US" sz="4000" dirty="0">
                <a:solidFill>
                  <a:srgbClr val="0070C0"/>
                </a:solidFill>
              </a:rPr>
              <a:t> State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76800"/>
            <a:ext cx="8229600" cy="1143000"/>
          </a:xfrm>
        </p:spPr>
        <p:txBody>
          <a:bodyPr/>
          <a:lstStyle/>
          <a:p>
            <a:r>
              <a:rPr lang="en-US" sz="2400" dirty="0" err="1"/>
              <a:t>Keccak</a:t>
            </a:r>
            <a:r>
              <a:rPr lang="en-US" sz="2400" dirty="0"/>
              <a:t> represents its 1600 bit state as a </a:t>
            </a:r>
            <a:r>
              <a:rPr lang="en-US" sz="2400" dirty="0">
                <a:latin typeface="Times New Roman" pitchFamily="18" charset="0"/>
              </a:rPr>
              <a:t>5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 5  64</a:t>
            </a:r>
            <a:r>
              <a:rPr lang="en-US" sz="2400" dirty="0">
                <a:sym typeface="Symbol" pitchFamily="18" charset="2"/>
              </a:rPr>
              <a:t> bit cube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84</a:t>
            </a:fld>
            <a:endParaRPr lang="en-US"/>
          </a:p>
        </p:txBody>
      </p:sp>
      <p:grpSp>
        <p:nvGrpSpPr>
          <p:cNvPr id="6" name="Group 104"/>
          <p:cNvGrpSpPr>
            <a:grpSpLocks/>
          </p:cNvGrpSpPr>
          <p:nvPr/>
        </p:nvGrpSpPr>
        <p:grpSpPr bwMode="auto">
          <a:xfrm>
            <a:off x="3429000" y="2057400"/>
            <a:ext cx="2286000" cy="2286000"/>
            <a:chOff x="1440" y="2496"/>
            <a:chExt cx="1344" cy="1344"/>
          </a:xfrm>
        </p:grpSpPr>
        <p:grpSp>
          <p:nvGrpSpPr>
            <p:cNvPr id="7" name="Group 64"/>
            <p:cNvGrpSpPr>
              <a:grpSpLocks/>
            </p:cNvGrpSpPr>
            <p:nvPr/>
          </p:nvGrpSpPr>
          <p:grpSpPr bwMode="auto">
            <a:xfrm>
              <a:off x="1776" y="2496"/>
              <a:ext cx="1008" cy="1008"/>
              <a:chOff x="1440" y="2832"/>
              <a:chExt cx="1008" cy="1008"/>
            </a:xfrm>
          </p:grpSpPr>
          <p:sp>
            <p:nvSpPr>
              <p:cNvPr id="94" name="AutoShape 6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5" name="AutoShape 6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6" name="AutoShape 6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7" name="AutoShape 6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8" name="AutoShape 6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9" name="AutoShape 7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0" name="AutoShape 7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AutoShape 7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102" name="AutoShape 7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8" name="Group 74"/>
            <p:cNvGrpSpPr>
              <a:grpSpLocks/>
            </p:cNvGrpSpPr>
            <p:nvPr/>
          </p:nvGrpSpPr>
          <p:grpSpPr bwMode="auto">
            <a:xfrm>
              <a:off x="1728" y="2544"/>
              <a:ext cx="1008" cy="1008"/>
              <a:chOff x="1440" y="2832"/>
              <a:chExt cx="1008" cy="1008"/>
            </a:xfrm>
          </p:grpSpPr>
          <p:sp>
            <p:nvSpPr>
              <p:cNvPr id="85" name="AutoShape 7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AutoShape 7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7" name="AutoShape 7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8" name="AutoShape 7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9" name="AutoShape 7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0" name="AutoShape 8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1" name="AutoShape 8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2" name="AutoShape 8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93" name="AutoShape 8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9" name="Group 84"/>
            <p:cNvGrpSpPr>
              <a:grpSpLocks/>
            </p:cNvGrpSpPr>
            <p:nvPr/>
          </p:nvGrpSpPr>
          <p:grpSpPr bwMode="auto">
            <a:xfrm>
              <a:off x="1680" y="2592"/>
              <a:ext cx="1008" cy="1008"/>
              <a:chOff x="1440" y="2832"/>
              <a:chExt cx="1008" cy="1008"/>
            </a:xfrm>
          </p:grpSpPr>
          <p:sp>
            <p:nvSpPr>
              <p:cNvPr id="76" name="AutoShape 8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AutoShape 8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8" name="AutoShape 8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AutoShape 8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AutoShape 8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1" name="AutoShape 9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2" name="AutoShape 9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AutoShape 9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84" name="AutoShape 9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0" name="Group 94"/>
            <p:cNvGrpSpPr>
              <a:grpSpLocks/>
            </p:cNvGrpSpPr>
            <p:nvPr/>
          </p:nvGrpSpPr>
          <p:grpSpPr bwMode="auto">
            <a:xfrm>
              <a:off x="1632" y="2640"/>
              <a:ext cx="1008" cy="1008"/>
              <a:chOff x="1440" y="2832"/>
              <a:chExt cx="1008" cy="1008"/>
            </a:xfrm>
          </p:grpSpPr>
          <p:sp>
            <p:nvSpPr>
              <p:cNvPr id="67" name="AutoShape 9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AutoShape 9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AutoShape 9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AutoShape 9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AutoShape 9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2" name="AutoShape 10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3" name="AutoShape 10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4" name="AutoShape 10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75" name="AutoShape 10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1" name="Group 54"/>
            <p:cNvGrpSpPr>
              <a:grpSpLocks/>
            </p:cNvGrpSpPr>
            <p:nvPr/>
          </p:nvGrpSpPr>
          <p:grpSpPr bwMode="auto">
            <a:xfrm>
              <a:off x="1584" y="2688"/>
              <a:ext cx="1008" cy="1008"/>
              <a:chOff x="1440" y="2832"/>
              <a:chExt cx="1008" cy="1008"/>
            </a:xfrm>
          </p:grpSpPr>
          <p:sp>
            <p:nvSpPr>
              <p:cNvPr id="58" name="AutoShape 5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9" name="AutoShape 5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AutoShape 5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AutoShape 5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2" name="AutoShape 5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3" name="AutoShape 6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4" name="AutoShape 6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5" name="AutoShape 6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66" name="AutoShape 6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2" name="Group 44"/>
            <p:cNvGrpSpPr>
              <a:grpSpLocks/>
            </p:cNvGrpSpPr>
            <p:nvPr/>
          </p:nvGrpSpPr>
          <p:grpSpPr bwMode="auto">
            <a:xfrm>
              <a:off x="1536" y="2736"/>
              <a:ext cx="1008" cy="1008"/>
              <a:chOff x="1440" y="2832"/>
              <a:chExt cx="1008" cy="1008"/>
            </a:xfrm>
          </p:grpSpPr>
          <p:sp>
            <p:nvSpPr>
              <p:cNvPr id="49" name="AutoShape 4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0" name="AutoShape 4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1" name="AutoShape 4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2" name="AutoShape 4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AutoShape 4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AutoShape 5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AutoShape 5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AutoShape 5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57" name="AutoShape 5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13" name="Group 34"/>
            <p:cNvGrpSpPr>
              <a:grpSpLocks/>
            </p:cNvGrpSpPr>
            <p:nvPr/>
          </p:nvGrpSpPr>
          <p:grpSpPr bwMode="auto">
            <a:xfrm>
              <a:off x="1488" y="2784"/>
              <a:ext cx="1008" cy="1008"/>
              <a:chOff x="1440" y="2832"/>
              <a:chExt cx="1008" cy="1008"/>
            </a:xfrm>
          </p:grpSpPr>
          <p:sp>
            <p:nvSpPr>
              <p:cNvPr id="40" name="AutoShape 35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AutoShape 36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AutoShape 37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AutoShape 38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4" name="AutoShape 39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5" name="AutoShape 40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6" name="AutoShape 41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7" name="AutoShape 42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48" name="AutoShape 43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4" name="AutoShape 8"/>
            <p:cNvSpPr>
              <a:spLocks noChangeArrowheads="1"/>
            </p:cNvSpPr>
            <p:nvPr/>
          </p:nvSpPr>
          <p:spPr bwMode="auto">
            <a:xfrm>
              <a:off x="1440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5" name="AutoShape 4"/>
            <p:cNvSpPr>
              <a:spLocks noChangeArrowheads="1"/>
            </p:cNvSpPr>
            <p:nvPr/>
          </p:nvSpPr>
          <p:spPr bwMode="auto">
            <a:xfrm>
              <a:off x="1440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6" name="AutoShape 5"/>
            <p:cNvSpPr>
              <a:spLocks noChangeArrowheads="1"/>
            </p:cNvSpPr>
            <p:nvPr/>
          </p:nvSpPr>
          <p:spPr bwMode="auto">
            <a:xfrm>
              <a:off x="1440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7" name="AutoShape 6"/>
            <p:cNvSpPr>
              <a:spLocks noChangeArrowheads="1"/>
            </p:cNvSpPr>
            <p:nvPr/>
          </p:nvSpPr>
          <p:spPr bwMode="auto">
            <a:xfrm>
              <a:off x="1440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8" name="AutoShape 13"/>
            <p:cNvSpPr>
              <a:spLocks noChangeArrowheads="1"/>
            </p:cNvSpPr>
            <p:nvPr/>
          </p:nvSpPr>
          <p:spPr bwMode="auto">
            <a:xfrm>
              <a:off x="1632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19" name="AutoShape 14"/>
            <p:cNvSpPr>
              <a:spLocks noChangeArrowheads="1"/>
            </p:cNvSpPr>
            <p:nvPr/>
          </p:nvSpPr>
          <p:spPr bwMode="auto">
            <a:xfrm>
              <a:off x="1632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0" name="AutoShape 15"/>
            <p:cNvSpPr>
              <a:spLocks noChangeArrowheads="1"/>
            </p:cNvSpPr>
            <p:nvPr/>
          </p:nvSpPr>
          <p:spPr bwMode="auto">
            <a:xfrm>
              <a:off x="1632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1" name="AutoShape 16"/>
            <p:cNvSpPr>
              <a:spLocks noChangeArrowheads="1"/>
            </p:cNvSpPr>
            <p:nvPr/>
          </p:nvSpPr>
          <p:spPr bwMode="auto">
            <a:xfrm>
              <a:off x="1632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2" name="AutoShape 18"/>
            <p:cNvSpPr>
              <a:spLocks noChangeArrowheads="1"/>
            </p:cNvSpPr>
            <p:nvPr/>
          </p:nvSpPr>
          <p:spPr bwMode="auto">
            <a:xfrm>
              <a:off x="1824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3" name="AutoShape 19"/>
            <p:cNvSpPr>
              <a:spLocks noChangeArrowheads="1"/>
            </p:cNvSpPr>
            <p:nvPr/>
          </p:nvSpPr>
          <p:spPr bwMode="auto">
            <a:xfrm>
              <a:off x="1824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4" name="AutoShape 20"/>
            <p:cNvSpPr>
              <a:spLocks noChangeArrowheads="1"/>
            </p:cNvSpPr>
            <p:nvPr/>
          </p:nvSpPr>
          <p:spPr bwMode="auto">
            <a:xfrm>
              <a:off x="1824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5" name="AutoShape 21"/>
            <p:cNvSpPr>
              <a:spLocks noChangeArrowheads="1"/>
            </p:cNvSpPr>
            <p:nvPr/>
          </p:nvSpPr>
          <p:spPr bwMode="auto">
            <a:xfrm>
              <a:off x="1824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6" name="AutoShape 23"/>
            <p:cNvSpPr>
              <a:spLocks noChangeArrowheads="1"/>
            </p:cNvSpPr>
            <p:nvPr/>
          </p:nvSpPr>
          <p:spPr bwMode="auto">
            <a:xfrm>
              <a:off x="2016" y="3600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7" name="AutoShape 24"/>
            <p:cNvSpPr>
              <a:spLocks noChangeArrowheads="1"/>
            </p:cNvSpPr>
            <p:nvPr/>
          </p:nvSpPr>
          <p:spPr bwMode="auto">
            <a:xfrm>
              <a:off x="2016" y="3408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8" name="AutoShape 25"/>
            <p:cNvSpPr>
              <a:spLocks noChangeArrowheads="1"/>
            </p:cNvSpPr>
            <p:nvPr/>
          </p:nvSpPr>
          <p:spPr bwMode="auto">
            <a:xfrm>
              <a:off x="2016" y="3216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sp>
          <p:nvSpPr>
            <p:cNvPr id="29" name="AutoShape 26"/>
            <p:cNvSpPr>
              <a:spLocks noChangeArrowheads="1"/>
            </p:cNvSpPr>
            <p:nvPr/>
          </p:nvSpPr>
          <p:spPr bwMode="auto">
            <a:xfrm>
              <a:off x="2016" y="3024"/>
              <a:ext cx="240" cy="240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/>
            </a:p>
          </p:txBody>
        </p:sp>
        <p:grpSp>
          <p:nvGrpSpPr>
            <p:cNvPr id="30" name="Group 33"/>
            <p:cNvGrpSpPr>
              <a:grpSpLocks/>
            </p:cNvGrpSpPr>
            <p:nvPr/>
          </p:nvGrpSpPr>
          <p:grpSpPr bwMode="auto">
            <a:xfrm>
              <a:off x="1440" y="2832"/>
              <a:ext cx="1008" cy="1008"/>
              <a:chOff x="1440" y="2832"/>
              <a:chExt cx="1008" cy="1008"/>
            </a:xfrm>
          </p:grpSpPr>
          <p:sp>
            <p:nvSpPr>
              <p:cNvPr id="31" name="AutoShape 7"/>
              <p:cNvSpPr>
                <a:spLocks noChangeArrowheads="1"/>
              </p:cNvSpPr>
              <p:nvPr/>
            </p:nvSpPr>
            <p:spPr bwMode="auto">
              <a:xfrm>
                <a:off x="1440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2" name="AutoShape 17"/>
              <p:cNvSpPr>
                <a:spLocks noChangeArrowheads="1"/>
              </p:cNvSpPr>
              <p:nvPr/>
            </p:nvSpPr>
            <p:spPr bwMode="auto">
              <a:xfrm>
                <a:off x="1632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3" name="AutoShape 22"/>
              <p:cNvSpPr>
                <a:spLocks noChangeArrowheads="1"/>
              </p:cNvSpPr>
              <p:nvPr/>
            </p:nvSpPr>
            <p:spPr bwMode="auto">
              <a:xfrm>
                <a:off x="1824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AutoShape 27"/>
              <p:cNvSpPr>
                <a:spLocks noChangeArrowheads="1"/>
              </p:cNvSpPr>
              <p:nvPr/>
            </p:nvSpPr>
            <p:spPr bwMode="auto">
              <a:xfrm>
                <a:off x="201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AutoShape 28"/>
              <p:cNvSpPr>
                <a:spLocks noChangeArrowheads="1"/>
              </p:cNvSpPr>
              <p:nvPr/>
            </p:nvSpPr>
            <p:spPr bwMode="auto">
              <a:xfrm>
                <a:off x="2208" y="360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AutoShape 29"/>
              <p:cNvSpPr>
                <a:spLocks noChangeArrowheads="1"/>
              </p:cNvSpPr>
              <p:nvPr/>
            </p:nvSpPr>
            <p:spPr bwMode="auto">
              <a:xfrm>
                <a:off x="2208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AutoShape 30"/>
              <p:cNvSpPr>
                <a:spLocks noChangeArrowheads="1"/>
              </p:cNvSpPr>
              <p:nvPr/>
            </p:nvSpPr>
            <p:spPr bwMode="auto">
              <a:xfrm>
                <a:off x="2208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AutoShape 31"/>
              <p:cNvSpPr>
                <a:spLocks noChangeArrowheads="1"/>
              </p:cNvSpPr>
              <p:nvPr/>
            </p:nvSpPr>
            <p:spPr bwMode="auto">
              <a:xfrm>
                <a:off x="2208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  <p:sp>
            <p:nvSpPr>
              <p:cNvPr id="39" name="AutoShape 32"/>
              <p:cNvSpPr>
                <a:spLocks noChangeArrowheads="1"/>
              </p:cNvSpPr>
              <p:nvPr/>
            </p:nvSpPr>
            <p:spPr bwMode="auto">
              <a:xfrm>
                <a:off x="2208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 algn="ctr"/>
                <a:endParaRPr lang="en-US"/>
              </a:p>
            </p:txBody>
          </p:sp>
        </p:grp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The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Keecak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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618037"/>
            <a:ext cx="8458200" cy="2239963"/>
          </a:xfrm>
        </p:spPr>
        <p:txBody>
          <a:bodyPr>
            <a:norm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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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=  1 of 24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rounds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 provides diffusion – each bit affects 11 adjacent bits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 implemented by 50 XORs and 5 rotations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85</a:t>
            </a:fld>
            <a:endParaRPr lang="en-US"/>
          </a:p>
        </p:txBody>
      </p:sp>
      <p:grpSp>
        <p:nvGrpSpPr>
          <p:cNvPr id="6" name="Group 286"/>
          <p:cNvGrpSpPr>
            <a:grpSpLocks/>
          </p:cNvGrpSpPr>
          <p:nvPr/>
        </p:nvGrpSpPr>
        <p:grpSpPr bwMode="auto">
          <a:xfrm>
            <a:off x="3505200" y="1981200"/>
            <a:ext cx="2133600" cy="2133600"/>
            <a:chOff x="1824" y="2208"/>
            <a:chExt cx="1344" cy="1344"/>
          </a:xfrm>
        </p:grpSpPr>
        <p:sp>
          <p:nvSpPr>
            <p:cNvPr id="7" name="AutoShape 75"/>
            <p:cNvSpPr>
              <a:spLocks noChangeArrowheads="1"/>
            </p:cNvSpPr>
            <p:nvPr/>
          </p:nvSpPr>
          <p:spPr bwMode="auto">
            <a:xfrm>
              <a:off x="2160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" name="AutoShape 76"/>
            <p:cNvSpPr>
              <a:spLocks noChangeArrowheads="1"/>
            </p:cNvSpPr>
            <p:nvPr/>
          </p:nvSpPr>
          <p:spPr bwMode="auto">
            <a:xfrm>
              <a:off x="2160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" name="AutoShape 77"/>
            <p:cNvSpPr>
              <a:spLocks noChangeArrowheads="1"/>
            </p:cNvSpPr>
            <p:nvPr/>
          </p:nvSpPr>
          <p:spPr bwMode="auto">
            <a:xfrm>
              <a:off x="2160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" name="AutoShape 78"/>
            <p:cNvSpPr>
              <a:spLocks noChangeArrowheads="1"/>
            </p:cNvSpPr>
            <p:nvPr/>
          </p:nvSpPr>
          <p:spPr bwMode="auto">
            <a:xfrm>
              <a:off x="2160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AutoShape 79"/>
            <p:cNvSpPr>
              <a:spLocks noChangeArrowheads="1"/>
            </p:cNvSpPr>
            <p:nvPr/>
          </p:nvSpPr>
          <p:spPr bwMode="auto">
            <a:xfrm>
              <a:off x="2352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AutoShape 80"/>
            <p:cNvSpPr>
              <a:spLocks noChangeArrowheads="1"/>
            </p:cNvSpPr>
            <p:nvPr/>
          </p:nvSpPr>
          <p:spPr bwMode="auto">
            <a:xfrm>
              <a:off x="2352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AutoShape 81"/>
            <p:cNvSpPr>
              <a:spLocks noChangeArrowheads="1"/>
            </p:cNvSpPr>
            <p:nvPr/>
          </p:nvSpPr>
          <p:spPr bwMode="auto">
            <a:xfrm>
              <a:off x="2352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AutoShape 82"/>
            <p:cNvSpPr>
              <a:spLocks noChangeArrowheads="1"/>
            </p:cNvSpPr>
            <p:nvPr/>
          </p:nvSpPr>
          <p:spPr bwMode="auto">
            <a:xfrm>
              <a:off x="2352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5" name="AutoShape 83"/>
            <p:cNvSpPr>
              <a:spLocks noChangeArrowheads="1"/>
            </p:cNvSpPr>
            <p:nvPr/>
          </p:nvSpPr>
          <p:spPr bwMode="auto">
            <a:xfrm>
              <a:off x="2544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6" name="AutoShape 84"/>
            <p:cNvSpPr>
              <a:spLocks noChangeArrowheads="1"/>
            </p:cNvSpPr>
            <p:nvPr/>
          </p:nvSpPr>
          <p:spPr bwMode="auto">
            <a:xfrm>
              <a:off x="2544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AutoShape 85"/>
            <p:cNvSpPr>
              <a:spLocks noChangeArrowheads="1"/>
            </p:cNvSpPr>
            <p:nvPr/>
          </p:nvSpPr>
          <p:spPr bwMode="auto">
            <a:xfrm>
              <a:off x="2544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AutoShape 86"/>
            <p:cNvSpPr>
              <a:spLocks noChangeArrowheads="1"/>
            </p:cNvSpPr>
            <p:nvPr/>
          </p:nvSpPr>
          <p:spPr bwMode="auto">
            <a:xfrm>
              <a:off x="2544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" name="AutoShape 87"/>
            <p:cNvSpPr>
              <a:spLocks noChangeArrowheads="1"/>
            </p:cNvSpPr>
            <p:nvPr/>
          </p:nvSpPr>
          <p:spPr bwMode="auto">
            <a:xfrm>
              <a:off x="2736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0" name="AutoShape 88"/>
            <p:cNvSpPr>
              <a:spLocks noChangeArrowheads="1"/>
            </p:cNvSpPr>
            <p:nvPr/>
          </p:nvSpPr>
          <p:spPr bwMode="auto">
            <a:xfrm>
              <a:off x="2736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1" name="AutoShape 89"/>
            <p:cNvSpPr>
              <a:spLocks noChangeArrowheads="1"/>
            </p:cNvSpPr>
            <p:nvPr/>
          </p:nvSpPr>
          <p:spPr bwMode="auto">
            <a:xfrm>
              <a:off x="2736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AutoShape 90"/>
            <p:cNvSpPr>
              <a:spLocks noChangeArrowheads="1"/>
            </p:cNvSpPr>
            <p:nvPr/>
          </p:nvSpPr>
          <p:spPr bwMode="auto">
            <a:xfrm>
              <a:off x="2736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AutoShape 92"/>
            <p:cNvSpPr>
              <a:spLocks noChangeArrowheads="1"/>
            </p:cNvSpPr>
            <p:nvPr/>
          </p:nvSpPr>
          <p:spPr bwMode="auto">
            <a:xfrm>
              <a:off x="2160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AutoShape 93"/>
            <p:cNvSpPr>
              <a:spLocks noChangeArrowheads="1"/>
            </p:cNvSpPr>
            <p:nvPr/>
          </p:nvSpPr>
          <p:spPr bwMode="auto">
            <a:xfrm>
              <a:off x="2352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" name="AutoShape 94"/>
            <p:cNvSpPr>
              <a:spLocks noChangeArrowheads="1"/>
            </p:cNvSpPr>
            <p:nvPr/>
          </p:nvSpPr>
          <p:spPr bwMode="auto">
            <a:xfrm>
              <a:off x="2544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" name="AutoShape 95"/>
            <p:cNvSpPr>
              <a:spLocks noChangeArrowheads="1"/>
            </p:cNvSpPr>
            <p:nvPr/>
          </p:nvSpPr>
          <p:spPr bwMode="auto">
            <a:xfrm>
              <a:off x="2736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7" name="AutoShape 96"/>
            <p:cNvSpPr>
              <a:spLocks noChangeArrowheads="1"/>
            </p:cNvSpPr>
            <p:nvPr/>
          </p:nvSpPr>
          <p:spPr bwMode="auto">
            <a:xfrm>
              <a:off x="2928" y="297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8" name="AutoShape 97"/>
            <p:cNvSpPr>
              <a:spLocks noChangeArrowheads="1"/>
            </p:cNvSpPr>
            <p:nvPr/>
          </p:nvSpPr>
          <p:spPr bwMode="auto">
            <a:xfrm>
              <a:off x="2928" y="278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9" name="AutoShape 98"/>
            <p:cNvSpPr>
              <a:spLocks noChangeArrowheads="1"/>
            </p:cNvSpPr>
            <p:nvPr/>
          </p:nvSpPr>
          <p:spPr bwMode="auto">
            <a:xfrm>
              <a:off x="2928" y="259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99"/>
            <p:cNvSpPr>
              <a:spLocks noChangeArrowheads="1"/>
            </p:cNvSpPr>
            <p:nvPr/>
          </p:nvSpPr>
          <p:spPr bwMode="auto">
            <a:xfrm>
              <a:off x="2928" y="240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100"/>
            <p:cNvSpPr>
              <a:spLocks noChangeArrowheads="1"/>
            </p:cNvSpPr>
            <p:nvPr/>
          </p:nvSpPr>
          <p:spPr bwMode="auto">
            <a:xfrm>
              <a:off x="2928" y="220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101"/>
            <p:cNvSpPr>
              <a:spLocks noChangeArrowheads="1"/>
            </p:cNvSpPr>
            <p:nvPr/>
          </p:nvSpPr>
          <p:spPr bwMode="auto">
            <a:xfrm>
              <a:off x="2112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02"/>
            <p:cNvSpPr>
              <a:spLocks noChangeArrowheads="1"/>
            </p:cNvSpPr>
            <p:nvPr/>
          </p:nvSpPr>
          <p:spPr bwMode="auto">
            <a:xfrm>
              <a:off x="2112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AutoShape 103"/>
            <p:cNvSpPr>
              <a:spLocks noChangeArrowheads="1"/>
            </p:cNvSpPr>
            <p:nvPr/>
          </p:nvSpPr>
          <p:spPr bwMode="auto">
            <a:xfrm>
              <a:off x="2112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AutoShape 104"/>
            <p:cNvSpPr>
              <a:spLocks noChangeArrowheads="1"/>
            </p:cNvSpPr>
            <p:nvPr/>
          </p:nvSpPr>
          <p:spPr bwMode="auto">
            <a:xfrm>
              <a:off x="2112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AutoShape 105"/>
            <p:cNvSpPr>
              <a:spLocks noChangeArrowheads="1"/>
            </p:cNvSpPr>
            <p:nvPr/>
          </p:nvSpPr>
          <p:spPr bwMode="auto">
            <a:xfrm>
              <a:off x="2304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AutoShape 106"/>
            <p:cNvSpPr>
              <a:spLocks noChangeArrowheads="1"/>
            </p:cNvSpPr>
            <p:nvPr/>
          </p:nvSpPr>
          <p:spPr bwMode="auto">
            <a:xfrm>
              <a:off x="2304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AutoShape 107"/>
            <p:cNvSpPr>
              <a:spLocks noChangeArrowheads="1"/>
            </p:cNvSpPr>
            <p:nvPr/>
          </p:nvSpPr>
          <p:spPr bwMode="auto">
            <a:xfrm>
              <a:off x="2304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AutoShape 108"/>
            <p:cNvSpPr>
              <a:spLocks noChangeArrowheads="1"/>
            </p:cNvSpPr>
            <p:nvPr/>
          </p:nvSpPr>
          <p:spPr bwMode="auto">
            <a:xfrm>
              <a:off x="2304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AutoShape 109"/>
            <p:cNvSpPr>
              <a:spLocks noChangeArrowheads="1"/>
            </p:cNvSpPr>
            <p:nvPr/>
          </p:nvSpPr>
          <p:spPr bwMode="auto">
            <a:xfrm>
              <a:off x="2496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>
              <a:solidFill>
                <a:schemeClr val="bg2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AutoShape 110"/>
            <p:cNvSpPr>
              <a:spLocks noChangeArrowheads="1"/>
            </p:cNvSpPr>
            <p:nvPr/>
          </p:nvSpPr>
          <p:spPr bwMode="auto">
            <a:xfrm>
              <a:off x="2496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AutoShape 111"/>
            <p:cNvSpPr>
              <a:spLocks noChangeArrowheads="1"/>
            </p:cNvSpPr>
            <p:nvPr/>
          </p:nvSpPr>
          <p:spPr bwMode="auto">
            <a:xfrm>
              <a:off x="2496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AutoShape 112"/>
            <p:cNvSpPr>
              <a:spLocks noChangeArrowheads="1"/>
            </p:cNvSpPr>
            <p:nvPr/>
          </p:nvSpPr>
          <p:spPr bwMode="auto">
            <a:xfrm>
              <a:off x="2496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AutoShape 113"/>
            <p:cNvSpPr>
              <a:spLocks noChangeArrowheads="1"/>
            </p:cNvSpPr>
            <p:nvPr/>
          </p:nvSpPr>
          <p:spPr bwMode="auto">
            <a:xfrm>
              <a:off x="2688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AutoShape 114"/>
            <p:cNvSpPr>
              <a:spLocks noChangeArrowheads="1"/>
            </p:cNvSpPr>
            <p:nvPr/>
          </p:nvSpPr>
          <p:spPr bwMode="auto">
            <a:xfrm>
              <a:off x="2688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AutoShape 115"/>
            <p:cNvSpPr>
              <a:spLocks noChangeArrowheads="1"/>
            </p:cNvSpPr>
            <p:nvPr/>
          </p:nvSpPr>
          <p:spPr bwMode="auto">
            <a:xfrm>
              <a:off x="2688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AutoShape 116"/>
            <p:cNvSpPr>
              <a:spLocks noChangeArrowheads="1"/>
            </p:cNvSpPr>
            <p:nvPr/>
          </p:nvSpPr>
          <p:spPr bwMode="auto">
            <a:xfrm>
              <a:off x="2688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AutoShape 117"/>
            <p:cNvSpPr>
              <a:spLocks noChangeArrowheads="1"/>
            </p:cNvSpPr>
            <p:nvPr/>
          </p:nvSpPr>
          <p:spPr bwMode="auto">
            <a:xfrm>
              <a:off x="2112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AutoShape 118"/>
            <p:cNvSpPr>
              <a:spLocks noChangeArrowheads="1"/>
            </p:cNvSpPr>
            <p:nvPr/>
          </p:nvSpPr>
          <p:spPr bwMode="auto">
            <a:xfrm>
              <a:off x="2304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AutoShape 119"/>
            <p:cNvSpPr>
              <a:spLocks noChangeArrowheads="1"/>
            </p:cNvSpPr>
            <p:nvPr/>
          </p:nvSpPr>
          <p:spPr bwMode="auto">
            <a:xfrm>
              <a:off x="2496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AutoShape 120"/>
            <p:cNvSpPr>
              <a:spLocks noChangeArrowheads="1"/>
            </p:cNvSpPr>
            <p:nvPr/>
          </p:nvSpPr>
          <p:spPr bwMode="auto">
            <a:xfrm>
              <a:off x="2688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AutoShape 121"/>
            <p:cNvSpPr>
              <a:spLocks noChangeArrowheads="1"/>
            </p:cNvSpPr>
            <p:nvPr/>
          </p:nvSpPr>
          <p:spPr bwMode="auto">
            <a:xfrm>
              <a:off x="2880" y="3024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AutoShape 122"/>
            <p:cNvSpPr>
              <a:spLocks noChangeArrowheads="1"/>
            </p:cNvSpPr>
            <p:nvPr/>
          </p:nvSpPr>
          <p:spPr bwMode="auto">
            <a:xfrm>
              <a:off x="2880" y="2832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AutoShape 123"/>
            <p:cNvSpPr>
              <a:spLocks noChangeArrowheads="1"/>
            </p:cNvSpPr>
            <p:nvPr/>
          </p:nvSpPr>
          <p:spPr bwMode="auto">
            <a:xfrm>
              <a:off x="2880" y="2640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AutoShape 124"/>
            <p:cNvSpPr>
              <a:spLocks noChangeArrowheads="1"/>
            </p:cNvSpPr>
            <p:nvPr/>
          </p:nvSpPr>
          <p:spPr bwMode="auto">
            <a:xfrm>
              <a:off x="2880" y="2448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AutoShape 125"/>
            <p:cNvSpPr>
              <a:spLocks noChangeArrowheads="1"/>
            </p:cNvSpPr>
            <p:nvPr/>
          </p:nvSpPr>
          <p:spPr bwMode="auto">
            <a:xfrm>
              <a:off x="2880" y="2256"/>
              <a:ext cx="240" cy="240"/>
            </a:xfrm>
            <a:prstGeom prst="cube">
              <a:avLst>
                <a:gd name="adj" fmla="val 25000"/>
              </a:avLst>
            </a:prstGeom>
            <a:noFill/>
            <a:ln w="3175" cap="rnd">
              <a:solidFill>
                <a:srgbClr val="C0C0C0"/>
              </a:solidFill>
              <a:prstDash val="sysDot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grpSp>
          <p:nvGrpSpPr>
            <p:cNvPr id="57" name="Group 151"/>
            <p:cNvGrpSpPr>
              <a:grpSpLocks/>
            </p:cNvGrpSpPr>
            <p:nvPr/>
          </p:nvGrpSpPr>
          <p:grpSpPr bwMode="auto">
            <a:xfrm>
              <a:off x="2064" y="2304"/>
              <a:ext cx="1008" cy="1008"/>
              <a:chOff x="2016" y="2304"/>
              <a:chExt cx="1008" cy="1008"/>
            </a:xfrm>
          </p:grpSpPr>
          <p:sp>
            <p:nvSpPr>
              <p:cNvPr id="188" name="AutoShape 126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127"/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AutoShape 128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AutoShape 129"/>
              <p:cNvSpPr>
                <a:spLocks noChangeArrowheads="1"/>
              </p:cNvSpPr>
              <p:nvPr/>
            </p:nvSpPr>
            <p:spPr bwMode="auto">
              <a:xfrm>
                <a:off x="2016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AutoShape 130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AutoShape 131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AutoShape 132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AutoShape 133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AutoShape 134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AutoShape 135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AutoShape 136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AutoShape 137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AutoShape 138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AutoShape 139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AutoShape 140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AutoShape 141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AutoShape 142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AutoShape 143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AutoShape 144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7" name="AutoShape 145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8" name="AutoShape 146"/>
              <p:cNvSpPr>
                <a:spLocks noChangeArrowheads="1"/>
              </p:cNvSpPr>
              <p:nvPr/>
            </p:nvSpPr>
            <p:spPr bwMode="auto">
              <a:xfrm>
                <a:off x="278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9" name="AutoShape 147"/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0" name="AutoShape 148"/>
              <p:cNvSpPr>
                <a:spLocks noChangeArrowheads="1"/>
              </p:cNvSpPr>
              <p:nvPr/>
            </p:nvSpPr>
            <p:spPr bwMode="auto">
              <a:xfrm>
                <a:off x="278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AutoShape 149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AutoShape 150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8" name="Group 282"/>
            <p:cNvGrpSpPr>
              <a:grpSpLocks/>
            </p:cNvGrpSpPr>
            <p:nvPr/>
          </p:nvGrpSpPr>
          <p:grpSpPr bwMode="auto">
            <a:xfrm>
              <a:off x="2016" y="2352"/>
              <a:ext cx="1008" cy="1008"/>
              <a:chOff x="3360" y="2352"/>
              <a:chExt cx="1008" cy="1008"/>
            </a:xfrm>
          </p:grpSpPr>
          <p:sp>
            <p:nvSpPr>
              <p:cNvPr id="163" name="AutoShape 153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AutoShape 154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AutoShape 155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AutoShape 156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utoShape 157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AutoShape 158"/>
              <p:cNvSpPr>
                <a:spLocks noChangeArrowheads="1"/>
              </p:cNvSpPr>
              <p:nvPr/>
            </p:nvSpPr>
            <p:spPr bwMode="auto">
              <a:xfrm>
                <a:off x="3552" y="292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AutoShape 159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AutoShape 160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AutoShape 161"/>
              <p:cNvSpPr>
                <a:spLocks noChangeArrowheads="1"/>
              </p:cNvSpPr>
              <p:nvPr/>
            </p:nvSpPr>
            <p:spPr bwMode="auto">
              <a:xfrm>
                <a:off x="3744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AutoShape 162"/>
              <p:cNvSpPr>
                <a:spLocks noChangeArrowheads="1"/>
              </p:cNvSpPr>
              <p:nvPr/>
            </p:nvSpPr>
            <p:spPr bwMode="auto">
              <a:xfrm>
                <a:off x="3744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AutoShape 163"/>
              <p:cNvSpPr>
                <a:spLocks noChangeArrowheads="1"/>
              </p:cNvSpPr>
              <p:nvPr/>
            </p:nvSpPr>
            <p:spPr bwMode="auto">
              <a:xfrm>
                <a:off x="3744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AutoShape 164"/>
              <p:cNvSpPr>
                <a:spLocks noChangeArrowheads="1"/>
              </p:cNvSpPr>
              <p:nvPr/>
            </p:nvSpPr>
            <p:spPr bwMode="auto">
              <a:xfrm>
                <a:off x="3744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AutoShape 165"/>
              <p:cNvSpPr>
                <a:spLocks noChangeArrowheads="1"/>
              </p:cNvSpPr>
              <p:nvPr/>
            </p:nvSpPr>
            <p:spPr bwMode="auto">
              <a:xfrm>
                <a:off x="3936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166"/>
              <p:cNvSpPr>
                <a:spLocks noChangeArrowheads="1"/>
              </p:cNvSpPr>
              <p:nvPr/>
            </p:nvSpPr>
            <p:spPr bwMode="auto">
              <a:xfrm>
                <a:off x="3936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AutoShape 167"/>
              <p:cNvSpPr>
                <a:spLocks noChangeArrowheads="1"/>
              </p:cNvSpPr>
              <p:nvPr/>
            </p:nvSpPr>
            <p:spPr bwMode="auto">
              <a:xfrm>
                <a:off x="3936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AutoShape 168"/>
              <p:cNvSpPr>
                <a:spLocks noChangeArrowheads="1"/>
              </p:cNvSpPr>
              <p:nvPr/>
            </p:nvSpPr>
            <p:spPr bwMode="auto">
              <a:xfrm>
                <a:off x="3936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AutoShape 169"/>
              <p:cNvSpPr>
                <a:spLocks noChangeArrowheads="1"/>
              </p:cNvSpPr>
              <p:nvPr/>
            </p:nvSpPr>
            <p:spPr bwMode="auto">
              <a:xfrm>
                <a:off x="3360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utoShape 170"/>
              <p:cNvSpPr>
                <a:spLocks noChangeArrowheads="1"/>
              </p:cNvSpPr>
              <p:nvPr/>
            </p:nvSpPr>
            <p:spPr bwMode="auto">
              <a:xfrm>
                <a:off x="3552" y="235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AutoShape 171"/>
              <p:cNvSpPr>
                <a:spLocks noChangeArrowheads="1"/>
              </p:cNvSpPr>
              <p:nvPr/>
            </p:nvSpPr>
            <p:spPr bwMode="auto">
              <a:xfrm>
                <a:off x="3744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utoShape 172"/>
              <p:cNvSpPr>
                <a:spLocks noChangeArrowheads="1"/>
              </p:cNvSpPr>
              <p:nvPr/>
            </p:nvSpPr>
            <p:spPr bwMode="auto">
              <a:xfrm>
                <a:off x="3936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AutoShape 173"/>
              <p:cNvSpPr>
                <a:spLocks noChangeArrowheads="1"/>
              </p:cNvSpPr>
              <p:nvPr/>
            </p:nvSpPr>
            <p:spPr bwMode="auto">
              <a:xfrm>
                <a:off x="4128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AutoShape 174"/>
              <p:cNvSpPr>
                <a:spLocks noChangeArrowheads="1"/>
              </p:cNvSpPr>
              <p:nvPr/>
            </p:nvSpPr>
            <p:spPr bwMode="auto">
              <a:xfrm>
                <a:off x="4128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AutoShape 175"/>
              <p:cNvSpPr>
                <a:spLocks noChangeArrowheads="1"/>
              </p:cNvSpPr>
              <p:nvPr/>
            </p:nvSpPr>
            <p:spPr bwMode="auto">
              <a:xfrm>
                <a:off x="4128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AutoShape 176"/>
              <p:cNvSpPr>
                <a:spLocks noChangeArrowheads="1"/>
              </p:cNvSpPr>
              <p:nvPr/>
            </p:nvSpPr>
            <p:spPr bwMode="auto">
              <a:xfrm>
                <a:off x="4128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AutoShape 177"/>
              <p:cNvSpPr>
                <a:spLocks noChangeArrowheads="1"/>
              </p:cNvSpPr>
              <p:nvPr/>
            </p:nvSpPr>
            <p:spPr bwMode="auto">
              <a:xfrm>
                <a:off x="4128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59" name="Group 283"/>
            <p:cNvGrpSpPr>
              <a:grpSpLocks/>
            </p:cNvGrpSpPr>
            <p:nvPr/>
          </p:nvGrpSpPr>
          <p:grpSpPr bwMode="auto">
            <a:xfrm>
              <a:off x="1968" y="2400"/>
              <a:ext cx="1008" cy="1008"/>
              <a:chOff x="3456" y="2400"/>
              <a:chExt cx="1008" cy="1008"/>
            </a:xfrm>
          </p:grpSpPr>
          <p:sp>
            <p:nvSpPr>
              <p:cNvPr id="138" name="AutoShape 179"/>
              <p:cNvSpPr>
                <a:spLocks noChangeArrowheads="1"/>
              </p:cNvSpPr>
              <p:nvPr/>
            </p:nvSpPr>
            <p:spPr bwMode="auto">
              <a:xfrm>
                <a:off x="3456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AutoShape 180"/>
              <p:cNvSpPr>
                <a:spLocks noChangeArrowheads="1"/>
              </p:cNvSpPr>
              <p:nvPr/>
            </p:nvSpPr>
            <p:spPr bwMode="auto">
              <a:xfrm>
                <a:off x="3456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AutoShape 181"/>
              <p:cNvSpPr>
                <a:spLocks noChangeArrowheads="1"/>
              </p:cNvSpPr>
              <p:nvPr/>
            </p:nvSpPr>
            <p:spPr bwMode="auto">
              <a:xfrm>
                <a:off x="3456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AutoShape 182"/>
              <p:cNvSpPr>
                <a:spLocks noChangeArrowheads="1"/>
              </p:cNvSpPr>
              <p:nvPr/>
            </p:nvSpPr>
            <p:spPr bwMode="auto">
              <a:xfrm>
                <a:off x="3456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AutoShape 183"/>
              <p:cNvSpPr>
                <a:spLocks noChangeArrowheads="1"/>
              </p:cNvSpPr>
              <p:nvPr/>
            </p:nvSpPr>
            <p:spPr bwMode="auto">
              <a:xfrm>
                <a:off x="3648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AutoShape 184"/>
              <p:cNvSpPr>
                <a:spLocks noChangeArrowheads="1"/>
              </p:cNvSpPr>
              <p:nvPr/>
            </p:nvSpPr>
            <p:spPr bwMode="auto">
              <a:xfrm>
                <a:off x="3648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AutoShape 185"/>
              <p:cNvSpPr>
                <a:spLocks noChangeArrowheads="1"/>
              </p:cNvSpPr>
              <p:nvPr/>
            </p:nvSpPr>
            <p:spPr bwMode="auto">
              <a:xfrm>
                <a:off x="3648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AutoShape 186"/>
              <p:cNvSpPr>
                <a:spLocks noChangeArrowheads="1"/>
              </p:cNvSpPr>
              <p:nvPr/>
            </p:nvSpPr>
            <p:spPr bwMode="auto">
              <a:xfrm>
                <a:off x="3648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AutoShape 187"/>
              <p:cNvSpPr>
                <a:spLocks noChangeArrowheads="1"/>
              </p:cNvSpPr>
              <p:nvPr/>
            </p:nvSpPr>
            <p:spPr bwMode="auto">
              <a:xfrm>
                <a:off x="3840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188"/>
              <p:cNvSpPr>
                <a:spLocks noChangeArrowheads="1"/>
              </p:cNvSpPr>
              <p:nvPr/>
            </p:nvSpPr>
            <p:spPr bwMode="auto">
              <a:xfrm>
                <a:off x="3840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AutoShape 189"/>
              <p:cNvSpPr>
                <a:spLocks noChangeArrowheads="1"/>
              </p:cNvSpPr>
              <p:nvPr/>
            </p:nvSpPr>
            <p:spPr bwMode="auto">
              <a:xfrm>
                <a:off x="3840" y="278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00FF00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190"/>
              <p:cNvSpPr>
                <a:spLocks noChangeArrowheads="1"/>
              </p:cNvSpPr>
              <p:nvPr/>
            </p:nvSpPr>
            <p:spPr bwMode="auto">
              <a:xfrm>
                <a:off x="3840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AutoShape 191"/>
              <p:cNvSpPr>
                <a:spLocks noChangeArrowheads="1"/>
              </p:cNvSpPr>
              <p:nvPr/>
            </p:nvSpPr>
            <p:spPr bwMode="auto">
              <a:xfrm>
                <a:off x="4032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192"/>
              <p:cNvSpPr>
                <a:spLocks noChangeArrowheads="1"/>
              </p:cNvSpPr>
              <p:nvPr/>
            </p:nvSpPr>
            <p:spPr bwMode="auto">
              <a:xfrm>
                <a:off x="4032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AutoShape 193"/>
              <p:cNvSpPr>
                <a:spLocks noChangeArrowheads="1"/>
              </p:cNvSpPr>
              <p:nvPr/>
            </p:nvSpPr>
            <p:spPr bwMode="auto">
              <a:xfrm>
                <a:off x="4032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AutoShape 194"/>
              <p:cNvSpPr>
                <a:spLocks noChangeArrowheads="1"/>
              </p:cNvSpPr>
              <p:nvPr/>
            </p:nvSpPr>
            <p:spPr bwMode="auto">
              <a:xfrm>
                <a:off x="4032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AutoShape 195"/>
              <p:cNvSpPr>
                <a:spLocks noChangeArrowheads="1"/>
              </p:cNvSpPr>
              <p:nvPr/>
            </p:nvSpPr>
            <p:spPr bwMode="auto">
              <a:xfrm>
                <a:off x="3456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AutoShape 196"/>
              <p:cNvSpPr>
                <a:spLocks noChangeArrowheads="1"/>
              </p:cNvSpPr>
              <p:nvPr/>
            </p:nvSpPr>
            <p:spPr bwMode="auto">
              <a:xfrm>
                <a:off x="3648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AutoShape 197"/>
              <p:cNvSpPr>
                <a:spLocks noChangeArrowheads="1"/>
              </p:cNvSpPr>
              <p:nvPr/>
            </p:nvSpPr>
            <p:spPr bwMode="auto">
              <a:xfrm>
                <a:off x="3840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AutoShape 198"/>
              <p:cNvSpPr>
                <a:spLocks noChangeArrowheads="1"/>
              </p:cNvSpPr>
              <p:nvPr/>
            </p:nvSpPr>
            <p:spPr bwMode="auto">
              <a:xfrm>
                <a:off x="4032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8" name="AutoShape 199"/>
              <p:cNvSpPr>
                <a:spLocks noChangeArrowheads="1"/>
              </p:cNvSpPr>
              <p:nvPr/>
            </p:nvSpPr>
            <p:spPr bwMode="auto">
              <a:xfrm>
                <a:off x="4224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9" name="AutoShape 200"/>
              <p:cNvSpPr>
                <a:spLocks noChangeArrowheads="1"/>
              </p:cNvSpPr>
              <p:nvPr/>
            </p:nvSpPr>
            <p:spPr bwMode="auto">
              <a:xfrm>
                <a:off x="4224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0" name="AutoShape 201"/>
              <p:cNvSpPr>
                <a:spLocks noChangeArrowheads="1"/>
              </p:cNvSpPr>
              <p:nvPr/>
            </p:nvSpPr>
            <p:spPr bwMode="auto">
              <a:xfrm>
                <a:off x="422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1" name="AutoShape 202"/>
              <p:cNvSpPr>
                <a:spLocks noChangeArrowheads="1"/>
              </p:cNvSpPr>
              <p:nvPr/>
            </p:nvSpPr>
            <p:spPr bwMode="auto">
              <a:xfrm>
                <a:off x="422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AutoShape 203"/>
              <p:cNvSpPr>
                <a:spLocks noChangeArrowheads="1"/>
              </p:cNvSpPr>
              <p:nvPr/>
            </p:nvSpPr>
            <p:spPr bwMode="auto">
              <a:xfrm>
                <a:off x="4224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0" name="Group 284"/>
            <p:cNvGrpSpPr>
              <a:grpSpLocks/>
            </p:cNvGrpSpPr>
            <p:nvPr/>
          </p:nvGrpSpPr>
          <p:grpSpPr bwMode="auto">
            <a:xfrm>
              <a:off x="1920" y="2448"/>
              <a:ext cx="1008" cy="1008"/>
              <a:chOff x="3360" y="2448"/>
              <a:chExt cx="1008" cy="1008"/>
            </a:xfrm>
          </p:grpSpPr>
          <p:sp>
            <p:nvSpPr>
              <p:cNvPr id="113" name="AutoShape 205"/>
              <p:cNvSpPr>
                <a:spLocks noChangeArrowheads="1"/>
              </p:cNvSpPr>
              <p:nvPr/>
            </p:nvSpPr>
            <p:spPr bwMode="auto">
              <a:xfrm>
                <a:off x="3360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AutoShape 206"/>
              <p:cNvSpPr>
                <a:spLocks noChangeArrowheads="1"/>
              </p:cNvSpPr>
              <p:nvPr/>
            </p:nvSpPr>
            <p:spPr bwMode="auto">
              <a:xfrm>
                <a:off x="3360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AutoShape 207"/>
              <p:cNvSpPr>
                <a:spLocks noChangeArrowheads="1"/>
              </p:cNvSpPr>
              <p:nvPr/>
            </p:nvSpPr>
            <p:spPr bwMode="auto">
              <a:xfrm>
                <a:off x="3360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AutoShape 208"/>
              <p:cNvSpPr>
                <a:spLocks noChangeArrowheads="1"/>
              </p:cNvSpPr>
              <p:nvPr/>
            </p:nvSpPr>
            <p:spPr bwMode="auto">
              <a:xfrm>
                <a:off x="3360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AutoShape 209"/>
              <p:cNvSpPr>
                <a:spLocks noChangeArrowheads="1"/>
              </p:cNvSpPr>
              <p:nvPr/>
            </p:nvSpPr>
            <p:spPr bwMode="auto">
              <a:xfrm>
                <a:off x="3552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AutoShape 210"/>
              <p:cNvSpPr>
                <a:spLocks noChangeArrowheads="1"/>
              </p:cNvSpPr>
              <p:nvPr/>
            </p:nvSpPr>
            <p:spPr bwMode="auto">
              <a:xfrm>
                <a:off x="3552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AutoShape 211"/>
              <p:cNvSpPr>
                <a:spLocks noChangeArrowheads="1"/>
              </p:cNvSpPr>
              <p:nvPr/>
            </p:nvSpPr>
            <p:spPr bwMode="auto">
              <a:xfrm>
                <a:off x="3552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AutoShape 212"/>
              <p:cNvSpPr>
                <a:spLocks noChangeArrowheads="1"/>
              </p:cNvSpPr>
              <p:nvPr/>
            </p:nvSpPr>
            <p:spPr bwMode="auto">
              <a:xfrm>
                <a:off x="3552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AutoShape 213"/>
              <p:cNvSpPr>
                <a:spLocks noChangeArrowheads="1"/>
              </p:cNvSpPr>
              <p:nvPr/>
            </p:nvSpPr>
            <p:spPr bwMode="auto">
              <a:xfrm>
                <a:off x="3744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AutoShape 214"/>
              <p:cNvSpPr>
                <a:spLocks noChangeArrowheads="1"/>
              </p:cNvSpPr>
              <p:nvPr/>
            </p:nvSpPr>
            <p:spPr bwMode="auto">
              <a:xfrm>
                <a:off x="3744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AutoShape 215"/>
              <p:cNvSpPr>
                <a:spLocks noChangeArrowheads="1"/>
              </p:cNvSpPr>
              <p:nvPr/>
            </p:nvSpPr>
            <p:spPr bwMode="auto">
              <a:xfrm>
                <a:off x="3744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AutoShape 216"/>
              <p:cNvSpPr>
                <a:spLocks noChangeArrowheads="1"/>
              </p:cNvSpPr>
              <p:nvPr/>
            </p:nvSpPr>
            <p:spPr bwMode="auto">
              <a:xfrm>
                <a:off x="3744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AutoShape 217"/>
              <p:cNvSpPr>
                <a:spLocks noChangeArrowheads="1"/>
              </p:cNvSpPr>
              <p:nvPr/>
            </p:nvSpPr>
            <p:spPr bwMode="auto">
              <a:xfrm>
                <a:off x="3936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AutoShape 218"/>
              <p:cNvSpPr>
                <a:spLocks noChangeArrowheads="1"/>
              </p:cNvSpPr>
              <p:nvPr/>
            </p:nvSpPr>
            <p:spPr bwMode="auto">
              <a:xfrm>
                <a:off x="3936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AutoShape 219"/>
              <p:cNvSpPr>
                <a:spLocks noChangeArrowheads="1"/>
              </p:cNvSpPr>
              <p:nvPr/>
            </p:nvSpPr>
            <p:spPr bwMode="auto">
              <a:xfrm>
                <a:off x="3936" y="283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AutoShape 220"/>
              <p:cNvSpPr>
                <a:spLocks noChangeArrowheads="1"/>
              </p:cNvSpPr>
              <p:nvPr/>
            </p:nvSpPr>
            <p:spPr bwMode="auto">
              <a:xfrm>
                <a:off x="3936" y="264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AutoShape 221"/>
              <p:cNvSpPr>
                <a:spLocks noChangeArrowheads="1"/>
              </p:cNvSpPr>
              <p:nvPr/>
            </p:nvSpPr>
            <p:spPr bwMode="auto">
              <a:xfrm>
                <a:off x="3360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AutoShape 222"/>
              <p:cNvSpPr>
                <a:spLocks noChangeArrowheads="1"/>
              </p:cNvSpPr>
              <p:nvPr/>
            </p:nvSpPr>
            <p:spPr bwMode="auto">
              <a:xfrm>
                <a:off x="3552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AutoShape 223"/>
              <p:cNvSpPr>
                <a:spLocks noChangeArrowheads="1"/>
              </p:cNvSpPr>
              <p:nvPr/>
            </p:nvSpPr>
            <p:spPr bwMode="auto">
              <a:xfrm>
                <a:off x="3744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AutoShape 224"/>
              <p:cNvSpPr>
                <a:spLocks noChangeArrowheads="1"/>
              </p:cNvSpPr>
              <p:nvPr/>
            </p:nvSpPr>
            <p:spPr bwMode="auto">
              <a:xfrm>
                <a:off x="3936" y="244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rgbClr val="CCFFCC"/>
              </a:solidFill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AutoShape 225"/>
              <p:cNvSpPr>
                <a:spLocks noChangeArrowheads="1"/>
              </p:cNvSpPr>
              <p:nvPr/>
            </p:nvSpPr>
            <p:spPr bwMode="auto">
              <a:xfrm>
                <a:off x="412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AutoShape 226"/>
              <p:cNvSpPr>
                <a:spLocks noChangeArrowheads="1"/>
              </p:cNvSpPr>
              <p:nvPr/>
            </p:nvSpPr>
            <p:spPr bwMode="auto">
              <a:xfrm>
                <a:off x="412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AutoShape 227"/>
              <p:cNvSpPr>
                <a:spLocks noChangeArrowheads="1"/>
              </p:cNvSpPr>
              <p:nvPr/>
            </p:nvSpPr>
            <p:spPr bwMode="auto">
              <a:xfrm>
                <a:off x="412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AutoShape 228"/>
              <p:cNvSpPr>
                <a:spLocks noChangeArrowheads="1"/>
              </p:cNvSpPr>
              <p:nvPr/>
            </p:nvSpPr>
            <p:spPr bwMode="auto">
              <a:xfrm>
                <a:off x="4128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AutoShape 229"/>
              <p:cNvSpPr>
                <a:spLocks noChangeArrowheads="1"/>
              </p:cNvSpPr>
              <p:nvPr/>
            </p:nvSpPr>
            <p:spPr bwMode="auto">
              <a:xfrm>
                <a:off x="4128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1" name="Group 230"/>
            <p:cNvGrpSpPr>
              <a:grpSpLocks/>
            </p:cNvGrpSpPr>
            <p:nvPr/>
          </p:nvGrpSpPr>
          <p:grpSpPr bwMode="auto">
            <a:xfrm>
              <a:off x="1872" y="2496"/>
              <a:ext cx="1008" cy="1008"/>
              <a:chOff x="2016" y="2304"/>
              <a:chExt cx="1008" cy="1008"/>
            </a:xfrm>
          </p:grpSpPr>
          <p:sp>
            <p:nvSpPr>
              <p:cNvPr id="88" name="AutoShape 231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AutoShape 232"/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AutoShape 233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AutoShape 234"/>
              <p:cNvSpPr>
                <a:spLocks noChangeArrowheads="1"/>
              </p:cNvSpPr>
              <p:nvPr/>
            </p:nvSpPr>
            <p:spPr bwMode="auto">
              <a:xfrm>
                <a:off x="2016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AutoShape 235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utoShape 236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AutoShape 237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AutoShape 238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AutoShape 239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AutoShape 240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AutoShape 241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AutoShape 242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AutoShape 243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AutoShape 244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AutoShape 245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AutoShape 246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AutoShape 247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AutoShape 248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AutoShape 249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AutoShape 250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AutoShape 251"/>
              <p:cNvSpPr>
                <a:spLocks noChangeArrowheads="1"/>
              </p:cNvSpPr>
              <p:nvPr/>
            </p:nvSpPr>
            <p:spPr bwMode="auto">
              <a:xfrm>
                <a:off x="278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AutoShape 252"/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AutoShape 253"/>
              <p:cNvSpPr>
                <a:spLocks noChangeArrowheads="1"/>
              </p:cNvSpPr>
              <p:nvPr/>
            </p:nvSpPr>
            <p:spPr bwMode="auto">
              <a:xfrm>
                <a:off x="278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1" name="AutoShape 254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2" name="AutoShape 255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62" name="Group 256"/>
            <p:cNvGrpSpPr>
              <a:grpSpLocks/>
            </p:cNvGrpSpPr>
            <p:nvPr/>
          </p:nvGrpSpPr>
          <p:grpSpPr bwMode="auto">
            <a:xfrm>
              <a:off x="1824" y="2544"/>
              <a:ext cx="1008" cy="1008"/>
              <a:chOff x="2016" y="2304"/>
              <a:chExt cx="1008" cy="1008"/>
            </a:xfrm>
          </p:grpSpPr>
          <p:sp>
            <p:nvSpPr>
              <p:cNvPr id="63" name="AutoShape 257"/>
              <p:cNvSpPr>
                <a:spLocks noChangeArrowheads="1"/>
              </p:cNvSpPr>
              <p:nvPr/>
            </p:nvSpPr>
            <p:spPr bwMode="auto">
              <a:xfrm>
                <a:off x="20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utoShape 258"/>
              <p:cNvSpPr>
                <a:spLocks noChangeArrowheads="1"/>
              </p:cNvSpPr>
              <p:nvPr/>
            </p:nvSpPr>
            <p:spPr bwMode="auto">
              <a:xfrm>
                <a:off x="20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AutoShape 259"/>
              <p:cNvSpPr>
                <a:spLocks noChangeArrowheads="1"/>
              </p:cNvSpPr>
              <p:nvPr/>
            </p:nvSpPr>
            <p:spPr bwMode="auto">
              <a:xfrm>
                <a:off x="20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AutoShape 260"/>
              <p:cNvSpPr>
                <a:spLocks noChangeArrowheads="1"/>
              </p:cNvSpPr>
              <p:nvPr/>
            </p:nvSpPr>
            <p:spPr bwMode="auto">
              <a:xfrm>
                <a:off x="2016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AutoShape 261"/>
              <p:cNvSpPr>
                <a:spLocks noChangeArrowheads="1"/>
              </p:cNvSpPr>
              <p:nvPr/>
            </p:nvSpPr>
            <p:spPr bwMode="auto">
              <a:xfrm>
                <a:off x="22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AutoShape 262"/>
              <p:cNvSpPr>
                <a:spLocks noChangeArrowheads="1"/>
              </p:cNvSpPr>
              <p:nvPr/>
            </p:nvSpPr>
            <p:spPr bwMode="auto">
              <a:xfrm>
                <a:off x="22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263"/>
              <p:cNvSpPr>
                <a:spLocks noChangeArrowheads="1"/>
              </p:cNvSpPr>
              <p:nvPr/>
            </p:nvSpPr>
            <p:spPr bwMode="auto">
              <a:xfrm>
                <a:off x="220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AutoShape 264"/>
              <p:cNvSpPr>
                <a:spLocks noChangeArrowheads="1"/>
              </p:cNvSpPr>
              <p:nvPr/>
            </p:nvSpPr>
            <p:spPr bwMode="auto">
              <a:xfrm>
                <a:off x="22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AutoShape 265"/>
              <p:cNvSpPr>
                <a:spLocks noChangeArrowheads="1"/>
              </p:cNvSpPr>
              <p:nvPr/>
            </p:nvSpPr>
            <p:spPr bwMode="auto">
              <a:xfrm>
                <a:off x="240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AutoShape 266"/>
              <p:cNvSpPr>
                <a:spLocks noChangeArrowheads="1"/>
              </p:cNvSpPr>
              <p:nvPr/>
            </p:nvSpPr>
            <p:spPr bwMode="auto">
              <a:xfrm>
                <a:off x="240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utoShape 267"/>
              <p:cNvSpPr>
                <a:spLocks noChangeArrowheads="1"/>
              </p:cNvSpPr>
              <p:nvPr/>
            </p:nvSpPr>
            <p:spPr bwMode="auto">
              <a:xfrm>
                <a:off x="240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AutoShape 268"/>
              <p:cNvSpPr>
                <a:spLocks noChangeArrowheads="1"/>
              </p:cNvSpPr>
              <p:nvPr/>
            </p:nvSpPr>
            <p:spPr bwMode="auto">
              <a:xfrm>
                <a:off x="240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AutoShape 269"/>
              <p:cNvSpPr>
                <a:spLocks noChangeArrowheads="1"/>
              </p:cNvSpPr>
              <p:nvPr/>
            </p:nvSpPr>
            <p:spPr bwMode="auto">
              <a:xfrm>
                <a:off x="259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AutoShape 270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AutoShape 271"/>
              <p:cNvSpPr>
                <a:spLocks noChangeArrowheads="1"/>
              </p:cNvSpPr>
              <p:nvPr/>
            </p:nvSpPr>
            <p:spPr bwMode="auto">
              <a:xfrm>
                <a:off x="259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AutoShape 272"/>
              <p:cNvSpPr>
                <a:spLocks noChangeArrowheads="1"/>
              </p:cNvSpPr>
              <p:nvPr/>
            </p:nvSpPr>
            <p:spPr bwMode="auto">
              <a:xfrm>
                <a:off x="259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AutoShape 273"/>
              <p:cNvSpPr>
                <a:spLocks noChangeArrowheads="1"/>
              </p:cNvSpPr>
              <p:nvPr/>
            </p:nvSpPr>
            <p:spPr bwMode="auto">
              <a:xfrm>
                <a:off x="2016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utoShape 274"/>
              <p:cNvSpPr>
                <a:spLocks noChangeArrowheads="1"/>
              </p:cNvSpPr>
              <p:nvPr/>
            </p:nvSpPr>
            <p:spPr bwMode="auto">
              <a:xfrm>
                <a:off x="2208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utoShape 275"/>
              <p:cNvSpPr>
                <a:spLocks noChangeArrowheads="1"/>
              </p:cNvSpPr>
              <p:nvPr/>
            </p:nvSpPr>
            <p:spPr bwMode="auto">
              <a:xfrm>
                <a:off x="2400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utoShape 276"/>
              <p:cNvSpPr>
                <a:spLocks noChangeArrowheads="1"/>
              </p:cNvSpPr>
              <p:nvPr/>
            </p:nvSpPr>
            <p:spPr bwMode="auto">
              <a:xfrm>
                <a:off x="2592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277"/>
              <p:cNvSpPr>
                <a:spLocks noChangeArrowheads="1"/>
              </p:cNvSpPr>
              <p:nvPr/>
            </p:nvSpPr>
            <p:spPr bwMode="auto">
              <a:xfrm>
                <a:off x="278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AutoShape 278"/>
              <p:cNvSpPr>
                <a:spLocks noChangeArrowheads="1"/>
              </p:cNvSpPr>
              <p:nvPr/>
            </p:nvSpPr>
            <p:spPr bwMode="auto">
              <a:xfrm>
                <a:off x="278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279"/>
              <p:cNvSpPr>
                <a:spLocks noChangeArrowheads="1"/>
              </p:cNvSpPr>
              <p:nvPr/>
            </p:nvSpPr>
            <p:spPr bwMode="auto">
              <a:xfrm>
                <a:off x="278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280"/>
              <p:cNvSpPr>
                <a:spLocks noChangeArrowheads="1"/>
              </p:cNvSpPr>
              <p:nvPr/>
            </p:nvSpPr>
            <p:spPr bwMode="auto">
              <a:xfrm>
                <a:off x="278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281"/>
              <p:cNvSpPr>
                <a:spLocks noChangeArrowheads="1"/>
              </p:cNvSpPr>
              <p:nvPr/>
            </p:nvSpPr>
            <p:spPr bwMode="auto">
              <a:xfrm>
                <a:off x="2784" y="23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The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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19600"/>
            <a:ext cx="8229600" cy="2438400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sym typeface="Symbol" pitchFamily="18" charset="2"/>
              </a:rPr>
              <a:t>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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(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 =  1</a:t>
            </a:r>
            <a:r>
              <a:rPr lang="en-US" sz="2400" dirty="0">
                <a:sym typeface="Symbol" pitchFamily="18" charset="2"/>
              </a:rPr>
              <a:t> of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24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Keccak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400" dirty="0">
                <a:sym typeface="Symbol" pitchFamily="18" charset="2"/>
              </a:rPr>
              <a:t> rounds</a:t>
            </a:r>
          </a:p>
          <a:p>
            <a:r>
              <a:rPr lang="en-US" sz="2400" dirty="0">
                <a:sym typeface="Symbol" pitchFamily="18" charset="2"/>
              </a:rPr>
              <a:t> provides inter-slice dispersion by moving 25 bits of a slice to 25 different slices</a:t>
            </a:r>
          </a:p>
          <a:p>
            <a:r>
              <a:rPr lang="en-US" sz="2400" dirty="0">
                <a:sym typeface="Symbol" pitchFamily="18" charset="2"/>
              </a:rPr>
              <a:t>Implemented by 24 rotations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86</a:t>
            </a:fld>
            <a:endParaRPr lang="en-US"/>
          </a:p>
        </p:txBody>
      </p:sp>
      <p:grpSp>
        <p:nvGrpSpPr>
          <p:cNvPr id="6" name="Group 541"/>
          <p:cNvGrpSpPr>
            <a:grpSpLocks/>
          </p:cNvGrpSpPr>
          <p:nvPr/>
        </p:nvGrpSpPr>
        <p:grpSpPr bwMode="auto">
          <a:xfrm>
            <a:off x="1638300" y="1447800"/>
            <a:ext cx="5867400" cy="2362200"/>
            <a:chOff x="912" y="2352"/>
            <a:chExt cx="3696" cy="1488"/>
          </a:xfrm>
        </p:grpSpPr>
        <p:grpSp>
          <p:nvGrpSpPr>
            <p:cNvPr id="7" name="Group 319"/>
            <p:cNvGrpSpPr>
              <a:grpSpLocks/>
            </p:cNvGrpSpPr>
            <p:nvPr/>
          </p:nvGrpSpPr>
          <p:grpSpPr bwMode="auto">
            <a:xfrm>
              <a:off x="912" y="2352"/>
              <a:ext cx="576" cy="1344"/>
              <a:chOff x="432" y="2448"/>
              <a:chExt cx="576" cy="1344"/>
            </a:xfrm>
          </p:grpSpPr>
          <p:sp>
            <p:nvSpPr>
              <p:cNvPr id="210" name="AutoShape 217"/>
              <p:cNvSpPr>
                <a:spLocks noChangeArrowheads="1"/>
              </p:cNvSpPr>
              <p:nvPr/>
            </p:nvSpPr>
            <p:spPr bwMode="auto">
              <a:xfrm>
                <a:off x="76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1" name="AutoShape 218"/>
              <p:cNvSpPr>
                <a:spLocks noChangeArrowheads="1"/>
              </p:cNvSpPr>
              <p:nvPr/>
            </p:nvSpPr>
            <p:spPr bwMode="auto">
              <a:xfrm>
                <a:off x="76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2" name="AutoShape 219"/>
              <p:cNvSpPr>
                <a:spLocks noChangeArrowheads="1"/>
              </p:cNvSpPr>
              <p:nvPr/>
            </p:nvSpPr>
            <p:spPr bwMode="auto">
              <a:xfrm>
                <a:off x="76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3" name="AutoShape 220"/>
              <p:cNvSpPr>
                <a:spLocks noChangeArrowheads="1"/>
              </p:cNvSpPr>
              <p:nvPr/>
            </p:nvSpPr>
            <p:spPr bwMode="auto">
              <a:xfrm>
                <a:off x="768" y="264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4" name="AutoShape 221"/>
              <p:cNvSpPr>
                <a:spLocks noChangeArrowheads="1"/>
              </p:cNvSpPr>
              <p:nvPr/>
            </p:nvSpPr>
            <p:spPr bwMode="auto">
              <a:xfrm>
                <a:off x="768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5" name="AutoShape 227"/>
              <p:cNvSpPr>
                <a:spLocks noChangeArrowheads="1"/>
              </p:cNvSpPr>
              <p:nvPr/>
            </p:nvSpPr>
            <p:spPr bwMode="auto">
              <a:xfrm>
                <a:off x="720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6" name="AutoShape 228"/>
              <p:cNvSpPr>
                <a:spLocks noChangeArrowheads="1"/>
              </p:cNvSpPr>
              <p:nvPr/>
            </p:nvSpPr>
            <p:spPr bwMode="auto">
              <a:xfrm>
                <a:off x="72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7" name="AutoShape 229"/>
              <p:cNvSpPr>
                <a:spLocks noChangeArrowheads="1"/>
              </p:cNvSpPr>
              <p:nvPr/>
            </p:nvSpPr>
            <p:spPr bwMode="auto">
              <a:xfrm>
                <a:off x="72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8" name="AutoShape 230"/>
              <p:cNvSpPr>
                <a:spLocks noChangeArrowheads="1"/>
              </p:cNvSpPr>
              <p:nvPr/>
            </p:nvSpPr>
            <p:spPr bwMode="auto">
              <a:xfrm>
                <a:off x="72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9" name="AutoShape 231"/>
              <p:cNvSpPr>
                <a:spLocks noChangeArrowheads="1"/>
              </p:cNvSpPr>
              <p:nvPr/>
            </p:nvSpPr>
            <p:spPr bwMode="auto">
              <a:xfrm>
                <a:off x="72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0" name="AutoShape 237"/>
              <p:cNvSpPr>
                <a:spLocks noChangeArrowheads="1"/>
              </p:cNvSpPr>
              <p:nvPr/>
            </p:nvSpPr>
            <p:spPr bwMode="auto">
              <a:xfrm>
                <a:off x="672" y="331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1" name="AutoShape 238"/>
              <p:cNvSpPr>
                <a:spLocks noChangeArrowheads="1"/>
              </p:cNvSpPr>
              <p:nvPr/>
            </p:nvSpPr>
            <p:spPr bwMode="auto">
              <a:xfrm>
                <a:off x="672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2" name="AutoShape 239"/>
              <p:cNvSpPr>
                <a:spLocks noChangeArrowheads="1"/>
              </p:cNvSpPr>
              <p:nvPr/>
            </p:nvSpPr>
            <p:spPr bwMode="auto">
              <a:xfrm>
                <a:off x="672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3" name="AutoShape 240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4" name="AutoShape 241"/>
              <p:cNvSpPr>
                <a:spLocks noChangeArrowheads="1"/>
              </p:cNvSpPr>
              <p:nvPr/>
            </p:nvSpPr>
            <p:spPr bwMode="auto">
              <a:xfrm>
                <a:off x="672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5" name="AutoShape 247"/>
              <p:cNvSpPr>
                <a:spLocks noChangeArrowheads="1"/>
              </p:cNvSpPr>
              <p:nvPr/>
            </p:nvSpPr>
            <p:spPr bwMode="auto">
              <a:xfrm>
                <a:off x="624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6" name="AutoShape 248"/>
              <p:cNvSpPr>
                <a:spLocks noChangeArrowheads="1"/>
              </p:cNvSpPr>
              <p:nvPr/>
            </p:nvSpPr>
            <p:spPr bwMode="auto">
              <a:xfrm>
                <a:off x="624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7" name="AutoShape 249"/>
              <p:cNvSpPr>
                <a:spLocks noChangeArrowheads="1"/>
              </p:cNvSpPr>
              <p:nvPr/>
            </p:nvSpPr>
            <p:spPr bwMode="auto">
              <a:xfrm>
                <a:off x="624" y="297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8" name="AutoShape 250"/>
              <p:cNvSpPr>
                <a:spLocks noChangeArrowheads="1"/>
              </p:cNvSpPr>
              <p:nvPr/>
            </p:nvSpPr>
            <p:spPr bwMode="auto">
              <a:xfrm>
                <a:off x="62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9" name="AutoShape 251"/>
              <p:cNvSpPr>
                <a:spLocks noChangeArrowheads="1"/>
              </p:cNvSpPr>
              <p:nvPr/>
            </p:nvSpPr>
            <p:spPr bwMode="auto">
              <a:xfrm>
                <a:off x="62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0" name="AutoShape 257"/>
              <p:cNvSpPr>
                <a:spLocks noChangeArrowheads="1"/>
              </p:cNvSpPr>
              <p:nvPr/>
            </p:nvSpPr>
            <p:spPr bwMode="auto">
              <a:xfrm>
                <a:off x="576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1" name="AutoShape 258"/>
              <p:cNvSpPr>
                <a:spLocks noChangeArrowheads="1"/>
              </p:cNvSpPr>
              <p:nvPr/>
            </p:nvSpPr>
            <p:spPr bwMode="auto">
              <a:xfrm>
                <a:off x="576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2" name="AutoShape 259"/>
              <p:cNvSpPr>
                <a:spLocks noChangeArrowheads="1"/>
              </p:cNvSpPr>
              <p:nvPr/>
            </p:nvSpPr>
            <p:spPr bwMode="auto">
              <a:xfrm>
                <a:off x="576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3" name="AutoShape 260"/>
              <p:cNvSpPr>
                <a:spLocks noChangeArrowheads="1"/>
              </p:cNvSpPr>
              <p:nvPr/>
            </p:nvSpPr>
            <p:spPr bwMode="auto">
              <a:xfrm>
                <a:off x="576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4" name="AutoShape 261"/>
              <p:cNvSpPr>
                <a:spLocks noChangeArrowheads="1"/>
              </p:cNvSpPr>
              <p:nvPr/>
            </p:nvSpPr>
            <p:spPr bwMode="auto">
              <a:xfrm>
                <a:off x="576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5" name="AutoShape 267"/>
              <p:cNvSpPr>
                <a:spLocks noChangeArrowheads="1"/>
              </p:cNvSpPr>
              <p:nvPr/>
            </p:nvSpPr>
            <p:spPr bwMode="auto">
              <a:xfrm>
                <a:off x="528" y="345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6" name="AutoShape 268"/>
              <p:cNvSpPr>
                <a:spLocks noChangeArrowheads="1"/>
              </p:cNvSpPr>
              <p:nvPr/>
            </p:nvSpPr>
            <p:spPr bwMode="auto">
              <a:xfrm>
                <a:off x="528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7" name="AutoShape 269"/>
              <p:cNvSpPr>
                <a:spLocks noChangeArrowheads="1"/>
              </p:cNvSpPr>
              <p:nvPr/>
            </p:nvSpPr>
            <p:spPr bwMode="auto">
              <a:xfrm>
                <a:off x="52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8" name="AutoShape 270"/>
              <p:cNvSpPr>
                <a:spLocks noChangeArrowheads="1"/>
              </p:cNvSpPr>
              <p:nvPr/>
            </p:nvSpPr>
            <p:spPr bwMode="auto">
              <a:xfrm>
                <a:off x="52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9" name="AutoShape 271"/>
              <p:cNvSpPr>
                <a:spLocks noChangeArrowheads="1"/>
              </p:cNvSpPr>
              <p:nvPr/>
            </p:nvSpPr>
            <p:spPr bwMode="auto">
              <a:xfrm>
                <a:off x="52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0" name="AutoShape 277"/>
              <p:cNvSpPr>
                <a:spLocks noChangeArrowheads="1"/>
              </p:cNvSpPr>
              <p:nvPr/>
            </p:nvSpPr>
            <p:spPr bwMode="auto">
              <a:xfrm>
                <a:off x="480" y="350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1" name="AutoShape 278"/>
              <p:cNvSpPr>
                <a:spLocks noChangeArrowheads="1"/>
              </p:cNvSpPr>
              <p:nvPr/>
            </p:nvSpPr>
            <p:spPr bwMode="auto">
              <a:xfrm>
                <a:off x="480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2" name="AutoShape 279"/>
              <p:cNvSpPr>
                <a:spLocks noChangeArrowheads="1"/>
              </p:cNvSpPr>
              <p:nvPr/>
            </p:nvSpPr>
            <p:spPr bwMode="auto">
              <a:xfrm>
                <a:off x="480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3" name="AutoShape 280"/>
              <p:cNvSpPr>
                <a:spLocks noChangeArrowheads="1"/>
              </p:cNvSpPr>
              <p:nvPr/>
            </p:nvSpPr>
            <p:spPr bwMode="auto">
              <a:xfrm>
                <a:off x="480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4" name="AutoShape 281"/>
              <p:cNvSpPr>
                <a:spLocks noChangeArrowheads="1"/>
              </p:cNvSpPr>
              <p:nvPr/>
            </p:nvSpPr>
            <p:spPr bwMode="auto">
              <a:xfrm>
                <a:off x="480" y="273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5" name="AutoShape 303"/>
              <p:cNvSpPr>
                <a:spLocks noChangeArrowheads="1"/>
              </p:cNvSpPr>
              <p:nvPr/>
            </p:nvSpPr>
            <p:spPr bwMode="auto">
              <a:xfrm>
                <a:off x="432" y="35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6" name="AutoShape 304"/>
              <p:cNvSpPr>
                <a:spLocks noChangeArrowheads="1"/>
              </p:cNvSpPr>
              <p:nvPr/>
            </p:nvSpPr>
            <p:spPr bwMode="auto">
              <a:xfrm>
                <a:off x="432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7" name="AutoShape 305"/>
              <p:cNvSpPr>
                <a:spLocks noChangeArrowheads="1"/>
              </p:cNvSpPr>
              <p:nvPr/>
            </p:nvSpPr>
            <p:spPr bwMode="auto">
              <a:xfrm>
                <a:off x="432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8" name="AutoShape 306"/>
              <p:cNvSpPr>
                <a:spLocks noChangeArrowheads="1"/>
              </p:cNvSpPr>
              <p:nvPr/>
            </p:nvSpPr>
            <p:spPr bwMode="auto">
              <a:xfrm>
                <a:off x="432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9" name="AutoShape 307"/>
              <p:cNvSpPr>
                <a:spLocks noChangeArrowheads="1"/>
              </p:cNvSpPr>
              <p:nvPr/>
            </p:nvSpPr>
            <p:spPr bwMode="auto">
              <a:xfrm>
                <a:off x="432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0" name="Oval 309"/>
              <p:cNvSpPr>
                <a:spLocks noChangeArrowheads="1"/>
              </p:cNvSpPr>
              <p:nvPr/>
            </p:nvSpPr>
            <p:spPr bwMode="auto">
              <a:xfrm>
                <a:off x="528" y="369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1" name="Oval 310"/>
              <p:cNvSpPr>
                <a:spLocks noChangeArrowheads="1"/>
              </p:cNvSpPr>
              <p:nvPr/>
            </p:nvSpPr>
            <p:spPr bwMode="auto">
              <a:xfrm>
                <a:off x="528" y="350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2" name="Oval 311"/>
              <p:cNvSpPr>
                <a:spLocks noChangeArrowheads="1"/>
              </p:cNvSpPr>
              <p:nvPr/>
            </p:nvSpPr>
            <p:spPr bwMode="auto">
              <a:xfrm>
                <a:off x="528" y="331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3" name="Oval 312"/>
              <p:cNvSpPr>
                <a:spLocks noChangeArrowheads="1"/>
              </p:cNvSpPr>
              <p:nvPr/>
            </p:nvSpPr>
            <p:spPr bwMode="auto">
              <a:xfrm>
                <a:off x="528" y="312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4" name="Oval 313"/>
              <p:cNvSpPr>
                <a:spLocks noChangeArrowheads="1"/>
              </p:cNvSpPr>
              <p:nvPr/>
            </p:nvSpPr>
            <p:spPr bwMode="auto">
              <a:xfrm>
                <a:off x="528" y="292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5" name="Line 314"/>
              <p:cNvSpPr>
                <a:spLocks noChangeShapeType="1"/>
              </p:cNvSpPr>
              <p:nvPr/>
            </p:nvSpPr>
            <p:spPr bwMode="auto">
              <a:xfrm flipV="1">
                <a:off x="528" y="2832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Line 315"/>
              <p:cNvSpPr>
                <a:spLocks noChangeShapeType="1"/>
              </p:cNvSpPr>
              <p:nvPr/>
            </p:nvSpPr>
            <p:spPr bwMode="auto">
              <a:xfrm flipV="1">
                <a:off x="528" y="2784"/>
                <a:ext cx="336" cy="38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317"/>
              <p:cNvSpPr>
                <a:spLocks noChangeShapeType="1"/>
              </p:cNvSpPr>
              <p:nvPr/>
            </p:nvSpPr>
            <p:spPr bwMode="auto">
              <a:xfrm flipV="1">
                <a:off x="528" y="3120"/>
                <a:ext cx="192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8" name="Line 318"/>
              <p:cNvSpPr>
                <a:spLocks noChangeShapeType="1"/>
              </p:cNvSpPr>
              <p:nvPr/>
            </p:nvSpPr>
            <p:spPr bwMode="auto">
              <a:xfrm flipV="1">
                <a:off x="576" y="3456"/>
                <a:ext cx="192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8" name="Group 528"/>
            <p:cNvGrpSpPr>
              <a:grpSpLocks/>
            </p:cNvGrpSpPr>
            <p:nvPr/>
          </p:nvGrpSpPr>
          <p:grpSpPr bwMode="auto">
            <a:xfrm>
              <a:off x="1680" y="2352"/>
              <a:ext cx="576" cy="1344"/>
              <a:chOff x="1680" y="2352"/>
              <a:chExt cx="576" cy="1344"/>
            </a:xfrm>
          </p:grpSpPr>
          <p:sp>
            <p:nvSpPr>
              <p:cNvPr id="161" name="AutoShape 321"/>
              <p:cNvSpPr>
                <a:spLocks noChangeArrowheads="1"/>
              </p:cNvSpPr>
              <p:nvPr/>
            </p:nvSpPr>
            <p:spPr bwMode="auto">
              <a:xfrm>
                <a:off x="2016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2" name="AutoShape 322"/>
              <p:cNvSpPr>
                <a:spLocks noChangeArrowheads="1"/>
              </p:cNvSpPr>
              <p:nvPr/>
            </p:nvSpPr>
            <p:spPr bwMode="auto">
              <a:xfrm>
                <a:off x="2016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3" name="AutoShape 323"/>
              <p:cNvSpPr>
                <a:spLocks noChangeArrowheads="1"/>
              </p:cNvSpPr>
              <p:nvPr/>
            </p:nvSpPr>
            <p:spPr bwMode="auto">
              <a:xfrm>
                <a:off x="2016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4" name="AutoShape 324"/>
              <p:cNvSpPr>
                <a:spLocks noChangeArrowheads="1"/>
              </p:cNvSpPr>
              <p:nvPr/>
            </p:nvSpPr>
            <p:spPr bwMode="auto">
              <a:xfrm>
                <a:off x="2016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AutoShape 325"/>
              <p:cNvSpPr>
                <a:spLocks noChangeArrowheads="1"/>
              </p:cNvSpPr>
              <p:nvPr/>
            </p:nvSpPr>
            <p:spPr bwMode="auto">
              <a:xfrm>
                <a:off x="2016" y="235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6" name="AutoShape 326"/>
              <p:cNvSpPr>
                <a:spLocks noChangeArrowheads="1"/>
              </p:cNvSpPr>
              <p:nvPr/>
            </p:nvSpPr>
            <p:spPr bwMode="auto">
              <a:xfrm>
                <a:off x="1968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utoShape 327"/>
              <p:cNvSpPr>
                <a:spLocks noChangeArrowheads="1"/>
              </p:cNvSpPr>
              <p:nvPr/>
            </p:nvSpPr>
            <p:spPr bwMode="auto">
              <a:xfrm>
                <a:off x="1968" y="297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AutoShape 328"/>
              <p:cNvSpPr>
                <a:spLocks noChangeArrowheads="1"/>
              </p:cNvSpPr>
              <p:nvPr/>
            </p:nvSpPr>
            <p:spPr bwMode="auto">
              <a:xfrm>
                <a:off x="1968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AutoShape 329"/>
              <p:cNvSpPr>
                <a:spLocks noChangeArrowheads="1"/>
              </p:cNvSpPr>
              <p:nvPr/>
            </p:nvSpPr>
            <p:spPr bwMode="auto">
              <a:xfrm>
                <a:off x="1968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0" name="AutoShape 330"/>
              <p:cNvSpPr>
                <a:spLocks noChangeArrowheads="1"/>
              </p:cNvSpPr>
              <p:nvPr/>
            </p:nvSpPr>
            <p:spPr bwMode="auto">
              <a:xfrm>
                <a:off x="1968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1" name="AutoShape 331"/>
              <p:cNvSpPr>
                <a:spLocks noChangeArrowheads="1"/>
              </p:cNvSpPr>
              <p:nvPr/>
            </p:nvSpPr>
            <p:spPr bwMode="auto">
              <a:xfrm>
                <a:off x="1920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2" name="AutoShape 332"/>
              <p:cNvSpPr>
                <a:spLocks noChangeArrowheads="1"/>
              </p:cNvSpPr>
              <p:nvPr/>
            </p:nvSpPr>
            <p:spPr bwMode="auto">
              <a:xfrm>
                <a:off x="1920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3" name="AutoShape 333"/>
              <p:cNvSpPr>
                <a:spLocks noChangeArrowheads="1"/>
              </p:cNvSpPr>
              <p:nvPr/>
            </p:nvSpPr>
            <p:spPr bwMode="auto">
              <a:xfrm>
                <a:off x="1920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4" name="AutoShape 334"/>
              <p:cNvSpPr>
                <a:spLocks noChangeArrowheads="1"/>
              </p:cNvSpPr>
              <p:nvPr/>
            </p:nvSpPr>
            <p:spPr bwMode="auto">
              <a:xfrm>
                <a:off x="1920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5" name="AutoShape 335"/>
              <p:cNvSpPr>
                <a:spLocks noChangeArrowheads="1"/>
              </p:cNvSpPr>
              <p:nvPr/>
            </p:nvSpPr>
            <p:spPr bwMode="auto">
              <a:xfrm>
                <a:off x="1920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utoShape 336"/>
              <p:cNvSpPr>
                <a:spLocks noChangeArrowheads="1"/>
              </p:cNvSpPr>
              <p:nvPr/>
            </p:nvSpPr>
            <p:spPr bwMode="auto">
              <a:xfrm>
                <a:off x="1872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AutoShape 337"/>
              <p:cNvSpPr>
                <a:spLocks noChangeArrowheads="1"/>
              </p:cNvSpPr>
              <p:nvPr/>
            </p:nvSpPr>
            <p:spPr bwMode="auto">
              <a:xfrm>
                <a:off x="187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8" name="AutoShape 338"/>
              <p:cNvSpPr>
                <a:spLocks noChangeArrowheads="1"/>
              </p:cNvSpPr>
              <p:nvPr/>
            </p:nvSpPr>
            <p:spPr bwMode="auto">
              <a:xfrm>
                <a:off x="187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9" name="AutoShape 339"/>
              <p:cNvSpPr>
                <a:spLocks noChangeArrowheads="1"/>
              </p:cNvSpPr>
              <p:nvPr/>
            </p:nvSpPr>
            <p:spPr bwMode="auto">
              <a:xfrm>
                <a:off x="1872" y="268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0" name="AutoShape 340"/>
              <p:cNvSpPr>
                <a:spLocks noChangeArrowheads="1"/>
              </p:cNvSpPr>
              <p:nvPr/>
            </p:nvSpPr>
            <p:spPr bwMode="auto">
              <a:xfrm>
                <a:off x="1872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1" name="AutoShape 341"/>
              <p:cNvSpPr>
                <a:spLocks noChangeArrowheads="1"/>
              </p:cNvSpPr>
              <p:nvPr/>
            </p:nvSpPr>
            <p:spPr bwMode="auto">
              <a:xfrm>
                <a:off x="1824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2" name="AutoShape 342"/>
              <p:cNvSpPr>
                <a:spLocks noChangeArrowheads="1"/>
              </p:cNvSpPr>
              <p:nvPr/>
            </p:nvSpPr>
            <p:spPr bwMode="auto">
              <a:xfrm>
                <a:off x="1824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3" name="AutoShape 343"/>
              <p:cNvSpPr>
                <a:spLocks noChangeArrowheads="1"/>
              </p:cNvSpPr>
              <p:nvPr/>
            </p:nvSpPr>
            <p:spPr bwMode="auto">
              <a:xfrm>
                <a:off x="1824" y="292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4" name="AutoShape 344"/>
              <p:cNvSpPr>
                <a:spLocks noChangeArrowheads="1"/>
              </p:cNvSpPr>
              <p:nvPr/>
            </p:nvSpPr>
            <p:spPr bwMode="auto">
              <a:xfrm>
                <a:off x="1824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AutoShape 345"/>
              <p:cNvSpPr>
                <a:spLocks noChangeArrowheads="1"/>
              </p:cNvSpPr>
              <p:nvPr/>
            </p:nvSpPr>
            <p:spPr bwMode="auto">
              <a:xfrm>
                <a:off x="1824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AutoShape 346"/>
              <p:cNvSpPr>
                <a:spLocks noChangeArrowheads="1"/>
              </p:cNvSpPr>
              <p:nvPr/>
            </p:nvSpPr>
            <p:spPr bwMode="auto">
              <a:xfrm>
                <a:off x="1776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7" name="AutoShape 347"/>
              <p:cNvSpPr>
                <a:spLocks noChangeArrowheads="1"/>
              </p:cNvSpPr>
              <p:nvPr/>
            </p:nvSpPr>
            <p:spPr bwMode="auto">
              <a:xfrm>
                <a:off x="1776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8" name="AutoShape 348"/>
              <p:cNvSpPr>
                <a:spLocks noChangeArrowheads="1"/>
              </p:cNvSpPr>
              <p:nvPr/>
            </p:nvSpPr>
            <p:spPr bwMode="auto">
              <a:xfrm>
                <a:off x="1776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utoShape 349"/>
              <p:cNvSpPr>
                <a:spLocks noChangeArrowheads="1"/>
              </p:cNvSpPr>
              <p:nvPr/>
            </p:nvSpPr>
            <p:spPr bwMode="auto">
              <a:xfrm>
                <a:off x="1776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AutoShape 350"/>
              <p:cNvSpPr>
                <a:spLocks noChangeArrowheads="1"/>
              </p:cNvSpPr>
              <p:nvPr/>
            </p:nvSpPr>
            <p:spPr bwMode="auto">
              <a:xfrm>
                <a:off x="1776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1" name="AutoShape 351"/>
              <p:cNvSpPr>
                <a:spLocks noChangeArrowheads="1"/>
              </p:cNvSpPr>
              <p:nvPr/>
            </p:nvSpPr>
            <p:spPr bwMode="auto">
              <a:xfrm>
                <a:off x="1728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2" name="AutoShape 352"/>
              <p:cNvSpPr>
                <a:spLocks noChangeArrowheads="1"/>
              </p:cNvSpPr>
              <p:nvPr/>
            </p:nvSpPr>
            <p:spPr bwMode="auto">
              <a:xfrm>
                <a:off x="172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3" name="AutoShape 353"/>
              <p:cNvSpPr>
                <a:spLocks noChangeArrowheads="1"/>
              </p:cNvSpPr>
              <p:nvPr/>
            </p:nvSpPr>
            <p:spPr bwMode="auto">
              <a:xfrm>
                <a:off x="172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4" name="AutoShape 354"/>
              <p:cNvSpPr>
                <a:spLocks noChangeArrowheads="1"/>
              </p:cNvSpPr>
              <p:nvPr/>
            </p:nvSpPr>
            <p:spPr bwMode="auto">
              <a:xfrm>
                <a:off x="172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5" name="AutoShape 355"/>
              <p:cNvSpPr>
                <a:spLocks noChangeArrowheads="1"/>
              </p:cNvSpPr>
              <p:nvPr/>
            </p:nvSpPr>
            <p:spPr bwMode="auto">
              <a:xfrm>
                <a:off x="1728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6" name="AutoShape 356"/>
              <p:cNvSpPr>
                <a:spLocks noChangeArrowheads="1"/>
              </p:cNvSpPr>
              <p:nvPr/>
            </p:nvSpPr>
            <p:spPr bwMode="auto">
              <a:xfrm>
                <a:off x="1680" y="345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7" name="AutoShape 357"/>
              <p:cNvSpPr>
                <a:spLocks noChangeArrowheads="1"/>
              </p:cNvSpPr>
              <p:nvPr/>
            </p:nvSpPr>
            <p:spPr bwMode="auto">
              <a:xfrm>
                <a:off x="1680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8" name="AutoShape 358"/>
              <p:cNvSpPr>
                <a:spLocks noChangeArrowheads="1"/>
              </p:cNvSpPr>
              <p:nvPr/>
            </p:nvSpPr>
            <p:spPr bwMode="auto">
              <a:xfrm>
                <a:off x="168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9" name="AutoShape 359"/>
              <p:cNvSpPr>
                <a:spLocks noChangeArrowheads="1"/>
              </p:cNvSpPr>
              <p:nvPr/>
            </p:nvSpPr>
            <p:spPr bwMode="auto">
              <a:xfrm>
                <a:off x="168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0" name="AutoShape 360"/>
              <p:cNvSpPr>
                <a:spLocks noChangeArrowheads="1"/>
              </p:cNvSpPr>
              <p:nvPr/>
            </p:nvSpPr>
            <p:spPr bwMode="auto">
              <a:xfrm>
                <a:off x="1680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1" name="Oval 361"/>
              <p:cNvSpPr>
                <a:spLocks noChangeArrowheads="1"/>
              </p:cNvSpPr>
              <p:nvPr/>
            </p:nvSpPr>
            <p:spPr bwMode="auto">
              <a:xfrm>
                <a:off x="1776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2" name="Oval 362"/>
              <p:cNvSpPr>
                <a:spLocks noChangeArrowheads="1"/>
              </p:cNvSpPr>
              <p:nvPr/>
            </p:nvSpPr>
            <p:spPr bwMode="auto">
              <a:xfrm>
                <a:off x="1776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3" name="Oval 363"/>
              <p:cNvSpPr>
                <a:spLocks noChangeArrowheads="1"/>
              </p:cNvSpPr>
              <p:nvPr/>
            </p:nvSpPr>
            <p:spPr bwMode="auto">
              <a:xfrm>
                <a:off x="1776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4" name="Oval 364"/>
              <p:cNvSpPr>
                <a:spLocks noChangeArrowheads="1"/>
              </p:cNvSpPr>
              <p:nvPr/>
            </p:nvSpPr>
            <p:spPr bwMode="auto">
              <a:xfrm>
                <a:off x="1776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5" name="Oval 365"/>
              <p:cNvSpPr>
                <a:spLocks noChangeArrowheads="1"/>
              </p:cNvSpPr>
              <p:nvPr/>
            </p:nvSpPr>
            <p:spPr bwMode="auto">
              <a:xfrm>
                <a:off x="1776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6" name="Line 521"/>
              <p:cNvSpPr>
                <a:spLocks noChangeShapeType="1"/>
              </p:cNvSpPr>
              <p:nvPr/>
            </p:nvSpPr>
            <p:spPr bwMode="auto">
              <a:xfrm flipV="1">
                <a:off x="1824" y="2544"/>
                <a:ext cx="288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7" name="Line 525"/>
              <p:cNvSpPr>
                <a:spLocks noChangeShapeType="1"/>
              </p:cNvSpPr>
              <p:nvPr/>
            </p:nvSpPr>
            <p:spPr bwMode="auto">
              <a:xfrm flipV="1">
                <a:off x="1824" y="2832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8" name="Line 526"/>
              <p:cNvSpPr>
                <a:spLocks noChangeShapeType="1"/>
              </p:cNvSpPr>
              <p:nvPr/>
            </p:nvSpPr>
            <p:spPr bwMode="auto">
              <a:xfrm flipV="1">
                <a:off x="1824" y="3072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09" name="Line 527"/>
              <p:cNvSpPr>
                <a:spLocks noChangeShapeType="1"/>
              </p:cNvSpPr>
              <p:nvPr/>
            </p:nvSpPr>
            <p:spPr bwMode="auto">
              <a:xfrm flipV="1">
                <a:off x="1824" y="3168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9" name="Group 532"/>
            <p:cNvGrpSpPr>
              <a:grpSpLocks/>
            </p:cNvGrpSpPr>
            <p:nvPr/>
          </p:nvGrpSpPr>
          <p:grpSpPr bwMode="auto">
            <a:xfrm>
              <a:off x="2448" y="2352"/>
              <a:ext cx="576" cy="1488"/>
              <a:chOff x="2448" y="2352"/>
              <a:chExt cx="576" cy="1488"/>
            </a:xfrm>
          </p:grpSpPr>
          <p:sp>
            <p:nvSpPr>
              <p:cNvPr id="112" name="AutoShape 371"/>
              <p:cNvSpPr>
                <a:spLocks noChangeArrowheads="1"/>
              </p:cNvSpPr>
              <p:nvPr/>
            </p:nvSpPr>
            <p:spPr bwMode="auto">
              <a:xfrm>
                <a:off x="2784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3" name="AutoShape 372"/>
              <p:cNvSpPr>
                <a:spLocks noChangeArrowheads="1"/>
              </p:cNvSpPr>
              <p:nvPr/>
            </p:nvSpPr>
            <p:spPr bwMode="auto">
              <a:xfrm>
                <a:off x="2784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4" name="AutoShape 373"/>
              <p:cNvSpPr>
                <a:spLocks noChangeArrowheads="1"/>
              </p:cNvSpPr>
              <p:nvPr/>
            </p:nvSpPr>
            <p:spPr bwMode="auto">
              <a:xfrm>
                <a:off x="2784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AutoShape 374"/>
              <p:cNvSpPr>
                <a:spLocks noChangeArrowheads="1"/>
              </p:cNvSpPr>
              <p:nvPr/>
            </p:nvSpPr>
            <p:spPr bwMode="auto">
              <a:xfrm>
                <a:off x="2784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6" name="AutoShape 375"/>
              <p:cNvSpPr>
                <a:spLocks noChangeArrowheads="1"/>
              </p:cNvSpPr>
              <p:nvPr/>
            </p:nvSpPr>
            <p:spPr bwMode="auto">
              <a:xfrm>
                <a:off x="2784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7" name="AutoShape 376"/>
              <p:cNvSpPr>
                <a:spLocks noChangeArrowheads="1"/>
              </p:cNvSpPr>
              <p:nvPr/>
            </p:nvSpPr>
            <p:spPr bwMode="auto">
              <a:xfrm>
                <a:off x="2736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8" name="AutoShape 377"/>
              <p:cNvSpPr>
                <a:spLocks noChangeArrowheads="1"/>
              </p:cNvSpPr>
              <p:nvPr/>
            </p:nvSpPr>
            <p:spPr bwMode="auto">
              <a:xfrm>
                <a:off x="2736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9" name="AutoShape 378"/>
              <p:cNvSpPr>
                <a:spLocks noChangeArrowheads="1"/>
              </p:cNvSpPr>
              <p:nvPr/>
            </p:nvSpPr>
            <p:spPr bwMode="auto">
              <a:xfrm>
                <a:off x="2736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0" name="AutoShape 379"/>
              <p:cNvSpPr>
                <a:spLocks noChangeArrowheads="1"/>
              </p:cNvSpPr>
              <p:nvPr/>
            </p:nvSpPr>
            <p:spPr bwMode="auto">
              <a:xfrm>
                <a:off x="2736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1" name="AutoShape 380"/>
              <p:cNvSpPr>
                <a:spLocks noChangeArrowheads="1"/>
              </p:cNvSpPr>
              <p:nvPr/>
            </p:nvSpPr>
            <p:spPr bwMode="auto">
              <a:xfrm>
                <a:off x="2736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2" name="AutoShape 381"/>
              <p:cNvSpPr>
                <a:spLocks noChangeArrowheads="1"/>
              </p:cNvSpPr>
              <p:nvPr/>
            </p:nvSpPr>
            <p:spPr bwMode="auto">
              <a:xfrm>
                <a:off x="2688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3" name="AutoShape 382"/>
              <p:cNvSpPr>
                <a:spLocks noChangeArrowheads="1"/>
              </p:cNvSpPr>
              <p:nvPr/>
            </p:nvSpPr>
            <p:spPr bwMode="auto">
              <a:xfrm>
                <a:off x="2688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4" name="AutoShape 383"/>
              <p:cNvSpPr>
                <a:spLocks noChangeArrowheads="1"/>
              </p:cNvSpPr>
              <p:nvPr/>
            </p:nvSpPr>
            <p:spPr bwMode="auto">
              <a:xfrm>
                <a:off x="2688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5" name="AutoShape 384"/>
              <p:cNvSpPr>
                <a:spLocks noChangeArrowheads="1"/>
              </p:cNvSpPr>
              <p:nvPr/>
            </p:nvSpPr>
            <p:spPr bwMode="auto">
              <a:xfrm>
                <a:off x="2688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AutoShape 385"/>
              <p:cNvSpPr>
                <a:spLocks noChangeArrowheads="1"/>
              </p:cNvSpPr>
              <p:nvPr/>
            </p:nvSpPr>
            <p:spPr bwMode="auto">
              <a:xfrm>
                <a:off x="2688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AutoShape 386"/>
              <p:cNvSpPr>
                <a:spLocks noChangeArrowheads="1"/>
              </p:cNvSpPr>
              <p:nvPr/>
            </p:nvSpPr>
            <p:spPr bwMode="auto">
              <a:xfrm>
                <a:off x="2640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8" name="AutoShape 387"/>
              <p:cNvSpPr>
                <a:spLocks noChangeArrowheads="1"/>
              </p:cNvSpPr>
              <p:nvPr/>
            </p:nvSpPr>
            <p:spPr bwMode="auto">
              <a:xfrm>
                <a:off x="2640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9" name="AutoShape 388"/>
              <p:cNvSpPr>
                <a:spLocks noChangeArrowheads="1"/>
              </p:cNvSpPr>
              <p:nvPr/>
            </p:nvSpPr>
            <p:spPr bwMode="auto">
              <a:xfrm>
                <a:off x="2640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0" name="AutoShape 389"/>
              <p:cNvSpPr>
                <a:spLocks noChangeArrowheads="1"/>
              </p:cNvSpPr>
              <p:nvPr/>
            </p:nvSpPr>
            <p:spPr bwMode="auto">
              <a:xfrm>
                <a:off x="2640" y="268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1" name="AutoShape 390"/>
              <p:cNvSpPr>
                <a:spLocks noChangeArrowheads="1"/>
              </p:cNvSpPr>
              <p:nvPr/>
            </p:nvSpPr>
            <p:spPr bwMode="auto">
              <a:xfrm>
                <a:off x="2640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AutoShape 391"/>
              <p:cNvSpPr>
                <a:spLocks noChangeArrowheads="1"/>
              </p:cNvSpPr>
              <p:nvPr/>
            </p:nvSpPr>
            <p:spPr bwMode="auto">
              <a:xfrm>
                <a:off x="2592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AutoShape 392"/>
              <p:cNvSpPr>
                <a:spLocks noChangeArrowheads="1"/>
              </p:cNvSpPr>
              <p:nvPr/>
            </p:nvSpPr>
            <p:spPr bwMode="auto">
              <a:xfrm>
                <a:off x="2592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4" name="AutoShape 393"/>
              <p:cNvSpPr>
                <a:spLocks noChangeArrowheads="1"/>
              </p:cNvSpPr>
              <p:nvPr/>
            </p:nvSpPr>
            <p:spPr bwMode="auto">
              <a:xfrm>
                <a:off x="2592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5" name="AutoShape 394"/>
              <p:cNvSpPr>
                <a:spLocks noChangeArrowheads="1"/>
              </p:cNvSpPr>
              <p:nvPr/>
            </p:nvSpPr>
            <p:spPr bwMode="auto">
              <a:xfrm>
                <a:off x="2592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6" name="AutoShape 395"/>
              <p:cNvSpPr>
                <a:spLocks noChangeArrowheads="1"/>
              </p:cNvSpPr>
              <p:nvPr/>
            </p:nvSpPr>
            <p:spPr bwMode="auto">
              <a:xfrm>
                <a:off x="2592" y="254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 cap="rnd">
                <a:solidFill>
                  <a:schemeClr val="tx1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7" name="AutoShape 396"/>
              <p:cNvSpPr>
                <a:spLocks noChangeArrowheads="1"/>
              </p:cNvSpPr>
              <p:nvPr/>
            </p:nvSpPr>
            <p:spPr bwMode="auto">
              <a:xfrm>
                <a:off x="2544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8" name="AutoShape 397"/>
              <p:cNvSpPr>
                <a:spLocks noChangeArrowheads="1"/>
              </p:cNvSpPr>
              <p:nvPr/>
            </p:nvSpPr>
            <p:spPr bwMode="auto">
              <a:xfrm>
                <a:off x="2544" y="316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9" name="AutoShape 398"/>
              <p:cNvSpPr>
                <a:spLocks noChangeArrowheads="1"/>
              </p:cNvSpPr>
              <p:nvPr/>
            </p:nvSpPr>
            <p:spPr bwMode="auto">
              <a:xfrm>
                <a:off x="2544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0" name="AutoShape 399"/>
              <p:cNvSpPr>
                <a:spLocks noChangeArrowheads="1"/>
              </p:cNvSpPr>
              <p:nvPr/>
            </p:nvSpPr>
            <p:spPr bwMode="auto">
              <a:xfrm>
                <a:off x="254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1" name="AutoShape 400"/>
              <p:cNvSpPr>
                <a:spLocks noChangeArrowheads="1"/>
              </p:cNvSpPr>
              <p:nvPr/>
            </p:nvSpPr>
            <p:spPr bwMode="auto">
              <a:xfrm>
                <a:off x="254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2" name="AutoShape 401"/>
              <p:cNvSpPr>
                <a:spLocks noChangeArrowheads="1"/>
              </p:cNvSpPr>
              <p:nvPr/>
            </p:nvSpPr>
            <p:spPr bwMode="auto">
              <a:xfrm>
                <a:off x="2496" y="340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3" name="AutoShape 402"/>
              <p:cNvSpPr>
                <a:spLocks noChangeArrowheads="1"/>
              </p:cNvSpPr>
              <p:nvPr/>
            </p:nvSpPr>
            <p:spPr bwMode="auto">
              <a:xfrm>
                <a:off x="2496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4" name="AutoShape 403"/>
              <p:cNvSpPr>
                <a:spLocks noChangeArrowheads="1"/>
              </p:cNvSpPr>
              <p:nvPr/>
            </p:nvSpPr>
            <p:spPr bwMode="auto">
              <a:xfrm>
                <a:off x="2496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5" name="AutoShape 404"/>
              <p:cNvSpPr>
                <a:spLocks noChangeArrowheads="1"/>
              </p:cNvSpPr>
              <p:nvPr/>
            </p:nvSpPr>
            <p:spPr bwMode="auto">
              <a:xfrm>
                <a:off x="2496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6" name="AutoShape 405"/>
              <p:cNvSpPr>
                <a:spLocks noChangeArrowheads="1"/>
              </p:cNvSpPr>
              <p:nvPr/>
            </p:nvSpPr>
            <p:spPr bwMode="auto">
              <a:xfrm>
                <a:off x="2496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7" name="AutoShape 406"/>
              <p:cNvSpPr>
                <a:spLocks noChangeArrowheads="1"/>
              </p:cNvSpPr>
              <p:nvPr/>
            </p:nvSpPr>
            <p:spPr bwMode="auto">
              <a:xfrm>
                <a:off x="2448" y="36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8" name="AutoShape 407"/>
              <p:cNvSpPr>
                <a:spLocks noChangeArrowheads="1"/>
              </p:cNvSpPr>
              <p:nvPr/>
            </p:nvSpPr>
            <p:spPr bwMode="auto">
              <a:xfrm>
                <a:off x="2448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9" name="AutoShape 408"/>
              <p:cNvSpPr>
                <a:spLocks noChangeArrowheads="1"/>
              </p:cNvSpPr>
              <p:nvPr/>
            </p:nvSpPr>
            <p:spPr bwMode="auto">
              <a:xfrm>
                <a:off x="2448" y="307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0" name="AutoShape 409"/>
              <p:cNvSpPr>
                <a:spLocks noChangeArrowheads="1"/>
              </p:cNvSpPr>
              <p:nvPr/>
            </p:nvSpPr>
            <p:spPr bwMode="auto">
              <a:xfrm>
                <a:off x="244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1" name="AutoShape 410"/>
              <p:cNvSpPr>
                <a:spLocks noChangeArrowheads="1"/>
              </p:cNvSpPr>
              <p:nvPr/>
            </p:nvSpPr>
            <p:spPr bwMode="auto">
              <a:xfrm>
                <a:off x="2448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2" name="Oval 411"/>
              <p:cNvSpPr>
                <a:spLocks noChangeArrowheads="1"/>
              </p:cNvSpPr>
              <p:nvPr/>
            </p:nvSpPr>
            <p:spPr bwMode="auto">
              <a:xfrm>
                <a:off x="2544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3" name="Oval 412"/>
              <p:cNvSpPr>
                <a:spLocks noChangeArrowheads="1"/>
              </p:cNvSpPr>
              <p:nvPr/>
            </p:nvSpPr>
            <p:spPr bwMode="auto">
              <a:xfrm>
                <a:off x="2544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4" name="Oval 413"/>
              <p:cNvSpPr>
                <a:spLocks noChangeArrowheads="1"/>
              </p:cNvSpPr>
              <p:nvPr/>
            </p:nvSpPr>
            <p:spPr bwMode="auto">
              <a:xfrm>
                <a:off x="2544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5" name="Oval 414"/>
              <p:cNvSpPr>
                <a:spLocks noChangeArrowheads="1"/>
              </p:cNvSpPr>
              <p:nvPr/>
            </p:nvSpPr>
            <p:spPr bwMode="auto">
              <a:xfrm>
                <a:off x="2544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6" name="Oval 415"/>
              <p:cNvSpPr>
                <a:spLocks noChangeArrowheads="1"/>
              </p:cNvSpPr>
              <p:nvPr/>
            </p:nvSpPr>
            <p:spPr bwMode="auto">
              <a:xfrm>
                <a:off x="2544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7" name="Line 416"/>
              <p:cNvSpPr>
                <a:spLocks noChangeShapeType="1"/>
              </p:cNvSpPr>
              <p:nvPr/>
            </p:nvSpPr>
            <p:spPr bwMode="auto">
              <a:xfrm flipV="1">
                <a:off x="2544" y="2688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8" name="Line 417"/>
              <p:cNvSpPr>
                <a:spLocks noChangeShapeType="1"/>
              </p:cNvSpPr>
              <p:nvPr/>
            </p:nvSpPr>
            <p:spPr bwMode="auto">
              <a:xfrm flipV="1">
                <a:off x="2544" y="2832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59" name="Line 530"/>
              <p:cNvSpPr>
                <a:spLocks noChangeShapeType="1"/>
              </p:cNvSpPr>
              <p:nvPr/>
            </p:nvSpPr>
            <p:spPr bwMode="auto">
              <a:xfrm flipV="1">
                <a:off x="2592" y="3552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60" name="Line 531"/>
              <p:cNvSpPr>
                <a:spLocks noChangeShapeType="1"/>
              </p:cNvSpPr>
              <p:nvPr/>
            </p:nvSpPr>
            <p:spPr bwMode="auto">
              <a:xfrm flipV="1">
                <a:off x="2592" y="3360"/>
                <a:ext cx="96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537"/>
            <p:cNvGrpSpPr>
              <a:grpSpLocks/>
            </p:cNvGrpSpPr>
            <p:nvPr/>
          </p:nvGrpSpPr>
          <p:grpSpPr bwMode="auto">
            <a:xfrm>
              <a:off x="3216" y="2352"/>
              <a:ext cx="576" cy="1344"/>
              <a:chOff x="3216" y="2352"/>
              <a:chExt cx="576" cy="1344"/>
            </a:xfrm>
          </p:grpSpPr>
          <p:sp>
            <p:nvSpPr>
              <p:cNvPr id="62" name="AutoShape 421"/>
              <p:cNvSpPr>
                <a:spLocks noChangeArrowheads="1"/>
              </p:cNvSpPr>
              <p:nvPr/>
            </p:nvSpPr>
            <p:spPr bwMode="auto">
              <a:xfrm>
                <a:off x="3552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3" name="AutoShape 422"/>
              <p:cNvSpPr>
                <a:spLocks noChangeArrowheads="1"/>
              </p:cNvSpPr>
              <p:nvPr/>
            </p:nvSpPr>
            <p:spPr bwMode="auto">
              <a:xfrm>
                <a:off x="3552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4" name="AutoShape 423"/>
              <p:cNvSpPr>
                <a:spLocks noChangeArrowheads="1"/>
              </p:cNvSpPr>
              <p:nvPr/>
            </p:nvSpPr>
            <p:spPr bwMode="auto">
              <a:xfrm>
                <a:off x="3552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AutoShape 424"/>
              <p:cNvSpPr>
                <a:spLocks noChangeArrowheads="1"/>
              </p:cNvSpPr>
              <p:nvPr/>
            </p:nvSpPr>
            <p:spPr bwMode="auto">
              <a:xfrm>
                <a:off x="3552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AutoShape 425"/>
              <p:cNvSpPr>
                <a:spLocks noChangeArrowheads="1"/>
              </p:cNvSpPr>
              <p:nvPr/>
            </p:nvSpPr>
            <p:spPr bwMode="auto">
              <a:xfrm>
                <a:off x="3552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7" name="AutoShape 426"/>
              <p:cNvSpPr>
                <a:spLocks noChangeArrowheads="1"/>
              </p:cNvSpPr>
              <p:nvPr/>
            </p:nvSpPr>
            <p:spPr bwMode="auto">
              <a:xfrm>
                <a:off x="3504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AutoShape 427"/>
              <p:cNvSpPr>
                <a:spLocks noChangeArrowheads="1"/>
              </p:cNvSpPr>
              <p:nvPr/>
            </p:nvSpPr>
            <p:spPr bwMode="auto">
              <a:xfrm>
                <a:off x="3504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AutoShape 428"/>
              <p:cNvSpPr>
                <a:spLocks noChangeArrowheads="1"/>
              </p:cNvSpPr>
              <p:nvPr/>
            </p:nvSpPr>
            <p:spPr bwMode="auto">
              <a:xfrm>
                <a:off x="3504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0" name="AutoShape 429"/>
              <p:cNvSpPr>
                <a:spLocks noChangeArrowheads="1"/>
              </p:cNvSpPr>
              <p:nvPr/>
            </p:nvSpPr>
            <p:spPr bwMode="auto">
              <a:xfrm>
                <a:off x="3504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AutoShape 430"/>
              <p:cNvSpPr>
                <a:spLocks noChangeArrowheads="1"/>
              </p:cNvSpPr>
              <p:nvPr/>
            </p:nvSpPr>
            <p:spPr bwMode="auto">
              <a:xfrm>
                <a:off x="3504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AutoShape 431"/>
              <p:cNvSpPr>
                <a:spLocks noChangeArrowheads="1"/>
              </p:cNvSpPr>
              <p:nvPr/>
            </p:nvSpPr>
            <p:spPr bwMode="auto">
              <a:xfrm>
                <a:off x="3456" y="3216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3" name="AutoShape 432"/>
              <p:cNvSpPr>
                <a:spLocks noChangeArrowheads="1"/>
              </p:cNvSpPr>
              <p:nvPr/>
            </p:nvSpPr>
            <p:spPr bwMode="auto">
              <a:xfrm>
                <a:off x="3456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AutoShape 433"/>
              <p:cNvSpPr>
                <a:spLocks noChangeArrowheads="1"/>
              </p:cNvSpPr>
              <p:nvPr/>
            </p:nvSpPr>
            <p:spPr bwMode="auto">
              <a:xfrm>
                <a:off x="3456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AutoShape 434"/>
              <p:cNvSpPr>
                <a:spLocks noChangeArrowheads="1"/>
              </p:cNvSpPr>
              <p:nvPr/>
            </p:nvSpPr>
            <p:spPr bwMode="auto">
              <a:xfrm>
                <a:off x="3456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6" name="AutoShape 435"/>
              <p:cNvSpPr>
                <a:spLocks noChangeArrowheads="1"/>
              </p:cNvSpPr>
              <p:nvPr/>
            </p:nvSpPr>
            <p:spPr bwMode="auto">
              <a:xfrm>
                <a:off x="3456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AutoShape 436"/>
              <p:cNvSpPr>
                <a:spLocks noChangeArrowheads="1"/>
              </p:cNvSpPr>
              <p:nvPr/>
            </p:nvSpPr>
            <p:spPr bwMode="auto">
              <a:xfrm>
                <a:off x="3408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AutoShape 437"/>
              <p:cNvSpPr>
                <a:spLocks noChangeArrowheads="1"/>
              </p:cNvSpPr>
              <p:nvPr/>
            </p:nvSpPr>
            <p:spPr bwMode="auto">
              <a:xfrm>
                <a:off x="3408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9" name="AutoShape 438"/>
              <p:cNvSpPr>
                <a:spLocks noChangeArrowheads="1"/>
              </p:cNvSpPr>
              <p:nvPr/>
            </p:nvSpPr>
            <p:spPr bwMode="auto">
              <a:xfrm>
                <a:off x="3408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utoShape 439"/>
              <p:cNvSpPr>
                <a:spLocks noChangeArrowheads="1"/>
              </p:cNvSpPr>
              <p:nvPr/>
            </p:nvSpPr>
            <p:spPr bwMode="auto">
              <a:xfrm>
                <a:off x="3408" y="268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utoShape 440"/>
              <p:cNvSpPr>
                <a:spLocks noChangeArrowheads="1"/>
              </p:cNvSpPr>
              <p:nvPr/>
            </p:nvSpPr>
            <p:spPr bwMode="auto">
              <a:xfrm>
                <a:off x="3408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utoShape 441"/>
              <p:cNvSpPr>
                <a:spLocks noChangeArrowheads="1"/>
              </p:cNvSpPr>
              <p:nvPr/>
            </p:nvSpPr>
            <p:spPr bwMode="auto">
              <a:xfrm>
                <a:off x="3360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442"/>
              <p:cNvSpPr>
                <a:spLocks noChangeArrowheads="1"/>
              </p:cNvSpPr>
              <p:nvPr/>
            </p:nvSpPr>
            <p:spPr bwMode="auto">
              <a:xfrm>
                <a:off x="3360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4" name="AutoShape 443"/>
              <p:cNvSpPr>
                <a:spLocks noChangeArrowheads="1"/>
              </p:cNvSpPr>
              <p:nvPr/>
            </p:nvSpPr>
            <p:spPr bwMode="auto">
              <a:xfrm>
                <a:off x="3360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444"/>
              <p:cNvSpPr>
                <a:spLocks noChangeArrowheads="1"/>
              </p:cNvSpPr>
              <p:nvPr/>
            </p:nvSpPr>
            <p:spPr bwMode="auto">
              <a:xfrm>
                <a:off x="3360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445"/>
              <p:cNvSpPr>
                <a:spLocks noChangeArrowheads="1"/>
              </p:cNvSpPr>
              <p:nvPr/>
            </p:nvSpPr>
            <p:spPr bwMode="auto">
              <a:xfrm>
                <a:off x="3360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446"/>
              <p:cNvSpPr>
                <a:spLocks noChangeArrowheads="1"/>
              </p:cNvSpPr>
              <p:nvPr/>
            </p:nvSpPr>
            <p:spPr bwMode="auto">
              <a:xfrm>
                <a:off x="3312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AutoShape 447"/>
              <p:cNvSpPr>
                <a:spLocks noChangeArrowheads="1"/>
              </p:cNvSpPr>
              <p:nvPr/>
            </p:nvSpPr>
            <p:spPr bwMode="auto">
              <a:xfrm>
                <a:off x="3312" y="3168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9" name="AutoShape 448"/>
              <p:cNvSpPr>
                <a:spLocks noChangeArrowheads="1"/>
              </p:cNvSpPr>
              <p:nvPr/>
            </p:nvSpPr>
            <p:spPr bwMode="auto">
              <a:xfrm>
                <a:off x="3312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0" name="AutoShape 449"/>
              <p:cNvSpPr>
                <a:spLocks noChangeArrowheads="1"/>
              </p:cNvSpPr>
              <p:nvPr/>
            </p:nvSpPr>
            <p:spPr bwMode="auto">
              <a:xfrm>
                <a:off x="3312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1" name="AutoShape 450"/>
              <p:cNvSpPr>
                <a:spLocks noChangeArrowheads="1"/>
              </p:cNvSpPr>
              <p:nvPr/>
            </p:nvSpPr>
            <p:spPr bwMode="auto">
              <a:xfrm>
                <a:off x="3312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2" name="AutoShape 451"/>
              <p:cNvSpPr>
                <a:spLocks noChangeArrowheads="1"/>
              </p:cNvSpPr>
              <p:nvPr/>
            </p:nvSpPr>
            <p:spPr bwMode="auto">
              <a:xfrm>
                <a:off x="3264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3" name="AutoShape 452"/>
              <p:cNvSpPr>
                <a:spLocks noChangeArrowheads="1"/>
              </p:cNvSpPr>
              <p:nvPr/>
            </p:nvSpPr>
            <p:spPr bwMode="auto">
              <a:xfrm>
                <a:off x="3264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4" name="AutoShape 453"/>
              <p:cNvSpPr>
                <a:spLocks noChangeArrowheads="1"/>
              </p:cNvSpPr>
              <p:nvPr/>
            </p:nvSpPr>
            <p:spPr bwMode="auto">
              <a:xfrm>
                <a:off x="3264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5" name="AutoShape 454"/>
              <p:cNvSpPr>
                <a:spLocks noChangeArrowheads="1"/>
              </p:cNvSpPr>
              <p:nvPr/>
            </p:nvSpPr>
            <p:spPr bwMode="auto">
              <a:xfrm>
                <a:off x="3264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6" name="AutoShape 455"/>
              <p:cNvSpPr>
                <a:spLocks noChangeArrowheads="1"/>
              </p:cNvSpPr>
              <p:nvPr/>
            </p:nvSpPr>
            <p:spPr bwMode="auto">
              <a:xfrm>
                <a:off x="3264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7" name="AutoShape 456"/>
              <p:cNvSpPr>
                <a:spLocks noChangeArrowheads="1"/>
              </p:cNvSpPr>
              <p:nvPr/>
            </p:nvSpPr>
            <p:spPr bwMode="auto">
              <a:xfrm>
                <a:off x="3216" y="345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8" name="AutoShape 457"/>
              <p:cNvSpPr>
                <a:spLocks noChangeArrowheads="1"/>
              </p:cNvSpPr>
              <p:nvPr/>
            </p:nvSpPr>
            <p:spPr bwMode="auto">
              <a:xfrm>
                <a:off x="3216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99" name="AutoShape 458"/>
              <p:cNvSpPr>
                <a:spLocks noChangeArrowheads="1"/>
              </p:cNvSpPr>
              <p:nvPr/>
            </p:nvSpPr>
            <p:spPr bwMode="auto">
              <a:xfrm>
                <a:off x="3216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0" name="AutoShape 459"/>
              <p:cNvSpPr>
                <a:spLocks noChangeArrowheads="1"/>
              </p:cNvSpPr>
              <p:nvPr/>
            </p:nvSpPr>
            <p:spPr bwMode="auto">
              <a:xfrm>
                <a:off x="3216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1" name="AutoShape 460"/>
              <p:cNvSpPr>
                <a:spLocks noChangeArrowheads="1"/>
              </p:cNvSpPr>
              <p:nvPr/>
            </p:nvSpPr>
            <p:spPr bwMode="auto">
              <a:xfrm>
                <a:off x="3216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2" name="Oval 461"/>
              <p:cNvSpPr>
                <a:spLocks noChangeArrowheads="1"/>
              </p:cNvSpPr>
              <p:nvPr/>
            </p:nvSpPr>
            <p:spPr bwMode="auto">
              <a:xfrm>
                <a:off x="3312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3" name="Oval 462"/>
              <p:cNvSpPr>
                <a:spLocks noChangeArrowheads="1"/>
              </p:cNvSpPr>
              <p:nvPr/>
            </p:nvSpPr>
            <p:spPr bwMode="auto">
              <a:xfrm>
                <a:off x="3312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4" name="Oval 463"/>
              <p:cNvSpPr>
                <a:spLocks noChangeArrowheads="1"/>
              </p:cNvSpPr>
              <p:nvPr/>
            </p:nvSpPr>
            <p:spPr bwMode="auto">
              <a:xfrm>
                <a:off x="3312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5" name="Oval 464"/>
              <p:cNvSpPr>
                <a:spLocks noChangeArrowheads="1"/>
              </p:cNvSpPr>
              <p:nvPr/>
            </p:nvSpPr>
            <p:spPr bwMode="auto">
              <a:xfrm>
                <a:off x="3312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6" name="Oval 465"/>
              <p:cNvSpPr>
                <a:spLocks noChangeArrowheads="1"/>
              </p:cNvSpPr>
              <p:nvPr/>
            </p:nvSpPr>
            <p:spPr bwMode="auto">
              <a:xfrm>
                <a:off x="3312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7" name="Line 466"/>
              <p:cNvSpPr>
                <a:spLocks noChangeShapeType="1"/>
              </p:cNvSpPr>
              <p:nvPr/>
            </p:nvSpPr>
            <p:spPr bwMode="auto">
              <a:xfrm flipV="1">
                <a:off x="3312" y="2736"/>
                <a:ext cx="144" cy="14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8" name="Line 533"/>
              <p:cNvSpPr>
                <a:spLocks noChangeShapeType="1"/>
              </p:cNvSpPr>
              <p:nvPr/>
            </p:nvSpPr>
            <p:spPr bwMode="auto">
              <a:xfrm flipV="1">
                <a:off x="3360" y="2832"/>
                <a:ext cx="192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09" name="Line 534"/>
              <p:cNvSpPr>
                <a:spLocks noChangeShapeType="1"/>
              </p:cNvSpPr>
              <p:nvPr/>
            </p:nvSpPr>
            <p:spPr bwMode="auto">
              <a:xfrm flipV="1">
                <a:off x="3360" y="3168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0" name="Line 535"/>
              <p:cNvSpPr>
                <a:spLocks noChangeShapeType="1"/>
              </p:cNvSpPr>
              <p:nvPr/>
            </p:nvSpPr>
            <p:spPr bwMode="auto">
              <a:xfrm flipV="1">
                <a:off x="3360" y="3360"/>
                <a:ext cx="48" cy="4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Line 536"/>
              <p:cNvSpPr>
                <a:spLocks noChangeShapeType="1"/>
              </p:cNvSpPr>
              <p:nvPr/>
            </p:nvSpPr>
            <p:spPr bwMode="auto">
              <a:xfrm flipV="1">
                <a:off x="3360" y="3360"/>
                <a:ext cx="240" cy="24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540"/>
            <p:cNvGrpSpPr>
              <a:grpSpLocks/>
            </p:cNvGrpSpPr>
            <p:nvPr/>
          </p:nvGrpSpPr>
          <p:grpSpPr bwMode="auto">
            <a:xfrm>
              <a:off x="4032" y="2352"/>
              <a:ext cx="576" cy="1344"/>
              <a:chOff x="4032" y="2352"/>
              <a:chExt cx="576" cy="1344"/>
            </a:xfrm>
          </p:grpSpPr>
          <p:sp>
            <p:nvSpPr>
              <p:cNvPr id="12" name="AutoShape 471"/>
              <p:cNvSpPr>
                <a:spLocks noChangeArrowheads="1"/>
              </p:cNvSpPr>
              <p:nvPr/>
            </p:nvSpPr>
            <p:spPr bwMode="auto">
              <a:xfrm>
                <a:off x="4368" y="312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" name="AutoShape 472"/>
              <p:cNvSpPr>
                <a:spLocks noChangeArrowheads="1"/>
              </p:cNvSpPr>
              <p:nvPr/>
            </p:nvSpPr>
            <p:spPr bwMode="auto">
              <a:xfrm>
                <a:off x="4368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4" name="AutoShape 473"/>
              <p:cNvSpPr>
                <a:spLocks noChangeArrowheads="1"/>
              </p:cNvSpPr>
              <p:nvPr/>
            </p:nvSpPr>
            <p:spPr bwMode="auto">
              <a:xfrm>
                <a:off x="4368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5" name="AutoShape 474"/>
              <p:cNvSpPr>
                <a:spLocks noChangeArrowheads="1"/>
              </p:cNvSpPr>
              <p:nvPr/>
            </p:nvSpPr>
            <p:spPr bwMode="auto">
              <a:xfrm>
                <a:off x="4368" y="254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" name="AutoShape 475"/>
              <p:cNvSpPr>
                <a:spLocks noChangeArrowheads="1"/>
              </p:cNvSpPr>
              <p:nvPr/>
            </p:nvSpPr>
            <p:spPr bwMode="auto">
              <a:xfrm>
                <a:off x="4368" y="235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" name="AutoShape 476"/>
              <p:cNvSpPr>
                <a:spLocks noChangeArrowheads="1"/>
              </p:cNvSpPr>
              <p:nvPr/>
            </p:nvSpPr>
            <p:spPr bwMode="auto">
              <a:xfrm>
                <a:off x="4320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" name="AutoShape 477"/>
              <p:cNvSpPr>
                <a:spLocks noChangeArrowheads="1"/>
              </p:cNvSpPr>
              <p:nvPr/>
            </p:nvSpPr>
            <p:spPr bwMode="auto">
              <a:xfrm>
                <a:off x="4320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" name="AutoShape 478"/>
              <p:cNvSpPr>
                <a:spLocks noChangeArrowheads="1"/>
              </p:cNvSpPr>
              <p:nvPr/>
            </p:nvSpPr>
            <p:spPr bwMode="auto">
              <a:xfrm>
                <a:off x="4320" y="278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0" name="AutoShape 479"/>
              <p:cNvSpPr>
                <a:spLocks noChangeArrowheads="1"/>
              </p:cNvSpPr>
              <p:nvPr/>
            </p:nvSpPr>
            <p:spPr bwMode="auto">
              <a:xfrm>
                <a:off x="4320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1" name="AutoShape 480"/>
              <p:cNvSpPr>
                <a:spLocks noChangeArrowheads="1"/>
              </p:cNvSpPr>
              <p:nvPr/>
            </p:nvSpPr>
            <p:spPr bwMode="auto">
              <a:xfrm>
                <a:off x="4320" y="240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2" name="AutoShape 481"/>
              <p:cNvSpPr>
                <a:spLocks noChangeArrowheads="1"/>
              </p:cNvSpPr>
              <p:nvPr/>
            </p:nvSpPr>
            <p:spPr bwMode="auto">
              <a:xfrm>
                <a:off x="4272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3" name="AutoShape 482"/>
              <p:cNvSpPr>
                <a:spLocks noChangeArrowheads="1"/>
              </p:cNvSpPr>
              <p:nvPr/>
            </p:nvSpPr>
            <p:spPr bwMode="auto">
              <a:xfrm>
                <a:off x="4272" y="302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4" name="AutoShape 483"/>
              <p:cNvSpPr>
                <a:spLocks noChangeArrowheads="1"/>
              </p:cNvSpPr>
              <p:nvPr/>
            </p:nvSpPr>
            <p:spPr bwMode="auto">
              <a:xfrm>
                <a:off x="4272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5" name="AutoShape 484"/>
              <p:cNvSpPr>
                <a:spLocks noChangeArrowheads="1"/>
              </p:cNvSpPr>
              <p:nvPr/>
            </p:nvSpPr>
            <p:spPr bwMode="auto">
              <a:xfrm>
                <a:off x="4272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6" name="AutoShape 485"/>
              <p:cNvSpPr>
                <a:spLocks noChangeArrowheads="1"/>
              </p:cNvSpPr>
              <p:nvPr/>
            </p:nvSpPr>
            <p:spPr bwMode="auto">
              <a:xfrm>
                <a:off x="4272" y="244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7" name="AutoShape 486"/>
              <p:cNvSpPr>
                <a:spLocks noChangeArrowheads="1"/>
              </p:cNvSpPr>
              <p:nvPr/>
            </p:nvSpPr>
            <p:spPr bwMode="auto">
              <a:xfrm>
                <a:off x="4224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8" name="AutoShape 487"/>
              <p:cNvSpPr>
                <a:spLocks noChangeArrowheads="1"/>
              </p:cNvSpPr>
              <p:nvPr/>
            </p:nvSpPr>
            <p:spPr bwMode="auto">
              <a:xfrm>
                <a:off x="4224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29" name="AutoShape 488"/>
              <p:cNvSpPr>
                <a:spLocks noChangeArrowheads="1"/>
              </p:cNvSpPr>
              <p:nvPr/>
            </p:nvSpPr>
            <p:spPr bwMode="auto">
              <a:xfrm>
                <a:off x="4224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0" name="AutoShape 489"/>
              <p:cNvSpPr>
                <a:spLocks noChangeArrowheads="1"/>
              </p:cNvSpPr>
              <p:nvPr/>
            </p:nvSpPr>
            <p:spPr bwMode="auto">
              <a:xfrm>
                <a:off x="4224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1" name="AutoShape 490"/>
              <p:cNvSpPr>
                <a:spLocks noChangeArrowheads="1"/>
              </p:cNvSpPr>
              <p:nvPr/>
            </p:nvSpPr>
            <p:spPr bwMode="auto">
              <a:xfrm>
                <a:off x="4224" y="249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2" name="AutoShape 491"/>
              <p:cNvSpPr>
                <a:spLocks noChangeArrowheads="1"/>
              </p:cNvSpPr>
              <p:nvPr/>
            </p:nvSpPr>
            <p:spPr bwMode="auto">
              <a:xfrm>
                <a:off x="4176" y="331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3" name="AutoShape 492"/>
              <p:cNvSpPr>
                <a:spLocks noChangeArrowheads="1"/>
              </p:cNvSpPr>
              <p:nvPr/>
            </p:nvSpPr>
            <p:spPr bwMode="auto">
              <a:xfrm>
                <a:off x="4176" y="312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4" name="AutoShape 493"/>
              <p:cNvSpPr>
                <a:spLocks noChangeArrowheads="1"/>
              </p:cNvSpPr>
              <p:nvPr/>
            </p:nvSpPr>
            <p:spPr bwMode="auto">
              <a:xfrm>
                <a:off x="4176" y="292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" name="AutoShape 494"/>
              <p:cNvSpPr>
                <a:spLocks noChangeArrowheads="1"/>
              </p:cNvSpPr>
              <p:nvPr/>
            </p:nvSpPr>
            <p:spPr bwMode="auto">
              <a:xfrm>
                <a:off x="4176" y="273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6" name="AutoShape 495"/>
              <p:cNvSpPr>
                <a:spLocks noChangeArrowheads="1"/>
              </p:cNvSpPr>
              <p:nvPr/>
            </p:nvSpPr>
            <p:spPr bwMode="auto">
              <a:xfrm>
                <a:off x="4176" y="2544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7" name="AutoShape 496"/>
              <p:cNvSpPr>
                <a:spLocks noChangeArrowheads="1"/>
              </p:cNvSpPr>
              <p:nvPr/>
            </p:nvSpPr>
            <p:spPr bwMode="auto">
              <a:xfrm>
                <a:off x="4128" y="336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AutoShape 497"/>
              <p:cNvSpPr>
                <a:spLocks noChangeArrowheads="1"/>
              </p:cNvSpPr>
              <p:nvPr/>
            </p:nvSpPr>
            <p:spPr bwMode="auto">
              <a:xfrm>
                <a:off x="4128" y="316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9" name="AutoShape 498"/>
              <p:cNvSpPr>
                <a:spLocks noChangeArrowheads="1"/>
              </p:cNvSpPr>
              <p:nvPr/>
            </p:nvSpPr>
            <p:spPr bwMode="auto">
              <a:xfrm>
                <a:off x="4128" y="297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AutoShape 499"/>
              <p:cNvSpPr>
                <a:spLocks noChangeArrowheads="1"/>
              </p:cNvSpPr>
              <p:nvPr/>
            </p:nvSpPr>
            <p:spPr bwMode="auto">
              <a:xfrm>
                <a:off x="4128" y="278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AutoShape 500"/>
              <p:cNvSpPr>
                <a:spLocks noChangeArrowheads="1"/>
              </p:cNvSpPr>
              <p:nvPr/>
            </p:nvSpPr>
            <p:spPr bwMode="auto">
              <a:xfrm>
                <a:off x="4128" y="259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2" name="AutoShape 501"/>
              <p:cNvSpPr>
                <a:spLocks noChangeArrowheads="1"/>
              </p:cNvSpPr>
              <p:nvPr/>
            </p:nvSpPr>
            <p:spPr bwMode="auto">
              <a:xfrm>
                <a:off x="4080" y="340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3" name="AutoShape 502"/>
              <p:cNvSpPr>
                <a:spLocks noChangeArrowheads="1"/>
              </p:cNvSpPr>
              <p:nvPr/>
            </p:nvSpPr>
            <p:spPr bwMode="auto">
              <a:xfrm>
                <a:off x="4080" y="321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4" name="AutoShape 503"/>
              <p:cNvSpPr>
                <a:spLocks noChangeArrowheads="1"/>
              </p:cNvSpPr>
              <p:nvPr/>
            </p:nvSpPr>
            <p:spPr bwMode="auto">
              <a:xfrm>
                <a:off x="4080" y="302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5" name="AutoShape 504"/>
              <p:cNvSpPr>
                <a:spLocks noChangeArrowheads="1"/>
              </p:cNvSpPr>
              <p:nvPr/>
            </p:nvSpPr>
            <p:spPr bwMode="auto">
              <a:xfrm>
                <a:off x="4080" y="283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6" name="AutoShape 505"/>
              <p:cNvSpPr>
                <a:spLocks noChangeArrowheads="1"/>
              </p:cNvSpPr>
              <p:nvPr/>
            </p:nvSpPr>
            <p:spPr bwMode="auto">
              <a:xfrm>
                <a:off x="4080" y="264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 cap="rnd">
                <a:solidFill>
                  <a:srgbClr val="C0C0C0"/>
                </a:solidFill>
                <a:prstDash val="sysDot"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" name="AutoShape 506"/>
              <p:cNvSpPr>
                <a:spLocks noChangeArrowheads="1"/>
              </p:cNvSpPr>
              <p:nvPr/>
            </p:nvSpPr>
            <p:spPr bwMode="auto">
              <a:xfrm>
                <a:off x="4032" y="3456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8" name="AutoShape 507"/>
              <p:cNvSpPr>
                <a:spLocks noChangeArrowheads="1"/>
              </p:cNvSpPr>
              <p:nvPr/>
            </p:nvSpPr>
            <p:spPr bwMode="auto">
              <a:xfrm>
                <a:off x="4032" y="3264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9" name="AutoShape 508"/>
              <p:cNvSpPr>
                <a:spLocks noChangeArrowheads="1"/>
              </p:cNvSpPr>
              <p:nvPr/>
            </p:nvSpPr>
            <p:spPr bwMode="auto">
              <a:xfrm>
                <a:off x="4032" y="3072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0" name="AutoShape 509"/>
              <p:cNvSpPr>
                <a:spLocks noChangeArrowheads="1"/>
              </p:cNvSpPr>
              <p:nvPr/>
            </p:nvSpPr>
            <p:spPr bwMode="auto">
              <a:xfrm>
                <a:off x="4032" y="2880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1" name="AutoShape 510"/>
              <p:cNvSpPr>
                <a:spLocks noChangeArrowheads="1"/>
              </p:cNvSpPr>
              <p:nvPr/>
            </p:nvSpPr>
            <p:spPr bwMode="auto">
              <a:xfrm>
                <a:off x="4032" y="2688"/>
                <a:ext cx="240" cy="240"/>
              </a:xfrm>
              <a:prstGeom prst="cube">
                <a:avLst>
                  <a:gd name="adj" fmla="val 25000"/>
                </a:avLst>
              </a:prstGeom>
              <a:noFill/>
              <a:ln w="317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2" name="Oval 511"/>
              <p:cNvSpPr>
                <a:spLocks noChangeArrowheads="1"/>
              </p:cNvSpPr>
              <p:nvPr/>
            </p:nvSpPr>
            <p:spPr bwMode="auto">
              <a:xfrm>
                <a:off x="4128" y="3600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3" name="Oval 512"/>
              <p:cNvSpPr>
                <a:spLocks noChangeArrowheads="1"/>
              </p:cNvSpPr>
              <p:nvPr/>
            </p:nvSpPr>
            <p:spPr bwMode="auto">
              <a:xfrm>
                <a:off x="4128" y="3408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4" name="Oval 513"/>
              <p:cNvSpPr>
                <a:spLocks noChangeArrowheads="1"/>
              </p:cNvSpPr>
              <p:nvPr/>
            </p:nvSpPr>
            <p:spPr bwMode="auto">
              <a:xfrm>
                <a:off x="4128" y="3216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5" name="Oval 514"/>
              <p:cNvSpPr>
                <a:spLocks noChangeArrowheads="1"/>
              </p:cNvSpPr>
              <p:nvPr/>
            </p:nvSpPr>
            <p:spPr bwMode="auto">
              <a:xfrm>
                <a:off x="4128" y="3024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6" name="Oval 515"/>
              <p:cNvSpPr>
                <a:spLocks noChangeArrowheads="1"/>
              </p:cNvSpPr>
              <p:nvPr/>
            </p:nvSpPr>
            <p:spPr bwMode="auto">
              <a:xfrm>
                <a:off x="4128" y="2832"/>
                <a:ext cx="48" cy="48"/>
              </a:xfrm>
              <a:prstGeom prst="ellipse">
                <a:avLst/>
              </a:prstGeom>
              <a:solidFill>
                <a:schemeClr val="tx2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57" name="Line 516"/>
              <p:cNvSpPr>
                <a:spLocks noChangeShapeType="1"/>
              </p:cNvSpPr>
              <p:nvPr/>
            </p:nvSpPr>
            <p:spPr bwMode="auto">
              <a:xfrm flipV="1">
                <a:off x="4128" y="2688"/>
                <a:ext cx="144" cy="19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8" name="Line 517"/>
              <p:cNvSpPr>
                <a:spLocks noChangeShapeType="1"/>
              </p:cNvSpPr>
              <p:nvPr/>
            </p:nvSpPr>
            <p:spPr bwMode="auto">
              <a:xfrm flipV="1">
                <a:off x="4128" y="2736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9" name="Line 518"/>
              <p:cNvSpPr>
                <a:spLocks noChangeShapeType="1"/>
              </p:cNvSpPr>
              <p:nvPr/>
            </p:nvSpPr>
            <p:spPr bwMode="auto">
              <a:xfrm flipV="1">
                <a:off x="4128" y="2928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0" name="Line 519"/>
              <p:cNvSpPr>
                <a:spLocks noChangeShapeType="1"/>
              </p:cNvSpPr>
              <p:nvPr/>
            </p:nvSpPr>
            <p:spPr bwMode="auto">
              <a:xfrm flipV="1">
                <a:off x="4176" y="3264"/>
                <a:ext cx="288" cy="336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61" name="Line 539"/>
              <p:cNvSpPr>
                <a:spLocks noChangeShapeType="1"/>
              </p:cNvSpPr>
              <p:nvPr/>
            </p:nvSpPr>
            <p:spPr bwMode="auto">
              <a:xfrm flipV="1">
                <a:off x="4128" y="3168"/>
                <a:ext cx="240" cy="288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triangle" w="med" len="lg"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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770437"/>
            <a:ext cx="8229600" cy="1554163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</a:t>
            </a:r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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(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=  1 of 24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rounds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 distributes horizontal/vertical alignment using a period 24 cycle about a fixed origin</a:t>
            </a:r>
          </a:p>
          <a:p>
            <a:pPr>
              <a:lnSpc>
                <a:spcPct val="80000"/>
              </a:lnSpc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Implemented as a linear mapping of GF(5)  GF(5)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87</a:t>
            </a:fld>
            <a:endParaRPr lang="en-US"/>
          </a:p>
        </p:txBody>
      </p:sp>
      <p:grpSp>
        <p:nvGrpSpPr>
          <p:cNvPr id="6" name="Group 223"/>
          <p:cNvGrpSpPr/>
          <p:nvPr/>
        </p:nvGrpSpPr>
        <p:grpSpPr>
          <a:xfrm>
            <a:off x="1752600" y="1371600"/>
            <a:ext cx="5638800" cy="2971800"/>
            <a:chOff x="1524000" y="3048000"/>
            <a:chExt cx="6172200" cy="3429000"/>
          </a:xfrm>
        </p:grpSpPr>
        <p:grpSp>
          <p:nvGrpSpPr>
            <p:cNvPr id="7" name="Group 221"/>
            <p:cNvGrpSpPr/>
            <p:nvPr/>
          </p:nvGrpSpPr>
          <p:grpSpPr>
            <a:xfrm>
              <a:off x="1524000" y="3048000"/>
              <a:ext cx="6172200" cy="1600200"/>
              <a:chOff x="1524000" y="3048000"/>
              <a:chExt cx="6172200" cy="1600200"/>
            </a:xfrm>
          </p:grpSpPr>
          <p:grpSp>
            <p:nvGrpSpPr>
              <p:cNvPr id="8" name="Group 290"/>
              <p:cNvGrpSpPr>
                <a:grpSpLocks/>
              </p:cNvGrpSpPr>
              <p:nvPr/>
            </p:nvGrpSpPr>
            <p:grpSpPr bwMode="auto">
              <a:xfrm>
                <a:off x="1524000" y="3048000"/>
                <a:ext cx="1600200" cy="1600200"/>
                <a:chOff x="960" y="1920"/>
                <a:chExt cx="1008" cy="1008"/>
              </a:xfrm>
            </p:grpSpPr>
            <p:grpSp>
              <p:nvGrpSpPr>
                <p:cNvPr id="9" name="Group 101"/>
                <p:cNvGrpSpPr>
                  <a:grpSpLocks/>
                </p:cNvGrpSpPr>
                <p:nvPr/>
              </p:nvGrpSpPr>
              <p:grpSpPr bwMode="auto">
                <a:xfrm>
                  <a:off x="960" y="1920"/>
                  <a:ext cx="1008" cy="1008"/>
                  <a:chOff x="1008" y="2736"/>
                  <a:chExt cx="1008" cy="1008"/>
                </a:xfrm>
              </p:grpSpPr>
              <p:sp>
                <p:nvSpPr>
                  <p:cNvPr id="200" name="AutoShape 75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1" name="AutoShape 76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2" name="AutoShape 77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3" name="AutoShape 78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4" name="AutoShape 79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5" name="AutoShape 80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6" name="AutoShape 81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7" name="AutoShape 82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8" name="AutoShape 83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09" name="AutoShape 8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0" name="AutoShape 85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1" name="AutoShape 86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2" name="AutoShape 87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3" name="AutoShape 88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4" name="AutoShape 89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5" name="AutoShape 90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6" name="AutoShape 92"/>
                  <p:cNvSpPr>
                    <a:spLocks noChangeArrowheads="1"/>
                  </p:cNvSpPr>
                  <p:nvPr/>
                </p:nvSpPr>
                <p:spPr bwMode="auto">
                  <a:xfrm>
                    <a:off x="1008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7" name="AutoShape 93"/>
                  <p:cNvSpPr>
                    <a:spLocks noChangeArrowheads="1"/>
                  </p:cNvSpPr>
                  <p:nvPr/>
                </p:nvSpPr>
                <p:spPr bwMode="auto">
                  <a:xfrm>
                    <a:off x="1200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8" name="AutoShape 94"/>
                  <p:cNvSpPr>
                    <a:spLocks noChangeArrowheads="1"/>
                  </p:cNvSpPr>
                  <p:nvPr/>
                </p:nvSpPr>
                <p:spPr bwMode="auto">
                  <a:xfrm>
                    <a:off x="1392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19" name="AutoShape 95"/>
                  <p:cNvSpPr>
                    <a:spLocks noChangeArrowheads="1"/>
                  </p:cNvSpPr>
                  <p:nvPr/>
                </p:nvSpPr>
                <p:spPr bwMode="auto">
                  <a:xfrm>
                    <a:off x="1584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0" name="AutoShape 96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50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1" name="AutoShape 97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31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2" name="AutoShape 98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312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3" name="AutoShape 99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92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24" name="AutoShape 100"/>
                  <p:cNvSpPr>
                    <a:spLocks noChangeArrowheads="1"/>
                  </p:cNvSpPr>
                  <p:nvPr/>
                </p:nvSpPr>
                <p:spPr bwMode="auto">
                  <a:xfrm>
                    <a:off x="1776" y="273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91" name="Oval 237"/>
                <p:cNvSpPr>
                  <a:spLocks noChangeArrowheads="1"/>
                </p:cNvSpPr>
                <p:nvPr/>
              </p:nvSpPr>
              <p:spPr bwMode="auto">
                <a:xfrm>
                  <a:off x="1008" y="20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2" name="Oval 238"/>
                <p:cNvSpPr>
                  <a:spLocks noChangeArrowheads="1"/>
                </p:cNvSpPr>
                <p:nvPr/>
              </p:nvSpPr>
              <p:spPr bwMode="auto">
                <a:xfrm>
                  <a:off x="1200" y="22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3" name="Oval 239"/>
                <p:cNvSpPr>
                  <a:spLocks noChangeArrowheads="1"/>
                </p:cNvSpPr>
                <p:nvPr/>
              </p:nvSpPr>
              <p:spPr bwMode="auto">
                <a:xfrm>
                  <a:off x="1392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4" name="Oval 240"/>
                <p:cNvSpPr>
                  <a:spLocks noChangeArrowheads="1"/>
                </p:cNvSpPr>
                <p:nvPr/>
              </p:nvSpPr>
              <p:spPr bwMode="auto">
                <a:xfrm>
                  <a:off x="1584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5" name="Oval 241"/>
                <p:cNvSpPr>
                  <a:spLocks noChangeArrowheads="1"/>
                </p:cNvSpPr>
                <p:nvPr/>
              </p:nvSpPr>
              <p:spPr bwMode="auto">
                <a:xfrm>
                  <a:off x="1776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96" name="Line 269"/>
                <p:cNvSpPr>
                  <a:spLocks noChangeShapeType="1"/>
                </p:cNvSpPr>
                <p:nvPr/>
              </p:nvSpPr>
              <p:spPr bwMode="auto">
                <a:xfrm>
                  <a:off x="1056" y="2064"/>
                  <a:ext cx="768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7" name="Line 270"/>
                <p:cNvSpPr>
                  <a:spLocks noChangeShapeType="1"/>
                </p:cNvSpPr>
                <p:nvPr/>
              </p:nvSpPr>
              <p:spPr bwMode="auto">
                <a:xfrm>
                  <a:off x="1248" y="2256"/>
                  <a:ext cx="384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8" name="Line 272"/>
                <p:cNvSpPr>
                  <a:spLocks noChangeShapeType="1"/>
                </p:cNvSpPr>
                <p:nvPr/>
              </p:nvSpPr>
              <p:spPr bwMode="auto">
                <a:xfrm flipH="1">
                  <a:off x="1248" y="2640"/>
                  <a:ext cx="336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9" name="Line 273"/>
                <p:cNvSpPr>
                  <a:spLocks noChangeShapeType="1"/>
                </p:cNvSpPr>
                <p:nvPr/>
              </p:nvSpPr>
              <p:spPr bwMode="auto">
                <a:xfrm flipH="1">
                  <a:off x="1056" y="2832"/>
                  <a:ext cx="720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0" name="Group 291"/>
              <p:cNvGrpSpPr>
                <a:grpSpLocks/>
              </p:cNvGrpSpPr>
              <p:nvPr/>
            </p:nvGrpSpPr>
            <p:grpSpPr bwMode="auto">
              <a:xfrm>
                <a:off x="3810000" y="3048000"/>
                <a:ext cx="1600200" cy="1600200"/>
                <a:chOff x="2448" y="1920"/>
                <a:chExt cx="1008" cy="1008"/>
              </a:xfrm>
            </p:grpSpPr>
            <p:grpSp>
              <p:nvGrpSpPr>
                <p:cNvPr id="11" name="Group 232"/>
                <p:cNvGrpSpPr>
                  <a:grpSpLocks/>
                </p:cNvGrpSpPr>
                <p:nvPr/>
              </p:nvGrpSpPr>
              <p:grpSpPr bwMode="auto">
                <a:xfrm>
                  <a:off x="2448" y="1920"/>
                  <a:ext cx="1008" cy="1008"/>
                  <a:chOff x="2448" y="1824"/>
                  <a:chExt cx="1008" cy="1008"/>
                </a:xfrm>
              </p:grpSpPr>
              <p:sp>
                <p:nvSpPr>
                  <p:cNvPr id="165" name="AutoShape 103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6" name="AutoShape 104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7" name="AutoShape 105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8" name="AutoShape 106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69" name="AutoShape 107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0" name="AutoShape 108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1" name="AutoShape 109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2" name="AutoShape 110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3" name="AutoShape 11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4" name="AutoShape 11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5" name="AutoShape 113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6" name="AutoShape 114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7" name="AutoShape 115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8" name="AutoShape 11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79" name="AutoShape 117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0" name="AutoShape 118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1" name="AutoShape 119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2" name="AutoShape 120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3" name="AutoShape 12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4" name="AutoShape 122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5" name="AutoShape 12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6" name="AutoShape 12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7" name="AutoShape 12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8" name="AutoShape 126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89" name="AutoShape 127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56" name="Oval 242"/>
                <p:cNvSpPr>
                  <a:spLocks noChangeArrowheads="1"/>
                </p:cNvSpPr>
                <p:nvPr/>
              </p:nvSpPr>
              <p:spPr bwMode="auto">
                <a:xfrm>
                  <a:off x="2496" y="283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7" name="Oval 243"/>
                <p:cNvSpPr>
                  <a:spLocks noChangeArrowheads="1"/>
                </p:cNvSpPr>
                <p:nvPr/>
              </p:nvSpPr>
              <p:spPr bwMode="auto">
                <a:xfrm>
                  <a:off x="2688" y="264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8" name="Oval 244"/>
                <p:cNvSpPr>
                  <a:spLocks noChangeArrowheads="1"/>
                </p:cNvSpPr>
                <p:nvPr/>
              </p:nvSpPr>
              <p:spPr bwMode="auto">
                <a:xfrm>
                  <a:off x="2880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9" name="Oval 245"/>
                <p:cNvSpPr>
                  <a:spLocks noChangeArrowheads="1"/>
                </p:cNvSpPr>
                <p:nvPr/>
              </p:nvSpPr>
              <p:spPr bwMode="auto">
                <a:xfrm>
                  <a:off x="3072" y="225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0" name="Oval 246"/>
                <p:cNvSpPr>
                  <a:spLocks noChangeArrowheads="1"/>
                </p:cNvSpPr>
                <p:nvPr/>
              </p:nvSpPr>
              <p:spPr bwMode="auto">
                <a:xfrm>
                  <a:off x="3264" y="206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1" name="Line 274"/>
                <p:cNvSpPr>
                  <a:spLocks noChangeShapeType="1"/>
                </p:cNvSpPr>
                <p:nvPr/>
              </p:nvSpPr>
              <p:spPr bwMode="auto">
                <a:xfrm flipV="1">
                  <a:off x="2544" y="2448"/>
                  <a:ext cx="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2" name="Line 275"/>
                <p:cNvSpPr>
                  <a:spLocks noChangeShapeType="1"/>
                </p:cNvSpPr>
                <p:nvPr/>
              </p:nvSpPr>
              <p:spPr bwMode="auto">
                <a:xfrm flipV="1">
                  <a:off x="2688" y="2448"/>
                  <a:ext cx="0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3" name="Line 276"/>
                <p:cNvSpPr>
                  <a:spLocks noChangeShapeType="1"/>
                </p:cNvSpPr>
                <p:nvPr/>
              </p:nvSpPr>
              <p:spPr bwMode="auto">
                <a:xfrm>
                  <a:off x="3120" y="2304"/>
                  <a:ext cx="0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64" name="Line 277"/>
                <p:cNvSpPr>
                  <a:spLocks noChangeShapeType="1"/>
                </p:cNvSpPr>
                <p:nvPr/>
              </p:nvSpPr>
              <p:spPr bwMode="auto">
                <a:xfrm>
                  <a:off x="3312" y="2112"/>
                  <a:ext cx="0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292"/>
              <p:cNvGrpSpPr>
                <a:grpSpLocks/>
              </p:cNvGrpSpPr>
              <p:nvPr/>
            </p:nvGrpSpPr>
            <p:grpSpPr bwMode="auto">
              <a:xfrm>
                <a:off x="6096000" y="3048000"/>
                <a:ext cx="1600200" cy="1600200"/>
                <a:chOff x="3840" y="1920"/>
                <a:chExt cx="1008" cy="1008"/>
              </a:xfrm>
            </p:grpSpPr>
            <p:grpSp>
              <p:nvGrpSpPr>
                <p:cNvPr id="225" name="Group 234"/>
                <p:cNvGrpSpPr>
                  <a:grpSpLocks/>
                </p:cNvGrpSpPr>
                <p:nvPr/>
              </p:nvGrpSpPr>
              <p:grpSpPr bwMode="auto">
                <a:xfrm>
                  <a:off x="3840" y="1920"/>
                  <a:ext cx="1008" cy="1008"/>
                  <a:chOff x="3840" y="1824"/>
                  <a:chExt cx="1008" cy="1008"/>
                </a:xfrm>
              </p:grpSpPr>
              <p:sp>
                <p:nvSpPr>
                  <p:cNvPr id="130" name="AutoShape 129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1" name="AutoShape 130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2" name="AutoShape 131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3" name="AutoShape 132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4" name="AutoShape 13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5" name="AutoShape 13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6" name="AutoShape 135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7" name="AutoShape 13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8" name="AutoShape 137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39" name="AutoShape 13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0" name="AutoShape 139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1" name="AutoShape 140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2" name="AutoShape 141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3" name="AutoShape 142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4" name="AutoShape 143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5" name="AutoShape 144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6" name="AutoShape 145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7" name="AutoShape 146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8" name="AutoShape 147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49" name="AutoShape 148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0" name="AutoShape 149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5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1" name="AutoShape 150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4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2" name="AutoShape 151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2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3" name="AutoShape 152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20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54" name="AutoShape 153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18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21" name="Oval 247"/>
                <p:cNvSpPr>
                  <a:spLocks noChangeArrowheads="1"/>
                </p:cNvSpPr>
                <p:nvPr/>
              </p:nvSpPr>
              <p:spPr bwMode="auto">
                <a:xfrm>
                  <a:off x="3888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2" name="Oval 248"/>
                <p:cNvSpPr>
                  <a:spLocks noChangeArrowheads="1"/>
                </p:cNvSpPr>
                <p:nvPr/>
              </p:nvSpPr>
              <p:spPr bwMode="auto">
                <a:xfrm>
                  <a:off x="4080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3" name="Oval 249"/>
                <p:cNvSpPr>
                  <a:spLocks noChangeArrowheads="1"/>
                </p:cNvSpPr>
                <p:nvPr/>
              </p:nvSpPr>
              <p:spPr bwMode="auto">
                <a:xfrm>
                  <a:off x="4272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4" name="Oval 250"/>
                <p:cNvSpPr>
                  <a:spLocks noChangeArrowheads="1"/>
                </p:cNvSpPr>
                <p:nvPr/>
              </p:nvSpPr>
              <p:spPr bwMode="auto">
                <a:xfrm>
                  <a:off x="4464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5" name="Oval 251"/>
                <p:cNvSpPr>
                  <a:spLocks noChangeArrowheads="1"/>
                </p:cNvSpPr>
                <p:nvPr/>
              </p:nvSpPr>
              <p:spPr bwMode="auto">
                <a:xfrm>
                  <a:off x="4656" y="244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26" name="Line 278"/>
                <p:cNvSpPr>
                  <a:spLocks noChangeShapeType="1"/>
                </p:cNvSpPr>
                <p:nvPr/>
              </p:nvSpPr>
              <p:spPr bwMode="auto">
                <a:xfrm flipV="1">
                  <a:off x="3936" y="2256"/>
                  <a:ext cx="336" cy="24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7" name="Line 279"/>
                <p:cNvSpPr>
                  <a:spLocks noChangeShapeType="1"/>
                </p:cNvSpPr>
                <p:nvPr/>
              </p:nvSpPr>
              <p:spPr bwMode="auto">
                <a:xfrm>
                  <a:off x="4080" y="2448"/>
                  <a:ext cx="24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8" name="Line 280"/>
                <p:cNvSpPr>
                  <a:spLocks noChangeShapeType="1"/>
                </p:cNvSpPr>
                <p:nvPr/>
              </p:nvSpPr>
              <p:spPr bwMode="auto">
                <a:xfrm flipH="1" flipV="1">
                  <a:off x="4272" y="2064"/>
                  <a:ext cx="240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29" name="Line 281"/>
                <p:cNvSpPr>
                  <a:spLocks noChangeShapeType="1"/>
                </p:cNvSpPr>
                <p:nvPr/>
              </p:nvSpPr>
              <p:spPr bwMode="auto">
                <a:xfrm flipH="1">
                  <a:off x="4320" y="2496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  <p:grpSp>
          <p:nvGrpSpPr>
            <p:cNvPr id="226" name="Group 222"/>
            <p:cNvGrpSpPr/>
            <p:nvPr/>
          </p:nvGrpSpPr>
          <p:grpSpPr>
            <a:xfrm>
              <a:off x="1524000" y="4876800"/>
              <a:ext cx="6172200" cy="1600200"/>
              <a:chOff x="1524000" y="4876800"/>
              <a:chExt cx="6172200" cy="1600200"/>
            </a:xfrm>
          </p:grpSpPr>
          <p:grpSp>
            <p:nvGrpSpPr>
              <p:cNvPr id="227" name="Group 293"/>
              <p:cNvGrpSpPr>
                <a:grpSpLocks/>
              </p:cNvGrpSpPr>
              <p:nvPr/>
            </p:nvGrpSpPr>
            <p:grpSpPr bwMode="auto">
              <a:xfrm>
                <a:off x="1524000" y="4876800"/>
                <a:ext cx="1600200" cy="1600200"/>
                <a:chOff x="960" y="3072"/>
                <a:chExt cx="1008" cy="1008"/>
              </a:xfrm>
            </p:grpSpPr>
            <p:grpSp>
              <p:nvGrpSpPr>
                <p:cNvPr id="228" name="Group 235"/>
                <p:cNvGrpSpPr>
                  <a:grpSpLocks/>
                </p:cNvGrpSpPr>
                <p:nvPr/>
              </p:nvGrpSpPr>
              <p:grpSpPr bwMode="auto">
                <a:xfrm>
                  <a:off x="960" y="3072"/>
                  <a:ext cx="1008" cy="1008"/>
                  <a:chOff x="960" y="3024"/>
                  <a:chExt cx="1008" cy="1008"/>
                </a:xfrm>
              </p:grpSpPr>
              <p:sp>
                <p:nvSpPr>
                  <p:cNvPr id="92" name="AutoShape 155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3" name="AutoShape 156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4" name="AutoShape 157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5" name="AutoShape 158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6" name="AutoShape 159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7" name="AutoShape 160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8" name="AutoShape 161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99" name="AutoShape 162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0" name="AutoShape 163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1" name="AutoShape 164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2" name="AutoShape 165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3" name="AutoShape 166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4" name="AutoShape 167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5" name="AutoShape 168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6" name="AutoShape 169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7" name="AutoShape 170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8" name="AutoShape 171"/>
                  <p:cNvSpPr>
                    <a:spLocks noChangeArrowheads="1"/>
                  </p:cNvSpPr>
                  <p:nvPr/>
                </p:nvSpPr>
                <p:spPr bwMode="auto">
                  <a:xfrm>
                    <a:off x="960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09" name="AutoShape 172"/>
                  <p:cNvSpPr>
                    <a:spLocks noChangeArrowheads="1"/>
                  </p:cNvSpPr>
                  <p:nvPr/>
                </p:nvSpPr>
                <p:spPr bwMode="auto">
                  <a:xfrm>
                    <a:off x="1152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0" name="AutoShape 173"/>
                  <p:cNvSpPr>
                    <a:spLocks noChangeArrowheads="1"/>
                  </p:cNvSpPr>
                  <p:nvPr/>
                </p:nvSpPr>
                <p:spPr bwMode="auto">
                  <a:xfrm>
                    <a:off x="1344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1" name="AutoShape 174"/>
                  <p:cNvSpPr>
                    <a:spLocks noChangeArrowheads="1"/>
                  </p:cNvSpPr>
                  <p:nvPr/>
                </p:nvSpPr>
                <p:spPr bwMode="auto">
                  <a:xfrm>
                    <a:off x="1536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2" name="AutoShape 175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3" name="AutoShape 176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4" name="AutoShape 177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5" name="AutoShape 178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116" name="AutoShape 179"/>
                  <p:cNvSpPr>
                    <a:spLocks noChangeArrowheads="1"/>
                  </p:cNvSpPr>
                  <p:nvPr/>
                </p:nvSpPr>
                <p:spPr bwMode="auto">
                  <a:xfrm>
                    <a:off x="1728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83" name="Oval 252"/>
                <p:cNvSpPr>
                  <a:spLocks noChangeArrowheads="1"/>
                </p:cNvSpPr>
                <p:nvPr/>
              </p:nvSpPr>
              <p:spPr bwMode="auto">
                <a:xfrm>
                  <a:off x="1392" y="32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Oval 253"/>
                <p:cNvSpPr>
                  <a:spLocks noChangeArrowheads="1"/>
                </p:cNvSpPr>
                <p:nvPr/>
              </p:nvSpPr>
              <p:spPr bwMode="auto">
                <a:xfrm>
                  <a:off x="1392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5" name="Oval 254"/>
                <p:cNvSpPr>
                  <a:spLocks noChangeArrowheads="1"/>
                </p:cNvSpPr>
                <p:nvPr/>
              </p:nvSpPr>
              <p:spPr bwMode="auto">
                <a:xfrm>
                  <a:off x="1392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6" name="Oval 255"/>
                <p:cNvSpPr>
                  <a:spLocks noChangeArrowheads="1"/>
                </p:cNvSpPr>
                <p:nvPr/>
              </p:nvSpPr>
              <p:spPr bwMode="auto">
                <a:xfrm>
                  <a:off x="1392" y="37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7" name="Oval 256"/>
                <p:cNvSpPr>
                  <a:spLocks noChangeArrowheads="1"/>
                </p:cNvSpPr>
                <p:nvPr/>
              </p:nvSpPr>
              <p:spPr bwMode="auto">
                <a:xfrm>
                  <a:off x="1392" y="39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8" name="Line 282"/>
                <p:cNvSpPr>
                  <a:spLocks noChangeShapeType="1"/>
                </p:cNvSpPr>
                <p:nvPr/>
              </p:nvSpPr>
              <p:spPr bwMode="auto">
                <a:xfrm flipH="1" flipV="1">
                  <a:off x="1056" y="3840"/>
                  <a:ext cx="336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89" name="Line 283"/>
                <p:cNvSpPr>
                  <a:spLocks noChangeShapeType="1"/>
                </p:cNvSpPr>
                <p:nvPr/>
              </p:nvSpPr>
              <p:spPr bwMode="auto">
                <a:xfrm flipH="1" flipV="1">
                  <a:off x="1200" y="3216"/>
                  <a:ext cx="240" cy="62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0" name="Line 284"/>
                <p:cNvSpPr>
                  <a:spLocks noChangeShapeType="1"/>
                </p:cNvSpPr>
                <p:nvPr/>
              </p:nvSpPr>
              <p:spPr bwMode="auto">
                <a:xfrm>
                  <a:off x="1440" y="3264"/>
                  <a:ext cx="384" cy="1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91" name="Line 285"/>
                <p:cNvSpPr>
                  <a:spLocks noChangeShapeType="1"/>
                </p:cNvSpPr>
                <p:nvPr/>
              </p:nvSpPr>
              <p:spPr bwMode="auto">
                <a:xfrm>
                  <a:off x="1392" y="3408"/>
                  <a:ext cx="240" cy="52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29" name="Group 294"/>
              <p:cNvGrpSpPr>
                <a:grpSpLocks/>
              </p:cNvGrpSpPr>
              <p:nvPr/>
            </p:nvGrpSpPr>
            <p:grpSpPr bwMode="auto">
              <a:xfrm>
                <a:off x="3810000" y="4876800"/>
                <a:ext cx="1600200" cy="1600200"/>
                <a:chOff x="2448" y="3072"/>
                <a:chExt cx="1008" cy="1008"/>
              </a:xfrm>
            </p:grpSpPr>
            <p:grpSp>
              <p:nvGrpSpPr>
                <p:cNvPr id="230" name="Group 236"/>
                <p:cNvGrpSpPr>
                  <a:grpSpLocks/>
                </p:cNvGrpSpPr>
                <p:nvPr/>
              </p:nvGrpSpPr>
              <p:grpSpPr bwMode="auto">
                <a:xfrm>
                  <a:off x="2448" y="3072"/>
                  <a:ext cx="1008" cy="1008"/>
                  <a:chOff x="2448" y="3024"/>
                  <a:chExt cx="1008" cy="1008"/>
                </a:xfrm>
              </p:grpSpPr>
              <p:sp>
                <p:nvSpPr>
                  <p:cNvPr id="57" name="AutoShape 181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8" name="AutoShape 182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59" name="AutoShape 183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0" name="AutoShape 184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1" name="AutoShape 185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2" name="AutoShape 186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3" name="AutoShape 187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4" name="AutoShape 188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5" name="AutoShape 189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6" name="AutoShape 190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7" name="AutoShape 191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8" name="AutoShape 192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69" name="AutoShape 193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0" name="AutoShape 194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1" name="AutoShape 195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2" name="AutoShape 196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3" name="AutoShape 197"/>
                  <p:cNvSpPr>
                    <a:spLocks noChangeArrowheads="1"/>
                  </p:cNvSpPr>
                  <p:nvPr/>
                </p:nvSpPr>
                <p:spPr bwMode="auto">
                  <a:xfrm>
                    <a:off x="2448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4" name="AutoShape 198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5" name="AutoShape 199"/>
                  <p:cNvSpPr>
                    <a:spLocks noChangeArrowheads="1"/>
                  </p:cNvSpPr>
                  <p:nvPr/>
                </p:nvSpPr>
                <p:spPr bwMode="auto">
                  <a:xfrm>
                    <a:off x="2832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6" name="AutoShape 200"/>
                  <p:cNvSpPr>
                    <a:spLocks noChangeArrowheads="1"/>
                  </p:cNvSpPr>
                  <p:nvPr/>
                </p:nvSpPr>
                <p:spPr bwMode="auto">
                  <a:xfrm>
                    <a:off x="3024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7" name="AutoShape 201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8" name="AutoShape 202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79" name="AutoShape 203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0" name="AutoShape 204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81" name="AutoShape 205"/>
                  <p:cNvSpPr>
                    <a:spLocks noChangeArrowheads="1"/>
                  </p:cNvSpPr>
                  <p:nvPr/>
                </p:nvSpPr>
                <p:spPr bwMode="auto">
                  <a:xfrm>
                    <a:off x="3216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48" name="Oval 257"/>
                <p:cNvSpPr>
                  <a:spLocks noChangeArrowheads="1"/>
                </p:cNvSpPr>
                <p:nvPr/>
              </p:nvSpPr>
              <p:spPr bwMode="auto">
                <a:xfrm>
                  <a:off x="2880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9" name="Oval 258"/>
                <p:cNvSpPr>
                  <a:spLocks noChangeArrowheads="1"/>
                </p:cNvSpPr>
                <p:nvPr/>
              </p:nvSpPr>
              <p:spPr bwMode="auto">
                <a:xfrm>
                  <a:off x="2688" y="32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" name="Oval 259"/>
                <p:cNvSpPr>
                  <a:spLocks noChangeArrowheads="1"/>
                </p:cNvSpPr>
                <p:nvPr/>
              </p:nvSpPr>
              <p:spPr bwMode="auto">
                <a:xfrm>
                  <a:off x="3264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" name="Oval 260"/>
                <p:cNvSpPr>
                  <a:spLocks noChangeArrowheads="1"/>
                </p:cNvSpPr>
                <p:nvPr/>
              </p:nvSpPr>
              <p:spPr bwMode="auto">
                <a:xfrm>
                  <a:off x="2496" y="37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" name="Oval 261"/>
                <p:cNvSpPr>
                  <a:spLocks noChangeArrowheads="1"/>
                </p:cNvSpPr>
                <p:nvPr/>
              </p:nvSpPr>
              <p:spPr bwMode="auto">
                <a:xfrm>
                  <a:off x="3072" y="39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3" name="Line 286"/>
                <p:cNvSpPr>
                  <a:spLocks noChangeShapeType="1"/>
                </p:cNvSpPr>
                <p:nvPr/>
              </p:nvSpPr>
              <p:spPr bwMode="auto">
                <a:xfrm flipH="1" flipV="1">
                  <a:off x="3072" y="3216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4" name="Line 287"/>
                <p:cNvSpPr>
                  <a:spLocks noChangeShapeType="1"/>
                </p:cNvSpPr>
                <p:nvPr/>
              </p:nvSpPr>
              <p:spPr bwMode="auto">
                <a:xfrm>
                  <a:off x="2736" y="3216"/>
                  <a:ext cx="576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Line 288"/>
                <p:cNvSpPr>
                  <a:spLocks noChangeShapeType="1"/>
                </p:cNvSpPr>
                <p:nvPr/>
              </p:nvSpPr>
              <p:spPr bwMode="auto">
                <a:xfrm flipH="1" flipV="1">
                  <a:off x="2544" y="3408"/>
                  <a:ext cx="528" cy="57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Line 289"/>
                <p:cNvSpPr>
                  <a:spLocks noChangeShapeType="1"/>
                </p:cNvSpPr>
                <p:nvPr/>
              </p:nvSpPr>
              <p:spPr bwMode="auto">
                <a:xfrm>
                  <a:off x="2544" y="3792"/>
                  <a:ext cx="192" cy="19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231" name="Group 299"/>
              <p:cNvGrpSpPr>
                <a:grpSpLocks/>
              </p:cNvGrpSpPr>
              <p:nvPr/>
            </p:nvGrpSpPr>
            <p:grpSpPr bwMode="auto">
              <a:xfrm>
                <a:off x="6096000" y="4876800"/>
                <a:ext cx="1600200" cy="1600200"/>
                <a:chOff x="3840" y="3072"/>
                <a:chExt cx="1008" cy="1008"/>
              </a:xfrm>
            </p:grpSpPr>
            <p:grpSp>
              <p:nvGrpSpPr>
                <p:cNvPr id="232" name="Group 233"/>
                <p:cNvGrpSpPr>
                  <a:grpSpLocks/>
                </p:cNvGrpSpPr>
                <p:nvPr/>
              </p:nvGrpSpPr>
              <p:grpSpPr bwMode="auto">
                <a:xfrm>
                  <a:off x="3840" y="3072"/>
                  <a:ext cx="1008" cy="1008"/>
                  <a:chOff x="3840" y="3024"/>
                  <a:chExt cx="1008" cy="1008"/>
                </a:xfrm>
              </p:grpSpPr>
              <p:sp>
                <p:nvSpPr>
                  <p:cNvPr id="22" name="AutoShape 207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3" name="AutoShape 208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4" name="AutoShape 209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5" name="AutoShape 210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6" name="AutoShape 211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7" name="AutoShape 212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8" name="AutoShape 213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29" name="AutoShape 21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0" name="AutoShape 21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1" name="AutoShape 216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2" name="AutoShape 217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3" name="AutoShape 218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4" name="AutoShape 219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5" name="AutoShape 220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6" name="AutoShape 221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7" name="AutoShape 222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8" name="AutoShape 223"/>
                  <p:cNvSpPr>
                    <a:spLocks noChangeArrowheads="1"/>
                  </p:cNvSpPr>
                  <p:nvPr/>
                </p:nvSpPr>
                <p:spPr bwMode="auto">
                  <a:xfrm>
                    <a:off x="3840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39" name="AutoShape 224"/>
                  <p:cNvSpPr>
                    <a:spLocks noChangeArrowheads="1"/>
                  </p:cNvSpPr>
                  <p:nvPr/>
                </p:nvSpPr>
                <p:spPr bwMode="auto">
                  <a:xfrm>
                    <a:off x="4032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0" name="AutoShape 225"/>
                  <p:cNvSpPr>
                    <a:spLocks noChangeArrowheads="1"/>
                  </p:cNvSpPr>
                  <p:nvPr/>
                </p:nvSpPr>
                <p:spPr bwMode="auto">
                  <a:xfrm>
                    <a:off x="4224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1" name="AutoShape 226"/>
                  <p:cNvSpPr>
                    <a:spLocks noChangeArrowheads="1"/>
                  </p:cNvSpPr>
                  <p:nvPr/>
                </p:nvSpPr>
                <p:spPr bwMode="auto">
                  <a:xfrm>
                    <a:off x="4416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2" name="AutoShape 227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792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accent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3" name="AutoShape 228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600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4" name="AutoShape 229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408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5" name="AutoShape 230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216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  <p:sp>
                <p:nvSpPr>
                  <p:cNvPr id="46" name="AutoShape 231"/>
                  <p:cNvSpPr>
                    <a:spLocks noChangeArrowheads="1"/>
                  </p:cNvSpPr>
                  <p:nvPr/>
                </p:nvSpPr>
                <p:spPr bwMode="auto">
                  <a:xfrm>
                    <a:off x="4608" y="3024"/>
                    <a:ext cx="240" cy="240"/>
                  </a:xfrm>
                  <a:prstGeom prst="cube">
                    <a:avLst>
                      <a:gd name="adj" fmla="val 25000"/>
                    </a:avLst>
                  </a:prstGeom>
                  <a:solidFill>
                    <a:schemeClr val="bg1"/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  <a:effectLst/>
                </p:spPr>
                <p:txBody>
                  <a:bodyPr wrap="none" anchor="ctr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13" name="Oval 262"/>
                <p:cNvSpPr>
                  <a:spLocks noChangeArrowheads="1"/>
                </p:cNvSpPr>
                <p:nvPr/>
              </p:nvSpPr>
              <p:spPr bwMode="auto">
                <a:xfrm>
                  <a:off x="4272" y="3600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4" name="Oval 263"/>
                <p:cNvSpPr>
                  <a:spLocks noChangeArrowheads="1"/>
                </p:cNvSpPr>
                <p:nvPr/>
              </p:nvSpPr>
              <p:spPr bwMode="auto">
                <a:xfrm>
                  <a:off x="4464" y="3216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5" name="Oval 264"/>
                <p:cNvSpPr>
                  <a:spLocks noChangeArrowheads="1"/>
                </p:cNvSpPr>
                <p:nvPr/>
              </p:nvSpPr>
              <p:spPr bwMode="auto">
                <a:xfrm>
                  <a:off x="4656" y="3792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6" name="Oval 265"/>
                <p:cNvSpPr>
                  <a:spLocks noChangeArrowheads="1"/>
                </p:cNvSpPr>
                <p:nvPr/>
              </p:nvSpPr>
              <p:spPr bwMode="auto">
                <a:xfrm>
                  <a:off x="4128" y="3984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7" name="Oval 266"/>
                <p:cNvSpPr>
                  <a:spLocks noChangeArrowheads="1"/>
                </p:cNvSpPr>
                <p:nvPr/>
              </p:nvSpPr>
              <p:spPr bwMode="auto">
                <a:xfrm>
                  <a:off x="3888" y="340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18" name="Line 295"/>
                <p:cNvSpPr>
                  <a:spLocks noChangeShapeType="1"/>
                </p:cNvSpPr>
                <p:nvPr/>
              </p:nvSpPr>
              <p:spPr bwMode="auto">
                <a:xfrm flipH="1" flipV="1">
                  <a:off x="3936" y="3216"/>
                  <a:ext cx="192" cy="768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19" name="Line 296"/>
                <p:cNvSpPr>
                  <a:spLocks noChangeShapeType="1"/>
                </p:cNvSpPr>
                <p:nvPr/>
              </p:nvSpPr>
              <p:spPr bwMode="auto">
                <a:xfrm>
                  <a:off x="3936" y="3456"/>
                  <a:ext cx="576" cy="336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0" name="Line 297"/>
                <p:cNvSpPr>
                  <a:spLocks noChangeShapeType="1"/>
                </p:cNvSpPr>
                <p:nvPr/>
              </p:nvSpPr>
              <p:spPr bwMode="auto">
                <a:xfrm>
                  <a:off x="4464" y="3264"/>
                  <a:ext cx="240" cy="72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1" name="Line 298"/>
                <p:cNvSpPr>
                  <a:spLocks noChangeShapeType="1"/>
                </p:cNvSpPr>
                <p:nvPr/>
              </p:nvSpPr>
              <p:spPr bwMode="auto">
                <a:xfrm flipH="1" flipV="1">
                  <a:off x="4128" y="3408"/>
                  <a:ext cx="576" cy="38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</p:spPr>
              <p:txBody>
                <a:bodyPr/>
                <a:lstStyle/>
                <a:p>
                  <a:endParaRPr lang="en-US"/>
                </a:p>
              </p:txBody>
            </p:sp>
          </p:grpSp>
        </p:grp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</a:t>
            </a:r>
            <a:r>
              <a:rPr lang="en-US" sz="4000" dirty="0" err="1">
                <a:solidFill>
                  <a:srgbClr val="0070C0"/>
                </a:solidFill>
                <a:sym typeface="Symbol" pitchFamily="18" charset="2"/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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465637"/>
            <a:ext cx="8229600" cy="1782763"/>
          </a:xfrm>
        </p:spPr>
        <p:txBody>
          <a:bodyPr/>
          <a:lstStyle/>
          <a:p>
            <a:r>
              <a:rPr lang="en-US" sz="2400" dirty="0">
                <a:latin typeface="Times New Roman" pitchFamily="18" charset="0"/>
                <a:sym typeface="Symbol" pitchFamily="18" charset="2"/>
              </a:rPr>
              <a:t></a:t>
            </a:r>
            <a:r>
              <a:rPr lang="en-US" sz="2400" b="1" dirty="0">
                <a:latin typeface="Times New Roman" pitchFamily="18" charset="0"/>
                <a:sym typeface="Symbol" pitchFamily="18" charset="2"/>
              </a:rPr>
              <a:t>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(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state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) =  1</a:t>
            </a:r>
            <a:r>
              <a:rPr lang="en-US" sz="2400" dirty="0">
                <a:sym typeface="Symbol" pitchFamily="18" charset="2"/>
              </a:rPr>
              <a:t> of 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24 </a:t>
            </a:r>
            <a:r>
              <a:rPr lang="en-US" sz="2400" dirty="0" err="1">
                <a:latin typeface="Times New Roman" pitchFamily="18" charset="0"/>
                <a:sym typeface="Symbol" pitchFamily="18" charset="2"/>
              </a:rPr>
              <a:t>Keccak</a:t>
            </a:r>
            <a:r>
              <a:rPr lang="en-US" sz="2400" dirty="0">
                <a:latin typeface="Times New Roman" pitchFamily="18" charset="0"/>
                <a:sym typeface="Symbol" pitchFamily="18" charset="2"/>
              </a:rPr>
              <a:t>-</a:t>
            </a:r>
            <a:r>
              <a:rPr lang="en-US" sz="2400" i="1" dirty="0">
                <a:latin typeface="Times New Roman" pitchFamily="18" charset="0"/>
                <a:sym typeface="Symbol" pitchFamily="18" charset="2"/>
              </a:rPr>
              <a:t>f</a:t>
            </a:r>
            <a:r>
              <a:rPr lang="en-US" sz="2400" dirty="0">
                <a:sym typeface="Symbol" pitchFamily="18" charset="2"/>
              </a:rPr>
              <a:t> rounds</a:t>
            </a:r>
          </a:p>
          <a:p>
            <a:r>
              <a:rPr lang="en-US" sz="2400" dirty="0">
                <a:sym typeface="Symbol" pitchFamily="18" charset="2"/>
              </a:rPr>
              <a:t> provides non-linearity</a:t>
            </a:r>
          </a:p>
          <a:p>
            <a:r>
              <a:rPr lang="en-US" sz="2400" dirty="0">
                <a:sym typeface="Symbol" pitchFamily="18" charset="2"/>
              </a:rPr>
              <a:t>Note it is a </a:t>
            </a:r>
            <a:r>
              <a:rPr lang="en-US" sz="2400" dirty="0" err="1">
                <a:sym typeface="Symbol" pitchFamily="18" charset="2"/>
              </a:rPr>
              <a:t>Feistel</a:t>
            </a:r>
            <a:r>
              <a:rPr lang="en-US" sz="2400" dirty="0">
                <a:sym typeface="Symbol" pitchFamily="18" charset="2"/>
              </a:rPr>
              <a:t> construction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88</a:t>
            </a:fld>
            <a:endParaRPr lang="en-US"/>
          </a:p>
        </p:txBody>
      </p:sp>
      <p:grpSp>
        <p:nvGrpSpPr>
          <p:cNvPr id="6" name="Group 177"/>
          <p:cNvGrpSpPr>
            <a:grpSpLocks/>
          </p:cNvGrpSpPr>
          <p:nvPr/>
        </p:nvGrpSpPr>
        <p:grpSpPr bwMode="auto">
          <a:xfrm>
            <a:off x="3695700" y="1524000"/>
            <a:ext cx="1752600" cy="2590800"/>
            <a:chOff x="1872" y="1968"/>
            <a:chExt cx="1104" cy="1632"/>
          </a:xfrm>
        </p:grpSpPr>
        <p:grpSp>
          <p:nvGrpSpPr>
            <p:cNvPr id="7" name="Group 102"/>
            <p:cNvGrpSpPr>
              <a:grpSpLocks/>
            </p:cNvGrpSpPr>
            <p:nvPr/>
          </p:nvGrpSpPr>
          <p:grpSpPr bwMode="auto">
            <a:xfrm>
              <a:off x="1872" y="3360"/>
              <a:ext cx="1008" cy="240"/>
              <a:chOff x="1872" y="3360"/>
              <a:chExt cx="1008" cy="240"/>
            </a:xfrm>
          </p:grpSpPr>
          <p:sp>
            <p:nvSpPr>
              <p:cNvPr id="84" name="AutoShape 75"/>
              <p:cNvSpPr>
                <a:spLocks noChangeArrowheads="1"/>
              </p:cNvSpPr>
              <p:nvPr/>
            </p:nvSpPr>
            <p:spPr bwMode="auto">
              <a:xfrm>
                <a:off x="1872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5" name="AutoShape 79"/>
              <p:cNvSpPr>
                <a:spLocks noChangeArrowheads="1"/>
              </p:cNvSpPr>
              <p:nvPr/>
            </p:nvSpPr>
            <p:spPr bwMode="auto">
              <a:xfrm>
                <a:off x="2064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6" name="AutoShape 83"/>
              <p:cNvSpPr>
                <a:spLocks noChangeArrowheads="1"/>
              </p:cNvSpPr>
              <p:nvPr/>
            </p:nvSpPr>
            <p:spPr bwMode="auto">
              <a:xfrm>
                <a:off x="2256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7" name="AutoShape 87"/>
              <p:cNvSpPr>
                <a:spLocks noChangeArrowheads="1"/>
              </p:cNvSpPr>
              <p:nvPr/>
            </p:nvSpPr>
            <p:spPr bwMode="auto">
              <a:xfrm>
                <a:off x="2448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8" name="AutoShape 96"/>
              <p:cNvSpPr>
                <a:spLocks noChangeArrowheads="1"/>
              </p:cNvSpPr>
              <p:nvPr/>
            </p:nvSpPr>
            <p:spPr bwMode="auto">
              <a:xfrm>
                <a:off x="2640" y="3360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8" name="Group 101"/>
            <p:cNvGrpSpPr>
              <a:grpSpLocks/>
            </p:cNvGrpSpPr>
            <p:nvPr/>
          </p:nvGrpSpPr>
          <p:grpSpPr bwMode="auto">
            <a:xfrm>
              <a:off x="1872" y="1968"/>
              <a:ext cx="1008" cy="240"/>
              <a:chOff x="1872" y="2592"/>
              <a:chExt cx="1008" cy="240"/>
            </a:xfrm>
          </p:grpSpPr>
          <p:sp>
            <p:nvSpPr>
              <p:cNvPr id="79" name="AutoShape 92"/>
              <p:cNvSpPr>
                <a:spLocks noChangeArrowheads="1"/>
              </p:cNvSpPr>
              <p:nvPr/>
            </p:nvSpPr>
            <p:spPr bwMode="auto">
              <a:xfrm>
                <a:off x="1872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0" name="AutoShape 93"/>
              <p:cNvSpPr>
                <a:spLocks noChangeArrowheads="1"/>
              </p:cNvSpPr>
              <p:nvPr/>
            </p:nvSpPr>
            <p:spPr bwMode="auto">
              <a:xfrm>
                <a:off x="2064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1" name="AutoShape 94"/>
              <p:cNvSpPr>
                <a:spLocks noChangeArrowheads="1"/>
              </p:cNvSpPr>
              <p:nvPr/>
            </p:nvSpPr>
            <p:spPr bwMode="auto">
              <a:xfrm>
                <a:off x="2256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2" name="AutoShape 95"/>
              <p:cNvSpPr>
                <a:spLocks noChangeArrowheads="1"/>
              </p:cNvSpPr>
              <p:nvPr/>
            </p:nvSpPr>
            <p:spPr bwMode="auto">
              <a:xfrm>
                <a:off x="2448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83" name="AutoShape 100"/>
              <p:cNvSpPr>
                <a:spLocks noChangeArrowheads="1"/>
              </p:cNvSpPr>
              <p:nvPr/>
            </p:nvSpPr>
            <p:spPr bwMode="auto">
              <a:xfrm>
                <a:off x="2640" y="2592"/>
                <a:ext cx="240" cy="240"/>
              </a:xfrm>
              <a:prstGeom prst="cube">
                <a:avLst>
                  <a:gd name="adj" fmla="val 25000"/>
                </a:avLst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9" name="Group 106"/>
            <p:cNvGrpSpPr>
              <a:grpSpLocks/>
            </p:cNvGrpSpPr>
            <p:nvPr/>
          </p:nvGrpSpPr>
          <p:grpSpPr bwMode="auto">
            <a:xfrm>
              <a:off x="1968" y="2688"/>
              <a:ext cx="240" cy="240"/>
              <a:chOff x="624" y="2688"/>
              <a:chExt cx="240" cy="240"/>
            </a:xfrm>
          </p:grpSpPr>
          <p:sp>
            <p:nvSpPr>
              <p:cNvPr id="76" name="AutoShape 103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7" name="Rectangle 104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8" name="Line 105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0" name="Group 107"/>
            <p:cNvGrpSpPr>
              <a:grpSpLocks/>
            </p:cNvGrpSpPr>
            <p:nvPr/>
          </p:nvGrpSpPr>
          <p:grpSpPr bwMode="auto">
            <a:xfrm>
              <a:off x="2160" y="2688"/>
              <a:ext cx="240" cy="240"/>
              <a:chOff x="624" y="2688"/>
              <a:chExt cx="240" cy="240"/>
            </a:xfrm>
          </p:grpSpPr>
          <p:sp>
            <p:nvSpPr>
              <p:cNvPr id="73" name="AutoShape 108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4" name="Rectangle 109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5" name="Line 110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1" name="Group 111"/>
            <p:cNvGrpSpPr>
              <a:grpSpLocks/>
            </p:cNvGrpSpPr>
            <p:nvPr/>
          </p:nvGrpSpPr>
          <p:grpSpPr bwMode="auto">
            <a:xfrm>
              <a:off x="2352" y="2688"/>
              <a:ext cx="240" cy="240"/>
              <a:chOff x="624" y="2688"/>
              <a:chExt cx="240" cy="240"/>
            </a:xfrm>
          </p:grpSpPr>
          <p:sp>
            <p:nvSpPr>
              <p:cNvPr id="70" name="AutoShape 112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1" name="Rectangle 113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72" name="Line 114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2" name="Group 115"/>
            <p:cNvGrpSpPr>
              <a:grpSpLocks/>
            </p:cNvGrpSpPr>
            <p:nvPr/>
          </p:nvGrpSpPr>
          <p:grpSpPr bwMode="auto">
            <a:xfrm>
              <a:off x="2544" y="2688"/>
              <a:ext cx="240" cy="240"/>
              <a:chOff x="624" y="2688"/>
              <a:chExt cx="240" cy="240"/>
            </a:xfrm>
          </p:grpSpPr>
          <p:sp>
            <p:nvSpPr>
              <p:cNvPr id="67" name="AutoShape 116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8" name="Rectangle 117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9" name="Line 118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3" name="Group 119"/>
            <p:cNvGrpSpPr>
              <a:grpSpLocks/>
            </p:cNvGrpSpPr>
            <p:nvPr/>
          </p:nvGrpSpPr>
          <p:grpSpPr bwMode="auto">
            <a:xfrm>
              <a:off x="2736" y="2688"/>
              <a:ext cx="240" cy="240"/>
              <a:chOff x="624" y="2688"/>
              <a:chExt cx="240" cy="240"/>
            </a:xfrm>
          </p:grpSpPr>
          <p:sp>
            <p:nvSpPr>
              <p:cNvPr id="64" name="AutoShape 120"/>
              <p:cNvSpPr>
                <a:spLocks noChangeArrowheads="1"/>
              </p:cNvSpPr>
              <p:nvPr/>
            </p:nvSpPr>
            <p:spPr bwMode="auto">
              <a:xfrm>
                <a:off x="672" y="2736"/>
                <a:ext cx="144" cy="192"/>
              </a:xfrm>
              <a:prstGeom prst="roundRect">
                <a:avLst>
                  <a:gd name="adj" fmla="val 16667"/>
                </a:avLst>
              </a:prstGeom>
              <a:solidFill>
                <a:schemeClr val="bg1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5" name="Rectangle 121"/>
              <p:cNvSpPr>
                <a:spLocks noChangeArrowheads="1"/>
              </p:cNvSpPr>
              <p:nvPr/>
            </p:nvSpPr>
            <p:spPr bwMode="auto">
              <a:xfrm>
                <a:off x="624" y="2688"/>
                <a:ext cx="240" cy="96"/>
              </a:xfrm>
              <a:prstGeom prst="rect">
                <a:avLst/>
              </a:prstGeom>
              <a:solidFill>
                <a:schemeClr val="bg1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66" name="Line 122"/>
              <p:cNvSpPr>
                <a:spLocks noChangeShapeType="1"/>
              </p:cNvSpPr>
              <p:nvPr/>
            </p:nvSpPr>
            <p:spPr bwMode="auto">
              <a:xfrm>
                <a:off x="672" y="2784"/>
                <a:ext cx="1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4" name="Text Box 123"/>
            <p:cNvSpPr txBox="1">
              <a:spLocks noChangeArrowheads="1"/>
            </p:cNvSpPr>
            <p:nvPr/>
          </p:nvSpPr>
          <p:spPr bwMode="auto">
            <a:xfrm>
              <a:off x="1872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5" name="Text Box 124"/>
            <p:cNvSpPr txBox="1">
              <a:spLocks noChangeArrowheads="1"/>
            </p:cNvSpPr>
            <p:nvPr/>
          </p:nvSpPr>
          <p:spPr bwMode="auto">
            <a:xfrm>
              <a:off x="2064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6" name="Text Box 125"/>
            <p:cNvSpPr txBox="1">
              <a:spLocks noChangeArrowheads="1"/>
            </p:cNvSpPr>
            <p:nvPr/>
          </p:nvSpPr>
          <p:spPr bwMode="auto">
            <a:xfrm>
              <a:off x="2256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7" name="Text Box 126"/>
            <p:cNvSpPr txBox="1">
              <a:spLocks noChangeArrowheads="1"/>
            </p:cNvSpPr>
            <p:nvPr/>
          </p:nvSpPr>
          <p:spPr bwMode="auto">
            <a:xfrm>
              <a:off x="2448" y="3072"/>
              <a:ext cx="192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8" name="Text Box 127"/>
            <p:cNvSpPr txBox="1">
              <a:spLocks noChangeArrowheads="1"/>
            </p:cNvSpPr>
            <p:nvPr/>
          </p:nvSpPr>
          <p:spPr bwMode="auto">
            <a:xfrm>
              <a:off x="2688" y="3072"/>
              <a:ext cx="144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n-US" sz="1800" dirty="0">
                  <a:sym typeface="Symbol" pitchFamily="18" charset="2"/>
                </a:rPr>
                <a:t>⨁</a:t>
              </a:r>
            </a:p>
          </p:txBody>
        </p:sp>
        <p:sp>
          <p:nvSpPr>
            <p:cNvPr id="19" name="Line 128"/>
            <p:cNvSpPr>
              <a:spLocks noChangeShapeType="1"/>
            </p:cNvSpPr>
            <p:nvPr/>
          </p:nvSpPr>
          <p:spPr bwMode="auto">
            <a:xfrm>
              <a:off x="1968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29"/>
            <p:cNvSpPr>
              <a:spLocks noChangeShapeType="1"/>
            </p:cNvSpPr>
            <p:nvPr/>
          </p:nvSpPr>
          <p:spPr bwMode="auto">
            <a:xfrm>
              <a:off x="2160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30"/>
            <p:cNvSpPr>
              <a:spLocks noChangeShapeType="1"/>
            </p:cNvSpPr>
            <p:nvPr/>
          </p:nvSpPr>
          <p:spPr bwMode="auto">
            <a:xfrm>
              <a:off x="2352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131"/>
            <p:cNvSpPr>
              <a:spLocks noChangeShapeType="1"/>
            </p:cNvSpPr>
            <p:nvPr/>
          </p:nvSpPr>
          <p:spPr bwMode="auto">
            <a:xfrm>
              <a:off x="254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132"/>
            <p:cNvSpPr>
              <a:spLocks noChangeShapeType="1"/>
            </p:cNvSpPr>
            <p:nvPr/>
          </p:nvSpPr>
          <p:spPr bwMode="auto">
            <a:xfrm>
              <a:off x="2784" y="3264"/>
              <a:ext cx="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33"/>
            <p:cNvSpPr>
              <a:spLocks noChangeShapeType="1"/>
            </p:cNvSpPr>
            <p:nvPr/>
          </p:nvSpPr>
          <p:spPr bwMode="auto">
            <a:xfrm>
              <a:off x="1968" y="2208"/>
              <a:ext cx="0" cy="96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134"/>
            <p:cNvSpPr>
              <a:spLocks noChangeShapeType="1"/>
            </p:cNvSpPr>
            <p:nvPr/>
          </p:nvSpPr>
          <p:spPr bwMode="auto">
            <a:xfrm>
              <a:off x="2208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135"/>
            <p:cNvSpPr>
              <a:spLocks noChangeShapeType="1"/>
            </p:cNvSpPr>
            <p:nvPr/>
          </p:nvSpPr>
          <p:spPr bwMode="auto">
            <a:xfrm>
              <a:off x="2352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136"/>
            <p:cNvSpPr>
              <a:spLocks noChangeShapeType="1"/>
            </p:cNvSpPr>
            <p:nvPr/>
          </p:nvSpPr>
          <p:spPr bwMode="auto">
            <a:xfrm>
              <a:off x="2544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138"/>
            <p:cNvSpPr>
              <a:spLocks noChangeShapeType="1"/>
            </p:cNvSpPr>
            <p:nvPr/>
          </p:nvSpPr>
          <p:spPr bwMode="auto">
            <a:xfrm>
              <a:off x="2784" y="2208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AutoShape 139"/>
            <p:cNvSpPr>
              <a:spLocks noChangeArrowheads="1"/>
            </p:cNvSpPr>
            <p:nvPr/>
          </p:nvSpPr>
          <p:spPr bwMode="auto">
            <a:xfrm rot="10800000">
              <a:off x="2016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0" name="AutoShape 140"/>
            <p:cNvSpPr>
              <a:spLocks noChangeArrowheads="1"/>
            </p:cNvSpPr>
            <p:nvPr/>
          </p:nvSpPr>
          <p:spPr bwMode="auto">
            <a:xfrm rot="10800000">
              <a:off x="2208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1" name="AutoShape 141"/>
            <p:cNvSpPr>
              <a:spLocks noChangeArrowheads="1"/>
            </p:cNvSpPr>
            <p:nvPr/>
          </p:nvSpPr>
          <p:spPr bwMode="auto">
            <a:xfrm rot="10800000">
              <a:off x="2400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AutoShape 142"/>
            <p:cNvSpPr>
              <a:spLocks noChangeArrowheads="1"/>
            </p:cNvSpPr>
            <p:nvPr/>
          </p:nvSpPr>
          <p:spPr bwMode="auto">
            <a:xfrm rot="10800000">
              <a:off x="2592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3" name="AutoShape 143"/>
            <p:cNvSpPr>
              <a:spLocks noChangeArrowheads="1"/>
            </p:cNvSpPr>
            <p:nvPr/>
          </p:nvSpPr>
          <p:spPr bwMode="auto">
            <a:xfrm rot="10800000">
              <a:off x="2784" y="2400"/>
              <a:ext cx="96" cy="96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4" name="Line 144"/>
            <p:cNvSpPr>
              <a:spLocks noChangeShapeType="1"/>
            </p:cNvSpPr>
            <p:nvPr/>
          </p:nvSpPr>
          <p:spPr bwMode="auto">
            <a:xfrm>
              <a:off x="1968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145"/>
            <p:cNvSpPr>
              <a:spLocks noChangeShapeType="1"/>
            </p:cNvSpPr>
            <p:nvPr/>
          </p:nvSpPr>
          <p:spPr bwMode="auto">
            <a:xfrm>
              <a:off x="2064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146"/>
            <p:cNvSpPr>
              <a:spLocks noChangeShapeType="1"/>
            </p:cNvSpPr>
            <p:nvPr/>
          </p:nvSpPr>
          <p:spPr bwMode="auto">
            <a:xfrm>
              <a:off x="2064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147"/>
            <p:cNvSpPr>
              <a:spLocks noChangeShapeType="1"/>
            </p:cNvSpPr>
            <p:nvPr/>
          </p:nvSpPr>
          <p:spPr bwMode="auto">
            <a:xfrm flipH="1" flipV="1">
              <a:off x="2112" y="25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148"/>
            <p:cNvSpPr>
              <a:spLocks noChangeShapeType="1"/>
            </p:cNvSpPr>
            <p:nvPr/>
          </p:nvSpPr>
          <p:spPr bwMode="auto">
            <a:xfrm>
              <a:off x="2112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149"/>
            <p:cNvSpPr>
              <a:spLocks noChangeShapeType="1"/>
            </p:cNvSpPr>
            <p:nvPr/>
          </p:nvSpPr>
          <p:spPr bwMode="auto">
            <a:xfrm>
              <a:off x="2064" y="2928"/>
              <a:ext cx="67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150"/>
            <p:cNvSpPr>
              <a:spLocks noChangeShapeType="1"/>
            </p:cNvSpPr>
            <p:nvPr/>
          </p:nvSpPr>
          <p:spPr bwMode="auto">
            <a:xfrm>
              <a:off x="2208" y="230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1" name="Line 151"/>
            <p:cNvSpPr>
              <a:spLocks noChangeShapeType="1"/>
            </p:cNvSpPr>
            <p:nvPr/>
          </p:nvSpPr>
          <p:spPr bwMode="auto">
            <a:xfrm>
              <a:off x="2256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2" name="Line 152"/>
            <p:cNvSpPr>
              <a:spLocks noChangeShapeType="1"/>
            </p:cNvSpPr>
            <p:nvPr/>
          </p:nvSpPr>
          <p:spPr bwMode="auto">
            <a:xfrm>
              <a:off x="2256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3" name="Line 153"/>
            <p:cNvSpPr>
              <a:spLocks noChangeShapeType="1"/>
            </p:cNvSpPr>
            <p:nvPr/>
          </p:nvSpPr>
          <p:spPr bwMode="auto">
            <a:xfrm flipH="1">
              <a:off x="2304" y="254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4" name="Line 154"/>
            <p:cNvSpPr>
              <a:spLocks noChangeShapeType="1"/>
            </p:cNvSpPr>
            <p:nvPr/>
          </p:nvSpPr>
          <p:spPr bwMode="auto">
            <a:xfrm>
              <a:off x="2304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5" name="Line 155"/>
            <p:cNvSpPr>
              <a:spLocks noChangeShapeType="1"/>
            </p:cNvSpPr>
            <p:nvPr/>
          </p:nvSpPr>
          <p:spPr bwMode="auto">
            <a:xfrm flipH="1">
              <a:off x="2016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156"/>
            <p:cNvSpPr>
              <a:spLocks noChangeShapeType="1"/>
            </p:cNvSpPr>
            <p:nvPr/>
          </p:nvSpPr>
          <p:spPr bwMode="auto">
            <a:xfrm>
              <a:off x="2352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157"/>
            <p:cNvSpPr>
              <a:spLocks noChangeShapeType="1"/>
            </p:cNvSpPr>
            <p:nvPr/>
          </p:nvSpPr>
          <p:spPr bwMode="auto">
            <a:xfrm>
              <a:off x="2448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159"/>
            <p:cNvSpPr>
              <a:spLocks noChangeShapeType="1"/>
            </p:cNvSpPr>
            <p:nvPr/>
          </p:nvSpPr>
          <p:spPr bwMode="auto">
            <a:xfrm>
              <a:off x="2448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160"/>
            <p:cNvSpPr>
              <a:spLocks noChangeShapeType="1"/>
            </p:cNvSpPr>
            <p:nvPr/>
          </p:nvSpPr>
          <p:spPr bwMode="auto">
            <a:xfrm flipH="1">
              <a:off x="2496" y="254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161"/>
            <p:cNvSpPr>
              <a:spLocks noChangeShapeType="1"/>
            </p:cNvSpPr>
            <p:nvPr/>
          </p:nvSpPr>
          <p:spPr bwMode="auto">
            <a:xfrm>
              <a:off x="2496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162"/>
            <p:cNvSpPr>
              <a:spLocks noChangeShapeType="1"/>
            </p:cNvSpPr>
            <p:nvPr/>
          </p:nvSpPr>
          <p:spPr bwMode="auto">
            <a:xfrm flipH="1">
              <a:off x="2208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2" name="Line 163"/>
            <p:cNvSpPr>
              <a:spLocks noChangeShapeType="1"/>
            </p:cNvSpPr>
            <p:nvPr/>
          </p:nvSpPr>
          <p:spPr bwMode="auto">
            <a:xfrm>
              <a:off x="2544" y="230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3" name="Line 164"/>
            <p:cNvSpPr>
              <a:spLocks noChangeShapeType="1"/>
            </p:cNvSpPr>
            <p:nvPr/>
          </p:nvSpPr>
          <p:spPr bwMode="auto">
            <a:xfrm>
              <a:off x="2640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166"/>
            <p:cNvSpPr>
              <a:spLocks noChangeShapeType="1"/>
            </p:cNvSpPr>
            <p:nvPr/>
          </p:nvSpPr>
          <p:spPr bwMode="auto">
            <a:xfrm>
              <a:off x="2688" y="2544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167"/>
            <p:cNvSpPr>
              <a:spLocks noChangeShapeType="1"/>
            </p:cNvSpPr>
            <p:nvPr/>
          </p:nvSpPr>
          <p:spPr bwMode="auto">
            <a:xfrm>
              <a:off x="2640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169"/>
            <p:cNvSpPr>
              <a:spLocks noChangeShapeType="1"/>
            </p:cNvSpPr>
            <p:nvPr/>
          </p:nvSpPr>
          <p:spPr bwMode="auto">
            <a:xfrm>
              <a:off x="2688" y="2544"/>
              <a:ext cx="9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170"/>
            <p:cNvSpPr>
              <a:spLocks noChangeShapeType="1"/>
            </p:cNvSpPr>
            <p:nvPr/>
          </p:nvSpPr>
          <p:spPr bwMode="auto">
            <a:xfrm>
              <a:off x="2784" y="2304"/>
              <a:ext cx="4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171"/>
            <p:cNvSpPr>
              <a:spLocks noChangeShapeType="1"/>
            </p:cNvSpPr>
            <p:nvPr/>
          </p:nvSpPr>
          <p:spPr bwMode="auto">
            <a:xfrm>
              <a:off x="2832" y="2304"/>
              <a:ext cx="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172"/>
            <p:cNvSpPr>
              <a:spLocks noChangeShapeType="1"/>
            </p:cNvSpPr>
            <p:nvPr/>
          </p:nvSpPr>
          <p:spPr bwMode="auto">
            <a:xfrm>
              <a:off x="2832" y="2496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173"/>
            <p:cNvSpPr>
              <a:spLocks noChangeShapeType="1"/>
            </p:cNvSpPr>
            <p:nvPr/>
          </p:nvSpPr>
          <p:spPr bwMode="auto">
            <a:xfrm>
              <a:off x="1968" y="2256"/>
              <a:ext cx="9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174"/>
            <p:cNvSpPr>
              <a:spLocks noChangeShapeType="1"/>
            </p:cNvSpPr>
            <p:nvPr/>
          </p:nvSpPr>
          <p:spPr bwMode="auto">
            <a:xfrm flipV="1">
              <a:off x="2880" y="2256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175"/>
            <p:cNvSpPr>
              <a:spLocks noChangeShapeType="1"/>
            </p:cNvSpPr>
            <p:nvPr/>
          </p:nvSpPr>
          <p:spPr bwMode="auto">
            <a:xfrm flipH="1">
              <a:off x="2400" y="2928"/>
              <a:ext cx="288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63" name="Line 176"/>
            <p:cNvSpPr>
              <a:spLocks noChangeShapeType="1"/>
            </p:cNvSpPr>
            <p:nvPr/>
          </p:nvSpPr>
          <p:spPr bwMode="auto">
            <a:xfrm flipH="1">
              <a:off x="2592" y="2928"/>
              <a:ext cx="24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The </a:t>
            </a:r>
            <a:r>
              <a:rPr lang="en-US" sz="4000" dirty="0" err="1">
                <a:solidFill>
                  <a:srgbClr val="0070C0"/>
                </a:solidFill>
              </a:rPr>
              <a:t>Keccak</a:t>
            </a:r>
            <a:r>
              <a:rPr lang="en-US" sz="4000" dirty="0">
                <a:solidFill>
                  <a:srgbClr val="0070C0"/>
                </a:solidFill>
                <a:sym typeface="Symbol" pitchFamily="18" charset="2"/>
              </a:rPr>
              <a:t>  Function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179637"/>
            <a:ext cx="8229600" cy="2163763"/>
          </a:xfrm>
        </p:spPr>
        <p:txBody>
          <a:bodyPr>
            <a:noAutofit/>
          </a:bodyPr>
          <a:lstStyle/>
          <a:p>
            <a:r>
              <a:rPr lang="en-US" sz="2400" b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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(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state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) =  1 of 24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-</a:t>
            </a:r>
            <a:r>
              <a:rPr lang="en-US" sz="2400" i="1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f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 rounds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 breaks symmetry, to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Defend against slide attacks</a:t>
            </a:r>
          </a:p>
          <a:p>
            <a:pPr lvl="1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Reduce the effectiveness of cross-round attacks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Implemented by adding a round constant to state</a:t>
            </a:r>
          </a:p>
          <a:p>
            <a:pPr>
              <a:buNone/>
            </a:pP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89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983B21D-5683-4E0A-9151-349F0C4BE7F1}" type="slidenum">
              <a:rPr lang="en-US"/>
              <a:pPr>
                <a:defRPr/>
              </a:pPr>
              <a:t>9</a:t>
            </a:fld>
            <a:endParaRPr lang="en-US"/>
          </a:p>
        </p:txBody>
      </p:sp>
      <p:sp>
        <p:nvSpPr>
          <p:cNvPr id="419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A Cryptographic Hash: SHA -1</a:t>
            </a:r>
          </a:p>
        </p:txBody>
      </p:sp>
      <p:sp>
        <p:nvSpPr>
          <p:cNvPr id="419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667000"/>
            <a:ext cx="7772400" cy="23622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Depending on the round, the “function f is one of the following.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solidFill>
                  <a:srgbClr val="66FF66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	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	f(X,Y,Z)= 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⋀Y)⋁((¬X⋀Z)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	f(X,Y,Z)=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⋀Y)⋁(X⋀Z)⋁(Y⋀Z)</a:t>
            </a:r>
          </a:p>
          <a:p>
            <a:pPr>
              <a:spcBef>
                <a:spcPts val="200"/>
              </a:spcBef>
              <a:buFontTx/>
              <a:buNone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		f(X,Y,Z)= X⨁Y⨁Z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pitchFamily="18" charset="2"/>
              </a:rPr>
              <a:t>Note first two are non-linear.  Third is linear and provides diffusion.</a:t>
            </a:r>
          </a:p>
        </p:txBody>
      </p:sp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SHA-3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81200"/>
            <a:ext cx="8153400" cy="41148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All of the SHA-3 finalists offer excellent security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Design diversity drove NIST’s selection of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as the SHA-3 winner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indifferentiable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from a random oracle, and so meets any conceivable hash function requirement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90</a:t>
            </a:fld>
            <a:endParaRPr lang="en-US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0070C0"/>
                </a:solidFill>
              </a:rPr>
              <a:t>Key </a:t>
            </a:r>
            <a:r>
              <a:rPr lang="en-US" sz="4000" dirty="0" err="1">
                <a:solidFill>
                  <a:srgbClr val="0070C0"/>
                </a:solidFill>
              </a:rPr>
              <a:t>Takeways</a:t>
            </a:r>
            <a:endParaRPr lang="en-US" sz="40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76400"/>
            <a:ext cx="8610600" cy="4648200"/>
          </a:xfrm>
        </p:spPr>
        <p:txBody>
          <a:bodyPr>
            <a:noAutofit/>
          </a:bodyPr>
          <a:lstStyle/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Cryptographic hash function design has deep roots in conventional computer science, but only received a firm foundation with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Merkle-Damgård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Identifying the right problems to solve has been a treacherous adventure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New hash function designs should strive to construct random oracles</a:t>
            </a:r>
          </a:p>
          <a:p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is a worthy winner of the SHA-3 competition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91</a:t>
            </a:fld>
            <a:endParaRPr 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Suggested Reading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3505200"/>
          </a:xfrm>
        </p:spPr>
        <p:txBody>
          <a:bodyPr>
            <a:normAutofit fontScale="5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Preneel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Analysis and Design of Cryptographic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Ph.D. thesis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J. Black, P. Rogaway, and T. Shrimpton,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Black-Box Analysis of Block-Cipher-Based Hash Function Constructions from PGV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2002, pp 320-355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P. Rogaway and T. Shrimpton,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Cryptographic Hash-Function Basics: Definitions, Implications, and Separations for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Preimage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Resistance, Second-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Preimage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Resistance, and Collision Resistance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FSE 2004, pp 371-388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Merkle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One way hash functions and DES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1989, pp 228-246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Damgård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 Design Principle for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1989, pp 416-427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J.S.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Coron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Y.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Dodis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Malinaud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P.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Puniya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Merkle-Damgard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Revisited: How to Construct a Hash Function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2005, pp 21-39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X. Wang and H. Yu.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How to Break MD5 and Other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2005, pp 19-35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92</a:t>
            </a:fld>
            <a:endParaRPr 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Suggested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M. Bellare, and T. Ristenpart,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Multi-Property-Preserving Hash Domain Extension and the EMD Transform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AsiaCrypt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2006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S. Lucks,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 Failure-Friendly Design Principle for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AsiaCrypt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2005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J. Black, M. Cochran, and T. Shrimpton,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On the Impossibility of Highly Efficient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Blockcipher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-Based Hash Functions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2005, pp 526-541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Joux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Multicollisions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in Iterated Hash Functions: Application to Cascaded Constructions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Crypto 2004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Biham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O.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Dunklemann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A Framework for Iterative Hash Functions – HAIFA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eprints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2007/278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Berton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J.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M.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Peeters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G. Van Gilles,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On the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Indifferentiability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of the Sponge Construction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EuroCrypt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2008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U. Maurer, R.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Reener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C.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Holenstein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Indifferentiability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, Impossibility Results on Reductions, and Applications to the Random Oracle Methodology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TCC 2004, pp 21-39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93</a:t>
            </a:fld>
            <a:endParaRPr lang="en-US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Suggested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J.P. Aumasson, L.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Henzen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W. Meier, and R.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Phan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SHA-3 Proposal BLAKE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2"/>
              </a:rPr>
              <a:t>https://131002.net/blake/blake.pdf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L.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Gauravaram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Knudsen, K. Matusiewicz, C. Rechberger, M.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Shläffer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S. Thomsen,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Grøstl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– a SHA-3 Candidate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3"/>
              </a:rPr>
              <a:t>http://www.groestl.info/Groestl.pdf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H. Wu,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The Hash Function JH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4"/>
              </a:rPr>
              <a:t>http://www3.ntu.edu.sg/home/wuhj/research/jh/jh_round3.pdf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G.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Bertoni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J.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Daemen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M.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Peeters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and G. Van Gilles,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The </a:t>
            </a:r>
            <a:r>
              <a:rPr lang="en-US" i="1" dirty="0" err="1">
                <a:latin typeface="Calibri" panose="020F0502020204030204" pitchFamily="34" charset="0"/>
                <a:cs typeface="Calibri" panose="020F0502020204030204" pitchFamily="34" charset="0"/>
              </a:rPr>
              <a:t>Keccak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 SHA-3 submission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5"/>
              </a:rPr>
              <a:t>http://keccak.noekeon.org/Keccak-submission-3.pdf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N. Ferguson, S. Lucks, B. Schneier, D. Whiting, M. Bellare, T. Kohno, J. Callas, J. Walker, </a:t>
            </a:r>
            <a:r>
              <a:rPr lang="en-US" i="1" dirty="0">
                <a:latin typeface="Calibri" panose="020F0502020204030204" pitchFamily="34" charset="0"/>
                <a:cs typeface="Calibri" panose="020F0502020204030204" pitchFamily="34" charset="0"/>
              </a:rPr>
              <a:t>The Skein Hash Function Family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  <a:hlinkClick r:id="rId6"/>
              </a:rPr>
              <a:t>http://www.skein-hash.info/sites/default/files/skein1.1.pdf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94</a:t>
            </a:fld>
            <a:endParaRPr 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solidFill>
          <a:schemeClr val="accent1"/>
        </a:solidFill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70968</TotalTime>
  <Words>9323</Words>
  <Application>Microsoft Macintosh PowerPoint</Application>
  <PresentationFormat>On-screen Show (4:3)</PresentationFormat>
  <Paragraphs>1136</Paragraphs>
  <Slides>95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4" baseType="lpstr">
      <vt:lpstr>Arial</vt:lpstr>
      <vt:lpstr>Calibri</vt:lpstr>
      <vt:lpstr>Courier New</vt:lpstr>
      <vt:lpstr>Symbol</vt:lpstr>
      <vt:lpstr>Times</vt:lpstr>
      <vt:lpstr>Times New Roman</vt:lpstr>
      <vt:lpstr>Times-Roman</vt:lpstr>
      <vt:lpstr>Wingdings</vt:lpstr>
      <vt:lpstr>Contemporary</vt:lpstr>
      <vt:lpstr>PowerPoint Presentation</vt:lpstr>
      <vt:lpstr>Cryptographic Hashes</vt:lpstr>
      <vt:lpstr>Observations</vt:lpstr>
      <vt:lpstr>One-Way Functions</vt:lpstr>
      <vt:lpstr>Chaum-vanHeijst-Pfitzmann Compression Function</vt:lpstr>
      <vt:lpstr>A Cryptographic Hash:  SHA-1</vt:lpstr>
      <vt:lpstr>SHA-1:  State and message schedule</vt:lpstr>
      <vt:lpstr>SHA-1round</vt:lpstr>
      <vt:lpstr>A Cryptographic Hash: SHA -1</vt:lpstr>
      <vt:lpstr>SHA-0/1</vt:lpstr>
      <vt:lpstr>MD4</vt:lpstr>
      <vt:lpstr>A Cryptographic Hash:  MD-4</vt:lpstr>
      <vt:lpstr>MD4:  State and message schedule</vt:lpstr>
      <vt:lpstr>MD4 round</vt:lpstr>
      <vt:lpstr>MD4 Algorithm</vt:lpstr>
      <vt:lpstr>Overview of pre-image attack</vt:lpstr>
      <vt:lpstr>Dobbertin’s attack strategy</vt:lpstr>
      <vt:lpstr>Notation</vt:lpstr>
      <vt:lpstr>Three phases of MD4 attack</vt:lpstr>
      <vt:lpstr>Steps 19 to 35</vt:lpstr>
      <vt:lpstr>Computing p</vt:lpstr>
      <vt:lpstr>Steps 12 to 19</vt:lpstr>
      <vt:lpstr>Steps 12 to 19</vt:lpstr>
      <vt:lpstr>Equations for 12 to 19</vt:lpstr>
      <vt:lpstr>Solving the equations</vt:lpstr>
      <vt:lpstr>Conditions for solution</vt:lpstr>
      <vt:lpstr>Message conditions for equations</vt:lpstr>
      <vt:lpstr>Solution</vt:lpstr>
      <vt:lpstr>Continuous Approximation</vt:lpstr>
      <vt:lpstr>Approximation technique</vt:lpstr>
      <vt:lpstr>Steps 0 to 11</vt:lpstr>
      <vt:lpstr>Recap</vt:lpstr>
      <vt:lpstr>Meaningful Collision</vt:lpstr>
      <vt:lpstr>Nostradamus (“herding") attack</vt:lpstr>
      <vt:lpstr>Diamond structure</vt:lpstr>
      <vt:lpstr>Nostradamus (“herding") attack</vt:lpstr>
      <vt:lpstr>Cryptographic Hashes and Performance</vt:lpstr>
      <vt:lpstr>What to take home</vt:lpstr>
      <vt:lpstr>PowerPoint Presentation</vt:lpstr>
      <vt:lpstr>The Early Years</vt:lpstr>
      <vt:lpstr>Historical Context</vt:lpstr>
      <vt:lpstr>Digital Signatures</vt:lpstr>
      <vt:lpstr>Rabin’s Hash Function</vt:lpstr>
      <vt:lpstr>Birthday Problems</vt:lpstr>
      <vt:lpstr>Attacking Rabin Hash</vt:lpstr>
      <vt:lpstr>Discussion</vt:lpstr>
      <vt:lpstr>Neutralizing Decryption</vt:lpstr>
      <vt:lpstr>The Ideal Cipher Model</vt:lpstr>
      <vt:lpstr>2nd-Preimages with Davies-Meyer Compression Functions</vt:lpstr>
      <vt:lpstr>MDC2: Widening the Block Size</vt:lpstr>
      <vt:lpstr>Discussion</vt:lpstr>
      <vt:lpstr>Length Problems 1</vt:lpstr>
      <vt:lpstr>Length Problems 2</vt:lpstr>
      <vt:lpstr>Early Years Summary</vt:lpstr>
      <vt:lpstr>Revolution</vt:lpstr>
      <vt:lpstr>Merkle-Damgård Padding</vt:lpstr>
      <vt:lpstr>Collision Resistance</vt:lpstr>
      <vt:lpstr>Example: SHA-1</vt:lpstr>
      <vt:lpstr>Structural Problems</vt:lpstr>
      <vt:lpstr>Joux’s Multi-collision Attack</vt:lpstr>
      <vt:lpstr>The Random Mapping Property</vt:lpstr>
      <vt:lpstr>Random Oracles</vt:lpstr>
      <vt:lpstr>Indifferentiability</vt:lpstr>
      <vt:lpstr>Relationships</vt:lpstr>
      <vt:lpstr>Multi-block Differential Attacks</vt:lpstr>
      <vt:lpstr>The Multi-Block Technique</vt:lpstr>
      <vt:lpstr>Wang’s Attack</vt:lpstr>
      <vt:lpstr>What Went Wrong?</vt:lpstr>
      <vt:lpstr>Discussion</vt:lpstr>
      <vt:lpstr>The Merkle-Damgård Years</vt:lpstr>
      <vt:lpstr>SHA-3 and Modern Hash Function Construction</vt:lpstr>
      <vt:lpstr>The SHA-3 Competition</vt:lpstr>
      <vt:lpstr>The SHA-3 Competition</vt:lpstr>
      <vt:lpstr>Round 2 Candidates and Finalists</vt:lpstr>
      <vt:lpstr>Addressing Merkle-Damgård Weaknesses</vt:lpstr>
      <vt:lpstr>HAIFA Construction </vt:lpstr>
      <vt:lpstr>HAIFA Example: Skein’s UBI Construction</vt:lpstr>
      <vt:lpstr>Domain Switching</vt:lpstr>
      <vt:lpstr>Domain Switching Example: Grøstl</vt:lpstr>
      <vt:lpstr>The Sponge Construction</vt:lpstr>
      <vt:lpstr>The Sponge Construction</vt:lpstr>
      <vt:lpstr>And the Winner is . . .</vt:lpstr>
      <vt:lpstr>High Level Design</vt:lpstr>
      <vt:lpstr>Keccak State</vt:lpstr>
      <vt:lpstr>The Keecak  Function</vt:lpstr>
      <vt:lpstr>The Keccak  Function</vt:lpstr>
      <vt:lpstr>The Keccak  Function</vt:lpstr>
      <vt:lpstr>The Keccak  Function</vt:lpstr>
      <vt:lpstr>The Keccak  Function</vt:lpstr>
      <vt:lpstr>SHA-3 Summary</vt:lpstr>
      <vt:lpstr>Key Takeways</vt:lpstr>
      <vt:lpstr>Suggested Reading</vt:lpstr>
      <vt:lpstr>Suggested Reading</vt:lpstr>
      <vt:lpstr>Suggested Reading</vt:lpstr>
      <vt:lpstr>End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Cryptographic Hashes in the 1990s</dc:title>
  <dc:subject>Cryptanalysis</dc:subject>
  <dc:creator>John Manferdelli</dc:creator>
  <cp:lastModifiedBy>John Manferdelli</cp:lastModifiedBy>
  <cp:revision>3475</cp:revision>
  <cp:lastPrinted>2013-02-25T03:36:59Z</cp:lastPrinted>
  <dcterms:created xsi:type="dcterms:W3CDTF">2013-04-07T20:15:24Z</dcterms:created>
  <dcterms:modified xsi:type="dcterms:W3CDTF">2025-03-11T23:15:30Z</dcterms:modified>
</cp:coreProperties>
</file>