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328" r:id="rId3"/>
    <p:sldId id="1033" r:id="rId4"/>
    <p:sldId id="286" r:id="rId5"/>
    <p:sldId id="782" r:id="rId6"/>
    <p:sldId id="1032" r:id="rId7"/>
    <p:sldId id="1036" r:id="rId8"/>
    <p:sldId id="1037" r:id="rId9"/>
    <p:sldId id="1038" r:id="rId10"/>
    <p:sldId id="1039" r:id="rId11"/>
    <p:sldId id="1034" r:id="rId12"/>
    <p:sldId id="1035" r:id="rId13"/>
    <p:sldId id="1031" r:id="rId14"/>
    <p:sldId id="104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75"/>
    <p:restoredTop sz="95659"/>
  </p:normalViewPr>
  <p:slideViewPr>
    <p:cSldViewPr snapToGrid="0" snapToObjects="1">
      <p:cViewPr varScale="1">
        <p:scale>
          <a:sx n="98" d="100"/>
          <a:sy n="98" d="100"/>
        </p:scale>
        <p:origin x="264" y="184"/>
      </p:cViewPr>
      <p:guideLst/>
    </p:cSldViewPr>
  </p:slideViewPr>
  <p:outlineViewPr>
    <p:cViewPr>
      <p:scale>
        <a:sx n="33" d="100"/>
        <a:sy n="33" d="100"/>
      </p:scale>
      <p:origin x="0" y="-5984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4" d="100"/>
        <a:sy n="94" d="100"/>
      </p:scale>
      <p:origin x="0" y="0"/>
    </p:cViewPr>
  </p:sorterViewPr>
  <p:notesViewPr>
    <p:cSldViewPr snapToGrid="0" snapToObjects="1">
      <p:cViewPr>
        <p:scale>
          <a:sx n="99" d="100"/>
          <a:sy n="99" d="100"/>
        </p:scale>
        <p:origin x="3632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96DAC03-848B-C048-B058-BE44CE315DD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30DF20-C3C7-5B43-9A90-89B8698A4FC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F46478-05F9-F045-89EA-038EDD9F390D}" type="datetimeFigureOut">
              <a:rPr lang="en-US" smtClean="0"/>
              <a:t>11/7/21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E84752-9B06-564A-9290-D834D14064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1AEECB-04B3-9D4D-81B9-E06B3B85980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CA940F-E61F-1946-B7F3-342BEA086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2573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220ECC-4507-1945-9DD6-ECA7311228A6}" type="datetimeFigureOut">
              <a:rPr lang="en-US" smtClean="0"/>
              <a:t>11/7/21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CC431D-8240-CE4C-A11D-7A9955F80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256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CC431D-8240-CE4C-A11D-7A9955F8093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5731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9214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3180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5644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110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07976-1DD8-7B43-93E4-007CFF010D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B499FA-B9F7-E145-B7E9-EFFA32AED2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840152-452B-8B4D-9934-71962313D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B8D97-2CF1-2843-A93A-FA70B47820D7}" type="datetime1">
              <a:rPr lang="en-US" smtClean="0"/>
              <a:t>11/7/21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C5C5D-628B-2F44-B0CA-E818B90AC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0EF5B4-AD1F-2540-9264-F62EB6187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B76BA51-8322-1A4D-B259-B747063706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289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5ADC4-A7A9-D340-BF9E-2FD42B55E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1D380C-C36D-C645-9AC2-C6329CD7F8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8B8E9-F8BB-8542-BD94-E6C8B0B79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1583D-FA0F-5F4A-AB1B-E07A2D92C65B}" type="datetime1">
              <a:rPr lang="en-US" smtClean="0"/>
              <a:t>11/7/21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90AE8B-D4C6-154D-830B-2BEFD087E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B384F-515F-A947-8AF7-81D9CCB66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6BA51-8322-1A4D-B259-B74706370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5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4C3A03-F36C-AB4D-B2C4-1C9D0EDDC6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BCBB80-0BC6-0145-8EC0-6416300009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7CA1F9-1417-B146-8F2A-3220264AE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DC09D-AD0E-3E48-A609-693E720C3CF7}" type="datetime1">
              <a:rPr lang="en-US" smtClean="0"/>
              <a:t>11/7/21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22F49-AAA6-BD42-9B3F-612E5F91E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9FBE8-98BF-9B4C-A12C-BF8054DC0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6BA51-8322-1A4D-B259-B74706370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525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F52BD-AAF1-C04B-B46C-FE8DE264F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C720A-4094-F143-A684-08D62DBD3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E5891-1F60-3A47-9BAA-943AF31FF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EDD7F-80F0-3941-B0FC-ED47EDA8FFB0}" type="datetime1">
              <a:rPr lang="en-US" smtClean="0"/>
              <a:t>11/7/21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F227D-1DE9-1942-939F-B87BF2095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AD313-4F1A-A045-A2CC-BAD8B442B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B76BA51-8322-1A4D-B259-B747063706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339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A2FD6-09C2-5649-83B7-CD2DC4F0D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E4BDC-2896-2E44-AAEA-56637DEF5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EB81DF-CAA6-C040-8791-3D20760F7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71D74-80A3-0B45-82A6-BD1B155E5BD0}" type="datetime1">
              <a:rPr lang="en-US" smtClean="0"/>
              <a:t>11/7/21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DF040-95FC-4E43-A737-DC1238020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E1BA2A-54CF-834E-8EA8-BCBAC6A0F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6BA51-8322-1A4D-B259-B74706370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291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34A2E-C50B-7045-8086-BB6786890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15942-60AC-0543-8233-D55A0E438C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622487-455A-5344-999B-96B23C1C24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A9F9C3-5602-2B49-ADBD-5AD2E8F0D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833ED-5242-E14D-BA60-8624882653CD}" type="datetime1">
              <a:rPr lang="en-US" smtClean="0"/>
              <a:t>11/7/21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E77CF5-D657-3E42-BBFE-20C10FCBF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0C0C0F-3E34-3E4F-BCD8-B00F80CF4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6BA51-8322-1A4D-B259-B74706370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608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11F8F-B30B-9342-900B-700010EF0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BC845E-8FB4-374E-ADBE-1E6675F49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B11BD3-6D1B-8A49-B66C-E557F6B9F0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FD6360-2A16-CA41-91C8-53A7FF3C83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4D9B07-2C64-D444-AB47-985242AE93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13373-464E-0B4C-AF2F-5BC061B43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1C7C2-57B9-0748-8767-6C52B68F8363}" type="datetime1">
              <a:rPr lang="en-US" smtClean="0"/>
              <a:t>11/7/21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AD2E67-C5A9-8E45-B693-20D4DCA1B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470A3A-8015-4340-8B15-D8DC5F0FF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6BA51-8322-1A4D-B259-B74706370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416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42CB2-9894-104A-829B-A10E002E7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279683-E681-2A4E-952D-CB1EA3E2F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1262B-B4F6-9E41-8DDD-BA420FD6B0A6}" type="datetime1">
              <a:rPr lang="en-US" smtClean="0"/>
              <a:t>11/7/21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645855-9A1C-0C43-B050-9B84638FA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8C7FF2-2AC8-F44B-9F74-0A006CF34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6BA51-8322-1A4D-B259-B74706370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479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5C8544-DA5F-344F-BC94-FE604B331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7FEBE-53FC-164F-A441-895CAD833D53}" type="datetime1">
              <a:rPr lang="en-US" smtClean="0"/>
              <a:t>11/7/21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6F7124-CF18-2746-B0AB-EDB442B94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270EDB-A1A7-2F41-89C6-7774D7D18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6BA51-8322-1A4D-B259-B74706370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60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E4901-A85B-064A-AC18-08E30EE60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E8632-8AD0-4141-A1E5-9C0091042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38581E-7CC0-E542-80F0-D981609D05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668BD4-B5D5-1844-B425-0B16C5660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1CB25-27CA-1448-BC28-6E4321DE018B}" type="datetime1">
              <a:rPr lang="en-US" smtClean="0"/>
              <a:t>11/7/21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D3EA7B-1D57-1844-BFD8-2B0D6BA98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3D6DCD-F7AF-6740-B616-F40574CB8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6BA51-8322-1A4D-B259-B74706370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882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FFA82-25B7-9A46-B897-89627F71C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AF288C-1426-9246-9C6E-86DEA293F9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723443-EC3A-0946-84D0-4C05B0865B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EC4C9E-31F7-A640-929A-511221AFB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CD2CD-E0E1-1146-A61F-5D818F988B78}" type="datetime1">
              <a:rPr lang="en-US" smtClean="0"/>
              <a:t>11/7/21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0A65A6-2828-4542-B7BE-39DA3838F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264853-B697-E84A-AC7F-F10B53FA6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6BA51-8322-1A4D-B259-B74706370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248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2576EF-9A70-E64F-9448-96FB69DFF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2BCDD9-1DBD-2442-B9E3-4A259D12C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B323C-C2F6-4C40-AA99-E769B0C78F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DA28B-AB05-F24F-B6B3-60730936FBDB}" type="datetime1">
              <a:rPr lang="en-US" smtClean="0"/>
              <a:t>11/7/21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58749-A8D7-CA4B-B8A0-B828A494E0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6BA51-8322-1A4D-B259-B74706370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603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jpeg"/><Relationship Id="rId5" Type="http://schemas.openxmlformats.org/officeDocument/2006/relationships/image" Target="../media/image11.gif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8.png"/><Relationship Id="rId4" Type="http://schemas.openxmlformats.org/officeDocument/2006/relationships/image" Target="../media/image19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30.png"/><Relationship Id="rId4" Type="http://schemas.openxmlformats.org/officeDocument/2006/relationships/image" Target="../media/image60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A2F47-AC32-3447-B9A5-A02F15A9C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1397001"/>
            <a:ext cx="11206754" cy="1655762"/>
          </a:xfrm>
        </p:spPr>
        <p:txBody>
          <a:bodyPr>
            <a:normAutofit/>
          </a:bodyPr>
          <a:lstStyle/>
          <a:p>
            <a:r>
              <a:rPr lang="en-US" dirty="0"/>
              <a:t>Electronics of Radio (Supplement)</a:t>
            </a:r>
            <a:br>
              <a:rPr lang="en-US" dirty="0"/>
            </a:br>
            <a:r>
              <a:rPr lang="en-US" sz="2800" dirty="0"/>
              <a:t>Notes on David Rutledge’s book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1611E0-A9DA-7242-8AF3-6C9814B72F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6606" y="4059238"/>
            <a:ext cx="11318788" cy="1655762"/>
          </a:xfrm>
        </p:spPr>
        <p:txBody>
          <a:bodyPr>
            <a:noAutofit/>
          </a:bodyPr>
          <a:lstStyle/>
          <a:p>
            <a:endParaRPr lang="en-US" dirty="0"/>
          </a:p>
          <a:p>
            <a:pPr algn="r"/>
            <a:r>
              <a:rPr lang="en-US" sz="2800" dirty="0"/>
              <a:t>John </a:t>
            </a:r>
            <a:r>
              <a:rPr lang="en-US" sz="2800" dirty="0" err="1"/>
              <a:t>Manferdelli</a:t>
            </a:r>
            <a:endParaRPr lang="en-US" sz="2800"/>
          </a:p>
          <a:p>
            <a:pPr algn="r"/>
            <a:r>
              <a:rPr lang="en-US" sz="2800" err="1"/>
              <a:t>johnmanferdelli@hotmail.com</a:t>
            </a:r>
            <a:endParaRPr lang="en-US" sz="2800"/>
          </a:p>
          <a:p>
            <a:pPr algn="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F8F6FF-2CC8-BE4A-913C-116A24183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6BA51-8322-1A4D-B259-B74706370693}" type="slidenum">
              <a:rPr lang="en-US" smtClean="0"/>
              <a:t>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B195EE-7A0E-2A41-9874-9E9FF1DD6C96}"/>
              </a:ext>
            </a:extLst>
          </p:cNvPr>
          <p:cNvSpPr txBox="1"/>
          <p:nvPr/>
        </p:nvSpPr>
        <p:spPr>
          <a:xfrm>
            <a:off x="691978" y="5894173"/>
            <a:ext cx="2767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11062021 12:12</a:t>
            </a:r>
          </a:p>
        </p:txBody>
      </p:sp>
    </p:spTree>
    <p:extLst>
      <p:ext uri="{BB962C8B-B14F-4D97-AF65-F5344CB8AC3E}">
        <p14:creationId xmlns:p14="http://schemas.microsoft.com/office/powerpoint/2010/main" val="3319306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FFC3D-00D0-104C-A4A4-198CBD86B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447" y="136525"/>
            <a:ext cx="10515600" cy="869909"/>
          </a:xfrm>
        </p:spPr>
        <p:txBody>
          <a:bodyPr/>
          <a:lstStyle/>
          <a:p>
            <a:pPr algn="ctr"/>
            <a:r>
              <a:rPr lang="en-US" dirty="0"/>
              <a:t>General formulas for Q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ACD2D8-4F2D-FC44-B0CE-A312E10A45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10107"/>
                <a:ext cx="10396847" cy="4951064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00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ACD2D8-4F2D-FC44-B0CE-A312E10A45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10107"/>
                <a:ext cx="10396847" cy="4951064"/>
              </a:xfrm>
              <a:blipFill>
                <a:blip r:embed="rId2"/>
                <a:stretch>
                  <a:fillRect l="-488" t="-12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CF02C-B742-014E-9DD4-DFDDFC2C7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6BA51-8322-1A4D-B259-B7470637069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638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FFC3D-00D0-104C-A4A4-198CBD86B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447" y="136525"/>
            <a:ext cx="10515600" cy="869909"/>
          </a:xfrm>
        </p:spPr>
        <p:txBody>
          <a:bodyPr/>
          <a:lstStyle/>
          <a:p>
            <a:pPr algn="ctr"/>
            <a:r>
              <a:rPr lang="en-US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CD2D8-4F2D-FC44-B0CE-A312E10A4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10107"/>
            <a:ext cx="10396847" cy="4951064"/>
          </a:xfrm>
        </p:spPr>
        <p:txBody>
          <a:bodyPr>
            <a:normAutofit/>
          </a:bodyPr>
          <a:lstStyle/>
          <a:p>
            <a:r>
              <a:rPr lang="en-US" sz="2000"/>
              <a:t>Calculate wave form through bridge and after “smoothing capacitor”</a:t>
            </a:r>
          </a:p>
          <a:p>
            <a:endParaRPr lang="en-US" sz="20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CF02C-B742-014E-9DD4-DFDDFC2C7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6BA51-8322-1A4D-B259-B7470637069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290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FFC3D-00D0-104C-A4A4-198CBD86B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766" y="275795"/>
            <a:ext cx="10515600" cy="869909"/>
          </a:xfrm>
        </p:spPr>
        <p:txBody>
          <a:bodyPr/>
          <a:lstStyle/>
          <a:p>
            <a:pPr algn="ctr"/>
            <a:r>
              <a:rPr lang="en-US"/>
              <a:t>Misc-1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CF02C-B742-014E-9DD4-DFDDFC2C7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1381" y="6199524"/>
            <a:ext cx="2743200" cy="365125"/>
          </a:xfrm>
        </p:spPr>
        <p:txBody>
          <a:bodyPr/>
          <a:lstStyle/>
          <a:p>
            <a:fld id="{6B76BA51-8322-1A4D-B259-B74706370693}" type="slidenum">
              <a:rPr lang="en-US" smtClean="0"/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6" name="Content Placeholder 2">
                <a:extLst>
                  <a:ext uri="{FF2B5EF4-FFF2-40B4-BE49-F238E27FC236}">
                    <a16:creationId xmlns:a16="http://schemas.microsoft.com/office/drawing/2014/main" id="{445BC311-B9C8-6E4C-820F-E9CF8D5C920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56050" y="1516339"/>
                <a:ext cx="4984871" cy="501522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400"/>
                  </a:spcBef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80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80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80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n-US" sz="1800"/>
              </a:p>
              <a:p>
                <a:pPr>
                  <a:spcBef>
                    <a:spcPts val="400"/>
                  </a:spcBef>
                </a:pPr>
                <a:endParaRPr lang="en-US" sz="1800"/>
              </a:p>
              <a:p>
                <a:pPr>
                  <a:spcBef>
                    <a:spcPts val="400"/>
                  </a:spcBef>
                </a:pPr>
                <a:endParaRPr lang="en-US" sz="1800"/>
              </a:p>
              <a:p>
                <a:pPr>
                  <a:spcBef>
                    <a:spcPts val="400"/>
                  </a:spcBef>
                </a:pPr>
                <a:endParaRPr lang="en-US" sz="1800"/>
              </a:p>
              <a:p>
                <a:pPr>
                  <a:spcBef>
                    <a:spcPts val="400"/>
                  </a:spcBef>
                </a:pPr>
                <a:endParaRPr lang="en-US" sz="1800"/>
              </a:p>
              <a:p>
                <a:pPr>
                  <a:spcBef>
                    <a:spcPts val="400"/>
                  </a:spcBef>
                </a:pPr>
                <a:endParaRPr lang="en-US" sz="1800"/>
              </a:p>
              <a:p>
                <a:pPr>
                  <a:spcBef>
                    <a:spcPts val="400"/>
                  </a:spcBef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𝐶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1800"/>
                  <a:t>,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𝑅𝐶</m:t>
                    </m:r>
                  </m:oMath>
                </a14:m>
                <a:r>
                  <a:rPr lang="en-US" sz="1800"/>
                  <a:t>, </a:t>
                </a:r>
              </a:p>
              <a:p>
                <a:pPr marL="0" indent="0">
                  <a:spcBef>
                    <a:spcPts val="400"/>
                  </a:spcBef>
                  <a:buNone/>
                </a:pPr>
                <a:endParaRPr lang="en-US" sz="1800"/>
              </a:p>
              <a:p>
                <a:pPr marL="0" indent="0">
                  <a:spcBef>
                    <a:spcPts val="400"/>
                  </a:spcBef>
                  <a:buNone/>
                </a:pPr>
                <a:endParaRPr lang="en-US" sz="1800"/>
              </a:p>
              <a:p>
                <a:pPr marL="0" indent="0">
                  <a:spcBef>
                    <a:spcPts val="400"/>
                  </a:spcBef>
                  <a:buNone/>
                </a:pPr>
                <a:endParaRPr lang="en-US" sz="1800"/>
              </a:p>
              <a:p>
                <a:pPr marL="0" indent="0">
                  <a:spcBef>
                    <a:spcPts val="400"/>
                  </a:spcBef>
                  <a:buNone/>
                </a:pPr>
                <a:endParaRPr lang="en-US" sz="1800"/>
              </a:p>
              <a:p>
                <a:pPr marL="0" indent="0">
                  <a:spcBef>
                    <a:spcPts val="400"/>
                  </a:spcBef>
                  <a:buNone/>
                </a:pPr>
                <a:endParaRPr lang="en-US" sz="1800"/>
              </a:p>
              <a:p>
                <a:pPr>
                  <a:spcBef>
                    <a:spcPts val="400"/>
                  </a:spcBef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800"/>
              </a:p>
              <a:p>
                <a:pPr>
                  <a:spcBef>
                    <a:spcPts val="4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endParaRPr lang="en-US" sz="1800"/>
              </a:p>
              <a:p>
                <a:pPr>
                  <a:spcBef>
                    <a:spcPts val="400"/>
                  </a:spcBef>
                </a:pPr>
                <a:endParaRPr lang="en-US" sz="1800"/>
              </a:p>
            </p:txBody>
          </p:sp>
        </mc:Choice>
        <mc:Fallback xmlns="">
          <p:sp>
            <p:nvSpPr>
              <p:cNvPr id="346" name="Content Placeholder 2">
                <a:extLst>
                  <a:ext uri="{FF2B5EF4-FFF2-40B4-BE49-F238E27FC236}">
                    <a16:creationId xmlns:a16="http://schemas.microsoft.com/office/drawing/2014/main" id="{445BC311-B9C8-6E4C-820F-E9CF8D5C92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6050" y="1516339"/>
                <a:ext cx="4984871" cy="5015222"/>
              </a:xfrm>
              <a:prstGeom prst="rect">
                <a:avLst/>
              </a:prstGeom>
              <a:blipFill>
                <a:blip r:embed="rId2"/>
                <a:stretch>
                  <a:fillRect l="-10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F714FD22-9ECE-4E4C-87F9-B18B69E65C4F}"/>
              </a:ext>
            </a:extLst>
          </p:cNvPr>
          <p:cNvGrpSpPr/>
          <p:nvPr/>
        </p:nvGrpSpPr>
        <p:grpSpPr>
          <a:xfrm>
            <a:off x="220805" y="1556577"/>
            <a:ext cx="2009482" cy="1246093"/>
            <a:chOff x="8583702" y="2106883"/>
            <a:chExt cx="2009482" cy="1246093"/>
          </a:xfrm>
        </p:grpSpPr>
        <p:grpSp>
          <p:nvGrpSpPr>
            <p:cNvPr id="68" name="Group 13">
              <a:extLst>
                <a:ext uri="{FF2B5EF4-FFF2-40B4-BE49-F238E27FC236}">
                  <a16:creationId xmlns:a16="http://schemas.microsoft.com/office/drawing/2014/main" id="{6B2EC04E-45F2-114E-B1BF-6E32C53D21C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745764" y="2106883"/>
              <a:ext cx="152400" cy="152400"/>
              <a:chOff x="1344" y="2064"/>
              <a:chExt cx="192" cy="192"/>
            </a:xfrm>
          </p:grpSpPr>
          <p:sp>
            <p:nvSpPr>
              <p:cNvPr id="86" name="Oval 14">
                <a:extLst>
                  <a:ext uri="{FF2B5EF4-FFF2-40B4-BE49-F238E27FC236}">
                    <a16:creationId xmlns:a16="http://schemas.microsoft.com/office/drawing/2014/main" id="{B478CEDC-B47D-8247-B186-3BA6B434F2C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392" y="2112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87" name="Rectangle 15">
                <a:extLst>
                  <a:ext uri="{FF2B5EF4-FFF2-40B4-BE49-F238E27FC236}">
                    <a16:creationId xmlns:a16="http://schemas.microsoft.com/office/drawing/2014/main" id="{1AB8BA1A-9039-964B-BF15-4154CF84935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344" y="2064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</p:grpSp>
        <p:grpSp>
          <p:nvGrpSpPr>
            <p:cNvPr id="69" name="Group 13">
              <a:extLst>
                <a:ext uri="{FF2B5EF4-FFF2-40B4-BE49-F238E27FC236}">
                  <a16:creationId xmlns:a16="http://schemas.microsoft.com/office/drawing/2014/main" id="{6468399F-AB91-D240-BD4D-47043A77BD8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743416" y="2653180"/>
              <a:ext cx="152400" cy="152400"/>
              <a:chOff x="1344" y="2064"/>
              <a:chExt cx="192" cy="192"/>
            </a:xfrm>
          </p:grpSpPr>
          <p:sp>
            <p:nvSpPr>
              <p:cNvPr id="84" name="Oval 14">
                <a:extLst>
                  <a:ext uri="{FF2B5EF4-FFF2-40B4-BE49-F238E27FC236}">
                    <a16:creationId xmlns:a16="http://schemas.microsoft.com/office/drawing/2014/main" id="{619E6AE4-AE33-2841-99DB-5330E10DD71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392" y="2112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85" name="Rectangle 15">
                <a:extLst>
                  <a:ext uri="{FF2B5EF4-FFF2-40B4-BE49-F238E27FC236}">
                    <a16:creationId xmlns:a16="http://schemas.microsoft.com/office/drawing/2014/main" id="{4AC1ECBC-12C7-AE41-858C-D44A1391126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344" y="2064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10DD51A6-5819-9149-8F3B-35903A19583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743416" y="3200576"/>
              <a:ext cx="152400" cy="152400"/>
              <a:chOff x="1344" y="2064"/>
              <a:chExt cx="192" cy="192"/>
            </a:xfrm>
          </p:grpSpPr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D8CAD799-12AD-EA4C-9686-5D7F7F6D899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392" y="2112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0EDF1481-FEB9-1945-8D4D-36D29B25224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344" y="2064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</p:grp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0812731A-2A44-D543-8A7C-A87C353852C1}"/>
                </a:ext>
              </a:extLst>
            </p:cNvPr>
            <p:cNvSpPr txBox="1"/>
            <p:nvPr/>
          </p:nvSpPr>
          <p:spPr>
            <a:xfrm>
              <a:off x="9432037" y="2327973"/>
              <a:ext cx="3617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/>
                <a:t>C</a:t>
              </a:r>
              <a:r>
                <a:rPr lang="en-US" sz="1400" baseline="-25000"/>
                <a:t>1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1D4B60B-2F1A-FC45-98C7-E5C868210BDD}"/>
                </a:ext>
              </a:extLst>
            </p:cNvPr>
            <p:cNvSpPr txBox="1"/>
            <p:nvPr/>
          </p:nvSpPr>
          <p:spPr>
            <a:xfrm>
              <a:off x="9432037" y="2851924"/>
              <a:ext cx="3617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/>
                <a:t>C</a:t>
              </a:r>
              <a:r>
                <a:rPr lang="en-US" sz="1400" baseline="-25000"/>
                <a:t>2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AC8DC49A-BC54-AC4B-A485-6AC1D914EEB5}"/>
                </a:ext>
              </a:extLst>
            </p:cNvPr>
            <p:cNvSpPr txBox="1"/>
            <p:nvPr/>
          </p:nvSpPr>
          <p:spPr>
            <a:xfrm>
              <a:off x="10231443" y="2878137"/>
              <a:ext cx="3617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/>
                <a:t>V</a:t>
              </a:r>
              <a:endParaRPr lang="en-US" sz="1400" baseline="-25000"/>
            </a:p>
          </p:txBody>
        </p:sp>
        <p:grpSp>
          <p:nvGrpSpPr>
            <p:cNvPr id="207" name="Group 206">
              <a:extLst>
                <a:ext uri="{FF2B5EF4-FFF2-40B4-BE49-F238E27FC236}">
                  <a16:creationId xmlns:a16="http://schemas.microsoft.com/office/drawing/2014/main" id="{3B62F3CF-1D1F-C34E-B8CC-4A088307579B}"/>
                </a:ext>
              </a:extLst>
            </p:cNvPr>
            <p:cNvGrpSpPr/>
            <p:nvPr/>
          </p:nvGrpSpPr>
          <p:grpSpPr>
            <a:xfrm>
              <a:off x="9699958" y="2156252"/>
              <a:ext cx="230763" cy="587594"/>
              <a:chOff x="4147461" y="4321628"/>
              <a:chExt cx="228584" cy="700141"/>
            </a:xfrm>
          </p:grpSpPr>
          <p:grpSp>
            <p:nvGrpSpPr>
              <p:cNvPr id="208" name="Group 135">
                <a:extLst>
                  <a:ext uri="{FF2B5EF4-FFF2-40B4-BE49-F238E27FC236}">
                    <a16:creationId xmlns:a16="http://schemas.microsoft.com/office/drawing/2014/main" id="{7CE2BB00-52C5-FB41-BE5C-D0DC6DF0F1F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47461" y="4321628"/>
                <a:ext cx="228584" cy="700141"/>
                <a:chOff x="2707" y="2736"/>
                <a:chExt cx="346" cy="576"/>
              </a:xfrm>
            </p:grpSpPr>
            <p:sp>
              <p:nvSpPr>
                <p:cNvPr id="210" name="Line 136">
                  <a:extLst>
                    <a:ext uri="{FF2B5EF4-FFF2-40B4-BE49-F238E27FC236}">
                      <a16:creationId xmlns:a16="http://schemas.microsoft.com/office/drawing/2014/main" id="{9A0264CD-0AE7-784E-B384-96B0BE6AA40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07" y="2966"/>
                  <a:ext cx="34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1" name="Line 137">
                  <a:extLst>
                    <a:ext uri="{FF2B5EF4-FFF2-40B4-BE49-F238E27FC236}">
                      <a16:creationId xmlns:a16="http://schemas.microsoft.com/office/drawing/2014/main" id="{2827A257-3763-B244-BA51-CA5ECB14F2B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80" y="2736"/>
                  <a:ext cx="0" cy="23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2" name="Line 138">
                  <a:extLst>
                    <a:ext uri="{FF2B5EF4-FFF2-40B4-BE49-F238E27FC236}">
                      <a16:creationId xmlns:a16="http://schemas.microsoft.com/office/drawing/2014/main" id="{6E93B06A-D8AF-EA47-9092-47D929F6498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80" y="3024"/>
                  <a:ext cx="0" cy="28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3" name="Line 139">
                  <a:extLst>
                    <a:ext uri="{FF2B5EF4-FFF2-40B4-BE49-F238E27FC236}">
                      <a16:creationId xmlns:a16="http://schemas.microsoft.com/office/drawing/2014/main" id="{E6BF2328-4DD0-BD4A-B74E-F315745B6DA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07" y="3024"/>
                  <a:ext cx="34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09" name="Freeform 345">
                <a:extLst>
                  <a:ext uri="{FF2B5EF4-FFF2-40B4-BE49-F238E27FC236}">
                    <a16:creationId xmlns:a16="http://schemas.microsoft.com/office/drawing/2014/main" id="{A7060498-5DB9-274A-9123-C4F4CB2EE7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85118" y="4321628"/>
                <a:ext cx="151949" cy="700141"/>
              </a:xfrm>
              <a:custGeom>
                <a:avLst/>
                <a:gdLst>
                  <a:gd name="T0" fmla="*/ 115 w 230"/>
                  <a:gd name="T1" fmla="*/ 0 h 576"/>
                  <a:gd name="T2" fmla="*/ 0 w 230"/>
                  <a:gd name="T3" fmla="*/ 230 h 576"/>
                  <a:gd name="T4" fmla="*/ 115 w 230"/>
                  <a:gd name="T5" fmla="*/ 576 h 576"/>
                  <a:gd name="T6" fmla="*/ 230 w 230"/>
                  <a:gd name="T7" fmla="*/ 230 h 576"/>
                  <a:gd name="T8" fmla="*/ 115 w 230"/>
                  <a:gd name="T9" fmla="*/ 0 h 5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30"/>
                  <a:gd name="T16" fmla="*/ 0 h 576"/>
                  <a:gd name="T17" fmla="*/ 230 w 230"/>
                  <a:gd name="T18" fmla="*/ 576 h 5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30" h="576">
                    <a:moveTo>
                      <a:pt x="115" y="0"/>
                    </a:moveTo>
                    <a:lnTo>
                      <a:pt x="0" y="230"/>
                    </a:lnTo>
                    <a:lnTo>
                      <a:pt x="115" y="576"/>
                    </a:lnTo>
                    <a:lnTo>
                      <a:pt x="230" y="230"/>
                    </a:lnTo>
                    <a:lnTo>
                      <a:pt x="115" y="0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A52F6FE3-41C3-1047-8D0D-480C95A83F38}"/>
                </a:ext>
              </a:extLst>
            </p:cNvPr>
            <p:cNvGrpSpPr/>
            <p:nvPr/>
          </p:nvGrpSpPr>
          <p:grpSpPr>
            <a:xfrm>
              <a:off x="9699766" y="2723225"/>
              <a:ext cx="230763" cy="587594"/>
              <a:chOff x="4147461" y="4321628"/>
              <a:chExt cx="228584" cy="700141"/>
            </a:xfrm>
          </p:grpSpPr>
          <p:grpSp>
            <p:nvGrpSpPr>
              <p:cNvPr id="215" name="Group 135">
                <a:extLst>
                  <a:ext uri="{FF2B5EF4-FFF2-40B4-BE49-F238E27FC236}">
                    <a16:creationId xmlns:a16="http://schemas.microsoft.com/office/drawing/2014/main" id="{13C07513-54C0-9143-BFE2-FDFF4C50F24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47461" y="4321628"/>
                <a:ext cx="228584" cy="700141"/>
                <a:chOff x="2707" y="2736"/>
                <a:chExt cx="346" cy="576"/>
              </a:xfrm>
            </p:grpSpPr>
            <p:sp>
              <p:nvSpPr>
                <p:cNvPr id="217" name="Line 136">
                  <a:extLst>
                    <a:ext uri="{FF2B5EF4-FFF2-40B4-BE49-F238E27FC236}">
                      <a16:creationId xmlns:a16="http://schemas.microsoft.com/office/drawing/2014/main" id="{AF2EED0C-B3C1-B243-BBAA-C92D792D215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07" y="2966"/>
                  <a:ext cx="34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8" name="Line 137">
                  <a:extLst>
                    <a:ext uri="{FF2B5EF4-FFF2-40B4-BE49-F238E27FC236}">
                      <a16:creationId xmlns:a16="http://schemas.microsoft.com/office/drawing/2014/main" id="{EF6669EF-CA5C-B448-A19E-70A7F4832F1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80" y="2736"/>
                  <a:ext cx="0" cy="23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9" name="Line 138">
                  <a:extLst>
                    <a:ext uri="{FF2B5EF4-FFF2-40B4-BE49-F238E27FC236}">
                      <a16:creationId xmlns:a16="http://schemas.microsoft.com/office/drawing/2014/main" id="{AEB1AC54-983A-AB42-B2FB-195755DB2CB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80" y="3024"/>
                  <a:ext cx="0" cy="28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0" name="Line 139">
                  <a:extLst>
                    <a:ext uri="{FF2B5EF4-FFF2-40B4-BE49-F238E27FC236}">
                      <a16:creationId xmlns:a16="http://schemas.microsoft.com/office/drawing/2014/main" id="{122E8D40-775A-3540-9FD3-51356157202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07" y="3024"/>
                  <a:ext cx="34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16" name="Freeform 345">
                <a:extLst>
                  <a:ext uri="{FF2B5EF4-FFF2-40B4-BE49-F238E27FC236}">
                    <a16:creationId xmlns:a16="http://schemas.microsoft.com/office/drawing/2014/main" id="{A35AA712-6878-AA4A-8A71-5CA38E398E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85118" y="4321628"/>
                <a:ext cx="151949" cy="700141"/>
              </a:xfrm>
              <a:custGeom>
                <a:avLst/>
                <a:gdLst>
                  <a:gd name="T0" fmla="*/ 115 w 230"/>
                  <a:gd name="T1" fmla="*/ 0 h 576"/>
                  <a:gd name="T2" fmla="*/ 0 w 230"/>
                  <a:gd name="T3" fmla="*/ 230 h 576"/>
                  <a:gd name="T4" fmla="*/ 115 w 230"/>
                  <a:gd name="T5" fmla="*/ 576 h 576"/>
                  <a:gd name="T6" fmla="*/ 230 w 230"/>
                  <a:gd name="T7" fmla="*/ 230 h 576"/>
                  <a:gd name="T8" fmla="*/ 115 w 230"/>
                  <a:gd name="T9" fmla="*/ 0 h 5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30"/>
                  <a:gd name="T16" fmla="*/ 0 h 576"/>
                  <a:gd name="T17" fmla="*/ 230 w 230"/>
                  <a:gd name="T18" fmla="*/ 576 h 5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30" h="576">
                    <a:moveTo>
                      <a:pt x="115" y="0"/>
                    </a:moveTo>
                    <a:lnTo>
                      <a:pt x="0" y="230"/>
                    </a:lnTo>
                    <a:lnTo>
                      <a:pt x="115" y="576"/>
                    </a:lnTo>
                    <a:lnTo>
                      <a:pt x="230" y="230"/>
                    </a:lnTo>
                    <a:lnTo>
                      <a:pt x="115" y="0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33" name="Group 206">
              <a:extLst>
                <a:ext uri="{FF2B5EF4-FFF2-40B4-BE49-F238E27FC236}">
                  <a16:creationId xmlns:a16="http://schemas.microsoft.com/office/drawing/2014/main" id="{6F730AA1-D999-A443-81CC-77F30A1BEC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995317" y="2294088"/>
              <a:ext cx="304800" cy="762000"/>
              <a:chOff x="4224" y="2400"/>
              <a:chExt cx="192" cy="480"/>
            </a:xfrm>
          </p:grpSpPr>
          <p:sp>
            <p:nvSpPr>
              <p:cNvPr id="234" name="Oval 20">
                <a:extLst>
                  <a:ext uri="{FF2B5EF4-FFF2-40B4-BE49-F238E27FC236}">
                    <a16:creationId xmlns:a16="http://schemas.microsoft.com/office/drawing/2014/main" id="{6B1C9473-AE25-FF4D-BAB3-C847B77ABCC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224" y="2544"/>
                <a:ext cx="192" cy="19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2000"/>
              </a:p>
            </p:txBody>
          </p:sp>
          <p:sp>
            <p:nvSpPr>
              <p:cNvPr id="235" name="Line 21">
                <a:extLst>
                  <a:ext uri="{FF2B5EF4-FFF2-40B4-BE49-F238E27FC236}">
                    <a16:creationId xmlns:a16="http://schemas.microsoft.com/office/drawing/2014/main" id="{0C9756CB-C443-F947-ABB9-3F9C5C22D193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4320" y="2400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" name="Line 22">
                <a:extLst>
                  <a:ext uri="{FF2B5EF4-FFF2-40B4-BE49-F238E27FC236}">
                    <a16:creationId xmlns:a16="http://schemas.microsoft.com/office/drawing/2014/main" id="{D8E09B94-5E1F-654A-A863-ABB09464EA19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4320" y="2736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7" name="Line 23">
                <a:extLst>
                  <a:ext uri="{FF2B5EF4-FFF2-40B4-BE49-F238E27FC236}">
                    <a16:creationId xmlns:a16="http://schemas.microsoft.com/office/drawing/2014/main" id="{68363B88-1DD5-BD4A-96D6-D463C095C1A0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296" y="2592"/>
                <a:ext cx="4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8" name="Line 24">
                <a:extLst>
                  <a:ext uri="{FF2B5EF4-FFF2-40B4-BE49-F238E27FC236}">
                    <a16:creationId xmlns:a16="http://schemas.microsoft.com/office/drawing/2014/main" id="{28B4E043-55F8-B044-95F8-A6452DA72D46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320" y="2568"/>
                <a:ext cx="0" cy="4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9" name="Line 25">
                <a:extLst>
                  <a:ext uri="{FF2B5EF4-FFF2-40B4-BE49-F238E27FC236}">
                    <a16:creationId xmlns:a16="http://schemas.microsoft.com/office/drawing/2014/main" id="{A00EF38D-091E-A64D-BA29-2F578814B2BB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296" y="2688"/>
                <a:ext cx="4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4B34D152-7E24-BE4D-A534-B15CC13CA41C}"/>
                </a:ext>
              </a:extLst>
            </p:cNvPr>
            <p:cNvSpPr txBox="1"/>
            <p:nvPr/>
          </p:nvSpPr>
          <p:spPr>
            <a:xfrm>
              <a:off x="8583702" y="2520714"/>
              <a:ext cx="3617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/>
                <a:t>V</a:t>
              </a:r>
              <a:r>
                <a:rPr lang="en-US" sz="1400" baseline="-25000"/>
                <a:t>i</a:t>
              </a:r>
            </a:p>
          </p:txBody>
        </p: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9FF84EAD-22C9-6F4D-ABA6-18EEA577E4E0}"/>
                </a:ext>
              </a:extLst>
            </p:cNvPr>
            <p:cNvCxnSpPr>
              <a:cxnSpLocks/>
            </p:cNvCxnSpPr>
            <p:nvPr/>
          </p:nvCxnSpPr>
          <p:spPr>
            <a:xfrm>
              <a:off x="9145021" y="2172165"/>
              <a:ext cx="65608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78CF42BD-BB7F-174D-A392-63ED2CDAABA1}"/>
                </a:ext>
              </a:extLst>
            </p:cNvPr>
            <p:cNvCxnSpPr>
              <a:cxnSpLocks/>
            </p:cNvCxnSpPr>
            <p:nvPr/>
          </p:nvCxnSpPr>
          <p:spPr>
            <a:xfrm>
              <a:off x="9167251" y="3275000"/>
              <a:ext cx="65608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AA3B26CE-1FEA-934D-B3AF-1347F52F9000}"/>
                </a:ext>
              </a:extLst>
            </p:cNvPr>
            <p:cNvCxnSpPr>
              <a:cxnSpLocks/>
            </p:cNvCxnSpPr>
            <p:nvPr/>
          </p:nvCxnSpPr>
          <p:spPr>
            <a:xfrm>
              <a:off x="9833137" y="2736672"/>
              <a:ext cx="457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8F3E9698-ACC8-A640-862E-4DA37B53A422}"/>
                </a:ext>
              </a:extLst>
            </p:cNvPr>
            <p:cNvCxnSpPr>
              <a:cxnSpLocks/>
            </p:cNvCxnSpPr>
            <p:nvPr/>
          </p:nvCxnSpPr>
          <p:spPr>
            <a:xfrm>
              <a:off x="9837620" y="3265588"/>
              <a:ext cx="457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1" name="Group 13">
              <a:extLst>
                <a:ext uri="{FF2B5EF4-FFF2-40B4-BE49-F238E27FC236}">
                  <a16:creationId xmlns:a16="http://schemas.microsoft.com/office/drawing/2014/main" id="{530D8DE2-7F12-9B41-BF8C-AC34FC75BE3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220892" y="2662693"/>
              <a:ext cx="152400" cy="152400"/>
              <a:chOff x="1344" y="2064"/>
              <a:chExt cx="192" cy="192"/>
            </a:xfrm>
          </p:grpSpPr>
          <p:sp>
            <p:nvSpPr>
              <p:cNvPr id="352" name="Oval 14">
                <a:extLst>
                  <a:ext uri="{FF2B5EF4-FFF2-40B4-BE49-F238E27FC236}">
                    <a16:creationId xmlns:a16="http://schemas.microsoft.com/office/drawing/2014/main" id="{DEA1A9EC-5A3B-AF43-A887-39C94F753AC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392" y="2112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353" name="Rectangle 15">
                <a:extLst>
                  <a:ext uri="{FF2B5EF4-FFF2-40B4-BE49-F238E27FC236}">
                    <a16:creationId xmlns:a16="http://schemas.microsoft.com/office/drawing/2014/main" id="{8057098B-6969-2D46-B30E-160792AAAE8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344" y="2064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</p:grpSp>
        <p:grpSp>
          <p:nvGrpSpPr>
            <p:cNvPr id="354" name="Group 13">
              <a:extLst>
                <a:ext uri="{FF2B5EF4-FFF2-40B4-BE49-F238E27FC236}">
                  <a16:creationId xmlns:a16="http://schemas.microsoft.com/office/drawing/2014/main" id="{7169E381-113A-944D-8944-1A0463B9BA8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238822" y="3191609"/>
              <a:ext cx="152400" cy="152400"/>
              <a:chOff x="1344" y="2064"/>
              <a:chExt cx="192" cy="192"/>
            </a:xfrm>
          </p:grpSpPr>
          <p:sp>
            <p:nvSpPr>
              <p:cNvPr id="355" name="Oval 14">
                <a:extLst>
                  <a:ext uri="{FF2B5EF4-FFF2-40B4-BE49-F238E27FC236}">
                    <a16:creationId xmlns:a16="http://schemas.microsoft.com/office/drawing/2014/main" id="{B5126350-6B37-2A4C-A277-CE9660E2CFA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392" y="2112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356" name="Rectangle 15">
                <a:extLst>
                  <a:ext uri="{FF2B5EF4-FFF2-40B4-BE49-F238E27FC236}">
                    <a16:creationId xmlns:a16="http://schemas.microsoft.com/office/drawing/2014/main" id="{07EE13E1-A0B6-104F-964F-9550615DEE0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344" y="2064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</p:grp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7CFE80D5-57D4-0245-8446-BF79DAAD069C}"/>
                </a:ext>
              </a:extLst>
            </p:cNvPr>
            <p:cNvCxnSpPr>
              <a:cxnSpLocks/>
            </p:cNvCxnSpPr>
            <p:nvPr/>
          </p:nvCxnSpPr>
          <p:spPr>
            <a:xfrm>
              <a:off x="9151388" y="2158718"/>
              <a:ext cx="0" cy="35776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>
              <a:extLst>
                <a:ext uri="{FF2B5EF4-FFF2-40B4-BE49-F238E27FC236}">
                  <a16:creationId xmlns:a16="http://schemas.microsoft.com/office/drawing/2014/main" id="{A7385713-A76D-AE4D-A7DE-B8906F6EA819}"/>
                </a:ext>
              </a:extLst>
            </p:cNvPr>
            <p:cNvCxnSpPr>
              <a:cxnSpLocks/>
            </p:cNvCxnSpPr>
            <p:nvPr/>
          </p:nvCxnSpPr>
          <p:spPr>
            <a:xfrm>
              <a:off x="9155871" y="2916233"/>
              <a:ext cx="0" cy="35776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8EF44E7-1D56-CE4E-99E8-56AAEFDD784E}"/>
              </a:ext>
            </a:extLst>
          </p:cNvPr>
          <p:cNvGrpSpPr/>
          <p:nvPr/>
        </p:nvGrpSpPr>
        <p:grpSpPr>
          <a:xfrm>
            <a:off x="242046" y="3090070"/>
            <a:ext cx="1701511" cy="1184326"/>
            <a:chOff x="7562025" y="2070714"/>
            <a:chExt cx="1701511" cy="1184326"/>
          </a:xfrm>
        </p:grpSpPr>
        <p:cxnSp>
          <p:nvCxnSpPr>
            <p:cNvPr id="190" name="Straight Arrow Connector 189">
              <a:extLst>
                <a:ext uri="{FF2B5EF4-FFF2-40B4-BE49-F238E27FC236}">
                  <a16:creationId xmlns:a16="http://schemas.microsoft.com/office/drawing/2014/main" id="{B940CB39-8FB5-2F47-9C00-D4548B1973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84867" y="2371957"/>
              <a:ext cx="501190" cy="0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B28981CB-4F99-094D-886F-DA472FEC0AC3}"/>
                </a:ext>
              </a:extLst>
            </p:cNvPr>
            <p:cNvSpPr txBox="1"/>
            <p:nvPr/>
          </p:nvSpPr>
          <p:spPr>
            <a:xfrm>
              <a:off x="8196378" y="2070714"/>
              <a:ext cx="4325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err="1"/>
                <a:t>i</a:t>
              </a:r>
              <a:endParaRPr lang="en-US" sz="1400" baseline="-25000"/>
            </a:p>
          </p:txBody>
        </p: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A705D68A-42BE-FA4A-976A-301CBE2A6D09}"/>
                </a:ext>
              </a:extLst>
            </p:cNvPr>
            <p:cNvCxnSpPr>
              <a:cxnSpLocks/>
            </p:cNvCxnSpPr>
            <p:nvPr/>
          </p:nvCxnSpPr>
          <p:spPr>
            <a:xfrm>
              <a:off x="8007418" y="2506858"/>
              <a:ext cx="65608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0" name="Group 346">
              <a:extLst>
                <a:ext uri="{FF2B5EF4-FFF2-40B4-BE49-F238E27FC236}">
                  <a16:creationId xmlns:a16="http://schemas.microsoft.com/office/drawing/2014/main" id="{D9275CA1-1E46-7A46-82C2-4519BFF09A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911574" y="2499512"/>
              <a:ext cx="191688" cy="750848"/>
              <a:chOff x="5012" y="1930"/>
              <a:chExt cx="346" cy="576"/>
            </a:xfrm>
          </p:grpSpPr>
          <p:grpSp>
            <p:nvGrpSpPr>
              <p:cNvPr id="361" name="Group 135">
                <a:extLst>
                  <a:ext uri="{FF2B5EF4-FFF2-40B4-BE49-F238E27FC236}">
                    <a16:creationId xmlns:a16="http://schemas.microsoft.com/office/drawing/2014/main" id="{94CA0D13-30F0-D246-832E-7F23F367C18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012" y="1930"/>
                <a:ext cx="346" cy="576"/>
                <a:chOff x="2707" y="2736"/>
                <a:chExt cx="346" cy="576"/>
              </a:xfrm>
            </p:grpSpPr>
            <p:sp>
              <p:nvSpPr>
                <p:cNvPr id="363" name="Line 136">
                  <a:extLst>
                    <a:ext uri="{FF2B5EF4-FFF2-40B4-BE49-F238E27FC236}">
                      <a16:creationId xmlns:a16="http://schemas.microsoft.com/office/drawing/2014/main" id="{4717E113-6410-6D44-A44B-79395A1831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07" y="2966"/>
                  <a:ext cx="346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4" name="Line 137">
                  <a:extLst>
                    <a:ext uri="{FF2B5EF4-FFF2-40B4-BE49-F238E27FC236}">
                      <a16:creationId xmlns:a16="http://schemas.microsoft.com/office/drawing/2014/main" id="{1454EEA3-3543-DC45-A5AD-E5C48AF231E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80" y="2736"/>
                  <a:ext cx="0" cy="23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5" name="Line 138">
                  <a:extLst>
                    <a:ext uri="{FF2B5EF4-FFF2-40B4-BE49-F238E27FC236}">
                      <a16:creationId xmlns:a16="http://schemas.microsoft.com/office/drawing/2014/main" id="{B53FED99-53D5-664C-AA26-48EAA050346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80" y="3024"/>
                  <a:ext cx="0" cy="288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6" name="Line 139">
                  <a:extLst>
                    <a:ext uri="{FF2B5EF4-FFF2-40B4-BE49-F238E27FC236}">
                      <a16:creationId xmlns:a16="http://schemas.microsoft.com/office/drawing/2014/main" id="{7E1FD774-397D-5545-BC24-DF27D2E34E2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07" y="3024"/>
                  <a:ext cx="346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62" name="Freeform 345">
                <a:extLst>
                  <a:ext uri="{FF2B5EF4-FFF2-40B4-BE49-F238E27FC236}">
                    <a16:creationId xmlns:a16="http://schemas.microsoft.com/office/drawing/2014/main" id="{4E19CB67-DB73-7245-B95F-1494E3D42F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9" y="1930"/>
                <a:ext cx="212" cy="460"/>
              </a:xfrm>
              <a:custGeom>
                <a:avLst/>
                <a:gdLst>
                  <a:gd name="T0" fmla="*/ 115 w 230"/>
                  <a:gd name="T1" fmla="*/ 0 h 576"/>
                  <a:gd name="T2" fmla="*/ 0 w 230"/>
                  <a:gd name="T3" fmla="*/ 230 h 576"/>
                  <a:gd name="T4" fmla="*/ 115 w 230"/>
                  <a:gd name="T5" fmla="*/ 576 h 576"/>
                  <a:gd name="T6" fmla="*/ 230 w 230"/>
                  <a:gd name="T7" fmla="*/ 230 h 576"/>
                  <a:gd name="T8" fmla="*/ 115 w 230"/>
                  <a:gd name="T9" fmla="*/ 0 h 5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30"/>
                  <a:gd name="T16" fmla="*/ 0 h 576"/>
                  <a:gd name="T17" fmla="*/ 230 w 230"/>
                  <a:gd name="T18" fmla="*/ 576 h 5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30" h="576">
                    <a:moveTo>
                      <a:pt x="115" y="0"/>
                    </a:moveTo>
                    <a:lnTo>
                      <a:pt x="0" y="230"/>
                    </a:lnTo>
                    <a:lnTo>
                      <a:pt x="115" y="576"/>
                    </a:lnTo>
                    <a:lnTo>
                      <a:pt x="230" y="230"/>
                    </a:lnTo>
                    <a:lnTo>
                      <a:pt x="115" y="0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67" name="TextBox 366">
              <a:extLst>
                <a:ext uri="{FF2B5EF4-FFF2-40B4-BE49-F238E27FC236}">
                  <a16:creationId xmlns:a16="http://schemas.microsoft.com/office/drawing/2014/main" id="{B291A2A9-34AF-744A-8BED-02CCBEDA9507}"/>
                </a:ext>
              </a:extLst>
            </p:cNvPr>
            <p:cNvSpPr txBox="1"/>
            <p:nvPr/>
          </p:nvSpPr>
          <p:spPr>
            <a:xfrm>
              <a:off x="7562025" y="2699409"/>
              <a:ext cx="4449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/>
                <a:t>C</a:t>
              </a:r>
            </a:p>
          </p:txBody>
        </p:sp>
        <p:sp>
          <p:nvSpPr>
            <p:cNvPr id="368" name="Freeform 12">
              <a:extLst>
                <a:ext uri="{FF2B5EF4-FFF2-40B4-BE49-F238E27FC236}">
                  <a16:creationId xmlns:a16="http://schemas.microsoft.com/office/drawing/2014/main" id="{94B70A9A-8DD7-354B-A3C0-421DD7FE961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566535" y="2506858"/>
              <a:ext cx="153102" cy="695092"/>
            </a:xfrm>
            <a:custGeom>
              <a:avLst/>
              <a:gdLst>
                <a:gd name="T0" fmla="*/ 2147483647 w 192"/>
                <a:gd name="T1" fmla="*/ 0 h 960"/>
                <a:gd name="T2" fmla="*/ 2147483647 w 192"/>
                <a:gd name="T3" fmla="*/ 2147483647 h 960"/>
                <a:gd name="T4" fmla="*/ 2147483647 w 192"/>
                <a:gd name="T5" fmla="*/ 2147483647 h 960"/>
                <a:gd name="T6" fmla="*/ 0 w 192"/>
                <a:gd name="T7" fmla="*/ 2147483647 h 960"/>
                <a:gd name="T8" fmla="*/ 2147483647 w 192"/>
                <a:gd name="T9" fmla="*/ 2147483647 h 960"/>
                <a:gd name="T10" fmla="*/ 0 w 192"/>
                <a:gd name="T11" fmla="*/ 2147483647 h 960"/>
                <a:gd name="T12" fmla="*/ 2147483647 w 192"/>
                <a:gd name="T13" fmla="*/ 2147483647 h 960"/>
                <a:gd name="T14" fmla="*/ 0 w 192"/>
                <a:gd name="T15" fmla="*/ 2147483647 h 960"/>
                <a:gd name="T16" fmla="*/ 2147483647 w 192"/>
                <a:gd name="T17" fmla="*/ 2147483647 h 960"/>
                <a:gd name="T18" fmla="*/ 2147483647 w 192"/>
                <a:gd name="T19" fmla="*/ 2147483647 h 9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92"/>
                <a:gd name="T31" fmla="*/ 0 h 960"/>
                <a:gd name="T32" fmla="*/ 192 w 192"/>
                <a:gd name="T33" fmla="*/ 960 h 9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92" h="960">
                  <a:moveTo>
                    <a:pt x="96" y="0"/>
                  </a:moveTo>
                  <a:lnTo>
                    <a:pt x="96" y="192"/>
                  </a:lnTo>
                  <a:lnTo>
                    <a:pt x="192" y="240"/>
                  </a:lnTo>
                  <a:lnTo>
                    <a:pt x="0" y="336"/>
                  </a:lnTo>
                  <a:lnTo>
                    <a:pt x="192" y="432"/>
                  </a:lnTo>
                  <a:lnTo>
                    <a:pt x="0" y="528"/>
                  </a:lnTo>
                  <a:lnTo>
                    <a:pt x="192" y="624"/>
                  </a:lnTo>
                  <a:lnTo>
                    <a:pt x="0" y="720"/>
                  </a:lnTo>
                  <a:lnTo>
                    <a:pt x="96" y="768"/>
                  </a:lnTo>
                  <a:lnTo>
                    <a:pt x="96" y="960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9" name="TextBox 368">
              <a:extLst>
                <a:ext uri="{FF2B5EF4-FFF2-40B4-BE49-F238E27FC236}">
                  <a16:creationId xmlns:a16="http://schemas.microsoft.com/office/drawing/2014/main" id="{91843ED8-9A5E-2149-A182-EBAC8034DE71}"/>
                </a:ext>
              </a:extLst>
            </p:cNvPr>
            <p:cNvSpPr txBox="1"/>
            <p:nvPr/>
          </p:nvSpPr>
          <p:spPr>
            <a:xfrm>
              <a:off x="8326165" y="2697002"/>
              <a:ext cx="379163" cy="382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/>
                <a:t>R</a:t>
              </a:r>
              <a:endParaRPr lang="en-US" sz="1400" baseline="-25000"/>
            </a:p>
          </p:txBody>
        </p:sp>
        <p:cxnSp>
          <p:nvCxnSpPr>
            <p:cNvPr id="370" name="Straight Connector 369">
              <a:extLst>
                <a:ext uri="{FF2B5EF4-FFF2-40B4-BE49-F238E27FC236}">
                  <a16:creationId xmlns:a16="http://schemas.microsoft.com/office/drawing/2014/main" id="{F7295CAF-5562-1544-8BD5-F7CF6D78A253}"/>
                </a:ext>
              </a:extLst>
            </p:cNvPr>
            <p:cNvCxnSpPr>
              <a:cxnSpLocks/>
            </p:cNvCxnSpPr>
            <p:nvPr/>
          </p:nvCxnSpPr>
          <p:spPr>
            <a:xfrm>
              <a:off x="7999751" y="3236913"/>
              <a:ext cx="65608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7BFC2840-BF7F-3F48-9967-8F9DA998E75F}"/>
                </a:ext>
              </a:extLst>
            </p:cNvPr>
            <p:cNvCxnSpPr>
              <a:cxnSpLocks/>
            </p:cNvCxnSpPr>
            <p:nvPr/>
          </p:nvCxnSpPr>
          <p:spPr>
            <a:xfrm>
              <a:off x="8638371" y="3072160"/>
              <a:ext cx="0" cy="18288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2" name="TextBox 371">
              <a:extLst>
                <a:ext uri="{FF2B5EF4-FFF2-40B4-BE49-F238E27FC236}">
                  <a16:creationId xmlns:a16="http://schemas.microsoft.com/office/drawing/2014/main" id="{218458C1-B99A-4245-8CF9-AB6CDD665EC5}"/>
                </a:ext>
              </a:extLst>
            </p:cNvPr>
            <p:cNvSpPr txBox="1"/>
            <p:nvPr/>
          </p:nvSpPr>
          <p:spPr>
            <a:xfrm>
              <a:off x="8901795" y="2696817"/>
              <a:ext cx="3617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/>
                <a:t>V</a:t>
              </a:r>
              <a:endParaRPr lang="en-US" sz="1400" baseline="-25000"/>
            </a:p>
          </p:txBody>
        </p:sp>
        <p:cxnSp>
          <p:nvCxnSpPr>
            <p:cNvPr id="373" name="Straight Arrow Connector 372">
              <a:extLst>
                <a:ext uri="{FF2B5EF4-FFF2-40B4-BE49-F238E27FC236}">
                  <a16:creationId xmlns:a16="http://schemas.microsoft.com/office/drawing/2014/main" id="{C73A3DA8-C73D-9D46-8478-6AC33C17FD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68285" y="2504867"/>
              <a:ext cx="387486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Arrow Connector 373">
              <a:extLst>
                <a:ext uri="{FF2B5EF4-FFF2-40B4-BE49-F238E27FC236}">
                  <a16:creationId xmlns:a16="http://schemas.microsoft.com/office/drawing/2014/main" id="{14DEFCFB-8079-ED48-9642-2213BC56E0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86215" y="3235488"/>
              <a:ext cx="387486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C67F304-21B2-C74A-BE65-6E16A2A110B8}"/>
              </a:ext>
            </a:extLst>
          </p:cNvPr>
          <p:cNvGrpSpPr/>
          <p:nvPr/>
        </p:nvGrpSpPr>
        <p:grpSpPr>
          <a:xfrm>
            <a:off x="139556" y="4980610"/>
            <a:ext cx="2488623" cy="1044554"/>
            <a:chOff x="139556" y="4980610"/>
            <a:chExt cx="2488623" cy="1044554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C43390CB-680C-B54C-9747-7F8015050B35}"/>
                </a:ext>
              </a:extLst>
            </p:cNvPr>
            <p:cNvSpPr txBox="1"/>
            <p:nvPr/>
          </p:nvSpPr>
          <p:spPr>
            <a:xfrm>
              <a:off x="139556" y="5441163"/>
              <a:ext cx="3791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i</a:t>
              </a:r>
              <a:r>
                <a:rPr lang="en-US" sz="1600" baseline="-25000"/>
                <a:t>s</a:t>
              </a:r>
            </a:p>
          </p:txBody>
        </p:sp>
        <p:sp>
          <p:nvSpPr>
            <p:cNvPr id="133" name="Freeform 12">
              <a:extLst>
                <a:ext uri="{FF2B5EF4-FFF2-40B4-BE49-F238E27FC236}">
                  <a16:creationId xmlns:a16="http://schemas.microsoft.com/office/drawing/2014/main" id="{CF7B3F93-264A-FA4B-9A9F-A406346B03E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099423" y="5330072"/>
              <a:ext cx="153102" cy="695092"/>
            </a:xfrm>
            <a:custGeom>
              <a:avLst/>
              <a:gdLst>
                <a:gd name="T0" fmla="*/ 2147483647 w 192"/>
                <a:gd name="T1" fmla="*/ 0 h 960"/>
                <a:gd name="T2" fmla="*/ 2147483647 w 192"/>
                <a:gd name="T3" fmla="*/ 2147483647 h 960"/>
                <a:gd name="T4" fmla="*/ 2147483647 w 192"/>
                <a:gd name="T5" fmla="*/ 2147483647 h 960"/>
                <a:gd name="T6" fmla="*/ 0 w 192"/>
                <a:gd name="T7" fmla="*/ 2147483647 h 960"/>
                <a:gd name="T8" fmla="*/ 2147483647 w 192"/>
                <a:gd name="T9" fmla="*/ 2147483647 h 960"/>
                <a:gd name="T10" fmla="*/ 0 w 192"/>
                <a:gd name="T11" fmla="*/ 2147483647 h 960"/>
                <a:gd name="T12" fmla="*/ 2147483647 w 192"/>
                <a:gd name="T13" fmla="*/ 2147483647 h 960"/>
                <a:gd name="T14" fmla="*/ 0 w 192"/>
                <a:gd name="T15" fmla="*/ 2147483647 h 960"/>
                <a:gd name="T16" fmla="*/ 2147483647 w 192"/>
                <a:gd name="T17" fmla="*/ 2147483647 h 960"/>
                <a:gd name="T18" fmla="*/ 2147483647 w 192"/>
                <a:gd name="T19" fmla="*/ 2147483647 h 9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92"/>
                <a:gd name="T31" fmla="*/ 0 h 960"/>
                <a:gd name="T32" fmla="*/ 192 w 192"/>
                <a:gd name="T33" fmla="*/ 960 h 9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92" h="960">
                  <a:moveTo>
                    <a:pt x="96" y="0"/>
                  </a:moveTo>
                  <a:lnTo>
                    <a:pt x="96" y="192"/>
                  </a:lnTo>
                  <a:lnTo>
                    <a:pt x="192" y="240"/>
                  </a:lnTo>
                  <a:lnTo>
                    <a:pt x="0" y="336"/>
                  </a:lnTo>
                  <a:lnTo>
                    <a:pt x="192" y="432"/>
                  </a:lnTo>
                  <a:lnTo>
                    <a:pt x="0" y="528"/>
                  </a:lnTo>
                  <a:lnTo>
                    <a:pt x="192" y="624"/>
                  </a:lnTo>
                  <a:lnTo>
                    <a:pt x="0" y="720"/>
                  </a:lnTo>
                  <a:lnTo>
                    <a:pt x="96" y="768"/>
                  </a:lnTo>
                  <a:lnTo>
                    <a:pt x="96" y="960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51F9E130-61EA-F444-8265-0C72D28C6ED3}"/>
                </a:ext>
              </a:extLst>
            </p:cNvPr>
            <p:cNvSpPr txBox="1"/>
            <p:nvPr/>
          </p:nvSpPr>
          <p:spPr>
            <a:xfrm>
              <a:off x="2249016" y="5533663"/>
              <a:ext cx="379163" cy="382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/>
                <a:t>R</a:t>
              </a:r>
              <a:endParaRPr lang="en-US" sz="1400" baseline="-25000"/>
            </a:p>
          </p:txBody>
        </p: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CED42619-EB90-E143-9A33-2867829B7C82}"/>
                </a:ext>
              </a:extLst>
            </p:cNvPr>
            <p:cNvCxnSpPr>
              <a:cxnSpLocks/>
            </p:cNvCxnSpPr>
            <p:nvPr/>
          </p:nvCxnSpPr>
          <p:spPr>
            <a:xfrm>
              <a:off x="581881" y="5997628"/>
              <a:ext cx="1589079" cy="1330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B4760EF4-BB45-7842-94F9-393AE159C657}"/>
                </a:ext>
              </a:extLst>
            </p:cNvPr>
            <p:cNvCxnSpPr>
              <a:cxnSpLocks/>
            </p:cNvCxnSpPr>
            <p:nvPr/>
          </p:nvCxnSpPr>
          <p:spPr>
            <a:xfrm>
              <a:off x="604629" y="4980610"/>
              <a:ext cx="0" cy="39684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8" name="Group 206">
              <a:extLst>
                <a:ext uri="{FF2B5EF4-FFF2-40B4-BE49-F238E27FC236}">
                  <a16:creationId xmlns:a16="http://schemas.microsoft.com/office/drawing/2014/main" id="{AE6D2655-27C9-4B4E-997A-D500C9A66E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0737" y="5248932"/>
              <a:ext cx="304800" cy="762000"/>
              <a:chOff x="4224" y="2400"/>
              <a:chExt cx="192" cy="480"/>
            </a:xfrm>
          </p:grpSpPr>
          <p:sp>
            <p:nvSpPr>
              <p:cNvPr id="168" name="Oval 20">
                <a:extLst>
                  <a:ext uri="{FF2B5EF4-FFF2-40B4-BE49-F238E27FC236}">
                    <a16:creationId xmlns:a16="http://schemas.microsoft.com/office/drawing/2014/main" id="{EA0380E5-F59B-884F-884E-999EFAF2148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224" y="2544"/>
                <a:ext cx="192" cy="19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2000"/>
              </a:p>
            </p:txBody>
          </p:sp>
          <p:sp>
            <p:nvSpPr>
              <p:cNvPr id="169" name="Line 21">
                <a:extLst>
                  <a:ext uri="{FF2B5EF4-FFF2-40B4-BE49-F238E27FC236}">
                    <a16:creationId xmlns:a16="http://schemas.microsoft.com/office/drawing/2014/main" id="{AC331899-9A5F-434B-AEE3-491307F2C980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4320" y="2400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0" name="Line 22">
                <a:extLst>
                  <a:ext uri="{FF2B5EF4-FFF2-40B4-BE49-F238E27FC236}">
                    <a16:creationId xmlns:a16="http://schemas.microsoft.com/office/drawing/2014/main" id="{2B2BEF24-F70B-8446-AD8C-C062DFC49E78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4320" y="2736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1" name="Line 23">
                <a:extLst>
                  <a:ext uri="{FF2B5EF4-FFF2-40B4-BE49-F238E27FC236}">
                    <a16:creationId xmlns:a16="http://schemas.microsoft.com/office/drawing/2014/main" id="{F5A4EC7D-45BF-9D49-8D15-608880BA8F21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296" y="2592"/>
                <a:ext cx="4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2" name="Line 24">
                <a:extLst>
                  <a:ext uri="{FF2B5EF4-FFF2-40B4-BE49-F238E27FC236}">
                    <a16:creationId xmlns:a16="http://schemas.microsoft.com/office/drawing/2014/main" id="{CF8CC4C2-95C0-2645-AE08-4BFC1F8EDAAE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320" y="2568"/>
                <a:ext cx="0" cy="4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3" name="Line 25">
                <a:extLst>
                  <a:ext uri="{FF2B5EF4-FFF2-40B4-BE49-F238E27FC236}">
                    <a16:creationId xmlns:a16="http://schemas.microsoft.com/office/drawing/2014/main" id="{8163CC43-EE69-3F46-88F4-49E1616E38F5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296" y="2688"/>
                <a:ext cx="4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65348E1E-2921-8D44-A9D3-0069222116BD}"/>
                </a:ext>
              </a:extLst>
            </p:cNvPr>
            <p:cNvSpPr txBox="1"/>
            <p:nvPr/>
          </p:nvSpPr>
          <p:spPr>
            <a:xfrm>
              <a:off x="1477520" y="5458379"/>
              <a:ext cx="3791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/>
                <a:t>L</a:t>
              </a:r>
              <a:endParaRPr lang="en-US" sz="1400" baseline="-25000"/>
            </a:p>
          </p:txBody>
        </p:sp>
        <p:grpSp>
          <p:nvGrpSpPr>
            <p:cNvPr id="193" name="Group 338">
              <a:extLst>
                <a:ext uri="{FF2B5EF4-FFF2-40B4-BE49-F238E27FC236}">
                  <a16:creationId xmlns:a16="http://schemas.microsoft.com/office/drawing/2014/main" id="{E489DC93-1DE0-3C46-B8D9-21B7C3E7DA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82455" y="5281548"/>
              <a:ext cx="210985" cy="723662"/>
              <a:chOff x="3398" y="1757"/>
              <a:chExt cx="128" cy="528"/>
            </a:xfrm>
          </p:grpSpPr>
          <p:grpSp>
            <p:nvGrpSpPr>
              <p:cNvPr id="261" name="Group 54">
                <a:extLst>
                  <a:ext uri="{FF2B5EF4-FFF2-40B4-BE49-F238E27FC236}">
                    <a16:creationId xmlns:a16="http://schemas.microsoft.com/office/drawing/2014/main" id="{5F55E60A-AABB-3B4F-8923-82DC4BF68C6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98" y="1757"/>
                <a:ext cx="128" cy="528"/>
                <a:chOff x="451" y="2160"/>
                <a:chExt cx="298" cy="1233"/>
              </a:xfrm>
            </p:grpSpPr>
            <p:grpSp>
              <p:nvGrpSpPr>
                <p:cNvPr id="263" name="Group 55">
                  <a:extLst>
                    <a:ext uri="{FF2B5EF4-FFF2-40B4-BE49-F238E27FC236}">
                      <a16:creationId xmlns:a16="http://schemas.microsoft.com/office/drawing/2014/main" id="{6E24FC6B-848C-D843-A42E-CB74F646279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51" y="2621"/>
                  <a:ext cx="230" cy="115"/>
                  <a:chOff x="576" y="2218"/>
                  <a:chExt cx="230" cy="230"/>
                </a:xfrm>
              </p:grpSpPr>
              <p:sp>
                <p:nvSpPr>
                  <p:cNvPr id="282" name="Freeform 56">
                    <a:extLst>
                      <a:ext uri="{FF2B5EF4-FFF2-40B4-BE49-F238E27FC236}">
                        <a16:creationId xmlns:a16="http://schemas.microsoft.com/office/drawing/2014/main" id="{93B6CBBA-5D79-604D-A19E-3283178E364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6" y="2218"/>
                    <a:ext cx="230" cy="115"/>
                  </a:xfrm>
                  <a:custGeom>
                    <a:avLst/>
                    <a:gdLst>
                      <a:gd name="T0" fmla="*/ 0 w 230"/>
                      <a:gd name="T1" fmla="*/ 115 h 115"/>
                      <a:gd name="T2" fmla="*/ 115 w 230"/>
                      <a:gd name="T3" fmla="*/ 0 h 115"/>
                      <a:gd name="T4" fmla="*/ 230 w 230"/>
                      <a:gd name="T5" fmla="*/ 115 h 115"/>
                      <a:gd name="T6" fmla="*/ 0 60000 65536"/>
                      <a:gd name="T7" fmla="*/ 0 60000 65536"/>
                      <a:gd name="T8" fmla="*/ 0 60000 65536"/>
                      <a:gd name="T9" fmla="*/ 0 w 230"/>
                      <a:gd name="T10" fmla="*/ 0 h 115"/>
                      <a:gd name="T11" fmla="*/ 230 w 230"/>
                      <a:gd name="T12" fmla="*/ 115 h 11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30" h="115">
                        <a:moveTo>
                          <a:pt x="0" y="115"/>
                        </a:moveTo>
                        <a:cubicBezTo>
                          <a:pt x="38" y="57"/>
                          <a:pt x="77" y="0"/>
                          <a:pt x="115" y="0"/>
                        </a:cubicBezTo>
                        <a:cubicBezTo>
                          <a:pt x="153" y="0"/>
                          <a:pt x="191" y="57"/>
                          <a:pt x="230" y="115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83" name="Freeform 57">
                    <a:extLst>
                      <a:ext uri="{FF2B5EF4-FFF2-40B4-BE49-F238E27FC236}">
                        <a16:creationId xmlns:a16="http://schemas.microsoft.com/office/drawing/2014/main" id="{AA59B517-BB99-F24A-A063-523E98E8E2C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V="1">
                    <a:off x="576" y="2333"/>
                    <a:ext cx="230" cy="115"/>
                  </a:xfrm>
                  <a:custGeom>
                    <a:avLst/>
                    <a:gdLst>
                      <a:gd name="T0" fmla="*/ 0 w 230"/>
                      <a:gd name="T1" fmla="*/ 115 h 115"/>
                      <a:gd name="T2" fmla="*/ 115 w 230"/>
                      <a:gd name="T3" fmla="*/ 0 h 115"/>
                      <a:gd name="T4" fmla="*/ 230 w 230"/>
                      <a:gd name="T5" fmla="*/ 115 h 115"/>
                      <a:gd name="T6" fmla="*/ 0 60000 65536"/>
                      <a:gd name="T7" fmla="*/ 0 60000 65536"/>
                      <a:gd name="T8" fmla="*/ 0 60000 65536"/>
                      <a:gd name="T9" fmla="*/ 0 w 230"/>
                      <a:gd name="T10" fmla="*/ 0 h 115"/>
                      <a:gd name="T11" fmla="*/ 230 w 230"/>
                      <a:gd name="T12" fmla="*/ 115 h 11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30" h="115">
                        <a:moveTo>
                          <a:pt x="0" y="115"/>
                        </a:moveTo>
                        <a:cubicBezTo>
                          <a:pt x="38" y="57"/>
                          <a:pt x="77" y="0"/>
                          <a:pt x="115" y="0"/>
                        </a:cubicBezTo>
                        <a:cubicBezTo>
                          <a:pt x="153" y="0"/>
                          <a:pt x="191" y="57"/>
                          <a:pt x="230" y="115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64" name="Group 58">
                  <a:extLst>
                    <a:ext uri="{FF2B5EF4-FFF2-40B4-BE49-F238E27FC236}">
                      <a16:creationId xmlns:a16="http://schemas.microsoft.com/office/drawing/2014/main" id="{0BF218E5-83DA-3249-AC9B-8B48AE6B0C4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51" y="2448"/>
                  <a:ext cx="230" cy="115"/>
                  <a:chOff x="576" y="2218"/>
                  <a:chExt cx="230" cy="230"/>
                </a:xfrm>
              </p:grpSpPr>
              <p:sp>
                <p:nvSpPr>
                  <p:cNvPr id="280" name="Freeform 59">
                    <a:extLst>
                      <a:ext uri="{FF2B5EF4-FFF2-40B4-BE49-F238E27FC236}">
                        <a16:creationId xmlns:a16="http://schemas.microsoft.com/office/drawing/2014/main" id="{16B4B46B-CC03-7E46-A03A-11912BAAE51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6" y="2218"/>
                    <a:ext cx="230" cy="115"/>
                  </a:xfrm>
                  <a:custGeom>
                    <a:avLst/>
                    <a:gdLst>
                      <a:gd name="T0" fmla="*/ 0 w 230"/>
                      <a:gd name="T1" fmla="*/ 115 h 115"/>
                      <a:gd name="T2" fmla="*/ 115 w 230"/>
                      <a:gd name="T3" fmla="*/ 0 h 115"/>
                      <a:gd name="T4" fmla="*/ 230 w 230"/>
                      <a:gd name="T5" fmla="*/ 115 h 115"/>
                      <a:gd name="T6" fmla="*/ 0 60000 65536"/>
                      <a:gd name="T7" fmla="*/ 0 60000 65536"/>
                      <a:gd name="T8" fmla="*/ 0 60000 65536"/>
                      <a:gd name="T9" fmla="*/ 0 w 230"/>
                      <a:gd name="T10" fmla="*/ 0 h 115"/>
                      <a:gd name="T11" fmla="*/ 230 w 230"/>
                      <a:gd name="T12" fmla="*/ 115 h 11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30" h="115">
                        <a:moveTo>
                          <a:pt x="0" y="115"/>
                        </a:moveTo>
                        <a:cubicBezTo>
                          <a:pt x="38" y="57"/>
                          <a:pt x="77" y="0"/>
                          <a:pt x="115" y="0"/>
                        </a:cubicBezTo>
                        <a:cubicBezTo>
                          <a:pt x="153" y="0"/>
                          <a:pt x="191" y="57"/>
                          <a:pt x="230" y="115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81" name="Freeform 60">
                    <a:extLst>
                      <a:ext uri="{FF2B5EF4-FFF2-40B4-BE49-F238E27FC236}">
                        <a16:creationId xmlns:a16="http://schemas.microsoft.com/office/drawing/2014/main" id="{28600519-C9F9-2B45-A035-D1402517404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V="1">
                    <a:off x="576" y="2333"/>
                    <a:ext cx="230" cy="115"/>
                  </a:xfrm>
                  <a:custGeom>
                    <a:avLst/>
                    <a:gdLst>
                      <a:gd name="T0" fmla="*/ 0 w 230"/>
                      <a:gd name="T1" fmla="*/ 115 h 115"/>
                      <a:gd name="T2" fmla="*/ 115 w 230"/>
                      <a:gd name="T3" fmla="*/ 0 h 115"/>
                      <a:gd name="T4" fmla="*/ 230 w 230"/>
                      <a:gd name="T5" fmla="*/ 115 h 115"/>
                      <a:gd name="T6" fmla="*/ 0 60000 65536"/>
                      <a:gd name="T7" fmla="*/ 0 60000 65536"/>
                      <a:gd name="T8" fmla="*/ 0 60000 65536"/>
                      <a:gd name="T9" fmla="*/ 0 w 230"/>
                      <a:gd name="T10" fmla="*/ 0 h 115"/>
                      <a:gd name="T11" fmla="*/ 230 w 230"/>
                      <a:gd name="T12" fmla="*/ 115 h 11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30" h="115">
                        <a:moveTo>
                          <a:pt x="0" y="115"/>
                        </a:moveTo>
                        <a:cubicBezTo>
                          <a:pt x="38" y="57"/>
                          <a:pt x="77" y="0"/>
                          <a:pt x="115" y="0"/>
                        </a:cubicBezTo>
                        <a:cubicBezTo>
                          <a:pt x="153" y="0"/>
                          <a:pt x="191" y="57"/>
                          <a:pt x="230" y="115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65" name="Freeform 61">
                  <a:extLst>
                    <a:ext uri="{FF2B5EF4-FFF2-40B4-BE49-F238E27FC236}">
                      <a16:creationId xmlns:a16="http://schemas.microsoft.com/office/drawing/2014/main" id="{F03F08EF-4549-CF4F-A0EE-E628D13F3A7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81" y="2506"/>
                  <a:ext cx="68" cy="172"/>
                </a:xfrm>
                <a:custGeom>
                  <a:avLst/>
                  <a:gdLst>
                    <a:gd name="T0" fmla="*/ 0 w 68"/>
                    <a:gd name="T1" fmla="*/ 172 h 172"/>
                    <a:gd name="T2" fmla="*/ 58 w 68"/>
                    <a:gd name="T3" fmla="*/ 115 h 172"/>
                    <a:gd name="T4" fmla="*/ 58 w 68"/>
                    <a:gd name="T5" fmla="*/ 57 h 172"/>
                    <a:gd name="T6" fmla="*/ 0 w 68"/>
                    <a:gd name="T7" fmla="*/ 0 h 17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8"/>
                    <a:gd name="T13" fmla="*/ 0 h 172"/>
                    <a:gd name="T14" fmla="*/ 68 w 68"/>
                    <a:gd name="T15" fmla="*/ 172 h 17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8" h="172">
                      <a:moveTo>
                        <a:pt x="0" y="172"/>
                      </a:moveTo>
                      <a:cubicBezTo>
                        <a:pt x="24" y="153"/>
                        <a:pt x="48" y="134"/>
                        <a:pt x="58" y="115"/>
                      </a:cubicBezTo>
                      <a:cubicBezTo>
                        <a:pt x="68" y="96"/>
                        <a:pt x="68" y="76"/>
                        <a:pt x="58" y="57"/>
                      </a:cubicBezTo>
                      <a:cubicBezTo>
                        <a:pt x="48" y="38"/>
                        <a:pt x="24" y="19"/>
                        <a:pt x="0" y="0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6" name="Freeform 62">
                  <a:extLst>
                    <a:ext uri="{FF2B5EF4-FFF2-40B4-BE49-F238E27FC236}">
                      <a16:creationId xmlns:a16="http://schemas.microsoft.com/office/drawing/2014/main" id="{4975B300-9598-DA42-A3A3-D7EB0A7E50E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81" y="2678"/>
                  <a:ext cx="68" cy="172"/>
                </a:xfrm>
                <a:custGeom>
                  <a:avLst/>
                  <a:gdLst>
                    <a:gd name="T0" fmla="*/ 0 w 68"/>
                    <a:gd name="T1" fmla="*/ 172 h 172"/>
                    <a:gd name="T2" fmla="*/ 58 w 68"/>
                    <a:gd name="T3" fmla="*/ 115 h 172"/>
                    <a:gd name="T4" fmla="*/ 58 w 68"/>
                    <a:gd name="T5" fmla="*/ 57 h 172"/>
                    <a:gd name="T6" fmla="*/ 0 w 68"/>
                    <a:gd name="T7" fmla="*/ 0 h 17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8"/>
                    <a:gd name="T13" fmla="*/ 0 h 172"/>
                    <a:gd name="T14" fmla="*/ 68 w 68"/>
                    <a:gd name="T15" fmla="*/ 172 h 17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8" h="172">
                      <a:moveTo>
                        <a:pt x="0" y="172"/>
                      </a:moveTo>
                      <a:cubicBezTo>
                        <a:pt x="24" y="153"/>
                        <a:pt x="48" y="134"/>
                        <a:pt x="58" y="115"/>
                      </a:cubicBezTo>
                      <a:cubicBezTo>
                        <a:pt x="68" y="96"/>
                        <a:pt x="68" y="76"/>
                        <a:pt x="58" y="57"/>
                      </a:cubicBezTo>
                      <a:cubicBezTo>
                        <a:pt x="48" y="38"/>
                        <a:pt x="24" y="19"/>
                        <a:pt x="0" y="0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267" name="Group 63">
                  <a:extLst>
                    <a:ext uri="{FF2B5EF4-FFF2-40B4-BE49-F238E27FC236}">
                      <a16:creationId xmlns:a16="http://schemas.microsoft.com/office/drawing/2014/main" id="{31DFE5AD-CB64-8F41-9F12-BF7596F78AA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51" y="2794"/>
                  <a:ext cx="230" cy="115"/>
                  <a:chOff x="576" y="2218"/>
                  <a:chExt cx="230" cy="230"/>
                </a:xfrm>
              </p:grpSpPr>
              <p:sp>
                <p:nvSpPr>
                  <p:cNvPr id="278" name="Freeform 64">
                    <a:extLst>
                      <a:ext uri="{FF2B5EF4-FFF2-40B4-BE49-F238E27FC236}">
                        <a16:creationId xmlns:a16="http://schemas.microsoft.com/office/drawing/2014/main" id="{7B6EBCF2-6EBD-204C-942D-A3C6FD73EF3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6" y="2218"/>
                    <a:ext cx="230" cy="115"/>
                  </a:xfrm>
                  <a:custGeom>
                    <a:avLst/>
                    <a:gdLst>
                      <a:gd name="T0" fmla="*/ 0 w 230"/>
                      <a:gd name="T1" fmla="*/ 115 h 115"/>
                      <a:gd name="T2" fmla="*/ 115 w 230"/>
                      <a:gd name="T3" fmla="*/ 0 h 115"/>
                      <a:gd name="T4" fmla="*/ 230 w 230"/>
                      <a:gd name="T5" fmla="*/ 115 h 115"/>
                      <a:gd name="T6" fmla="*/ 0 60000 65536"/>
                      <a:gd name="T7" fmla="*/ 0 60000 65536"/>
                      <a:gd name="T8" fmla="*/ 0 60000 65536"/>
                      <a:gd name="T9" fmla="*/ 0 w 230"/>
                      <a:gd name="T10" fmla="*/ 0 h 115"/>
                      <a:gd name="T11" fmla="*/ 230 w 230"/>
                      <a:gd name="T12" fmla="*/ 115 h 11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30" h="115">
                        <a:moveTo>
                          <a:pt x="0" y="115"/>
                        </a:moveTo>
                        <a:cubicBezTo>
                          <a:pt x="38" y="57"/>
                          <a:pt x="77" y="0"/>
                          <a:pt x="115" y="0"/>
                        </a:cubicBezTo>
                        <a:cubicBezTo>
                          <a:pt x="153" y="0"/>
                          <a:pt x="191" y="57"/>
                          <a:pt x="230" y="115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79" name="Freeform 65">
                    <a:extLst>
                      <a:ext uri="{FF2B5EF4-FFF2-40B4-BE49-F238E27FC236}">
                        <a16:creationId xmlns:a16="http://schemas.microsoft.com/office/drawing/2014/main" id="{523989E4-B34C-694E-9DFB-65268BF4369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V="1">
                    <a:off x="576" y="2333"/>
                    <a:ext cx="230" cy="115"/>
                  </a:xfrm>
                  <a:custGeom>
                    <a:avLst/>
                    <a:gdLst>
                      <a:gd name="T0" fmla="*/ 0 w 230"/>
                      <a:gd name="T1" fmla="*/ 115 h 115"/>
                      <a:gd name="T2" fmla="*/ 115 w 230"/>
                      <a:gd name="T3" fmla="*/ 0 h 115"/>
                      <a:gd name="T4" fmla="*/ 230 w 230"/>
                      <a:gd name="T5" fmla="*/ 115 h 115"/>
                      <a:gd name="T6" fmla="*/ 0 60000 65536"/>
                      <a:gd name="T7" fmla="*/ 0 60000 65536"/>
                      <a:gd name="T8" fmla="*/ 0 60000 65536"/>
                      <a:gd name="T9" fmla="*/ 0 w 230"/>
                      <a:gd name="T10" fmla="*/ 0 h 115"/>
                      <a:gd name="T11" fmla="*/ 230 w 230"/>
                      <a:gd name="T12" fmla="*/ 115 h 11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30" h="115">
                        <a:moveTo>
                          <a:pt x="0" y="115"/>
                        </a:moveTo>
                        <a:cubicBezTo>
                          <a:pt x="38" y="57"/>
                          <a:pt x="77" y="0"/>
                          <a:pt x="115" y="0"/>
                        </a:cubicBezTo>
                        <a:cubicBezTo>
                          <a:pt x="153" y="0"/>
                          <a:pt x="191" y="57"/>
                          <a:pt x="230" y="115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68" name="Group 66">
                  <a:extLst>
                    <a:ext uri="{FF2B5EF4-FFF2-40B4-BE49-F238E27FC236}">
                      <a16:creationId xmlns:a16="http://schemas.microsoft.com/office/drawing/2014/main" id="{84CC6DB8-B49A-C347-A835-CD468126C40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51" y="2967"/>
                  <a:ext cx="230" cy="115"/>
                  <a:chOff x="576" y="2218"/>
                  <a:chExt cx="230" cy="230"/>
                </a:xfrm>
              </p:grpSpPr>
              <p:sp>
                <p:nvSpPr>
                  <p:cNvPr id="276" name="Freeform 67">
                    <a:extLst>
                      <a:ext uri="{FF2B5EF4-FFF2-40B4-BE49-F238E27FC236}">
                        <a16:creationId xmlns:a16="http://schemas.microsoft.com/office/drawing/2014/main" id="{883848B5-29C4-084B-A975-70834A9F404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6" y="2218"/>
                    <a:ext cx="230" cy="115"/>
                  </a:xfrm>
                  <a:custGeom>
                    <a:avLst/>
                    <a:gdLst>
                      <a:gd name="T0" fmla="*/ 0 w 230"/>
                      <a:gd name="T1" fmla="*/ 115 h 115"/>
                      <a:gd name="T2" fmla="*/ 115 w 230"/>
                      <a:gd name="T3" fmla="*/ 0 h 115"/>
                      <a:gd name="T4" fmla="*/ 230 w 230"/>
                      <a:gd name="T5" fmla="*/ 115 h 115"/>
                      <a:gd name="T6" fmla="*/ 0 60000 65536"/>
                      <a:gd name="T7" fmla="*/ 0 60000 65536"/>
                      <a:gd name="T8" fmla="*/ 0 60000 65536"/>
                      <a:gd name="T9" fmla="*/ 0 w 230"/>
                      <a:gd name="T10" fmla="*/ 0 h 115"/>
                      <a:gd name="T11" fmla="*/ 230 w 230"/>
                      <a:gd name="T12" fmla="*/ 115 h 11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30" h="115">
                        <a:moveTo>
                          <a:pt x="0" y="115"/>
                        </a:moveTo>
                        <a:cubicBezTo>
                          <a:pt x="38" y="57"/>
                          <a:pt x="77" y="0"/>
                          <a:pt x="115" y="0"/>
                        </a:cubicBezTo>
                        <a:cubicBezTo>
                          <a:pt x="153" y="0"/>
                          <a:pt x="191" y="57"/>
                          <a:pt x="230" y="115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77" name="Freeform 68">
                    <a:extLst>
                      <a:ext uri="{FF2B5EF4-FFF2-40B4-BE49-F238E27FC236}">
                        <a16:creationId xmlns:a16="http://schemas.microsoft.com/office/drawing/2014/main" id="{DB6674D5-BDD8-9141-96BB-DE04A8A6D2D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V="1">
                    <a:off x="576" y="2333"/>
                    <a:ext cx="230" cy="115"/>
                  </a:xfrm>
                  <a:custGeom>
                    <a:avLst/>
                    <a:gdLst>
                      <a:gd name="T0" fmla="*/ 0 w 230"/>
                      <a:gd name="T1" fmla="*/ 115 h 115"/>
                      <a:gd name="T2" fmla="*/ 115 w 230"/>
                      <a:gd name="T3" fmla="*/ 0 h 115"/>
                      <a:gd name="T4" fmla="*/ 230 w 230"/>
                      <a:gd name="T5" fmla="*/ 115 h 115"/>
                      <a:gd name="T6" fmla="*/ 0 60000 65536"/>
                      <a:gd name="T7" fmla="*/ 0 60000 65536"/>
                      <a:gd name="T8" fmla="*/ 0 60000 65536"/>
                      <a:gd name="T9" fmla="*/ 0 w 230"/>
                      <a:gd name="T10" fmla="*/ 0 h 115"/>
                      <a:gd name="T11" fmla="*/ 230 w 230"/>
                      <a:gd name="T12" fmla="*/ 115 h 11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30" h="115">
                        <a:moveTo>
                          <a:pt x="0" y="115"/>
                        </a:moveTo>
                        <a:cubicBezTo>
                          <a:pt x="38" y="57"/>
                          <a:pt x="77" y="0"/>
                          <a:pt x="115" y="0"/>
                        </a:cubicBezTo>
                        <a:cubicBezTo>
                          <a:pt x="153" y="0"/>
                          <a:pt x="191" y="57"/>
                          <a:pt x="230" y="115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69" name="Freeform 69">
                  <a:extLst>
                    <a:ext uri="{FF2B5EF4-FFF2-40B4-BE49-F238E27FC236}">
                      <a16:creationId xmlns:a16="http://schemas.microsoft.com/office/drawing/2014/main" id="{E51295C6-448F-9242-A9C2-FB3DA43CA5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81" y="2851"/>
                  <a:ext cx="68" cy="172"/>
                </a:xfrm>
                <a:custGeom>
                  <a:avLst/>
                  <a:gdLst>
                    <a:gd name="T0" fmla="*/ 0 w 68"/>
                    <a:gd name="T1" fmla="*/ 172 h 172"/>
                    <a:gd name="T2" fmla="*/ 58 w 68"/>
                    <a:gd name="T3" fmla="*/ 115 h 172"/>
                    <a:gd name="T4" fmla="*/ 58 w 68"/>
                    <a:gd name="T5" fmla="*/ 57 h 172"/>
                    <a:gd name="T6" fmla="*/ 0 w 68"/>
                    <a:gd name="T7" fmla="*/ 0 h 17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8"/>
                    <a:gd name="T13" fmla="*/ 0 h 172"/>
                    <a:gd name="T14" fmla="*/ 68 w 68"/>
                    <a:gd name="T15" fmla="*/ 172 h 17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8" h="172">
                      <a:moveTo>
                        <a:pt x="0" y="172"/>
                      </a:moveTo>
                      <a:cubicBezTo>
                        <a:pt x="24" y="153"/>
                        <a:pt x="48" y="134"/>
                        <a:pt x="58" y="115"/>
                      </a:cubicBezTo>
                      <a:cubicBezTo>
                        <a:pt x="68" y="96"/>
                        <a:pt x="68" y="76"/>
                        <a:pt x="58" y="57"/>
                      </a:cubicBezTo>
                      <a:cubicBezTo>
                        <a:pt x="48" y="38"/>
                        <a:pt x="24" y="19"/>
                        <a:pt x="0" y="0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270" name="Group 70">
                  <a:extLst>
                    <a:ext uri="{FF2B5EF4-FFF2-40B4-BE49-F238E27FC236}">
                      <a16:creationId xmlns:a16="http://schemas.microsoft.com/office/drawing/2014/main" id="{95EC081A-AAFD-5A4A-8745-6D9439732C5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76" y="2160"/>
                  <a:ext cx="135" cy="345"/>
                  <a:chOff x="576" y="2160"/>
                  <a:chExt cx="135" cy="345"/>
                </a:xfrm>
              </p:grpSpPr>
              <p:sp>
                <p:nvSpPr>
                  <p:cNvPr id="274" name="Freeform 71">
                    <a:extLst>
                      <a:ext uri="{FF2B5EF4-FFF2-40B4-BE49-F238E27FC236}">
                        <a16:creationId xmlns:a16="http://schemas.microsoft.com/office/drawing/2014/main" id="{0DC13FDE-D245-5A44-BB94-E437169AAFD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9" y="2333"/>
                    <a:ext cx="132" cy="172"/>
                  </a:xfrm>
                  <a:custGeom>
                    <a:avLst/>
                    <a:gdLst>
                      <a:gd name="T0" fmla="*/ 0 w 132"/>
                      <a:gd name="T1" fmla="*/ 0 h 172"/>
                      <a:gd name="T2" fmla="*/ 115 w 132"/>
                      <a:gd name="T3" fmla="*/ 57 h 172"/>
                      <a:gd name="T4" fmla="*/ 99 w 132"/>
                      <a:gd name="T5" fmla="*/ 172 h 172"/>
                      <a:gd name="T6" fmla="*/ 0 60000 65536"/>
                      <a:gd name="T7" fmla="*/ 0 60000 65536"/>
                      <a:gd name="T8" fmla="*/ 0 60000 65536"/>
                      <a:gd name="T9" fmla="*/ 0 w 132"/>
                      <a:gd name="T10" fmla="*/ 0 h 172"/>
                      <a:gd name="T11" fmla="*/ 132 w 132"/>
                      <a:gd name="T12" fmla="*/ 172 h 17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32" h="172">
                        <a:moveTo>
                          <a:pt x="0" y="0"/>
                        </a:moveTo>
                        <a:cubicBezTo>
                          <a:pt x="49" y="14"/>
                          <a:pt x="98" y="28"/>
                          <a:pt x="115" y="57"/>
                        </a:cubicBezTo>
                        <a:cubicBezTo>
                          <a:pt x="132" y="86"/>
                          <a:pt x="115" y="129"/>
                          <a:pt x="99" y="172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75" name="Line 72">
                    <a:extLst>
                      <a:ext uri="{FF2B5EF4-FFF2-40B4-BE49-F238E27FC236}">
                        <a16:creationId xmlns:a16="http://schemas.microsoft.com/office/drawing/2014/main" id="{16B03BA1-C6BA-8D46-A123-7752E68B022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76" y="2160"/>
                    <a:ext cx="0" cy="17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71" name="Group 73">
                  <a:extLst>
                    <a:ext uri="{FF2B5EF4-FFF2-40B4-BE49-F238E27FC236}">
                      <a16:creationId xmlns:a16="http://schemas.microsoft.com/office/drawing/2014/main" id="{C42A977F-B8C7-5F4C-AE0E-2EFD39CD590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V="1">
                  <a:off x="576" y="3024"/>
                  <a:ext cx="135" cy="369"/>
                  <a:chOff x="576" y="2136"/>
                  <a:chExt cx="135" cy="369"/>
                </a:xfrm>
              </p:grpSpPr>
              <p:sp>
                <p:nvSpPr>
                  <p:cNvPr id="272" name="Freeform 74">
                    <a:extLst>
                      <a:ext uri="{FF2B5EF4-FFF2-40B4-BE49-F238E27FC236}">
                        <a16:creationId xmlns:a16="http://schemas.microsoft.com/office/drawing/2014/main" id="{4827873D-3BEB-784D-9513-44D1FFE7666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9" y="2333"/>
                    <a:ext cx="132" cy="172"/>
                  </a:xfrm>
                  <a:custGeom>
                    <a:avLst/>
                    <a:gdLst>
                      <a:gd name="T0" fmla="*/ 0 w 132"/>
                      <a:gd name="T1" fmla="*/ 0 h 172"/>
                      <a:gd name="T2" fmla="*/ 115 w 132"/>
                      <a:gd name="T3" fmla="*/ 57 h 172"/>
                      <a:gd name="T4" fmla="*/ 99 w 132"/>
                      <a:gd name="T5" fmla="*/ 172 h 172"/>
                      <a:gd name="T6" fmla="*/ 0 60000 65536"/>
                      <a:gd name="T7" fmla="*/ 0 60000 65536"/>
                      <a:gd name="T8" fmla="*/ 0 60000 65536"/>
                      <a:gd name="T9" fmla="*/ 0 w 132"/>
                      <a:gd name="T10" fmla="*/ 0 h 172"/>
                      <a:gd name="T11" fmla="*/ 132 w 132"/>
                      <a:gd name="T12" fmla="*/ 172 h 17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32" h="172">
                        <a:moveTo>
                          <a:pt x="0" y="0"/>
                        </a:moveTo>
                        <a:cubicBezTo>
                          <a:pt x="49" y="14"/>
                          <a:pt x="98" y="28"/>
                          <a:pt x="115" y="57"/>
                        </a:cubicBezTo>
                        <a:cubicBezTo>
                          <a:pt x="132" y="86"/>
                          <a:pt x="115" y="129"/>
                          <a:pt x="99" y="172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73" name="Line 75">
                    <a:extLst>
                      <a:ext uri="{FF2B5EF4-FFF2-40B4-BE49-F238E27FC236}">
                        <a16:creationId xmlns:a16="http://schemas.microsoft.com/office/drawing/2014/main" id="{FD437ADE-81B1-8244-B82D-46A3D2AAF16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76" y="2136"/>
                    <a:ext cx="0" cy="17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262" name="Freeform 337">
                <a:extLst>
                  <a:ext uri="{FF2B5EF4-FFF2-40B4-BE49-F238E27FC236}">
                    <a16:creationId xmlns:a16="http://schemas.microsoft.com/office/drawing/2014/main" id="{3F8190C7-48B3-074A-93F0-472EE47906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8" y="1757"/>
                <a:ext cx="116" cy="518"/>
              </a:xfrm>
              <a:custGeom>
                <a:avLst/>
                <a:gdLst>
                  <a:gd name="T0" fmla="*/ 58 w 116"/>
                  <a:gd name="T1" fmla="*/ 0 h 518"/>
                  <a:gd name="T2" fmla="*/ 0 w 116"/>
                  <a:gd name="T3" fmla="*/ 230 h 518"/>
                  <a:gd name="T4" fmla="*/ 58 w 116"/>
                  <a:gd name="T5" fmla="*/ 518 h 518"/>
                  <a:gd name="T6" fmla="*/ 116 w 116"/>
                  <a:gd name="T7" fmla="*/ 230 h 518"/>
                  <a:gd name="T8" fmla="*/ 58 w 116"/>
                  <a:gd name="T9" fmla="*/ 0 h 51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6"/>
                  <a:gd name="T16" fmla="*/ 0 h 518"/>
                  <a:gd name="T17" fmla="*/ 116 w 116"/>
                  <a:gd name="T18" fmla="*/ 518 h 51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6" h="518">
                    <a:moveTo>
                      <a:pt x="58" y="0"/>
                    </a:moveTo>
                    <a:lnTo>
                      <a:pt x="0" y="230"/>
                    </a:lnTo>
                    <a:lnTo>
                      <a:pt x="58" y="518"/>
                    </a:lnTo>
                    <a:lnTo>
                      <a:pt x="116" y="230"/>
                    </a:lnTo>
                    <a:lnTo>
                      <a:pt x="58" y="0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3F4F8009-F898-CB43-BFFF-65463FA63C84}"/>
                </a:ext>
              </a:extLst>
            </p:cNvPr>
            <p:cNvCxnSpPr>
              <a:cxnSpLocks/>
            </p:cNvCxnSpPr>
            <p:nvPr/>
          </p:nvCxnSpPr>
          <p:spPr>
            <a:xfrm>
              <a:off x="2176312" y="4999231"/>
              <a:ext cx="0" cy="35132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8" name="TextBox 377">
              <a:extLst>
                <a:ext uri="{FF2B5EF4-FFF2-40B4-BE49-F238E27FC236}">
                  <a16:creationId xmlns:a16="http://schemas.microsoft.com/office/drawing/2014/main" id="{11B980BF-3C1E-0A43-80AE-0312535C9C07}"/>
                </a:ext>
              </a:extLst>
            </p:cNvPr>
            <p:cNvSpPr txBox="1"/>
            <p:nvPr/>
          </p:nvSpPr>
          <p:spPr>
            <a:xfrm>
              <a:off x="908945" y="5455795"/>
              <a:ext cx="4325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err="1"/>
                <a:t>i</a:t>
              </a:r>
              <a:r>
                <a:rPr lang="en-US" sz="1600" baseline="-25000" err="1"/>
                <a:t>L</a:t>
              </a:r>
              <a:endParaRPr lang="en-US" sz="1600" baseline="-25000"/>
            </a:p>
          </p:txBody>
        </p:sp>
        <p:cxnSp>
          <p:nvCxnSpPr>
            <p:cNvPr id="379" name="Straight Arrow Connector 378">
              <a:extLst>
                <a:ext uri="{FF2B5EF4-FFF2-40B4-BE49-F238E27FC236}">
                  <a16:creationId xmlns:a16="http://schemas.microsoft.com/office/drawing/2014/main" id="{36D0F57C-FCB8-A445-BB2B-52A8C2D500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8251" y="5433486"/>
              <a:ext cx="0" cy="421923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Arrow Connector 379">
              <a:extLst>
                <a:ext uri="{FF2B5EF4-FFF2-40B4-BE49-F238E27FC236}">
                  <a16:creationId xmlns:a16="http://schemas.microsoft.com/office/drawing/2014/main" id="{0BD6F503-A32C-754A-A8F9-E65FC4F0D852}"/>
                </a:ext>
              </a:extLst>
            </p:cNvPr>
            <p:cNvCxnSpPr>
              <a:cxnSpLocks/>
            </p:cNvCxnSpPr>
            <p:nvPr/>
          </p:nvCxnSpPr>
          <p:spPr>
            <a:xfrm>
              <a:off x="2023001" y="5478310"/>
              <a:ext cx="0" cy="421923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1" name="TextBox 380">
              <a:extLst>
                <a:ext uri="{FF2B5EF4-FFF2-40B4-BE49-F238E27FC236}">
                  <a16:creationId xmlns:a16="http://schemas.microsoft.com/office/drawing/2014/main" id="{AB5F99DE-50CC-A640-ABC1-58E61B90E1C0}"/>
                </a:ext>
              </a:extLst>
            </p:cNvPr>
            <p:cNvSpPr txBox="1"/>
            <p:nvPr/>
          </p:nvSpPr>
          <p:spPr>
            <a:xfrm>
              <a:off x="1774036" y="5487172"/>
              <a:ext cx="4325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err="1"/>
                <a:t>i</a:t>
              </a:r>
              <a:r>
                <a:rPr lang="en-US" sz="1600" baseline="-25000" err="1"/>
                <a:t>R</a:t>
              </a:r>
              <a:endParaRPr lang="en-US" sz="1600" baseline="-25000"/>
            </a:p>
          </p:txBody>
        </p:sp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id="{1D9C8D35-5B15-5448-8068-10625EFAFE8F}"/>
                </a:ext>
              </a:extLst>
            </p:cNvPr>
            <p:cNvCxnSpPr>
              <a:cxnSpLocks/>
            </p:cNvCxnSpPr>
            <p:nvPr/>
          </p:nvCxnSpPr>
          <p:spPr>
            <a:xfrm>
              <a:off x="613258" y="4993586"/>
              <a:ext cx="1589079" cy="1330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AAFED46C-CBFE-F340-BE12-4E07C11BF6F4}"/>
                </a:ext>
              </a:extLst>
            </p:cNvPr>
            <p:cNvCxnSpPr>
              <a:cxnSpLocks/>
            </p:cNvCxnSpPr>
            <p:nvPr/>
          </p:nvCxnSpPr>
          <p:spPr>
            <a:xfrm>
              <a:off x="1373975" y="5003714"/>
              <a:ext cx="0" cy="35132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597396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2142997" y="9217524"/>
            <a:ext cx="342902" cy="2"/>
          </a:xfrm>
          <a:prstGeom prst="line">
            <a:avLst/>
          </a:prstGeom>
          <a:ln w="6350">
            <a:solidFill/>
            <a:round/>
          </a:ln>
        </p:spPr>
        <p:txBody>
          <a:bodyPr lIns="0" tIns="0" rIns="0" bIns="0"/>
          <a:lstStyle/>
          <a:p>
            <a:pPr lvl="0">
              <a:defRPr sz="1200"/>
            </a:pPr>
            <a:endParaRPr sz="120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873609E-5820-9C44-AC6E-8C3AAC0AA9CB}"/>
              </a:ext>
            </a:extLst>
          </p:cNvPr>
          <p:cNvSpPr txBox="1"/>
          <p:nvPr/>
        </p:nvSpPr>
        <p:spPr>
          <a:xfrm>
            <a:off x="185530" y="306656"/>
            <a:ext cx="115293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+mj-lt"/>
              </a:rPr>
              <a:t>Pinouts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26992A-7B64-6440-A560-83BE3668A10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553200" y="6404292"/>
            <a:ext cx="21336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 defTabSz="457200"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 defTabSz="457200"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914400" defTabSz="457200"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371600" defTabSz="457200"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1828800" defTabSz="457200"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2286000" defTabSz="457200"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2743200" defTabSz="457200"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3200400" defTabSz="457200"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3657600" defTabSz="457200"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fld id="{86CB4B4D-7CA3-9044-876B-883B54F8677D}" type="slidenum">
              <a:rPr lang="en-US" smtClean="0"/>
              <a:pPr lvl="0"/>
              <a:t>13</a:t>
            </a:fld>
            <a:endParaRPr lang="en-US"/>
          </a:p>
        </p:txBody>
      </p:sp>
      <p:pic>
        <p:nvPicPr>
          <p:cNvPr id="1026" name="Picture 2" descr="IRF510 Transistor Pinout, Equivalent, Uses, Features and Other Details -  Components Info">
            <a:extLst>
              <a:ext uri="{FF2B5EF4-FFF2-40B4-BE49-F238E27FC236}">
                <a16:creationId xmlns:a16="http://schemas.microsoft.com/office/drawing/2014/main" id="{41441DF6-A089-3344-9C1D-3323C86F51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735" y="2127612"/>
            <a:ext cx="4401457" cy="373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2N7000 - Wikipedia">
            <a:extLst>
              <a:ext uri="{FF2B5EF4-FFF2-40B4-BE49-F238E27FC236}">
                <a16:creationId xmlns:a16="http://schemas.microsoft.com/office/drawing/2014/main" id="{29C2E9F1-2998-3C47-910B-A57551CD1C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3478" y="1763053"/>
            <a:ext cx="34417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atasheet J310">
            <a:extLst>
              <a:ext uri="{FF2B5EF4-FFF2-40B4-BE49-F238E27FC236}">
                <a16:creationId xmlns:a16="http://schemas.microsoft.com/office/drawing/2014/main" id="{41DA0811-1514-6E4B-97D9-1181B3BB90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5562" y="939573"/>
            <a:ext cx="2755900" cy="519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3E766FD-E1F0-9E41-AABA-BB87CE307E22}"/>
              </a:ext>
            </a:extLst>
          </p:cNvPr>
          <p:cNvSpPr txBox="1"/>
          <p:nvPr/>
        </p:nvSpPr>
        <p:spPr>
          <a:xfrm>
            <a:off x="10241280" y="6128203"/>
            <a:ext cx="12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J309</a:t>
            </a:r>
          </a:p>
        </p:txBody>
      </p:sp>
      <p:pic>
        <p:nvPicPr>
          <p:cNvPr id="1032" name="Picture 8" descr="2N3904 Pinout &amp; Features for Beginners - NerdyTechy">
            <a:extLst>
              <a:ext uri="{FF2B5EF4-FFF2-40B4-BE49-F238E27FC236}">
                <a16:creationId xmlns:a16="http://schemas.microsoft.com/office/drawing/2014/main" id="{4E769AC8-E0A0-7C41-8AFA-8BB6D43DFA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4993" y="4223475"/>
            <a:ext cx="3822700" cy="212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43066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2142997" y="9217524"/>
            <a:ext cx="342902" cy="2"/>
          </a:xfrm>
          <a:prstGeom prst="line">
            <a:avLst/>
          </a:prstGeom>
          <a:ln w="6350">
            <a:solidFill/>
            <a:round/>
          </a:ln>
        </p:spPr>
        <p:txBody>
          <a:bodyPr lIns="0" tIns="0" rIns="0" bIns="0"/>
          <a:lstStyle/>
          <a:p>
            <a:pPr lvl="0">
              <a:defRPr sz="1200"/>
            </a:pPr>
            <a:endParaRPr sz="120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873609E-5820-9C44-AC6E-8C3AAC0AA9CB}"/>
              </a:ext>
            </a:extLst>
          </p:cNvPr>
          <p:cNvSpPr txBox="1"/>
          <p:nvPr/>
        </p:nvSpPr>
        <p:spPr>
          <a:xfrm>
            <a:off x="185530" y="155731"/>
            <a:ext cx="115293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>
                <a:latin typeface="+mj-lt"/>
              </a:rPr>
              <a:t>Blank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26992A-7B64-6440-A560-83BE3668A10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553200" y="6404292"/>
            <a:ext cx="21336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 defTabSz="457200"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 defTabSz="457200"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914400" defTabSz="457200"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371600" defTabSz="457200"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1828800" defTabSz="457200"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2286000" defTabSz="457200"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2743200" defTabSz="457200"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3200400" defTabSz="457200"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3657600" defTabSz="457200"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fld id="{86CB4B4D-7CA3-9044-876B-883B54F8677D}" type="slidenum">
              <a:rPr lang="en-US" smtClean="0"/>
              <a:pPr lvl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209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FFC3D-00D0-104C-A4A4-198CBD86B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447" y="136525"/>
            <a:ext cx="10515600" cy="869909"/>
          </a:xfrm>
        </p:spPr>
        <p:txBody>
          <a:bodyPr/>
          <a:lstStyle/>
          <a:p>
            <a:pPr algn="ctr"/>
            <a:r>
              <a:rPr lang="en-US"/>
              <a:t>Modulation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ACD2D8-4F2D-FC44-B0CE-A312E10A45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10107"/>
                <a:ext cx="10396847" cy="4951064"/>
              </a:xfrm>
            </p:spPr>
            <p:txBody>
              <a:bodyPr>
                <a:normAutofit/>
              </a:bodyPr>
              <a:lstStyle/>
              <a:p>
                <a:r>
                  <a:rPr lang="en-US" sz="2000"/>
                  <a:t>AM: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/>
              </a:p>
              <a:p>
                <a:r>
                  <a:rPr lang="en-US" sz="2000"/>
                  <a:t>FM: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/>
              </a:p>
              <a:p>
                <a:r>
                  <a:rPr lang="en-US" sz="2000"/>
                  <a:t>FSK: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/>
                  <a:t>, if 1 [mark];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/>
                  <a:t>, if 0 [space]</a:t>
                </a:r>
              </a:p>
              <a:p>
                <a:r>
                  <a:rPr lang="en-US" sz="2000"/>
                  <a:t>PSK: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/>
                  <a:t>, if 1;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/>
                  <a:t>, if 0 [space]</a:t>
                </a:r>
              </a:p>
              <a:p>
                <a:r>
                  <a:rPr lang="en-US" sz="2000"/>
                  <a:t>Gain: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000"/>
                  <a:t>, Loss: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000"/>
                  <a:t>, Rejection: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𝑝𝑏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000"/>
                  <a:t>,</a:t>
                </a:r>
              </a:p>
              <a:p>
                <a:endParaRPr lang="en-US" sz="2000"/>
              </a:p>
              <a:p>
                <a:endParaRPr lang="en-US" sz="200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ACD2D8-4F2D-FC44-B0CE-A312E10A45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10107"/>
                <a:ext cx="10396847" cy="4951064"/>
              </a:xfrm>
              <a:blipFill>
                <a:blip r:embed="rId2"/>
                <a:stretch>
                  <a:fillRect l="-488" t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CF02C-B742-014E-9DD4-DFDDFC2C7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6BA51-8322-1A4D-B259-B7470637069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557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FFC3D-00D0-104C-A4A4-198CBD86B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447" y="136525"/>
            <a:ext cx="10515600" cy="869909"/>
          </a:xfrm>
        </p:spPr>
        <p:txBody>
          <a:bodyPr/>
          <a:lstStyle/>
          <a:p>
            <a:pPr algn="ctr"/>
            <a:r>
              <a:rPr lang="en-US"/>
              <a:t>Direct conversion receivers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ACD2D8-4F2D-FC44-B0CE-A312E10A45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2463" y="1235138"/>
                <a:ext cx="8564030" cy="5283225"/>
              </a:xfrm>
            </p:spPr>
            <p:txBody>
              <a:bodyPr>
                <a:noAutofit/>
              </a:bodyPr>
              <a:lstStyle/>
              <a:p>
                <a:r>
                  <a:rPr lang="en-US" sz="2000"/>
                  <a:t>Mixer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[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000"/>
              </a:p>
              <a:p>
                <a:r>
                  <a:rPr lang="en-US" sz="2000"/>
                  <a:t>Image frequency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𝐿𝑂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endParaRPr lang="en-US" sz="200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𝑟𝑓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𝐿𝑂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endParaRPr lang="en-US" sz="2000"/>
              </a:p>
              <a:p>
                <a:r>
                  <a:rPr lang="en-US" sz="2000"/>
                  <a:t>RF filter removes image</a:t>
                </a:r>
              </a:p>
              <a:p>
                <a:r>
                  <a:rPr lang="en-US" sz="2000"/>
                  <a:t>Downside:</a:t>
                </a:r>
              </a:p>
              <a:p>
                <a:pPr lvl="1"/>
                <a:r>
                  <a:rPr lang="en-US" sz="2000"/>
                  <a:t>Not tunable</a:t>
                </a:r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ACD2D8-4F2D-FC44-B0CE-A312E10A45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2463" y="1235138"/>
                <a:ext cx="8564030" cy="5283225"/>
              </a:xfrm>
              <a:blipFill>
                <a:blip r:embed="rId2"/>
                <a:stretch>
                  <a:fillRect l="-593" t="-1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CF02C-B742-014E-9DD4-DFDDFC2C7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68518" y="6382567"/>
            <a:ext cx="2743200" cy="365125"/>
          </a:xfrm>
        </p:spPr>
        <p:txBody>
          <a:bodyPr/>
          <a:lstStyle/>
          <a:p>
            <a:fld id="{6B76BA51-8322-1A4D-B259-B74706370693}" type="slidenum">
              <a:rPr lang="en-US" smtClean="0"/>
              <a:t>3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D9BB4D6-5376-1A4C-AB66-6DC389DD5154}"/>
              </a:ext>
            </a:extLst>
          </p:cNvPr>
          <p:cNvGrpSpPr/>
          <p:nvPr/>
        </p:nvGrpSpPr>
        <p:grpSpPr>
          <a:xfrm>
            <a:off x="8984445" y="960686"/>
            <a:ext cx="2827273" cy="4247370"/>
            <a:chOff x="7862651" y="1741469"/>
            <a:chExt cx="2827273" cy="4247370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8D9438CD-11E8-8342-B69E-40AA624B3EDD}"/>
                </a:ext>
              </a:extLst>
            </p:cNvPr>
            <p:cNvSpPr txBox="1"/>
            <p:nvPr/>
          </p:nvSpPr>
          <p:spPr>
            <a:xfrm>
              <a:off x="9750432" y="3996970"/>
              <a:ext cx="939492" cy="5389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defTabSz="457200" latinLnBrk="1" hangingPunct="0"/>
              <a:r>
                <a:rPr lang="en-US" sz="1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Audio</a:t>
              </a:r>
            </a:p>
            <a:p>
              <a:pPr defTabSz="457200" latinLnBrk="1" hangingPunct="0"/>
              <a:r>
                <a:rPr lang="en-US" sz="1600">
                  <a:solidFill>
                    <a:srgbClr val="000000"/>
                  </a:solidFill>
                </a:rPr>
                <a:t>Amp</a:t>
              </a:r>
              <a:endParaRPr lang="en-U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" name="Group 864">
              <a:extLst>
                <a:ext uri="{FF2B5EF4-FFF2-40B4-BE49-F238E27FC236}">
                  <a16:creationId xmlns:a16="http://schemas.microsoft.com/office/drawing/2014/main" id="{429F6B8A-3E9E-984D-AF51-53568C258492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8822616" y="4184113"/>
              <a:ext cx="756736" cy="558800"/>
              <a:chOff x="1843" y="1698"/>
              <a:chExt cx="576" cy="462"/>
            </a:xfrm>
          </p:grpSpPr>
          <p:grpSp>
            <p:nvGrpSpPr>
              <p:cNvPr id="106" name="Group 60">
                <a:extLst>
                  <a:ext uri="{FF2B5EF4-FFF2-40B4-BE49-F238E27FC236}">
                    <a16:creationId xmlns:a16="http://schemas.microsoft.com/office/drawing/2014/main" id="{9616C590-012C-384F-8FD3-822E09BAE16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43" y="1698"/>
                <a:ext cx="576" cy="461"/>
                <a:chOff x="3456" y="3427"/>
                <a:chExt cx="576" cy="461"/>
              </a:xfrm>
            </p:grpSpPr>
            <p:sp>
              <p:nvSpPr>
                <p:cNvPr id="108" name="Line 55">
                  <a:extLst>
                    <a:ext uri="{FF2B5EF4-FFF2-40B4-BE49-F238E27FC236}">
                      <a16:creationId xmlns:a16="http://schemas.microsoft.com/office/drawing/2014/main" id="{AFEA0063-20AB-4D43-A0FE-64A49FB8156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56" y="3658"/>
                  <a:ext cx="576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9" name="AutoShape 56">
                  <a:extLst>
                    <a:ext uri="{FF2B5EF4-FFF2-40B4-BE49-F238E27FC236}">
                      <a16:creationId xmlns:a16="http://schemas.microsoft.com/office/drawing/2014/main" id="{8119C49B-3561-474C-A4DB-8E515C159A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3525" y="3497"/>
                  <a:ext cx="461" cy="322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rot="10800000" vert="eaVert"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</p:grpSp>
          <p:sp>
            <p:nvSpPr>
              <p:cNvPr id="107" name="Freeform 863">
                <a:extLst>
                  <a:ext uri="{FF2B5EF4-FFF2-40B4-BE49-F238E27FC236}">
                    <a16:creationId xmlns:a16="http://schemas.microsoft.com/office/drawing/2014/main" id="{CAC8C8B6-5FA2-E543-9A46-41F3916246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3" y="1699"/>
                <a:ext cx="576" cy="461"/>
              </a:xfrm>
              <a:custGeom>
                <a:avLst/>
                <a:gdLst>
                  <a:gd name="T0" fmla="*/ 0 w 576"/>
                  <a:gd name="T1" fmla="*/ 231 h 461"/>
                  <a:gd name="T2" fmla="*/ 115 w 576"/>
                  <a:gd name="T3" fmla="*/ 461 h 461"/>
                  <a:gd name="T4" fmla="*/ 576 w 576"/>
                  <a:gd name="T5" fmla="*/ 231 h 461"/>
                  <a:gd name="T6" fmla="*/ 115 w 576"/>
                  <a:gd name="T7" fmla="*/ 0 h 461"/>
                  <a:gd name="T8" fmla="*/ 0 w 576"/>
                  <a:gd name="T9" fmla="*/ 231 h 46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6"/>
                  <a:gd name="T16" fmla="*/ 0 h 461"/>
                  <a:gd name="T17" fmla="*/ 576 w 576"/>
                  <a:gd name="T18" fmla="*/ 461 h 46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6" h="461">
                    <a:moveTo>
                      <a:pt x="0" y="231"/>
                    </a:moveTo>
                    <a:lnTo>
                      <a:pt x="115" y="461"/>
                    </a:lnTo>
                    <a:lnTo>
                      <a:pt x="576" y="231"/>
                    </a:lnTo>
                    <a:lnTo>
                      <a:pt x="115" y="0"/>
                    </a:lnTo>
                    <a:lnTo>
                      <a:pt x="0" y="231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14473012-1761-E145-9EF0-3C5940E3DD50}"/>
                    </a:ext>
                  </a:extLst>
                </p:cNvPr>
                <p:cNvSpPr txBox="1"/>
                <p:nvPr/>
              </p:nvSpPr>
              <p:spPr>
                <a:xfrm>
                  <a:off x="8552000" y="2872691"/>
                  <a:ext cx="1285045" cy="76590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t">
                  <a:spAutoFit/>
                </a:bodyPr>
                <a:lstStyle/>
                <a:p>
                  <a:pPr defTabSz="457200" latinLnBrk="1" hangingPunct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/>
                          </a:rPr>
                          <m:t>⊗</m:t>
                        </m:r>
                      </m:oMath>
                    </m:oMathPara>
                  </a14:m>
                  <a:endParaRPr lang="en-US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14473012-1761-E145-9EF0-3C5940E3DD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52000" y="2872691"/>
                  <a:ext cx="1285045" cy="765904"/>
                </a:xfrm>
                <a:prstGeom prst="rect">
                  <a:avLst/>
                </a:prstGeom>
                <a:blipFill>
                  <a:blip r:embed="rId3"/>
                  <a:stretch>
                    <a:fillRect b="-22951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" name="Group 222">
              <a:extLst>
                <a:ext uri="{FF2B5EF4-FFF2-40B4-BE49-F238E27FC236}">
                  <a16:creationId xmlns:a16="http://schemas.microsoft.com/office/drawing/2014/main" id="{8B35ABB7-5AFE-A446-83AF-2F7A899E13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438702" y="5228899"/>
              <a:ext cx="266095" cy="351157"/>
              <a:chOff x="4272" y="3072"/>
              <a:chExt cx="192" cy="240"/>
            </a:xfrm>
          </p:grpSpPr>
          <p:sp>
            <p:nvSpPr>
              <p:cNvPr id="100" name="Line 99">
                <a:extLst>
                  <a:ext uri="{FF2B5EF4-FFF2-40B4-BE49-F238E27FC236}">
                    <a16:creationId xmlns:a16="http://schemas.microsoft.com/office/drawing/2014/main" id="{433EC6F6-30E5-F14C-BABE-8413243C366F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272" y="3216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Line 100">
                <a:extLst>
                  <a:ext uri="{FF2B5EF4-FFF2-40B4-BE49-F238E27FC236}">
                    <a16:creationId xmlns:a16="http://schemas.microsoft.com/office/drawing/2014/main" id="{FA6C40BE-1EEA-6F44-9FA6-4A072DFD93E6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368" y="3072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Line 101">
                <a:extLst>
                  <a:ext uri="{FF2B5EF4-FFF2-40B4-BE49-F238E27FC236}">
                    <a16:creationId xmlns:a16="http://schemas.microsoft.com/office/drawing/2014/main" id="{DE249E73-A7E2-144C-8960-FFC9D62AE04C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296" y="3240"/>
                <a:ext cx="14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Line 102">
                <a:extLst>
                  <a:ext uri="{FF2B5EF4-FFF2-40B4-BE49-F238E27FC236}">
                    <a16:creationId xmlns:a16="http://schemas.microsoft.com/office/drawing/2014/main" id="{EC41ADF5-EA50-2C45-A1C9-2FB3952F04B3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320" y="3264"/>
                <a:ext cx="9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Line 103">
                <a:extLst>
                  <a:ext uri="{FF2B5EF4-FFF2-40B4-BE49-F238E27FC236}">
                    <a16:creationId xmlns:a16="http://schemas.microsoft.com/office/drawing/2014/main" id="{5CCD9E3A-1700-014D-98F7-F5B8FAF0B268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344" y="3288"/>
                <a:ext cx="4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Line 104">
                <a:extLst>
                  <a:ext uri="{FF2B5EF4-FFF2-40B4-BE49-F238E27FC236}">
                    <a16:creationId xmlns:a16="http://schemas.microsoft.com/office/drawing/2014/main" id="{71888BF7-D051-EF4B-9AB1-AFB798D38F19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H="1">
                <a:off x="4365" y="3312"/>
                <a:ext cx="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1" name="Freeform 132">
              <a:extLst>
                <a:ext uri="{FF2B5EF4-FFF2-40B4-BE49-F238E27FC236}">
                  <a16:creationId xmlns:a16="http://schemas.microsoft.com/office/drawing/2014/main" id="{58B08396-7D93-DF4D-AD0F-BABBD200B806}"/>
                </a:ext>
              </a:extLst>
            </p:cNvPr>
            <p:cNvSpPr>
              <a:spLocks/>
            </p:cNvSpPr>
            <p:nvPr/>
          </p:nvSpPr>
          <p:spPr bwMode="auto">
            <a:xfrm>
              <a:off x="9834210" y="4686966"/>
              <a:ext cx="321532" cy="842776"/>
            </a:xfrm>
            <a:custGeom>
              <a:avLst/>
              <a:gdLst>
                <a:gd name="T0" fmla="*/ 232 w 232"/>
                <a:gd name="T1" fmla="*/ 576 h 576"/>
                <a:gd name="T2" fmla="*/ 232 w 232"/>
                <a:gd name="T3" fmla="*/ 0 h 576"/>
                <a:gd name="T4" fmla="*/ 116 w 232"/>
                <a:gd name="T5" fmla="*/ 173 h 576"/>
                <a:gd name="T6" fmla="*/ 1 w 232"/>
                <a:gd name="T7" fmla="*/ 173 h 576"/>
                <a:gd name="T8" fmla="*/ 1 w 232"/>
                <a:gd name="T9" fmla="*/ 230 h 576"/>
                <a:gd name="T10" fmla="*/ 0 w 232"/>
                <a:gd name="T11" fmla="*/ 347 h 576"/>
                <a:gd name="T12" fmla="*/ 1 w 232"/>
                <a:gd name="T13" fmla="*/ 403 h 576"/>
                <a:gd name="T14" fmla="*/ 116 w 232"/>
                <a:gd name="T15" fmla="*/ 403 h 576"/>
                <a:gd name="T16" fmla="*/ 232 w 232"/>
                <a:gd name="T17" fmla="*/ 576 h 57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32"/>
                <a:gd name="T28" fmla="*/ 0 h 576"/>
                <a:gd name="T29" fmla="*/ 232 w 232"/>
                <a:gd name="T30" fmla="*/ 576 h 57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32" h="576">
                  <a:moveTo>
                    <a:pt x="232" y="576"/>
                  </a:moveTo>
                  <a:lnTo>
                    <a:pt x="232" y="0"/>
                  </a:lnTo>
                  <a:lnTo>
                    <a:pt x="116" y="173"/>
                  </a:lnTo>
                  <a:lnTo>
                    <a:pt x="1" y="173"/>
                  </a:lnTo>
                  <a:lnTo>
                    <a:pt x="1" y="230"/>
                  </a:lnTo>
                  <a:lnTo>
                    <a:pt x="0" y="347"/>
                  </a:lnTo>
                  <a:lnTo>
                    <a:pt x="1" y="403"/>
                  </a:lnTo>
                  <a:lnTo>
                    <a:pt x="116" y="403"/>
                  </a:lnTo>
                  <a:lnTo>
                    <a:pt x="232" y="576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" name="Group 333">
              <a:extLst>
                <a:ext uri="{FF2B5EF4-FFF2-40B4-BE49-F238E27FC236}">
                  <a16:creationId xmlns:a16="http://schemas.microsoft.com/office/drawing/2014/main" id="{12633B30-B0D0-EA43-97C1-CB4A3EAC20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876447" y="1741469"/>
              <a:ext cx="611801" cy="542215"/>
              <a:chOff x="3341" y="1296"/>
              <a:chExt cx="230" cy="230"/>
            </a:xfrm>
          </p:grpSpPr>
          <p:grpSp>
            <p:nvGrpSpPr>
              <p:cNvPr id="96" name="Group 237">
                <a:extLst>
                  <a:ext uri="{FF2B5EF4-FFF2-40B4-BE49-F238E27FC236}">
                    <a16:creationId xmlns:a16="http://schemas.microsoft.com/office/drawing/2014/main" id="{E9B50C4B-96A2-1D41-90A3-A6176F482F5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41" y="1296"/>
                <a:ext cx="230" cy="230"/>
                <a:chOff x="4608" y="2045"/>
                <a:chExt cx="230" cy="230"/>
              </a:xfrm>
            </p:grpSpPr>
            <p:sp>
              <p:nvSpPr>
                <p:cNvPr id="98" name="Freeform 238">
                  <a:extLst>
                    <a:ext uri="{FF2B5EF4-FFF2-40B4-BE49-F238E27FC236}">
                      <a16:creationId xmlns:a16="http://schemas.microsoft.com/office/drawing/2014/main" id="{9E000720-3C6F-654A-A454-9966A643678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08" y="2045"/>
                  <a:ext cx="230" cy="115"/>
                </a:xfrm>
                <a:custGeom>
                  <a:avLst/>
                  <a:gdLst>
                    <a:gd name="T0" fmla="*/ 0 w 230"/>
                    <a:gd name="T1" fmla="*/ 0 h 115"/>
                    <a:gd name="T2" fmla="*/ 115 w 230"/>
                    <a:gd name="T3" fmla="*/ 115 h 115"/>
                    <a:gd name="T4" fmla="*/ 230 w 230"/>
                    <a:gd name="T5" fmla="*/ 0 h 115"/>
                    <a:gd name="T6" fmla="*/ 0 w 230"/>
                    <a:gd name="T7" fmla="*/ 0 h 115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30"/>
                    <a:gd name="T13" fmla="*/ 0 h 115"/>
                    <a:gd name="T14" fmla="*/ 230 w 230"/>
                    <a:gd name="T15" fmla="*/ 115 h 115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30" h="115">
                      <a:moveTo>
                        <a:pt x="0" y="0"/>
                      </a:moveTo>
                      <a:lnTo>
                        <a:pt x="115" y="115"/>
                      </a:lnTo>
                      <a:lnTo>
                        <a:pt x="23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9" name="Line 239">
                  <a:extLst>
                    <a:ext uri="{FF2B5EF4-FFF2-40B4-BE49-F238E27FC236}">
                      <a16:creationId xmlns:a16="http://schemas.microsoft.com/office/drawing/2014/main" id="{EC619068-210D-4A4E-A426-66C5FD38EA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23" y="2045"/>
                  <a:ext cx="0" cy="23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97" name="Freeform 332">
                <a:extLst>
                  <a:ext uri="{FF2B5EF4-FFF2-40B4-BE49-F238E27FC236}">
                    <a16:creationId xmlns:a16="http://schemas.microsoft.com/office/drawing/2014/main" id="{187E8794-69D7-0442-BB58-6F5586DC7B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41" y="1296"/>
                <a:ext cx="230" cy="230"/>
              </a:xfrm>
              <a:custGeom>
                <a:avLst/>
                <a:gdLst>
                  <a:gd name="T0" fmla="*/ 0 w 230"/>
                  <a:gd name="T1" fmla="*/ 0 h 230"/>
                  <a:gd name="T2" fmla="*/ 115 w 230"/>
                  <a:gd name="T3" fmla="*/ 230 h 230"/>
                  <a:gd name="T4" fmla="*/ 230 w 230"/>
                  <a:gd name="T5" fmla="*/ 0 h 230"/>
                  <a:gd name="T6" fmla="*/ 0 w 230"/>
                  <a:gd name="T7" fmla="*/ 0 h 23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30"/>
                  <a:gd name="T13" fmla="*/ 0 h 230"/>
                  <a:gd name="T14" fmla="*/ 230 w 230"/>
                  <a:gd name="T15" fmla="*/ 230 h 23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30" h="230">
                    <a:moveTo>
                      <a:pt x="0" y="0"/>
                    </a:moveTo>
                    <a:lnTo>
                      <a:pt x="115" y="230"/>
                    </a:lnTo>
                    <a:lnTo>
                      <a:pt x="23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1171663-28BF-2344-995A-360623E89B1D}"/>
                </a:ext>
              </a:extLst>
            </p:cNvPr>
            <p:cNvCxnSpPr>
              <a:cxnSpLocks/>
            </p:cNvCxnSpPr>
            <p:nvPr/>
          </p:nvCxnSpPr>
          <p:spPr>
            <a:xfrm>
              <a:off x="9558434" y="5217493"/>
              <a:ext cx="287833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7FB15C1-EC50-2643-BF88-C3F473D5C32E}"/>
                </a:ext>
              </a:extLst>
            </p:cNvPr>
            <p:cNvSpPr/>
            <p:nvPr/>
          </p:nvSpPr>
          <p:spPr>
            <a:xfrm>
              <a:off x="8755462" y="2297053"/>
              <a:ext cx="873566" cy="450668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defTabSz="457200" latinLnBrk="1" hangingPunct="0"/>
              <a:endParaRPr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1A14AD3-6A63-D44D-BE75-EFC293267060}"/>
                </a:ext>
              </a:extLst>
            </p:cNvPr>
            <p:cNvSpPr txBox="1"/>
            <p:nvPr/>
          </p:nvSpPr>
          <p:spPr>
            <a:xfrm>
              <a:off x="8746379" y="2230904"/>
              <a:ext cx="878114" cy="5847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algn="ctr" defTabSz="457200" latinLnBrk="1" hangingPunct="0"/>
              <a:r>
                <a:rPr lang="en-US" sz="1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RF</a:t>
              </a:r>
            </a:p>
            <a:p>
              <a:pPr algn="ctr" defTabSz="457200" latinLnBrk="1" hangingPunct="0"/>
              <a:r>
                <a:rPr lang="en-US" sz="1600">
                  <a:solidFill>
                    <a:srgbClr val="000000"/>
                  </a:solidFill>
                </a:rPr>
                <a:t>Filter</a:t>
              </a:r>
              <a:endParaRPr lang="en-U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EE36BBF-4256-7441-81FC-3BD5A7B2CDF1}"/>
                </a:ext>
              </a:extLst>
            </p:cNvPr>
            <p:cNvCxnSpPr>
              <a:cxnSpLocks/>
            </p:cNvCxnSpPr>
            <p:nvPr/>
          </p:nvCxnSpPr>
          <p:spPr>
            <a:xfrm>
              <a:off x="8321545" y="3265735"/>
              <a:ext cx="648985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  <a:headEnd w="lg" len="med"/>
              <a:tailEnd type="stealth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2627A1C-BFDB-7C42-BAFC-991975E3F51A}"/>
                </a:ext>
              </a:extLst>
            </p:cNvPr>
            <p:cNvCxnSpPr>
              <a:cxnSpLocks/>
            </p:cNvCxnSpPr>
            <p:nvPr/>
          </p:nvCxnSpPr>
          <p:spPr>
            <a:xfrm>
              <a:off x="9192246" y="2767817"/>
              <a:ext cx="3937" cy="294727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  <a:headEnd w="lg" len="med"/>
              <a:tailEnd type="stealth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5902C48-B10B-8045-AD34-780663E3B7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92842" y="3566866"/>
              <a:ext cx="0" cy="54864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  <a:headEnd w="lg" len="med"/>
              <a:tailEnd type="stealth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A630127-2971-494B-98D9-D8082730430D}"/>
                </a:ext>
              </a:extLst>
            </p:cNvPr>
            <p:cNvCxnSpPr>
              <a:cxnSpLocks/>
            </p:cNvCxnSpPr>
            <p:nvPr/>
          </p:nvCxnSpPr>
          <p:spPr>
            <a:xfrm>
              <a:off x="9199321" y="4677232"/>
              <a:ext cx="1664" cy="329482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  <a:headEnd w="lg" len="med"/>
              <a:tailEnd type="stealth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3A749DB-4FDF-D84D-932C-5431C89BA6CA}"/>
                </a:ext>
              </a:extLst>
            </p:cNvPr>
            <p:cNvCxnSpPr>
              <a:cxnSpLocks/>
            </p:cNvCxnSpPr>
            <p:nvPr/>
          </p:nvCxnSpPr>
          <p:spPr>
            <a:xfrm>
              <a:off x="9190880" y="5006713"/>
              <a:ext cx="652627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  <a:headEnd w="lg" len="med"/>
              <a:tailEnd type="stealth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B0B054B3-5BCC-AD49-AE5C-1C3B65B15FAA}"/>
                </a:ext>
              </a:extLst>
            </p:cNvPr>
            <p:cNvGrpSpPr/>
            <p:nvPr/>
          </p:nvGrpSpPr>
          <p:grpSpPr>
            <a:xfrm>
              <a:off x="7862654" y="3035190"/>
              <a:ext cx="478971" cy="478668"/>
              <a:chOff x="7097485" y="3689251"/>
              <a:chExt cx="548640" cy="519348"/>
            </a:xfrm>
          </p:grpSpPr>
          <p:sp>
            <p:nvSpPr>
              <p:cNvPr id="78" name="Freeform 77">
                <a:extLst>
                  <a:ext uri="{FF2B5EF4-FFF2-40B4-BE49-F238E27FC236}">
                    <a16:creationId xmlns:a16="http://schemas.microsoft.com/office/drawing/2014/main" id="{588213FC-825F-004F-BBAB-D3CFFF972F33}"/>
                  </a:ext>
                </a:extLst>
              </p:cNvPr>
              <p:cNvSpPr/>
              <p:nvPr/>
            </p:nvSpPr>
            <p:spPr>
              <a:xfrm>
                <a:off x="7196744" y="3814776"/>
                <a:ext cx="294626" cy="299873"/>
              </a:xfrm>
              <a:custGeom>
                <a:avLst/>
                <a:gdLst>
                  <a:gd name="connsiteX0" fmla="*/ 0 w 586788"/>
                  <a:gd name="connsiteY0" fmla="*/ 227323 h 399320"/>
                  <a:gd name="connsiteX1" fmla="*/ 255182 w 586788"/>
                  <a:gd name="connsiteY1" fmla="*/ 4039 h 399320"/>
                  <a:gd name="connsiteX2" fmla="*/ 361507 w 586788"/>
                  <a:gd name="connsiteY2" fmla="*/ 397443 h 399320"/>
                  <a:gd name="connsiteX3" fmla="*/ 574158 w 586788"/>
                  <a:gd name="connsiteY3" fmla="*/ 152895 h 399320"/>
                  <a:gd name="connsiteX4" fmla="*/ 563526 w 586788"/>
                  <a:gd name="connsiteY4" fmla="*/ 152895 h 399320"/>
                  <a:gd name="connsiteX5" fmla="*/ 563526 w 586788"/>
                  <a:gd name="connsiteY5" fmla="*/ 152895 h 399320"/>
                  <a:gd name="connsiteX6" fmla="*/ 574158 w 586788"/>
                  <a:gd name="connsiteY6" fmla="*/ 152895 h 399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86788" h="399320">
                    <a:moveTo>
                      <a:pt x="0" y="227323"/>
                    </a:moveTo>
                    <a:cubicBezTo>
                      <a:pt x="97465" y="101504"/>
                      <a:pt x="194931" y="-24314"/>
                      <a:pt x="255182" y="4039"/>
                    </a:cubicBezTo>
                    <a:cubicBezTo>
                      <a:pt x="315433" y="32392"/>
                      <a:pt x="308344" y="372634"/>
                      <a:pt x="361507" y="397443"/>
                    </a:cubicBezTo>
                    <a:cubicBezTo>
                      <a:pt x="414670" y="422252"/>
                      <a:pt x="540488" y="193653"/>
                      <a:pt x="574158" y="152895"/>
                    </a:cubicBezTo>
                    <a:cubicBezTo>
                      <a:pt x="607828" y="112137"/>
                      <a:pt x="563526" y="152895"/>
                      <a:pt x="563526" y="152895"/>
                    </a:cubicBezTo>
                    <a:lnTo>
                      <a:pt x="563526" y="152895"/>
                    </a:lnTo>
                    <a:lnTo>
                      <a:pt x="574158" y="152895"/>
                    </a:lnTo>
                  </a:path>
                </a:pathLst>
              </a:custGeom>
              <a:noFill/>
              <a:ln w="25400" cap="flat">
                <a:solidFill>
                  <a:schemeClr val="tx1"/>
                </a:solidFill>
                <a:prstDash val="solid"/>
                <a:bevel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4B31B243-1FC7-A84A-9386-0BC59FE42945}"/>
                  </a:ext>
                </a:extLst>
              </p:cNvPr>
              <p:cNvSpPr/>
              <p:nvPr/>
            </p:nvSpPr>
            <p:spPr>
              <a:xfrm>
                <a:off x="7097485" y="3689251"/>
                <a:ext cx="548640" cy="519348"/>
              </a:xfrm>
              <a:prstGeom prst="ellipse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bevel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defTabSz="457200" latinLnBrk="1" hangingPunct="0"/>
                <a:endParaRPr lang="en-US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C57972B-B071-DA44-BA69-F6A5A9B3D756}"/>
                </a:ext>
              </a:extLst>
            </p:cNvPr>
            <p:cNvSpPr txBox="1"/>
            <p:nvPr/>
          </p:nvSpPr>
          <p:spPr>
            <a:xfrm>
              <a:off x="7862651" y="3542960"/>
              <a:ext cx="709429" cy="3385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defTabSz="457200" latinLnBrk="1" hangingPunct="0"/>
              <a:r>
                <a:rPr lang="en-US" sz="1600">
                  <a:solidFill>
                    <a:srgbClr val="000000"/>
                  </a:solidFill>
                </a:rPr>
                <a:t>LO</a:t>
              </a:r>
              <a:endParaRPr lang="en-U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4B4017C6-FFFA-F54C-8722-DF29E860A33D}"/>
                </a:ext>
              </a:extLst>
            </p:cNvPr>
            <p:cNvSpPr txBox="1"/>
            <p:nvPr/>
          </p:nvSpPr>
          <p:spPr>
            <a:xfrm>
              <a:off x="9661026" y="3098774"/>
              <a:ext cx="939492" cy="312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defTabSz="457200" latinLnBrk="1" hangingPunct="0"/>
              <a:r>
                <a:rPr lang="en-US" sz="1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RF Mixer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497269AB-9DBE-6E4C-BA2A-EB05025E37CD}"/>
                </a:ext>
              </a:extLst>
            </p:cNvPr>
            <p:cNvSpPr txBox="1"/>
            <p:nvPr/>
          </p:nvSpPr>
          <p:spPr>
            <a:xfrm>
              <a:off x="8362288" y="5650287"/>
              <a:ext cx="1565912" cy="3385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defTabSz="457200" latinLnBrk="1" hangingPunct="0"/>
              <a:r>
                <a:rPr lang="en-US" sz="1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Direct conversion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2CF517B-194A-C342-968C-6C567B1FEEF8}"/>
              </a:ext>
            </a:extLst>
          </p:cNvPr>
          <p:cNvGrpSpPr/>
          <p:nvPr/>
        </p:nvGrpSpPr>
        <p:grpSpPr>
          <a:xfrm>
            <a:off x="6535303" y="3918951"/>
            <a:ext cx="3312139" cy="2738024"/>
            <a:chOff x="5821678" y="3289075"/>
            <a:chExt cx="3312139" cy="2738024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2BA3AA-93D7-2B48-A5F6-36822FD644F2}"/>
                </a:ext>
              </a:extLst>
            </p:cNvPr>
            <p:cNvCxnSpPr/>
            <p:nvPr/>
          </p:nvCxnSpPr>
          <p:spPr>
            <a:xfrm>
              <a:off x="5826034" y="3289075"/>
              <a:ext cx="0" cy="215051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643A65C-904F-1F43-92E8-507DDAF102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21678" y="5448300"/>
              <a:ext cx="32004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6DB340-7BAA-5A49-870B-831B034B6058}"/>
                </a:ext>
              </a:extLst>
            </p:cNvPr>
            <p:cNvSpPr txBox="1"/>
            <p:nvPr/>
          </p:nvSpPr>
          <p:spPr>
            <a:xfrm>
              <a:off x="5977247" y="5650287"/>
              <a:ext cx="6978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audio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057C905-100C-6D47-BCB1-5B681A49143C}"/>
                </a:ext>
              </a:extLst>
            </p:cNvPr>
            <p:cNvSpPr txBox="1"/>
            <p:nvPr/>
          </p:nvSpPr>
          <p:spPr>
            <a:xfrm>
              <a:off x="7164259" y="5652498"/>
              <a:ext cx="6978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RF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406D116-F46B-E642-80DF-794BE41C8EDE}"/>
                </a:ext>
              </a:extLst>
            </p:cNvPr>
            <p:cNvSpPr txBox="1"/>
            <p:nvPr/>
          </p:nvSpPr>
          <p:spPr>
            <a:xfrm>
              <a:off x="8435944" y="5688545"/>
              <a:ext cx="6978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image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CBDC620-FB58-EB46-BDEF-44D9C52AB1C0}"/>
                </a:ext>
              </a:extLst>
            </p:cNvPr>
            <p:cNvSpPr txBox="1"/>
            <p:nvPr/>
          </p:nvSpPr>
          <p:spPr>
            <a:xfrm>
              <a:off x="7640085" y="5657420"/>
              <a:ext cx="6978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LO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A7DACC0-BF89-954B-93B8-A8761B70F244}"/>
                </a:ext>
              </a:extLst>
            </p:cNvPr>
            <p:cNvCxnSpPr/>
            <p:nvPr/>
          </p:nvCxnSpPr>
          <p:spPr>
            <a:xfrm>
              <a:off x="7330315" y="4023468"/>
              <a:ext cx="0" cy="141205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BD01B89B-29C6-224B-AEA2-5E8AD6A807C5}"/>
                </a:ext>
              </a:extLst>
            </p:cNvPr>
            <p:cNvCxnSpPr/>
            <p:nvPr/>
          </p:nvCxnSpPr>
          <p:spPr>
            <a:xfrm>
              <a:off x="7809287" y="4032175"/>
              <a:ext cx="0" cy="141205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56A4494D-26D5-2744-A21F-21BA5EDDE950}"/>
                </a:ext>
              </a:extLst>
            </p:cNvPr>
            <p:cNvCxnSpPr/>
            <p:nvPr/>
          </p:nvCxnSpPr>
          <p:spPr>
            <a:xfrm>
              <a:off x="8610600" y="4023468"/>
              <a:ext cx="0" cy="141205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46979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2142997" y="9217524"/>
            <a:ext cx="342902" cy="2"/>
          </a:xfrm>
          <a:prstGeom prst="line">
            <a:avLst/>
          </a:prstGeom>
          <a:ln w="6350">
            <a:solidFill/>
            <a:round/>
          </a:ln>
        </p:spPr>
        <p:txBody>
          <a:bodyPr lIns="0" tIns="0" rIns="0" bIns="0"/>
          <a:lstStyle/>
          <a:p>
            <a:pPr lvl="0">
              <a:defRPr sz="1200"/>
            </a:pPr>
            <a:endParaRPr sz="1200"/>
          </a:p>
        </p:txBody>
      </p:sp>
      <p:sp>
        <p:nvSpPr>
          <p:cNvPr id="43" name="Shape 51">
            <a:extLst>
              <a:ext uri="{FF2B5EF4-FFF2-40B4-BE49-F238E27FC236}">
                <a16:creationId xmlns:a16="http://schemas.microsoft.com/office/drawing/2014/main" id="{9FFDDBAD-D53C-7548-8960-D9BBEB632163}"/>
              </a:ext>
            </a:extLst>
          </p:cNvPr>
          <p:cNvSpPr/>
          <p:nvPr/>
        </p:nvSpPr>
        <p:spPr>
          <a:xfrm>
            <a:off x="1033567" y="38983"/>
            <a:ext cx="9950107" cy="677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1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 algn="ctr">
              <a:defRPr sz="1800"/>
            </a:pPr>
            <a:r>
              <a:rPr lang="en-US" sz="4400">
                <a:latin typeface="Calibri Light" panose="020F0502020204030204" pitchFamily="34" charset="0"/>
              </a:rPr>
              <a:t>Norcal 40A</a:t>
            </a:r>
            <a:endParaRPr sz="4400">
              <a:latin typeface="Calibri Light" panose="020F050202020403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69DD1F4-206A-9E4A-8545-DC62FD86AD1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9571459" y="6426254"/>
            <a:ext cx="2133600" cy="276999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 defTabSz="457200"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 defTabSz="457200"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914400" defTabSz="457200"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371600" defTabSz="457200"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1828800" defTabSz="457200"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2286000" defTabSz="457200"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2743200" defTabSz="457200"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3200400" defTabSz="457200"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3657600" defTabSz="457200"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fld id="{86CB4B4D-7CA3-9044-876B-883B54F8677D}" type="slidenum">
              <a:rPr lang="en-US" smtClean="0">
                <a:solidFill>
                  <a:schemeClr val="tx1"/>
                </a:solidFill>
              </a:rPr>
              <a:pPr lvl="0"/>
              <a:t>4</a:t>
            </a:fld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80053C3-4974-A94B-BA72-F2AB531BFE88}"/>
              </a:ext>
            </a:extLst>
          </p:cNvPr>
          <p:cNvGrpSpPr/>
          <p:nvPr/>
        </p:nvGrpSpPr>
        <p:grpSpPr>
          <a:xfrm>
            <a:off x="1823915" y="897296"/>
            <a:ext cx="7243872" cy="5807921"/>
            <a:chOff x="4697742" y="525039"/>
            <a:chExt cx="7243872" cy="5807921"/>
          </a:xfrm>
        </p:grpSpPr>
        <p:grpSp>
          <p:nvGrpSpPr>
            <p:cNvPr id="65" name="Group 864">
              <a:extLst>
                <a:ext uri="{FF2B5EF4-FFF2-40B4-BE49-F238E27FC236}">
                  <a16:creationId xmlns:a16="http://schemas.microsoft.com/office/drawing/2014/main" id="{58DB06B9-3DF4-7E44-93DE-6A6E996D7635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9241812" y="4937017"/>
              <a:ext cx="756736" cy="558800"/>
              <a:chOff x="1843" y="1698"/>
              <a:chExt cx="576" cy="462"/>
            </a:xfrm>
          </p:grpSpPr>
          <p:grpSp>
            <p:nvGrpSpPr>
              <p:cNvPr id="66" name="Group 60">
                <a:extLst>
                  <a:ext uri="{FF2B5EF4-FFF2-40B4-BE49-F238E27FC236}">
                    <a16:creationId xmlns:a16="http://schemas.microsoft.com/office/drawing/2014/main" id="{1A8AF531-AF8D-A243-B46B-FC24D678BA5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43" y="1698"/>
                <a:ext cx="576" cy="461"/>
                <a:chOff x="3456" y="3427"/>
                <a:chExt cx="576" cy="461"/>
              </a:xfrm>
            </p:grpSpPr>
            <p:sp>
              <p:nvSpPr>
                <p:cNvPr id="68" name="Line 55">
                  <a:extLst>
                    <a:ext uri="{FF2B5EF4-FFF2-40B4-BE49-F238E27FC236}">
                      <a16:creationId xmlns:a16="http://schemas.microsoft.com/office/drawing/2014/main" id="{23D69D6E-0AF9-8646-82A3-BB2FC8CF1D2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56" y="3658"/>
                  <a:ext cx="576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9" name="AutoShape 56">
                  <a:extLst>
                    <a:ext uri="{FF2B5EF4-FFF2-40B4-BE49-F238E27FC236}">
                      <a16:creationId xmlns:a16="http://schemas.microsoft.com/office/drawing/2014/main" id="{D77C2840-595B-9049-B477-E1D58B4544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3525" y="3497"/>
                  <a:ext cx="461" cy="322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rot="10800000" vert="eaVert"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</p:grpSp>
          <p:sp>
            <p:nvSpPr>
              <p:cNvPr id="67" name="Freeform 863">
                <a:extLst>
                  <a:ext uri="{FF2B5EF4-FFF2-40B4-BE49-F238E27FC236}">
                    <a16:creationId xmlns:a16="http://schemas.microsoft.com/office/drawing/2014/main" id="{85DB35CA-5609-2B46-A3B9-47EB70312F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3" y="1699"/>
                <a:ext cx="576" cy="461"/>
              </a:xfrm>
              <a:custGeom>
                <a:avLst/>
                <a:gdLst>
                  <a:gd name="T0" fmla="*/ 0 w 576"/>
                  <a:gd name="T1" fmla="*/ 231 h 461"/>
                  <a:gd name="T2" fmla="*/ 115 w 576"/>
                  <a:gd name="T3" fmla="*/ 461 h 461"/>
                  <a:gd name="T4" fmla="*/ 576 w 576"/>
                  <a:gd name="T5" fmla="*/ 231 h 461"/>
                  <a:gd name="T6" fmla="*/ 115 w 576"/>
                  <a:gd name="T7" fmla="*/ 0 h 461"/>
                  <a:gd name="T8" fmla="*/ 0 w 576"/>
                  <a:gd name="T9" fmla="*/ 231 h 46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6"/>
                  <a:gd name="T16" fmla="*/ 0 h 461"/>
                  <a:gd name="T17" fmla="*/ 576 w 576"/>
                  <a:gd name="T18" fmla="*/ 461 h 46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6" h="461">
                    <a:moveTo>
                      <a:pt x="0" y="231"/>
                    </a:moveTo>
                    <a:lnTo>
                      <a:pt x="115" y="461"/>
                    </a:lnTo>
                    <a:lnTo>
                      <a:pt x="576" y="231"/>
                    </a:lnTo>
                    <a:lnTo>
                      <a:pt x="115" y="0"/>
                    </a:lnTo>
                    <a:lnTo>
                      <a:pt x="0" y="231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396C7DF0-CADD-E04B-B4D2-6A8ECF51B1FA}"/>
                    </a:ext>
                  </a:extLst>
                </p:cNvPr>
                <p:cNvSpPr txBox="1"/>
                <p:nvPr/>
              </p:nvSpPr>
              <p:spPr>
                <a:xfrm>
                  <a:off x="8967556" y="1646510"/>
                  <a:ext cx="1285045" cy="76590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t">
                  <a:spAutoFit/>
                </a:bodyPr>
                <a:lstStyle/>
                <a:p>
                  <a:pPr defTabSz="457200" latinLnBrk="1" hangingPunct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/>
                          </a:rPr>
                          <m:t>⊗</m:t>
                        </m:r>
                      </m:oMath>
                    </m:oMathPara>
                  </a14:m>
                  <a:endParaRPr lang="en-US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396C7DF0-CADD-E04B-B4D2-6A8ECF51B1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67556" y="1646510"/>
                  <a:ext cx="1285045" cy="765904"/>
                </a:xfrm>
                <a:prstGeom prst="rect">
                  <a:avLst/>
                </a:prstGeom>
                <a:blipFill>
                  <a:blip r:embed="rId3"/>
                  <a:stretch>
                    <a:fillRect b="-22581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CF15BBA-030E-8649-A6E1-9828FD61B9EA}"/>
                </a:ext>
              </a:extLst>
            </p:cNvPr>
            <p:cNvSpPr/>
            <p:nvPr/>
          </p:nvSpPr>
          <p:spPr>
            <a:xfrm>
              <a:off x="7446094" y="1070871"/>
              <a:ext cx="881485" cy="48222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defTabSz="457200" latinLnBrk="1" hangingPunct="0"/>
              <a:endParaRPr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6" name="Group 222">
              <a:extLst>
                <a:ext uri="{FF2B5EF4-FFF2-40B4-BE49-F238E27FC236}">
                  <a16:creationId xmlns:a16="http://schemas.microsoft.com/office/drawing/2014/main" id="{4BD8CBD6-EA84-EB42-8580-F0C9F19BF9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857898" y="5981803"/>
              <a:ext cx="266095" cy="351157"/>
              <a:chOff x="4272" y="3072"/>
              <a:chExt cx="192" cy="240"/>
            </a:xfrm>
          </p:grpSpPr>
          <p:sp>
            <p:nvSpPr>
              <p:cNvPr id="127" name="Line 99">
                <a:extLst>
                  <a:ext uri="{FF2B5EF4-FFF2-40B4-BE49-F238E27FC236}">
                    <a16:creationId xmlns:a16="http://schemas.microsoft.com/office/drawing/2014/main" id="{B12930A2-3BFB-264A-9DBE-9DF0AB88B45D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272" y="3216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Line 100">
                <a:extLst>
                  <a:ext uri="{FF2B5EF4-FFF2-40B4-BE49-F238E27FC236}">
                    <a16:creationId xmlns:a16="http://schemas.microsoft.com/office/drawing/2014/main" id="{8FDCC30C-E2EA-6246-BCAE-F1E7FE9ED9F6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368" y="3072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Line 101">
                <a:extLst>
                  <a:ext uri="{FF2B5EF4-FFF2-40B4-BE49-F238E27FC236}">
                    <a16:creationId xmlns:a16="http://schemas.microsoft.com/office/drawing/2014/main" id="{57DC107D-D554-3841-B74E-A2601BBE4F89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296" y="3240"/>
                <a:ext cx="14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Line 102">
                <a:extLst>
                  <a:ext uri="{FF2B5EF4-FFF2-40B4-BE49-F238E27FC236}">
                    <a16:creationId xmlns:a16="http://schemas.microsoft.com/office/drawing/2014/main" id="{B73C4B30-18E1-1E43-BE5E-0BC063E33545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320" y="3264"/>
                <a:ext cx="9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Line 103">
                <a:extLst>
                  <a:ext uri="{FF2B5EF4-FFF2-40B4-BE49-F238E27FC236}">
                    <a16:creationId xmlns:a16="http://schemas.microsoft.com/office/drawing/2014/main" id="{316789B7-9D92-4048-9666-42606C3908D0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344" y="3288"/>
                <a:ext cx="4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Line 104">
                <a:extLst>
                  <a:ext uri="{FF2B5EF4-FFF2-40B4-BE49-F238E27FC236}">
                    <a16:creationId xmlns:a16="http://schemas.microsoft.com/office/drawing/2014/main" id="{91A47027-3D2F-CC4B-AAFA-F811F2E37976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H="1">
                <a:off x="4365" y="3312"/>
                <a:ext cx="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17" name="Freeform 132">
              <a:extLst>
                <a:ext uri="{FF2B5EF4-FFF2-40B4-BE49-F238E27FC236}">
                  <a16:creationId xmlns:a16="http://schemas.microsoft.com/office/drawing/2014/main" id="{961D94BA-A176-0742-A4F1-601E9B8198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53406" y="5439870"/>
              <a:ext cx="321532" cy="842776"/>
            </a:xfrm>
            <a:custGeom>
              <a:avLst/>
              <a:gdLst>
                <a:gd name="T0" fmla="*/ 232 w 232"/>
                <a:gd name="T1" fmla="*/ 576 h 576"/>
                <a:gd name="T2" fmla="*/ 232 w 232"/>
                <a:gd name="T3" fmla="*/ 0 h 576"/>
                <a:gd name="T4" fmla="*/ 116 w 232"/>
                <a:gd name="T5" fmla="*/ 173 h 576"/>
                <a:gd name="T6" fmla="*/ 1 w 232"/>
                <a:gd name="T7" fmla="*/ 173 h 576"/>
                <a:gd name="T8" fmla="*/ 1 w 232"/>
                <a:gd name="T9" fmla="*/ 230 h 576"/>
                <a:gd name="T10" fmla="*/ 0 w 232"/>
                <a:gd name="T11" fmla="*/ 347 h 576"/>
                <a:gd name="T12" fmla="*/ 1 w 232"/>
                <a:gd name="T13" fmla="*/ 403 h 576"/>
                <a:gd name="T14" fmla="*/ 116 w 232"/>
                <a:gd name="T15" fmla="*/ 403 h 576"/>
                <a:gd name="T16" fmla="*/ 232 w 232"/>
                <a:gd name="T17" fmla="*/ 576 h 57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32"/>
                <a:gd name="T28" fmla="*/ 0 h 576"/>
                <a:gd name="T29" fmla="*/ 232 w 232"/>
                <a:gd name="T30" fmla="*/ 576 h 57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32" h="576">
                  <a:moveTo>
                    <a:pt x="232" y="576"/>
                  </a:moveTo>
                  <a:lnTo>
                    <a:pt x="232" y="0"/>
                  </a:lnTo>
                  <a:lnTo>
                    <a:pt x="116" y="173"/>
                  </a:lnTo>
                  <a:lnTo>
                    <a:pt x="1" y="173"/>
                  </a:lnTo>
                  <a:lnTo>
                    <a:pt x="1" y="230"/>
                  </a:lnTo>
                  <a:lnTo>
                    <a:pt x="0" y="347"/>
                  </a:lnTo>
                  <a:lnTo>
                    <a:pt x="1" y="403"/>
                  </a:lnTo>
                  <a:lnTo>
                    <a:pt x="116" y="403"/>
                  </a:lnTo>
                  <a:lnTo>
                    <a:pt x="232" y="576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0" name="Group 333">
              <a:extLst>
                <a:ext uri="{FF2B5EF4-FFF2-40B4-BE49-F238E27FC236}">
                  <a16:creationId xmlns:a16="http://schemas.microsoft.com/office/drawing/2014/main" id="{DC328D3B-8C3B-F447-ABEA-6E1F7E3F2B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66392" y="525039"/>
              <a:ext cx="611801" cy="542215"/>
              <a:chOff x="3341" y="1296"/>
              <a:chExt cx="230" cy="230"/>
            </a:xfrm>
          </p:grpSpPr>
          <p:grpSp>
            <p:nvGrpSpPr>
              <p:cNvPr id="153" name="Group 237">
                <a:extLst>
                  <a:ext uri="{FF2B5EF4-FFF2-40B4-BE49-F238E27FC236}">
                    <a16:creationId xmlns:a16="http://schemas.microsoft.com/office/drawing/2014/main" id="{C5B1C350-B349-494A-A4B0-08D19208600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41" y="1296"/>
                <a:ext cx="230" cy="230"/>
                <a:chOff x="4608" y="2045"/>
                <a:chExt cx="230" cy="230"/>
              </a:xfrm>
            </p:grpSpPr>
            <p:sp>
              <p:nvSpPr>
                <p:cNvPr id="167" name="Freeform 238">
                  <a:extLst>
                    <a:ext uri="{FF2B5EF4-FFF2-40B4-BE49-F238E27FC236}">
                      <a16:creationId xmlns:a16="http://schemas.microsoft.com/office/drawing/2014/main" id="{B1774267-D68F-1A43-ABB3-64C829487B3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08" y="2045"/>
                  <a:ext cx="230" cy="115"/>
                </a:xfrm>
                <a:custGeom>
                  <a:avLst/>
                  <a:gdLst>
                    <a:gd name="T0" fmla="*/ 0 w 230"/>
                    <a:gd name="T1" fmla="*/ 0 h 115"/>
                    <a:gd name="T2" fmla="*/ 115 w 230"/>
                    <a:gd name="T3" fmla="*/ 115 h 115"/>
                    <a:gd name="T4" fmla="*/ 230 w 230"/>
                    <a:gd name="T5" fmla="*/ 0 h 115"/>
                    <a:gd name="T6" fmla="*/ 0 w 230"/>
                    <a:gd name="T7" fmla="*/ 0 h 115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30"/>
                    <a:gd name="T13" fmla="*/ 0 h 115"/>
                    <a:gd name="T14" fmla="*/ 230 w 230"/>
                    <a:gd name="T15" fmla="*/ 115 h 115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30" h="115">
                      <a:moveTo>
                        <a:pt x="0" y="0"/>
                      </a:moveTo>
                      <a:lnTo>
                        <a:pt x="115" y="115"/>
                      </a:lnTo>
                      <a:lnTo>
                        <a:pt x="23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8" name="Line 239">
                  <a:extLst>
                    <a:ext uri="{FF2B5EF4-FFF2-40B4-BE49-F238E27FC236}">
                      <a16:creationId xmlns:a16="http://schemas.microsoft.com/office/drawing/2014/main" id="{8F32AC4B-22C7-384B-A043-5CC4ED79EA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23" y="2045"/>
                  <a:ext cx="0" cy="23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66" name="Freeform 332">
                <a:extLst>
                  <a:ext uri="{FF2B5EF4-FFF2-40B4-BE49-F238E27FC236}">
                    <a16:creationId xmlns:a16="http://schemas.microsoft.com/office/drawing/2014/main" id="{38E03D90-A816-CC44-A320-88602C0B71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41" y="1296"/>
                <a:ext cx="230" cy="230"/>
              </a:xfrm>
              <a:custGeom>
                <a:avLst/>
                <a:gdLst>
                  <a:gd name="T0" fmla="*/ 0 w 230"/>
                  <a:gd name="T1" fmla="*/ 0 h 230"/>
                  <a:gd name="T2" fmla="*/ 115 w 230"/>
                  <a:gd name="T3" fmla="*/ 230 h 230"/>
                  <a:gd name="T4" fmla="*/ 230 w 230"/>
                  <a:gd name="T5" fmla="*/ 0 h 230"/>
                  <a:gd name="T6" fmla="*/ 0 w 230"/>
                  <a:gd name="T7" fmla="*/ 0 h 23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30"/>
                  <a:gd name="T13" fmla="*/ 0 h 230"/>
                  <a:gd name="T14" fmla="*/ 230 w 230"/>
                  <a:gd name="T15" fmla="*/ 230 h 23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30" h="230">
                    <a:moveTo>
                      <a:pt x="0" y="0"/>
                    </a:moveTo>
                    <a:lnTo>
                      <a:pt x="115" y="230"/>
                    </a:lnTo>
                    <a:lnTo>
                      <a:pt x="23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9261366F-1596-5643-A20E-3A20B426E719}"/>
                </a:ext>
              </a:extLst>
            </p:cNvPr>
            <p:cNvSpPr txBox="1"/>
            <p:nvPr/>
          </p:nvSpPr>
          <p:spPr>
            <a:xfrm>
              <a:off x="7466681" y="1047841"/>
              <a:ext cx="886477" cy="4822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algn="ctr" defTabSz="457200" latinLnBrk="1" hangingPunct="0"/>
              <a:r>
                <a:rPr lang="en-US"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Harmonic</a:t>
              </a:r>
            </a:p>
            <a:p>
              <a:pPr algn="ctr" defTabSz="457200" latinLnBrk="1" hangingPunct="0"/>
              <a:r>
                <a:rPr lang="en-US" sz="1400">
                  <a:solidFill>
                    <a:srgbClr val="000000"/>
                  </a:solidFill>
                </a:rPr>
                <a:t>Filter</a:t>
              </a:r>
              <a:endPara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267135CF-FF1B-5145-8B05-8E31CB5DC65E}"/>
                </a:ext>
              </a:extLst>
            </p:cNvPr>
            <p:cNvSpPr txBox="1"/>
            <p:nvPr/>
          </p:nvSpPr>
          <p:spPr>
            <a:xfrm>
              <a:off x="6931828" y="2920542"/>
              <a:ext cx="822700" cy="5847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defTabSz="457200" latinLnBrk="1" hangingPunct="0"/>
              <a:r>
                <a:rPr lang="en-US" sz="1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VFO</a:t>
              </a:r>
            </a:p>
            <a:p>
              <a:pPr defTabSz="457200" latinLnBrk="1" hangingPunct="0"/>
              <a:r>
                <a:rPr lang="en-US" sz="1600">
                  <a:solidFill>
                    <a:srgbClr val="000000"/>
                  </a:solidFill>
                </a:rPr>
                <a:t>2.1 MHz</a:t>
              </a:r>
              <a:endParaRPr lang="en-U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71" name="Group 864">
              <a:extLst>
                <a:ext uri="{FF2B5EF4-FFF2-40B4-BE49-F238E27FC236}">
                  <a16:creationId xmlns:a16="http://schemas.microsoft.com/office/drawing/2014/main" id="{5C37EB4F-F680-5443-AC84-DAFA3D276C22}"/>
                </a:ext>
              </a:extLst>
            </p:cNvPr>
            <p:cNvGrpSpPr>
              <a:grpSpLocks/>
            </p:cNvGrpSpPr>
            <p:nvPr/>
          </p:nvGrpSpPr>
          <p:grpSpPr bwMode="auto">
            <a:xfrm rot="16200000">
              <a:off x="5805817" y="1552800"/>
              <a:ext cx="756736" cy="558800"/>
              <a:chOff x="1843" y="1698"/>
              <a:chExt cx="576" cy="462"/>
            </a:xfrm>
          </p:grpSpPr>
          <p:grpSp>
            <p:nvGrpSpPr>
              <p:cNvPr id="172" name="Group 60">
                <a:extLst>
                  <a:ext uri="{FF2B5EF4-FFF2-40B4-BE49-F238E27FC236}">
                    <a16:creationId xmlns:a16="http://schemas.microsoft.com/office/drawing/2014/main" id="{1EB7C0CB-3E76-C14A-B9E2-175DE5B5F5D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43" y="1698"/>
                <a:ext cx="576" cy="461"/>
                <a:chOff x="3456" y="3427"/>
                <a:chExt cx="576" cy="461"/>
              </a:xfrm>
            </p:grpSpPr>
            <p:sp>
              <p:nvSpPr>
                <p:cNvPr id="174" name="Line 55">
                  <a:extLst>
                    <a:ext uri="{FF2B5EF4-FFF2-40B4-BE49-F238E27FC236}">
                      <a16:creationId xmlns:a16="http://schemas.microsoft.com/office/drawing/2014/main" id="{EBD7CC3C-7626-5D4F-9E65-BCBD8DFF927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56" y="3658"/>
                  <a:ext cx="576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5" name="AutoShape 56">
                  <a:extLst>
                    <a:ext uri="{FF2B5EF4-FFF2-40B4-BE49-F238E27FC236}">
                      <a16:creationId xmlns:a16="http://schemas.microsoft.com/office/drawing/2014/main" id="{EABF9D4D-911F-554B-ACCB-0DB5BDE8D6C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3525" y="3497"/>
                  <a:ext cx="461" cy="322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rot="10800000" vert="eaVert"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</p:grpSp>
          <p:sp>
            <p:nvSpPr>
              <p:cNvPr id="173" name="Freeform 863">
                <a:extLst>
                  <a:ext uri="{FF2B5EF4-FFF2-40B4-BE49-F238E27FC236}">
                    <a16:creationId xmlns:a16="http://schemas.microsoft.com/office/drawing/2014/main" id="{562B5E3F-0BF8-314A-B4A2-8807CF7594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3" y="1699"/>
                <a:ext cx="576" cy="461"/>
              </a:xfrm>
              <a:custGeom>
                <a:avLst/>
                <a:gdLst>
                  <a:gd name="T0" fmla="*/ 0 w 576"/>
                  <a:gd name="T1" fmla="*/ 231 h 461"/>
                  <a:gd name="T2" fmla="*/ 115 w 576"/>
                  <a:gd name="T3" fmla="*/ 461 h 461"/>
                  <a:gd name="T4" fmla="*/ 576 w 576"/>
                  <a:gd name="T5" fmla="*/ 231 h 461"/>
                  <a:gd name="T6" fmla="*/ 115 w 576"/>
                  <a:gd name="T7" fmla="*/ 0 h 461"/>
                  <a:gd name="T8" fmla="*/ 0 w 576"/>
                  <a:gd name="T9" fmla="*/ 231 h 46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6"/>
                  <a:gd name="T16" fmla="*/ 0 h 461"/>
                  <a:gd name="T17" fmla="*/ 576 w 576"/>
                  <a:gd name="T18" fmla="*/ 461 h 46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6" h="461">
                    <a:moveTo>
                      <a:pt x="0" y="231"/>
                    </a:moveTo>
                    <a:lnTo>
                      <a:pt x="115" y="461"/>
                    </a:lnTo>
                    <a:lnTo>
                      <a:pt x="576" y="231"/>
                    </a:lnTo>
                    <a:lnTo>
                      <a:pt x="115" y="0"/>
                    </a:lnTo>
                    <a:lnTo>
                      <a:pt x="0" y="231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76" name="Group 864">
              <a:extLst>
                <a:ext uri="{FF2B5EF4-FFF2-40B4-BE49-F238E27FC236}">
                  <a16:creationId xmlns:a16="http://schemas.microsoft.com/office/drawing/2014/main" id="{967CBBD8-9CB8-794F-B36B-300751C5011D}"/>
                </a:ext>
              </a:extLst>
            </p:cNvPr>
            <p:cNvGrpSpPr>
              <a:grpSpLocks/>
            </p:cNvGrpSpPr>
            <p:nvPr/>
          </p:nvGrpSpPr>
          <p:grpSpPr bwMode="auto">
            <a:xfrm rot="16200000">
              <a:off x="5798107" y="3192665"/>
              <a:ext cx="756736" cy="558800"/>
              <a:chOff x="1843" y="1698"/>
              <a:chExt cx="576" cy="462"/>
            </a:xfrm>
          </p:grpSpPr>
          <p:grpSp>
            <p:nvGrpSpPr>
              <p:cNvPr id="177" name="Group 60">
                <a:extLst>
                  <a:ext uri="{FF2B5EF4-FFF2-40B4-BE49-F238E27FC236}">
                    <a16:creationId xmlns:a16="http://schemas.microsoft.com/office/drawing/2014/main" id="{410844A8-17A8-D441-B03D-DD0079FE16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43" y="1698"/>
                <a:ext cx="576" cy="461"/>
                <a:chOff x="3456" y="3427"/>
                <a:chExt cx="576" cy="461"/>
              </a:xfrm>
            </p:grpSpPr>
            <p:sp>
              <p:nvSpPr>
                <p:cNvPr id="179" name="Line 55">
                  <a:extLst>
                    <a:ext uri="{FF2B5EF4-FFF2-40B4-BE49-F238E27FC236}">
                      <a16:creationId xmlns:a16="http://schemas.microsoft.com/office/drawing/2014/main" id="{3AFF759C-7AF5-3544-BB90-F3ABD140186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56" y="3658"/>
                  <a:ext cx="576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0" name="AutoShape 56">
                  <a:extLst>
                    <a:ext uri="{FF2B5EF4-FFF2-40B4-BE49-F238E27FC236}">
                      <a16:creationId xmlns:a16="http://schemas.microsoft.com/office/drawing/2014/main" id="{5A316656-2C72-C148-B431-CE1C257BD4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3525" y="3497"/>
                  <a:ext cx="461" cy="322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rot="10800000" vert="eaVert"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</p:grpSp>
          <p:sp>
            <p:nvSpPr>
              <p:cNvPr id="178" name="Freeform 863">
                <a:extLst>
                  <a:ext uri="{FF2B5EF4-FFF2-40B4-BE49-F238E27FC236}">
                    <a16:creationId xmlns:a16="http://schemas.microsoft.com/office/drawing/2014/main" id="{AECCC847-45DA-174B-9E5C-BD56E86459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3" y="1699"/>
                <a:ext cx="576" cy="461"/>
              </a:xfrm>
              <a:custGeom>
                <a:avLst/>
                <a:gdLst>
                  <a:gd name="T0" fmla="*/ 0 w 576"/>
                  <a:gd name="T1" fmla="*/ 231 h 461"/>
                  <a:gd name="T2" fmla="*/ 115 w 576"/>
                  <a:gd name="T3" fmla="*/ 461 h 461"/>
                  <a:gd name="T4" fmla="*/ 576 w 576"/>
                  <a:gd name="T5" fmla="*/ 231 h 461"/>
                  <a:gd name="T6" fmla="*/ 115 w 576"/>
                  <a:gd name="T7" fmla="*/ 0 h 461"/>
                  <a:gd name="T8" fmla="*/ 0 w 576"/>
                  <a:gd name="T9" fmla="*/ 231 h 46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6"/>
                  <a:gd name="T16" fmla="*/ 0 h 461"/>
                  <a:gd name="T17" fmla="*/ 576 w 576"/>
                  <a:gd name="T18" fmla="*/ 461 h 46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6" h="461">
                    <a:moveTo>
                      <a:pt x="0" y="231"/>
                    </a:moveTo>
                    <a:lnTo>
                      <a:pt x="115" y="461"/>
                    </a:lnTo>
                    <a:lnTo>
                      <a:pt x="576" y="231"/>
                    </a:lnTo>
                    <a:lnTo>
                      <a:pt x="115" y="0"/>
                    </a:lnTo>
                    <a:lnTo>
                      <a:pt x="0" y="231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81" name="Group 864">
              <a:extLst>
                <a:ext uri="{FF2B5EF4-FFF2-40B4-BE49-F238E27FC236}">
                  <a16:creationId xmlns:a16="http://schemas.microsoft.com/office/drawing/2014/main" id="{F11DB734-4040-9B40-8970-39463DF8F102}"/>
                </a:ext>
              </a:extLst>
            </p:cNvPr>
            <p:cNvGrpSpPr>
              <a:grpSpLocks/>
            </p:cNvGrpSpPr>
            <p:nvPr/>
          </p:nvGrpSpPr>
          <p:grpSpPr bwMode="auto">
            <a:xfrm rot="16200000">
              <a:off x="5795841" y="2328535"/>
              <a:ext cx="756736" cy="558800"/>
              <a:chOff x="1843" y="1698"/>
              <a:chExt cx="576" cy="462"/>
            </a:xfrm>
          </p:grpSpPr>
          <p:grpSp>
            <p:nvGrpSpPr>
              <p:cNvPr id="182" name="Group 60">
                <a:extLst>
                  <a:ext uri="{FF2B5EF4-FFF2-40B4-BE49-F238E27FC236}">
                    <a16:creationId xmlns:a16="http://schemas.microsoft.com/office/drawing/2014/main" id="{41237820-4165-A241-85BF-6B5B71A5126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43" y="1698"/>
                <a:ext cx="576" cy="461"/>
                <a:chOff x="3456" y="3427"/>
                <a:chExt cx="576" cy="461"/>
              </a:xfrm>
            </p:grpSpPr>
            <p:sp>
              <p:nvSpPr>
                <p:cNvPr id="184" name="Line 55">
                  <a:extLst>
                    <a:ext uri="{FF2B5EF4-FFF2-40B4-BE49-F238E27FC236}">
                      <a16:creationId xmlns:a16="http://schemas.microsoft.com/office/drawing/2014/main" id="{63B08559-4D65-4345-9E6D-703143E580F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56" y="3658"/>
                  <a:ext cx="576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" name="AutoShape 56">
                  <a:extLst>
                    <a:ext uri="{FF2B5EF4-FFF2-40B4-BE49-F238E27FC236}">
                      <a16:creationId xmlns:a16="http://schemas.microsoft.com/office/drawing/2014/main" id="{329EE674-A9CE-4D47-8BE1-8D8FAEA5C5B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3525" y="3497"/>
                  <a:ext cx="461" cy="322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rot="10800000" vert="eaVert"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</p:grpSp>
          <p:sp>
            <p:nvSpPr>
              <p:cNvPr id="183" name="Freeform 863">
                <a:extLst>
                  <a:ext uri="{FF2B5EF4-FFF2-40B4-BE49-F238E27FC236}">
                    <a16:creationId xmlns:a16="http://schemas.microsoft.com/office/drawing/2014/main" id="{3737EA90-98BD-CC49-90E1-B6735DDA0F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3" y="1699"/>
                <a:ext cx="576" cy="461"/>
              </a:xfrm>
              <a:custGeom>
                <a:avLst/>
                <a:gdLst>
                  <a:gd name="T0" fmla="*/ 0 w 576"/>
                  <a:gd name="T1" fmla="*/ 231 h 461"/>
                  <a:gd name="T2" fmla="*/ 115 w 576"/>
                  <a:gd name="T3" fmla="*/ 461 h 461"/>
                  <a:gd name="T4" fmla="*/ 576 w 576"/>
                  <a:gd name="T5" fmla="*/ 231 h 461"/>
                  <a:gd name="T6" fmla="*/ 115 w 576"/>
                  <a:gd name="T7" fmla="*/ 0 h 461"/>
                  <a:gd name="T8" fmla="*/ 0 w 576"/>
                  <a:gd name="T9" fmla="*/ 231 h 46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6"/>
                  <a:gd name="T16" fmla="*/ 0 h 461"/>
                  <a:gd name="T17" fmla="*/ 576 w 576"/>
                  <a:gd name="T18" fmla="*/ 461 h 46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6" h="461">
                    <a:moveTo>
                      <a:pt x="0" y="231"/>
                    </a:moveTo>
                    <a:lnTo>
                      <a:pt x="115" y="461"/>
                    </a:lnTo>
                    <a:lnTo>
                      <a:pt x="576" y="231"/>
                    </a:lnTo>
                    <a:lnTo>
                      <a:pt x="115" y="0"/>
                    </a:lnTo>
                    <a:lnTo>
                      <a:pt x="0" y="231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E8A4DC19-A924-2745-B79F-B266131122CE}"/>
                </a:ext>
              </a:extLst>
            </p:cNvPr>
            <p:cNvCxnSpPr>
              <a:cxnSpLocks/>
            </p:cNvCxnSpPr>
            <p:nvPr/>
          </p:nvCxnSpPr>
          <p:spPr>
            <a:xfrm>
              <a:off x="9977630" y="5970397"/>
              <a:ext cx="287833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CEEBF6F9-D134-3642-B3DC-AD0FDC8B6A8F}"/>
                </a:ext>
              </a:extLst>
            </p:cNvPr>
            <p:cNvCxnSpPr>
              <a:cxnSpLocks/>
            </p:cNvCxnSpPr>
            <p:nvPr/>
          </p:nvCxnSpPr>
          <p:spPr>
            <a:xfrm>
              <a:off x="5618356" y="5913918"/>
              <a:ext cx="296931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  <a:headEnd w="lg" len="med"/>
              <a:tailEnd type="stealth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C1832AAD-909A-7943-8040-80AA953839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73059" y="2017932"/>
              <a:ext cx="0" cy="78543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  <a:headEnd w="lg" len="med"/>
              <a:tailEnd type="stealth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41F4AEF7-AA3D-704E-8BFC-5DA0857E7D31}"/>
                </a:ext>
              </a:extLst>
            </p:cNvPr>
            <p:cNvSpPr/>
            <p:nvPr/>
          </p:nvSpPr>
          <p:spPr>
            <a:xfrm>
              <a:off x="9171018" y="1070872"/>
              <a:ext cx="873566" cy="450668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defTabSz="457200" latinLnBrk="1" hangingPunct="0"/>
              <a:endParaRPr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828CAE98-3842-C24B-9B73-FD307F6564C8}"/>
                </a:ext>
              </a:extLst>
            </p:cNvPr>
            <p:cNvSpPr txBox="1"/>
            <p:nvPr/>
          </p:nvSpPr>
          <p:spPr>
            <a:xfrm>
              <a:off x="9121743" y="1024819"/>
              <a:ext cx="878114" cy="4822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algn="ctr" defTabSz="457200" latinLnBrk="1" hangingPunct="0"/>
              <a:r>
                <a:rPr lang="en-US"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RF</a:t>
              </a:r>
            </a:p>
            <a:p>
              <a:pPr algn="ctr" defTabSz="457200" latinLnBrk="1" hangingPunct="0"/>
              <a:r>
                <a:rPr lang="en-US" sz="1400">
                  <a:solidFill>
                    <a:srgbClr val="000000"/>
                  </a:solidFill>
                </a:rPr>
                <a:t>Filter</a:t>
              </a:r>
              <a:endPara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2C368E2C-FEDF-1047-B0FF-96E10981D0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84185" y="1271767"/>
              <a:ext cx="1261910" cy="3183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  <a:headEnd w="lg" len="med"/>
              <a:tailEnd type="stealth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2C6025D3-082A-7049-8BDC-D37C91FD385D}"/>
                </a:ext>
              </a:extLst>
            </p:cNvPr>
            <p:cNvCxnSpPr>
              <a:cxnSpLocks/>
            </p:cNvCxnSpPr>
            <p:nvPr/>
          </p:nvCxnSpPr>
          <p:spPr>
            <a:xfrm>
              <a:off x="8324207" y="1274951"/>
              <a:ext cx="842264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  <a:headEnd w="lg" len="med"/>
              <a:tailEnd type="stealth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B8E548F0-AB42-1743-AE95-C4E0CACA83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84184" y="1263760"/>
              <a:ext cx="0" cy="337111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  <a:headEnd w="lg" len="med"/>
              <a:tailEnd type="stealth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45C9946C-3206-8147-BFD2-09BEA7C6C253}"/>
                </a:ext>
              </a:extLst>
            </p:cNvPr>
            <p:cNvCxnSpPr>
              <a:cxnSpLocks/>
            </p:cNvCxnSpPr>
            <p:nvPr/>
          </p:nvCxnSpPr>
          <p:spPr>
            <a:xfrm>
              <a:off x="7872291" y="2017932"/>
              <a:ext cx="1513795" cy="21622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  <a:headEnd w="lg" len="med"/>
              <a:tailEnd type="stealth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694D62C5-D6CB-9544-AB33-65B9883772FC}"/>
                </a:ext>
              </a:extLst>
            </p:cNvPr>
            <p:cNvCxnSpPr>
              <a:cxnSpLocks/>
              <a:stCxn id="190" idx="2"/>
            </p:cNvCxnSpPr>
            <p:nvPr/>
          </p:nvCxnSpPr>
          <p:spPr>
            <a:xfrm>
              <a:off x="9607802" y="1521540"/>
              <a:ext cx="3937" cy="294727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  <a:headEnd w="lg" len="med"/>
              <a:tailEnd type="stealth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7" name="TextBox 196">
                  <a:extLst>
                    <a:ext uri="{FF2B5EF4-FFF2-40B4-BE49-F238E27FC236}">
                      <a16:creationId xmlns:a16="http://schemas.microsoft.com/office/drawing/2014/main" id="{4FB60A21-B69D-4D4A-B6AF-67DB1E901A09}"/>
                    </a:ext>
                  </a:extLst>
                </p:cNvPr>
                <p:cNvSpPr txBox="1"/>
                <p:nvPr/>
              </p:nvSpPr>
              <p:spPr>
                <a:xfrm>
                  <a:off x="8979215" y="3235935"/>
                  <a:ext cx="1285045" cy="76590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t">
                  <a:spAutoFit/>
                </a:bodyPr>
                <a:lstStyle/>
                <a:p>
                  <a:pPr defTabSz="457200" latinLnBrk="1" hangingPunct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/>
                          </a:rPr>
                          <m:t>⊗</m:t>
                        </m:r>
                      </m:oMath>
                    </m:oMathPara>
                  </a14:m>
                  <a:endParaRPr lang="en-US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mc:Choice>
          <mc:Fallback xmlns="">
            <p:sp>
              <p:nvSpPr>
                <p:cNvPr id="197" name="TextBox 196">
                  <a:extLst>
                    <a:ext uri="{FF2B5EF4-FFF2-40B4-BE49-F238E27FC236}">
                      <a16:creationId xmlns:a16="http://schemas.microsoft.com/office/drawing/2014/main" id="{4FB60A21-B69D-4D4A-B6AF-67DB1E901A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79215" y="3235935"/>
                  <a:ext cx="1285045" cy="765904"/>
                </a:xfrm>
                <a:prstGeom prst="rect">
                  <a:avLst/>
                </a:prstGeom>
                <a:blipFill>
                  <a:blip r:embed="rId4"/>
                  <a:stretch>
                    <a:fillRect b="-24590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47E60F2E-6CBC-7144-94E3-C8B19E8A560D}"/>
                </a:ext>
              </a:extLst>
            </p:cNvPr>
            <p:cNvSpPr/>
            <p:nvPr/>
          </p:nvSpPr>
          <p:spPr>
            <a:xfrm>
              <a:off x="9149143" y="2670271"/>
              <a:ext cx="878114" cy="340401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defTabSz="457200" latinLnBrk="1" hangingPunct="0"/>
              <a:endParaRPr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FC59567C-C35B-264D-8D38-3EDBDC0F8629}"/>
                </a:ext>
              </a:extLst>
            </p:cNvPr>
            <p:cNvSpPr txBox="1"/>
            <p:nvPr/>
          </p:nvSpPr>
          <p:spPr>
            <a:xfrm>
              <a:off x="9149144" y="2657070"/>
              <a:ext cx="878114" cy="2836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algn="ctr" defTabSz="457200" latinLnBrk="1" hangingPunct="0"/>
              <a:r>
                <a:rPr lang="en-US" sz="1400">
                  <a:solidFill>
                    <a:srgbClr val="000000"/>
                  </a:solidFill>
                </a:rPr>
                <a:t>I</a:t>
              </a:r>
              <a:r>
                <a:rPr lang="en-US"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F </a:t>
              </a:r>
              <a:r>
                <a:rPr lang="en-US" sz="1400">
                  <a:solidFill>
                    <a:srgbClr val="000000"/>
                  </a:solidFill>
                </a:rPr>
                <a:t>Filter</a:t>
              </a:r>
              <a:endPara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1A86DEE5-BF90-8142-A094-261560C396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58003" y="3668989"/>
              <a:ext cx="457961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  <a:headEnd w="lg" len="med"/>
              <a:tailEnd type="stealth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FA4CC0F7-459A-FB41-802C-F53AC4365EB3}"/>
                </a:ext>
              </a:extLst>
            </p:cNvPr>
            <p:cNvSpPr/>
            <p:nvPr/>
          </p:nvSpPr>
          <p:spPr>
            <a:xfrm>
              <a:off x="9201350" y="4250919"/>
              <a:ext cx="878114" cy="340401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defTabSz="457200" latinLnBrk="1" hangingPunct="0"/>
              <a:endParaRPr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88382B48-E671-CF46-96DA-4D2FD44CF255}"/>
                </a:ext>
              </a:extLst>
            </p:cNvPr>
            <p:cNvSpPr txBox="1"/>
            <p:nvPr/>
          </p:nvSpPr>
          <p:spPr>
            <a:xfrm>
              <a:off x="9201350" y="4294691"/>
              <a:ext cx="878114" cy="2836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algn="ctr" defTabSz="457200" latinLnBrk="1" hangingPunct="0"/>
              <a:r>
                <a:rPr lang="en-US"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AGC</a:t>
              </a:r>
            </a:p>
          </p:txBody>
        </p: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79D33688-DAD9-4543-BE39-6582173AF7A5}"/>
                </a:ext>
              </a:extLst>
            </p:cNvPr>
            <p:cNvCxnSpPr>
              <a:cxnSpLocks/>
            </p:cNvCxnSpPr>
            <p:nvPr/>
          </p:nvCxnSpPr>
          <p:spPr>
            <a:xfrm>
              <a:off x="9610079" y="2374836"/>
              <a:ext cx="0" cy="257857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  <a:headEnd w="lg" len="med"/>
              <a:tailEnd type="stealth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0237298F-35FB-0440-AD18-7E67C53AE344}"/>
                </a:ext>
              </a:extLst>
            </p:cNvPr>
            <p:cNvCxnSpPr>
              <a:cxnSpLocks/>
            </p:cNvCxnSpPr>
            <p:nvPr/>
          </p:nvCxnSpPr>
          <p:spPr>
            <a:xfrm>
              <a:off x="9621738" y="3949884"/>
              <a:ext cx="0" cy="292852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  <a:headEnd w="lg" len="med"/>
              <a:tailEnd type="stealth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C4FF3374-13FF-924A-9027-55D19CF1A149}"/>
                </a:ext>
              </a:extLst>
            </p:cNvPr>
            <p:cNvCxnSpPr>
              <a:cxnSpLocks/>
            </p:cNvCxnSpPr>
            <p:nvPr/>
          </p:nvCxnSpPr>
          <p:spPr>
            <a:xfrm>
              <a:off x="9588200" y="3010672"/>
              <a:ext cx="0" cy="403707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  <a:headEnd w="lg" len="med"/>
              <a:tailEnd type="stealth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087A741D-599D-7D47-89E4-3D144FDF8139}"/>
                </a:ext>
              </a:extLst>
            </p:cNvPr>
            <p:cNvSpPr/>
            <p:nvPr/>
          </p:nvSpPr>
          <p:spPr>
            <a:xfrm>
              <a:off x="5766821" y="4031795"/>
              <a:ext cx="1019419" cy="448553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defTabSz="457200" latinLnBrk="1" hangingPunct="0"/>
              <a:endParaRPr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4EFA113D-129B-B644-A7A8-B48B39C6EED8}"/>
                </a:ext>
              </a:extLst>
            </p:cNvPr>
            <p:cNvSpPr txBox="1"/>
            <p:nvPr/>
          </p:nvSpPr>
          <p:spPr>
            <a:xfrm>
              <a:off x="5830167" y="3991755"/>
              <a:ext cx="878114" cy="4822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algn="ctr" defTabSz="457200" latinLnBrk="1" hangingPunct="0"/>
              <a:r>
                <a:rPr lang="en-US"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Transmit</a:t>
              </a:r>
            </a:p>
            <a:p>
              <a:pPr algn="ctr" defTabSz="457200" latinLnBrk="1" hangingPunct="0"/>
              <a:r>
                <a:rPr lang="en-US" sz="1400">
                  <a:solidFill>
                    <a:srgbClr val="000000"/>
                  </a:solidFill>
                </a:rPr>
                <a:t>Filter</a:t>
              </a:r>
              <a:endPara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2145348B-6955-AE49-919A-11F700BED31E}"/>
                </a:ext>
              </a:extLst>
            </p:cNvPr>
            <p:cNvCxnSpPr>
              <a:cxnSpLocks/>
              <a:stCxn id="203" idx="2"/>
            </p:cNvCxnSpPr>
            <p:nvPr/>
          </p:nvCxnSpPr>
          <p:spPr>
            <a:xfrm flipH="1">
              <a:off x="9621092" y="4578358"/>
              <a:ext cx="0" cy="356096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  <a:headEnd w="lg" len="med"/>
              <a:tailEnd type="stealth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528D4C82-C1A7-784E-80D0-7D912C5492B2}"/>
                </a:ext>
              </a:extLst>
            </p:cNvPr>
            <p:cNvCxnSpPr>
              <a:cxnSpLocks/>
            </p:cNvCxnSpPr>
            <p:nvPr/>
          </p:nvCxnSpPr>
          <p:spPr>
            <a:xfrm>
              <a:off x="9618517" y="5430136"/>
              <a:ext cx="1664" cy="329482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  <a:headEnd w="lg" len="med"/>
              <a:tailEnd type="stealth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3800FB02-4A5E-2E48-B555-2351FF15D22C}"/>
                </a:ext>
              </a:extLst>
            </p:cNvPr>
            <p:cNvSpPr/>
            <p:nvPr/>
          </p:nvSpPr>
          <p:spPr>
            <a:xfrm>
              <a:off x="8214591" y="4844428"/>
              <a:ext cx="934552" cy="452954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defTabSz="457200" latinLnBrk="1" hangingPunct="0"/>
              <a:endParaRPr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650E0F28-1B68-3047-8344-5A57B27D2B26}"/>
                </a:ext>
              </a:extLst>
            </p:cNvPr>
            <p:cNvSpPr txBox="1"/>
            <p:nvPr/>
          </p:nvSpPr>
          <p:spPr>
            <a:xfrm>
              <a:off x="8198905" y="4793944"/>
              <a:ext cx="878114" cy="4822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algn="ctr" defTabSz="457200" latinLnBrk="1" hangingPunct="0"/>
              <a:r>
                <a:rPr lang="en-US"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AGC</a:t>
              </a:r>
            </a:p>
            <a:p>
              <a:pPr algn="ctr" defTabSz="457200" latinLnBrk="1" hangingPunct="0"/>
              <a:r>
                <a:rPr lang="en-US" sz="1400">
                  <a:solidFill>
                    <a:srgbClr val="000000"/>
                  </a:solidFill>
                </a:rPr>
                <a:t>Detector</a:t>
              </a:r>
              <a:endPara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6B7838A7-0731-D442-BC6E-595D70199DB2}"/>
                </a:ext>
              </a:extLst>
            </p:cNvPr>
            <p:cNvCxnSpPr>
              <a:cxnSpLocks/>
            </p:cNvCxnSpPr>
            <p:nvPr/>
          </p:nvCxnSpPr>
          <p:spPr>
            <a:xfrm>
              <a:off x="9610076" y="5759617"/>
              <a:ext cx="652627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  <a:headEnd w="lg" len="med"/>
              <a:tailEnd type="stealth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B89521E4-CDC5-624A-8CBB-D11D90F3FC9E}"/>
                </a:ext>
              </a:extLst>
            </p:cNvPr>
            <p:cNvCxnSpPr>
              <a:cxnSpLocks/>
            </p:cNvCxnSpPr>
            <p:nvPr/>
          </p:nvCxnSpPr>
          <p:spPr>
            <a:xfrm>
              <a:off x="8637963" y="4435631"/>
              <a:ext cx="563387" cy="893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  <a:headEnd w="lg" len="med"/>
              <a:tailEnd type="stealth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9EA00EB9-E5F4-B54B-995C-C35A32AFE107}"/>
                </a:ext>
              </a:extLst>
            </p:cNvPr>
            <p:cNvGrpSpPr/>
            <p:nvPr/>
          </p:nvGrpSpPr>
          <p:grpSpPr>
            <a:xfrm>
              <a:off x="10327959" y="3398167"/>
              <a:ext cx="478971" cy="478668"/>
              <a:chOff x="7097485" y="3689251"/>
              <a:chExt cx="548640" cy="519348"/>
            </a:xfrm>
          </p:grpSpPr>
          <p:sp>
            <p:nvSpPr>
              <p:cNvPr id="217" name="Freeform 216">
                <a:extLst>
                  <a:ext uri="{FF2B5EF4-FFF2-40B4-BE49-F238E27FC236}">
                    <a16:creationId xmlns:a16="http://schemas.microsoft.com/office/drawing/2014/main" id="{AF278E5B-311D-0A48-A72C-8AD39F3D8C3F}"/>
                  </a:ext>
                </a:extLst>
              </p:cNvPr>
              <p:cNvSpPr/>
              <p:nvPr/>
            </p:nvSpPr>
            <p:spPr>
              <a:xfrm>
                <a:off x="7196744" y="3814776"/>
                <a:ext cx="294626" cy="299873"/>
              </a:xfrm>
              <a:custGeom>
                <a:avLst/>
                <a:gdLst>
                  <a:gd name="connsiteX0" fmla="*/ 0 w 586788"/>
                  <a:gd name="connsiteY0" fmla="*/ 227323 h 399320"/>
                  <a:gd name="connsiteX1" fmla="*/ 255182 w 586788"/>
                  <a:gd name="connsiteY1" fmla="*/ 4039 h 399320"/>
                  <a:gd name="connsiteX2" fmla="*/ 361507 w 586788"/>
                  <a:gd name="connsiteY2" fmla="*/ 397443 h 399320"/>
                  <a:gd name="connsiteX3" fmla="*/ 574158 w 586788"/>
                  <a:gd name="connsiteY3" fmla="*/ 152895 h 399320"/>
                  <a:gd name="connsiteX4" fmla="*/ 563526 w 586788"/>
                  <a:gd name="connsiteY4" fmla="*/ 152895 h 399320"/>
                  <a:gd name="connsiteX5" fmla="*/ 563526 w 586788"/>
                  <a:gd name="connsiteY5" fmla="*/ 152895 h 399320"/>
                  <a:gd name="connsiteX6" fmla="*/ 574158 w 586788"/>
                  <a:gd name="connsiteY6" fmla="*/ 152895 h 399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86788" h="399320">
                    <a:moveTo>
                      <a:pt x="0" y="227323"/>
                    </a:moveTo>
                    <a:cubicBezTo>
                      <a:pt x="97465" y="101504"/>
                      <a:pt x="194931" y="-24314"/>
                      <a:pt x="255182" y="4039"/>
                    </a:cubicBezTo>
                    <a:cubicBezTo>
                      <a:pt x="315433" y="32392"/>
                      <a:pt x="308344" y="372634"/>
                      <a:pt x="361507" y="397443"/>
                    </a:cubicBezTo>
                    <a:cubicBezTo>
                      <a:pt x="414670" y="422252"/>
                      <a:pt x="540488" y="193653"/>
                      <a:pt x="574158" y="152895"/>
                    </a:cubicBezTo>
                    <a:cubicBezTo>
                      <a:pt x="607828" y="112137"/>
                      <a:pt x="563526" y="152895"/>
                      <a:pt x="563526" y="152895"/>
                    </a:cubicBezTo>
                    <a:lnTo>
                      <a:pt x="563526" y="152895"/>
                    </a:lnTo>
                    <a:lnTo>
                      <a:pt x="574158" y="152895"/>
                    </a:lnTo>
                  </a:path>
                </a:pathLst>
              </a:custGeom>
              <a:noFill/>
              <a:ln w="25400" cap="flat">
                <a:solidFill>
                  <a:schemeClr val="tx1"/>
                </a:solidFill>
                <a:prstDash val="solid"/>
                <a:bevel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Oval 217">
                <a:extLst>
                  <a:ext uri="{FF2B5EF4-FFF2-40B4-BE49-F238E27FC236}">
                    <a16:creationId xmlns:a16="http://schemas.microsoft.com/office/drawing/2014/main" id="{D21F1937-B54A-AF41-ADEA-755C3085930D}"/>
                  </a:ext>
                </a:extLst>
              </p:cNvPr>
              <p:cNvSpPr/>
              <p:nvPr/>
            </p:nvSpPr>
            <p:spPr>
              <a:xfrm>
                <a:off x="7097485" y="3689251"/>
                <a:ext cx="548640" cy="519348"/>
              </a:xfrm>
              <a:prstGeom prst="ellipse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bevel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defTabSz="457200" latinLnBrk="1" hangingPunct="0"/>
                <a:endParaRPr lang="en-US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9" name="TextBox 218">
                  <a:extLst>
                    <a:ext uri="{FF2B5EF4-FFF2-40B4-BE49-F238E27FC236}">
                      <a16:creationId xmlns:a16="http://schemas.microsoft.com/office/drawing/2014/main" id="{E1D669A9-0141-F141-9EDC-7CA5A7000060}"/>
                    </a:ext>
                  </a:extLst>
                </p:cNvPr>
                <p:cNvSpPr txBox="1"/>
                <p:nvPr/>
              </p:nvSpPr>
              <p:spPr>
                <a:xfrm>
                  <a:off x="5530095" y="4651046"/>
                  <a:ext cx="1285045" cy="76590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t">
                  <a:spAutoFit/>
                </a:bodyPr>
                <a:lstStyle/>
                <a:p>
                  <a:pPr defTabSz="457200" latinLnBrk="1" hangingPunct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/>
                          </a:rPr>
                          <m:t>⊗</m:t>
                        </m:r>
                      </m:oMath>
                    </m:oMathPara>
                  </a14:m>
                  <a:endParaRPr lang="en-US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mc:Choice>
          <mc:Fallback xmlns="">
            <p:sp>
              <p:nvSpPr>
                <p:cNvPr id="219" name="TextBox 218">
                  <a:extLst>
                    <a:ext uri="{FF2B5EF4-FFF2-40B4-BE49-F238E27FC236}">
                      <a16:creationId xmlns:a16="http://schemas.microsoft.com/office/drawing/2014/main" id="{E1D669A9-0141-F141-9EDC-7CA5A70000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0095" y="4651046"/>
                  <a:ext cx="1285045" cy="765904"/>
                </a:xfrm>
                <a:prstGeom prst="rect">
                  <a:avLst/>
                </a:prstGeom>
                <a:blipFill>
                  <a:blip r:embed="rId5"/>
                  <a:stretch>
                    <a:fillRect b="-22581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DE16C2A8-D8AF-5E4C-A595-0D8075EC36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84184" y="2030702"/>
              <a:ext cx="0" cy="337111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  <a:headEnd w="lg" len="med"/>
              <a:tailEnd type="stealth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FD0FAB95-1267-5040-81DD-15258D32B3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76357" y="2915810"/>
              <a:ext cx="0" cy="337111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  <a:headEnd w="lg" len="med"/>
              <a:tailEnd type="stealth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1566AAE7-C1B6-024B-BFF1-8B5A734380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82521" y="3670681"/>
              <a:ext cx="0" cy="337111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  <a:headEnd w="lg" len="med"/>
              <a:tailEnd type="stealth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CB60DC1D-1B18-8647-878D-0B0571914F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66696" y="4487893"/>
              <a:ext cx="0" cy="337111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  <a:headEnd w="lg" len="med"/>
              <a:tailEnd type="stealth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85CEE47E-FE10-4A4F-9D6F-0C1F58370CAF}"/>
                </a:ext>
              </a:extLst>
            </p:cNvPr>
            <p:cNvGrpSpPr/>
            <p:nvPr/>
          </p:nvGrpSpPr>
          <p:grpSpPr>
            <a:xfrm>
              <a:off x="5906476" y="5636404"/>
              <a:ext cx="478971" cy="478668"/>
              <a:chOff x="7097485" y="3689251"/>
              <a:chExt cx="548640" cy="519348"/>
            </a:xfrm>
          </p:grpSpPr>
          <p:sp>
            <p:nvSpPr>
              <p:cNvPr id="225" name="Freeform 224">
                <a:extLst>
                  <a:ext uri="{FF2B5EF4-FFF2-40B4-BE49-F238E27FC236}">
                    <a16:creationId xmlns:a16="http://schemas.microsoft.com/office/drawing/2014/main" id="{BFA305B2-660C-7A46-80AF-F04914FF2CDA}"/>
                  </a:ext>
                </a:extLst>
              </p:cNvPr>
              <p:cNvSpPr/>
              <p:nvPr/>
            </p:nvSpPr>
            <p:spPr>
              <a:xfrm>
                <a:off x="7196744" y="3814776"/>
                <a:ext cx="294626" cy="299873"/>
              </a:xfrm>
              <a:custGeom>
                <a:avLst/>
                <a:gdLst>
                  <a:gd name="connsiteX0" fmla="*/ 0 w 586788"/>
                  <a:gd name="connsiteY0" fmla="*/ 227323 h 399320"/>
                  <a:gd name="connsiteX1" fmla="*/ 255182 w 586788"/>
                  <a:gd name="connsiteY1" fmla="*/ 4039 h 399320"/>
                  <a:gd name="connsiteX2" fmla="*/ 361507 w 586788"/>
                  <a:gd name="connsiteY2" fmla="*/ 397443 h 399320"/>
                  <a:gd name="connsiteX3" fmla="*/ 574158 w 586788"/>
                  <a:gd name="connsiteY3" fmla="*/ 152895 h 399320"/>
                  <a:gd name="connsiteX4" fmla="*/ 563526 w 586788"/>
                  <a:gd name="connsiteY4" fmla="*/ 152895 h 399320"/>
                  <a:gd name="connsiteX5" fmla="*/ 563526 w 586788"/>
                  <a:gd name="connsiteY5" fmla="*/ 152895 h 399320"/>
                  <a:gd name="connsiteX6" fmla="*/ 574158 w 586788"/>
                  <a:gd name="connsiteY6" fmla="*/ 152895 h 399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86788" h="399320">
                    <a:moveTo>
                      <a:pt x="0" y="227323"/>
                    </a:moveTo>
                    <a:cubicBezTo>
                      <a:pt x="97465" y="101504"/>
                      <a:pt x="194931" y="-24314"/>
                      <a:pt x="255182" y="4039"/>
                    </a:cubicBezTo>
                    <a:cubicBezTo>
                      <a:pt x="315433" y="32392"/>
                      <a:pt x="308344" y="372634"/>
                      <a:pt x="361507" y="397443"/>
                    </a:cubicBezTo>
                    <a:cubicBezTo>
                      <a:pt x="414670" y="422252"/>
                      <a:pt x="540488" y="193653"/>
                      <a:pt x="574158" y="152895"/>
                    </a:cubicBezTo>
                    <a:cubicBezTo>
                      <a:pt x="607828" y="112137"/>
                      <a:pt x="563526" y="152895"/>
                      <a:pt x="563526" y="152895"/>
                    </a:cubicBezTo>
                    <a:lnTo>
                      <a:pt x="563526" y="152895"/>
                    </a:lnTo>
                    <a:lnTo>
                      <a:pt x="574158" y="152895"/>
                    </a:lnTo>
                  </a:path>
                </a:pathLst>
              </a:custGeom>
              <a:noFill/>
              <a:ln w="25400" cap="flat">
                <a:solidFill>
                  <a:schemeClr val="tx1"/>
                </a:solidFill>
                <a:prstDash val="solid"/>
                <a:bevel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Oval 225">
                <a:extLst>
                  <a:ext uri="{FF2B5EF4-FFF2-40B4-BE49-F238E27FC236}">
                    <a16:creationId xmlns:a16="http://schemas.microsoft.com/office/drawing/2014/main" id="{5B0178BB-5157-B243-8586-8EF607F81DF7}"/>
                  </a:ext>
                </a:extLst>
              </p:cNvPr>
              <p:cNvSpPr/>
              <p:nvPr/>
            </p:nvSpPr>
            <p:spPr>
              <a:xfrm>
                <a:off x="7097485" y="3689251"/>
                <a:ext cx="548640" cy="519348"/>
              </a:xfrm>
              <a:prstGeom prst="ellipse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bevel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defTabSz="457200" latinLnBrk="1" hangingPunct="0"/>
                <a:endParaRPr lang="en-US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CF422408-AC99-9345-B840-24D8B9A8791A}"/>
                </a:ext>
              </a:extLst>
            </p:cNvPr>
            <p:cNvSpPr/>
            <p:nvPr/>
          </p:nvSpPr>
          <p:spPr>
            <a:xfrm>
              <a:off x="4713428" y="5733179"/>
              <a:ext cx="878114" cy="340401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defTabSz="457200" latinLnBrk="1" hangingPunct="0"/>
              <a:endParaRPr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721A1F5A-2299-964F-90C1-8E319AB77491}"/>
                </a:ext>
              </a:extLst>
            </p:cNvPr>
            <p:cNvSpPr txBox="1"/>
            <p:nvPr/>
          </p:nvSpPr>
          <p:spPr>
            <a:xfrm>
              <a:off x="4697742" y="5737419"/>
              <a:ext cx="878114" cy="2836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algn="ctr" defTabSz="457200" latinLnBrk="1" hangingPunct="0"/>
              <a:r>
                <a:rPr lang="en-US"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Key</a:t>
              </a:r>
            </a:p>
          </p:txBody>
        </p: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669F52BB-198A-AB4F-B44F-CBB5646354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45962" y="5308894"/>
              <a:ext cx="2763" cy="365088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  <a:headEnd w="lg" len="med"/>
              <a:tailEnd type="stealth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grpSp>
          <p:nvGrpSpPr>
            <p:cNvPr id="230" name="Group 229">
              <a:extLst>
                <a:ext uri="{FF2B5EF4-FFF2-40B4-BE49-F238E27FC236}">
                  <a16:creationId xmlns:a16="http://schemas.microsoft.com/office/drawing/2014/main" id="{2843F4B4-7B67-6B43-8239-135CD98A40D0}"/>
                </a:ext>
              </a:extLst>
            </p:cNvPr>
            <p:cNvGrpSpPr/>
            <p:nvPr/>
          </p:nvGrpSpPr>
          <p:grpSpPr>
            <a:xfrm>
              <a:off x="7633574" y="2832793"/>
              <a:ext cx="478971" cy="478668"/>
              <a:chOff x="7097485" y="3689251"/>
              <a:chExt cx="548640" cy="519348"/>
            </a:xfrm>
          </p:grpSpPr>
          <p:sp>
            <p:nvSpPr>
              <p:cNvPr id="231" name="Freeform 230">
                <a:extLst>
                  <a:ext uri="{FF2B5EF4-FFF2-40B4-BE49-F238E27FC236}">
                    <a16:creationId xmlns:a16="http://schemas.microsoft.com/office/drawing/2014/main" id="{5529651B-656E-8945-A6EC-9C221F2E91C8}"/>
                  </a:ext>
                </a:extLst>
              </p:cNvPr>
              <p:cNvSpPr/>
              <p:nvPr/>
            </p:nvSpPr>
            <p:spPr>
              <a:xfrm>
                <a:off x="7196744" y="3814776"/>
                <a:ext cx="294626" cy="299873"/>
              </a:xfrm>
              <a:custGeom>
                <a:avLst/>
                <a:gdLst>
                  <a:gd name="connsiteX0" fmla="*/ 0 w 586788"/>
                  <a:gd name="connsiteY0" fmla="*/ 227323 h 399320"/>
                  <a:gd name="connsiteX1" fmla="*/ 255182 w 586788"/>
                  <a:gd name="connsiteY1" fmla="*/ 4039 h 399320"/>
                  <a:gd name="connsiteX2" fmla="*/ 361507 w 586788"/>
                  <a:gd name="connsiteY2" fmla="*/ 397443 h 399320"/>
                  <a:gd name="connsiteX3" fmla="*/ 574158 w 586788"/>
                  <a:gd name="connsiteY3" fmla="*/ 152895 h 399320"/>
                  <a:gd name="connsiteX4" fmla="*/ 563526 w 586788"/>
                  <a:gd name="connsiteY4" fmla="*/ 152895 h 399320"/>
                  <a:gd name="connsiteX5" fmla="*/ 563526 w 586788"/>
                  <a:gd name="connsiteY5" fmla="*/ 152895 h 399320"/>
                  <a:gd name="connsiteX6" fmla="*/ 574158 w 586788"/>
                  <a:gd name="connsiteY6" fmla="*/ 152895 h 399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86788" h="399320">
                    <a:moveTo>
                      <a:pt x="0" y="227323"/>
                    </a:moveTo>
                    <a:cubicBezTo>
                      <a:pt x="97465" y="101504"/>
                      <a:pt x="194931" y="-24314"/>
                      <a:pt x="255182" y="4039"/>
                    </a:cubicBezTo>
                    <a:cubicBezTo>
                      <a:pt x="315433" y="32392"/>
                      <a:pt x="308344" y="372634"/>
                      <a:pt x="361507" y="397443"/>
                    </a:cubicBezTo>
                    <a:cubicBezTo>
                      <a:pt x="414670" y="422252"/>
                      <a:pt x="540488" y="193653"/>
                      <a:pt x="574158" y="152895"/>
                    </a:cubicBezTo>
                    <a:cubicBezTo>
                      <a:pt x="607828" y="112137"/>
                      <a:pt x="563526" y="152895"/>
                      <a:pt x="563526" y="152895"/>
                    </a:cubicBezTo>
                    <a:lnTo>
                      <a:pt x="563526" y="152895"/>
                    </a:lnTo>
                    <a:lnTo>
                      <a:pt x="574158" y="152895"/>
                    </a:lnTo>
                  </a:path>
                </a:pathLst>
              </a:custGeom>
              <a:noFill/>
              <a:ln w="25400" cap="flat">
                <a:solidFill>
                  <a:schemeClr val="tx1"/>
                </a:solidFill>
                <a:prstDash val="solid"/>
                <a:bevel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Oval 231">
                <a:extLst>
                  <a:ext uri="{FF2B5EF4-FFF2-40B4-BE49-F238E27FC236}">
                    <a16:creationId xmlns:a16="http://schemas.microsoft.com/office/drawing/2014/main" id="{0B5AC0BF-E057-7348-B43D-E7CE65CFCAA8}"/>
                  </a:ext>
                </a:extLst>
              </p:cNvPr>
              <p:cNvSpPr/>
              <p:nvPr/>
            </p:nvSpPr>
            <p:spPr>
              <a:xfrm>
                <a:off x="7097485" y="3689251"/>
                <a:ext cx="548640" cy="519348"/>
              </a:xfrm>
              <a:prstGeom prst="ellipse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bevel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defTabSz="457200" latinLnBrk="1" hangingPunct="0"/>
                <a:endParaRPr lang="en-US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A7DEEAB0-9DFD-2740-A96C-049E81E2D593}"/>
                </a:ext>
              </a:extLst>
            </p:cNvPr>
            <p:cNvCxnSpPr>
              <a:cxnSpLocks/>
            </p:cNvCxnSpPr>
            <p:nvPr/>
          </p:nvCxnSpPr>
          <p:spPr>
            <a:xfrm>
              <a:off x="7869569" y="3354337"/>
              <a:ext cx="0" cy="1709451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  <a:headEnd w="lg" len="med"/>
              <a:tailEnd type="stealth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638990CC-3DEF-6147-94DF-46B610CFA0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71593" y="5059452"/>
              <a:ext cx="1513558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  <a:headEnd w="lg" len="med"/>
              <a:tailEnd type="stealth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E6BF3B86-8626-014F-BB42-3FCB779BBBE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629189" y="5748363"/>
              <a:ext cx="985108" cy="13185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  <a:headEnd w="lg" len="med"/>
              <a:tailEnd type="stealth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805DA8C7-7C31-8744-84D6-94A902CBF2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29188" y="5271315"/>
              <a:ext cx="0" cy="506563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  <a:headEnd w="lg" len="med"/>
              <a:tailEnd type="stealth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0807BA89-DECA-6943-A382-7C6467EA54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29209" y="4435630"/>
              <a:ext cx="0" cy="337111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  <a:headEnd w="lg" len="med"/>
              <a:tailEnd type="stealth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9FCAD442-AE9B-C247-B479-F213B4ACB59B}"/>
                </a:ext>
              </a:extLst>
            </p:cNvPr>
            <p:cNvSpPr txBox="1"/>
            <p:nvPr/>
          </p:nvSpPr>
          <p:spPr>
            <a:xfrm>
              <a:off x="5034795" y="1506796"/>
              <a:ext cx="709429" cy="5389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defTabSz="457200" latinLnBrk="1" hangingPunct="0"/>
              <a:r>
                <a:rPr lang="en-US" sz="1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Power</a:t>
              </a:r>
            </a:p>
            <a:p>
              <a:pPr defTabSz="457200" latinLnBrk="1" hangingPunct="0"/>
              <a:r>
                <a:rPr lang="en-US" sz="1600">
                  <a:solidFill>
                    <a:srgbClr val="000000"/>
                  </a:solidFill>
                </a:rPr>
                <a:t>Amp</a:t>
              </a:r>
              <a:endParaRPr lang="en-U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1DAC7AE7-CF97-AA4E-91B2-38C44B17F8D2}"/>
                </a:ext>
              </a:extLst>
            </p:cNvPr>
            <p:cNvSpPr txBox="1"/>
            <p:nvPr/>
          </p:nvSpPr>
          <p:spPr>
            <a:xfrm>
              <a:off x="10918650" y="3324961"/>
              <a:ext cx="832063" cy="5847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defTabSz="457200" latinLnBrk="1" hangingPunct="0"/>
              <a:r>
                <a:rPr lang="en-US" sz="1600">
                  <a:solidFill>
                    <a:srgbClr val="000000"/>
                  </a:solidFill>
                </a:rPr>
                <a:t>B</a:t>
              </a:r>
              <a:r>
                <a:rPr lang="en-US" sz="1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FO</a:t>
              </a:r>
            </a:p>
            <a:p>
              <a:pPr defTabSz="457200" latinLnBrk="1" hangingPunct="0"/>
              <a:r>
                <a:rPr lang="en-US" sz="1600">
                  <a:solidFill>
                    <a:srgbClr val="000000"/>
                  </a:solidFill>
                </a:rPr>
                <a:t>4.9 MHz</a:t>
              </a:r>
              <a:endParaRPr lang="en-U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0DA2F31B-1FB8-8240-9581-1183DF43E348}"/>
                </a:ext>
              </a:extLst>
            </p:cNvPr>
            <p:cNvSpPr txBox="1"/>
            <p:nvPr/>
          </p:nvSpPr>
          <p:spPr>
            <a:xfrm>
              <a:off x="6458978" y="5613476"/>
              <a:ext cx="1700049" cy="5847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defTabSz="457200" latinLnBrk="1" hangingPunct="0"/>
              <a:r>
                <a:rPr lang="en-US" sz="1600">
                  <a:solidFill>
                    <a:srgbClr val="000000"/>
                  </a:solidFill>
                </a:rPr>
                <a:t>Transmit oscillator</a:t>
              </a:r>
              <a:endParaRPr lang="en-U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defTabSz="457200" latinLnBrk="1" hangingPunct="0"/>
              <a:r>
                <a:rPr lang="en-US" sz="1600">
                  <a:solidFill>
                    <a:srgbClr val="000000"/>
                  </a:solidFill>
                </a:rPr>
                <a:t>4.9 MHz</a:t>
              </a:r>
              <a:endParaRPr lang="en-U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8F39E609-3B9D-1C40-A6BE-6D6F88D3D5D4}"/>
                </a:ext>
              </a:extLst>
            </p:cNvPr>
            <p:cNvSpPr txBox="1"/>
            <p:nvPr/>
          </p:nvSpPr>
          <p:spPr>
            <a:xfrm>
              <a:off x="5036880" y="2544696"/>
              <a:ext cx="709429" cy="312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defTabSz="457200" latinLnBrk="1" hangingPunct="0"/>
              <a:r>
                <a:rPr lang="en-US" sz="1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Driver</a:t>
              </a:r>
            </a:p>
          </p:txBody>
        </p: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BA7AEFF0-DAAC-E842-AC48-3082FE66F945}"/>
                </a:ext>
              </a:extLst>
            </p:cNvPr>
            <p:cNvSpPr txBox="1"/>
            <p:nvPr/>
          </p:nvSpPr>
          <p:spPr>
            <a:xfrm>
              <a:off x="5049974" y="3267544"/>
              <a:ext cx="709429" cy="312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defTabSz="457200" latinLnBrk="1" hangingPunct="0"/>
              <a:r>
                <a:rPr lang="en-US" sz="1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Buffer</a:t>
              </a:r>
            </a:p>
          </p:txBody>
        </p: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E816040A-E942-8040-BC11-C5780C2BE6BD}"/>
                </a:ext>
              </a:extLst>
            </p:cNvPr>
            <p:cNvSpPr txBox="1"/>
            <p:nvPr/>
          </p:nvSpPr>
          <p:spPr>
            <a:xfrm>
              <a:off x="9928298" y="1909664"/>
              <a:ext cx="939492" cy="312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defTabSz="457200" latinLnBrk="1" hangingPunct="0"/>
              <a:r>
                <a:rPr lang="en-US" sz="1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RF Mixer</a:t>
              </a:r>
            </a:p>
          </p:txBody>
        </p: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11C44FD0-34F9-A248-A2CA-FDA53A3C4310}"/>
                </a:ext>
              </a:extLst>
            </p:cNvPr>
            <p:cNvSpPr txBox="1"/>
            <p:nvPr/>
          </p:nvSpPr>
          <p:spPr>
            <a:xfrm>
              <a:off x="8554740" y="3204665"/>
              <a:ext cx="939492" cy="5389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defTabSz="457200" latinLnBrk="1" hangingPunct="0"/>
              <a:r>
                <a:rPr lang="en-US" sz="1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Product</a:t>
              </a:r>
            </a:p>
            <a:p>
              <a:pPr defTabSz="457200" latinLnBrk="1" hangingPunct="0"/>
              <a:r>
                <a:rPr lang="en-US" sz="1600">
                  <a:solidFill>
                    <a:srgbClr val="000000"/>
                  </a:solidFill>
                </a:rPr>
                <a:t>Detector</a:t>
              </a:r>
              <a:endParaRPr lang="en-U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43B65ADA-4045-1641-A325-50766B8B8D74}"/>
                </a:ext>
              </a:extLst>
            </p:cNvPr>
            <p:cNvSpPr txBox="1"/>
            <p:nvPr/>
          </p:nvSpPr>
          <p:spPr>
            <a:xfrm>
              <a:off x="5090769" y="4782734"/>
              <a:ext cx="939492" cy="5389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defTabSz="457200" latinLnBrk="1" hangingPunct="0"/>
              <a:r>
                <a:rPr lang="en-US" sz="1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Transmit</a:t>
              </a:r>
            </a:p>
            <a:p>
              <a:pPr defTabSz="457200" latinLnBrk="1" hangingPunct="0"/>
              <a:r>
                <a:rPr lang="en-US" sz="1600">
                  <a:solidFill>
                    <a:srgbClr val="000000"/>
                  </a:solidFill>
                </a:rPr>
                <a:t>Mixer</a:t>
              </a:r>
              <a:endParaRPr lang="en-U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TextBox 245">
              <a:extLst>
                <a:ext uri="{FF2B5EF4-FFF2-40B4-BE49-F238E27FC236}">
                  <a16:creationId xmlns:a16="http://schemas.microsoft.com/office/drawing/2014/main" id="{AFC72AD9-9B39-4D4C-858E-C0C242DB797D}"/>
                </a:ext>
              </a:extLst>
            </p:cNvPr>
            <p:cNvSpPr txBox="1"/>
            <p:nvPr/>
          </p:nvSpPr>
          <p:spPr>
            <a:xfrm>
              <a:off x="10167137" y="4887477"/>
              <a:ext cx="939492" cy="5389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defTabSz="457200" latinLnBrk="1" hangingPunct="0"/>
              <a:r>
                <a:rPr lang="en-US" sz="1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Audio</a:t>
              </a:r>
            </a:p>
            <a:p>
              <a:pPr defTabSz="457200" latinLnBrk="1" hangingPunct="0"/>
              <a:r>
                <a:rPr lang="en-US" sz="1600">
                  <a:solidFill>
                    <a:srgbClr val="000000"/>
                  </a:solidFill>
                </a:rPr>
                <a:t>Amp</a:t>
              </a:r>
              <a:endParaRPr lang="en-U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TextBox 246">
              <a:extLst>
                <a:ext uri="{FF2B5EF4-FFF2-40B4-BE49-F238E27FC236}">
                  <a16:creationId xmlns:a16="http://schemas.microsoft.com/office/drawing/2014/main" id="{6CE3F4C7-0785-A947-A518-40B0DEE7EF2F}"/>
                </a:ext>
              </a:extLst>
            </p:cNvPr>
            <p:cNvSpPr txBox="1"/>
            <p:nvPr/>
          </p:nvSpPr>
          <p:spPr>
            <a:xfrm>
              <a:off x="8367432" y="826556"/>
              <a:ext cx="886477" cy="312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defTabSz="457200" latinLnBrk="1" hangingPunct="0"/>
              <a:r>
                <a:rPr lang="en-US" sz="1600">
                  <a:solidFill>
                    <a:srgbClr val="000000"/>
                  </a:solidFill>
                </a:rPr>
                <a:t>&lt;10</a:t>
              </a:r>
              <a:r>
                <a:rPr lang="en-US" sz="1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MHz</a:t>
              </a:r>
            </a:p>
          </p:txBody>
        </p:sp>
        <p:sp>
          <p:nvSpPr>
            <p:cNvPr id="248" name="TextBox 247">
              <a:extLst>
                <a:ext uri="{FF2B5EF4-FFF2-40B4-BE49-F238E27FC236}">
                  <a16:creationId xmlns:a16="http://schemas.microsoft.com/office/drawing/2014/main" id="{FBA26586-5BB1-D640-8F71-A66240CDA9ED}"/>
                </a:ext>
              </a:extLst>
            </p:cNvPr>
            <p:cNvSpPr txBox="1"/>
            <p:nvPr/>
          </p:nvSpPr>
          <p:spPr>
            <a:xfrm>
              <a:off x="6216001" y="736287"/>
              <a:ext cx="709429" cy="5389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defTabSz="457200" latinLnBrk="1" hangingPunct="0"/>
              <a:r>
                <a:rPr lang="en-US" sz="1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7 MHz</a:t>
              </a:r>
            </a:p>
            <a:p>
              <a:pPr defTabSz="457200" latinLnBrk="1" hangingPunct="0"/>
              <a:r>
                <a:rPr lang="en-US" sz="1600">
                  <a:solidFill>
                    <a:srgbClr val="000000"/>
                  </a:solidFill>
                </a:rPr>
                <a:t>2W</a:t>
              </a:r>
              <a:endParaRPr lang="en-U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65B91C47-BBFC-564A-8CF7-7D77DB5CAEB6}"/>
                </a:ext>
              </a:extLst>
            </p:cNvPr>
            <p:cNvSpPr txBox="1"/>
            <p:nvPr/>
          </p:nvSpPr>
          <p:spPr>
            <a:xfrm>
              <a:off x="6337941" y="2106179"/>
              <a:ext cx="709429" cy="312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defTabSz="457200" latinLnBrk="1" hangingPunct="0"/>
              <a:r>
                <a:rPr lang="en-US" sz="1600">
                  <a:solidFill>
                    <a:srgbClr val="000000"/>
                  </a:solidFill>
                </a:rPr>
                <a:t>20 </a:t>
              </a:r>
              <a:r>
                <a:rPr lang="en-US" sz="1600" err="1">
                  <a:solidFill>
                    <a:srgbClr val="000000"/>
                  </a:solidFill>
                </a:rPr>
                <a:t>mW</a:t>
              </a:r>
              <a:endParaRPr lang="en-U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F839547A-DF26-6B43-BCDF-734E5B0B41A5}"/>
                </a:ext>
              </a:extLst>
            </p:cNvPr>
            <p:cNvSpPr txBox="1"/>
            <p:nvPr/>
          </p:nvSpPr>
          <p:spPr>
            <a:xfrm>
              <a:off x="5288958" y="2855234"/>
              <a:ext cx="844712" cy="3385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defTabSz="457200" latinLnBrk="1" hangingPunct="0"/>
              <a:r>
                <a:rPr lang="en-US" sz="1600">
                  <a:solidFill>
                    <a:srgbClr val="000000"/>
                  </a:solidFill>
                </a:rPr>
                <a:t>300 </a:t>
              </a:r>
              <a:r>
                <a:rPr lang="en-US" sz="1600" err="1">
                  <a:solidFill>
                    <a:srgbClr val="000000"/>
                  </a:solidFill>
                </a:rPr>
                <a:t>uW</a:t>
              </a:r>
              <a:endParaRPr lang="en-U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TextBox 250">
              <a:extLst>
                <a:ext uri="{FF2B5EF4-FFF2-40B4-BE49-F238E27FC236}">
                  <a16:creationId xmlns:a16="http://schemas.microsoft.com/office/drawing/2014/main" id="{F0A75289-EC44-5240-B3A2-256356E7FD20}"/>
                </a:ext>
              </a:extLst>
            </p:cNvPr>
            <p:cNvSpPr txBox="1"/>
            <p:nvPr/>
          </p:nvSpPr>
          <p:spPr>
            <a:xfrm>
              <a:off x="5436016" y="3655248"/>
              <a:ext cx="709429" cy="312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defTabSz="457200" latinLnBrk="1" hangingPunct="0"/>
              <a:r>
                <a:rPr lang="en-US" sz="1600">
                  <a:solidFill>
                    <a:srgbClr val="000000"/>
                  </a:solidFill>
                </a:rPr>
                <a:t>10 </a:t>
              </a:r>
              <a:r>
                <a:rPr lang="en-US" sz="1600" err="1">
                  <a:solidFill>
                    <a:srgbClr val="000000"/>
                  </a:solidFill>
                </a:rPr>
                <a:t>uW</a:t>
              </a:r>
              <a:endParaRPr lang="en-U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EBAC07A3-7273-044F-99C5-3CF95F3B8265}"/>
                </a:ext>
              </a:extLst>
            </p:cNvPr>
            <p:cNvSpPr txBox="1"/>
            <p:nvPr/>
          </p:nvSpPr>
          <p:spPr>
            <a:xfrm>
              <a:off x="6417332" y="4479678"/>
              <a:ext cx="807140" cy="4822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defTabSz="457200" latinLnBrk="1" hangingPunct="0"/>
              <a:r>
                <a:rPr lang="en-US"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7 MHz</a:t>
              </a:r>
            </a:p>
            <a:p>
              <a:pPr defTabSz="457200" latinLnBrk="1" hangingPunct="0"/>
              <a:r>
                <a:rPr lang="en-US" sz="1400">
                  <a:solidFill>
                    <a:srgbClr val="000000"/>
                  </a:solidFill>
                </a:rPr>
                <a:t>2.8 MHz</a:t>
              </a:r>
              <a:endPara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B1239EE8-EB8D-D648-84AC-67BE6AB462EC}"/>
                </a:ext>
              </a:extLst>
            </p:cNvPr>
            <p:cNvSpPr txBox="1"/>
            <p:nvPr/>
          </p:nvSpPr>
          <p:spPr>
            <a:xfrm>
              <a:off x="9675894" y="3050236"/>
              <a:ext cx="807140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defTabSz="457200" latinLnBrk="1" hangingPunct="0"/>
              <a:r>
                <a:rPr lang="en-US" sz="1400">
                  <a:solidFill>
                    <a:srgbClr val="000000"/>
                  </a:solidFill>
                </a:rPr>
                <a:t>4.9</a:t>
              </a:r>
              <a:r>
                <a:rPr lang="en-US"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MHz</a:t>
              </a: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C49C929D-06C2-A742-B985-0442D1E9CD7D}"/>
                </a:ext>
              </a:extLst>
            </p:cNvPr>
            <p:cNvSpPr txBox="1"/>
            <p:nvPr/>
          </p:nvSpPr>
          <p:spPr>
            <a:xfrm>
              <a:off x="8324207" y="3929124"/>
              <a:ext cx="1385490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defTabSz="457200" latinLnBrk="1" hangingPunct="0"/>
              <a:r>
                <a:rPr lang="en-US"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9.8 MHz, </a:t>
              </a:r>
              <a:r>
                <a:rPr lang="en-US" sz="1400">
                  <a:solidFill>
                    <a:srgbClr val="000000"/>
                  </a:solidFill>
                </a:rPr>
                <a:t>Audio</a:t>
              </a:r>
              <a:endPara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3FFF0F4B-4038-E248-A8F7-D4D9D3FC9547}"/>
                </a:ext>
              </a:extLst>
            </p:cNvPr>
            <p:cNvSpPr txBox="1"/>
            <p:nvPr/>
          </p:nvSpPr>
          <p:spPr>
            <a:xfrm>
              <a:off x="9781761" y="2311524"/>
              <a:ext cx="2159853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defTabSz="457200" latinLnBrk="1" hangingPunct="0"/>
              <a:r>
                <a:rPr lang="en-US" sz="1400">
                  <a:solidFill>
                    <a:srgbClr val="000000"/>
                  </a:solidFill>
                </a:rPr>
                <a:t>4.9</a:t>
              </a:r>
              <a:r>
                <a:rPr lang="en-US"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MHz, </a:t>
              </a:r>
              <a:r>
                <a:rPr lang="en-US" sz="1400">
                  <a:solidFill>
                    <a:srgbClr val="000000"/>
                  </a:solidFill>
                </a:rPr>
                <a:t>9.1 MHz</a:t>
              </a:r>
              <a:endPara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ED69021C-AF64-7740-B607-B5D8B4D57DDB}"/>
                </a:ext>
              </a:extLst>
            </p:cNvPr>
            <p:cNvSpPr txBox="1"/>
            <p:nvPr/>
          </p:nvSpPr>
          <p:spPr>
            <a:xfrm>
              <a:off x="9675895" y="1559311"/>
              <a:ext cx="891172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defTabSz="457200" latinLnBrk="1" hangingPunct="0"/>
              <a:r>
                <a:rPr lang="en-US" sz="1400">
                  <a:solidFill>
                    <a:srgbClr val="000000"/>
                  </a:solidFill>
                </a:rPr>
                <a:t>7 </a:t>
              </a:r>
              <a:r>
                <a:rPr lang="en-US"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MHz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1677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2142997" y="9217524"/>
            <a:ext cx="342902" cy="2"/>
          </a:xfrm>
          <a:prstGeom prst="line">
            <a:avLst/>
          </a:prstGeom>
          <a:ln w="6350">
            <a:solidFill/>
            <a:round/>
          </a:ln>
        </p:spPr>
        <p:txBody>
          <a:bodyPr lIns="0" tIns="0" rIns="0" bIns="0"/>
          <a:lstStyle/>
          <a:p>
            <a:pPr lvl="0">
              <a:defRPr sz="1200"/>
            </a:pPr>
            <a:endParaRPr sz="1200"/>
          </a:p>
        </p:txBody>
      </p:sp>
      <p:sp>
        <p:nvSpPr>
          <p:cNvPr id="166" name="Shape 51">
            <a:extLst>
              <a:ext uri="{FF2B5EF4-FFF2-40B4-BE49-F238E27FC236}">
                <a16:creationId xmlns:a16="http://schemas.microsoft.com/office/drawing/2014/main" id="{5CFC68EA-908F-0148-9A24-5F33514662D4}"/>
              </a:ext>
            </a:extLst>
          </p:cNvPr>
          <p:cNvSpPr/>
          <p:nvPr/>
        </p:nvSpPr>
        <p:spPr>
          <a:xfrm>
            <a:off x="201882" y="107843"/>
            <a:ext cx="11174680" cy="677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1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 algn="ctr">
              <a:defRPr sz="1800"/>
            </a:pPr>
            <a:r>
              <a:rPr lang="en-US" sz="4400">
                <a:latin typeface="+mj-lt"/>
              </a:rPr>
              <a:t>Mixers</a:t>
            </a:r>
            <a:endParaRPr sz="200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331F67-F7D0-754C-9B60-59BD56902535}"/>
                  </a:ext>
                </a:extLst>
              </p:cNvPr>
              <p:cNvSpPr txBox="1"/>
              <p:nvPr/>
            </p:nvSpPr>
            <p:spPr>
              <a:xfrm>
                <a:off x="508660" y="1451045"/>
                <a:ext cx="11174680" cy="37334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20" tIns="45719" rIns="45719" bIns="45719" numCol="1" spcCol="38100" rtlCol="0" anchor="t">
                <a:noAutofit/>
              </a:bodyPr>
              <a:lstStyle/>
              <a:p>
                <a:pPr marL="285750" indent="-285750" hangingPunct="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  <m:t>𝑉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  <m:t>𝑙𝑜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Calibri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Calibri"/>
                      </a:rPr>
                      <m:t>𝑡</m:t>
                    </m:r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Calibri"/>
                      </a:rPr>
                      <m:t>)</m:t>
                    </m:r>
                  </m:oMath>
                </a14:m>
                <a:r>
                  <a:rPr lang="en-US" sz="2000">
                    <a:solidFill>
                      <a:srgbClr val="000000"/>
                    </a:solidFill>
                    <a:sym typeface="Calibri"/>
                  </a:rPr>
                  <a:t> is a square wave with period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</m:ctrlPr>
                      </m:sSubPr>
                      <m:e>
                        <m:r>
                          <a:rPr lang="en-US" sz="20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/>
                          </a:rPr>
                          <m:t>𝜔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  <m:t>𝑙𝑜</m:t>
                        </m:r>
                      </m:sub>
                    </m:sSub>
                  </m:oMath>
                </a14:m>
                <a:r>
                  <a:rPr lang="en-US" sz="2000">
                    <a:solidFill>
                      <a:srgbClr val="000000"/>
                    </a:solidFill>
                    <a:sym typeface="Calibri"/>
                  </a:rPr>
                  <a:t>.  Expanding this in a Fourier series, we get:</a:t>
                </a:r>
              </a:p>
              <a:p>
                <a:pPr marL="285750" indent="-285750" hangingPunct="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  <m:t>𝑉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  <m:t>𝑙𝑜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  <m:t>𝑡</m:t>
                        </m:r>
                      </m:e>
                    </m:d>
                    <m:r>
                      <a:rPr lang="en-US" sz="20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Calibri"/>
                      </a:rPr>
                      <m:t>= 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  <m:t>4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/>
                          </a:rPr>
                          <m:t>𝜋</m:t>
                        </m:r>
                      </m:den>
                    </m:f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Calibri"/>
                      </a:rPr>
                      <m:t>(</m:t>
                    </m:r>
                    <m:func>
                      <m:funcPr>
                        <m:ctrlP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Calibri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sym typeface="Calibri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Calibri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sym typeface="Calibri"/>
                                  </a:rPr>
                                  <m:t>𝑙𝑜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Calibri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Calibri"/>
                      </a:rPr>
                      <m:t>−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Calibri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Calibri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0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sym typeface="Calibri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sym typeface="Calibri"/>
                                  </a:rPr>
                                  <m:t>3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sym typeface="Calibri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Calibri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sym typeface="Calibri"/>
                                      </a:rPr>
                                      <m:t>𝑙𝑜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sym typeface="Calibri"/>
                                  </a:rPr>
                                  <m:t>𝑡</m:t>
                                </m:r>
                              </m:e>
                            </m:d>
                          </m:e>
                        </m:func>
                      </m:num>
                      <m:den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  <m:t>3</m:t>
                        </m:r>
                      </m:den>
                    </m:f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Calibri"/>
                      </a:rPr>
                      <m:t>+</m:t>
                    </m:r>
                    <m:f>
                      <m:f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Calibri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Calibri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sym typeface="Calibri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sym typeface="Calibri"/>
                                  </a:rPr>
                                  <m:t>5</m:t>
                                </m:r>
                                <m:sSub>
                                  <m:sSubPr>
                                    <m:ctrlPr>
                                      <a:rPr lang="en-US" sz="20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sym typeface="Calibri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Calibri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sym typeface="Calibri"/>
                                      </a:rPr>
                                      <m:t>𝑙𝑜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sym typeface="Calibri"/>
                                  </a:rPr>
                                  <m:t>𝑡</m:t>
                                </m:r>
                              </m:e>
                            </m:d>
                          </m:e>
                        </m:func>
                      </m:num>
                      <m:den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  <m:t>5</m:t>
                        </m:r>
                      </m:den>
                    </m:f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Calibri"/>
                      </a:rPr>
                      <m:t>…)</m:t>
                    </m:r>
                  </m:oMath>
                </a14:m>
                <a:r>
                  <a:rPr lang="en-US" sz="2000">
                    <a:solidFill>
                      <a:srgbClr val="000000"/>
                    </a:solidFill>
                    <a:sym typeface="Calibri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  <m:t>𝑉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  <m:t>𝑟𝑓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Calibri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  <m:t>𝑉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  <m:t>𝑟𝑓</m:t>
                        </m:r>
                      </m:sub>
                    </m:sSub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Calibri"/>
                      </a:rPr>
                      <m:t>cos</m:t>
                    </m:r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Calibri"/>
                      </a:rPr>
                      <m:t>⁡(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/>
                          </a:rPr>
                          <m:t>𝜔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  <m:t>𝑟𝑓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Calibri"/>
                      </a:rPr>
                      <m:t>𝑡</m:t>
                    </m:r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Calibri"/>
                      </a:rPr>
                      <m:t>)</m:t>
                    </m:r>
                  </m:oMath>
                </a14:m>
                <a:endParaRPr lang="en-US" sz="2000">
                  <a:solidFill>
                    <a:srgbClr val="000000"/>
                  </a:solidFill>
                  <a:sym typeface="Calibri"/>
                </a:endParaRPr>
              </a:p>
              <a:p>
                <a:pPr marL="285750" indent="-285750" hangingPunct="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  <m:t>𝑉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  <m:t>𝑙𝑜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  <m:t>𝑡</m:t>
                        </m:r>
                      </m:e>
                    </m:d>
                    <m:sSub>
                      <m:sSubPr>
                        <m:ctrlPr>
                          <a:rPr lang="en-US" sz="20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  <m:t>𝑉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  <m:t>𝑟𝑓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  <m:t>𝑡</m:t>
                        </m:r>
                      </m:e>
                    </m:d>
                    <m:r>
                      <a:rPr lang="en-US" sz="2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Calibri"/>
                      </a:rPr>
                      <m:t>=</m:t>
                    </m:r>
                    <m:f>
                      <m:fPr>
                        <m:ctrlPr>
                          <a:rPr lang="en-US" sz="20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  <m:t>2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Calibri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Calibri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Calibri"/>
                              </a:rPr>
                              <m:t>𝑟𝑓</m:t>
                            </m:r>
                          </m:sub>
                        </m:sSub>
                      </m:num>
                      <m:den>
                        <m:r>
                          <a:rPr lang="en-US" sz="20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/>
                          </a:rPr>
                          <m:t>𝜋</m:t>
                        </m:r>
                      </m:den>
                    </m:f>
                    <m:d>
                      <m:dPr>
                        <m:ctrlP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Calibri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Calibri"/>
                              </a:rPr>
                              <m:t>cos</m:t>
                            </m:r>
                            <m:r>
                              <a:rPr lang="en-US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Calibri"/>
                              </a:rPr>
                              <m:t>⁡(</m:t>
                            </m:r>
                            <m:r>
                              <a:rPr lang="en-US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Calibri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Calibri"/>
                              </a:rPr>
                              <m:t>−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Calibri"/>
                      </a:rPr>
                      <m:t>−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Calibri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Calibri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0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sym typeface="Calibri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sym typeface="Calibri"/>
                                  </a:rPr>
                                  <m:t>3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sym typeface="Calibri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Calibri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sym typeface="Calibri"/>
                                      </a:rPr>
                                      <m:t>−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sym typeface="Calibri"/>
                                  </a:rPr>
                                  <m:t>𝑡</m:t>
                                </m:r>
                              </m:e>
                            </m:d>
                          </m:e>
                        </m:func>
                      </m:num>
                      <m:den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  <m:t>3</m:t>
                        </m:r>
                      </m:den>
                    </m:f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Calibri"/>
                      </a:rPr>
                      <m:t>+</m:t>
                    </m:r>
                    <m:f>
                      <m:f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Calibri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Calibri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sym typeface="Calibri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sym typeface="Calibri"/>
                                  </a:rPr>
                                  <m:t>5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sym typeface="Calibri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Calibri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sym typeface="Calibri"/>
                                      </a:rPr>
                                      <m:t>−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sym typeface="Calibri"/>
                                  </a:rPr>
                                  <m:t>𝑡</m:t>
                                </m:r>
                              </m:e>
                            </m:d>
                          </m:e>
                        </m:func>
                      </m:num>
                      <m:den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  <m:t>5</m:t>
                        </m:r>
                      </m:den>
                    </m:f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Calibri"/>
                      </a:rPr>
                      <m:t>…)</m:t>
                    </m:r>
                  </m:oMath>
                </a14:m>
                <a:r>
                  <a:rPr lang="en-US" sz="2000">
                    <a:solidFill>
                      <a:srgbClr val="000000"/>
                    </a:solidFill>
                    <a:sym typeface="Calibri"/>
                  </a:rPr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  <m:t>2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Calibri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Calibri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Calibri"/>
                              </a:rPr>
                              <m:t>𝑟𝑓</m:t>
                            </m:r>
                          </m:sub>
                        </m:sSub>
                      </m:num>
                      <m:den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/>
                          </a:rPr>
                          <m:t>𝜋</m:t>
                        </m:r>
                      </m:den>
                    </m:f>
                    <m:d>
                      <m:d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Calibri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Calibri"/>
                              </a:rPr>
                              <m:t>cos</m:t>
                            </m:r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Calibri"/>
                              </a:rPr>
                              <m:t>⁡(</m:t>
                            </m:r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Calibri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Calibri"/>
                              </a:rPr>
                              <m:t>+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  <m:t>𝑡</m:t>
                        </m:r>
                      </m:e>
                    </m:d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Calibri"/>
                      </a:rPr>
                      <m:t>−</m:t>
                    </m:r>
                    <m:f>
                      <m:f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Calibri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Calibri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sym typeface="Calibri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sym typeface="Calibri"/>
                                  </a:rPr>
                                  <m:t>3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sym typeface="Calibri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Calibri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Calibri"/>
                                      </a:rPr>
                                      <m:t>+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sym typeface="Calibri"/>
                                  </a:rPr>
                                  <m:t>𝑡</m:t>
                                </m:r>
                              </m:e>
                            </m:d>
                          </m:e>
                        </m:func>
                      </m:num>
                      <m:den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  <m:t>3</m:t>
                        </m:r>
                      </m:den>
                    </m:f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Calibri"/>
                      </a:rPr>
                      <m:t>+</m:t>
                    </m:r>
                    <m:f>
                      <m:f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Calibri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Calibri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sym typeface="Calibri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sym typeface="Calibri"/>
                                  </a:rPr>
                                  <m:t>5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sym typeface="Calibri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Calibri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Calibri"/>
                                      </a:rPr>
                                      <m:t>+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sym typeface="Calibri"/>
                                  </a:rPr>
                                  <m:t>𝑡</m:t>
                                </m:r>
                              </m:e>
                            </m:d>
                          </m:e>
                        </m:func>
                      </m:num>
                      <m:den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  <m:t>5</m:t>
                        </m:r>
                      </m:den>
                    </m:f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Calibri"/>
                      </a:rPr>
                      <m:t>…)</m:t>
                    </m:r>
                  </m:oMath>
                </a14:m>
                <a:endParaRPr lang="en-US" sz="2000">
                  <a:solidFill>
                    <a:srgbClr val="000000"/>
                  </a:solidFill>
                  <a:sym typeface="Calibri"/>
                </a:endParaRPr>
              </a:p>
              <a:p>
                <a:pPr marL="285750" indent="-285750" hangingPunct="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</m:ctrlPr>
                      </m:sSubPr>
                      <m:e>
                        <m:r>
                          <a:rPr lang="en-US" sz="20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/>
                          </a:rPr>
                          <m:t>𝜔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  <m:t>+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Calibri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/>
                          </a:rPr>
                          <m:t>𝜔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  <m:t>𝑙𝑜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Calibri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/>
                          </a:rPr>
                          <m:t>𝜔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  <m:t>𝑟𝑓</m:t>
                        </m:r>
                      </m:sub>
                    </m:sSub>
                  </m:oMath>
                </a14:m>
                <a:r>
                  <a:rPr lang="en-US" sz="2000">
                    <a:solidFill>
                      <a:srgbClr val="000000"/>
                    </a:solidFill>
                    <a:sym typeface="Calibri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/>
                          </a:rPr>
                          <m:t>𝜔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/>
                          </a:rPr>
                          <m:t>−</m:t>
                        </m:r>
                      </m:sub>
                    </m:sSub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Calibri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Calibri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/>
                          </a:rPr>
                          <m:t>𝜔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  <m:t>𝑙𝑜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Calibri"/>
                      </a:rPr>
                      <m:t>−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/>
                          </a:rPr>
                          <m:t>𝜔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  <m:t>𝑟𝑓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Calibri"/>
                      </a:rPr>
                      <m:t>|</m:t>
                    </m:r>
                  </m:oMath>
                </a14:m>
                <a:r>
                  <a:rPr lang="en-US" sz="2000">
                    <a:solidFill>
                      <a:srgbClr val="000000"/>
                    </a:solidFill>
                    <a:sym typeface="Calibri"/>
                  </a:rPr>
                  <a:t>  </a:t>
                </a:r>
              </a:p>
              <a:p>
                <a:pPr marL="285750" indent="-285750" hangingPunct="0">
                  <a:buFont typeface="Arial" panose="020B0604020202020204" pitchFamily="34" charset="0"/>
                  <a:buChar char="•"/>
                </a:pPr>
                <a:r>
                  <a:rPr lang="en-US" sz="2000">
                    <a:solidFill>
                      <a:srgbClr val="000000"/>
                    </a:solidFill>
                    <a:sym typeface="Calibri"/>
                  </a:rPr>
                  <a:t>We 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/>
                          </a:rPr>
                          <m:t>𝜔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/>
                          </a:rPr>
                          <m:t>𝑘</m:t>
                        </m:r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  <m:t>+</m:t>
                        </m:r>
                      </m:sub>
                    </m:sSub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Calibri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  <m:t>𝑘</m:t>
                        </m:r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/>
                          </a:rPr>
                          <m:t>𝜔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  <m:t>𝑙𝑜</m:t>
                        </m:r>
                      </m:sub>
                    </m:sSub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Calibri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/>
                          </a:rPr>
                          <m:t>𝜔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  <m:t>𝑟𝑓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Calibri"/>
                      </a:rPr>
                      <m:t>)</m:t>
                    </m:r>
                  </m:oMath>
                </a14:m>
                <a:r>
                  <a:rPr lang="en-US" sz="2000">
                    <a:solidFill>
                      <a:srgbClr val="000000"/>
                    </a:solidFill>
                    <a:sym typeface="Calibri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/>
                          </a:rPr>
                          <m:t>𝜔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/>
                          </a:rPr>
                          <m:t>𝑘</m:t>
                        </m:r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/>
                          </a:rPr>
                          <m:t>−</m:t>
                        </m:r>
                      </m:sub>
                    </m:sSub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Calibri"/>
                      </a:rPr>
                      <m:t>=|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  <m:t>𝑘</m:t>
                        </m:r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/>
                          </a:rPr>
                          <m:t>𝜔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  <m:t>𝑙𝑜</m:t>
                        </m:r>
                      </m:sub>
                    </m:sSub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Calibri"/>
                      </a:rPr>
                      <m:t>−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/>
                          </a:rPr>
                          <m:t>𝜔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  <m:t>𝑟𝑓</m:t>
                        </m:r>
                      </m:sub>
                    </m:sSub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Calibri"/>
                      </a:rPr>
                      <m:t>|</m:t>
                    </m:r>
                  </m:oMath>
                </a14:m>
                <a:r>
                  <a:rPr lang="en-US" sz="2000">
                    <a:solidFill>
                      <a:srgbClr val="000000"/>
                    </a:solidFill>
                    <a:sym typeface="Calibri"/>
                  </a:rPr>
                  <a:t> 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  <m:t>𝑉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  <m:t>𝑘</m:t>
                        </m:r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  <m:t>+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Calibri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  <m:t>2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Calibri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Calibri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Calibri"/>
                              </a:rPr>
                              <m:t>𝑟𝑓</m:t>
                            </m:r>
                          </m:sub>
                        </m:sSub>
                      </m:num>
                      <m:den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  <m:t>𝑘</m:t>
                        </m:r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/>
                          </a:rPr>
                          <m:t>𝜋</m:t>
                        </m:r>
                      </m:den>
                    </m:f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Calibri"/>
                      </a:rPr>
                      <m:t>cos</m:t>
                    </m:r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Calibri"/>
                      </a:rPr>
                      <m:t>⁡(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/>
                          </a:rPr>
                          <m:t>𝜔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  <m:t>𝑘</m:t>
                        </m:r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  <m:t>+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Calibri"/>
                      </a:rPr>
                      <m:t>𝑡</m:t>
                    </m:r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Calibri"/>
                      </a:rPr>
                      <m:t>)</m:t>
                    </m:r>
                  </m:oMath>
                </a14:m>
                <a:r>
                  <a:rPr lang="en-US" sz="2000">
                    <a:solidFill>
                      <a:srgbClr val="000000"/>
                    </a:solidFill>
                    <a:sym typeface="Calibri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  <m:t>𝑉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  <m:t>𝑘</m:t>
                        </m:r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  <m:t>−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  <m:t>𝑡</m:t>
                        </m:r>
                      </m:e>
                    </m:d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Calibri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  <m:t>2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Calibri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Calibri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Calibri"/>
                              </a:rPr>
                              <m:t>𝑟𝑓</m:t>
                            </m:r>
                          </m:sub>
                        </m:sSub>
                      </m:num>
                      <m:den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  <m:t>𝑘</m:t>
                        </m:r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/>
                          </a:rPr>
                          <m:t>𝜋</m:t>
                        </m:r>
                      </m:den>
                    </m:f>
                    <m:r>
                      <m:rPr>
                        <m:sty m:val="p"/>
                      </m:rPr>
                      <a:rPr lang="en-US" sz="2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Calibri"/>
                      </a:rPr>
                      <m:t>cos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Calibri"/>
                      </a:rPr>
                      <m:t>⁡(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/>
                          </a:rPr>
                          <m:t>𝜔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  <m:t>𝑘</m:t>
                        </m:r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  <m:t>−</m:t>
                        </m:r>
                      </m:sub>
                    </m:sSub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Calibri"/>
                      </a:rPr>
                      <m:t>𝑡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Calibri"/>
                      </a:rPr>
                      <m:t>)</m:t>
                    </m:r>
                  </m:oMath>
                </a14:m>
                <a:endParaRPr lang="en-US" sz="2000">
                  <a:solidFill>
                    <a:srgbClr val="000000"/>
                  </a:solidFill>
                  <a:sym typeface="Calibri"/>
                </a:endParaRPr>
              </a:p>
              <a:p>
                <a:pPr marL="285750" indent="-285750" hangingPunct="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</m:ctrlPr>
                      </m:sSubPr>
                      <m:e>
                        <m:r>
                          <a:rPr lang="en-US" sz="20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/>
                          </a:rPr>
                          <m:t>𝜔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Calibri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/>
                          </a:rPr>
                          <m:t>𝜔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  <m:t>𝑖𝑓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Calibri"/>
                      </a:rPr>
                      <m:t>−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/>
                          </a:rPr>
                          <m:t>𝜔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  <m:t>𝑙𝑜</m:t>
                        </m:r>
                      </m:sub>
                    </m:sSub>
                  </m:oMath>
                </a14:m>
                <a:r>
                  <a:rPr lang="en-US" sz="2000">
                    <a:solidFill>
                      <a:srgbClr val="000000"/>
                    </a:solidFill>
                    <a:sym typeface="Calibri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/>
                          </a:rPr>
                          <m:t>𝜔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/>
                          </a:rPr>
                          <m:t>𝑖𝑓</m:t>
                        </m:r>
                      </m:sub>
                    </m:sSub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Calibri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/>
                          </a:rPr>
                          <m:t>𝜔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  <m:t>𝑖𝑓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Calibri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/>
                          </a:rPr>
                          <m:t>𝜔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>
                    <a:solidFill>
                      <a:srgbClr val="000000"/>
                    </a:solidFill>
                    <a:sym typeface="Calibri"/>
                  </a:rPr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/>
                          </a:rPr>
                          <m:t>𝜔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>
                    <a:solidFill>
                      <a:srgbClr val="000000"/>
                    </a:solidFill>
                    <a:sym typeface="Calibri"/>
                  </a:rPr>
                  <a:t> is a spurious signal.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/>
                          </a:rPr>
                          <m:t>𝜔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  <m:t>𝑘</m:t>
                        </m:r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  <m:t>+</m:t>
                        </m:r>
                      </m:sub>
                    </m:sSub>
                  </m:oMath>
                </a14:m>
                <a:r>
                  <a:rPr lang="en-US" sz="2000">
                    <a:solidFill>
                      <a:srgbClr val="000000"/>
                    </a:solidFill>
                    <a:sym typeface="Calibri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/>
                          </a:rPr>
                          <m:t>𝜔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  <m:t>𝑘</m:t>
                        </m:r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  <m:t>−</m:t>
                        </m:r>
                      </m:sub>
                    </m:sSub>
                  </m:oMath>
                </a14:m>
                <a:r>
                  <a:rPr lang="en-US" sz="2000">
                    <a:solidFill>
                      <a:srgbClr val="000000"/>
                    </a:solidFill>
                    <a:sym typeface="Calibri"/>
                  </a:rPr>
                  <a:t> are the spurs from the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Calibri"/>
                      </a:rPr>
                      <m:t>𝑘</m:t>
                    </m:r>
                  </m:oMath>
                </a14:m>
                <a:r>
                  <a:rPr lang="en-US" sz="2000" err="1">
                    <a:solidFill>
                      <a:srgbClr val="000000"/>
                    </a:solidFill>
                    <a:sym typeface="Calibri"/>
                  </a:rPr>
                  <a:t>th</a:t>
                </a:r>
                <a:r>
                  <a:rPr lang="en-US" sz="2000">
                    <a:solidFill>
                      <a:srgbClr val="000000"/>
                    </a:solidFill>
                    <a:sym typeface="Calibri"/>
                  </a:rPr>
                  <a:t> harmonic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331F67-F7D0-754C-9B60-59BD569025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660" y="1451045"/>
                <a:ext cx="11174680" cy="3733476"/>
              </a:xfrm>
              <a:prstGeom prst="rect">
                <a:avLst/>
              </a:prstGeom>
              <a:blipFill>
                <a:blip r:embed="rId3"/>
                <a:stretch>
                  <a:fillRect l="-794" t="-1017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9BD940-D742-3E42-AEA4-F8F78162A39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553200" y="6400413"/>
            <a:ext cx="2133600" cy="276999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 defTabSz="457200"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 defTabSz="457200"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914400" defTabSz="457200"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371600" defTabSz="457200"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1828800" defTabSz="457200"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2286000" defTabSz="457200"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2743200" defTabSz="457200"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3200400" defTabSz="457200"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3657600" defTabSz="457200"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fld id="{86CB4B4D-7CA3-9044-876B-883B54F8677D}" type="slidenum">
              <a:rPr lang="en-US" smtClean="0">
                <a:solidFill>
                  <a:schemeClr val="tx1"/>
                </a:solidFill>
              </a:rPr>
              <a:pPr lvl="0"/>
              <a:t>5</a:t>
            </a:fld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DACCE4C-B4A7-9C4D-9FD1-C8B478B2C406}"/>
              </a:ext>
            </a:extLst>
          </p:cNvPr>
          <p:cNvGrpSpPr/>
          <p:nvPr/>
        </p:nvGrpSpPr>
        <p:grpSpPr>
          <a:xfrm>
            <a:off x="5692032" y="4913944"/>
            <a:ext cx="6198158" cy="1344022"/>
            <a:chOff x="5568462" y="4239408"/>
            <a:chExt cx="6198158" cy="1344022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D6A5E189-6554-7E47-9608-26A60415E774}"/>
                </a:ext>
              </a:extLst>
            </p:cNvPr>
            <p:cNvCxnSpPr>
              <a:cxnSpLocks/>
            </p:cNvCxnSpPr>
            <p:nvPr/>
          </p:nvCxnSpPr>
          <p:spPr>
            <a:xfrm>
              <a:off x="5568462" y="5003083"/>
              <a:ext cx="6198158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01618163-B5A1-B64B-A9D3-9A1EB241EB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09398" y="4239408"/>
              <a:ext cx="0" cy="76367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A875B86-1B2E-F443-9237-C5A0AEE749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45084" y="4241086"/>
              <a:ext cx="0" cy="76367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B22C685-305B-C84E-AB05-52900A90CB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29823" y="4261182"/>
              <a:ext cx="0" cy="76367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C5656D2-EFC5-A64C-ADCA-1D8E5202AA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76040" y="4252807"/>
              <a:ext cx="0" cy="76367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145FD0C-107A-744F-BD20-EE0ACDE97986}"/>
                </a:ext>
              </a:extLst>
            </p:cNvPr>
            <p:cNvSpPr txBox="1"/>
            <p:nvPr/>
          </p:nvSpPr>
          <p:spPr>
            <a:xfrm>
              <a:off x="5838093" y="5214098"/>
              <a:ext cx="4823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LO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3740F5D-BCBF-5A4F-87CA-44F212415330}"/>
                </a:ext>
              </a:extLst>
            </p:cNvPr>
            <p:cNvSpPr txBox="1"/>
            <p:nvPr/>
          </p:nvSpPr>
          <p:spPr>
            <a:xfrm>
              <a:off x="6573295" y="5204456"/>
              <a:ext cx="77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Image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3141B4E-4AD7-B644-A7C6-236E49535009}"/>
                </a:ext>
              </a:extLst>
            </p:cNvPr>
            <p:cNvSpPr txBox="1"/>
            <p:nvPr/>
          </p:nvSpPr>
          <p:spPr>
            <a:xfrm>
              <a:off x="7734716" y="5170624"/>
              <a:ext cx="3902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IF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CCEBA83-D15A-D545-960F-F014047BD0D9}"/>
                </a:ext>
              </a:extLst>
            </p:cNvPr>
            <p:cNvSpPr txBox="1"/>
            <p:nvPr/>
          </p:nvSpPr>
          <p:spPr>
            <a:xfrm>
              <a:off x="8719449" y="5180190"/>
              <a:ext cx="4647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RF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0E74077A-C638-9D48-8AFF-9DDCB06201D2}"/>
                    </a:ext>
                  </a:extLst>
                </p:cNvPr>
                <p:cNvSpPr txBox="1"/>
                <p:nvPr/>
              </p:nvSpPr>
              <p:spPr>
                <a:xfrm>
                  <a:off x="9559331" y="5175987"/>
                  <a:ext cx="77204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↑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0E74077A-C638-9D48-8AFF-9DDCB06201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59331" y="5175987"/>
                  <a:ext cx="772048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0C76891B-9CEC-DD4E-B458-E997B30DF693}"/>
                    </a:ext>
                  </a:extLst>
                </p:cNvPr>
                <p:cNvSpPr txBox="1"/>
                <p:nvPr/>
              </p:nvSpPr>
              <p:spPr>
                <a:xfrm>
                  <a:off x="10558297" y="5179834"/>
                  <a:ext cx="77204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↑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0C76891B-9CEC-DD4E-B458-E997B30DF6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58297" y="5179834"/>
                  <a:ext cx="772048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448EF065-6AF1-104A-837F-D985CB92E2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70830" y="4239408"/>
              <a:ext cx="0" cy="76367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BB4F469A-ECC6-024D-B48C-9AB9A9B0DC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39296" y="4239408"/>
              <a:ext cx="0" cy="76367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05514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FFC3D-00D0-104C-A4A4-198CBD86B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447" y="136525"/>
            <a:ext cx="10515600" cy="869909"/>
          </a:xfrm>
        </p:spPr>
        <p:txBody>
          <a:bodyPr/>
          <a:lstStyle/>
          <a:p>
            <a:pPr algn="ctr"/>
            <a:r>
              <a:rPr lang="en-US"/>
              <a:t>Phasors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ACD2D8-4F2D-FC44-B0CE-A312E10A45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10107"/>
                <a:ext cx="10396847" cy="4951064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𝑅𝐼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sz="2000" b="0"/>
              </a:p>
              <a:p>
                <a:pPr>
                  <a:spcBef>
                    <a:spcPts val="400"/>
                  </a:spcBef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𝐿</m:t>
                    </m:r>
                    <m:acc>
                      <m:accPr>
                        <m:chr m:val="̇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acc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sz="2000" b="0"/>
              </a:p>
              <a:p>
                <a:pPr>
                  <a:spcBef>
                    <a:spcPts val="400"/>
                  </a:spcBef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𝐶</m:t>
                    </m:r>
                    <m:acc>
                      <m:accPr>
                        <m:chr m:val="̇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sz="2000" b="0"/>
              </a:p>
              <a:p>
                <a:pPr>
                  <a:spcBef>
                    <a:spcPts val="400"/>
                  </a:spcBef>
                </a:pPr>
                <a:r>
                  <a:rPr lang="en-US" sz="2000"/>
                  <a:t>Suppose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𝐴𝑐𝑜𝑠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I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/>
                  <a:t> .  If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000"/>
                  <a:t>, we say the current leads the voltage.</a:t>
                </a:r>
              </a:p>
              <a:p>
                <a:pPr>
                  <a:spcBef>
                    <a:spcPts val="400"/>
                  </a:spcBef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/>
                  <a:t>,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I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𝑅𝑒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/>
              </a:p>
              <a:p>
                <a:pPr>
                  <a:spcBef>
                    <a:spcPts val="400"/>
                  </a:spcBef>
                </a:pPr>
                <a:r>
                  <a:rPr lang="en-US" sz="2000"/>
                  <a:t>Now define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p>
                    </m:sSup>
                  </m:oMath>
                </a14:m>
                <a:r>
                  <a:rPr lang="en-US" sz="2000"/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sup>
                    </m:sSup>
                  </m:oMath>
                </a14:m>
                <a:r>
                  <a:rPr lang="en-US" sz="2000"/>
                  <a:t>, so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/>
                  <a:t>,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000"/>
                  <a:t>, 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sz="2000"/>
                  <a:t>.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000"/>
                  <a:t> 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sz="2000"/>
                  <a:t> are called phasors and do not include time.  Note that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𝑉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I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𝑅𝑒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/>
                  <a:t>.</a:t>
                </a:r>
              </a:p>
              <a:p>
                <a:pPr>
                  <a:spcBef>
                    <a:spcPts val="400"/>
                  </a:spcBef>
                </a:pPr>
                <a:r>
                  <a:rPr lang="en-US" sz="2000"/>
                  <a:t>Note that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𝐶𝑉𝑗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sz="2000"/>
                  <a:t>, for a capacitor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𝐿𝐼𝑗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sz="2000"/>
                  <a:t>, for an inductor</a:t>
                </a:r>
              </a:p>
              <a:p>
                <a:pPr>
                  <a:spcBef>
                    <a:spcPts val="400"/>
                  </a:spcBef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𝑍</m:t>
                    </m:r>
                    <m:acc>
                      <m:accPr>
                        <m:chr m:val="̂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acc>
                  </m:oMath>
                </a14:m>
                <a:r>
                  <a:rPr lang="en-US" sz="2000"/>
                  <a:t>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𝑗𝑋</m:t>
                    </m:r>
                  </m:oMath>
                </a14:m>
                <a:endParaRPr lang="en-US" sz="2000"/>
              </a:p>
              <a:p>
                <a:pPr>
                  <a:spcBef>
                    <a:spcPts val="400"/>
                  </a:spcBef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𝑌</m:t>
                    </m:r>
                    <m:acc>
                      <m:accPr>
                        <m:chr m:val="̂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</m:oMath>
                </a14:m>
                <a:r>
                  <a:rPr lang="en-US" sz="2000"/>
                  <a:t>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𝑗𝐵</m:t>
                    </m:r>
                  </m:oMath>
                </a14:m>
                <a:endParaRPr lang="en-US" sz="200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ACD2D8-4F2D-FC44-B0CE-A312E10A45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10107"/>
                <a:ext cx="10396847" cy="4951064"/>
              </a:xfrm>
              <a:blipFill>
                <a:blip r:embed="rId2"/>
                <a:stretch>
                  <a:fillRect l="-488" t="-12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CF02C-B742-014E-9DD4-DFDDFC2C7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6BA51-8322-1A4D-B259-B7470637069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87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FFC3D-00D0-104C-A4A4-198CBD86B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447" y="136525"/>
            <a:ext cx="10515600" cy="869909"/>
          </a:xfrm>
        </p:spPr>
        <p:txBody>
          <a:bodyPr/>
          <a:lstStyle/>
          <a:p>
            <a:pPr algn="ctr"/>
            <a:r>
              <a:rPr lang="en-US"/>
              <a:t>Series resonance and Q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ACD2D8-4F2D-FC44-B0CE-A312E10A45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10107"/>
                <a:ext cx="10396847" cy="4951064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=±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000" b="0" dirty="0">
                    <a:ea typeface="Cambria Math" panose="02040503050406030204" pitchFamily="18" charset="0"/>
                  </a:rPr>
                  <a:t>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sz="2000" b="0" dirty="0">
                    <a:ea typeface="Cambria Math" panose="02040503050406030204" pitchFamily="18" charset="0"/>
                  </a:rPr>
                  <a:t> is upper 3dB cutoff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2000" b="0" dirty="0">
                    <a:ea typeface="Cambria Math" panose="02040503050406030204" pitchFamily="18" charset="0"/>
                  </a:rPr>
                  <a:t> is lower 3dB cutoff]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Define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</m:oMath>
                </a14:m>
                <a:endParaRPr lang="en-US" sz="200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num>
                      <m:den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den>
                    </m:f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𝑅</m:t>
                        </m:r>
                      </m:num>
                      <m:den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𝑄</m:t>
                        </m:r>
                      </m:den>
                    </m:f>
                  </m:oMath>
                </a14:m>
                <a:r>
                  <a:rPr lang="en-US" sz="2000" dirty="0"/>
                  <a:t> </a:t>
                </a:r>
              </a:p>
              <a:p>
                <a:endParaRPr lang="en-US" sz="200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</m:den>
                    </m:f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, so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den>
                    </m:f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ACD2D8-4F2D-FC44-B0CE-A312E10A45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10107"/>
                <a:ext cx="10396847" cy="4951064"/>
              </a:xfrm>
              <a:blipFill>
                <a:blip r:embed="rId2"/>
                <a:stretch>
                  <a:fillRect l="-488" t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CF02C-B742-014E-9DD4-DFDDFC2C7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6BA51-8322-1A4D-B259-B7470637069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392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FFC3D-00D0-104C-A4A4-198CBD86B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447" y="136525"/>
            <a:ext cx="10515600" cy="869909"/>
          </a:xfrm>
        </p:spPr>
        <p:txBody>
          <a:bodyPr/>
          <a:lstStyle/>
          <a:p>
            <a:pPr algn="ctr"/>
            <a:r>
              <a:rPr lang="en-US" dirty="0"/>
              <a:t>Parallel resonance and Q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ACD2D8-4F2D-FC44-B0CE-A312E10A45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10107"/>
                <a:ext cx="10396847" cy="4951064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num>
                      <m:den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den>
                    </m:f>
                    <m:r>
                      <m:rPr>
                        <m:nor/>
                      </m:rPr>
                      <a:rPr lang="en-US" sz="2000" dirty="0"/>
                      <m:t> </m:t>
                    </m:r>
                    <m:r>
                      <m:rPr>
                        <m:nor/>
                      </m:rPr>
                      <a:rPr lang="en-US" sz="2000" dirty="0"/>
                      <m:t>and</m:t>
                    </m:r>
                    <m:r>
                      <m:rPr>
                        <m:nor/>
                      </m:rPr>
                      <a:rPr lang="en-US" sz="2000" dirty="0"/>
                      <m:t>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num>
                      <m:den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den>
                    </m:f>
                    <m:r>
                      <m:rPr>
                        <m:nor/>
                      </m:rPr>
                      <a:rPr lang="en-US" sz="2000" dirty="0"/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den>
                    </m:f>
                    <m:r>
                      <m:rPr>
                        <m:nor/>
                      </m:rPr>
                      <a:rPr lang="en-US" sz="2000" dirty="0"/>
                      <m:t> 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ACD2D8-4F2D-FC44-B0CE-A312E10A45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10107"/>
                <a:ext cx="10396847" cy="4951064"/>
              </a:xfrm>
              <a:blipFill>
                <a:blip r:embed="rId2"/>
                <a:stretch>
                  <a:fillRect l="-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CF02C-B742-014E-9DD4-DFDDFC2C7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6BA51-8322-1A4D-B259-B7470637069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597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FFC3D-00D0-104C-A4A4-198CBD86B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447" y="136525"/>
            <a:ext cx="10515600" cy="869909"/>
          </a:xfrm>
        </p:spPr>
        <p:txBody>
          <a:bodyPr/>
          <a:lstStyle/>
          <a:p>
            <a:pPr algn="ctr"/>
            <a:r>
              <a:rPr lang="en-US" dirty="0"/>
              <a:t>Power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ACD2D8-4F2D-FC44-B0CE-A312E10A45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10107"/>
                <a:ext cx="10396847" cy="4951064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sz="2000" b="0" dirty="0"/>
              </a:p>
              <a:p>
                <a:r>
                  <a:rPr lang="en-US" sz="2000" dirty="0"/>
                  <a:t>Complex power: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acc>
                          <m:accPr>
                            <m:chr m:val="̅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acc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𝑍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𝑗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j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𝑋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0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2000" dirty="0"/>
                  <a:t> is power delivered to resistor,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sz="2000" dirty="0"/>
                  <a:t> is power stored in inductor and capacitor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sSup>
                          <m:sSup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</m:e>
                          <m: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sSup>
                          <m:sSup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200" dirty="0"/>
              </a:p>
              <a:p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sSup>
                          <m:sSup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</m:e>
                          <m:sup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sSup>
                          <m:sSup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</m:e>
                          <m:sup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den>
                    </m:f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den>
                    </m:f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ACD2D8-4F2D-FC44-B0CE-A312E10A45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10107"/>
                <a:ext cx="10396847" cy="4951064"/>
              </a:xfrm>
              <a:blipFill>
                <a:blip r:embed="rId2"/>
                <a:stretch>
                  <a:fillRect l="-610" t="-12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CF02C-B742-014E-9DD4-DFDDFC2C7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6BA51-8322-1A4D-B259-B7470637069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993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7131</TotalTime>
  <Words>800</Words>
  <Application>Microsoft Macintosh PowerPoint</Application>
  <PresentationFormat>Widescreen</PresentationFormat>
  <Paragraphs>164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Times New Roman</vt:lpstr>
      <vt:lpstr>Office Theme</vt:lpstr>
      <vt:lpstr>Electronics of Radio (Supplement) Notes on David Rutledge’s book</vt:lpstr>
      <vt:lpstr>Modulation</vt:lpstr>
      <vt:lpstr>Direct conversion receivers</vt:lpstr>
      <vt:lpstr>PowerPoint Presentation</vt:lpstr>
      <vt:lpstr>PowerPoint Presentation</vt:lpstr>
      <vt:lpstr>Phasors</vt:lpstr>
      <vt:lpstr>Series resonance and Q</vt:lpstr>
      <vt:lpstr>Parallel resonance and Q</vt:lpstr>
      <vt:lpstr>Power</vt:lpstr>
      <vt:lpstr>General formulas for Q</vt:lpstr>
      <vt:lpstr>Exercises</vt:lpstr>
      <vt:lpstr>Misc-1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Electronics of Radi</dc:title>
  <dc:creator>John Manferdelli</dc:creator>
  <cp:lastModifiedBy>John Manferdelli</cp:lastModifiedBy>
  <cp:revision>993</cp:revision>
  <dcterms:created xsi:type="dcterms:W3CDTF">2021-07-06T18:24:07Z</dcterms:created>
  <dcterms:modified xsi:type="dcterms:W3CDTF">2021-11-07T19:51:47Z</dcterms:modified>
</cp:coreProperties>
</file>