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6"/>
    <p:restoredTop sz="94695"/>
  </p:normalViewPr>
  <p:slideViewPr>
    <p:cSldViewPr snapToGrid="0" snapToObjects="1">
      <p:cViewPr varScale="1">
        <p:scale>
          <a:sx n="101" d="100"/>
          <a:sy n="101" d="100"/>
        </p:scale>
        <p:origin x="216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79837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AD3AF-9FBF-FC44-9D59-D7A033B719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27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9"/>
          <p:cNvGrpSpPr>
            <a:grpSpLocks/>
          </p:cNvGrpSpPr>
          <p:nvPr/>
        </p:nvGrpSpPr>
        <p:grpSpPr bwMode="auto">
          <a:xfrm>
            <a:off x="724000" y="883920"/>
            <a:ext cx="152400" cy="762000"/>
            <a:chOff x="3935" y="1728"/>
            <a:chExt cx="96" cy="480"/>
          </a:xfrm>
        </p:grpSpPr>
        <p:sp>
          <p:nvSpPr>
            <p:cNvPr id="33" name="Arc 59"/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4" name="Arc 60"/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5" name="Arc 61"/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6" name="Arc 62"/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7" name="Line 63"/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8" name="Line 64"/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9" name="Arc 65"/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40" name="Arc 66"/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41" name="Arc 67"/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42" name="Arc 68"/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43" name="Arc 69"/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44" name="Arc 70"/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45" name="Arc 71"/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46" name="Freeform 12"/>
          <p:cNvSpPr>
            <a:spLocks/>
          </p:cNvSpPr>
          <p:nvPr/>
        </p:nvSpPr>
        <p:spPr bwMode="auto">
          <a:xfrm flipH="1">
            <a:off x="714856" y="228600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10"/>
          <p:cNvGrpSpPr>
            <a:grpSpLocks/>
          </p:cNvGrpSpPr>
          <p:nvPr/>
        </p:nvGrpSpPr>
        <p:grpSpPr bwMode="auto">
          <a:xfrm>
            <a:off x="699616" y="1569720"/>
            <a:ext cx="201958" cy="592136"/>
            <a:chOff x="3216" y="1728"/>
            <a:chExt cx="192" cy="480"/>
          </a:xfrm>
        </p:grpSpPr>
        <p:sp>
          <p:nvSpPr>
            <p:cNvPr id="48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49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50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51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14691" y="2325053"/>
            <a:ext cx="2159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400" baseline="30000" dirty="0"/>
              <a:t>2</a:t>
            </a:r>
            <a:r>
              <a:rPr lang="en-US" sz="1400" dirty="0"/>
              <a:t>=R</a:t>
            </a:r>
            <a:r>
              <a:rPr lang="en-US" sz="1400" baseline="30000" dirty="0"/>
              <a:t>2</a:t>
            </a:r>
            <a:r>
              <a:rPr lang="en-US" sz="1400" dirty="0"/>
              <a:t>+(</a:t>
            </a:r>
            <a:r>
              <a:rPr lang="en-US" sz="1400" dirty="0">
                <a:latin typeface="Math1Mono" charset="2"/>
                <a:cs typeface="Math1Mono" charset="2"/>
              </a:rPr>
              <a:t>w</a:t>
            </a:r>
            <a:r>
              <a:rPr lang="en-US" sz="1400" dirty="0"/>
              <a:t>L-(1/</a:t>
            </a:r>
            <a:r>
              <a:rPr lang="en-US" sz="1400" dirty="0">
                <a:latin typeface="Math1Mono" charset="2"/>
                <a:cs typeface="Math1Mono" charset="2"/>
              </a:rPr>
              <a:t>w</a:t>
            </a:r>
            <a:r>
              <a:rPr lang="en-US" sz="1400" dirty="0"/>
              <a:t>C))</a:t>
            </a:r>
            <a:r>
              <a:rPr lang="en-US" sz="1400" baseline="30000" dirty="0"/>
              <a:t>2</a:t>
            </a:r>
            <a:endParaRPr lang="en-US" sz="1200" baseline="30000" dirty="0"/>
          </a:p>
        </p:txBody>
      </p:sp>
      <p:grpSp>
        <p:nvGrpSpPr>
          <p:cNvPr id="6" name="Group 209"/>
          <p:cNvGrpSpPr>
            <a:grpSpLocks/>
          </p:cNvGrpSpPr>
          <p:nvPr/>
        </p:nvGrpSpPr>
        <p:grpSpPr bwMode="auto">
          <a:xfrm>
            <a:off x="2863618" y="1261386"/>
            <a:ext cx="152400" cy="762000"/>
            <a:chOff x="3935" y="1728"/>
            <a:chExt cx="96" cy="480"/>
          </a:xfrm>
        </p:grpSpPr>
        <p:sp>
          <p:nvSpPr>
            <p:cNvPr id="79" name="Arc 59"/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80" name="Arc 60"/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81" name="Arc 61"/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82" name="Arc 62"/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83" name="Line 63"/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84" name="Line 64"/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85" name="Arc 65"/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86" name="Arc 66"/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87" name="Arc 67"/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88" name="Arc 68"/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89" name="Arc 69"/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90" name="Arc 70"/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91" name="Arc 71"/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92" name="Freeform 12"/>
          <p:cNvSpPr>
            <a:spLocks/>
          </p:cNvSpPr>
          <p:nvPr/>
        </p:nvSpPr>
        <p:spPr bwMode="auto">
          <a:xfrm flipH="1">
            <a:off x="2839234" y="575586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200"/>
          </a:p>
        </p:txBody>
      </p:sp>
      <p:grpSp>
        <p:nvGrpSpPr>
          <p:cNvPr id="7" name="Group 210"/>
          <p:cNvGrpSpPr>
            <a:grpSpLocks/>
          </p:cNvGrpSpPr>
          <p:nvPr/>
        </p:nvGrpSpPr>
        <p:grpSpPr bwMode="auto">
          <a:xfrm>
            <a:off x="3313205" y="897849"/>
            <a:ext cx="356123" cy="756095"/>
            <a:chOff x="3216" y="1728"/>
            <a:chExt cx="192" cy="480"/>
          </a:xfrm>
        </p:grpSpPr>
        <p:sp>
          <p:nvSpPr>
            <p:cNvPr id="94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95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96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97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1982556" y="2270301"/>
            <a:ext cx="2837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Z=(L/C-j(R/</a:t>
            </a:r>
            <a:r>
              <a:rPr lang="en-US" sz="1400" dirty="0">
                <a:latin typeface="Math1Mono" charset="2"/>
                <a:cs typeface="Math1Mono" charset="2"/>
              </a:rPr>
              <a:t>w</a:t>
            </a:r>
            <a:r>
              <a:rPr lang="en-US" sz="1400" dirty="0"/>
              <a:t>C))(R+j(</a:t>
            </a:r>
            <a:r>
              <a:rPr lang="en-US" sz="1400" dirty="0">
                <a:latin typeface="Math1Mono" charset="2"/>
                <a:cs typeface="Math1Mono" charset="2"/>
              </a:rPr>
              <a:t>w</a:t>
            </a:r>
            <a:r>
              <a:rPr lang="en-US" sz="1400" dirty="0"/>
              <a:t>L-(1/</a:t>
            </a:r>
            <a:r>
              <a:rPr lang="en-US" sz="1400" dirty="0">
                <a:latin typeface="Math1Mono" charset="2"/>
                <a:cs typeface="Math1Mono" charset="2"/>
              </a:rPr>
              <a:t>w</a:t>
            </a:r>
            <a:r>
              <a:rPr lang="en-US" sz="1400" dirty="0"/>
              <a:t>C))</a:t>
            </a:r>
            <a:r>
              <a:rPr lang="en-US" sz="1400" baseline="30000" dirty="0"/>
              <a:t>-1</a:t>
            </a:r>
          </a:p>
        </p:txBody>
      </p:sp>
      <p:cxnSp>
        <p:nvCxnSpPr>
          <p:cNvPr id="99" name="Straight Connector 98"/>
          <p:cNvCxnSpPr/>
          <p:nvPr/>
        </p:nvCxnSpPr>
        <p:spPr>
          <a:xfrm rot="10800000">
            <a:off x="3491506" y="575586"/>
            <a:ext cx="1588" cy="3749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5400000" flipH="1" flipV="1">
            <a:off x="3105537" y="461683"/>
            <a:ext cx="229394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16200000" flipV="1">
            <a:off x="3235474" y="1730778"/>
            <a:ext cx="528098" cy="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5400000" flipH="1" flipV="1">
            <a:off x="3106331" y="2136495"/>
            <a:ext cx="229394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2915434" y="577174"/>
            <a:ext cx="58918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2924578" y="2021798"/>
            <a:ext cx="58918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447479" y="2563403"/>
            <a:ext cx="1865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</a:t>
            </a:r>
            <a:r>
              <a:rPr lang="en-US" sz="1400" baseline="-25000" dirty="0"/>
              <a:t>0</a:t>
            </a:r>
            <a:r>
              <a:rPr lang="en-US" sz="1400" dirty="0"/>
              <a:t>= (2</a:t>
            </a:r>
            <a:r>
              <a:rPr lang="en-US" sz="1400" dirty="0">
                <a:latin typeface="Math1Mono" charset="2"/>
                <a:cs typeface="Math1Mono" charset="2"/>
              </a:rPr>
              <a:t>p</a:t>
            </a:r>
            <a:r>
              <a:rPr lang="en-US" sz="1400" dirty="0"/>
              <a:t>)</a:t>
            </a:r>
            <a:r>
              <a:rPr lang="en-US" sz="1400" baseline="30000" dirty="0"/>
              <a:t>-1</a:t>
            </a:r>
            <a:r>
              <a:rPr lang="en-US" sz="1400" dirty="0"/>
              <a:t>(LC)</a:t>
            </a:r>
            <a:r>
              <a:rPr lang="en-US" sz="1400" baseline="30000" dirty="0"/>
              <a:t>-1/2</a:t>
            </a:r>
          </a:p>
        </p:txBody>
      </p: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2480033" y="3722713"/>
            <a:ext cx="1219994" cy="898075"/>
            <a:chOff x="768" y="240"/>
            <a:chExt cx="1056" cy="864"/>
          </a:xfrm>
        </p:grpSpPr>
        <p:grpSp>
          <p:nvGrpSpPr>
            <p:cNvPr id="9" name="Group 39"/>
            <p:cNvGrpSpPr>
              <a:grpSpLocks/>
            </p:cNvGrpSpPr>
            <p:nvPr/>
          </p:nvGrpSpPr>
          <p:grpSpPr bwMode="auto">
            <a:xfrm>
              <a:off x="768" y="240"/>
              <a:ext cx="1056" cy="864"/>
              <a:chOff x="2496" y="1968"/>
              <a:chExt cx="1056" cy="864"/>
            </a:xfrm>
          </p:grpSpPr>
          <p:sp>
            <p:nvSpPr>
              <p:cNvPr id="111" name="Line 40"/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Line 41"/>
              <p:cNvSpPr>
                <a:spLocks noChangeShapeType="1"/>
              </p:cNvSpPr>
              <p:nvPr/>
            </p:nvSpPr>
            <p:spPr bwMode="auto">
              <a:xfrm>
                <a:off x="2496" y="264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Line 42"/>
              <p:cNvSpPr>
                <a:spLocks noChangeShapeType="1"/>
              </p:cNvSpPr>
              <p:nvPr/>
            </p:nvSpPr>
            <p:spPr bwMode="auto">
              <a:xfrm>
                <a:off x="3360" y="240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43"/>
              <p:cNvSpPr>
                <a:spLocks/>
              </p:cNvSpPr>
              <p:nvPr/>
            </p:nvSpPr>
            <p:spPr bwMode="auto">
              <a:xfrm>
                <a:off x="2688" y="1968"/>
                <a:ext cx="672" cy="864"/>
              </a:xfrm>
              <a:custGeom>
                <a:avLst/>
                <a:gdLst>
                  <a:gd name="T0" fmla="*/ 672 w 432"/>
                  <a:gd name="T1" fmla="*/ 432 h 768"/>
                  <a:gd name="T2" fmla="*/ 0 w 432"/>
                  <a:gd name="T3" fmla="*/ 864 h 768"/>
                  <a:gd name="T4" fmla="*/ 0 w 432"/>
                  <a:gd name="T5" fmla="*/ 0 h 768"/>
                  <a:gd name="T6" fmla="*/ 672 w 432"/>
                  <a:gd name="T7" fmla="*/ 432 h 7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768"/>
                  <a:gd name="T14" fmla="*/ 432 w 432"/>
                  <a:gd name="T15" fmla="*/ 768 h 7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768">
                    <a:moveTo>
                      <a:pt x="432" y="384"/>
                    </a:moveTo>
                    <a:lnTo>
                      <a:pt x="0" y="768"/>
                    </a:lnTo>
                    <a:lnTo>
                      <a:pt x="0" y="0"/>
                    </a:lnTo>
                    <a:lnTo>
                      <a:pt x="432" y="384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4" name="Line 44"/>
            <p:cNvSpPr>
              <a:spLocks noChangeShapeType="1"/>
            </p:cNvSpPr>
            <p:nvPr/>
          </p:nvSpPr>
          <p:spPr bwMode="auto">
            <a:xfrm>
              <a:off x="1008" y="91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Line 45"/>
            <p:cNvSpPr>
              <a:spLocks noChangeShapeType="1"/>
            </p:cNvSpPr>
            <p:nvPr/>
          </p:nvSpPr>
          <p:spPr bwMode="auto">
            <a:xfrm>
              <a:off x="1032" y="408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Line 46"/>
            <p:cNvSpPr>
              <a:spLocks noChangeShapeType="1"/>
            </p:cNvSpPr>
            <p:nvPr/>
          </p:nvSpPr>
          <p:spPr bwMode="auto">
            <a:xfrm>
              <a:off x="1008" y="43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5" name="Freeform 12"/>
          <p:cNvSpPr>
            <a:spLocks/>
          </p:cNvSpPr>
          <p:nvPr/>
        </p:nvSpPr>
        <p:spPr bwMode="auto">
          <a:xfrm rot="16200000" flipH="1">
            <a:off x="773947" y="3548976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12"/>
          <p:cNvSpPr>
            <a:spLocks/>
          </p:cNvSpPr>
          <p:nvPr/>
        </p:nvSpPr>
        <p:spPr bwMode="auto">
          <a:xfrm rot="16200000" flipH="1">
            <a:off x="1490226" y="3548976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17" name="Straight Connector 116"/>
          <p:cNvCxnSpPr/>
          <p:nvPr/>
        </p:nvCxnSpPr>
        <p:spPr>
          <a:xfrm rot="5400000" flipH="1" flipV="1">
            <a:off x="998284" y="3646935"/>
            <a:ext cx="525894" cy="7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cxnSpLocks/>
          </p:cNvCxnSpPr>
          <p:nvPr/>
        </p:nvCxnSpPr>
        <p:spPr>
          <a:xfrm flipV="1">
            <a:off x="1260833" y="3389854"/>
            <a:ext cx="176863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210"/>
          <p:cNvGrpSpPr>
            <a:grpSpLocks/>
          </p:cNvGrpSpPr>
          <p:nvPr/>
        </p:nvGrpSpPr>
        <p:grpSpPr bwMode="auto">
          <a:xfrm rot="16200000">
            <a:off x="3069670" y="3015578"/>
            <a:ext cx="304800" cy="762000"/>
            <a:chOff x="3216" y="1728"/>
            <a:chExt cx="192" cy="480"/>
          </a:xfrm>
        </p:grpSpPr>
        <p:sp>
          <p:nvSpPr>
            <p:cNvPr id="132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36" name="Straight Connector 135"/>
          <p:cNvCxnSpPr/>
          <p:nvPr/>
        </p:nvCxnSpPr>
        <p:spPr>
          <a:xfrm rot="16200000" flipV="1">
            <a:off x="3319025" y="3777576"/>
            <a:ext cx="761999" cy="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Freeform 12"/>
          <p:cNvSpPr>
            <a:spLocks/>
          </p:cNvSpPr>
          <p:nvPr/>
        </p:nvSpPr>
        <p:spPr bwMode="auto">
          <a:xfrm flipH="1">
            <a:off x="2383870" y="4768177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12"/>
          <p:cNvSpPr>
            <a:spLocks/>
          </p:cNvSpPr>
          <p:nvPr/>
        </p:nvSpPr>
        <p:spPr bwMode="auto">
          <a:xfrm rot="16200000" flipH="1">
            <a:off x="2736859" y="4417657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" name="Group 210"/>
          <p:cNvGrpSpPr>
            <a:grpSpLocks/>
          </p:cNvGrpSpPr>
          <p:nvPr/>
        </p:nvGrpSpPr>
        <p:grpSpPr bwMode="auto">
          <a:xfrm>
            <a:off x="1947427" y="3924651"/>
            <a:ext cx="201958" cy="592136"/>
            <a:chOff x="3216" y="1728"/>
            <a:chExt cx="192" cy="480"/>
          </a:xfrm>
        </p:grpSpPr>
        <p:sp>
          <p:nvSpPr>
            <p:cNvPr id="141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" name="Group 222"/>
          <p:cNvGrpSpPr>
            <a:grpSpLocks/>
          </p:cNvGrpSpPr>
          <p:nvPr/>
        </p:nvGrpSpPr>
        <p:grpSpPr bwMode="auto">
          <a:xfrm>
            <a:off x="1895611" y="4436793"/>
            <a:ext cx="304800" cy="381000"/>
            <a:chOff x="4272" y="3072"/>
            <a:chExt cx="192" cy="240"/>
          </a:xfrm>
        </p:grpSpPr>
        <p:sp>
          <p:nvSpPr>
            <p:cNvPr id="146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534313" y="5149177"/>
            <a:ext cx="1303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Active low pass</a:t>
            </a:r>
          </a:p>
        </p:txBody>
      </p:sp>
      <p:cxnSp>
        <p:nvCxnSpPr>
          <p:cNvPr id="155" name="Straight Connector 154"/>
          <p:cNvCxnSpPr/>
          <p:nvPr/>
        </p:nvCxnSpPr>
        <p:spPr>
          <a:xfrm>
            <a:off x="1934771" y="3910280"/>
            <a:ext cx="762001" cy="76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cxnSpLocks/>
          </p:cNvCxnSpPr>
          <p:nvPr/>
        </p:nvCxnSpPr>
        <p:spPr>
          <a:xfrm>
            <a:off x="3639067" y="3396577"/>
            <a:ext cx="5791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5400000" flipH="1" flipV="1">
            <a:off x="2268452" y="4632797"/>
            <a:ext cx="4231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/>
          <p:cNvCxnSpPr/>
          <p:nvPr/>
        </p:nvCxnSpPr>
        <p:spPr>
          <a:xfrm>
            <a:off x="3090427" y="4783417"/>
            <a:ext cx="609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/>
          <p:cNvCxnSpPr/>
          <p:nvPr/>
        </p:nvCxnSpPr>
        <p:spPr>
          <a:xfrm rot="5400000" flipH="1" flipV="1">
            <a:off x="3386019" y="4470997"/>
            <a:ext cx="62642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cxnSpLocks/>
          </p:cNvCxnSpPr>
          <p:nvPr/>
        </p:nvCxnSpPr>
        <p:spPr>
          <a:xfrm>
            <a:off x="3493342" y="4168649"/>
            <a:ext cx="58768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682507" y="3396577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20K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1428560" y="3533236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11K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1567646" y="416484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.01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2628048" y="4932245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62K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151526" y="3038935"/>
            <a:ext cx="537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.0025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402670" y="4410513"/>
            <a:ext cx="14123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 high pass</a:t>
            </a:r>
          </a:p>
          <a:p>
            <a:r>
              <a:rPr lang="en-US" sz="1400" dirty="0"/>
              <a:t>Swap input</a:t>
            </a:r>
          </a:p>
          <a:p>
            <a:r>
              <a:rPr lang="en-US" sz="1400" dirty="0"/>
              <a:t>resistors for caps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883701" y="2550749"/>
            <a:ext cx="381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v</a:t>
            </a:r>
            <a:r>
              <a:rPr lang="en-US" sz="1600" baseline="-25000" dirty="0" err="1"/>
              <a:t>in</a:t>
            </a:r>
            <a:endParaRPr lang="en-US" sz="1600" baseline="-25000" dirty="0"/>
          </a:p>
        </p:txBody>
      </p:sp>
      <p:grpSp>
        <p:nvGrpSpPr>
          <p:cNvPr id="17" name="Group 38"/>
          <p:cNvGrpSpPr>
            <a:grpSpLocks/>
          </p:cNvGrpSpPr>
          <p:nvPr/>
        </p:nvGrpSpPr>
        <p:grpSpPr bwMode="auto">
          <a:xfrm>
            <a:off x="7083452" y="2481506"/>
            <a:ext cx="1029119" cy="794880"/>
            <a:chOff x="768" y="240"/>
            <a:chExt cx="1056" cy="864"/>
          </a:xfrm>
        </p:grpSpPr>
        <p:grpSp>
          <p:nvGrpSpPr>
            <p:cNvPr id="18" name="Group 39"/>
            <p:cNvGrpSpPr>
              <a:grpSpLocks/>
            </p:cNvGrpSpPr>
            <p:nvPr/>
          </p:nvGrpSpPr>
          <p:grpSpPr bwMode="auto">
            <a:xfrm>
              <a:off x="768" y="240"/>
              <a:ext cx="1056" cy="864"/>
              <a:chOff x="2496" y="1968"/>
              <a:chExt cx="1056" cy="864"/>
            </a:xfrm>
          </p:grpSpPr>
          <p:sp>
            <p:nvSpPr>
              <p:cNvPr id="165" name="Line 40"/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166" name="Line 41"/>
              <p:cNvSpPr>
                <a:spLocks noChangeShapeType="1"/>
              </p:cNvSpPr>
              <p:nvPr/>
            </p:nvSpPr>
            <p:spPr bwMode="auto">
              <a:xfrm>
                <a:off x="2496" y="264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167" name="Line 42"/>
              <p:cNvSpPr>
                <a:spLocks noChangeShapeType="1"/>
              </p:cNvSpPr>
              <p:nvPr/>
            </p:nvSpPr>
            <p:spPr bwMode="auto">
              <a:xfrm>
                <a:off x="3360" y="240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168" name="Freeform 43"/>
              <p:cNvSpPr>
                <a:spLocks/>
              </p:cNvSpPr>
              <p:nvPr/>
            </p:nvSpPr>
            <p:spPr bwMode="auto">
              <a:xfrm>
                <a:off x="2688" y="1968"/>
                <a:ext cx="672" cy="864"/>
              </a:xfrm>
              <a:custGeom>
                <a:avLst/>
                <a:gdLst>
                  <a:gd name="T0" fmla="*/ 672 w 432"/>
                  <a:gd name="T1" fmla="*/ 432 h 768"/>
                  <a:gd name="T2" fmla="*/ 0 w 432"/>
                  <a:gd name="T3" fmla="*/ 864 h 768"/>
                  <a:gd name="T4" fmla="*/ 0 w 432"/>
                  <a:gd name="T5" fmla="*/ 0 h 768"/>
                  <a:gd name="T6" fmla="*/ 672 w 432"/>
                  <a:gd name="T7" fmla="*/ 432 h 7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768"/>
                  <a:gd name="T14" fmla="*/ 432 w 432"/>
                  <a:gd name="T15" fmla="*/ 768 h 7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768">
                    <a:moveTo>
                      <a:pt x="432" y="384"/>
                    </a:moveTo>
                    <a:lnTo>
                      <a:pt x="0" y="768"/>
                    </a:lnTo>
                    <a:lnTo>
                      <a:pt x="0" y="0"/>
                    </a:lnTo>
                    <a:lnTo>
                      <a:pt x="432" y="384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sp>
          <p:nvSpPr>
            <p:cNvPr id="162" name="Line 44"/>
            <p:cNvSpPr>
              <a:spLocks noChangeShapeType="1"/>
            </p:cNvSpPr>
            <p:nvPr/>
          </p:nvSpPr>
          <p:spPr bwMode="auto">
            <a:xfrm>
              <a:off x="1008" y="91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63" name="Line 45"/>
            <p:cNvSpPr>
              <a:spLocks noChangeShapeType="1"/>
            </p:cNvSpPr>
            <p:nvPr/>
          </p:nvSpPr>
          <p:spPr bwMode="auto">
            <a:xfrm>
              <a:off x="1032" y="408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164" name="Line 46"/>
            <p:cNvSpPr>
              <a:spLocks noChangeShapeType="1"/>
            </p:cNvSpPr>
            <p:nvPr/>
          </p:nvSpPr>
          <p:spPr bwMode="auto">
            <a:xfrm>
              <a:off x="1008" y="43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198" name="Freeform 12"/>
          <p:cNvSpPr>
            <a:spLocks/>
          </p:cNvSpPr>
          <p:nvPr/>
        </p:nvSpPr>
        <p:spPr bwMode="auto">
          <a:xfrm rot="16200000" flipH="1">
            <a:off x="8234616" y="3036720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200"/>
          </a:p>
        </p:txBody>
      </p:sp>
      <p:grpSp>
        <p:nvGrpSpPr>
          <p:cNvPr id="19" name="Group 210"/>
          <p:cNvGrpSpPr>
            <a:grpSpLocks/>
          </p:cNvGrpSpPr>
          <p:nvPr/>
        </p:nvGrpSpPr>
        <p:grpSpPr bwMode="auto">
          <a:xfrm>
            <a:off x="6451321" y="2772014"/>
            <a:ext cx="201958" cy="592136"/>
            <a:chOff x="3216" y="1728"/>
            <a:chExt cx="192" cy="480"/>
          </a:xfrm>
        </p:grpSpPr>
        <p:sp>
          <p:nvSpPr>
            <p:cNvPr id="200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01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02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03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grpSp>
        <p:nvGrpSpPr>
          <p:cNvPr id="20" name="Group 222"/>
          <p:cNvGrpSpPr>
            <a:grpSpLocks/>
          </p:cNvGrpSpPr>
          <p:nvPr/>
        </p:nvGrpSpPr>
        <p:grpSpPr bwMode="auto">
          <a:xfrm>
            <a:off x="6402833" y="3200186"/>
            <a:ext cx="300413" cy="342802"/>
            <a:chOff x="4272" y="3072"/>
            <a:chExt cx="192" cy="240"/>
          </a:xfrm>
        </p:grpSpPr>
        <p:sp>
          <p:nvSpPr>
            <p:cNvPr id="205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17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21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30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31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32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233" name="TextBox 232"/>
          <p:cNvSpPr txBox="1"/>
          <p:nvPr/>
        </p:nvSpPr>
        <p:spPr>
          <a:xfrm>
            <a:off x="5088019" y="3565905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Colpitts</a:t>
            </a:r>
            <a:r>
              <a:rPr lang="en-US" dirty="0"/>
              <a:t> oscillator</a:t>
            </a:r>
          </a:p>
        </p:txBody>
      </p:sp>
      <p:cxnSp>
        <p:nvCxnSpPr>
          <p:cNvPr id="235" name="Straight Connector 234"/>
          <p:cNvCxnSpPr/>
          <p:nvPr/>
        </p:nvCxnSpPr>
        <p:spPr>
          <a:xfrm rot="5400000" flipH="1" flipV="1">
            <a:off x="6436944" y="2779895"/>
            <a:ext cx="229394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>
            <a:cxnSpLocks/>
            <a:endCxn id="165" idx="1"/>
          </p:cNvCxnSpPr>
          <p:nvPr/>
        </p:nvCxnSpPr>
        <p:spPr>
          <a:xfrm flipV="1">
            <a:off x="6550845" y="2658147"/>
            <a:ext cx="719720" cy="9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rot="10800000">
            <a:off x="7083452" y="3089517"/>
            <a:ext cx="2" cy="4795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>
            <a:off x="7084247" y="3402010"/>
            <a:ext cx="942724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cxnSpLocks/>
          </p:cNvCxnSpPr>
          <p:nvPr/>
        </p:nvCxnSpPr>
        <p:spPr>
          <a:xfrm flipV="1">
            <a:off x="8691816" y="2869487"/>
            <a:ext cx="1" cy="5452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22"/>
          <p:cNvGrpSpPr>
            <a:grpSpLocks/>
          </p:cNvGrpSpPr>
          <p:nvPr/>
        </p:nvGrpSpPr>
        <p:grpSpPr bwMode="auto">
          <a:xfrm>
            <a:off x="7325497" y="4241798"/>
            <a:ext cx="292608" cy="381000"/>
            <a:chOff x="4272" y="3072"/>
            <a:chExt cx="192" cy="240"/>
          </a:xfrm>
        </p:grpSpPr>
        <p:sp>
          <p:nvSpPr>
            <p:cNvPr id="242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7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48" name="Straight Connector 247"/>
          <p:cNvCxnSpPr/>
          <p:nvPr/>
        </p:nvCxnSpPr>
        <p:spPr>
          <a:xfrm>
            <a:off x="7898356" y="2874320"/>
            <a:ext cx="914400" cy="76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09"/>
          <p:cNvGrpSpPr>
            <a:grpSpLocks/>
          </p:cNvGrpSpPr>
          <p:nvPr/>
        </p:nvGrpSpPr>
        <p:grpSpPr bwMode="auto">
          <a:xfrm>
            <a:off x="7008047" y="3436478"/>
            <a:ext cx="152400" cy="762000"/>
            <a:chOff x="3935" y="1728"/>
            <a:chExt cx="96" cy="480"/>
          </a:xfrm>
        </p:grpSpPr>
        <p:sp>
          <p:nvSpPr>
            <p:cNvPr id="255" name="Arc 59"/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56" name="Arc 60"/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57" name="Arc 61"/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58" name="Arc 62"/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59" name="Line 63"/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60" name="Line 64"/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61" name="Arc 65"/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62" name="Arc 66"/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63" name="Arc 67"/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64" name="Arc 68"/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65" name="Arc 69"/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66" name="Arc 70"/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67" name="Arc 71"/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grpSp>
        <p:nvGrpSpPr>
          <p:cNvPr id="23" name="Group 210"/>
          <p:cNvGrpSpPr>
            <a:grpSpLocks/>
          </p:cNvGrpSpPr>
          <p:nvPr/>
        </p:nvGrpSpPr>
        <p:grpSpPr bwMode="auto">
          <a:xfrm>
            <a:off x="7339489" y="3403598"/>
            <a:ext cx="276239" cy="988726"/>
            <a:chOff x="3216" y="1728"/>
            <a:chExt cx="192" cy="480"/>
          </a:xfrm>
        </p:grpSpPr>
        <p:sp>
          <p:nvSpPr>
            <p:cNvPr id="269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70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71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72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cxnSp>
        <p:nvCxnSpPr>
          <p:cNvPr id="274" name="Straight Connector 273"/>
          <p:cNvCxnSpPr/>
          <p:nvPr/>
        </p:nvCxnSpPr>
        <p:spPr>
          <a:xfrm>
            <a:off x="7065958" y="4200247"/>
            <a:ext cx="39928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TextBox 280"/>
          <p:cNvSpPr txBox="1"/>
          <p:nvPr/>
        </p:nvSpPr>
        <p:spPr>
          <a:xfrm>
            <a:off x="7541447" y="3676746"/>
            <a:ext cx="389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2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4668704" y="4235711"/>
            <a:ext cx="37186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f</a:t>
            </a:r>
            <a:r>
              <a:rPr lang="en-US" sz="1400" dirty="0"/>
              <a:t>= (2</a:t>
            </a:r>
            <a:r>
              <a:rPr lang="en-US" sz="1400" dirty="0">
                <a:latin typeface="Math1Mono" charset="2"/>
                <a:cs typeface="Math1Mono" charset="2"/>
              </a:rPr>
              <a:t>p</a:t>
            </a:r>
            <a:r>
              <a:rPr lang="en-US" sz="1400" dirty="0"/>
              <a:t>)</a:t>
            </a:r>
            <a:r>
              <a:rPr lang="en-US" sz="1400" baseline="30000" dirty="0"/>
              <a:t>-1</a:t>
            </a:r>
            <a:r>
              <a:rPr lang="en-US" sz="1400" dirty="0"/>
              <a:t>((1/L)(1/C</a:t>
            </a:r>
            <a:r>
              <a:rPr lang="en-US" sz="1400" baseline="-25000" dirty="0"/>
              <a:t>1</a:t>
            </a:r>
            <a:r>
              <a:rPr lang="en-US" sz="1400" dirty="0"/>
              <a:t>+1/C</a:t>
            </a:r>
            <a:r>
              <a:rPr lang="en-US" sz="1400" baseline="-25000" dirty="0"/>
              <a:t>2</a:t>
            </a:r>
            <a:r>
              <a:rPr lang="en-US" sz="1400" dirty="0"/>
              <a:t>))</a:t>
            </a:r>
            <a:r>
              <a:rPr lang="en-US" sz="1400" baseline="30000" dirty="0"/>
              <a:t>1/2</a:t>
            </a:r>
          </a:p>
        </p:txBody>
      </p:sp>
      <p:sp>
        <p:nvSpPr>
          <p:cNvPr id="222" name="Oval 221"/>
          <p:cNvSpPr/>
          <p:nvPr/>
        </p:nvSpPr>
        <p:spPr>
          <a:xfrm>
            <a:off x="3161719" y="249795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TextBox 240"/>
          <p:cNvSpPr txBox="1"/>
          <p:nvPr/>
        </p:nvSpPr>
        <p:spPr>
          <a:xfrm>
            <a:off x="928216" y="350520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928216" y="1047988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928216" y="1657588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6082991" y="297419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endParaRPr lang="en-US" sz="1200" dirty="0"/>
          </a:p>
        </p:txBody>
      </p:sp>
      <p:sp>
        <p:nvSpPr>
          <p:cNvPr id="268" name="TextBox 267"/>
          <p:cNvSpPr txBox="1"/>
          <p:nvPr/>
        </p:nvSpPr>
        <p:spPr>
          <a:xfrm>
            <a:off x="2526328" y="727986"/>
            <a:ext cx="268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2534434" y="1413786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8142941" y="3472039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6720789" y="3600546"/>
            <a:ext cx="248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</a:t>
            </a:r>
          </a:p>
        </p:txBody>
      </p:sp>
      <p:sp>
        <p:nvSpPr>
          <p:cNvPr id="290" name="Oval 289"/>
          <p:cNvSpPr/>
          <p:nvPr/>
        </p:nvSpPr>
        <p:spPr>
          <a:xfrm>
            <a:off x="736574" y="152400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TextBox 291"/>
          <p:cNvSpPr txBox="1"/>
          <p:nvPr/>
        </p:nvSpPr>
        <p:spPr>
          <a:xfrm>
            <a:off x="5438507" y="6256799"/>
            <a:ext cx="3019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ath1Mono"/>
              </a:rPr>
              <a:t>𝝿</a:t>
            </a:r>
            <a:r>
              <a:rPr lang="en-US" sz="1400" dirty="0"/>
              <a:t> and T impedance matching</a:t>
            </a:r>
          </a:p>
        </p:txBody>
      </p:sp>
      <p:grpSp>
        <p:nvGrpSpPr>
          <p:cNvPr id="293" name="Group 209"/>
          <p:cNvGrpSpPr>
            <a:grpSpLocks/>
          </p:cNvGrpSpPr>
          <p:nvPr/>
        </p:nvGrpSpPr>
        <p:grpSpPr bwMode="auto">
          <a:xfrm>
            <a:off x="7020822" y="5089267"/>
            <a:ext cx="152400" cy="762000"/>
            <a:chOff x="3935" y="1728"/>
            <a:chExt cx="96" cy="480"/>
          </a:xfrm>
        </p:grpSpPr>
        <p:sp>
          <p:nvSpPr>
            <p:cNvPr id="294" name="Arc 59"/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5" name="Arc 60"/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Arc 61"/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Arc 62"/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Line 63"/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Line 64"/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Arc 65"/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Arc 66"/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Arc 67"/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Arc 68"/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Arc 69"/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Arc 70"/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Arc 71"/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7" name="Group 210"/>
          <p:cNvGrpSpPr>
            <a:grpSpLocks/>
          </p:cNvGrpSpPr>
          <p:nvPr/>
        </p:nvGrpSpPr>
        <p:grpSpPr bwMode="auto">
          <a:xfrm rot="16200000">
            <a:off x="6716022" y="4708267"/>
            <a:ext cx="304800" cy="762000"/>
            <a:chOff x="3216" y="1728"/>
            <a:chExt cx="192" cy="480"/>
          </a:xfrm>
        </p:grpSpPr>
        <p:sp>
          <p:nvSpPr>
            <p:cNvPr id="308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1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2" name="Group 210"/>
          <p:cNvGrpSpPr>
            <a:grpSpLocks/>
          </p:cNvGrpSpPr>
          <p:nvPr/>
        </p:nvGrpSpPr>
        <p:grpSpPr bwMode="auto">
          <a:xfrm rot="16200000">
            <a:off x="7249422" y="4708267"/>
            <a:ext cx="304800" cy="762000"/>
            <a:chOff x="3216" y="1728"/>
            <a:chExt cx="192" cy="480"/>
          </a:xfrm>
        </p:grpSpPr>
        <p:sp>
          <p:nvSpPr>
            <p:cNvPr id="313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7" name="Group 222"/>
          <p:cNvGrpSpPr>
            <a:grpSpLocks/>
          </p:cNvGrpSpPr>
          <p:nvPr/>
        </p:nvGrpSpPr>
        <p:grpSpPr bwMode="auto">
          <a:xfrm>
            <a:off x="6944622" y="5775067"/>
            <a:ext cx="304800" cy="381000"/>
            <a:chOff x="4272" y="3072"/>
            <a:chExt cx="192" cy="240"/>
          </a:xfrm>
        </p:grpSpPr>
        <p:sp>
          <p:nvSpPr>
            <p:cNvPr id="318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24" name="Group 209"/>
          <p:cNvGrpSpPr>
            <a:grpSpLocks/>
          </p:cNvGrpSpPr>
          <p:nvPr/>
        </p:nvGrpSpPr>
        <p:grpSpPr bwMode="auto">
          <a:xfrm rot="16200000">
            <a:off x="6067531" y="4670962"/>
            <a:ext cx="152400" cy="836613"/>
            <a:chOff x="3935" y="1728"/>
            <a:chExt cx="96" cy="527"/>
          </a:xfrm>
        </p:grpSpPr>
        <p:sp>
          <p:nvSpPr>
            <p:cNvPr id="325" name="Arc 59"/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" name="Arc 60"/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" name="Arc 61"/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8" name="Arc 62"/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9" name="Line 63"/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0" name="Line 64"/>
            <p:cNvSpPr>
              <a:spLocks noChangeAspect="1" noChangeShapeType="1"/>
            </p:cNvSpPr>
            <p:nvPr/>
          </p:nvSpPr>
          <p:spPr bwMode="auto">
            <a:xfrm rot="5400000" flipH="1">
              <a:off x="3902" y="2175"/>
              <a:ext cx="16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Arc 65"/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Arc 66"/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Arc 67"/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4" name="Arc 68"/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5" name="Arc 69"/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Arc 70"/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7" name="Group 210"/>
          <p:cNvGrpSpPr>
            <a:grpSpLocks/>
          </p:cNvGrpSpPr>
          <p:nvPr/>
        </p:nvGrpSpPr>
        <p:grpSpPr bwMode="auto">
          <a:xfrm>
            <a:off x="5573022" y="5089267"/>
            <a:ext cx="304800" cy="762000"/>
            <a:chOff x="3216" y="1728"/>
            <a:chExt cx="192" cy="480"/>
          </a:xfrm>
        </p:grpSpPr>
        <p:sp>
          <p:nvSpPr>
            <p:cNvPr id="338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2" name="Group 222"/>
          <p:cNvGrpSpPr>
            <a:grpSpLocks/>
          </p:cNvGrpSpPr>
          <p:nvPr/>
        </p:nvGrpSpPr>
        <p:grpSpPr bwMode="auto">
          <a:xfrm>
            <a:off x="5573022" y="5698867"/>
            <a:ext cx="304800" cy="381000"/>
            <a:chOff x="4272" y="3072"/>
            <a:chExt cx="192" cy="240"/>
          </a:xfrm>
        </p:grpSpPr>
        <p:sp>
          <p:nvSpPr>
            <p:cNvPr id="343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9" name="Group 210"/>
          <p:cNvGrpSpPr>
            <a:grpSpLocks/>
          </p:cNvGrpSpPr>
          <p:nvPr/>
        </p:nvGrpSpPr>
        <p:grpSpPr bwMode="auto">
          <a:xfrm>
            <a:off x="6182622" y="5089267"/>
            <a:ext cx="304800" cy="762000"/>
            <a:chOff x="3216" y="1728"/>
            <a:chExt cx="192" cy="480"/>
          </a:xfrm>
        </p:grpSpPr>
        <p:sp>
          <p:nvSpPr>
            <p:cNvPr id="350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3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4" name="Group 222"/>
          <p:cNvGrpSpPr>
            <a:grpSpLocks/>
          </p:cNvGrpSpPr>
          <p:nvPr/>
        </p:nvGrpSpPr>
        <p:grpSpPr bwMode="auto">
          <a:xfrm>
            <a:off x="6182622" y="5698867"/>
            <a:ext cx="304800" cy="381000"/>
            <a:chOff x="4272" y="3072"/>
            <a:chExt cx="192" cy="240"/>
          </a:xfrm>
        </p:grpSpPr>
        <p:sp>
          <p:nvSpPr>
            <p:cNvPr id="355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0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5" name="TextBox 364"/>
          <p:cNvSpPr txBox="1"/>
          <p:nvPr/>
        </p:nvSpPr>
        <p:spPr>
          <a:xfrm>
            <a:off x="5260116" y="5241667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1</a:t>
            </a:r>
          </a:p>
        </p:txBody>
      </p:sp>
      <p:sp>
        <p:nvSpPr>
          <p:cNvPr id="366" name="TextBox 365"/>
          <p:cNvSpPr txBox="1"/>
          <p:nvPr/>
        </p:nvSpPr>
        <p:spPr>
          <a:xfrm>
            <a:off x="6456942" y="5290959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2</a:t>
            </a:r>
          </a:p>
        </p:txBody>
      </p:sp>
      <p:sp>
        <p:nvSpPr>
          <p:cNvPr id="367" name="TextBox 366"/>
          <p:cNvSpPr txBox="1"/>
          <p:nvPr/>
        </p:nvSpPr>
        <p:spPr>
          <a:xfrm>
            <a:off x="5933836" y="4724400"/>
            <a:ext cx="260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</a:t>
            </a:r>
            <a:endParaRPr lang="en-US" sz="1400" baseline="-25000" dirty="0"/>
          </a:p>
        </p:txBody>
      </p:sp>
      <p:sp>
        <p:nvSpPr>
          <p:cNvPr id="368" name="TextBox 367"/>
          <p:cNvSpPr txBox="1"/>
          <p:nvPr/>
        </p:nvSpPr>
        <p:spPr>
          <a:xfrm>
            <a:off x="381000" y="5940623"/>
            <a:ext cx="3429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Flat side transistor (L to R): E, B. C</a:t>
            </a:r>
          </a:p>
        </p:txBody>
      </p:sp>
      <p:grpSp>
        <p:nvGrpSpPr>
          <p:cNvPr id="588" name="Group 222"/>
          <p:cNvGrpSpPr>
            <a:grpSpLocks/>
          </p:cNvGrpSpPr>
          <p:nvPr/>
        </p:nvGrpSpPr>
        <p:grpSpPr bwMode="auto">
          <a:xfrm>
            <a:off x="2322576" y="5453977"/>
            <a:ext cx="304800" cy="381000"/>
            <a:chOff x="4272" y="3072"/>
            <a:chExt cx="192" cy="240"/>
          </a:xfrm>
        </p:grpSpPr>
        <p:sp>
          <p:nvSpPr>
            <p:cNvPr id="589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0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1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2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3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1" name="Oval 430">
            <a:extLst>
              <a:ext uri="{FF2B5EF4-FFF2-40B4-BE49-F238E27FC236}">
                <a16:creationId xmlns:a16="http://schemas.microsoft.com/office/drawing/2014/main" id="{021621A9-9775-DD4D-A086-BBB8F3138967}"/>
              </a:ext>
            </a:extLst>
          </p:cNvPr>
          <p:cNvSpPr/>
          <p:nvPr/>
        </p:nvSpPr>
        <p:spPr>
          <a:xfrm>
            <a:off x="8772571" y="283057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FC0E0AF7-1384-2541-ADB1-421E46BBE575}"/>
              </a:ext>
            </a:extLst>
          </p:cNvPr>
          <p:cNvSpPr/>
          <p:nvPr/>
        </p:nvSpPr>
        <p:spPr>
          <a:xfrm>
            <a:off x="7680960" y="502920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Oval 437">
            <a:extLst>
              <a:ext uri="{FF2B5EF4-FFF2-40B4-BE49-F238E27FC236}">
                <a16:creationId xmlns:a16="http://schemas.microsoft.com/office/drawing/2014/main" id="{76891190-F78C-9E44-975E-84925CF90D66}"/>
              </a:ext>
            </a:extLst>
          </p:cNvPr>
          <p:cNvSpPr/>
          <p:nvPr/>
        </p:nvSpPr>
        <p:spPr>
          <a:xfrm>
            <a:off x="469147" y="387206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Oval 438">
            <a:extLst>
              <a:ext uri="{FF2B5EF4-FFF2-40B4-BE49-F238E27FC236}">
                <a16:creationId xmlns:a16="http://schemas.microsoft.com/office/drawing/2014/main" id="{F33E1AF8-41A5-DD48-9C39-8778F1BBF343}"/>
              </a:ext>
            </a:extLst>
          </p:cNvPr>
          <p:cNvSpPr/>
          <p:nvPr/>
        </p:nvSpPr>
        <p:spPr>
          <a:xfrm>
            <a:off x="3989587" y="3360001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AC40E0F3-CE0F-2F47-8C39-CF6DB218DB06}"/>
              </a:ext>
            </a:extLst>
          </p:cNvPr>
          <p:cNvSpPr/>
          <p:nvPr/>
        </p:nvSpPr>
        <p:spPr>
          <a:xfrm>
            <a:off x="4004827" y="4128823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0354481E-4FD2-9345-B675-9620986B29A6}"/>
              </a:ext>
            </a:extLst>
          </p:cNvPr>
          <p:cNvSpPr txBox="1"/>
          <p:nvPr/>
        </p:nvSpPr>
        <p:spPr>
          <a:xfrm>
            <a:off x="4157227" y="3167977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V</a:t>
            </a:r>
            <a:r>
              <a:rPr lang="en-US" sz="1200" baseline="-25000" dirty="0" err="1"/>
              <a:t>cc</a:t>
            </a:r>
            <a:endParaRPr lang="en-US" sz="1200" baseline="-25000" dirty="0"/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367DD59D-4ED3-CA4D-A7DB-321412356447}"/>
              </a:ext>
            </a:extLst>
          </p:cNvPr>
          <p:cNvSpPr txBox="1"/>
          <p:nvPr/>
        </p:nvSpPr>
        <p:spPr>
          <a:xfrm>
            <a:off x="3928627" y="4338778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out</a:t>
            </a:r>
            <a:endParaRPr lang="en-US" sz="1200" baseline="-25000" dirty="0"/>
          </a:p>
        </p:txBody>
      </p: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4D2507CC-3004-D24C-9A31-C6B71DE61915}"/>
              </a:ext>
            </a:extLst>
          </p:cNvPr>
          <p:cNvCxnSpPr>
            <a:cxnSpLocks/>
          </p:cNvCxnSpPr>
          <p:nvPr/>
        </p:nvCxnSpPr>
        <p:spPr>
          <a:xfrm>
            <a:off x="5212080" y="5093208"/>
            <a:ext cx="5791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7" name="Oval 446">
            <a:extLst>
              <a:ext uri="{FF2B5EF4-FFF2-40B4-BE49-F238E27FC236}">
                <a16:creationId xmlns:a16="http://schemas.microsoft.com/office/drawing/2014/main" id="{709FEABE-132A-3A4A-903E-D5BDBDE3D074}"/>
              </a:ext>
            </a:extLst>
          </p:cNvPr>
          <p:cNvSpPr/>
          <p:nvPr/>
        </p:nvSpPr>
        <p:spPr>
          <a:xfrm>
            <a:off x="5181600" y="5047488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B3708DE3-753A-2F4F-87D4-392EF6F8D0FD}"/>
              </a:ext>
            </a:extLst>
          </p:cNvPr>
          <p:cNvSpPr txBox="1"/>
          <p:nvPr/>
        </p:nvSpPr>
        <p:spPr>
          <a:xfrm>
            <a:off x="3067834" y="1087995"/>
            <a:ext cx="266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598156E4-5CF0-F143-B512-CA45D9FA3EA0}"/>
              </a:ext>
            </a:extLst>
          </p:cNvPr>
          <p:cNvSpPr/>
          <p:nvPr/>
        </p:nvSpPr>
        <p:spPr>
          <a:xfrm>
            <a:off x="3153178" y="2220368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C562D8C9-09D3-F74D-8E8A-570AB0B5D828}"/>
              </a:ext>
            </a:extLst>
          </p:cNvPr>
          <p:cNvSpPr/>
          <p:nvPr/>
        </p:nvSpPr>
        <p:spPr>
          <a:xfrm>
            <a:off x="739580" y="2108799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9CDA5AED-D7D6-2240-A66A-85541261CC7B}"/>
              </a:ext>
            </a:extLst>
          </p:cNvPr>
          <p:cNvCxnSpPr>
            <a:cxnSpLocks/>
          </p:cNvCxnSpPr>
          <p:nvPr/>
        </p:nvCxnSpPr>
        <p:spPr>
          <a:xfrm>
            <a:off x="6287629" y="2658455"/>
            <a:ext cx="27649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1" name="Oval 370">
            <a:extLst>
              <a:ext uri="{FF2B5EF4-FFF2-40B4-BE49-F238E27FC236}">
                <a16:creationId xmlns:a16="http://schemas.microsoft.com/office/drawing/2014/main" id="{F7D0B676-6B91-F544-987F-24CF5C8912B0}"/>
              </a:ext>
            </a:extLst>
          </p:cNvPr>
          <p:cNvSpPr/>
          <p:nvPr/>
        </p:nvSpPr>
        <p:spPr>
          <a:xfrm>
            <a:off x="6277327" y="2622224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7F28197E-602C-9840-ACE2-D57EE36FD8A9}"/>
              </a:ext>
            </a:extLst>
          </p:cNvPr>
          <p:cNvCxnSpPr>
            <a:cxnSpLocks/>
          </p:cNvCxnSpPr>
          <p:nvPr/>
        </p:nvCxnSpPr>
        <p:spPr>
          <a:xfrm>
            <a:off x="6234187" y="5101918"/>
            <a:ext cx="58768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C7F4EE8-2E83-C441-A18E-6C77BF9B7C7F}"/>
              </a:ext>
            </a:extLst>
          </p:cNvPr>
          <p:cNvGrpSpPr/>
          <p:nvPr/>
        </p:nvGrpSpPr>
        <p:grpSpPr>
          <a:xfrm rot="5400000">
            <a:off x="5494111" y="16890"/>
            <a:ext cx="155779" cy="762000"/>
            <a:chOff x="6778426" y="218920"/>
            <a:chExt cx="155779" cy="762000"/>
          </a:xfrm>
        </p:grpSpPr>
        <p:grpSp>
          <p:nvGrpSpPr>
            <p:cNvPr id="276" name="Group 218">
              <a:extLst>
                <a:ext uri="{FF2B5EF4-FFF2-40B4-BE49-F238E27FC236}">
                  <a16:creationId xmlns:a16="http://schemas.microsoft.com/office/drawing/2014/main" id="{4B31D0B6-3108-7447-8706-A017CAE660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78426" y="218920"/>
              <a:ext cx="152400" cy="762000"/>
              <a:chOff x="5280" y="1200"/>
              <a:chExt cx="96" cy="480"/>
            </a:xfrm>
          </p:grpSpPr>
          <p:sp>
            <p:nvSpPr>
              <p:cNvPr id="277" name="Line 106">
                <a:extLst>
                  <a:ext uri="{FF2B5EF4-FFF2-40B4-BE49-F238E27FC236}">
                    <a16:creationId xmlns:a16="http://schemas.microsoft.com/office/drawing/2014/main" id="{3F6DE0C4-DCC7-904A-923C-1150C0B5569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200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Line 107">
                <a:extLst>
                  <a:ext uri="{FF2B5EF4-FFF2-40B4-BE49-F238E27FC236}">
                    <a16:creationId xmlns:a16="http://schemas.microsoft.com/office/drawing/2014/main" id="{37C0EE04-F362-9546-BCDB-6074AC695E1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80" y="1392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Freeform 108">
                <a:extLst>
                  <a:ext uri="{FF2B5EF4-FFF2-40B4-BE49-F238E27FC236}">
                    <a16:creationId xmlns:a16="http://schemas.microsoft.com/office/drawing/2014/main" id="{5D1A7018-C80E-4443-9F08-0344F254B1A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0" y="1392"/>
                <a:ext cx="96" cy="96"/>
              </a:xfrm>
              <a:custGeom>
                <a:avLst/>
                <a:gdLst>
                  <a:gd name="T0" fmla="*/ 0 w 288"/>
                  <a:gd name="T1" fmla="*/ 0 h 240"/>
                  <a:gd name="T2" fmla="*/ 0 w 288"/>
                  <a:gd name="T3" fmla="*/ 1 h 240"/>
                  <a:gd name="T4" fmla="*/ 0 w 288"/>
                  <a:gd name="T5" fmla="*/ 1 h 240"/>
                  <a:gd name="T6" fmla="*/ 0 w 288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40"/>
                  <a:gd name="T14" fmla="*/ 288 w 288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40">
                    <a:moveTo>
                      <a:pt x="144" y="0"/>
                    </a:moveTo>
                    <a:lnTo>
                      <a:pt x="0" y="240"/>
                    </a:lnTo>
                    <a:lnTo>
                      <a:pt x="288" y="24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109">
                <a:extLst>
                  <a:ext uri="{FF2B5EF4-FFF2-40B4-BE49-F238E27FC236}">
                    <a16:creationId xmlns:a16="http://schemas.microsoft.com/office/drawing/2014/main" id="{CCC82679-00E2-CA46-A2EB-4B9990F0B12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488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5" name="Line 107">
              <a:extLst>
                <a:ext uri="{FF2B5EF4-FFF2-40B4-BE49-F238E27FC236}">
                  <a16:creationId xmlns:a16="http://schemas.microsoft.com/office/drawing/2014/main" id="{60A271E9-B792-B64A-A6EA-7033189E94F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781805" y="472918"/>
              <a:ext cx="152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id="{8D182A3B-BF97-6C4E-8B8C-31B8C0633BD2}"/>
              </a:ext>
            </a:extLst>
          </p:cNvPr>
          <p:cNvSpPr txBox="1"/>
          <p:nvPr/>
        </p:nvSpPr>
        <p:spPr>
          <a:xfrm>
            <a:off x="4914743" y="1889509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Varactor model</a:t>
            </a:r>
          </a:p>
        </p:txBody>
      </p:sp>
      <p:sp>
        <p:nvSpPr>
          <p:cNvPr id="287" name="Freeform 12">
            <a:extLst>
              <a:ext uri="{FF2B5EF4-FFF2-40B4-BE49-F238E27FC236}">
                <a16:creationId xmlns:a16="http://schemas.microsoft.com/office/drawing/2014/main" id="{5C6599C3-158A-1241-9D41-1785D56B4026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4974542" y="632332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12">
            <a:extLst>
              <a:ext uri="{FF2B5EF4-FFF2-40B4-BE49-F238E27FC236}">
                <a16:creationId xmlns:a16="http://schemas.microsoft.com/office/drawing/2014/main" id="{8384EF76-8330-E44E-9244-C071437AAF1F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5703138" y="1037688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9" name="Group 210">
            <a:extLst>
              <a:ext uri="{FF2B5EF4-FFF2-40B4-BE49-F238E27FC236}">
                <a16:creationId xmlns:a16="http://schemas.microsoft.com/office/drawing/2014/main" id="{9EBFAF84-DF8E-644F-A7EE-FF7C2BA7C809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607571" y="621986"/>
            <a:ext cx="356123" cy="756095"/>
            <a:chOff x="3216" y="1728"/>
            <a:chExt cx="192" cy="480"/>
          </a:xfrm>
        </p:grpSpPr>
        <p:sp>
          <p:nvSpPr>
            <p:cNvPr id="291" name="Line 8">
              <a:extLst>
                <a:ext uri="{FF2B5EF4-FFF2-40B4-BE49-F238E27FC236}">
                  <a16:creationId xmlns:a16="http://schemas.microsoft.com/office/drawing/2014/main" id="{D1257B99-21BC-0441-B4D3-D54AA554F43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62" name="Line 9">
              <a:extLst>
                <a:ext uri="{FF2B5EF4-FFF2-40B4-BE49-F238E27FC236}">
                  <a16:creationId xmlns:a16="http://schemas.microsoft.com/office/drawing/2014/main" id="{B118049E-BB11-0846-8530-A994C39FC28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63" name="Line 10">
              <a:extLst>
                <a:ext uri="{FF2B5EF4-FFF2-40B4-BE49-F238E27FC236}">
                  <a16:creationId xmlns:a16="http://schemas.microsoft.com/office/drawing/2014/main" id="{FEBAD74F-0506-024A-A7E8-8F4C76E7796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64" name="Line 11">
              <a:extLst>
                <a:ext uri="{FF2B5EF4-FFF2-40B4-BE49-F238E27FC236}">
                  <a16:creationId xmlns:a16="http://schemas.microsoft.com/office/drawing/2014/main" id="{19FE9CC6-5E94-8C43-A7BD-C98C4063725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2B7B4C6-18D7-4645-8EE8-8A970640ADAB}"/>
              </a:ext>
            </a:extLst>
          </p:cNvPr>
          <p:cNvCxnSpPr>
            <a:cxnSpLocks/>
          </p:cNvCxnSpPr>
          <p:nvPr/>
        </p:nvCxnSpPr>
        <p:spPr>
          <a:xfrm flipV="1">
            <a:off x="6160338" y="986813"/>
            <a:ext cx="0" cy="4293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E5A71D46-2330-4842-8BAB-86042921B36B}"/>
              </a:ext>
            </a:extLst>
          </p:cNvPr>
          <p:cNvCxnSpPr>
            <a:cxnSpLocks/>
          </p:cNvCxnSpPr>
          <p:nvPr/>
        </p:nvCxnSpPr>
        <p:spPr>
          <a:xfrm flipV="1">
            <a:off x="5419858" y="973924"/>
            <a:ext cx="0" cy="4293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B24BBD68-A56D-5C49-939C-62F16CE54A52}"/>
              </a:ext>
            </a:extLst>
          </p:cNvPr>
          <p:cNvCxnSpPr/>
          <p:nvPr/>
        </p:nvCxnSpPr>
        <p:spPr>
          <a:xfrm>
            <a:off x="6153648" y="995505"/>
            <a:ext cx="39928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5" name="Oval 374">
            <a:extLst>
              <a:ext uri="{FF2B5EF4-FFF2-40B4-BE49-F238E27FC236}">
                <a16:creationId xmlns:a16="http://schemas.microsoft.com/office/drawing/2014/main" id="{1BA3E30B-3AE5-D84B-889D-07F4D30754D9}"/>
              </a:ext>
            </a:extLst>
          </p:cNvPr>
          <p:cNvSpPr/>
          <p:nvPr/>
        </p:nvSpPr>
        <p:spPr>
          <a:xfrm>
            <a:off x="4583230" y="957156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746B60C0-F5B0-F049-85D8-A36853981B08}"/>
              </a:ext>
            </a:extLst>
          </p:cNvPr>
          <p:cNvSpPr/>
          <p:nvPr/>
        </p:nvSpPr>
        <p:spPr>
          <a:xfrm>
            <a:off x="6476744" y="946892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A1EF73-3561-D04B-95DC-E104D548C4F0}"/>
                  </a:ext>
                </a:extLst>
              </p:cNvPr>
              <p:cNvSpPr txBox="1"/>
              <p:nvPr/>
            </p:nvSpPr>
            <p:spPr>
              <a:xfrm>
                <a:off x="6784276" y="575586"/>
                <a:ext cx="2079735" cy="103630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𝐶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𝑗</m:t>
                          </m:r>
                        </m:sub>
                      </m:sSub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bPr>
                            <m:e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𝑗</m:t>
                              </m:r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𝑜𝑛</m:t>
                                  </m:r>
                                </m:sub>
                              </m:sSub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𝑟𝑒𝑣𝑏𝑖𝑎𝑠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A1EF73-3561-D04B-95DC-E104D548C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76" y="575586"/>
                <a:ext cx="2079735" cy="10363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79017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120</Words>
  <Application>Microsoft Macintosh PowerPoint</Application>
  <PresentationFormat>On-screen Show (4:3)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Roman</vt:lpstr>
      <vt:lpstr>Calibri</vt:lpstr>
      <vt:lpstr>Cambria Math</vt:lpstr>
      <vt:lpstr>Math1Mono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Manferdelli</cp:lastModifiedBy>
  <cp:revision>71</cp:revision>
  <dcterms:modified xsi:type="dcterms:W3CDTF">2023-05-04T21:25:39Z</dcterms:modified>
</cp:coreProperties>
</file>