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3488" r:id="rId2"/>
  </p:sldIdLst>
  <p:sldSz cx="9144000" cy="6858000" type="screen4x3"/>
  <p:notesSz cx="67945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3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8000"/>
    <a:srgbClr val="66FF66"/>
    <a:srgbClr val="0066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41" autoAdjust="0"/>
    <p:restoredTop sz="80721" autoAdjust="0"/>
  </p:normalViewPr>
  <p:slideViewPr>
    <p:cSldViewPr>
      <p:cViewPr varScale="1">
        <p:scale>
          <a:sx n="107" d="100"/>
          <a:sy n="107" d="100"/>
        </p:scale>
        <p:origin x="21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3123"/>
        <p:guide pos="213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3361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142" y="1"/>
            <a:ext cx="2943360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4121"/>
            <a:ext cx="2943361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142" y="9424121"/>
            <a:ext cx="2943360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690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3361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142" y="1"/>
            <a:ext cx="2943360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243" y="4710367"/>
            <a:ext cx="4982018" cy="44647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4121"/>
            <a:ext cx="2943361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142" y="9424121"/>
            <a:ext cx="2943360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695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JLM 20190103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20110804</a:t>
            </a:r>
            <a:endParaRPr lang="en-US" dirty="0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772400" cy="518131"/>
          </a:xfrm>
        </p:spPr>
        <p:txBody>
          <a:bodyPr/>
          <a:lstStyle/>
          <a:p>
            <a:r>
              <a:rPr lang="en-US" sz="2800" dirty="0"/>
              <a:t>Linear Cryptanalysis of DES, 5 rounds</a:t>
            </a:r>
            <a:endParaRPr lang="en-US" altLang="ko-KR" sz="2800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75025" y="2168012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0" y="2148902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279625" y="2320412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06746" y="1261977"/>
            <a:ext cx="327660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</a:rPr>
              <a:t>L</a:t>
            </a:r>
            <a:r>
              <a:rPr lang="en-US" sz="1600" dirty="0">
                <a:latin typeface="Arial" pitchFamily="34" charset="0"/>
              </a:rPr>
              <a:t>[17], P</a:t>
            </a:r>
            <a:r>
              <a:rPr lang="en-US" sz="1600" baseline="-25000" dirty="0">
                <a:latin typeface="Arial" pitchFamily="34" charset="0"/>
              </a:rPr>
              <a:t>R</a:t>
            </a:r>
            <a:r>
              <a:rPr lang="en-US" sz="1600" dirty="0">
                <a:latin typeface="Arial" pitchFamily="34" charset="0"/>
              </a:rPr>
              <a:t>[1,2,3,4,5,8,14,25]</a:t>
            </a:r>
            <a:endParaRPr lang="en-US" sz="1600" baseline="-25000" dirty="0">
              <a:latin typeface="Arial" pitchFamily="34" charset="0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2260825" y="2320412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803625" y="2168012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1956025" y="1634612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203425" y="1939412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203425" y="5978012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1858963" y="5978012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203425" y="1939412"/>
            <a:ext cx="0" cy="3657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556218" y="2305172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203425" y="2472812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556224" y="1981530"/>
            <a:ext cx="0" cy="3693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1575025" y="3234812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279625" y="3387212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>
            <a:off x="2260825" y="3387212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1803625" y="3234812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203425" y="3082412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3556218" y="3044312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203425" y="3463412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3556225" y="3353131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0" y="3158612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>
            <a:off x="203425" y="2625212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203425" y="2701412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1575025" y="5063612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H="1">
            <a:off x="279625" y="5216012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H="1">
            <a:off x="2260825" y="5216012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1803625" y="5063612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>
            <a:off x="206746" y="4835012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>
            <a:off x="3556225" y="4911212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24184" y="4968302"/>
            <a:ext cx="411162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 flipH="1">
            <a:off x="203425" y="3692012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6" name="Line 48"/>
          <p:cNvSpPr>
            <a:spLocks noChangeShapeType="1"/>
          </p:cNvSpPr>
          <p:nvPr/>
        </p:nvSpPr>
        <p:spPr bwMode="auto">
          <a:xfrm>
            <a:off x="203425" y="3768212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1575025" y="4225412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Line 50"/>
          <p:cNvSpPr>
            <a:spLocks noChangeShapeType="1"/>
          </p:cNvSpPr>
          <p:nvPr/>
        </p:nvSpPr>
        <p:spPr bwMode="auto">
          <a:xfrm flipH="1">
            <a:off x="279625" y="4377812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Line 51"/>
          <p:cNvSpPr>
            <a:spLocks noChangeShapeType="1"/>
          </p:cNvSpPr>
          <p:nvPr/>
        </p:nvSpPr>
        <p:spPr bwMode="auto">
          <a:xfrm flipH="1">
            <a:off x="2260825" y="4377812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Text Box 52"/>
          <p:cNvSpPr txBox="1">
            <a:spLocks noChangeArrowheads="1"/>
          </p:cNvSpPr>
          <p:nvPr/>
        </p:nvSpPr>
        <p:spPr bwMode="auto">
          <a:xfrm>
            <a:off x="1803625" y="4225412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51" name="Line 54"/>
          <p:cNvSpPr>
            <a:spLocks noChangeShapeType="1"/>
          </p:cNvSpPr>
          <p:nvPr/>
        </p:nvSpPr>
        <p:spPr bwMode="auto">
          <a:xfrm>
            <a:off x="203425" y="4073012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" name="Line 55"/>
          <p:cNvSpPr>
            <a:spLocks noChangeShapeType="1"/>
          </p:cNvSpPr>
          <p:nvPr/>
        </p:nvSpPr>
        <p:spPr bwMode="auto">
          <a:xfrm flipH="1">
            <a:off x="3556225" y="3996812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>
            <a:off x="203425" y="4454012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" name="Line 57"/>
          <p:cNvSpPr>
            <a:spLocks noChangeShapeType="1"/>
          </p:cNvSpPr>
          <p:nvPr/>
        </p:nvSpPr>
        <p:spPr bwMode="auto">
          <a:xfrm>
            <a:off x="3556225" y="4377812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" name="Text Box 58"/>
          <p:cNvSpPr txBox="1">
            <a:spLocks noChangeArrowheads="1"/>
          </p:cNvSpPr>
          <p:nvPr/>
        </p:nvSpPr>
        <p:spPr bwMode="auto">
          <a:xfrm>
            <a:off x="24183" y="4149212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 flipH="1">
            <a:off x="206745" y="4682612"/>
            <a:ext cx="3349479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7" name="Line 61"/>
          <p:cNvSpPr>
            <a:spLocks noChangeShapeType="1"/>
          </p:cNvSpPr>
          <p:nvPr/>
        </p:nvSpPr>
        <p:spPr bwMode="auto">
          <a:xfrm>
            <a:off x="206746" y="4682611"/>
            <a:ext cx="3349472" cy="23340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186559" y="1939412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186559" y="3017880"/>
            <a:ext cx="397866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262759" y="400848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279625" y="4835012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3030782" y="1985161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3106135" y="2977376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3175225" y="400848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3175225" y="484668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203425" y="5597012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6553200" y="1676731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953000" y="1600531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Math1Mono"/>
              </a:rPr>
              <a:t>⨁</a:t>
            </a:r>
          </a:p>
        </p:txBody>
      </p:sp>
      <p:sp>
        <p:nvSpPr>
          <p:cNvPr id="73" name="Line 8"/>
          <p:cNvSpPr>
            <a:spLocks noChangeShapeType="1"/>
          </p:cNvSpPr>
          <p:nvPr/>
        </p:nvSpPr>
        <p:spPr bwMode="auto">
          <a:xfrm flipH="1">
            <a:off x="5257800" y="1829131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459103" y="806622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</a:rPr>
              <a:t>4</a:t>
            </a:r>
            <a:r>
              <a:rPr lang="en-US" sz="1800" dirty="0">
                <a:latin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</a:rPr>
              <a:t>4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75" name="Text Box 10"/>
          <p:cNvSpPr txBox="1">
            <a:spLocks noChangeArrowheads="1"/>
          </p:cNvSpPr>
          <p:nvPr/>
        </p:nvSpPr>
        <p:spPr bwMode="auto">
          <a:xfrm>
            <a:off x="5257800" y="2514931"/>
            <a:ext cx="335280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</a:rPr>
              <a:t>C</a:t>
            </a:r>
            <a:r>
              <a:rPr lang="en-US" sz="1600" baseline="-25000" dirty="0">
                <a:latin typeface="Arial" pitchFamily="34" charset="0"/>
              </a:rPr>
              <a:t>L</a:t>
            </a:r>
            <a:r>
              <a:rPr lang="en-US" sz="1600" dirty="0">
                <a:latin typeface="Arial" pitchFamily="34" charset="0"/>
              </a:rPr>
              <a:t>[17],C</a:t>
            </a:r>
            <a:r>
              <a:rPr lang="en-US" sz="1600" baseline="-25000" dirty="0">
                <a:latin typeface="Arial" pitchFamily="34" charset="0"/>
              </a:rPr>
              <a:t>R</a:t>
            </a:r>
            <a:r>
              <a:rPr lang="en-US" sz="1600" dirty="0">
                <a:latin typeface="Arial" pitchFamily="34" charset="0"/>
              </a:rPr>
              <a:t>[1,2,3,4,5,8,14,25]</a:t>
            </a: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7239000" y="1829131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6781800" y="1614818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78" name="Line 15"/>
          <p:cNvSpPr>
            <a:spLocks noChangeShapeType="1"/>
          </p:cNvSpPr>
          <p:nvPr/>
        </p:nvSpPr>
        <p:spPr bwMode="auto">
          <a:xfrm>
            <a:off x="6934200" y="1143331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" name="Line 16"/>
          <p:cNvSpPr>
            <a:spLocks noChangeShapeType="1"/>
          </p:cNvSpPr>
          <p:nvPr/>
        </p:nvSpPr>
        <p:spPr bwMode="auto">
          <a:xfrm>
            <a:off x="5181600" y="1448131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" name="Line 17"/>
          <p:cNvSpPr>
            <a:spLocks noChangeShapeType="1"/>
          </p:cNvSpPr>
          <p:nvPr/>
        </p:nvSpPr>
        <p:spPr bwMode="auto">
          <a:xfrm>
            <a:off x="5181600" y="2179651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" name="Line 18"/>
          <p:cNvSpPr>
            <a:spLocks noChangeShapeType="1"/>
          </p:cNvSpPr>
          <p:nvPr/>
        </p:nvSpPr>
        <p:spPr bwMode="auto">
          <a:xfrm>
            <a:off x="6934200" y="2179651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" name="Line 19"/>
          <p:cNvSpPr>
            <a:spLocks noChangeShapeType="1"/>
          </p:cNvSpPr>
          <p:nvPr/>
        </p:nvSpPr>
        <p:spPr bwMode="auto">
          <a:xfrm>
            <a:off x="5181600" y="1448131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" name="Line 20"/>
          <p:cNvSpPr>
            <a:spLocks noChangeShapeType="1"/>
          </p:cNvSpPr>
          <p:nvPr/>
        </p:nvSpPr>
        <p:spPr bwMode="auto">
          <a:xfrm>
            <a:off x="8534400" y="1448131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5181600" y="1981531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>
            <a:off x="8534400" y="1829131"/>
            <a:ext cx="0" cy="3505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19" name="Text Box 9"/>
          <p:cNvSpPr txBox="1">
            <a:spLocks noChangeArrowheads="1"/>
          </p:cNvSpPr>
          <p:nvPr/>
        </p:nvSpPr>
        <p:spPr bwMode="auto">
          <a:xfrm>
            <a:off x="5164734" y="1448131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23" name="Text Box 9"/>
          <p:cNvSpPr txBox="1">
            <a:spLocks noChangeArrowheads="1"/>
          </p:cNvSpPr>
          <p:nvPr/>
        </p:nvSpPr>
        <p:spPr bwMode="auto">
          <a:xfrm>
            <a:off x="8136534" y="1448131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29" name="Text Box 9"/>
          <p:cNvSpPr txBox="1">
            <a:spLocks noChangeArrowheads="1"/>
          </p:cNvSpPr>
          <p:nvPr/>
        </p:nvSpPr>
        <p:spPr bwMode="auto">
          <a:xfrm>
            <a:off x="3175225" y="5597012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36" name="Line 42"/>
          <p:cNvSpPr>
            <a:spLocks noChangeShapeType="1"/>
          </p:cNvSpPr>
          <p:nvPr/>
        </p:nvSpPr>
        <p:spPr bwMode="auto">
          <a:xfrm flipH="1">
            <a:off x="203424" y="5749412"/>
            <a:ext cx="3321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9" name="Line 56"/>
          <p:cNvSpPr>
            <a:spLocks noChangeShapeType="1"/>
          </p:cNvSpPr>
          <p:nvPr/>
        </p:nvSpPr>
        <p:spPr bwMode="auto">
          <a:xfrm>
            <a:off x="203425" y="5292212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0" name="Line 57"/>
          <p:cNvSpPr>
            <a:spLocks noChangeShapeType="1"/>
          </p:cNvSpPr>
          <p:nvPr/>
        </p:nvSpPr>
        <p:spPr bwMode="auto">
          <a:xfrm>
            <a:off x="3556225" y="5139812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" name="Line 60"/>
          <p:cNvSpPr>
            <a:spLocks noChangeShapeType="1"/>
          </p:cNvSpPr>
          <p:nvPr/>
        </p:nvSpPr>
        <p:spPr bwMode="auto">
          <a:xfrm flipH="1">
            <a:off x="206745" y="5444612"/>
            <a:ext cx="3349479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2" name="Line 61"/>
          <p:cNvSpPr>
            <a:spLocks noChangeShapeType="1"/>
          </p:cNvSpPr>
          <p:nvPr/>
        </p:nvSpPr>
        <p:spPr bwMode="auto">
          <a:xfrm>
            <a:off x="203425" y="5520812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" name="Line 42"/>
          <p:cNvSpPr>
            <a:spLocks noChangeShapeType="1"/>
          </p:cNvSpPr>
          <p:nvPr/>
        </p:nvSpPr>
        <p:spPr bwMode="auto">
          <a:xfrm>
            <a:off x="3556225" y="5673212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502146" y="1863212"/>
            <a:ext cx="833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[2,3,5,6]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264146" y="2320412"/>
            <a:ext cx="2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[]</a:t>
            </a:r>
          </a:p>
        </p:txBody>
      </p:sp>
      <p:sp>
        <p:nvSpPr>
          <p:cNvPr id="103" name="Rectangle 6"/>
          <p:cNvSpPr>
            <a:spLocks noChangeArrowheads="1"/>
          </p:cNvSpPr>
          <p:nvPr/>
        </p:nvSpPr>
        <p:spPr bwMode="auto">
          <a:xfrm>
            <a:off x="206746" y="1223104"/>
            <a:ext cx="3352800" cy="411508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04" name="Rectangle 6"/>
          <p:cNvSpPr>
            <a:spLocks noChangeArrowheads="1"/>
          </p:cNvSpPr>
          <p:nvPr/>
        </p:nvSpPr>
        <p:spPr bwMode="auto">
          <a:xfrm>
            <a:off x="5257800" y="2484452"/>
            <a:ext cx="3352800" cy="445560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91" name="Text Box 52"/>
          <p:cNvSpPr txBox="1">
            <a:spLocks noChangeArrowheads="1"/>
          </p:cNvSpPr>
          <p:nvPr/>
        </p:nvSpPr>
        <p:spPr bwMode="auto">
          <a:xfrm>
            <a:off x="587746" y="3082412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[3,8,14,25]</a:t>
            </a:r>
          </a:p>
        </p:txBody>
      </p:sp>
      <p:sp>
        <p:nvSpPr>
          <p:cNvPr id="94" name="Text Box 52"/>
          <p:cNvSpPr txBox="1">
            <a:spLocks noChangeArrowheads="1"/>
          </p:cNvSpPr>
          <p:nvPr/>
        </p:nvSpPr>
        <p:spPr bwMode="auto">
          <a:xfrm>
            <a:off x="587746" y="4908235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[3,8,14,25]</a:t>
            </a:r>
          </a:p>
        </p:txBody>
      </p:sp>
      <p:sp>
        <p:nvSpPr>
          <p:cNvPr id="95" name="Text Box 52"/>
          <p:cNvSpPr txBox="1">
            <a:spLocks noChangeArrowheads="1"/>
          </p:cNvSpPr>
          <p:nvPr/>
        </p:nvSpPr>
        <p:spPr bwMode="auto">
          <a:xfrm>
            <a:off x="2416546" y="3082412"/>
            <a:ext cx="83820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[17]</a:t>
            </a:r>
          </a:p>
        </p:txBody>
      </p:sp>
      <p:sp>
        <p:nvSpPr>
          <p:cNvPr id="96" name="Text Box 52"/>
          <p:cNvSpPr txBox="1">
            <a:spLocks noChangeArrowheads="1"/>
          </p:cNvSpPr>
          <p:nvPr/>
        </p:nvSpPr>
        <p:spPr bwMode="auto">
          <a:xfrm>
            <a:off x="1654546" y="2930012"/>
            <a:ext cx="83820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[26]</a:t>
            </a:r>
          </a:p>
        </p:txBody>
      </p:sp>
      <p:sp>
        <p:nvSpPr>
          <p:cNvPr id="97" name="Text Box 52"/>
          <p:cNvSpPr txBox="1">
            <a:spLocks noChangeArrowheads="1"/>
          </p:cNvSpPr>
          <p:nvPr/>
        </p:nvSpPr>
        <p:spPr bwMode="auto">
          <a:xfrm>
            <a:off x="1654546" y="4758812"/>
            <a:ext cx="83820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[26]</a:t>
            </a:r>
          </a:p>
        </p:txBody>
      </p:sp>
      <p:sp>
        <p:nvSpPr>
          <p:cNvPr id="98" name="Text Box 52"/>
          <p:cNvSpPr txBox="1">
            <a:spLocks noChangeArrowheads="1"/>
          </p:cNvSpPr>
          <p:nvPr/>
        </p:nvSpPr>
        <p:spPr bwMode="auto">
          <a:xfrm>
            <a:off x="2492746" y="4911212"/>
            <a:ext cx="83820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[17]</a:t>
            </a:r>
          </a:p>
        </p:txBody>
      </p:sp>
      <p:sp>
        <p:nvSpPr>
          <p:cNvPr id="99" name="Text Box 52"/>
          <p:cNvSpPr txBox="1">
            <a:spLocks noChangeArrowheads="1"/>
          </p:cNvSpPr>
          <p:nvPr/>
        </p:nvSpPr>
        <p:spPr bwMode="auto">
          <a:xfrm>
            <a:off x="511546" y="2015612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[17]</a:t>
            </a:r>
          </a:p>
        </p:txBody>
      </p:sp>
      <p:sp>
        <p:nvSpPr>
          <p:cNvPr id="100" name="Text Box 52"/>
          <p:cNvSpPr txBox="1">
            <a:spLocks noChangeArrowheads="1"/>
          </p:cNvSpPr>
          <p:nvPr/>
        </p:nvSpPr>
        <p:spPr bwMode="auto">
          <a:xfrm>
            <a:off x="2311513" y="1982899"/>
            <a:ext cx="1082335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[1,2,4,5]</a:t>
            </a:r>
          </a:p>
        </p:txBody>
      </p:sp>
      <p:sp>
        <p:nvSpPr>
          <p:cNvPr id="101" name="Text Box 52"/>
          <p:cNvSpPr txBox="1">
            <a:spLocks noChangeArrowheads="1"/>
          </p:cNvSpPr>
          <p:nvPr/>
        </p:nvSpPr>
        <p:spPr bwMode="auto">
          <a:xfrm>
            <a:off x="7315200" y="1493851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[1,2,4,5]</a:t>
            </a:r>
          </a:p>
        </p:txBody>
      </p:sp>
      <p:sp>
        <p:nvSpPr>
          <p:cNvPr id="102" name="Text Box 52"/>
          <p:cNvSpPr txBox="1">
            <a:spLocks noChangeArrowheads="1"/>
          </p:cNvSpPr>
          <p:nvPr/>
        </p:nvSpPr>
        <p:spPr bwMode="auto">
          <a:xfrm>
            <a:off x="5638800" y="1493851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[17]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536330" y="1415209"/>
            <a:ext cx="833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[2,3,5,6]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2C393B0-97C5-6ED5-53F6-4C6941F9F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694" y="3128132"/>
            <a:ext cx="5229448" cy="3348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600" kern="0" dirty="0">
                <a:cs typeface="Calibri" pitchFamily="34" charset="0"/>
              </a:rPr>
              <a:t>P</a:t>
            </a:r>
            <a:r>
              <a:rPr lang="en-US" sz="1600" kern="0" baseline="-25000" dirty="0">
                <a:cs typeface="Calibri" pitchFamily="34" charset="0"/>
              </a:rPr>
              <a:t>L</a:t>
            </a:r>
            <a:r>
              <a:rPr lang="en-US" sz="1600" kern="0" dirty="0">
                <a:cs typeface="Calibri" pitchFamily="34" charset="0"/>
              </a:rPr>
              <a:t>[17]</a:t>
            </a:r>
            <a:r>
              <a:rPr lang="en-US" sz="1600" kern="0" dirty="0">
                <a:latin typeface="Math1Mono"/>
              </a:rPr>
              <a:t>⨁</a:t>
            </a:r>
            <a:r>
              <a:rPr lang="en-US" sz="1600" kern="0" dirty="0">
                <a:cs typeface="Calibri" pitchFamily="34" charset="0"/>
              </a:rPr>
              <a:t>R</a:t>
            </a:r>
            <a:r>
              <a:rPr lang="en-US" sz="1600" kern="0" baseline="-25000" dirty="0">
                <a:cs typeface="Calibri" pitchFamily="34" charset="0"/>
              </a:rPr>
              <a:t>1</a:t>
            </a:r>
            <a:r>
              <a:rPr lang="en-US" sz="1600" kern="0" dirty="0">
                <a:cs typeface="Calibri" pitchFamily="34" charset="0"/>
              </a:rPr>
              <a:t>[</a:t>
            </a:r>
            <a:r>
              <a:rPr lang="en-US" sz="1600" kern="0" dirty="0">
                <a:latin typeface="Arial" pitchFamily="34" charset="0"/>
              </a:rPr>
              <a:t>17</a:t>
            </a:r>
            <a:r>
              <a:rPr lang="en-US" sz="1600" kern="0" dirty="0">
                <a:cs typeface="Calibri" pitchFamily="34" charset="0"/>
              </a:rPr>
              <a:t>]</a:t>
            </a:r>
            <a:r>
              <a:rPr lang="en-US" sz="1600" kern="0" dirty="0"/>
              <a:t>= K</a:t>
            </a:r>
            <a:r>
              <a:rPr lang="en-US" sz="1600" kern="0" baseline="-25000" dirty="0"/>
              <a:t>1</a:t>
            </a:r>
            <a:r>
              <a:rPr lang="en-US" sz="1600" kern="0" dirty="0"/>
              <a:t>[2,3,5,6]</a:t>
            </a:r>
            <a:r>
              <a:rPr lang="en-US" sz="1600" kern="0" dirty="0">
                <a:latin typeface="Math1Mono"/>
              </a:rPr>
              <a:t>⨁</a:t>
            </a:r>
            <a:r>
              <a:rPr lang="en-US" sz="1600" kern="0" dirty="0"/>
              <a:t>P</a:t>
            </a:r>
            <a:r>
              <a:rPr lang="en-US" sz="1600" kern="0" baseline="-25000" dirty="0"/>
              <a:t>R</a:t>
            </a:r>
            <a:r>
              <a:rPr lang="en-US" sz="1600" kern="0" dirty="0"/>
              <a:t>[1,2,4,5]</a:t>
            </a:r>
            <a:r>
              <a:rPr lang="en-US" sz="1600" kern="0" dirty="0">
                <a:latin typeface="Math1Mono"/>
              </a:rPr>
              <a:t>⨁</a:t>
            </a:r>
            <a:r>
              <a:rPr lang="en-US" sz="1600" kern="0" dirty="0"/>
              <a:t>1 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600" kern="0" dirty="0">
                <a:cs typeface="Calibri" pitchFamily="34" charset="0"/>
              </a:rPr>
              <a:t>P</a:t>
            </a:r>
            <a:r>
              <a:rPr lang="en-US" sz="1600" kern="0" baseline="-25000" dirty="0">
                <a:cs typeface="Calibri" pitchFamily="34" charset="0"/>
              </a:rPr>
              <a:t>R</a:t>
            </a:r>
            <a:r>
              <a:rPr lang="en-US" sz="1600" kern="0" dirty="0">
                <a:cs typeface="Calibri" pitchFamily="34" charset="0"/>
              </a:rPr>
              <a:t>[3,8,14,25]</a:t>
            </a:r>
            <a:r>
              <a:rPr lang="en-US" sz="1600" kern="0" dirty="0">
                <a:latin typeface="Math1Mono"/>
              </a:rPr>
              <a:t>⨁</a:t>
            </a:r>
            <a:r>
              <a:rPr lang="en-US" sz="1600" kern="0" dirty="0">
                <a:cs typeface="Calibri" pitchFamily="34" charset="0"/>
              </a:rPr>
              <a:t>R</a:t>
            </a:r>
            <a:r>
              <a:rPr lang="en-US" sz="1600" kern="0" baseline="-25000" dirty="0">
                <a:cs typeface="Calibri" pitchFamily="34" charset="0"/>
              </a:rPr>
              <a:t>2</a:t>
            </a:r>
            <a:r>
              <a:rPr lang="en-US" sz="1600" kern="0" dirty="0">
                <a:cs typeface="Calibri" pitchFamily="34" charset="0"/>
              </a:rPr>
              <a:t>[3,8,14,25]</a:t>
            </a:r>
            <a:r>
              <a:rPr lang="en-US" sz="1600" kern="0" dirty="0"/>
              <a:t>= K</a:t>
            </a:r>
            <a:r>
              <a:rPr lang="en-US" sz="1600" kern="0" baseline="-25000" dirty="0"/>
              <a:t>2</a:t>
            </a:r>
            <a:r>
              <a:rPr lang="en-US" sz="1600" kern="0" dirty="0"/>
              <a:t>[26]</a:t>
            </a:r>
            <a:r>
              <a:rPr lang="en-US" sz="1600" kern="0" dirty="0">
                <a:latin typeface="Math1Mono"/>
              </a:rPr>
              <a:t>⨁</a:t>
            </a:r>
            <a:r>
              <a:rPr lang="en-US" sz="1600" kern="0" dirty="0"/>
              <a:t>R</a:t>
            </a:r>
            <a:r>
              <a:rPr lang="en-US" sz="1600" kern="0" baseline="-25000" dirty="0"/>
              <a:t>1</a:t>
            </a:r>
            <a:r>
              <a:rPr lang="en-US" sz="1600" kern="0" dirty="0"/>
              <a:t>[17]</a:t>
            </a:r>
            <a:r>
              <a:rPr lang="en-US" sz="1600" kern="0" dirty="0">
                <a:latin typeface="Math1Mono"/>
              </a:rPr>
              <a:t>⨁</a:t>
            </a:r>
            <a:r>
              <a:rPr lang="en-US" sz="1600" kern="0" dirty="0"/>
              <a:t>1 </a:t>
            </a:r>
            <a:r>
              <a:rPr lang="en-US" sz="1600" kern="0" dirty="0">
                <a:cs typeface="Calibri" pitchFamily="34" charset="0"/>
              </a:rPr>
              <a:t>R</a:t>
            </a:r>
            <a:r>
              <a:rPr lang="en-US" sz="1600" kern="0" baseline="-25000" dirty="0">
                <a:cs typeface="Calibri" pitchFamily="34" charset="0"/>
              </a:rPr>
              <a:t>2</a:t>
            </a:r>
            <a:r>
              <a:rPr lang="en-US" sz="1600" kern="0" dirty="0">
                <a:cs typeface="Calibri" pitchFamily="34" charset="0"/>
              </a:rPr>
              <a:t>[3,8,14,25]</a:t>
            </a:r>
            <a:r>
              <a:rPr lang="en-US" sz="1600" kern="0" dirty="0">
                <a:latin typeface="Math1Mono"/>
              </a:rPr>
              <a:t>⨁</a:t>
            </a:r>
            <a:r>
              <a:rPr lang="en-US" sz="1600" kern="0" dirty="0">
                <a:cs typeface="Calibri" pitchFamily="34" charset="0"/>
              </a:rPr>
              <a:t>C</a:t>
            </a:r>
            <a:r>
              <a:rPr lang="en-US" sz="1600" kern="0" baseline="-25000" dirty="0">
                <a:cs typeface="Calibri" pitchFamily="34" charset="0"/>
              </a:rPr>
              <a:t>R</a:t>
            </a:r>
            <a:r>
              <a:rPr lang="en-US" sz="1600" kern="0" dirty="0">
                <a:cs typeface="Calibri" pitchFamily="34" charset="0"/>
              </a:rPr>
              <a:t>[3,8,14,25]</a:t>
            </a:r>
            <a:r>
              <a:rPr lang="en-US" sz="1600" kern="0" dirty="0"/>
              <a:t>= K</a:t>
            </a:r>
            <a:r>
              <a:rPr lang="en-US" sz="1600" kern="0" baseline="-25000" dirty="0"/>
              <a:t>4</a:t>
            </a:r>
            <a:r>
              <a:rPr lang="en-US" sz="1600" kern="0" dirty="0"/>
              <a:t>[26]</a:t>
            </a:r>
            <a:r>
              <a:rPr lang="en-US" sz="1600" kern="0" dirty="0">
                <a:latin typeface="Math1Mono"/>
              </a:rPr>
              <a:t>⨁</a:t>
            </a:r>
            <a:r>
              <a:rPr lang="en-US" sz="1600" kern="0" dirty="0"/>
              <a:t>C</a:t>
            </a:r>
            <a:r>
              <a:rPr lang="en-US" sz="1600" kern="0" baseline="-25000" dirty="0"/>
              <a:t>R</a:t>
            </a:r>
            <a:r>
              <a:rPr lang="en-US" sz="1600" kern="0" dirty="0"/>
              <a:t>[17]</a:t>
            </a:r>
            <a:r>
              <a:rPr lang="en-US" sz="1600" kern="0" dirty="0">
                <a:latin typeface="Math1Mono"/>
              </a:rPr>
              <a:t>⨁</a:t>
            </a:r>
            <a:r>
              <a:rPr lang="en-US" sz="1600" kern="0" dirty="0"/>
              <a:t>1 </a:t>
            </a:r>
            <a:r>
              <a:rPr lang="en-US" sz="1600" kern="0" dirty="0">
                <a:cs typeface="Calibri" pitchFamily="34" charset="0"/>
              </a:rPr>
              <a:t>C</a:t>
            </a:r>
            <a:r>
              <a:rPr lang="en-US" sz="1600" kern="0" baseline="-25000" dirty="0">
                <a:cs typeface="Calibri" pitchFamily="34" charset="0"/>
              </a:rPr>
              <a:t>L</a:t>
            </a:r>
            <a:r>
              <a:rPr lang="en-US" sz="1600" kern="0" dirty="0">
                <a:cs typeface="Calibri" pitchFamily="34" charset="0"/>
              </a:rPr>
              <a:t>[17]</a:t>
            </a:r>
            <a:r>
              <a:rPr lang="en-US" sz="1600" kern="0" dirty="0">
                <a:latin typeface="Math1Mono"/>
              </a:rPr>
              <a:t>⨁</a:t>
            </a:r>
            <a:r>
              <a:rPr lang="en-US" sz="1600" kern="0" dirty="0">
                <a:cs typeface="Calibri" pitchFamily="34" charset="0"/>
              </a:rPr>
              <a:t>R</a:t>
            </a:r>
            <a:r>
              <a:rPr lang="en-US" sz="1600" kern="0" baseline="-25000" dirty="0">
                <a:cs typeface="Calibri" pitchFamily="34" charset="0"/>
              </a:rPr>
              <a:t>3</a:t>
            </a:r>
            <a:r>
              <a:rPr lang="en-US" sz="1600" kern="0" dirty="0">
                <a:cs typeface="Calibri" pitchFamily="34" charset="0"/>
              </a:rPr>
              <a:t>[</a:t>
            </a:r>
            <a:r>
              <a:rPr lang="en-US" sz="1600" kern="0" dirty="0">
                <a:latin typeface="Arial" pitchFamily="34" charset="0"/>
              </a:rPr>
              <a:t>17</a:t>
            </a:r>
            <a:r>
              <a:rPr lang="en-US" sz="1600" kern="0" dirty="0">
                <a:cs typeface="Calibri" pitchFamily="34" charset="0"/>
              </a:rPr>
              <a:t>]</a:t>
            </a:r>
            <a:r>
              <a:rPr lang="en-US" sz="1600" kern="0" dirty="0"/>
              <a:t>= K</a:t>
            </a:r>
            <a:r>
              <a:rPr lang="en-US" sz="1600" kern="0" baseline="-25000" dirty="0"/>
              <a:t>5</a:t>
            </a:r>
            <a:r>
              <a:rPr lang="en-US" sz="1600" kern="0" dirty="0"/>
              <a:t>[2,3,5,6]</a:t>
            </a:r>
            <a:r>
              <a:rPr lang="en-US" sz="1600" kern="0" dirty="0">
                <a:latin typeface="Math1Mono"/>
              </a:rPr>
              <a:t>⨁</a:t>
            </a:r>
            <a:r>
              <a:rPr lang="en-US" sz="1600" kern="0" dirty="0"/>
              <a:t>C</a:t>
            </a:r>
            <a:r>
              <a:rPr lang="en-US" sz="1600" kern="0" baseline="-25000" dirty="0"/>
              <a:t>R</a:t>
            </a:r>
            <a:r>
              <a:rPr lang="en-US" sz="1600" kern="0" dirty="0"/>
              <a:t>[1,2,4,5]</a:t>
            </a:r>
            <a:r>
              <a:rPr lang="en-US" sz="1600" kern="0" dirty="0">
                <a:latin typeface="Math1Mono"/>
              </a:rPr>
              <a:t>⨁</a:t>
            </a:r>
            <a:r>
              <a:rPr lang="en-US" sz="1600" kern="0" dirty="0"/>
              <a:t>1</a:t>
            </a:r>
            <a:endParaRPr lang="en-US" sz="1600" kern="0" dirty="0">
              <a:cs typeface="Calibri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600" kern="0" dirty="0">
                <a:cs typeface="Calibri" pitchFamily="34" charset="0"/>
              </a:rPr>
              <a:t>Adding yields:  P</a:t>
            </a:r>
            <a:r>
              <a:rPr lang="en-US" sz="1600" kern="0" baseline="-25000" dirty="0">
                <a:cs typeface="Calibri" pitchFamily="34" charset="0"/>
              </a:rPr>
              <a:t>L</a:t>
            </a:r>
            <a:r>
              <a:rPr lang="en-US" sz="1600" kern="0" dirty="0">
                <a:cs typeface="Calibri" pitchFamily="34" charset="0"/>
              </a:rPr>
              <a:t>[17]</a:t>
            </a:r>
            <a:r>
              <a:rPr lang="en-US" sz="1600" kern="0" dirty="0">
                <a:latin typeface="Math1Mono"/>
              </a:rPr>
              <a:t>⨁</a:t>
            </a:r>
            <a:r>
              <a:rPr lang="en-US" sz="1600" kern="0" dirty="0">
                <a:cs typeface="Calibri" pitchFamily="34" charset="0"/>
              </a:rPr>
              <a:t>P</a:t>
            </a:r>
            <a:r>
              <a:rPr lang="en-US" sz="1600" kern="0" baseline="-25000" dirty="0">
                <a:cs typeface="Calibri" pitchFamily="34" charset="0"/>
              </a:rPr>
              <a:t>R</a:t>
            </a:r>
            <a:r>
              <a:rPr lang="en-US" sz="1600" kern="0" dirty="0">
                <a:cs typeface="Calibri" pitchFamily="34" charset="0"/>
              </a:rPr>
              <a:t>[</a:t>
            </a:r>
            <a:r>
              <a:rPr lang="en-US" sz="1600" kern="0" dirty="0">
                <a:latin typeface="Arial" pitchFamily="34" charset="0"/>
              </a:rPr>
              <a:t>1,2,3,4,5,8,14,25</a:t>
            </a:r>
            <a:r>
              <a:rPr lang="en-US" sz="1600" kern="0" dirty="0">
                <a:cs typeface="Calibri" pitchFamily="34" charset="0"/>
              </a:rPr>
              <a:t>]</a:t>
            </a:r>
            <a:r>
              <a:rPr lang="en-US" sz="1600" kern="0" dirty="0">
                <a:latin typeface="Math1Mono"/>
              </a:rPr>
              <a:t>⨁</a:t>
            </a:r>
            <a:r>
              <a:rPr lang="en-US" sz="1600" kern="0" dirty="0">
                <a:cs typeface="Calibri" pitchFamily="34" charset="0"/>
              </a:rPr>
              <a:t>C</a:t>
            </a:r>
            <a:r>
              <a:rPr lang="en-US" sz="1600" kern="0" baseline="-25000" dirty="0">
                <a:cs typeface="Calibri" pitchFamily="34" charset="0"/>
              </a:rPr>
              <a:t>L</a:t>
            </a:r>
            <a:r>
              <a:rPr lang="en-US" sz="1600" kern="0" dirty="0">
                <a:cs typeface="Calibri" pitchFamily="34" charset="0"/>
              </a:rPr>
              <a:t>[17]</a:t>
            </a:r>
            <a:r>
              <a:rPr lang="en-US" sz="1600" kern="0" dirty="0">
                <a:latin typeface="Math1Mono"/>
              </a:rPr>
              <a:t>⨁</a:t>
            </a:r>
            <a:r>
              <a:rPr lang="en-US" sz="1600" kern="0" dirty="0">
                <a:cs typeface="Calibri" pitchFamily="34" charset="0"/>
              </a:rPr>
              <a:t>C</a:t>
            </a:r>
            <a:r>
              <a:rPr lang="en-US" sz="1600" kern="0" baseline="-25000" dirty="0">
                <a:cs typeface="Calibri" pitchFamily="34" charset="0"/>
              </a:rPr>
              <a:t>R</a:t>
            </a:r>
            <a:r>
              <a:rPr lang="en-US" sz="1600" kern="0" dirty="0">
                <a:cs typeface="Calibri" pitchFamily="34" charset="0"/>
              </a:rPr>
              <a:t>[</a:t>
            </a:r>
            <a:r>
              <a:rPr lang="en-US" sz="1600" kern="0" dirty="0">
                <a:latin typeface="Arial" pitchFamily="34" charset="0"/>
              </a:rPr>
              <a:t>1,2,3,4,5,8,14,25</a:t>
            </a:r>
            <a:r>
              <a:rPr lang="en-US" sz="1600" kern="0" dirty="0">
                <a:cs typeface="Calibri" pitchFamily="34" charset="0"/>
              </a:rPr>
              <a:t>] =</a:t>
            </a:r>
            <a:r>
              <a:rPr lang="en-US" sz="1600" kern="0" dirty="0"/>
              <a:t> K</a:t>
            </a:r>
            <a:r>
              <a:rPr lang="en-US" sz="1600" kern="0" baseline="-25000" dirty="0"/>
              <a:t>1</a:t>
            </a:r>
            <a:r>
              <a:rPr lang="en-US" sz="1600" kern="0" dirty="0"/>
              <a:t>[2,3,5,6]</a:t>
            </a:r>
            <a:r>
              <a:rPr lang="en-US" sz="1600" kern="0" dirty="0">
                <a:latin typeface="Math1Mono"/>
              </a:rPr>
              <a:t>⨁</a:t>
            </a:r>
            <a:r>
              <a:rPr lang="en-US" sz="1600" kern="0" dirty="0"/>
              <a:t>K</a:t>
            </a:r>
            <a:r>
              <a:rPr lang="en-US" sz="1600" kern="0" baseline="-25000" dirty="0"/>
              <a:t>2</a:t>
            </a:r>
            <a:r>
              <a:rPr lang="en-US" sz="1600" kern="0" dirty="0"/>
              <a:t>[26]</a:t>
            </a:r>
            <a:r>
              <a:rPr lang="en-US" sz="1600" kern="0" dirty="0">
                <a:latin typeface="Math1Mono"/>
              </a:rPr>
              <a:t>⨁</a:t>
            </a:r>
            <a:r>
              <a:rPr lang="en-US" sz="1600" kern="0" dirty="0"/>
              <a:t>K</a:t>
            </a:r>
            <a:r>
              <a:rPr lang="en-US" sz="1600" kern="0" baseline="-25000" dirty="0"/>
              <a:t>4</a:t>
            </a:r>
            <a:r>
              <a:rPr lang="en-US" sz="1600" kern="0" dirty="0"/>
              <a:t>[26]</a:t>
            </a:r>
            <a:r>
              <a:rPr lang="en-US" sz="1600" kern="0" dirty="0">
                <a:latin typeface="Math1Mono"/>
              </a:rPr>
              <a:t>⨁</a:t>
            </a:r>
            <a:r>
              <a:rPr lang="en-US" sz="1600" kern="0" dirty="0"/>
              <a:t>K</a:t>
            </a:r>
            <a:r>
              <a:rPr lang="en-US" sz="1600" kern="0" baseline="-25000" dirty="0"/>
              <a:t>5</a:t>
            </a:r>
            <a:r>
              <a:rPr lang="en-US" sz="1600" kern="0" dirty="0"/>
              <a:t>[2,3,5,6]</a:t>
            </a:r>
          </a:p>
          <a:p>
            <a:pPr>
              <a:spcBef>
                <a:spcPts val="200"/>
              </a:spcBef>
            </a:pPr>
            <a:r>
              <a:rPr lang="en-US" sz="1600" kern="0" dirty="0"/>
              <a:t>This holds with probability:</a:t>
            </a:r>
          </a:p>
          <a:p>
            <a:pPr marL="0" indent="0">
              <a:spcBef>
                <a:spcPts val="200"/>
              </a:spcBef>
              <a:buFontTx/>
              <a:buNone/>
            </a:pPr>
            <a:r>
              <a:rPr lang="en-US" sz="1600" kern="0" dirty="0"/>
              <a:t>           p= p</a:t>
            </a:r>
            <a:r>
              <a:rPr lang="en-US" sz="1600" kern="0" baseline="-25000" dirty="0"/>
              <a:t>B</a:t>
            </a:r>
            <a:r>
              <a:rPr lang="en-US" sz="1600" kern="0" baseline="30000" dirty="0"/>
              <a:t>2</a:t>
            </a:r>
            <a:r>
              <a:rPr lang="en-US" sz="1600" kern="0" dirty="0"/>
              <a:t>p</a:t>
            </a:r>
            <a:r>
              <a:rPr lang="en-US" sz="1600" kern="0" baseline="-25000" dirty="0"/>
              <a:t>A</a:t>
            </a:r>
            <a:r>
              <a:rPr lang="en-US" sz="1600" kern="0" baseline="30000" dirty="0"/>
              <a:t>2</a:t>
            </a:r>
            <a:r>
              <a:rPr lang="en-US" sz="1600" kern="0" dirty="0"/>
              <a:t>+p</a:t>
            </a:r>
            <a:r>
              <a:rPr lang="en-US" sz="1600" kern="0" baseline="-25000" dirty="0"/>
              <a:t>B</a:t>
            </a:r>
            <a:r>
              <a:rPr lang="en-US" sz="1600" kern="0" baseline="30000" dirty="0"/>
              <a:t>2</a:t>
            </a:r>
            <a:r>
              <a:rPr lang="en-US" sz="1600" kern="0" dirty="0"/>
              <a:t>q</a:t>
            </a:r>
            <a:r>
              <a:rPr lang="en-US" sz="1600" kern="0" baseline="-25000" dirty="0"/>
              <a:t>A</a:t>
            </a:r>
            <a:r>
              <a:rPr lang="en-US" sz="1600" kern="0" baseline="30000" dirty="0"/>
              <a:t>2</a:t>
            </a:r>
            <a:r>
              <a:rPr lang="en-US" sz="1600" kern="0" dirty="0"/>
              <a:t>+p</a:t>
            </a:r>
            <a:r>
              <a:rPr lang="en-US" sz="1600" kern="0" baseline="-25000" dirty="0"/>
              <a:t>A</a:t>
            </a:r>
            <a:r>
              <a:rPr lang="en-US" sz="1600" kern="0" baseline="30000" dirty="0"/>
              <a:t>2</a:t>
            </a:r>
            <a:r>
              <a:rPr lang="en-US" sz="1600" kern="0" dirty="0"/>
              <a:t>q</a:t>
            </a:r>
            <a:r>
              <a:rPr lang="en-US" sz="1600" kern="0" baseline="-25000" dirty="0"/>
              <a:t>B</a:t>
            </a:r>
            <a:r>
              <a:rPr lang="en-US" sz="1600" kern="0" baseline="30000" dirty="0"/>
              <a:t>2</a:t>
            </a:r>
            <a:r>
              <a:rPr lang="en-US" sz="1600" kern="0" dirty="0"/>
              <a:t>+4(</a:t>
            </a:r>
            <a:r>
              <a:rPr lang="en-US" sz="1600" kern="0" dirty="0" err="1"/>
              <a:t>q</a:t>
            </a:r>
            <a:r>
              <a:rPr lang="en-US" sz="1600" kern="0" baseline="-25000" dirty="0" err="1"/>
              <a:t>A</a:t>
            </a:r>
            <a:r>
              <a:rPr lang="en-US" sz="1600" kern="0" dirty="0" err="1"/>
              <a:t>p</a:t>
            </a:r>
            <a:r>
              <a:rPr lang="en-US" sz="1600" kern="0" baseline="-25000" dirty="0" err="1"/>
              <a:t>B</a:t>
            </a:r>
            <a:r>
              <a:rPr lang="en-US" sz="1600" kern="0" dirty="0" err="1"/>
              <a:t>q</a:t>
            </a:r>
            <a:r>
              <a:rPr lang="en-US" sz="1600" kern="0" baseline="-25000" dirty="0" err="1"/>
              <a:t>B</a:t>
            </a:r>
            <a:r>
              <a:rPr lang="en-US" sz="1600" kern="0" dirty="0" err="1"/>
              <a:t>p</a:t>
            </a:r>
            <a:r>
              <a:rPr lang="en-US" sz="1600" kern="0" baseline="-25000" dirty="0" err="1"/>
              <a:t>A</a:t>
            </a:r>
            <a:r>
              <a:rPr lang="en-US" sz="1600" kern="0" dirty="0"/>
              <a:t>)+q</a:t>
            </a:r>
            <a:r>
              <a:rPr lang="en-US" sz="1600" kern="0" baseline="-25000" dirty="0"/>
              <a:t>B</a:t>
            </a:r>
            <a:r>
              <a:rPr lang="en-US" sz="1600" kern="0" baseline="30000" dirty="0"/>
              <a:t>2</a:t>
            </a:r>
            <a:r>
              <a:rPr lang="en-US" sz="1600" kern="0" dirty="0"/>
              <a:t>q</a:t>
            </a:r>
            <a:r>
              <a:rPr lang="en-US" sz="1600" kern="0" baseline="-25000" dirty="0"/>
              <a:t>A</a:t>
            </a:r>
            <a:r>
              <a:rPr lang="en-US" sz="1600" kern="0" baseline="30000" dirty="0"/>
              <a:t>2</a:t>
            </a:r>
            <a:r>
              <a:rPr lang="en-US" sz="1600" kern="0" dirty="0">
                <a:latin typeface="Math1Mono"/>
              </a:rPr>
              <a:t>≅</a:t>
            </a:r>
            <a:r>
              <a:rPr lang="en-US" sz="1600" kern="0" dirty="0"/>
              <a:t>.519, </a:t>
            </a:r>
          </a:p>
          <a:p>
            <a:pPr marL="0" indent="0">
              <a:spcBef>
                <a:spcPts val="200"/>
              </a:spcBef>
              <a:buFontTx/>
              <a:buNone/>
            </a:pPr>
            <a:r>
              <a:rPr lang="en-US" sz="1600" kern="0" dirty="0"/>
              <a:t>           where q</a:t>
            </a:r>
            <a:r>
              <a:rPr lang="en-US" sz="1600" kern="0" baseline="-25000" dirty="0"/>
              <a:t>i</a:t>
            </a:r>
            <a:r>
              <a:rPr lang="en-US" sz="1600" kern="0" dirty="0"/>
              <a:t>=1-p</a:t>
            </a:r>
            <a:r>
              <a:rPr lang="en-US" sz="1600" kern="0" baseline="-25000" dirty="0"/>
              <a:t>i</a:t>
            </a:r>
            <a:r>
              <a:rPr lang="en-US" sz="1600" kern="0" dirty="0"/>
              <a:t>. p/q=1.07927..  </a:t>
            </a:r>
          </a:p>
          <a:p>
            <a:pPr>
              <a:buFontTx/>
              <a:buNone/>
            </a:pPr>
            <a:endParaRPr lang="en-US" sz="2400" kern="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US" sz="2400" kern="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74916</TotalTime>
  <Words>212</Words>
  <Application>Microsoft Macintosh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Unicode MS</vt:lpstr>
      <vt:lpstr>Arial</vt:lpstr>
      <vt:lpstr>Courier New</vt:lpstr>
      <vt:lpstr>Math1Mono</vt:lpstr>
      <vt:lpstr>Times New Roman</vt:lpstr>
      <vt:lpstr>Contemporary</vt:lpstr>
      <vt:lpstr>Linear Cryptanalysis of DES, 5 rounds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Ciphers in the 1990s</dc:title>
  <dc:subject>Cryptanalysis</dc:subject>
  <dc:creator>John L. Manferdelli</dc:creator>
  <cp:lastModifiedBy>John Manferdelli</cp:lastModifiedBy>
  <cp:revision>4113</cp:revision>
  <cp:lastPrinted>2019-01-04T03:39:53Z</cp:lastPrinted>
  <dcterms:created xsi:type="dcterms:W3CDTF">2013-02-11T03:53:24Z</dcterms:created>
  <dcterms:modified xsi:type="dcterms:W3CDTF">2023-10-16T03:05:14Z</dcterms:modified>
</cp:coreProperties>
</file>