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3549" r:id="rId2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1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28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981200"/>
            <a:ext cx="55626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If A</a:t>
            </a:r>
            <a:r>
              <a:rPr lang="en-US" sz="1600" baseline="-25000" dirty="0"/>
              <a:t>0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 = 0 then F(A</a:t>
            </a:r>
            <a:r>
              <a:rPr lang="en-US" sz="1600" baseline="-25000" dirty="0"/>
              <a:t>0</a:t>
            </a:r>
            <a:r>
              <a:rPr lang="en-US" sz="1600" dirty="0"/>
              <a:t>) = F(A</a:t>
            </a:r>
            <a:r>
              <a:rPr lang="en-US" sz="1600" baseline="-25000" dirty="0"/>
              <a:t>1</a:t>
            </a:r>
            <a:r>
              <a:rPr lang="en-US" sz="1600" dirty="0"/>
              <a:t>), p=1.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If A</a:t>
            </a:r>
            <a:r>
              <a:rPr lang="en-US" sz="1600" baseline="-25000" dirty="0"/>
              <a:t>0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= 0x80800000 then F(A</a:t>
            </a:r>
            <a:r>
              <a:rPr lang="en-US" sz="1600" baseline="-25000" dirty="0"/>
              <a:t>0</a:t>
            </a:r>
            <a:r>
              <a:rPr lang="en-US" sz="1600" dirty="0"/>
              <a:t>)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F(A</a:t>
            </a:r>
            <a:r>
              <a:rPr lang="en-US" sz="1600" baseline="-25000" dirty="0"/>
              <a:t>1</a:t>
            </a:r>
            <a:r>
              <a:rPr lang="en-US" sz="1600" dirty="0"/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Choose (P</a:t>
            </a:r>
            <a:r>
              <a:rPr lang="en-US" sz="1600" baseline="-25000" dirty="0"/>
              <a:t>0</a:t>
            </a:r>
            <a:r>
              <a:rPr lang="en-US" sz="1600" dirty="0"/>
              <a:t>, P</a:t>
            </a:r>
            <a:r>
              <a:rPr lang="en-US" sz="1600" baseline="-25000" dirty="0"/>
              <a:t>1</a:t>
            </a:r>
            <a:r>
              <a:rPr lang="en-US" sz="1600" dirty="0"/>
              <a:t>): 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       P</a:t>
            </a:r>
            <a:r>
              <a:rPr lang="en-US" sz="1600" baseline="-25000" dirty="0"/>
              <a:t>0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P’</a:t>
            </a:r>
            <a:r>
              <a:rPr lang="en-US" sz="1600" dirty="0">
                <a:sym typeface="Symbol" pitchFamily="18" charset="2"/>
              </a:rPr>
              <a:t>=</a:t>
            </a:r>
            <a:r>
              <a:rPr lang="en-US" sz="1600" dirty="0"/>
              <a:t> P</a:t>
            </a:r>
            <a:r>
              <a:rPr lang="en-US" sz="1600" baseline="-25000" dirty="0"/>
              <a:t>0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P</a:t>
            </a:r>
            <a:r>
              <a:rPr lang="en-US" sz="1600" baseline="-25000" dirty="0"/>
              <a:t>1</a:t>
            </a:r>
            <a:r>
              <a:rPr lang="en-US" sz="1600" dirty="0"/>
              <a:t>, C’</a:t>
            </a:r>
            <a:r>
              <a:rPr lang="en-US" sz="1600" dirty="0">
                <a:sym typeface="Symbol" pitchFamily="18" charset="2"/>
              </a:rPr>
              <a:t>=</a:t>
            </a:r>
            <a:r>
              <a:rPr lang="en-US" sz="1600" dirty="0"/>
              <a:t>C</a:t>
            </a:r>
            <a:r>
              <a:rPr lang="en-US" sz="1600" baseline="-25000" dirty="0"/>
              <a:t>0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C</a:t>
            </a:r>
            <a:r>
              <a:rPr lang="en-US" sz="1600" baseline="-25000" dirty="0"/>
              <a:t>1</a:t>
            </a:r>
            <a:endParaRPr lang="en-US" sz="1600" dirty="0"/>
          </a:p>
          <a:p>
            <a:pPr>
              <a:spcBef>
                <a:spcPts val="200"/>
              </a:spcBef>
            </a:pPr>
            <a:r>
              <a:rPr lang="en-US" sz="1600" dirty="0"/>
              <a:t>L</a:t>
            </a:r>
            <a:r>
              <a:rPr lang="en-US" sz="1600" dirty="0">
                <a:sym typeface="Symbol" pitchFamily="18" charset="2"/>
              </a:rPr>
              <a:t>’=0x02000000⨁Z’, Y’=0x80800000 ⨁ X’</a:t>
            </a:r>
            <a:endParaRPr lang="en-US" sz="1600" dirty="0"/>
          </a:p>
          <a:p>
            <a:pPr>
              <a:spcBef>
                <a:spcPts val="200"/>
              </a:spcBef>
            </a:pPr>
            <a:r>
              <a:rPr lang="en-US" sz="1600" dirty="0"/>
              <a:t>For </a:t>
            </a:r>
            <a:r>
              <a:rPr lang="en-US" sz="1600" dirty="0">
                <a:sym typeface="Symbol" pitchFamily="18" charset="2"/>
              </a:rPr>
              <a:t>C= (L,R) we have </a:t>
            </a:r>
            <a:r>
              <a:rPr lang="en-US" sz="1600" dirty="0"/>
              <a:t>Y</a:t>
            </a:r>
            <a:r>
              <a:rPr lang="en-US" sz="1600" dirty="0">
                <a:sym typeface="Symbol" pitchFamily="18" charset="2"/>
              </a:rPr>
              <a:t> = L⨁R</a:t>
            </a:r>
            <a:endParaRPr lang="en-US" sz="1600" dirty="0"/>
          </a:p>
          <a:p>
            <a:pPr>
              <a:spcBef>
                <a:spcPts val="200"/>
              </a:spcBef>
            </a:pPr>
            <a:r>
              <a:rPr lang="en-US" sz="1600" dirty="0"/>
              <a:t>Solve for sub-key K</a:t>
            </a:r>
            <a:r>
              <a:rPr lang="en-US" sz="1600" baseline="-25000" dirty="0"/>
              <a:t>3</a:t>
            </a:r>
            <a:r>
              <a:rPr lang="en-US" sz="1600" dirty="0">
                <a:latin typeface="Times-Roman" charset="0"/>
              </a:rPr>
              <a:t>: </a:t>
            </a:r>
            <a:r>
              <a:rPr lang="en-US" sz="1600" dirty="0"/>
              <a:t>Z</a:t>
            </a:r>
            <a:r>
              <a:rPr lang="en-US" sz="1600" dirty="0">
                <a:latin typeface="Times-Roman" charset="0"/>
                <a:sym typeface="Symbol" pitchFamily="18" charset="2"/>
              </a:rPr>
              <a:t>’= </a:t>
            </a:r>
            <a:r>
              <a:rPr lang="en-US" sz="1600" dirty="0">
                <a:sym typeface="Symbol" pitchFamily="18" charset="2"/>
              </a:rPr>
              <a:t>0x02000000⨁L’</a:t>
            </a:r>
          </a:p>
          <a:p>
            <a:pPr>
              <a:spcBef>
                <a:spcPts val="200"/>
              </a:spcBef>
            </a:pPr>
            <a:r>
              <a:rPr lang="en-US" sz="1600" dirty="0"/>
              <a:t>Compute Y</a:t>
            </a:r>
            <a:r>
              <a:rPr lang="en-US" sz="1600" baseline="-25000" dirty="0"/>
              <a:t>0</a:t>
            </a:r>
            <a:r>
              <a:rPr lang="en-US" sz="1600" dirty="0">
                <a:sym typeface="Symbol" pitchFamily="18" charset="2"/>
              </a:rPr>
              <a:t>= L</a:t>
            </a:r>
            <a:r>
              <a:rPr lang="en-US" sz="1600" baseline="-25000" dirty="0">
                <a:sym typeface="Symbol" pitchFamily="18" charset="2"/>
              </a:rPr>
              <a:t>0</a:t>
            </a:r>
            <a:r>
              <a:rPr lang="en-US" sz="1600" dirty="0">
                <a:sym typeface="Symbol" pitchFamily="18" charset="2"/>
              </a:rPr>
              <a:t>⨁R</a:t>
            </a:r>
            <a:r>
              <a:rPr lang="en-US" sz="1600" baseline="-25000" dirty="0">
                <a:sym typeface="Symbol" pitchFamily="18" charset="2"/>
              </a:rPr>
              <a:t>0</a:t>
            </a:r>
            <a:r>
              <a:rPr lang="en-US" sz="1600" dirty="0">
                <a:sym typeface="Symbol" pitchFamily="18" charset="2"/>
              </a:rPr>
              <a:t>, </a:t>
            </a:r>
            <a:r>
              <a:rPr lang="en-US" sz="1600" dirty="0"/>
              <a:t>Y</a:t>
            </a:r>
            <a:r>
              <a:rPr lang="en-US" sz="1600" baseline="-25000" dirty="0"/>
              <a:t>1</a:t>
            </a:r>
            <a:r>
              <a:rPr lang="en-US" sz="1600" dirty="0">
                <a:sym typeface="Symbol" pitchFamily="18" charset="2"/>
              </a:rPr>
              <a:t>= L</a:t>
            </a:r>
            <a:r>
              <a:rPr lang="en-US" sz="1600" baseline="-25000" dirty="0">
                <a:sym typeface="Symbol" pitchFamily="18" charset="2"/>
              </a:rPr>
              <a:t>1</a:t>
            </a:r>
            <a:r>
              <a:rPr lang="en-US" sz="1600" dirty="0">
                <a:sym typeface="Symbol" pitchFamily="18" charset="2"/>
              </a:rPr>
              <a:t>⨁R</a:t>
            </a:r>
            <a:r>
              <a:rPr lang="en-US" sz="1600" baseline="-25000" dirty="0"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600" dirty="0"/>
              <a:t>Guess K</a:t>
            </a:r>
            <a:r>
              <a:rPr lang="en-US" sz="1600" baseline="-25000" dirty="0"/>
              <a:t>3</a:t>
            </a:r>
            <a:r>
              <a:rPr lang="en-US" sz="1600" dirty="0"/>
              <a:t> and compute guessed Z</a:t>
            </a:r>
            <a:r>
              <a:rPr lang="en-US" sz="1600" baseline="-25000" dirty="0"/>
              <a:t>0</a:t>
            </a:r>
            <a:r>
              <a:rPr lang="en-US" sz="1600" dirty="0"/>
              <a:t>, Z</a:t>
            </a:r>
            <a:r>
              <a:rPr lang="en-US" sz="1600" baseline="-25000" dirty="0"/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600" dirty="0"/>
              <a:t>Note: </a:t>
            </a:r>
            <a:r>
              <a:rPr lang="en-US" sz="1600" dirty="0" err="1"/>
              <a:t>Z</a:t>
            </a:r>
            <a:r>
              <a:rPr lang="en-US" sz="1600" baseline="-25000" dirty="0" err="1"/>
              <a:t>i</a:t>
            </a:r>
            <a:r>
              <a:rPr lang="en-US" sz="1600" dirty="0"/>
              <a:t>= F(Y</a:t>
            </a:r>
            <a:r>
              <a:rPr lang="en-US" sz="1600" baseline="-25000" dirty="0"/>
              <a:t>i</a:t>
            </a:r>
            <a:r>
              <a:rPr lang="en-US" sz="1600" dirty="0">
                <a:sym typeface="Symbol" pitchFamily="18" charset="2"/>
              </a:rPr>
              <a:t>⨁K</a:t>
            </a:r>
            <a:r>
              <a:rPr lang="en-US" sz="1600" baseline="-25000" dirty="0">
                <a:sym typeface="Symbol" pitchFamily="18" charset="2"/>
              </a:rPr>
              <a:t>3</a:t>
            </a:r>
            <a:r>
              <a:rPr lang="en-US" sz="1600" dirty="0"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600" dirty="0"/>
              <a:t>Compare true Z</a:t>
            </a:r>
            <a:r>
              <a:rPr lang="en-US" sz="1600" dirty="0">
                <a:sym typeface="Symbol" pitchFamily="18" charset="2"/>
              </a:rPr>
              <a:t>’ to</a:t>
            </a:r>
            <a:r>
              <a:rPr lang="en-US" sz="1600" dirty="0"/>
              <a:t> guessed Z</a:t>
            </a:r>
            <a:r>
              <a:rPr lang="en-US" sz="1600" dirty="0">
                <a:sym typeface="Symbol" pitchFamily="18" charset="2"/>
              </a:rPr>
              <a:t>’</a:t>
            </a:r>
            <a:endParaRPr lang="en-US" sz="1600" dirty="0"/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6737" y="1447800"/>
            <a:ext cx="3421063" cy="51816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848600" y="41572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31666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31666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74916</TotalTime>
  <Words>148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Times New Roman</vt:lpstr>
      <vt:lpstr>Times-Roman</vt:lpstr>
      <vt:lpstr>Contemporary</vt:lpstr>
      <vt:lpstr>FEAL-4 Basic Differential Attack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4113</cp:revision>
  <cp:lastPrinted>2019-01-04T03:39:53Z</cp:lastPrinted>
  <dcterms:created xsi:type="dcterms:W3CDTF">2013-02-11T03:53:24Z</dcterms:created>
  <dcterms:modified xsi:type="dcterms:W3CDTF">2023-10-16T03:06:10Z</dcterms:modified>
</cp:coreProperties>
</file>