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00"/>
  </p:notesMasterIdLst>
  <p:handoutMasterIdLst>
    <p:handoutMasterId r:id="rId101"/>
  </p:handoutMasterIdLst>
  <p:sldIdLst>
    <p:sldId id="264" r:id="rId2"/>
    <p:sldId id="2915" r:id="rId3"/>
    <p:sldId id="2741" r:id="rId4"/>
    <p:sldId id="2696" r:id="rId5"/>
    <p:sldId id="1032" r:id="rId6"/>
    <p:sldId id="2700" r:id="rId7"/>
    <p:sldId id="2706" r:id="rId8"/>
    <p:sldId id="2225" r:id="rId9"/>
    <p:sldId id="2716" r:id="rId10"/>
    <p:sldId id="2739" r:id="rId11"/>
    <p:sldId id="2694" r:id="rId12"/>
    <p:sldId id="2219" r:id="rId13"/>
    <p:sldId id="2729" r:id="rId14"/>
    <p:sldId id="2730" r:id="rId15"/>
    <p:sldId id="2615" r:id="rId16"/>
    <p:sldId id="2698" r:id="rId17"/>
    <p:sldId id="2699" r:id="rId18"/>
    <p:sldId id="2721" r:id="rId19"/>
    <p:sldId id="2707" r:id="rId20"/>
    <p:sldId id="2520" r:id="rId21"/>
    <p:sldId id="2626" r:id="rId22"/>
    <p:sldId id="2740" r:id="rId23"/>
    <p:sldId id="2173" r:id="rId24"/>
    <p:sldId id="2176" r:id="rId25"/>
    <p:sldId id="2177" r:id="rId26"/>
    <p:sldId id="2179" r:id="rId27"/>
    <p:sldId id="2180" r:id="rId28"/>
    <p:sldId id="2181" r:id="rId29"/>
    <p:sldId id="2580" r:id="rId30"/>
    <p:sldId id="2628" r:id="rId31"/>
    <p:sldId id="2787" r:id="rId32"/>
    <p:sldId id="2810" r:id="rId33"/>
    <p:sldId id="2816" r:id="rId34"/>
    <p:sldId id="2817" r:id="rId35"/>
    <p:sldId id="2818" r:id="rId36"/>
    <p:sldId id="2655" r:id="rId37"/>
    <p:sldId id="2743" r:id="rId38"/>
    <p:sldId id="2728" r:id="rId39"/>
    <p:sldId id="2779" r:id="rId40"/>
    <p:sldId id="2735" r:id="rId41"/>
    <p:sldId id="2778" r:id="rId42"/>
    <p:sldId id="2788" r:id="rId43"/>
    <p:sldId id="2732" r:id="rId44"/>
    <p:sldId id="2733" r:id="rId45"/>
    <p:sldId id="2744" r:id="rId46"/>
    <p:sldId id="2775" r:id="rId47"/>
    <p:sldId id="2656" r:id="rId48"/>
    <p:sldId id="2776" r:id="rId49"/>
    <p:sldId id="2659" r:id="rId50"/>
    <p:sldId id="2868" r:id="rId51"/>
    <p:sldId id="2885" r:id="rId52"/>
    <p:sldId id="2873" r:id="rId53"/>
    <p:sldId id="2874" r:id="rId54"/>
    <p:sldId id="2875" r:id="rId55"/>
    <p:sldId id="2876" r:id="rId56"/>
    <p:sldId id="2877" r:id="rId57"/>
    <p:sldId id="2878" r:id="rId58"/>
    <p:sldId id="2879" r:id="rId59"/>
    <p:sldId id="2880" r:id="rId60"/>
    <p:sldId id="2881" r:id="rId61"/>
    <p:sldId id="2882" r:id="rId62"/>
    <p:sldId id="2883" r:id="rId63"/>
    <p:sldId id="2884" r:id="rId64"/>
    <p:sldId id="2666" r:id="rId65"/>
    <p:sldId id="2667" r:id="rId66"/>
    <p:sldId id="2661" r:id="rId67"/>
    <p:sldId id="2811" r:id="rId68"/>
    <p:sldId id="2887" r:id="rId69"/>
    <p:sldId id="2888" r:id="rId70"/>
    <p:sldId id="2905" r:id="rId71"/>
    <p:sldId id="2889" r:id="rId72"/>
    <p:sldId id="2813" r:id="rId73"/>
    <p:sldId id="2906" r:id="rId74"/>
    <p:sldId id="2812" r:id="rId75"/>
    <p:sldId id="2890" r:id="rId76"/>
    <p:sldId id="2665" r:id="rId77"/>
    <p:sldId id="2893" r:id="rId78"/>
    <p:sldId id="2900" r:id="rId79"/>
    <p:sldId id="2899" r:id="rId80"/>
    <p:sldId id="2927" r:id="rId81"/>
    <p:sldId id="2924" r:id="rId82"/>
    <p:sldId id="2928" r:id="rId83"/>
    <p:sldId id="2925" r:id="rId84"/>
    <p:sldId id="2909" r:id="rId85"/>
    <p:sldId id="2931" r:id="rId86"/>
    <p:sldId id="2929" r:id="rId87"/>
    <p:sldId id="2932" r:id="rId88"/>
    <p:sldId id="2926" r:id="rId89"/>
    <p:sldId id="2904" r:id="rId90"/>
    <p:sldId id="2746" r:id="rId91"/>
    <p:sldId id="2668" r:id="rId92"/>
    <p:sldId id="2669" r:id="rId93"/>
    <p:sldId id="2670" r:id="rId94"/>
    <p:sldId id="2671" r:id="rId95"/>
    <p:sldId id="2672" r:id="rId96"/>
    <p:sldId id="2199" r:id="rId97"/>
    <p:sldId id="2201" r:id="rId98"/>
    <p:sldId id="2749" r:id="rId99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7">
          <p15:clr>
            <a:srgbClr val="A4A3A4"/>
          </p15:clr>
        </p15:guide>
        <p15:guide id="2" pos="220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33CC33"/>
    <a:srgbClr val="0066CC"/>
    <a:srgbClr val="66FF66"/>
    <a:srgbClr val="0080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13" autoAdjust="0"/>
    <p:restoredTop sz="50000" autoAdjust="0"/>
  </p:normalViewPr>
  <p:slideViewPr>
    <p:cSldViewPr>
      <p:cViewPr varScale="1">
        <p:scale>
          <a:sx n="107" d="100"/>
          <a:sy n="107" d="100"/>
        </p:scale>
        <p:origin x="224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742" y="-108"/>
      </p:cViewPr>
      <p:guideLst>
        <p:guide orient="horz" pos="2927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4252ED5B-CF6F-4B71-B1FE-CE01F4E92F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67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83D30-622E-46CB-8915-991F47C30121}" type="datetimeFigureOut">
              <a:rPr lang="en-US" smtClean="0"/>
              <a:pPr/>
              <a:t>11/3/23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2C746-97D0-491F-8377-6BFAC6944C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740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3738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F99AB4-05FC-447E-B721-3794F049217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3738"/>
            <a:ext cx="4630738" cy="3473450"/>
          </a:xfrm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4012"/>
          </a:xfrm>
          <a:noFill/>
          <a:ln w="9525"/>
        </p:spPr>
        <p:txBody>
          <a:bodyPr/>
          <a:lstStyle/>
          <a:p>
            <a:r>
              <a:rPr lang="sv-SE"/>
              <a:t>”Many adversaries too strong for CCA1”: This is true for any attack where the adversary is able to extract </a:t>
            </a:r>
            <a:r>
              <a:rPr lang="sv-SE" i="1"/>
              <a:t>any </a:t>
            </a:r>
            <a:r>
              <a:rPr lang="sv-SE"/>
              <a:t>information about ciphertexts related to the target ciphertext. Typical examples are Bleichenbacher’s Million Messages Attack and Manger’s observation on RSA-OAEP. This model is considerably weaker than full CCA2 but is not properly included in CCA1.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3738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B2C746-97D0-491F-8377-6BFAC6944CF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B2C746-97D0-491F-8377-6BFAC6944CF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3CEBCC-7A88-49A9-B306-384C90CAC7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D0DBC8-875C-4DF5-A8F7-D398778BDF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0D5D8B-1B00-44D9-850C-D2A99A7FBF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022BAB-C66B-44DB-9362-9BD799F210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A3E9C-750C-4BB8-9F43-ECC9C33D44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BAC2E4-49AA-410B-9F7A-B992238B5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345111-308D-45E6-B6D3-19467DEEA1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5904D4-F27D-4CE1-88D6-0C19995CC4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512ED4-7F26-450A-BC64-6F9D3EE07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B77AD-35DA-4F4F-81FA-A3F002DA3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BE605-EF61-440A-B103-0258E51625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D40360-6F76-452E-807B-E2E849E5FF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JLM 20130119</a:t>
            </a:r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7E1C973C-62DD-439F-BD56-3255F493D9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955800" y="6426200"/>
            <a:ext cx="1846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F7E386-EAB2-4186-A02E-0736520B071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077200" cy="2743200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4400" dirty="0"/>
              <a:t>Cryptography and Cryptanalysis</a:t>
            </a:r>
            <a:endParaRPr lang="en-US" sz="3600" dirty="0"/>
          </a:p>
          <a:p>
            <a:pPr algn="ctr">
              <a:lnSpc>
                <a:spcPct val="80000"/>
              </a:lnSpc>
              <a:buFontTx/>
              <a:buNone/>
            </a:pPr>
            <a:endParaRPr lang="en-US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dirty="0"/>
              <a:t>Introduction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104673" y="4564559"/>
            <a:ext cx="3638261" cy="7694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latin typeface="Arial" charset="0"/>
              </a:rPr>
              <a:t>John Manferdelli</a:t>
            </a:r>
            <a:endParaRPr lang="en-US" sz="1800" dirty="0">
              <a:latin typeface="Arial" charset="0"/>
            </a:endParaRPr>
          </a:p>
          <a:p>
            <a:pPr algn="r"/>
            <a:r>
              <a:rPr lang="en-US" sz="2000" dirty="0" err="1">
                <a:latin typeface="Arial" charset="0"/>
              </a:rPr>
              <a:t>JohnManferdelli@hotmail.com</a:t>
            </a:r>
            <a:endParaRPr lang="en-US" sz="2000">
              <a:latin typeface="Arial" charset="0"/>
            </a:endParaRPr>
          </a:p>
        </p:txBody>
      </p:sp>
      <p:sp>
        <p:nvSpPr>
          <p:cNvPr id="16390" name="Text Box 1028"/>
          <p:cNvSpPr txBox="1">
            <a:spLocks noChangeArrowheads="1"/>
          </p:cNvSpPr>
          <p:nvPr/>
        </p:nvSpPr>
        <p:spPr bwMode="auto">
          <a:xfrm>
            <a:off x="304800" y="5432048"/>
            <a:ext cx="8610600" cy="89255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Arial" charset="0"/>
              </a:rPr>
              <a:t>© 2004-2023, John L. </a:t>
            </a:r>
            <a:r>
              <a:rPr lang="en-US" sz="1600" dirty="0" err="1">
                <a:latin typeface="Arial" charset="0"/>
              </a:rPr>
              <a:t>Manferdelli</a:t>
            </a:r>
            <a:r>
              <a:rPr lang="en-US" sz="1600" dirty="0">
                <a:latin typeface="Arial" charset="0"/>
              </a:rPr>
              <a:t>.</a:t>
            </a:r>
          </a:p>
          <a:p>
            <a:pPr algn="l"/>
            <a:r>
              <a:rPr lang="en-US" sz="1200" i="1" dirty="0">
                <a:latin typeface="Arial" charset="0"/>
              </a:rPr>
              <a:t>This material is provided without warranty of any kind including, without limitation, warranty of non-infringement or suitability for any purpose.  This material is not guaranteed to be error free and is intended for instructional use only.</a:t>
            </a:r>
          </a:p>
          <a:p>
            <a:pPr algn="l"/>
            <a:endParaRPr lang="en-US" sz="1200" i="1" dirty="0"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88FF6B-3791-4AC6-B498-B40AE55230E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3600"/>
              <a:t>It’s not just about communications privacy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9085"/>
            <a:ext cx="4267200" cy="3429000"/>
          </a:xfrm>
        </p:spPr>
        <p:txBody>
          <a:bodyPr/>
          <a:lstStyle/>
          <a:p>
            <a:pPr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Users want:</a:t>
            </a:r>
          </a:p>
          <a:p>
            <a:r>
              <a:rPr lang="en-US" sz="24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Privacy/Confidentiality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Integrity</a:t>
            </a:r>
          </a:p>
          <a:p>
            <a:r>
              <a:rPr lang="en-US" sz="24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Authentication</a:t>
            </a:r>
          </a:p>
          <a:p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Non-repudiation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Quality of Service</a:t>
            </a:r>
          </a:p>
          <a:p>
            <a:pPr lvl="0"/>
            <a:endParaRPr 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0" y="1669915"/>
            <a:ext cx="4419600" cy="3283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Adversaries </a:t>
            </a:r>
            <a:r>
              <a:rPr kumimoji="1" lang="en-US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want to:</a:t>
            </a: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Read a message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Get key, read all messages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Corrupt a message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Impersonate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Repudiate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400" kern="0" noProof="0" dirty="0">
                <a:latin typeface="Calibri" panose="020F0502020204030204" pitchFamily="34" charset="0"/>
                <a:cs typeface="Calibri" panose="020F0502020204030204" pitchFamily="34" charset="0"/>
              </a:rPr>
              <a:t>Deny or inhibit of service</a:t>
            </a: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/>
              <a:t>Cryptographic toolchest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696200" cy="4038600"/>
          </a:xfrm>
        </p:spPr>
        <p:txBody>
          <a:bodyPr/>
          <a:lstStyle/>
          <a:p>
            <a:pPr marL="457200" indent="-457200" defTabSz="912813">
              <a:lnSpc>
                <a:spcPct val="90000"/>
              </a:lnSpc>
            </a:pP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Symmetric</a:t>
            </a: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ciphers</a:t>
            </a: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includes</a:t>
            </a: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classical</a:t>
            </a: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ciphers</a:t>
            </a: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857250" lvl="1" indent="-457200" defTabSz="912813">
              <a:lnSpc>
                <a:spcPct val="90000"/>
              </a:lnSpc>
            </a:pP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Block </a:t>
            </a: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ciphers</a:t>
            </a:r>
            <a:endParaRPr lang="sv-SE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57250" lvl="1" indent="-457200" defTabSz="912813">
              <a:lnSpc>
                <a:spcPct val="90000"/>
              </a:lnSpc>
            </a:pP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Stream</a:t>
            </a: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ciphers</a:t>
            </a:r>
            <a:endParaRPr lang="sv-SE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57250" lvl="1" indent="-457200" defTabSz="912813">
              <a:lnSpc>
                <a:spcPct val="90000"/>
              </a:lnSpc>
            </a:pP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Codes</a:t>
            </a:r>
            <a:endParaRPr lang="sv-SE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defTabSz="912813">
              <a:lnSpc>
                <a:spcPct val="90000"/>
              </a:lnSpc>
            </a:pP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Asymmetric</a:t>
            </a: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ciphers</a:t>
            </a: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 (Public </a:t>
            </a: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457200" indent="-457200" defTabSz="912813">
              <a:lnSpc>
                <a:spcPct val="90000"/>
              </a:lnSpc>
            </a:pP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Cryptographic</a:t>
            </a: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Hashes</a:t>
            </a:r>
            <a:endParaRPr lang="sv-SE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defTabSz="912813">
              <a:lnSpc>
                <a:spcPct val="90000"/>
              </a:lnSpc>
            </a:pP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Entropy</a:t>
            </a: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random</a:t>
            </a: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numbers</a:t>
            </a:r>
            <a:endParaRPr lang="sv-SE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defTabSz="912813">
              <a:lnSpc>
                <a:spcPct val="90000"/>
              </a:lnSpc>
            </a:pP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Protocols</a:t>
            </a: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 management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D48849-B45C-48CB-A0AE-1E7B02EB7FC2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/>
              <a:t>Symmetric ciphers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581400"/>
            <a:ext cx="8610600" cy="2514600"/>
          </a:xfrm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Encryption and Decryption use the same key.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transformations are simple and fast enough for practical implementation and use.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Two major types: Stream ciphers and block ciphers.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Examples: DES, AES, RC4, A5, Enigma, SIGABA, etc.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Can’t be used for key distribution or authentication.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F1AA412-E6AE-636B-DF92-9C3268752112}"/>
              </a:ext>
            </a:extLst>
          </p:cNvPr>
          <p:cNvGrpSpPr/>
          <p:nvPr/>
        </p:nvGrpSpPr>
        <p:grpSpPr>
          <a:xfrm>
            <a:off x="457200" y="1538287"/>
            <a:ext cx="8382000" cy="1738313"/>
            <a:chOff x="76200" y="1538287"/>
            <a:chExt cx="8915400" cy="1662113"/>
          </a:xfrm>
        </p:grpSpPr>
        <p:sp>
          <p:nvSpPr>
            <p:cNvPr id="31750" name="Rectangle 4"/>
            <p:cNvSpPr>
              <a:spLocks noChangeArrowheads="1"/>
            </p:cNvSpPr>
            <p:nvPr/>
          </p:nvSpPr>
          <p:spPr bwMode="auto">
            <a:xfrm>
              <a:off x="2362200" y="1538287"/>
              <a:ext cx="1143000" cy="8382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1751" name="Text Box 5"/>
            <p:cNvSpPr txBox="1">
              <a:spLocks noChangeArrowheads="1"/>
            </p:cNvSpPr>
            <p:nvPr/>
          </p:nvSpPr>
          <p:spPr bwMode="auto">
            <a:xfrm>
              <a:off x="2438400" y="2833687"/>
              <a:ext cx="9080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6"/>
                  </a:solidFill>
                  <a:latin typeface="Arial" charset="0"/>
                  <a:cs typeface="Arial" charset="0"/>
                </a:rPr>
                <a:t>Key (k)</a:t>
              </a:r>
            </a:p>
          </p:txBody>
        </p:sp>
        <p:sp>
          <p:nvSpPr>
            <p:cNvPr id="31752" name="Line 6"/>
            <p:cNvSpPr>
              <a:spLocks noChangeShapeType="1"/>
            </p:cNvSpPr>
            <p:nvPr/>
          </p:nvSpPr>
          <p:spPr bwMode="auto">
            <a:xfrm>
              <a:off x="1554480" y="1995487"/>
              <a:ext cx="73152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1753" name="Text Box 8"/>
            <p:cNvSpPr txBox="1">
              <a:spLocks noChangeArrowheads="1"/>
            </p:cNvSpPr>
            <p:nvPr/>
          </p:nvSpPr>
          <p:spPr bwMode="auto">
            <a:xfrm>
              <a:off x="3733800" y="1552574"/>
              <a:ext cx="190500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err="1">
                  <a:latin typeface="Arial" charset="0"/>
                  <a:cs typeface="Arial" charset="0"/>
                </a:rPr>
                <a:t>Ciphertext</a:t>
              </a:r>
              <a:r>
                <a:rPr lang="en-US" sz="1800">
                  <a:latin typeface="Arial" charset="0"/>
                  <a:cs typeface="Arial" charset="0"/>
                </a:rPr>
                <a:t> (C)</a:t>
              </a:r>
            </a:p>
          </p:txBody>
        </p:sp>
        <p:sp>
          <p:nvSpPr>
            <p:cNvPr id="31754" name="Text Box 9"/>
            <p:cNvSpPr txBox="1">
              <a:spLocks noChangeArrowheads="1"/>
            </p:cNvSpPr>
            <p:nvPr/>
          </p:nvSpPr>
          <p:spPr bwMode="auto">
            <a:xfrm>
              <a:off x="2438400" y="1614487"/>
              <a:ext cx="1022350" cy="6413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  <a:cs typeface="Arial" charset="0"/>
                </a:rPr>
                <a:t>Encrypt </a:t>
              </a:r>
            </a:p>
            <a:p>
              <a:r>
                <a:rPr lang="en-US" sz="1800" err="1">
                  <a:latin typeface="Arial" charset="0"/>
                  <a:cs typeface="Arial" charset="0"/>
                </a:rPr>
                <a:t>E</a:t>
              </a:r>
              <a:r>
                <a:rPr lang="en-US" sz="1800" baseline="-25000" err="1">
                  <a:latin typeface="Arial" charset="0"/>
                  <a:cs typeface="Arial" charset="0"/>
                </a:rPr>
                <a:t>k</a:t>
              </a:r>
              <a:r>
                <a:rPr lang="en-US" sz="1800">
                  <a:latin typeface="Arial" charset="0"/>
                  <a:cs typeface="Arial" charset="0"/>
                </a:rPr>
                <a:t>(P)</a:t>
              </a:r>
            </a:p>
          </p:txBody>
        </p:sp>
        <p:sp>
          <p:nvSpPr>
            <p:cNvPr id="31757" name="Text Box 20"/>
            <p:cNvSpPr txBox="1">
              <a:spLocks noChangeArrowheads="1"/>
            </p:cNvSpPr>
            <p:nvPr/>
          </p:nvSpPr>
          <p:spPr bwMode="auto">
            <a:xfrm>
              <a:off x="76200" y="1766887"/>
              <a:ext cx="152400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  <a:latin typeface="Arial" charset="0"/>
                  <a:cs typeface="Arial" charset="0"/>
                </a:rPr>
                <a:t>Plaintext (P)</a:t>
              </a:r>
            </a:p>
          </p:txBody>
        </p:sp>
        <p:sp>
          <p:nvSpPr>
            <p:cNvPr id="31758" name="Rectangle 21"/>
            <p:cNvSpPr>
              <a:spLocks noChangeArrowheads="1"/>
            </p:cNvSpPr>
            <p:nvPr/>
          </p:nvSpPr>
          <p:spPr bwMode="auto">
            <a:xfrm>
              <a:off x="5791200" y="1538287"/>
              <a:ext cx="1143000" cy="8382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1759" name="Text Box 22"/>
            <p:cNvSpPr txBox="1">
              <a:spLocks noChangeArrowheads="1"/>
            </p:cNvSpPr>
            <p:nvPr/>
          </p:nvSpPr>
          <p:spPr bwMode="auto">
            <a:xfrm>
              <a:off x="5867400" y="2833687"/>
              <a:ext cx="908050" cy="36671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  <a:latin typeface="Arial" charset="0"/>
                  <a:cs typeface="Arial" charset="0"/>
                </a:rPr>
                <a:t>Key (k)</a:t>
              </a:r>
            </a:p>
          </p:txBody>
        </p:sp>
        <p:sp>
          <p:nvSpPr>
            <p:cNvPr id="31761" name="Text Box 24"/>
            <p:cNvSpPr txBox="1">
              <a:spLocks noChangeArrowheads="1"/>
            </p:cNvSpPr>
            <p:nvPr/>
          </p:nvSpPr>
          <p:spPr bwMode="auto">
            <a:xfrm>
              <a:off x="7467600" y="1843087"/>
              <a:ext cx="1524000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  <a:latin typeface="Arial" charset="0"/>
                  <a:cs typeface="Arial" charset="0"/>
                </a:rPr>
                <a:t>Plaintext (P)</a:t>
              </a:r>
            </a:p>
          </p:txBody>
        </p:sp>
        <p:sp>
          <p:nvSpPr>
            <p:cNvPr id="31762" name="Text Box 25"/>
            <p:cNvSpPr txBox="1">
              <a:spLocks noChangeArrowheads="1"/>
            </p:cNvSpPr>
            <p:nvPr/>
          </p:nvSpPr>
          <p:spPr bwMode="auto">
            <a:xfrm>
              <a:off x="5791200" y="1690687"/>
              <a:ext cx="1035050" cy="6413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  <a:cs typeface="Arial" charset="0"/>
                </a:rPr>
                <a:t>Decrypt </a:t>
              </a:r>
            </a:p>
            <a:p>
              <a:r>
                <a:rPr lang="en-US" sz="1800">
                  <a:latin typeface="Arial" charset="0"/>
                  <a:cs typeface="Arial" charset="0"/>
                </a:rPr>
                <a:t>D</a:t>
              </a:r>
              <a:r>
                <a:rPr lang="en-US" sz="1800" baseline="-25000">
                  <a:latin typeface="Arial" charset="0"/>
                  <a:cs typeface="Arial" charset="0"/>
                </a:rPr>
                <a:t>k</a:t>
              </a:r>
              <a:r>
                <a:rPr lang="en-US" sz="1800">
                  <a:latin typeface="Arial" charset="0"/>
                  <a:cs typeface="Arial" charset="0"/>
                </a:rPr>
                <a:t>(P)</a:t>
              </a:r>
            </a:p>
          </p:txBody>
        </p:sp>
        <p:sp>
          <p:nvSpPr>
            <p:cNvPr id="31764" name="Line 27"/>
            <p:cNvSpPr>
              <a:spLocks noChangeShapeType="1"/>
            </p:cNvSpPr>
            <p:nvPr/>
          </p:nvSpPr>
          <p:spPr bwMode="auto">
            <a:xfrm>
              <a:off x="6934200" y="1995487"/>
              <a:ext cx="6096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>
              <a:off x="3505200" y="1995487"/>
              <a:ext cx="2286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8" name="Line 22"/>
            <p:cNvSpPr>
              <a:spLocks noChangeShapeType="1"/>
            </p:cNvSpPr>
            <p:nvPr/>
          </p:nvSpPr>
          <p:spPr bwMode="auto">
            <a:xfrm flipV="1">
              <a:off x="2895600" y="2376487"/>
              <a:ext cx="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med"/>
              <a:tailEnd type="triangle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9" name="Line 22"/>
            <p:cNvSpPr>
              <a:spLocks noChangeShapeType="1"/>
            </p:cNvSpPr>
            <p:nvPr/>
          </p:nvSpPr>
          <p:spPr bwMode="auto">
            <a:xfrm flipV="1">
              <a:off x="6324600" y="2376487"/>
              <a:ext cx="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med"/>
              <a:tailEnd type="triangle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C6DF42-9BFD-44FB-ADC9-F70C439E957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r>
              <a:rPr lang="en-US" sz="3600"/>
              <a:t>Asymmetric (Public Key) ciphers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657600"/>
            <a:ext cx="8458200" cy="2590800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Encryption and Decryption use different keys.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called the public key and 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the private key.  Knowledge of 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sufficient to encrypt.  Given 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C, it is infeasible to compute 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and infeasible to compute P from C.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Invented in mid 70’s –Hellman, Merkle, Rivest, Shamir, Adleman, Ellis, Cocks, Williamson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Public Key systems  used to distribute keys, sign documents. Used in https:. Much slower than symmetric schemes.</a:t>
            </a:r>
          </a:p>
          <a:p>
            <a:pPr>
              <a:lnSpc>
                <a:spcPct val="80000"/>
              </a:lnSpc>
            </a:pP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CED3027-3A86-E281-B707-9C027C9ED2BD}"/>
              </a:ext>
            </a:extLst>
          </p:cNvPr>
          <p:cNvGrpSpPr/>
          <p:nvPr/>
        </p:nvGrpSpPr>
        <p:grpSpPr>
          <a:xfrm>
            <a:off x="152400" y="1549955"/>
            <a:ext cx="8839200" cy="1650445"/>
            <a:chOff x="152400" y="1549955"/>
            <a:chExt cx="8839200" cy="1650445"/>
          </a:xfrm>
        </p:grpSpPr>
        <p:sp>
          <p:nvSpPr>
            <p:cNvPr id="22" name="Rectangle 4"/>
            <p:cNvSpPr>
              <a:spLocks noChangeArrowheads="1"/>
            </p:cNvSpPr>
            <p:nvPr/>
          </p:nvSpPr>
          <p:spPr bwMode="auto">
            <a:xfrm>
              <a:off x="2362200" y="1549955"/>
              <a:ext cx="1143000" cy="8382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" name="Text Box 5"/>
            <p:cNvSpPr txBox="1">
              <a:spLocks noChangeArrowheads="1"/>
            </p:cNvSpPr>
            <p:nvPr/>
          </p:nvSpPr>
          <p:spPr bwMode="auto">
            <a:xfrm>
              <a:off x="2133600" y="2831068"/>
              <a:ext cx="1762022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70C0"/>
                  </a:solidFill>
                  <a:latin typeface="Arial" charset="0"/>
                  <a:cs typeface="Arial" charset="0"/>
                </a:rPr>
                <a:t>Public Key (</a:t>
              </a:r>
              <a:r>
                <a:rPr lang="en-US" sz="1800" err="1">
                  <a:solidFill>
                    <a:srgbClr val="0070C0"/>
                  </a:solidFill>
                  <a:latin typeface="Arial" charset="0"/>
                  <a:cs typeface="Arial" charset="0"/>
                </a:rPr>
                <a:t>P</a:t>
              </a:r>
              <a:r>
                <a:rPr lang="en-US" sz="1800" baseline="-25000" err="1">
                  <a:solidFill>
                    <a:srgbClr val="0070C0"/>
                  </a:solidFill>
                  <a:latin typeface="Arial" charset="0"/>
                  <a:cs typeface="Arial" charset="0"/>
                </a:rPr>
                <a:t>k</a:t>
              </a:r>
              <a:r>
                <a:rPr lang="en-US" sz="1800">
                  <a:solidFill>
                    <a:srgbClr val="0070C0"/>
                  </a:solidFill>
                  <a:latin typeface="Arial" charset="0"/>
                  <a:cs typeface="Arial" charset="0"/>
                </a:rPr>
                <a:t>)</a:t>
              </a:r>
            </a:p>
          </p:txBody>
        </p:sp>
        <p:sp>
          <p:nvSpPr>
            <p:cNvPr id="24" name="Line 6"/>
            <p:cNvSpPr>
              <a:spLocks noChangeShapeType="1"/>
            </p:cNvSpPr>
            <p:nvPr/>
          </p:nvSpPr>
          <p:spPr bwMode="auto">
            <a:xfrm>
              <a:off x="1554480" y="2007155"/>
              <a:ext cx="73152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" name="Text Box 8"/>
            <p:cNvSpPr txBox="1">
              <a:spLocks noChangeArrowheads="1"/>
            </p:cNvSpPr>
            <p:nvPr/>
          </p:nvSpPr>
          <p:spPr bwMode="auto">
            <a:xfrm>
              <a:off x="3733800" y="1564242"/>
              <a:ext cx="190500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err="1">
                  <a:latin typeface="Arial" charset="0"/>
                  <a:cs typeface="Arial" charset="0"/>
                </a:rPr>
                <a:t>Ciphertext</a:t>
              </a:r>
              <a:r>
                <a:rPr lang="en-US" sz="1800">
                  <a:latin typeface="Arial" charset="0"/>
                  <a:cs typeface="Arial" charset="0"/>
                </a:rPr>
                <a:t> (C)</a:t>
              </a:r>
            </a:p>
          </p:txBody>
        </p:sp>
        <p:sp>
          <p:nvSpPr>
            <p:cNvPr id="26" name="Text Box 9"/>
            <p:cNvSpPr txBox="1">
              <a:spLocks noChangeArrowheads="1"/>
            </p:cNvSpPr>
            <p:nvPr/>
          </p:nvSpPr>
          <p:spPr bwMode="auto">
            <a:xfrm>
              <a:off x="2438400" y="1626155"/>
              <a:ext cx="1022350" cy="6413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  <a:cs typeface="Arial" charset="0"/>
                </a:rPr>
                <a:t>Encrypt </a:t>
              </a:r>
            </a:p>
            <a:p>
              <a:r>
                <a:rPr lang="en-US" sz="1800" err="1">
                  <a:latin typeface="Arial" charset="0"/>
                  <a:cs typeface="Arial" charset="0"/>
                </a:rPr>
                <a:t>E</a:t>
              </a:r>
              <a:r>
                <a:rPr lang="en-US" sz="1800" baseline="-25000" err="1">
                  <a:latin typeface="Arial" charset="0"/>
                  <a:cs typeface="Arial" charset="0"/>
                </a:rPr>
                <a:t>k</a:t>
              </a:r>
              <a:r>
                <a:rPr lang="en-US" sz="1800">
                  <a:latin typeface="Arial" charset="0"/>
                  <a:cs typeface="Arial" charset="0"/>
                </a:rPr>
                <a:t>(P)</a:t>
              </a:r>
            </a:p>
          </p:txBody>
        </p:sp>
        <p:sp>
          <p:nvSpPr>
            <p:cNvPr id="27" name="Text Box 20"/>
            <p:cNvSpPr txBox="1">
              <a:spLocks noChangeArrowheads="1"/>
            </p:cNvSpPr>
            <p:nvPr/>
          </p:nvSpPr>
          <p:spPr bwMode="auto">
            <a:xfrm>
              <a:off x="152400" y="1778555"/>
              <a:ext cx="152400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  <a:latin typeface="Arial" charset="0"/>
                  <a:cs typeface="Arial" charset="0"/>
                </a:rPr>
                <a:t>Plaintext (P)</a:t>
              </a:r>
            </a:p>
          </p:txBody>
        </p:sp>
        <p:sp>
          <p:nvSpPr>
            <p:cNvPr id="28" name="Rectangle 21"/>
            <p:cNvSpPr>
              <a:spLocks noChangeArrowheads="1"/>
            </p:cNvSpPr>
            <p:nvPr/>
          </p:nvSpPr>
          <p:spPr bwMode="auto">
            <a:xfrm>
              <a:off x="5791200" y="1549955"/>
              <a:ext cx="1143000" cy="8382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9" name="Text Box 22"/>
            <p:cNvSpPr txBox="1">
              <a:spLocks noChangeArrowheads="1"/>
            </p:cNvSpPr>
            <p:nvPr/>
          </p:nvSpPr>
          <p:spPr bwMode="auto">
            <a:xfrm>
              <a:off x="5562600" y="2831068"/>
              <a:ext cx="1826142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  <a:latin typeface="Arial" charset="0"/>
                  <a:cs typeface="Arial" charset="0"/>
                </a:rPr>
                <a:t>Private Key (</a:t>
              </a:r>
              <a:r>
                <a:rPr lang="en-US" sz="1800" err="1">
                  <a:solidFill>
                    <a:schemeClr val="accent2"/>
                  </a:solidFill>
                  <a:latin typeface="Arial" charset="0"/>
                  <a:cs typeface="Arial" charset="0"/>
                </a:rPr>
                <a:t>p</a:t>
              </a:r>
              <a:r>
                <a:rPr lang="en-US" sz="1800" baseline="-25000" err="1">
                  <a:solidFill>
                    <a:schemeClr val="accent2"/>
                  </a:solidFill>
                  <a:latin typeface="Arial" charset="0"/>
                  <a:cs typeface="Arial" charset="0"/>
                </a:rPr>
                <a:t>k</a:t>
              </a:r>
              <a:r>
                <a:rPr lang="en-US" sz="1800">
                  <a:solidFill>
                    <a:schemeClr val="accent2"/>
                  </a:solidFill>
                  <a:latin typeface="Arial" charset="0"/>
                  <a:cs typeface="Arial" charset="0"/>
                </a:rPr>
                <a:t>)</a:t>
              </a:r>
            </a:p>
          </p:txBody>
        </p:sp>
        <p:sp>
          <p:nvSpPr>
            <p:cNvPr id="30" name="Text Box 24"/>
            <p:cNvSpPr txBox="1">
              <a:spLocks noChangeArrowheads="1"/>
            </p:cNvSpPr>
            <p:nvPr/>
          </p:nvSpPr>
          <p:spPr bwMode="auto">
            <a:xfrm>
              <a:off x="7467600" y="1854755"/>
              <a:ext cx="1524000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  <a:latin typeface="Arial" charset="0"/>
                  <a:cs typeface="Arial" charset="0"/>
                </a:rPr>
                <a:t>Plaintext (P)</a:t>
              </a:r>
            </a:p>
          </p:txBody>
        </p:sp>
        <p:sp>
          <p:nvSpPr>
            <p:cNvPr id="31" name="Text Box 25"/>
            <p:cNvSpPr txBox="1">
              <a:spLocks noChangeArrowheads="1"/>
            </p:cNvSpPr>
            <p:nvPr/>
          </p:nvSpPr>
          <p:spPr bwMode="auto">
            <a:xfrm>
              <a:off x="5791200" y="1702355"/>
              <a:ext cx="1035050" cy="6413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  <a:cs typeface="Arial" charset="0"/>
                </a:rPr>
                <a:t>Decrypt </a:t>
              </a:r>
            </a:p>
            <a:p>
              <a:r>
                <a:rPr lang="en-US" sz="1800">
                  <a:latin typeface="Arial" charset="0"/>
                  <a:cs typeface="Arial" charset="0"/>
                </a:rPr>
                <a:t>D</a:t>
              </a:r>
              <a:r>
                <a:rPr lang="en-US" sz="1800" baseline="-25000">
                  <a:latin typeface="Arial" charset="0"/>
                  <a:cs typeface="Arial" charset="0"/>
                </a:rPr>
                <a:t>k</a:t>
              </a:r>
              <a:r>
                <a:rPr lang="en-US" sz="1800">
                  <a:latin typeface="Arial" charset="0"/>
                  <a:cs typeface="Arial" charset="0"/>
                </a:rPr>
                <a:t>(P)</a:t>
              </a:r>
            </a:p>
          </p:txBody>
        </p:sp>
        <p:sp>
          <p:nvSpPr>
            <p:cNvPr id="32" name="Line 27"/>
            <p:cNvSpPr>
              <a:spLocks noChangeShapeType="1"/>
            </p:cNvSpPr>
            <p:nvPr/>
          </p:nvSpPr>
          <p:spPr bwMode="auto">
            <a:xfrm>
              <a:off x="6934200" y="2007155"/>
              <a:ext cx="6096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3" name="Line 18"/>
            <p:cNvSpPr>
              <a:spLocks noChangeShapeType="1"/>
            </p:cNvSpPr>
            <p:nvPr/>
          </p:nvSpPr>
          <p:spPr bwMode="auto">
            <a:xfrm>
              <a:off x="3505200" y="2007155"/>
              <a:ext cx="2286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" name="Line 22"/>
            <p:cNvSpPr>
              <a:spLocks noChangeShapeType="1"/>
            </p:cNvSpPr>
            <p:nvPr/>
          </p:nvSpPr>
          <p:spPr bwMode="auto">
            <a:xfrm flipV="1">
              <a:off x="2895600" y="2388155"/>
              <a:ext cx="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med"/>
              <a:tailEnd type="triangle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5" name="Line 22"/>
            <p:cNvSpPr>
              <a:spLocks noChangeShapeType="1"/>
            </p:cNvSpPr>
            <p:nvPr/>
          </p:nvSpPr>
          <p:spPr bwMode="auto">
            <a:xfrm flipV="1">
              <a:off x="6324600" y="2388155"/>
              <a:ext cx="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med"/>
              <a:tailEnd type="triangle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C6DF42-9BFD-44FB-ADC9-F70C439E957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8991600" cy="990600"/>
          </a:xfrm>
        </p:spPr>
        <p:txBody>
          <a:bodyPr/>
          <a:lstStyle/>
          <a:p>
            <a:r>
              <a:rPr lang="en-US" sz="3600"/>
              <a:t>Cryptographic hashes, random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3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66700" y="1371600"/>
                <a:ext cx="8648700" cy="4191000"/>
              </a:xfrm>
            </p:spPr>
            <p:txBody>
              <a:bodyPr/>
              <a:lstStyle/>
              <a:p>
                <a:pPr>
                  <a:spcBef>
                    <a:spcPts val="200"/>
                  </a:spcBef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Cryptographic hashes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𝑏𝑠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bs is the output block size in bits--- 160, 256, 512 are common)</a:t>
                </a:r>
              </a:p>
              <a:p>
                <a:pPr lvl="1"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One way: Given b=h(a), it is hard (infeasible) to find a.</a:t>
                </a:r>
              </a:p>
              <a:p>
                <a:pPr lvl="1"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Collision Resistant: Given b=h(a), it is hard to find a’ </a:t>
                </a:r>
                <a:r>
                  <a: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S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 such that h(a’)= b.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Cryptographic random numbers</a:t>
                </a:r>
              </a:p>
              <a:p>
                <a:pPr lvl="1"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Not predictable even with knowledge of source design</a:t>
                </a:r>
              </a:p>
              <a:p>
                <a:pPr lvl="1"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Passing standard statistical tests is a necessary but not sufficient condition for cryptographic randomness.</a:t>
                </a:r>
              </a:p>
              <a:p>
                <a:pPr lvl="1"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Require “high-entropy” source.</a:t>
                </a:r>
              </a:p>
              <a:p>
                <a:pPr lvl="1"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Huge weakness in real cryptosystems.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Pseudorandom number generators</a:t>
                </a:r>
              </a:p>
              <a:p>
                <a:pPr lvl="1"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Stretch random strings into longer strings</a:t>
                </a:r>
              </a:p>
              <a:p>
                <a:pPr lvl="1"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More next quarter</a:t>
                </a:r>
              </a:p>
            </p:txBody>
          </p:sp>
        </mc:Choice>
        <mc:Fallback xmlns="">
          <p:sp>
            <p:nvSpPr>
              <p:cNvPr id="2253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66700" y="1371600"/>
                <a:ext cx="8648700" cy="4191000"/>
              </a:xfrm>
              <a:blipFill>
                <a:blip r:embed="rId2"/>
                <a:stretch>
                  <a:fillRect l="-1173" t="-1208" r="-1320" b="-10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F907A6-AEA5-4E49-B7CA-30048C87EBC1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09600"/>
          </a:xfrm>
        </p:spPr>
        <p:txBody>
          <a:bodyPr/>
          <a:lstStyle/>
          <a:p>
            <a:r>
              <a:rPr lang="en-US" sz="3600"/>
              <a:t>Algorithm Speed</a:t>
            </a:r>
          </a:p>
        </p:txBody>
      </p:sp>
      <p:graphicFrame>
        <p:nvGraphicFramePr>
          <p:cNvPr id="3333168" name="Group 48"/>
          <p:cNvGraphicFramePr>
            <a:graphicFrameLocks noGrp="1"/>
          </p:cNvGraphicFramePr>
          <p:nvPr>
            <p:ph sz="half" idx="2"/>
          </p:nvPr>
        </p:nvGraphicFramePr>
        <p:xfrm>
          <a:off x="533400" y="1262695"/>
          <a:ext cx="8001000" cy="4452305"/>
        </p:xfrm>
        <a:graphic>
          <a:graphicData uri="http://schemas.openxmlformats.org/drawingml/2006/table">
            <a:tbl>
              <a:tblPr/>
              <a:tblGrid>
                <a:gridCol w="3948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2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Algorithm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Speed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RSA-1024 Encrypt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.32 ms/op (128B), 384 KB/sec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RSA-1024 Decrypt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10.32 ms/op (128B), 13 KB/sec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AES-128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.53 </a:t>
                      </a: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th1" pitchFamily="2" charset="2"/>
                        </a:rPr>
                        <a:t>m</a:t>
                      </a: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s/op (16B), 30MB/sec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RC4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.016 </a:t>
                      </a: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th1" pitchFamily="2" charset="2"/>
                        </a:rPr>
                        <a:t>m</a:t>
                      </a: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s/op (1B), 63 MB/sec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.622 </a:t>
                      </a: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th1" pitchFamily="2" charset="2"/>
                        </a:rPr>
                        <a:t>m</a:t>
                      </a: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s/op (8B), 12.87 MB/sec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SHA-1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48.46 MB/sec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SHA-256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24.75 MB/sec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SHA-512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8.25 MB/sec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2796" name="Text Box 43"/>
          <p:cNvSpPr txBox="1">
            <a:spLocks noChangeArrowheads="1"/>
          </p:cNvSpPr>
          <p:nvPr/>
        </p:nvSpPr>
        <p:spPr bwMode="auto">
          <a:xfrm>
            <a:off x="228600" y="5846802"/>
            <a:ext cx="8686800" cy="55399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kumimoji="1" lang="en-US" sz="2000">
                <a:latin typeface="Arial" charset="0"/>
              </a:rPr>
              <a:t>Timings do not include setup.  All results typical for a 850MHz x86.</a:t>
            </a:r>
          </a:p>
          <a:p>
            <a:pPr algn="l"/>
            <a:r>
              <a:rPr lang="en-US">
                <a:latin typeface="Arial" charset="0"/>
              </a:rPr>
              <a:t> 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04619F-542E-4ECF-9271-10DF77FF05F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915400" cy="914400"/>
          </a:xfrm>
        </p:spPr>
        <p:txBody>
          <a:bodyPr/>
          <a:lstStyle/>
          <a:p>
            <a:pPr algn="l"/>
            <a:r>
              <a:rPr lang="en-US" sz="3600"/>
              <a:t>Mechanisms for insuring message privacy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001000" cy="4191000"/>
          </a:xfrm>
        </p:spPr>
        <p:txBody>
          <a:bodyPr/>
          <a:lstStyle/>
          <a:p>
            <a:r>
              <a:rPr lang="en-US" sz="2000" dirty="0"/>
              <a:t>Ciphers</a:t>
            </a:r>
          </a:p>
          <a:p>
            <a:r>
              <a:rPr lang="en-US" sz="2000" dirty="0"/>
              <a:t>Codes </a:t>
            </a:r>
          </a:p>
          <a:p>
            <a:r>
              <a:rPr lang="en-US" sz="2000" dirty="0" err="1"/>
              <a:t>Stegonography</a:t>
            </a:r>
            <a:endParaRPr lang="en-US" sz="2000" dirty="0"/>
          </a:p>
          <a:p>
            <a:pPr lvl="1"/>
            <a:r>
              <a:rPr lang="en-US" sz="2000" dirty="0"/>
              <a:t>Secret Writing (Bacon’s “Cipher”)</a:t>
            </a:r>
          </a:p>
          <a:p>
            <a:pPr lvl="1"/>
            <a:r>
              <a:rPr lang="en-US" sz="2000" dirty="0"/>
              <a:t>Watermarking</a:t>
            </a:r>
          </a:p>
          <a:p>
            <a:r>
              <a:rPr lang="en-US" sz="2000" dirty="0"/>
              <a:t>We’ll focus on ciphers which are best suited for mechanization, safety and high throughput.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F2410E-2CFE-46BC-A448-175735C7C3C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/>
              <a:t>Codes and Code Books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4648200"/>
          </a:xfrm>
        </p:spPr>
        <p:txBody>
          <a:bodyPr/>
          <a:lstStyle/>
          <a:p>
            <a:r>
              <a:rPr lang="en-US" sz="2000" dirty="0"/>
              <a:t>One Part Code</a:t>
            </a:r>
          </a:p>
          <a:p>
            <a:pPr lvl="1"/>
            <a:r>
              <a:rPr lang="en-US" sz="1800" dirty="0"/>
              <a:t>A			2</a:t>
            </a:r>
          </a:p>
          <a:p>
            <a:pPr lvl="1"/>
            <a:r>
              <a:rPr lang="en-US" sz="1800" dirty="0"/>
              <a:t>Able		8</a:t>
            </a:r>
          </a:p>
          <a:p>
            <a:r>
              <a:rPr lang="en-US" sz="2000" dirty="0"/>
              <a:t>Two Part</a:t>
            </a:r>
          </a:p>
          <a:p>
            <a:pPr lvl="1"/>
            <a:r>
              <a:rPr lang="en-US" sz="1800" dirty="0"/>
              <a:t>In first book, two columns.  First column contains words/letters in alphabetical order, second column has randomly ordered code groups</a:t>
            </a:r>
          </a:p>
          <a:p>
            <a:pPr lvl="1"/>
            <a:r>
              <a:rPr lang="en-US" sz="1800" dirty="0"/>
              <a:t>In second code book, columns are switched and ordered by code groups.</a:t>
            </a:r>
          </a:p>
          <a:p>
            <a:r>
              <a:rPr lang="en-US" sz="2000" dirty="0"/>
              <a:t> Sometimes additive key is added (mod 10) to the output stream</a:t>
            </a:r>
          </a:p>
          <a:p>
            <a:r>
              <a:rPr lang="en-US" sz="2000" dirty="0"/>
              <a:t>Code-book based codes are “manual.”   We will focus on ciphers from now on.</a:t>
            </a:r>
          </a:p>
          <a:p>
            <a:r>
              <a:rPr lang="en-US" sz="2000" dirty="0"/>
              <a:t>“Codes” also refers to “error correcting” codes which are used to communicate reliably over “noisy” channels.  This area is related to cryptography.  See, </a:t>
            </a:r>
            <a:r>
              <a:rPr lang="en-US" sz="2000" dirty="0" err="1"/>
              <a:t>MacWilliams</a:t>
            </a:r>
            <a:r>
              <a:rPr lang="en-US" sz="2000" dirty="0"/>
              <a:t> and Sloane or van Lint.</a:t>
            </a:r>
          </a:p>
          <a:p>
            <a:pPr>
              <a:buFontTx/>
              <a:buNone/>
            </a:pPr>
            <a:endParaRPr lang="en-US" sz="2000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88FF6B-3791-4AC6-B498-B40AE55230E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14400"/>
          </a:xfrm>
        </p:spPr>
        <p:txBody>
          <a:bodyPr/>
          <a:lstStyle/>
          <a:p>
            <a:r>
              <a:rPr lang="en-US" sz="4000"/>
              <a:t>Basic Ciphers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924800" cy="4648200"/>
          </a:xfrm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Monoalphabetic Substitution 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Shift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Mixed alphabet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Transposition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Polyalphabetic Substitution</a:t>
            </a:r>
          </a:p>
          <a:p>
            <a:pPr lvl="1"/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Vigenere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One Time Pad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Linear Feedback Shift Register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4A2523-18D6-445D-B9BE-63142540671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altLang="zh-TW" sz="3600" err="1">
                <a:ea typeface="新細明體" pitchFamily="18" charset="-120"/>
              </a:rPr>
              <a:t>Kerckhoffs</a:t>
            </a:r>
            <a:r>
              <a:rPr lang="en-US" altLang="zh-TW" sz="3600">
                <a:latin typeface="Times New Roman" pitchFamily="18" charset="0"/>
                <a:ea typeface="新細明體" pitchFamily="18" charset="-120"/>
              </a:rPr>
              <a:t>’</a:t>
            </a:r>
            <a:r>
              <a:rPr lang="en-US" altLang="zh-TW" sz="3600">
                <a:ea typeface="新細明體" pitchFamily="18" charset="-120"/>
              </a:rPr>
              <a:t> Principle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8534400" cy="3048000"/>
          </a:xfrm>
        </p:spPr>
        <p:txBody>
          <a:bodyPr/>
          <a:lstStyle/>
          <a:p>
            <a:r>
              <a:rPr lang="en-US" altLang="zh-TW" sz="2400" dirty="0">
                <a:latin typeface="Calibri" panose="020F0502020204030204" pitchFamily="34" charset="0"/>
                <a:ea typeface="新細明體" pitchFamily="18" charset="-120"/>
                <a:cs typeface="Calibri" panose="020F0502020204030204" pitchFamily="34" charset="0"/>
              </a:rPr>
              <a:t>The confidentiality required to ensure practical communications security must reside solely in the knowledge of the key. </a:t>
            </a:r>
          </a:p>
          <a:p>
            <a:r>
              <a:rPr lang="en-US" altLang="zh-TW" sz="2400" dirty="0">
                <a:latin typeface="Calibri" panose="020F0502020204030204" pitchFamily="34" charset="0"/>
                <a:ea typeface="新細明體" pitchFamily="18" charset="-120"/>
                <a:cs typeface="Calibri" panose="020F0502020204030204" pitchFamily="34" charset="0"/>
              </a:rPr>
              <a:t>Communications security cannot rely on secrecy of the algorithms or protocols</a:t>
            </a:r>
          </a:p>
          <a:p>
            <a:pPr lvl="1"/>
            <a:r>
              <a:rPr lang="en-US" altLang="zh-TW" sz="2400" dirty="0">
                <a:latin typeface="Calibri" panose="020F0502020204030204" pitchFamily="34" charset="0"/>
                <a:ea typeface="新細明體" pitchFamily="18" charset="-120"/>
                <a:cs typeface="Calibri" panose="020F0502020204030204" pitchFamily="34" charset="0"/>
              </a:rPr>
              <a:t>We must assume that the attacker knows the complete details of the cryptographic algorithm and implementation</a:t>
            </a:r>
          </a:p>
          <a:p>
            <a:r>
              <a:rPr lang="en-US" altLang="zh-TW" sz="2400" dirty="0">
                <a:latin typeface="Calibri" panose="020F0502020204030204" pitchFamily="34" charset="0"/>
                <a:ea typeface="新細明體" pitchFamily="18" charset="-120"/>
                <a:cs typeface="Calibri" panose="020F0502020204030204" pitchFamily="34" charset="0"/>
              </a:rPr>
              <a:t>This principle is just as valid now as in the 1800’s.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err="1"/>
              <a:t>Administrivia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696200" cy="4038600"/>
          </a:xfrm>
        </p:spPr>
        <p:txBody>
          <a:bodyPr/>
          <a:lstStyle/>
          <a:p>
            <a:pPr marL="457200" indent="-457200" defTabSz="912813">
              <a:lnSpc>
                <a:spcPct val="90000"/>
              </a:lnSpc>
            </a:pPr>
            <a:r>
              <a:rPr lang="sv-SE" sz="2400"/>
              <a:t>Office </a:t>
            </a:r>
            <a:r>
              <a:rPr lang="sv-SE" sz="2400" err="1"/>
              <a:t>hours</a:t>
            </a:r>
            <a:r>
              <a:rPr lang="sv-SE" sz="2400"/>
              <a:t>:  </a:t>
            </a:r>
            <a:r>
              <a:rPr lang="en-US" sz="2400"/>
              <a:t>M 2:00-4:00 (and by appointment)</a:t>
            </a:r>
            <a:endParaRPr lang="sv-SE" sz="2400"/>
          </a:p>
          <a:p>
            <a:pPr marL="457200" indent="-457200" defTabSz="912813">
              <a:lnSpc>
                <a:spcPct val="90000"/>
              </a:lnSpc>
            </a:pPr>
            <a:r>
              <a:rPr lang="sv-SE" sz="2400" err="1"/>
              <a:t>Grading</a:t>
            </a:r>
            <a:endParaRPr lang="sv-SE" sz="2400"/>
          </a:p>
          <a:p>
            <a:pPr marL="857250" lvl="1" indent="-457200" defTabSz="912813">
              <a:lnSpc>
                <a:spcPct val="90000"/>
              </a:lnSpc>
            </a:pPr>
            <a:r>
              <a:rPr lang="sv-SE" sz="2000" err="1"/>
              <a:t>Take-home</a:t>
            </a:r>
            <a:r>
              <a:rPr lang="sv-SE" sz="2000"/>
              <a:t> </a:t>
            </a:r>
            <a:r>
              <a:rPr lang="sv-SE" sz="2000" err="1"/>
              <a:t>exam</a:t>
            </a:r>
            <a:r>
              <a:rPr lang="sv-SE" sz="2000"/>
              <a:t>: 50%</a:t>
            </a:r>
          </a:p>
          <a:p>
            <a:pPr marL="857250" lvl="1" indent="-457200" defTabSz="912813">
              <a:lnSpc>
                <a:spcPct val="90000"/>
              </a:lnSpc>
            </a:pPr>
            <a:r>
              <a:rPr lang="sv-SE" sz="2000"/>
              <a:t>Class </a:t>
            </a:r>
            <a:r>
              <a:rPr lang="sv-SE" sz="2000" err="1"/>
              <a:t>project</a:t>
            </a:r>
            <a:r>
              <a:rPr lang="sv-SE" sz="2000"/>
              <a:t>:  50%, </a:t>
            </a:r>
            <a:r>
              <a:rPr lang="sv-SE" sz="2000" err="1"/>
              <a:t>selected</a:t>
            </a:r>
            <a:r>
              <a:rPr lang="sv-SE" sz="2000"/>
              <a:t> </a:t>
            </a:r>
            <a:r>
              <a:rPr lang="sv-SE" sz="2000" err="1"/>
              <a:t>with</a:t>
            </a:r>
            <a:r>
              <a:rPr lang="sv-SE" sz="2000"/>
              <a:t> </a:t>
            </a:r>
            <a:r>
              <a:rPr lang="sv-SE" sz="2000" err="1"/>
              <a:t>instructor</a:t>
            </a:r>
            <a:endParaRPr lang="sv-SE" sz="2000"/>
          </a:p>
          <a:p>
            <a:pPr marL="457200" indent="-457200" defTabSz="912813">
              <a:lnSpc>
                <a:spcPct val="90000"/>
              </a:lnSpc>
            </a:pPr>
            <a:r>
              <a:rPr lang="sv-SE" sz="2400"/>
              <a:t>Web page: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5C2276-9CB0-4A01-BF94-3B6676696CA1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 sz="3600"/>
              <a:t>Cipher Requirements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686800" cy="4267200"/>
          </a:xfrm>
        </p:spPr>
        <p:txBody>
          <a:bodyPr/>
          <a:lstStyle/>
          <a:p>
            <a:r>
              <a:rPr lang="en-US" sz="2000"/>
              <a:t>WW II</a:t>
            </a:r>
          </a:p>
          <a:p>
            <a:pPr lvl="1"/>
            <a:r>
              <a:rPr lang="en-US" sz="2000"/>
              <a:t>Universally available (simple, light instrumentation) – interoperability.</a:t>
            </a:r>
          </a:p>
          <a:p>
            <a:pPr lvl="1"/>
            <a:r>
              <a:rPr lang="en-US" sz="2000"/>
              <a:t>Compact, rugged: easy for people (soldiers) to use.</a:t>
            </a:r>
          </a:p>
          <a:p>
            <a:pPr lvl="1"/>
            <a:r>
              <a:rPr lang="en-US" sz="2000"/>
              <a:t>Security in key only: </a:t>
            </a:r>
            <a:r>
              <a:rPr lang="en-US" altLang="zh-TW" sz="2000">
                <a:ea typeface="新細明體" pitchFamily="18" charset="-120"/>
              </a:rPr>
              <a:t>We assume that the attacker knows the complete details of the cryptographic algorithm and implementation</a:t>
            </a:r>
            <a:endParaRPr lang="en-US" sz="2000"/>
          </a:p>
          <a:p>
            <a:pPr lvl="1"/>
            <a:r>
              <a:rPr lang="en-US" sz="2000"/>
              <a:t>Adversary has access to some corresponding plain and </a:t>
            </a:r>
            <a:r>
              <a:rPr lang="en-US" sz="2000" err="1"/>
              <a:t>ciphertext</a:t>
            </a:r>
            <a:endParaRPr lang="en-US" sz="2000"/>
          </a:p>
          <a:p>
            <a:r>
              <a:rPr lang="en-US" sz="2000"/>
              <a:t>Now </a:t>
            </a:r>
          </a:p>
          <a:p>
            <a:pPr lvl="1"/>
            <a:r>
              <a:rPr lang="en-US" sz="2000"/>
              <a:t>Adversary has access to unlimited </a:t>
            </a:r>
            <a:r>
              <a:rPr lang="en-US" sz="2000" err="1"/>
              <a:t>ciphertext</a:t>
            </a:r>
            <a:r>
              <a:rPr lang="en-US" sz="2000"/>
              <a:t> and lots of chosen text.</a:t>
            </a:r>
          </a:p>
          <a:p>
            <a:pPr lvl="1"/>
            <a:r>
              <a:rPr lang="en-US" sz="2000"/>
              <a:t>Implementation in digital devices (power/speed) paramount.</a:t>
            </a:r>
          </a:p>
          <a:p>
            <a:pPr lvl="1"/>
            <a:r>
              <a:rPr lang="en-US" sz="2000"/>
              <a:t>Easy for computers to use.</a:t>
            </a:r>
          </a:p>
          <a:p>
            <a:pPr lvl="1"/>
            <a:r>
              <a:rPr lang="en-US" sz="2000"/>
              <a:t>Resistant to ridiculous amount of computing power.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015047-377E-4F5E-9D67-42CCA139AB6C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610600" cy="609600"/>
          </a:xfrm>
        </p:spPr>
        <p:txBody>
          <a:bodyPr/>
          <a:lstStyle/>
          <a:p>
            <a:r>
              <a:rPr lang="en-US" sz="4000"/>
              <a:t>“Simple” attacks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8153400" cy="3886200"/>
          </a:xfrm>
        </p:spPr>
        <p:txBody>
          <a:bodyPr/>
          <a:lstStyle/>
          <a:p>
            <a:r>
              <a:rPr lang="en-US" sz="2000" dirty="0"/>
              <a:t>Exhaustive search of theoretical key space.</a:t>
            </a:r>
          </a:p>
          <a:p>
            <a:r>
              <a:rPr lang="en-US" sz="2000" dirty="0"/>
              <a:t>Exhaustive search of actual key space as restricted by poor practice.</a:t>
            </a:r>
          </a:p>
          <a:p>
            <a:r>
              <a:rPr lang="en-US" sz="2000" dirty="0"/>
              <a:t>Exploiting bad key management or storage.</a:t>
            </a:r>
          </a:p>
          <a:p>
            <a:r>
              <a:rPr lang="en-US" sz="2000" dirty="0"/>
              <a:t>Stealing keys.</a:t>
            </a:r>
          </a:p>
          <a:p>
            <a:r>
              <a:rPr lang="en-US" sz="2000" dirty="0"/>
              <a:t>Exploiting encryption errors.</a:t>
            </a:r>
          </a:p>
          <a:p>
            <a:r>
              <a:rPr lang="en-US" sz="2000" dirty="0"/>
              <a:t>Spoofing (ATM PIN).</a:t>
            </a:r>
          </a:p>
          <a:p>
            <a:r>
              <a:rPr lang="en-US" sz="2000" dirty="0"/>
              <a:t>Leaking due to size, position, language choice, frequency, inter-symbol transitions, timing differences, side channels.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971800"/>
            <a:ext cx="8458200" cy="1828800"/>
          </a:xfrm>
        </p:spPr>
        <p:txBody>
          <a:bodyPr/>
          <a:lstStyle/>
          <a:p>
            <a:pPr marL="609600" indent="-609600" algn="ctr">
              <a:buNone/>
            </a:pPr>
            <a:r>
              <a:rPr lang="en-US"/>
              <a:t>Paper and pencil ciphers --- “In the beginning”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57D995-8BEA-4D65-9A23-210BE82B12CD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4000"/>
              <a:t>Transposition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34400" cy="4648200"/>
          </a:xfrm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transposition rearranges the letters in a text.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Example:  Grilles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Plain-text: BULLWINKLE IS A DOPE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Written into a predefined rectangular array</a:t>
            </a:r>
          </a:p>
          <a:p>
            <a:pPr lvl="2">
              <a:buFontTx/>
              <a:buNone/>
            </a:pPr>
            <a:r>
              <a:rPr lang="en-US" sz="2800" b="1" dirty="0">
                <a:latin typeface="Courier New" pitchFamily="49" charset="0"/>
              </a:rPr>
              <a:t>	</a:t>
            </a:r>
            <a:r>
              <a:rPr lang="en-US" sz="1800" b="1" dirty="0">
                <a:latin typeface="Courier New" pitchFamily="49" charset="0"/>
              </a:rPr>
              <a:t>B U L L</a:t>
            </a:r>
          </a:p>
          <a:p>
            <a:pPr lvl="2">
              <a:buFontTx/>
              <a:buNone/>
            </a:pPr>
            <a:r>
              <a:rPr lang="en-US" sz="1800" b="1" dirty="0">
                <a:latin typeface="Courier New" pitchFamily="49" charset="0"/>
              </a:rPr>
              <a:t>  W I N K</a:t>
            </a:r>
          </a:p>
          <a:p>
            <a:pPr lvl="2">
              <a:buFontTx/>
              <a:buNone/>
            </a:pPr>
            <a:r>
              <a:rPr lang="en-US" sz="1800" b="1" dirty="0">
                <a:latin typeface="Courier New" pitchFamily="49" charset="0"/>
              </a:rPr>
              <a:t>  L E I S   </a:t>
            </a:r>
            <a:r>
              <a:rPr lang="en-US" sz="1800" b="1" dirty="0">
                <a:latin typeface="Courier New" pitchFamily="49" charset="0"/>
                <a:sym typeface="Wingdings" pitchFamily="2" charset="2"/>
              </a:rPr>
              <a:t>  BWLAEUINEDLNIOLKSP</a:t>
            </a:r>
            <a:endParaRPr lang="en-US" sz="1800" b="1" dirty="0">
              <a:latin typeface="Courier New" pitchFamily="49" charset="0"/>
            </a:endParaRPr>
          </a:p>
          <a:p>
            <a:pPr lvl="2">
              <a:buFontTx/>
              <a:buNone/>
            </a:pPr>
            <a:r>
              <a:rPr lang="en-US" sz="1800" b="1" dirty="0">
                <a:latin typeface="Courier New" pitchFamily="49" charset="0"/>
              </a:rPr>
              <a:t>  A D O P</a:t>
            </a:r>
          </a:p>
          <a:p>
            <a:pPr lvl="2">
              <a:buFontTx/>
              <a:buNone/>
            </a:pPr>
            <a:r>
              <a:rPr lang="en-US" sz="1800" b="1" dirty="0">
                <a:latin typeface="Courier New" pitchFamily="49" charset="0"/>
              </a:rPr>
              <a:t>  E</a:t>
            </a:r>
          </a:p>
          <a:p>
            <a:pPr lvl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c</a:t>
            </a:r>
            <a:r>
              <a:rPr lang="en-US" sz="2000" b="1" baseline="-25000" dirty="0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= </a:t>
            </a:r>
            <a:r>
              <a:rPr lang="en-US" sz="2000" b="1" dirty="0" err="1">
                <a:latin typeface="Courier New" pitchFamily="49" charset="0"/>
              </a:rPr>
              <a:t>p</a:t>
            </a:r>
            <a:r>
              <a:rPr lang="en-US" sz="2000" b="1" baseline="-25000" dirty="0" err="1">
                <a:latin typeface="Courier New" pitchFamily="49" charset="0"/>
              </a:rPr>
              <a:t>S</a:t>
            </a:r>
            <a:r>
              <a:rPr lang="en-US" sz="2000" b="1" baseline="-25000" dirty="0">
                <a:latin typeface="Courier New" pitchFamily="49" charset="0"/>
              </a:rPr>
              <a:t>(</a:t>
            </a:r>
            <a:r>
              <a:rPr lang="en-US" sz="2000" b="1" baseline="-25000" dirty="0" err="1">
                <a:latin typeface="Courier New" pitchFamily="49" charset="0"/>
              </a:rPr>
              <a:t>i</a:t>
            </a:r>
            <a:r>
              <a:rPr lang="en-US" sz="2000" b="1" baseline="-25000" dirty="0">
                <a:latin typeface="Courier New" pitchFamily="49" charset="0"/>
              </a:rPr>
              <a:t>)</a:t>
            </a:r>
            <a:r>
              <a:rPr lang="en-US" sz="2000" b="1" dirty="0">
                <a:latin typeface="Courier New" pitchFamily="49" charset="0"/>
              </a:rPr>
              <a:t> where</a:t>
            </a:r>
          </a:p>
          <a:p>
            <a:pPr lvl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S=(1)(2,5,17,16,12,11,7,6)(3,9,14,4,13,15,8,10)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Another example: Rail fence cipher.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024C95-AF19-40F1-82CA-5EF4489A60B4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001000" cy="1143000"/>
          </a:xfrm>
        </p:spPr>
        <p:txBody>
          <a:bodyPr/>
          <a:lstStyle/>
          <a:p>
            <a:r>
              <a:rPr lang="en-US" sz="3600">
                <a:solidFill>
                  <a:schemeClr val="tx1"/>
                </a:solidFill>
              </a:rPr>
              <a:t>Breaking filled columnar transposition 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2564" y="3200400"/>
            <a:ext cx="8543925" cy="3048000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US" sz="2000"/>
              <a:t>Procedure</a:t>
            </a:r>
          </a:p>
          <a:p>
            <a:pPr marL="1009650" lvl="1" indent="-609600">
              <a:buFontTx/>
              <a:buAutoNum type="arabicPeriod"/>
            </a:pPr>
            <a:r>
              <a:rPr lang="en-US" sz="1800"/>
              <a:t>Determine rectangle dimensions (s, w) by noting that message length=m =s x w.  Here m=77, so s=7, w=11 or s=11, w=7</a:t>
            </a:r>
          </a:p>
          <a:p>
            <a:pPr marL="1009650" lvl="1" indent="-609600">
              <a:buFontTx/>
              <a:buAutoNum type="arabicPeriod"/>
            </a:pPr>
            <a:r>
              <a:rPr lang="en-US" sz="1800"/>
              <a:t>Anagram to obtain relative column positions</a:t>
            </a:r>
          </a:p>
          <a:p>
            <a:pPr marL="609600" indent="-609600">
              <a:buFontTx/>
              <a:buNone/>
            </a:pPr>
            <a:endParaRPr lang="en-US" sz="2000"/>
          </a:p>
          <a:p>
            <a:pPr marL="609600" indent="-609600">
              <a:buFontTx/>
              <a:buNone/>
            </a:pPr>
            <a:r>
              <a:rPr lang="en-US" sz="2000"/>
              <a:t>Note a transposition is easy to spot since letter frequency is the same as regular English.</a:t>
            </a:r>
          </a:p>
        </p:txBody>
      </p:sp>
      <p:sp>
        <p:nvSpPr>
          <p:cNvPr id="51206" name="Rectangle 4"/>
          <p:cNvSpPr>
            <a:spLocks noChangeArrowheads="1"/>
          </p:cNvSpPr>
          <p:nvPr/>
        </p:nvSpPr>
        <p:spPr bwMode="auto">
          <a:xfrm>
            <a:off x="422563" y="1685933"/>
            <a:ext cx="8543925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algn="l"/>
            <a:r>
              <a:rPr lang="en-US" sz="2000" b="1"/>
              <a:t>Message (from </a:t>
            </a:r>
            <a:r>
              <a:rPr lang="en-US" sz="2000" b="1" err="1"/>
              <a:t>Sinkov</a:t>
            </a:r>
            <a:r>
              <a:rPr lang="en-US" sz="2000" b="1"/>
              <a:t>)</a:t>
            </a:r>
          </a:p>
          <a:p>
            <a:pPr lvl="1" algn="l"/>
            <a:r>
              <a:rPr lang="en-US" sz="2000" b="1"/>
              <a:t>EOEYE GTRNP SECEH HETYH SNGND DDDET OCRAE RAEMH</a:t>
            </a:r>
          </a:p>
          <a:p>
            <a:pPr lvl="1" algn="l"/>
            <a:r>
              <a:rPr lang="en-US" sz="2000" b="1"/>
              <a:t>TECSE USIAR WKDRI RNYAR ABUEY ICNTT CEIET US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4E9A79-6801-4E43-ABC9-490ADBAB9061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09600"/>
          </a:xfrm>
        </p:spPr>
        <p:txBody>
          <a:bodyPr/>
          <a:lstStyle/>
          <a:p>
            <a:r>
              <a:rPr lang="en-US" sz="3600"/>
              <a:t>Anagramming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1"/>
            <a:ext cx="8610600" cy="121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Look for words, digraphs, etc.</a:t>
            </a:r>
          </a:p>
          <a:p>
            <a:pPr>
              <a:lnSpc>
                <a:spcPct val="90000"/>
              </a:lnSpc>
            </a:pPr>
            <a:r>
              <a:rPr lang="en-US" sz="2400"/>
              <a:t>Note: Everything is very easy in corresponding plain/ciphertext attack</a:t>
            </a:r>
          </a:p>
        </p:txBody>
      </p:sp>
      <p:sp>
        <p:nvSpPr>
          <p:cNvPr id="52230" name="Text Box 4"/>
          <p:cNvSpPr txBox="1">
            <a:spLocks noChangeArrowheads="1"/>
          </p:cNvSpPr>
          <p:nvPr/>
        </p:nvSpPr>
        <p:spPr bwMode="auto">
          <a:xfrm>
            <a:off x="1416050" y="2590800"/>
            <a:ext cx="320675" cy="338772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/>
              <a:t>1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O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Y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G</a:t>
            </a:r>
          </a:p>
          <a:p>
            <a:r>
              <a:rPr lang="en-US" sz="1800"/>
              <a:t>T</a:t>
            </a:r>
          </a:p>
          <a:p>
            <a:r>
              <a:rPr lang="en-US" sz="1800"/>
              <a:t>R</a:t>
            </a:r>
          </a:p>
          <a:p>
            <a:r>
              <a:rPr lang="en-US" sz="1800"/>
              <a:t>N</a:t>
            </a:r>
          </a:p>
          <a:p>
            <a:r>
              <a:rPr lang="en-US" sz="1800"/>
              <a:t>P</a:t>
            </a:r>
          </a:p>
          <a:p>
            <a:r>
              <a:rPr lang="en-US" sz="1800"/>
              <a:t>S</a:t>
            </a:r>
          </a:p>
        </p:txBody>
      </p:sp>
      <p:sp>
        <p:nvSpPr>
          <p:cNvPr id="52231" name="Text Box 5"/>
          <p:cNvSpPr txBox="1">
            <a:spLocks noChangeArrowheads="1"/>
          </p:cNvSpPr>
          <p:nvPr/>
        </p:nvSpPr>
        <p:spPr bwMode="auto">
          <a:xfrm>
            <a:off x="2117725" y="2590800"/>
            <a:ext cx="320675" cy="338772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/>
              <a:t>3</a:t>
            </a:r>
          </a:p>
          <a:p>
            <a:r>
              <a:rPr lang="en-US" sz="1800"/>
              <a:t>G</a:t>
            </a:r>
          </a:p>
          <a:p>
            <a:r>
              <a:rPr lang="en-US" sz="1800"/>
              <a:t>N</a:t>
            </a:r>
          </a:p>
          <a:p>
            <a:r>
              <a:rPr lang="en-US" sz="1800"/>
              <a:t>D</a:t>
            </a:r>
          </a:p>
          <a:p>
            <a:r>
              <a:rPr lang="en-US" sz="1800"/>
              <a:t>D</a:t>
            </a:r>
          </a:p>
          <a:p>
            <a:r>
              <a:rPr lang="en-US" sz="1800"/>
              <a:t>D</a:t>
            </a:r>
          </a:p>
          <a:p>
            <a:r>
              <a:rPr lang="en-US" sz="1800"/>
              <a:t>D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T</a:t>
            </a:r>
          </a:p>
          <a:p>
            <a:r>
              <a:rPr lang="en-US" sz="1800"/>
              <a:t>O</a:t>
            </a:r>
          </a:p>
          <a:p>
            <a:r>
              <a:rPr lang="en-US" sz="1800"/>
              <a:t>C</a:t>
            </a:r>
          </a:p>
          <a:p>
            <a:r>
              <a:rPr lang="en-US" sz="1800"/>
              <a:t>R</a:t>
            </a:r>
          </a:p>
        </p:txBody>
      </p:sp>
      <p:sp>
        <p:nvSpPr>
          <p:cNvPr id="52232" name="Text Box 6"/>
          <p:cNvSpPr txBox="1">
            <a:spLocks noChangeArrowheads="1"/>
          </p:cNvSpPr>
          <p:nvPr/>
        </p:nvSpPr>
        <p:spPr bwMode="auto">
          <a:xfrm>
            <a:off x="3108325" y="2590800"/>
            <a:ext cx="320675" cy="338772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/>
              <a:t>6</a:t>
            </a:r>
          </a:p>
          <a:p>
            <a:r>
              <a:rPr lang="en-US" sz="1800"/>
              <a:t>R</a:t>
            </a:r>
          </a:p>
          <a:p>
            <a:r>
              <a:rPr lang="en-US" sz="1800"/>
              <a:t>N</a:t>
            </a:r>
          </a:p>
          <a:p>
            <a:r>
              <a:rPr lang="en-US" sz="1800"/>
              <a:t>Y</a:t>
            </a:r>
          </a:p>
          <a:p>
            <a:r>
              <a:rPr lang="en-US" sz="1800"/>
              <a:t>A</a:t>
            </a:r>
          </a:p>
          <a:p>
            <a:r>
              <a:rPr lang="en-US" sz="1800"/>
              <a:t>R</a:t>
            </a:r>
          </a:p>
          <a:p>
            <a:r>
              <a:rPr lang="en-US" sz="1800"/>
              <a:t>A</a:t>
            </a:r>
          </a:p>
          <a:p>
            <a:r>
              <a:rPr lang="en-US" sz="1800"/>
              <a:t>N</a:t>
            </a:r>
          </a:p>
          <a:p>
            <a:r>
              <a:rPr lang="en-US" sz="1800"/>
              <a:t>U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Y</a:t>
            </a:r>
          </a:p>
          <a:p>
            <a:r>
              <a:rPr lang="en-US" sz="1800"/>
              <a:t>I</a:t>
            </a:r>
          </a:p>
        </p:txBody>
      </p:sp>
      <p:sp>
        <p:nvSpPr>
          <p:cNvPr id="52233" name="Text Box 7"/>
          <p:cNvSpPr txBox="1">
            <a:spLocks noChangeArrowheads="1"/>
          </p:cNvSpPr>
          <p:nvPr/>
        </p:nvSpPr>
        <p:spPr bwMode="auto">
          <a:xfrm>
            <a:off x="2727325" y="2590800"/>
            <a:ext cx="320675" cy="338772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/>
              <a:t>5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U</a:t>
            </a:r>
          </a:p>
          <a:p>
            <a:r>
              <a:rPr lang="en-US" sz="1800"/>
              <a:t>S</a:t>
            </a:r>
          </a:p>
          <a:p>
            <a:r>
              <a:rPr lang="en-US" sz="1800"/>
              <a:t>I</a:t>
            </a:r>
          </a:p>
          <a:p>
            <a:r>
              <a:rPr lang="en-US" sz="1800"/>
              <a:t>A</a:t>
            </a:r>
          </a:p>
          <a:p>
            <a:r>
              <a:rPr lang="en-US" sz="1800"/>
              <a:t>R</a:t>
            </a:r>
          </a:p>
          <a:p>
            <a:r>
              <a:rPr lang="en-US" sz="1800"/>
              <a:t>W</a:t>
            </a:r>
          </a:p>
          <a:p>
            <a:r>
              <a:rPr lang="en-US" sz="1800"/>
              <a:t>K</a:t>
            </a:r>
          </a:p>
          <a:p>
            <a:r>
              <a:rPr lang="en-US" sz="1800"/>
              <a:t>D</a:t>
            </a:r>
          </a:p>
          <a:p>
            <a:r>
              <a:rPr lang="en-US" sz="1800"/>
              <a:t>R</a:t>
            </a:r>
          </a:p>
          <a:p>
            <a:r>
              <a:rPr lang="en-US" sz="1800"/>
              <a:t>I</a:t>
            </a:r>
          </a:p>
        </p:txBody>
      </p:sp>
      <p:sp>
        <p:nvSpPr>
          <p:cNvPr id="52234" name="Text Box 8"/>
          <p:cNvSpPr txBox="1">
            <a:spLocks noChangeArrowheads="1"/>
          </p:cNvSpPr>
          <p:nvPr/>
        </p:nvSpPr>
        <p:spPr bwMode="auto">
          <a:xfrm>
            <a:off x="3489325" y="2590800"/>
            <a:ext cx="320675" cy="338772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/>
              <a:t>7</a:t>
            </a:r>
          </a:p>
          <a:p>
            <a:r>
              <a:rPr lang="en-US" sz="1800"/>
              <a:t>C</a:t>
            </a:r>
          </a:p>
          <a:p>
            <a:r>
              <a:rPr lang="en-US" sz="1800"/>
              <a:t>N</a:t>
            </a:r>
          </a:p>
          <a:p>
            <a:r>
              <a:rPr lang="en-US" sz="1800"/>
              <a:t>T</a:t>
            </a:r>
          </a:p>
          <a:p>
            <a:r>
              <a:rPr lang="en-US" sz="1800"/>
              <a:t>T</a:t>
            </a:r>
          </a:p>
          <a:p>
            <a:r>
              <a:rPr lang="en-US" sz="1800"/>
              <a:t>C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I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T</a:t>
            </a:r>
          </a:p>
          <a:p>
            <a:r>
              <a:rPr lang="en-US" sz="1800"/>
              <a:t>U</a:t>
            </a:r>
          </a:p>
          <a:p>
            <a:r>
              <a:rPr lang="en-US" sz="1800"/>
              <a:t>S</a:t>
            </a:r>
          </a:p>
        </p:txBody>
      </p:sp>
      <p:sp>
        <p:nvSpPr>
          <p:cNvPr id="52235" name="Text Box 9"/>
          <p:cNvSpPr txBox="1">
            <a:spLocks noChangeArrowheads="1"/>
          </p:cNvSpPr>
          <p:nvPr/>
        </p:nvSpPr>
        <p:spPr bwMode="auto">
          <a:xfrm>
            <a:off x="1736725" y="2590800"/>
            <a:ext cx="381000" cy="338772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/>
              <a:t>2</a:t>
            </a:r>
            <a:r>
              <a:rPr lang="en-US" sz="1800"/>
              <a:t>E</a:t>
            </a:r>
          </a:p>
          <a:p>
            <a:r>
              <a:rPr lang="en-US" sz="1800"/>
              <a:t>C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H</a:t>
            </a:r>
          </a:p>
          <a:p>
            <a:r>
              <a:rPr lang="en-US" sz="1800"/>
              <a:t>H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T</a:t>
            </a:r>
          </a:p>
          <a:p>
            <a:r>
              <a:rPr lang="en-US" sz="1800"/>
              <a:t>Y</a:t>
            </a:r>
          </a:p>
          <a:p>
            <a:r>
              <a:rPr lang="en-US" sz="1800"/>
              <a:t>H</a:t>
            </a:r>
          </a:p>
          <a:p>
            <a:r>
              <a:rPr lang="en-US" sz="1800"/>
              <a:t>S</a:t>
            </a:r>
          </a:p>
          <a:p>
            <a:r>
              <a:rPr lang="en-US" sz="1800"/>
              <a:t>N</a:t>
            </a:r>
          </a:p>
        </p:txBody>
      </p:sp>
      <p:sp>
        <p:nvSpPr>
          <p:cNvPr id="52236" name="Text Box 10"/>
          <p:cNvSpPr txBox="1">
            <a:spLocks noChangeArrowheads="1"/>
          </p:cNvSpPr>
          <p:nvPr/>
        </p:nvSpPr>
        <p:spPr bwMode="auto">
          <a:xfrm>
            <a:off x="2422525" y="2590800"/>
            <a:ext cx="320675" cy="338772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/>
              <a:t>4</a:t>
            </a:r>
            <a:r>
              <a:rPr lang="en-US" sz="1800"/>
              <a:t>A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R</a:t>
            </a:r>
          </a:p>
          <a:p>
            <a:r>
              <a:rPr lang="en-US" sz="1800"/>
              <a:t>A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M</a:t>
            </a:r>
          </a:p>
          <a:p>
            <a:r>
              <a:rPr lang="en-US" sz="1800"/>
              <a:t>H</a:t>
            </a:r>
          </a:p>
          <a:p>
            <a:r>
              <a:rPr lang="en-US" sz="1800"/>
              <a:t>T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C</a:t>
            </a:r>
          </a:p>
          <a:p>
            <a:r>
              <a:rPr lang="en-US" sz="1800"/>
              <a:t>S</a:t>
            </a:r>
          </a:p>
        </p:txBody>
      </p:sp>
      <p:sp>
        <p:nvSpPr>
          <p:cNvPr id="52237" name="Text Box 12"/>
          <p:cNvSpPr txBox="1">
            <a:spLocks noChangeArrowheads="1"/>
          </p:cNvSpPr>
          <p:nvPr/>
        </p:nvSpPr>
        <p:spPr bwMode="auto">
          <a:xfrm>
            <a:off x="6172200" y="2632075"/>
            <a:ext cx="320675" cy="338772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/>
              <a:t>1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O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Y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G</a:t>
            </a:r>
          </a:p>
          <a:p>
            <a:r>
              <a:rPr lang="en-US" sz="1800"/>
              <a:t>T</a:t>
            </a:r>
          </a:p>
          <a:p>
            <a:r>
              <a:rPr lang="en-US" sz="1800"/>
              <a:t>R</a:t>
            </a:r>
          </a:p>
          <a:p>
            <a:r>
              <a:rPr lang="en-US" sz="1800"/>
              <a:t>N</a:t>
            </a:r>
          </a:p>
          <a:p>
            <a:r>
              <a:rPr lang="en-US" sz="1800"/>
              <a:t>P</a:t>
            </a:r>
          </a:p>
          <a:p>
            <a:r>
              <a:rPr lang="en-US" sz="1800"/>
              <a:t>S</a:t>
            </a:r>
          </a:p>
        </p:txBody>
      </p:sp>
      <p:sp>
        <p:nvSpPr>
          <p:cNvPr id="52238" name="Text Box 13"/>
          <p:cNvSpPr txBox="1">
            <a:spLocks noChangeArrowheads="1"/>
          </p:cNvSpPr>
          <p:nvPr/>
        </p:nvSpPr>
        <p:spPr bwMode="auto">
          <a:xfrm>
            <a:off x="5410200" y="2632075"/>
            <a:ext cx="320675" cy="338772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/>
              <a:t>3</a:t>
            </a:r>
          </a:p>
          <a:p>
            <a:r>
              <a:rPr lang="en-US" sz="1800"/>
              <a:t>G</a:t>
            </a:r>
          </a:p>
          <a:p>
            <a:r>
              <a:rPr lang="en-US" sz="1800"/>
              <a:t>N</a:t>
            </a:r>
          </a:p>
          <a:p>
            <a:r>
              <a:rPr lang="en-US" sz="1800"/>
              <a:t>D</a:t>
            </a:r>
          </a:p>
          <a:p>
            <a:r>
              <a:rPr lang="en-US" sz="1800"/>
              <a:t>D</a:t>
            </a:r>
          </a:p>
          <a:p>
            <a:r>
              <a:rPr lang="en-US" sz="1800"/>
              <a:t>D</a:t>
            </a:r>
          </a:p>
          <a:p>
            <a:r>
              <a:rPr lang="en-US" sz="1800"/>
              <a:t>D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T</a:t>
            </a:r>
          </a:p>
          <a:p>
            <a:r>
              <a:rPr lang="en-US" sz="1800"/>
              <a:t>O</a:t>
            </a:r>
          </a:p>
          <a:p>
            <a:r>
              <a:rPr lang="en-US" sz="1800"/>
              <a:t>C</a:t>
            </a:r>
          </a:p>
          <a:p>
            <a:r>
              <a:rPr lang="en-US" sz="1800"/>
              <a:t>R</a:t>
            </a:r>
          </a:p>
        </p:txBody>
      </p:sp>
      <p:sp>
        <p:nvSpPr>
          <p:cNvPr id="52239" name="Text Box 14"/>
          <p:cNvSpPr txBox="1">
            <a:spLocks noChangeArrowheads="1"/>
          </p:cNvSpPr>
          <p:nvPr/>
        </p:nvSpPr>
        <p:spPr bwMode="auto">
          <a:xfrm>
            <a:off x="5791200" y="2632075"/>
            <a:ext cx="320675" cy="338772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/>
              <a:t>6</a:t>
            </a:r>
          </a:p>
          <a:p>
            <a:r>
              <a:rPr lang="en-US" sz="1800"/>
              <a:t>R</a:t>
            </a:r>
          </a:p>
          <a:p>
            <a:r>
              <a:rPr lang="en-US" sz="1800"/>
              <a:t>N</a:t>
            </a:r>
          </a:p>
          <a:p>
            <a:r>
              <a:rPr lang="en-US" sz="1800"/>
              <a:t>Y</a:t>
            </a:r>
          </a:p>
          <a:p>
            <a:r>
              <a:rPr lang="en-US" sz="1800"/>
              <a:t>A</a:t>
            </a:r>
          </a:p>
          <a:p>
            <a:r>
              <a:rPr lang="en-US" sz="1800"/>
              <a:t>R</a:t>
            </a:r>
          </a:p>
          <a:p>
            <a:r>
              <a:rPr lang="en-US" sz="1800"/>
              <a:t>A</a:t>
            </a:r>
          </a:p>
          <a:p>
            <a:r>
              <a:rPr lang="en-US" sz="1800"/>
              <a:t>N</a:t>
            </a:r>
          </a:p>
          <a:p>
            <a:r>
              <a:rPr lang="en-US" sz="1800"/>
              <a:t>U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Y</a:t>
            </a:r>
          </a:p>
          <a:p>
            <a:r>
              <a:rPr lang="en-US" sz="1800"/>
              <a:t>I</a:t>
            </a:r>
          </a:p>
        </p:txBody>
      </p:sp>
      <p:sp>
        <p:nvSpPr>
          <p:cNvPr id="52240" name="Text Box 15"/>
          <p:cNvSpPr txBox="1">
            <a:spLocks noChangeArrowheads="1"/>
          </p:cNvSpPr>
          <p:nvPr/>
        </p:nvSpPr>
        <p:spPr bwMode="auto">
          <a:xfrm>
            <a:off x="6553200" y="2632075"/>
            <a:ext cx="320675" cy="338772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/>
              <a:t>5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U</a:t>
            </a:r>
          </a:p>
          <a:p>
            <a:r>
              <a:rPr lang="en-US" sz="1800"/>
              <a:t>S</a:t>
            </a:r>
          </a:p>
          <a:p>
            <a:r>
              <a:rPr lang="en-US" sz="1800"/>
              <a:t>I</a:t>
            </a:r>
          </a:p>
          <a:p>
            <a:r>
              <a:rPr lang="en-US" sz="1800"/>
              <a:t>A</a:t>
            </a:r>
          </a:p>
          <a:p>
            <a:r>
              <a:rPr lang="en-US" sz="1800"/>
              <a:t>R</a:t>
            </a:r>
          </a:p>
          <a:p>
            <a:r>
              <a:rPr lang="en-US" sz="1800"/>
              <a:t>W</a:t>
            </a:r>
          </a:p>
          <a:p>
            <a:r>
              <a:rPr lang="en-US" sz="1800"/>
              <a:t>K</a:t>
            </a:r>
          </a:p>
          <a:p>
            <a:r>
              <a:rPr lang="en-US" sz="1800"/>
              <a:t>D</a:t>
            </a:r>
          </a:p>
          <a:p>
            <a:r>
              <a:rPr lang="en-US" sz="1800"/>
              <a:t>R</a:t>
            </a:r>
          </a:p>
          <a:p>
            <a:r>
              <a:rPr lang="en-US" sz="1800"/>
              <a:t>I</a:t>
            </a:r>
          </a:p>
        </p:txBody>
      </p:sp>
      <p:sp>
        <p:nvSpPr>
          <p:cNvPr id="52241" name="Text Box 16"/>
          <p:cNvSpPr txBox="1">
            <a:spLocks noChangeArrowheads="1"/>
          </p:cNvSpPr>
          <p:nvPr/>
        </p:nvSpPr>
        <p:spPr bwMode="auto">
          <a:xfrm>
            <a:off x="7010400" y="2632075"/>
            <a:ext cx="320675" cy="338772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/>
              <a:t>7</a:t>
            </a:r>
          </a:p>
          <a:p>
            <a:r>
              <a:rPr lang="en-US" sz="1800"/>
              <a:t>C</a:t>
            </a:r>
          </a:p>
          <a:p>
            <a:r>
              <a:rPr lang="en-US" sz="1800"/>
              <a:t>N</a:t>
            </a:r>
          </a:p>
          <a:p>
            <a:r>
              <a:rPr lang="en-US" sz="1800"/>
              <a:t>T</a:t>
            </a:r>
          </a:p>
          <a:p>
            <a:r>
              <a:rPr lang="en-US" sz="1800"/>
              <a:t>T</a:t>
            </a:r>
          </a:p>
          <a:p>
            <a:r>
              <a:rPr lang="en-US" sz="1800"/>
              <a:t>C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I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T</a:t>
            </a:r>
          </a:p>
          <a:p>
            <a:r>
              <a:rPr lang="en-US" sz="1800"/>
              <a:t>U</a:t>
            </a:r>
          </a:p>
          <a:p>
            <a:r>
              <a:rPr lang="en-US" sz="1800"/>
              <a:t>S</a:t>
            </a:r>
          </a:p>
        </p:txBody>
      </p:sp>
      <p:sp>
        <p:nvSpPr>
          <p:cNvPr id="52242" name="Text Box 17"/>
          <p:cNvSpPr txBox="1">
            <a:spLocks noChangeArrowheads="1"/>
          </p:cNvSpPr>
          <p:nvPr/>
        </p:nvSpPr>
        <p:spPr bwMode="auto">
          <a:xfrm>
            <a:off x="7391400" y="2632075"/>
            <a:ext cx="381000" cy="338772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/>
              <a:t>2</a:t>
            </a:r>
            <a:r>
              <a:rPr lang="en-US" sz="1800"/>
              <a:t>E</a:t>
            </a:r>
          </a:p>
          <a:p>
            <a:r>
              <a:rPr lang="en-US" sz="1800"/>
              <a:t>C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H</a:t>
            </a:r>
          </a:p>
          <a:p>
            <a:r>
              <a:rPr lang="en-US" sz="1800"/>
              <a:t>H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T</a:t>
            </a:r>
          </a:p>
          <a:p>
            <a:r>
              <a:rPr lang="en-US" sz="1800"/>
              <a:t>Y</a:t>
            </a:r>
          </a:p>
          <a:p>
            <a:r>
              <a:rPr lang="en-US" sz="1800"/>
              <a:t>H</a:t>
            </a:r>
          </a:p>
          <a:p>
            <a:r>
              <a:rPr lang="en-US" sz="1800"/>
              <a:t>S</a:t>
            </a:r>
          </a:p>
          <a:p>
            <a:r>
              <a:rPr lang="en-US" sz="1800"/>
              <a:t>N</a:t>
            </a:r>
          </a:p>
        </p:txBody>
      </p:sp>
      <p:sp>
        <p:nvSpPr>
          <p:cNvPr id="52243" name="Text Box 18"/>
          <p:cNvSpPr txBox="1">
            <a:spLocks noChangeArrowheads="1"/>
          </p:cNvSpPr>
          <p:nvPr/>
        </p:nvSpPr>
        <p:spPr bwMode="auto">
          <a:xfrm>
            <a:off x="7832725" y="2632075"/>
            <a:ext cx="320675" cy="338772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/>
              <a:t>4</a:t>
            </a:r>
            <a:r>
              <a:rPr lang="en-US" sz="1800"/>
              <a:t>A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R</a:t>
            </a:r>
          </a:p>
          <a:p>
            <a:r>
              <a:rPr lang="en-US" sz="1800"/>
              <a:t>A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M</a:t>
            </a:r>
          </a:p>
          <a:p>
            <a:r>
              <a:rPr lang="en-US" sz="1800"/>
              <a:t>H</a:t>
            </a:r>
          </a:p>
          <a:p>
            <a:r>
              <a:rPr lang="en-US" sz="1800"/>
              <a:t>T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C</a:t>
            </a:r>
          </a:p>
          <a:p>
            <a:r>
              <a:rPr lang="en-US" sz="1800"/>
              <a:t>S</a:t>
            </a:r>
          </a:p>
        </p:txBody>
      </p:sp>
      <p:sp>
        <p:nvSpPr>
          <p:cNvPr id="52244" name="Text Box 19"/>
          <p:cNvSpPr txBox="1">
            <a:spLocks noChangeArrowheads="1"/>
          </p:cNvSpPr>
          <p:nvPr/>
        </p:nvSpPr>
        <p:spPr bwMode="auto">
          <a:xfrm>
            <a:off x="4495800" y="3733800"/>
            <a:ext cx="433388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ym typeface="Wingdings" pitchFamily="2" charset="2"/>
              </a:rPr>
              <a:t></a:t>
            </a:r>
            <a:endParaRPr lang="en-US" sz="2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F456E5-DBB8-4C2A-9C5A-E0FB32B2E1DA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sz="3600"/>
              <a:t>Alphabetic substitution</a:t>
            </a: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7543800" cy="385762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monoalphabetic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cipher maps each occurrence of a plaintext character to a cipher-text character (the same one every time).</a:t>
            </a:r>
          </a:p>
          <a:p>
            <a:pPr>
              <a:lnSpc>
                <a:spcPct val="85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polyalphabetic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cipher maps each occurrence of a plaintext character to more than one cipher-text character.</a:t>
            </a:r>
          </a:p>
          <a:p>
            <a:pPr>
              <a:lnSpc>
                <a:spcPct val="85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polygraphic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cipher maps more than one plain-text character at a time</a:t>
            </a:r>
          </a:p>
          <a:p>
            <a:pPr lvl="1">
              <a:lnSpc>
                <a:spcPct val="85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Groups of plaintext characters are replaced by assigned groups of cipher-text characters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691C7F-02B9-4027-A290-C5221D9C2FE2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sz="3600"/>
              <a:t>Et </a:t>
            </a:r>
            <a:r>
              <a:rPr lang="en-US" sz="3600" err="1"/>
              <a:t>Tu</a:t>
            </a:r>
            <a:r>
              <a:rPr lang="en-US" sz="3600"/>
              <a:t> Brute?: Substitutions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r>
              <a:rPr lang="en-US" sz="2000" err="1"/>
              <a:t>Caeser</a:t>
            </a:r>
            <a:r>
              <a:rPr lang="en-US" sz="2000"/>
              <a:t> Cipher (Shift)</a:t>
            </a:r>
          </a:p>
          <a:p>
            <a:pPr lvl="1">
              <a:buFontTx/>
              <a:buNone/>
            </a:pPr>
            <a:r>
              <a:rPr lang="en-US" sz="2000" b="1">
                <a:latin typeface="Courier New" pitchFamily="49" charset="0"/>
              </a:rPr>
              <a:t>Message: B U L </a:t>
            </a:r>
            <a:r>
              <a:rPr lang="en-US" sz="2000" b="1" err="1">
                <a:latin typeface="Courier New" pitchFamily="49" charset="0"/>
              </a:rPr>
              <a:t>L</a:t>
            </a:r>
            <a:r>
              <a:rPr lang="en-US" sz="2000" b="1">
                <a:latin typeface="Courier New" pitchFamily="49" charset="0"/>
              </a:rPr>
              <a:t> W I N K L E I S A D O P E</a:t>
            </a:r>
          </a:p>
          <a:p>
            <a:pPr lvl="1">
              <a:buFontTx/>
              <a:buNone/>
            </a:pPr>
            <a:r>
              <a:rPr lang="en-US" sz="2000" b="1">
                <a:latin typeface="Courier New" pitchFamily="49" charset="0"/>
              </a:rPr>
              <a:t>Cipher:  D W N </a:t>
            </a:r>
            <a:r>
              <a:rPr lang="en-US" sz="2000" b="1" err="1">
                <a:latin typeface="Courier New" pitchFamily="49" charset="0"/>
              </a:rPr>
              <a:t>N</a:t>
            </a:r>
            <a:r>
              <a:rPr lang="en-US" sz="2000" b="1">
                <a:latin typeface="Courier New" pitchFamily="49" charset="0"/>
              </a:rPr>
              <a:t> Y K P M N G K U C F Q S G</a:t>
            </a:r>
          </a:p>
          <a:p>
            <a:pPr lvl="1">
              <a:buFontTx/>
              <a:buNone/>
            </a:pPr>
            <a:r>
              <a:rPr lang="en-US" sz="2000" b="1">
                <a:latin typeface="Courier New" pitchFamily="49" charset="0"/>
              </a:rPr>
              <a:t>c= </a:t>
            </a:r>
            <a:r>
              <a:rPr lang="en-US" sz="2000" b="1" err="1">
                <a:latin typeface="Courier New" pitchFamily="49" charset="0"/>
              </a:rPr>
              <a:t>pC</a:t>
            </a:r>
            <a:r>
              <a:rPr lang="en-US" sz="2000" b="1" baseline="30000" err="1">
                <a:latin typeface="Courier New" pitchFamily="49" charset="0"/>
              </a:rPr>
              <a:t>k</a:t>
            </a:r>
            <a:r>
              <a:rPr lang="en-US" sz="2000" b="1">
                <a:latin typeface="Courier New" pitchFamily="49" charset="0"/>
              </a:rPr>
              <a:t>, C= (ABCDEFGHIJKLMNOPQRSTUVWXYZ), k= 2 here</a:t>
            </a:r>
          </a:p>
          <a:p>
            <a:pPr lvl="1">
              <a:buFontTx/>
              <a:buNone/>
            </a:pPr>
            <a:r>
              <a:rPr lang="en-US" sz="2000" b="1">
                <a:latin typeface="Courier New" pitchFamily="49" charset="0"/>
              </a:rPr>
              <a:t>k=3 for classical </a:t>
            </a:r>
            <a:r>
              <a:rPr lang="en-US" sz="2000" b="1" err="1">
                <a:latin typeface="Courier New" pitchFamily="49" charset="0"/>
              </a:rPr>
              <a:t>Caeser</a:t>
            </a:r>
            <a:endParaRPr lang="en-US" sz="2000" b="1">
              <a:latin typeface="Courier New" pitchFamily="49" charset="0"/>
            </a:endParaRPr>
          </a:p>
          <a:p>
            <a:r>
              <a:rPr lang="en-US" sz="2000"/>
              <a:t>More generally, any permutation of alphabet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08F5D3-40FA-425F-A151-5E66018AF2C7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914400"/>
          </a:xfrm>
        </p:spPr>
        <p:txBody>
          <a:bodyPr/>
          <a:lstStyle/>
          <a:p>
            <a:r>
              <a:rPr lang="en-US" sz="4000"/>
              <a:t>Attacks on substitution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419600"/>
          </a:xfrm>
        </p:spPr>
        <p:txBody>
          <a:bodyPr/>
          <a:lstStyle/>
          <a:p>
            <a:r>
              <a:rPr lang="en-US" sz="2000"/>
              <a:t>Letter Frequency</a:t>
            </a:r>
            <a:endParaRPr lang="en-US" sz="2000" b="1"/>
          </a:p>
          <a:p>
            <a:pPr lvl="1"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	.0651738	</a:t>
            </a:r>
            <a:r>
              <a:rPr lang="en-US" sz="1600" b="1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  .0124248</a:t>
            </a:r>
            <a:r>
              <a:rPr lang="en-US" sz="1600" b="1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  .0217339</a:t>
            </a:r>
            <a:r>
              <a:rPr lang="en-US" sz="1600" b="1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  .0349835</a:t>
            </a:r>
            <a:endParaRPr lang="en-US" sz="1600" b="1">
              <a:latin typeface="Courier New" pitchFamily="49" charset="0"/>
              <a:cs typeface="Times New Roman" pitchFamily="18" charset="0"/>
            </a:endParaRPr>
          </a:p>
          <a:p>
            <a:pPr lvl="1"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	.1041442</a:t>
            </a:r>
            <a:r>
              <a:rPr lang="en-US" sz="1600" b="1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  .0197881</a:t>
            </a:r>
            <a:r>
              <a:rPr lang="en-US" sz="1600" b="1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  .0158610</a:t>
            </a:r>
            <a:r>
              <a:rPr lang="en-US" sz="1600" b="1">
                <a:latin typeface="Courier New" pitchFamily="49" charset="0"/>
                <a:cs typeface="Times New Roman" pitchFamily="18" charset="0"/>
              </a:rPr>
              <a:t>	H  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.0492888</a:t>
            </a:r>
            <a:endParaRPr lang="en-US" sz="1600" b="1">
              <a:latin typeface="Courier New" pitchFamily="49" charset="0"/>
              <a:cs typeface="Times New Roman" pitchFamily="18" charset="0"/>
            </a:endParaRPr>
          </a:p>
          <a:p>
            <a:pPr lvl="1"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	.0558094</a:t>
            </a:r>
            <a:r>
              <a:rPr lang="en-US" sz="1600" b="1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  .0009033	K  .0050529</a:t>
            </a:r>
            <a:r>
              <a:rPr lang="en-US" sz="1600" b="1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  .0331490</a:t>
            </a:r>
            <a:endParaRPr lang="en-US" sz="1600" b="1">
              <a:latin typeface="Courier New" pitchFamily="49" charset="0"/>
              <a:cs typeface="Times New Roman" pitchFamily="18" charset="0"/>
            </a:endParaRPr>
          </a:p>
          <a:p>
            <a:pPr lvl="1"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	.0202124	</a:t>
            </a:r>
            <a:r>
              <a:rPr lang="en-US" sz="1600" b="1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  .0564513</a:t>
            </a:r>
            <a:r>
              <a:rPr lang="en-US" sz="1600" b="1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  .0596302</a:t>
            </a:r>
            <a:r>
              <a:rPr lang="en-US" sz="1600" b="1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P  .0137645</a:t>
            </a:r>
            <a:endParaRPr lang="en-US" sz="1600" b="1">
              <a:latin typeface="Courier New" pitchFamily="49" charset="0"/>
              <a:cs typeface="Times New Roman" pitchFamily="18" charset="0"/>
            </a:endParaRPr>
          </a:p>
          <a:p>
            <a:pPr lvl="1"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Q	.0008606	</a:t>
            </a:r>
            <a:r>
              <a:rPr lang="en-US" sz="1600" b="1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  .0497563	S  .0515760	T  .0729357</a:t>
            </a:r>
            <a:endParaRPr lang="en-US" sz="1600" b="1">
              <a:latin typeface="Courier New" pitchFamily="49" charset="0"/>
              <a:cs typeface="Times New Roman" pitchFamily="18" charset="0"/>
            </a:endParaRPr>
          </a:p>
          <a:p>
            <a:pPr lvl="1"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	.0225134		V  .0082903	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W  .0171272	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  .0013692</a:t>
            </a:r>
            <a:endParaRPr lang="en-US" sz="1600" b="1">
              <a:latin typeface="Courier New" pitchFamily="49" charset="0"/>
              <a:cs typeface="Times New Roman" pitchFamily="18" charset="0"/>
            </a:endParaRPr>
          </a:p>
          <a:p>
            <a:pPr lvl="1"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Y	.0145984</a:t>
            </a:r>
            <a:r>
              <a:rPr lang="en-US" sz="1600" b="1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Z  .0007836</a:t>
            </a:r>
            <a:r>
              <a:rPr lang="en-US" sz="1600" b="1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sp .1918182</a:t>
            </a:r>
            <a:endParaRPr lang="en-US" sz="1800" b="1">
              <a:latin typeface="Courier New" pitchFamily="49" charset="0"/>
            </a:endParaRPr>
          </a:p>
          <a:p>
            <a:r>
              <a:rPr lang="en-US" sz="2000"/>
              <a:t>Probable word.</a:t>
            </a:r>
          </a:p>
          <a:p>
            <a:r>
              <a:rPr lang="en-US" sz="2000"/>
              <a:t>Corresponding plain/cipher text makes this trivial.</a:t>
            </a:r>
            <a:endParaRPr lang="en-US" sz="2000">
              <a:latin typeface="Arial Unicode MS" pitchFamily="34" charset="-128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924800" cy="838200"/>
          </a:xfrm>
        </p:spPr>
        <p:txBody>
          <a:bodyPr/>
          <a:lstStyle/>
          <a:p>
            <a:r>
              <a:rPr lang="en-US" sz="3600"/>
              <a:t>Inter symbol information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058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err="1"/>
              <a:t>Bigraphs</a:t>
            </a:r>
            <a:endParaRPr lang="en-US" sz="2400"/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EN			RE		ER		NT		TH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ON			IN		TE		AN		OR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ST			ED		NE		VE		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ND			TO		SE		AT		TI</a:t>
            </a:r>
          </a:p>
          <a:p>
            <a:pPr>
              <a:lnSpc>
                <a:spcPct val="90000"/>
              </a:lnSpc>
            </a:pPr>
            <a:r>
              <a:rPr lang="en-US" sz="2400" err="1"/>
              <a:t>Trigraphs</a:t>
            </a:r>
            <a:endParaRPr lang="en-US" sz="2400"/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ENT		ION		AND		ING		IVE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TIO		FOR		OUR		THI		ONE</a:t>
            </a:r>
          </a:p>
          <a:p>
            <a:pPr>
              <a:lnSpc>
                <a:spcPct val="90000"/>
              </a:lnSpc>
            </a:pPr>
            <a:r>
              <a:rPr lang="en-US" sz="2400"/>
              <a:t>Words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THE		OF		AND		TO		A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IN			THAT		IS		I		IT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FOR		AS		WITH		WAS		HIS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HE			BE		NOT		BY		BUT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HAVE		YOU		WHICH		ARE		ON</a:t>
            </a:r>
          </a:p>
          <a:p>
            <a:pPr>
              <a:lnSpc>
                <a:spcPct val="90000"/>
              </a:lnSpc>
            </a:pPr>
            <a:endParaRPr lang="en-US" sz="2400">
              <a:latin typeface="Arial Unicode MS" pitchFamily="34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3CEBCC-7A88-49A9-B306-384C90CAC7E5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971800"/>
            <a:ext cx="8305800" cy="1447800"/>
          </a:xfrm>
        </p:spPr>
        <p:txBody>
          <a:bodyPr/>
          <a:lstStyle/>
          <a:p>
            <a:pPr marL="609600" indent="-609600" algn="ctr">
              <a:buNone/>
            </a:pPr>
            <a:r>
              <a:rPr lang="en-US" sz="3600"/>
              <a:t>Basic Setup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2FC3C-1F00-4C27-B0ED-B8A476458FDC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Letter frequency far graph</a:t>
            </a:r>
          </a:p>
        </p:txBody>
      </p:sp>
      <p:graphicFrame>
        <p:nvGraphicFramePr>
          <p:cNvPr id="1026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914400" y="1457325"/>
          <a:ext cx="7620000" cy="471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2" imgW="8420100" imgH="5943600" progId="Excel.Sheet.8">
                  <p:embed/>
                </p:oleObj>
              </mc:Choice>
              <mc:Fallback>
                <p:oleObj name="Chart" r:id="rId2" imgW="8420100" imgH="5943600" progId="Excel.Sheet.8">
                  <p:embed/>
                  <p:pic>
                    <p:nvPicPr>
                      <p:cNvPr id="0" name="Picture 1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457325"/>
                        <a:ext cx="7620000" cy="471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C6DF42-9BFD-44FB-ADC9-F70C439E957C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458200" cy="914400"/>
          </a:xfrm>
        </p:spPr>
        <p:txBody>
          <a:bodyPr/>
          <a:lstStyle/>
          <a:p>
            <a:r>
              <a:rPr lang="en-US" sz="3600"/>
              <a:t>Breaking a mono-alphabet substitution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191000"/>
          </a:xfrm>
        </p:spPr>
        <p:txBody>
          <a:bodyPr/>
          <a:lstStyle/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LB HOMVY QBF TFIL EOON LWO HFLLBY SDJVYM FNADPZI</a:t>
            </a:r>
          </a:p>
          <a:p>
            <a:pPr lvl="1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Ch #   Freq    Ch #   Freq    Ch #   Freq    Ch #   Freq</a:t>
            </a:r>
          </a:p>
          <a:p>
            <a:pPr lvl="1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L  5  0.125    F  4  0.100    O  4  0.100    B  3  0.075</a:t>
            </a:r>
          </a:p>
          <a:p>
            <a:pPr lvl="1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Y  3  0.075    D  2  0.050    M  2  0.050    N  2  0.050</a:t>
            </a:r>
          </a:p>
          <a:p>
            <a:pPr lvl="1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H  2  0.050    V  2  0.050    I  2  0.050    E  1  0.025</a:t>
            </a:r>
          </a:p>
          <a:p>
            <a:pPr lvl="1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P  1  0.025    Q  1  0.025    S  1  0.025    T  1  0.025</a:t>
            </a:r>
          </a:p>
          <a:p>
            <a:pPr lvl="1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A  1  0.025    W  1  0.025    J  1  0.025    Z  1  0.025</a:t>
            </a:r>
          </a:p>
          <a:p>
            <a:pPr lvl="1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40 characters,                    </a:t>
            </a:r>
            <a:r>
              <a:rPr lang="en-US" sz="1800" dirty="0">
                <a:cs typeface="Courier New" pitchFamily="49" charset="0"/>
              </a:rPr>
              <a:t>index of coincidence: 0.044.</a:t>
            </a:r>
          </a:p>
          <a:p>
            <a:pPr>
              <a:buNone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LB HOMVY QBF TFIL EOON LWO HFLLBY SDJVYM FNADPZI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to begin you must keep the button facing upwards</a:t>
            </a:r>
          </a:p>
          <a:p>
            <a:pPr>
              <a:buNone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C6DF42-9BFD-44FB-ADC9-F70C439E957C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458200" cy="914400"/>
          </a:xfrm>
        </p:spPr>
        <p:txBody>
          <a:bodyPr/>
          <a:lstStyle/>
          <a:p>
            <a:r>
              <a:rPr lang="en-US" sz="3600"/>
              <a:t>Breaking a mono-alphabet substitution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4800600"/>
          </a:xfrm>
        </p:spPr>
        <p:txBody>
          <a:bodyPr/>
          <a:lstStyle/>
          <a:p>
            <a:pPr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FMGWG OWG O XQJYGW UI YOEE YGOWLXPH LXHLRG FMG LHLH </a:t>
            </a:r>
          </a:p>
          <a:p>
            <a:pPr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FMOF KOX YG MGOWR</a:t>
            </a:r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800" b="1">
                <a:latin typeface="Courier New" pitchFamily="49" charset="0"/>
                <a:cs typeface="Courier New" pitchFamily="49" charset="0"/>
              </a:rPr>
              <a:t>Ch #   Freq    Ch #   Freq    Ch #   Freq    Ch #  Freq</a:t>
            </a:r>
          </a:p>
          <a:p>
            <a:pPr lvl="1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G  9  0.161    O  7  0.125    L  5  0.089    W  5  0.089</a:t>
            </a:r>
          </a:p>
          <a:p>
            <a:pPr lvl="1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M  4  0.071    H  4  0.071    F  4  0.071    X  4  0.071</a:t>
            </a:r>
          </a:p>
          <a:p>
            <a:pPr lvl="1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Y  4  0.071    R  2  0.036    E  2  0.036    Q  1  0.018</a:t>
            </a:r>
          </a:p>
          <a:p>
            <a:pPr lvl="1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I  1  0.018    U  1  0.018    J  1  0.018    K  1  0.018</a:t>
            </a:r>
          </a:p>
          <a:p>
            <a:pPr lvl="1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P  1  0.018              </a:t>
            </a:r>
            <a:r>
              <a:rPr lang="en-US" sz="1800">
                <a:cs typeface="Courier New" pitchFamily="49" charset="0"/>
              </a:rPr>
              <a:t>56 characters, index of coincidence: 0.071.</a:t>
            </a:r>
          </a:p>
          <a:p>
            <a:pPr>
              <a:buNone/>
            </a:pPr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FMGWG OWG O XQJYGW UI YOEE YGOWLXPH LXHLRG FMG</a:t>
            </a:r>
          </a:p>
          <a:p>
            <a:pPr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there are a number of ball bearings inside the</a:t>
            </a:r>
          </a:p>
          <a:p>
            <a:pPr>
              <a:buNone/>
            </a:pP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LHLH FMOF KOX YG MGOWR</a:t>
            </a:r>
            <a:endParaRPr lang="en-US" sz="1800" b="1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err="1">
                <a:latin typeface="Courier New" pitchFamily="49" charset="0"/>
                <a:cs typeface="Courier New" pitchFamily="49" charset="0"/>
              </a:rPr>
              <a:t>isis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that can be heard</a:t>
            </a:r>
            <a:endParaRPr lang="en-US" sz="1800" b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C6DF42-9BFD-44FB-ADC9-F70C439E957C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610600" cy="838200"/>
          </a:xfrm>
        </p:spPr>
        <p:txBody>
          <a:bodyPr/>
          <a:lstStyle/>
          <a:p>
            <a:r>
              <a:rPr lang="en-US" sz="3600"/>
              <a:t>Using probable words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14400"/>
            <a:ext cx="8686800" cy="1828800"/>
          </a:xfrm>
        </p:spPr>
        <p:txBody>
          <a:bodyPr/>
          <a:lstStyle/>
          <a:p>
            <a:r>
              <a:rPr lang="en-US" sz="1800">
                <a:cs typeface="Courier New" pitchFamily="49" charset="0"/>
              </a:rPr>
              <a:t>From Eli </a:t>
            </a:r>
            <a:r>
              <a:rPr lang="en-US" sz="1800" err="1">
                <a:cs typeface="Courier New" pitchFamily="49" charset="0"/>
              </a:rPr>
              <a:t>Biham’s</a:t>
            </a:r>
            <a:r>
              <a:rPr lang="en-US" sz="1800">
                <a:cs typeface="Courier New" pitchFamily="49" charset="0"/>
              </a:rPr>
              <a:t> notes (127 characters)</a:t>
            </a:r>
          </a:p>
          <a:p>
            <a:pPr lvl="1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UCZCS NYEST MVKBO RTOVK VRVKC ZOSJM UCJMO MBRJM</a:t>
            </a:r>
          </a:p>
          <a:p>
            <a:pPr lvl="1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VESZB SMOSJ OBKYE MJTRV VEMPY JMOMJ AMVEM HKOVJ</a:t>
            </a:r>
          </a:p>
          <a:p>
            <a:pPr lvl="1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KTRVK CZCQV EMNMV VMJOS ZHVER OVEMP BSZTM MSOKN</a:t>
            </a:r>
          </a:p>
          <a:p>
            <a:pPr lvl="1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PTJCI MZ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81200" y="2286000"/>
          <a:ext cx="3200400" cy="3922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182">
                <a:tc>
                  <a:txBody>
                    <a:bodyPr/>
                    <a:lstStyle/>
                    <a:p>
                      <a:r>
                        <a:rPr lang="en-US" sz="1200"/>
                        <a:t>C-letter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# Occur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err="1"/>
                        <a:t>Pletter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err="1"/>
                        <a:t>ExpOcc</a:t>
                      </a: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182">
                <a:tc>
                  <a:txBody>
                    <a:bodyPr/>
                    <a:lstStyle/>
                    <a:p>
                      <a:r>
                        <a:rPr lang="en-US" sz="120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182">
                <a:tc>
                  <a:txBody>
                    <a:bodyPr/>
                    <a:lstStyle/>
                    <a:p>
                      <a:r>
                        <a:rPr lang="en-US" sz="120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182">
                <a:tc>
                  <a:txBody>
                    <a:bodyPr/>
                    <a:lstStyle/>
                    <a:p>
                      <a:r>
                        <a:rPr lang="en-US" sz="120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182">
                <a:tc>
                  <a:txBody>
                    <a:bodyPr/>
                    <a:lstStyle/>
                    <a:p>
                      <a:r>
                        <a:rPr lang="en-US" sz="120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182">
                <a:tc>
                  <a:txBody>
                    <a:bodyPr/>
                    <a:lstStyle/>
                    <a:p>
                      <a:r>
                        <a:rPr lang="en-US" sz="120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182">
                <a:tc>
                  <a:txBody>
                    <a:bodyPr/>
                    <a:lstStyle/>
                    <a:p>
                      <a:r>
                        <a:rPr lang="en-US" sz="120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err="1"/>
                        <a:t>i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182">
                <a:tc>
                  <a:txBody>
                    <a:bodyPr/>
                    <a:lstStyle/>
                    <a:p>
                      <a:r>
                        <a:rPr lang="en-US" sz="120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182">
                <a:tc>
                  <a:txBody>
                    <a:bodyPr/>
                    <a:lstStyle/>
                    <a:p>
                      <a:r>
                        <a:rPr lang="en-US" sz="120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182">
                <a:tc>
                  <a:txBody>
                    <a:bodyPr/>
                    <a:lstStyle/>
                    <a:p>
                      <a:r>
                        <a:rPr lang="en-US" sz="120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182">
                <a:tc>
                  <a:txBody>
                    <a:bodyPr/>
                    <a:lstStyle/>
                    <a:p>
                      <a:r>
                        <a:rPr lang="en-US" sz="120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182">
                <a:tc>
                  <a:txBody>
                    <a:bodyPr/>
                    <a:lstStyle/>
                    <a:p>
                      <a:r>
                        <a:rPr lang="en-US" sz="120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182">
                <a:tc>
                  <a:txBody>
                    <a:bodyPr/>
                    <a:lstStyle/>
                    <a:p>
                      <a:r>
                        <a:rPr lang="en-US" sz="12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0182">
                <a:tc>
                  <a:txBody>
                    <a:bodyPr/>
                    <a:lstStyle/>
                    <a:p>
                      <a:r>
                        <a:rPr lang="en-US" sz="120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638800" y="2286000"/>
          <a:ext cx="304800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8068">
                <a:tc>
                  <a:txBody>
                    <a:bodyPr/>
                    <a:lstStyle/>
                    <a:p>
                      <a:r>
                        <a:rPr lang="en-US" sz="1200"/>
                        <a:t>C-letter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# Occur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err="1"/>
                        <a:t>Pletter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err="1"/>
                        <a:t>ExpOcc</a:t>
                      </a: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068">
                <a:tc>
                  <a:txBody>
                    <a:bodyPr/>
                    <a:lstStyle/>
                    <a:p>
                      <a:r>
                        <a:rPr lang="en-US" sz="120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068">
                <a:tc>
                  <a:txBody>
                    <a:bodyPr/>
                    <a:lstStyle/>
                    <a:p>
                      <a:r>
                        <a:rPr lang="en-US" sz="120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068">
                <a:tc>
                  <a:txBody>
                    <a:bodyPr/>
                    <a:lstStyle/>
                    <a:p>
                      <a:r>
                        <a:rPr lang="en-US" sz="120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068">
                <a:tc>
                  <a:txBody>
                    <a:bodyPr/>
                    <a:lstStyle/>
                    <a:p>
                      <a:r>
                        <a:rPr lang="en-US" sz="120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068">
                <a:tc>
                  <a:txBody>
                    <a:bodyPr/>
                    <a:lstStyle/>
                    <a:p>
                      <a:r>
                        <a:rPr lang="en-US" sz="12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068">
                <a:tc>
                  <a:txBody>
                    <a:bodyPr/>
                    <a:lstStyle/>
                    <a:p>
                      <a:r>
                        <a:rPr lang="en-US" sz="120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068">
                <a:tc>
                  <a:txBody>
                    <a:bodyPr/>
                    <a:lstStyle/>
                    <a:p>
                      <a:r>
                        <a:rPr lang="en-US" sz="120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8068">
                <a:tc>
                  <a:txBody>
                    <a:bodyPr/>
                    <a:lstStyle/>
                    <a:p>
                      <a:r>
                        <a:rPr lang="en-US" sz="120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8068">
                <a:tc>
                  <a:txBody>
                    <a:bodyPr/>
                    <a:lstStyle/>
                    <a:p>
                      <a:r>
                        <a:rPr lang="en-US" sz="120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8068">
                <a:tc>
                  <a:txBody>
                    <a:bodyPr/>
                    <a:lstStyle/>
                    <a:p>
                      <a:r>
                        <a:rPr lang="en-US" sz="120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8068">
                <a:tc>
                  <a:txBody>
                    <a:bodyPr/>
                    <a:lstStyle/>
                    <a:p>
                      <a:r>
                        <a:rPr lang="en-US" sz="120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n-US" sz="120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n-US" sz="120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C6DF42-9BFD-44FB-ADC9-F70C439E957C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839200" cy="838200"/>
          </a:xfrm>
        </p:spPr>
        <p:txBody>
          <a:bodyPr/>
          <a:lstStyle/>
          <a:p>
            <a:r>
              <a:rPr lang="en-US" sz="3600"/>
              <a:t>Breaking mono-alphabet with probable word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8686800" cy="1828800"/>
          </a:xfrm>
        </p:spPr>
        <p:txBody>
          <a:bodyPr/>
          <a:lstStyle/>
          <a:p>
            <a:r>
              <a:rPr lang="en-US" sz="2000">
                <a:cs typeface="Courier New" pitchFamily="49" charset="0"/>
              </a:rPr>
              <a:t>From Eli </a:t>
            </a:r>
            <a:r>
              <a:rPr lang="en-US" sz="2000" err="1">
                <a:cs typeface="Courier New" pitchFamily="49" charset="0"/>
              </a:rPr>
              <a:t>Biham’s</a:t>
            </a:r>
            <a:r>
              <a:rPr lang="en-US" sz="2000">
                <a:cs typeface="Courier New" pitchFamily="49" charset="0"/>
              </a:rPr>
              <a:t> notes (127 characters)</a:t>
            </a:r>
          </a:p>
          <a:p>
            <a:pPr lvl="1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UCZCS NYEST MVKBO RTOVK VRVKC ZOSJM UCJMO MBRJM</a:t>
            </a:r>
          </a:p>
          <a:p>
            <a:pPr lvl="1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VESZB SMOSJ OBKYE MJTRV VEMPY JMOMJ AMVEM HKOVJ</a:t>
            </a:r>
          </a:p>
          <a:p>
            <a:pPr lvl="1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KTRVK CZCQV EMNMV VMJOS ZHVER OVEMP BSZTM MSOKN</a:t>
            </a:r>
          </a:p>
          <a:p>
            <a:pPr lvl="1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PTJCI MZ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04800" y="4114800"/>
            <a:ext cx="8305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By frequency and contact VEM is likely</a:t>
            </a:r>
            <a:r>
              <a:rPr kumimoji="1" lang="en-US" sz="1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to be the and thus P is likely y or m.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1800" kern="0" noProof="0" dirty="0">
                <a:latin typeface="+mn-lt"/>
                <a:cs typeface="Courier New" pitchFamily="49" charset="0"/>
              </a:rPr>
              <a:t>Playing around with other high frequency letters UCZCA could be “</a:t>
            </a:r>
            <a:r>
              <a:rPr kumimoji="1" lang="en-US" sz="1800" kern="0" noProof="0" dirty="0" err="1">
                <a:latin typeface="+mn-lt"/>
                <a:cs typeface="Courier New" pitchFamily="49" charset="0"/>
              </a:rPr>
              <a:t>monoa</a:t>
            </a:r>
            <a:r>
              <a:rPr kumimoji="1" lang="en-US" sz="1800" kern="0" noProof="0" dirty="0">
                <a:latin typeface="+mn-lt"/>
                <a:cs typeface="Courier New" pitchFamily="49" charset="0"/>
              </a:rPr>
              <a:t>” which suggests “</a:t>
            </a:r>
            <a:r>
              <a:rPr kumimoji="1" lang="en-US" sz="1800" kern="0" noProof="0" dirty="0" err="1">
                <a:latin typeface="+mn-lt"/>
                <a:cs typeface="Courier New" pitchFamily="49" charset="0"/>
              </a:rPr>
              <a:t>monoalphabet</a:t>
            </a:r>
            <a:r>
              <a:rPr kumimoji="1" lang="en-US" sz="1800" kern="0" noProof="0" dirty="0">
                <a:latin typeface="+mn-lt"/>
                <a:cs typeface="Courier New" pitchFamily="49" charset="0"/>
              </a:rPr>
              <a:t>” which is a fine probable word.  The rest is easy.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18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Courier New" pitchFamily="49" charset="0"/>
              </a:rPr>
              <a:t>Word structure</a:t>
            </a:r>
            <a:r>
              <a:rPr kumimoji="1" lang="en-US" sz="1800" b="0" i="0" u="none" strike="noStrike" kern="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Courier New" pitchFamily="49" charset="0"/>
              </a:rPr>
              <a:t> (repeated letters) can also quickly isolate text like “beginning” or “committee”</a:t>
            </a:r>
            <a:endParaRPr kumimoji="1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C6DF42-9BFD-44FB-ADC9-F70C439E957C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839200" cy="838200"/>
          </a:xfrm>
        </p:spPr>
        <p:txBody>
          <a:bodyPr/>
          <a:lstStyle/>
          <a:p>
            <a:r>
              <a:rPr lang="en-US" sz="3600"/>
              <a:t>Breaking mono-alphabet with probable word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5105400"/>
          </a:xfrm>
        </p:spPr>
        <p:txBody>
          <a:bodyPr/>
          <a:lstStyle/>
          <a:p>
            <a:pPr lvl="1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UCZCS NYEST MVKBO RTOVK VRVKC ZOSJM UCJMO MBRJM</a:t>
            </a:r>
          </a:p>
          <a:p>
            <a:pPr lvl="1">
              <a:buNone/>
            </a:pPr>
            <a:r>
              <a:rPr lang="en-US" sz="1800" err="1">
                <a:latin typeface="Courier New" pitchFamily="49" charset="0"/>
                <a:cs typeface="Courier New" pitchFamily="49" charset="0"/>
              </a:rPr>
              <a:t>monoa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lphab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etics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ubsti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tutio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nsare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mores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ecure</a:t>
            </a: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VESZB SMOSJ OBKYE MJTRV VEMPY JMOMJ AMVEM HKOVJ</a:t>
            </a:r>
          </a:p>
          <a:p>
            <a:pPr lvl="1">
              <a:buNone/>
            </a:pPr>
            <a:r>
              <a:rPr lang="en-US" sz="1800" err="1">
                <a:latin typeface="Courier New" pitchFamily="49" charset="0"/>
                <a:cs typeface="Courier New" pitchFamily="49" charset="0"/>
              </a:rPr>
              <a:t>thanc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aesar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scsph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erbut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theyp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reser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vethe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distr</a:t>
            </a: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KTRVK CZCQV EMNMV VMJOS ZHVER OVEMP BSZTM MSOKN</a:t>
            </a:r>
          </a:p>
          <a:p>
            <a:pPr lvl="1">
              <a:buNone/>
            </a:pPr>
            <a:r>
              <a:rPr lang="en-US" sz="1800" err="1">
                <a:latin typeface="Courier New" pitchFamily="49" charset="0"/>
                <a:cs typeface="Courier New" pitchFamily="49" charset="0"/>
              </a:rPr>
              <a:t>ibuti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onoft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helet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tersa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ndthu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sthey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canbe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easil</a:t>
            </a: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PTJCI MZ</a:t>
            </a:r>
          </a:p>
          <a:p>
            <a:pPr lvl="1">
              <a:buNone/>
            </a:pPr>
            <a:r>
              <a:rPr lang="en-US" sz="1800" err="1">
                <a:latin typeface="Courier New" pitchFamily="49" charset="0"/>
                <a:cs typeface="Courier New" pitchFamily="49" charset="0"/>
              </a:rPr>
              <a:t>ybrok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en</a:t>
            </a:r>
          </a:p>
          <a:p>
            <a:pPr lvl="1">
              <a:buNone/>
            </a:pP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800">
                <a:cs typeface="Courier New" pitchFamily="49" charset="0"/>
              </a:rPr>
              <a:t>Word breaks make it easier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170214-CABB-4E23-8681-0125E0029FFA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772400" cy="762000"/>
          </a:xfrm>
        </p:spPr>
        <p:txBody>
          <a:bodyPr/>
          <a:lstStyle/>
          <a:p>
            <a:r>
              <a:rPr lang="en-US" sz="3600" err="1"/>
              <a:t>Vigenere</a:t>
            </a:r>
            <a:r>
              <a:rPr lang="en-US" sz="3600"/>
              <a:t> </a:t>
            </a:r>
            <a:r>
              <a:rPr lang="en-US" sz="3600" err="1"/>
              <a:t>polyalphabetic</a:t>
            </a:r>
            <a:r>
              <a:rPr lang="en-US" sz="3600"/>
              <a:t> cipher</a:t>
            </a:r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5720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/>
              <a:t>6 Alphabet Direct Standard Example (Keyword: SYMBOL)</a:t>
            </a:r>
          </a:p>
          <a:p>
            <a:pPr>
              <a:buFontTx/>
              <a:buNone/>
            </a:pPr>
            <a:endParaRPr lang="en-US" sz="180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ABCDEFGHIJKLMNOPQRSTUVWXYZ	 PLAIN:  GET OUT NOW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--------------------------	   KEY:  SYM BOL SYM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STUVWX</a:t>
            </a: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Y</a:t>
            </a:r>
            <a:r>
              <a:rPr lang="en-US" sz="2000">
                <a:latin typeface="Courier New" pitchFamily="49" charset="0"/>
              </a:rPr>
              <a:t>ZABCDE</a:t>
            </a:r>
            <a:r>
              <a:rPr lang="en-US" sz="2000" b="1">
                <a:solidFill>
                  <a:srgbClr val="0066CC"/>
                </a:solidFill>
                <a:latin typeface="Courier New" pitchFamily="49" charset="0"/>
              </a:rPr>
              <a:t>F</a:t>
            </a:r>
            <a:r>
              <a:rPr lang="en-US" sz="2000">
                <a:latin typeface="Courier New" pitchFamily="49" charset="0"/>
              </a:rPr>
              <a:t>GHIJKLMNOPQR    CIPHER:  YCF PIE FMI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YZAB</a:t>
            </a: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C</a:t>
            </a:r>
            <a:r>
              <a:rPr lang="en-US" sz="2000">
                <a:latin typeface="Courier New" pitchFamily="49" charset="0"/>
              </a:rPr>
              <a:t>DEFGHIJKL</a:t>
            </a:r>
            <a:r>
              <a:rPr lang="en-US" sz="2000" b="1">
                <a:solidFill>
                  <a:srgbClr val="0066CC"/>
                </a:solidFill>
                <a:latin typeface="Courier New" pitchFamily="49" charset="0"/>
              </a:rPr>
              <a:t>M</a:t>
            </a:r>
            <a:r>
              <a:rPr lang="en-US" sz="2000">
                <a:latin typeface="Courier New" pitchFamily="49" charset="0"/>
              </a:rPr>
              <a:t>NOPQRSTUVWX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MNOPQRSTUVWXYZABCDE</a:t>
            </a: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F</a:t>
            </a:r>
            <a:r>
              <a:rPr lang="en-US" sz="2000">
                <a:latin typeface="Courier New" pitchFamily="49" charset="0"/>
              </a:rPr>
              <a:t>GH</a:t>
            </a:r>
            <a:r>
              <a:rPr lang="en-US" sz="2000" b="1">
                <a:solidFill>
                  <a:srgbClr val="0066CC"/>
                </a:solidFill>
                <a:latin typeface="Courier New" pitchFamily="49" charset="0"/>
              </a:rPr>
              <a:t>I</a:t>
            </a:r>
            <a:r>
              <a:rPr lang="en-US" sz="2000">
                <a:latin typeface="Courier New" pitchFamily="49" charset="0"/>
              </a:rPr>
              <a:t>JKL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BCDEFGHIJKLMNO</a:t>
            </a: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P</a:t>
            </a:r>
            <a:r>
              <a:rPr lang="en-US" sz="2000">
                <a:latin typeface="Courier New" pitchFamily="49" charset="0"/>
              </a:rPr>
              <a:t>QRSTUVWXYZA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OPQRSTUVWXYZABCDEFGH</a:t>
            </a: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2000">
                <a:latin typeface="Courier New" pitchFamily="49" charset="0"/>
              </a:rPr>
              <a:t>JKLMN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LMNOPQRSTUVWXYZABCD</a:t>
            </a: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E</a:t>
            </a:r>
            <a:r>
              <a:rPr lang="en-US" sz="2000">
                <a:latin typeface="Courier New" pitchFamily="49" charset="0"/>
              </a:rPr>
              <a:t>FGHIJK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971800"/>
            <a:ext cx="8305800" cy="1447800"/>
          </a:xfrm>
        </p:spPr>
        <p:txBody>
          <a:bodyPr/>
          <a:lstStyle/>
          <a:p>
            <a:pPr marL="609600" indent="-609600" algn="ctr">
              <a:buNone/>
            </a:pPr>
            <a:r>
              <a:rPr lang="en-US"/>
              <a:t>Initial Mathematical Techniques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90600"/>
          </a:xfrm>
        </p:spPr>
        <p:txBody>
          <a:bodyPr/>
          <a:lstStyle/>
          <a:p>
            <a:r>
              <a:rPr lang="en-US" sz="3600"/>
              <a:t>Matching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56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1905000"/>
                <a:ext cx="8305800" cy="3048000"/>
              </a:xfrm>
            </p:spPr>
            <p:txBody>
              <a:bodyPr/>
              <a:lstStyle/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Consider the Caesar cipher,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E</a:t>
                </a:r>
                <a:r>
                  <a:rPr lang="en-US" sz="2000" baseline="-25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(x)= (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x+a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(mod 26) </a:t>
                </a: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Let 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P(X=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be the distribution of English letters</a:t>
                </a: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Given the text </a:t>
                </a:r>
                <a:r>
                  <a: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y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(y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,…,y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T-1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with frequency distribution, q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where </a:t>
                </a:r>
                <a:r>
                  <a: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y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are the observations of n ciphertext letters, we can find a by maximizing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sup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f(t)= a, thus maximizes f(t).</a:t>
                </a:r>
              </a:p>
            </p:txBody>
          </p:sp>
        </mc:Choice>
        <mc:Fallback xmlns="">
          <p:sp>
            <p:nvSpPr>
              <p:cNvPr id="6656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1905000"/>
                <a:ext cx="8305800" cy="3048000"/>
              </a:xfrm>
              <a:blipFill>
                <a:blip r:embed="rId2"/>
                <a:stretch>
                  <a:fillRect l="-917" t="-1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534400" cy="609600"/>
          </a:xfrm>
        </p:spPr>
        <p:txBody>
          <a:bodyPr/>
          <a:lstStyle/>
          <a:p>
            <a:r>
              <a:rPr lang="en-US" sz="3600"/>
              <a:t>Correct alignments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56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752600"/>
                <a:ext cx="8534400" cy="3962400"/>
              </a:xfrm>
            </p:spPr>
            <p:txBody>
              <a:bodyPr/>
              <a:lstStyle/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Here we show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largest when the ciphertext and plaintext are ‘aligned’ to the right values.</a:t>
                </a:r>
              </a:p>
              <a:p>
                <a:pPr lvl="1" indent="-342900"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Proof:  Repeatedly apply the following:  If a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≥a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≥0 and b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≥b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≥0  then a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+a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≥ a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+a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This is simple: a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(b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-b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≥ a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(b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-b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follows from a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≥a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after multiplying both sides by (b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-b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)≥0.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similar theorem holds for the function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lg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which we’ll come  across later; namely,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lg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lg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.</a:t>
                </a:r>
              </a:p>
              <a:p>
                <a:pPr lvl="1" indent="-342900"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Proof:  Since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=1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=1 by the weighted arithmetic-geometric mean inequality, [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nary>
                      <m:naryPr>
                        <m:chr m:val="∏"/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].  </a:t>
                </a:r>
              </a:p>
              <a:p>
                <a:pPr lvl="1" indent="-342900"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Put a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q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/p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1= ∑ 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≥ ∏ (q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/p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p[</a:t>
                </a:r>
                <a:r>
                  <a:rPr lang="en-US" sz="2000" baseline="30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Taking lg of both sides gives 0≥p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lg(q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- 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lg(p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or 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lg(p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≥ 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lg(q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). </a:t>
                </a:r>
              </a:p>
            </p:txBody>
          </p:sp>
        </mc:Choice>
        <mc:Fallback xmlns="">
          <p:sp>
            <p:nvSpPr>
              <p:cNvPr id="6656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752600"/>
                <a:ext cx="8534400" cy="3962400"/>
              </a:xfrm>
              <a:blipFill>
                <a:blip r:embed="rId2"/>
                <a:stretch>
                  <a:fillRect l="-892" t="-12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E0E7BB-961A-4DBF-A1B0-F8B31ECBB37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260350" y="104724"/>
            <a:ext cx="8534400" cy="914400"/>
          </a:xfrm>
        </p:spPr>
        <p:txBody>
          <a:bodyPr/>
          <a:lstStyle/>
          <a:p>
            <a:r>
              <a:rPr lang="en-US" sz="3600"/>
              <a:t>The wiretap channel: “In the beginning”</a:t>
            </a:r>
          </a:p>
        </p:txBody>
      </p:sp>
      <p:sp>
        <p:nvSpPr>
          <p:cNvPr id="18466" name="Text Box 32"/>
          <p:cNvSpPr txBox="1">
            <a:spLocks noChangeArrowheads="1"/>
          </p:cNvSpPr>
          <p:nvPr/>
        </p:nvSpPr>
        <p:spPr bwMode="auto">
          <a:xfrm>
            <a:off x="381000" y="4114800"/>
            <a:ext cx="34290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/>
            <a:r>
              <a:rPr lang="en-US" sz="1800" dirty="0">
                <a:latin typeface="Arial" charset="0"/>
                <a:cs typeface="Arial" charset="0"/>
              </a:rPr>
              <a:t>Message sent is:</a:t>
            </a:r>
          </a:p>
          <a:p>
            <a:pPr lvl="1" algn="l" eaLnBrk="1" hangingPunct="1"/>
            <a:r>
              <a:rPr lang="en-US" sz="1800" dirty="0">
                <a:latin typeface="Arial" charset="0"/>
                <a:cs typeface="Arial" charset="0"/>
              </a:rPr>
              <a:t>C= E</a:t>
            </a:r>
            <a:r>
              <a:rPr lang="en-US" sz="1800" baseline="-25000" dirty="0">
                <a:latin typeface="Arial" charset="0"/>
                <a:cs typeface="Arial" charset="0"/>
              </a:rPr>
              <a:t>K1</a:t>
            </a:r>
            <a:r>
              <a:rPr lang="en-US" sz="1800" dirty="0">
                <a:latin typeface="Arial" charset="0"/>
                <a:cs typeface="Arial" charset="0"/>
              </a:rPr>
              <a:t>(P)</a:t>
            </a:r>
          </a:p>
          <a:p>
            <a:pPr algn="l" eaLnBrk="1" hangingPunct="1"/>
            <a:r>
              <a:rPr lang="en-US" sz="1800" dirty="0">
                <a:latin typeface="Arial" charset="0"/>
                <a:cs typeface="Arial" charset="0"/>
              </a:rPr>
              <a:t>Decrypted as:</a:t>
            </a:r>
          </a:p>
          <a:p>
            <a:pPr lvl="1" algn="l" eaLnBrk="1" hangingPunct="1"/>
            <a:r>
              <a:rPr lang="en-US" sz="1800" dirty="0">
                <a:latin typeface="Arial" charset="0"/>
                <a:cs typeface="Arial" charset="0"/>
              </a:rPr>
              <a:t>P=D</a:t>
            </a:r>
            <a:r>
              <a:rPr lang="en-US" sz="1800" baseline="-25000" dirty="0">
                <a:latin typeface="Arial" charset="0"/>
                <a:cs typeface="Arial" charset="0"/>
              </a:rPr>
              <a:t>K2</a:t>
            </a:r>
            <a:r>
              <a:rPr lang="en-US" sz="1800" dirty="0">
                <a:latin typeface="Arial" charset="0"/>
                <a:cs typeface="Arial" charset="0"/>
              </a:rPr>
              <a:t>(C)</a:t>
            </a:r>
          </a:p>
          <a:p>
            <a:pPr algn="l" eaLnBrk="1" hangingPunct="1"/>
            <a:r>
              <a:rPr lang="en-US" sz="1800" dirty="0">
                <a:latin typeface="Arial" charset="0"/>
                <a:cs typeface="Arial" charset="0"/>
              </a:rPr>
              <a:t>P is called plaintext.</a:t>
            </a:r>
          </a:p>
          <a:p>
            <a:pPr algn="l" eaLnBrk="1" hangingPunct="1"/>
            <a:r>
              <a:rPr lang="en-US" sz="1800" dirty="0">
                <a:latin typeface="Arial" charset="0"/>
                <a:cs typeface="Arial" charset="0"/>
              </a:rPr>
              <a:t>C is called ciphertext.</a:t>
            </a:r>
          </a:p>
        </p:txBody>
      </p:sp>
      <p:sp>
        <p:nvSpPr>
          <p:cNvPr id="18467" name="Text Box 33"/>
          <p:cNvSpPr txBox="1">
            <a:spLocks noChangeArrowheads="1"/>
          </p:cNvSpPr>
          <p:nvPr/>
        </p:nvSpPr>
        <p:spPr bwMode="auto">
          <a:xfrm>
            <a:off x="6096000" y="4143375"/>
            <a:ext cx="26987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>
                <a:latin typeface="Arial" charset="0"/>
                <a:cs typeface="Arial" charset="0"/>
              </a:rPr>
              <a:t>Symmetric Key: K</a:t>
            </a:r>
            <a:r>
              <a:rPr lang="en-US" sz="1800" baseline="-25000">
                <a:latin typeface="Arial" charset="0"/>
                <a:cs typeface="Arial" charset="0"/>
              </a:rPr>
              <a:t>1</a:t>
            </a:r>
            <a:r>
              <a:rPr lang="en-US" sz="1800">
                <a:latin typeface="Arial" charset="0"/>
                <a:cs typeface="Arial" charset="0"/>
              </a:rPr>
              <a:t>=K</a:t>
            </a:r>
            <a:r>
              <a:rPr lang="en-US" sz="1800" baseline="-25000">
                <a:latin typeface="Arial" charset="0"/>
                <a:cs typeface="Arial" charset="0"/>
              </a:rPr>
              <a:t>2</a:t>
            </a:r>
          </a:p>
          <a:p>
            <a:pPr algn="l" eaLnBrk="1" hangingPunct="1"/>
            <a:r>
              <a:rPr lang="en-US" sz="1800">
                <a:latin typeface="Arial" charset="0"/>
                <a:cs typeface="Arial" charset="0"/>
              </a:rPr>
              <a:t>Public Key: K</a:t>
            </a:r>
            <a:r>
              <a:rPr lang="en-US" sz="1800" baseline="-25000">
                <a:latin typeface="Arial" charset="0"/>
                <a:cs typeface="Arial" charset="0"/>
              </a:rPr>
              <a:t>1</a:t>
            </a:r>
            <a:r>
              <a:rPr lang="en-US" sz="1800">
                <a:latin typeface="Math1Mono"/>
                <a:cs typeface="Arial" charset="0"/>
              </a:rPr>
              <a:t>≠</a:t>
            </a:r>
            <a:r>
              <a:rPr lang="en-US" sz="1800">
                <a:latin typeface="Arial" charset="0"/>
                <a:cs typeface="Arial" charset="0"/>
              </a:rPr>
              <a:t>K</a:t>
            </a:r>
            <a:r>
              <a:rPr lang="en-US" sz="1800" baseline="-25000">
                <a:latin typeface="Arial" charset="0"/>
                <a:cs typeface="Arial" charset="0"/>
              </a:rPr>
              <a:t>2</a:t>
            </a:r>
          </a:p>
          <a:p>
            <a:pPr lvl="1" algn="l" eaLnBrk="1" hangingPunct="1"/>
            <a:r>
              <a:rPr lang="en-US" sz="1800">
                <a:latin typeface="Arial" charset="0"/>
                <a:cs typeface="Arial" charset="0"/>
              </a:rPr>
              <a:t>K</a:t>
            </a:r>
            <a:r>
              <a:rPr lang="en-US" sz="1800" baseline="-25000">
                <a:latin typeface="Arial" charset="0"/>
                <a:cs typeface="Arial" charset="0"/>
              </a:rPr>
              <a:t>1</a:t>
            </a:r>
            <a:r>
              <a:rPr lang="en-US" sz="1800">
                <a:latin typeface="Arial" charset="0"/>
                <a:cs typeface="Arial" charset="0"/>
              </a:rPr>
              <a:t> is publicly known</a:t>
            </a:r>
          </a:p>
          <a:p>
            <a:pPr lvl="1" algn="l" eaLnBrk="1" hangingPunct="1"/>
            <a:r>
              <a:rPr lang="en-US" sz="1800">
                <a:latin typeface="Arial" charset="0"/>
                <a:cs typeface="Arial" charset="0"/>
              </a:rPr>
              <a:t>K</a:t>
            </a:r>
            <a:r>
              <a:rPr lang="en-US" sz="1800" baseline="-25000">
                <a:latin typeface="Arial" charset="0"/>
                <a:cs typeface="Arial" charset="0"/>
              </a:rPr>
              <a:t>2</a:t>
            </a:r>
            <a:r>
              <a:rPr lang="en-US" sz="1800">
                <a:latin typeface="Arial" charset="0"/>
                <a:cs typeface="Arial" charset="0"/>
              </a:rPr>
              <a:t> is Bob’s secret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2E51AE0-FA98-942B-CB94-C7DE49F03B25}"/>
              </a:ext>
            </a:extLst>
          </p:cNvPr>
          <p:cNvGrpSpPr/>
          <p:nvPr/>
        </p:nvGrpSpPr>
        <p:grpSpPr>
          <a:xfrm>
            <a:off x="457200" y="1447801"/>
            <a:ext cx="8077200" cy="2819400"/>
            <a:chOff x="76200" y="1447800"/>
            <a:chExt cx="8991600" cy="2971799"/>
          </a:xfrm>
        </p:grpSpPr>
        <p:sp>
          <p:nvSpPr>
            <p:cNvPr id="18437" name="Oval 3"/>
            <p:cNvSpPr>
              <a:spLocks noChangeArrowheads="1"/>
            </p:cNvSpPr>
            <p:nvPr/>
          </p:nvSpPr>
          <p:spPr bwMode="auto">
            <a:xfrm>
              <a:off x="76200" y="2209800"/>
              <a:ext cx="1752600" cy="762000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438" name="Rectangle 4"/>
            <p:cNvSpPr>
              <a:spLocks noChangeArrowheads="1"/>
            </p:cNvSpPr>
            <p:nvPr/>
          </p:nvSpPr>
          <p:spPr bwMode="auto">
            <a:xfrm>
              <a:off x="2286000" y="2225675"/>
              <a:ext cx="1143000" cy="6096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439" name="Rectangle 5"/>
            <p:cNvSpPr>
              <a:spLocks noChangeArrowheads="1"/>
            </p:cNvSpPr>
            <p:nvPr/>
          </p:nvSpPr>
          <p:spPr bwMode="auto">
            <a:xfrm>
              <a:off x="5715000" y="2225675"/>
              <a:ext cx="1143000" cy="6096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441" name="Text Box 7"/>
            <p:cNvSpPr txBox="1">
              <a:spLocks noChangeArrowheads="1"/>
            </p:cNvSpPr>
            <p:nvPr/>
          </p:nvSpPr>
          <p:spPr bwMode="auto">
            <a:xfrm>
              <a:off x="2286000" y="3521075"/>
              <a:ext cx="1073150" cy="36671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  <a:cs typeface="Arial" charset="0"/>
                </a:rPr>
                <a:t>Key (K</a:t>
              </a:r>
              <a:r>
                <a:rPr lang="en-US" sz="1800" baseline="-25000">
                  <a:latin typeface="Arial" charset="0"/>
                  <a:cs typeface="Arial" charset="0"/>
                </a:rPr>
                <a:t>1</a:t>
              </a:r>
              <a:r>
                <a:rPr lang="en-US" sz="1800">
                  <a:latin typeface="Arial" charset="0"/>
                  <a:cs typeface="Arial" charset="0"/>
                </a:rPr>
                <a:t>)</a:t>
              </a:r>
            </a:p>
          </p:txBody>
        </p:sp>
        <p:sp>
          <p:nvSpPr>
            <p:cNvPr id="18442" name="Text Box 8"/>
            <p:cNvSpPr txBox="1">
              <a:spLocks noChangeArrowheads="1"/>
            </p:cNvSpPr>
            <p:nvPr/>
          </p:nvSpPr>
          <p:spPr bwMode="auto">
            <a:xfrm>
              <a:off x="5884863" y="3470275"/>
              <a:ext cx="10731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  <a:cs typeface="Arial" charset="0"/>
                </a:rPr>
                <a:t>Key (K</a:t>
              </a:r>
              <a:r>
                <a:rPr lang="en-US" sz="1800" baseline="-25000">
                  <a:latin typeface="Arial" charset="0"/>
                  <a:cs typeface="Arial" charset="0"/>
                </a:rPr>
                <a:t>2</a:t>
              </a:r>
              <a:r>
                <a:rPr lang="en-US" sz="1800">
                  <a:latin typeface="Arial" charset="0"/>
                  <a:cs typeface="Arial" charset="0"/>
                </a:rPr>
                <a:t>)</a:t>
              </a:r>
            </a:p>
          </p:txBody>
        </p:sp>
        <p:sp>
          <p:nvSpPr>
            <p:cNvPr id="18443" name="Rectangle 9"/>
            <p:cNvSpPr>
              <a:spLocks noChangeArrowheads="1"/>
            </p:cNvSpPr>
            <p:nvPr/>
          </p:nvSpPr>
          <p:spPr bwMode="auto">
            <a:xfrm>
              <a:off x="3733800" y="3962399"/>
              <a:ext cx="2286000" cy="4572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8444" name="Text Box 10"/>
            <p:cNvSpPr txBox="1">
              <a:spLocks noChangeArrowheads="1"/>
            </p:cNvSpPr>
            <p:nvPr/>
          </p:nvSpPr>
          <p:spPr bwMode="auto">
            <a:xfrm>
              <a:off x="3886200" y="4038600"/>
              <a:ext cx="1466235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alibri" pitchFamily="34" charset="0"/>
                </a:rPr>
                <a:t>Eavesdropper</a:t>
              </a:r>
              <a:endParaRPr lang="en-US" sz="14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8447" name="Line 13"/>
            <p:cNvSpPr>
              <a:spLocks noChangeShapeType="1"/>
            </p:cNvSpPr>
            <p:nvPr/>
          </p:nvSpPr>
          <p:spPr bwMode="auto">
            <a:xfrm>
              <a:off x="1828800" y="2606675"/>
              <a:ext cx="457200" cy="0"/>
            </a:xfrm>
            <a:prstGeom prst="line">
              <a:avLst/>
            </a:prstGeom>
            <a:noFill/>
            <a:ln w="12700" cap="sq">
              <a:solidFill>
                <a:schemeClr val="accent6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448" name="Line 14"/>
            <p:cNvSpPr>
              <a:spLocks noChangeShapeType="1"/>
            </p:cNvSpPr>
            <p:nvPr/>
          </p:nvSpPr>
          <p:spPr bwMode="auto">
            <a:xfrm>
              <a:off x="6858000" y="2590800"/>
              <a:ext cx="457200" cy="0"/>
            </a:xfrm>
            <a:prstGeom prst="line">
              <a:avLst/>
            </a:prstGeom>
            <a:noFill/>
            <a:ln w="12700" cap="sq">
              <a:solidFill>
                <a:schemeClr val="accent6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452" name="Line 18"/>
            <p:cNvSpPr>
              <a:spLocks noChangeShapeType="1"/>
            </p:cNvSpPr>
            <p:nvPr/>
          </p:nvSpPr>
          <p:spPr bwMode="auto">
            <a:xfrm flipV="1">
              <a:off x="6400800" y="2835275"/>
              <a:ext cx="0" cy="669925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453" name="Text Box 19"/>
            <p:cNvSpPr txBox="1">
              <a:spLocks noChangeArrowheads="1"/>
            </p:cNvSpPr>
            <p:nvPr/>
          </p:nvSpPr>
          <p:spPr bwMode="auto">
            <a:xfrm>
              <a:off x="387350" y="2286000"/>
              <a:ext cx="1060450" cy="6413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6"/>
                  </a:solidFill>
                  <a:latin typeface="Arial" charset="0"/>
                  <a:cs typeface="Arial" charset="0"/>
                </a:rPr>
                <a:t>Plaintext</a:t>
              </a:r>
            </a:p>
            <a:p>
              <a:r>
                <a:rPr lang="en-US" sz="1800">
                  <a:solidFill>
                    <a:schemeClr val="accent6"/>
                  </a:solidFill>
                  <a:latin typeface="Arial" charset="0"/>
                  <a:cs typeface="Arial" charset="0"/>
                </a:rPr>
                <a:t> (P)</a:t>
              </a:r>
            </a:p>
          </p:txBody>
        </p:sp>
        <p:sp>
          <p:nvSpPr>
            <p:cNvPr id="18454" name="Line 20"/>
            <p:cNvSpPr>
              <a:spLocks noChangeShapeType="1"/>
            </p:cNvSpPr>
            <p:nvPr/>
          </p:nvSpPr>
          <p:spPr bwMode="auto">
            <a:xfrm>
              <a:off x="3429000" y="2606675"/>
              <a:ext cx="2286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455" name="Text Box 21"/>
            <p:cNvSpPr txBox="1">
              <a:spLocks noChangeArrowheads="1"/>
            </p:cNvSpPr>
            <p:nvPr/>
          </p:nvSpPr>
          <p:spPr bwMode="auto">
            <a:xfrm>
              <a:off x="3886200" y="1997075"/>
              <a:ext cx="1457450" cy="52322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>
                  <a:latin typeface="Arial" charset="0"/>
                  <a:cs typeface="Arial" charset="0"/>
                </a:rPr>
                <a:t>Noisy insecure</a:t>
              </a:r>
            </a:p>
            <a:p>
              <a:r>
                <a:rPr lang="en-US" sz="1400" b="1">
                  <a:latin typeface="Arial" charset="0"/>
                  <a:cs typeface="Arial" charset="0"/>
                </a:rPr>
                <a:t>channel</a:t>
              </a:r>
            </a:p>
          </p:txBody>
        </p:sp>
        <p:sp>
          <p:nvSpPr>
            <p:cNvPr id="18456" name="Line 22"/>
            <p:cNvSpPr>
              <a:spLocks noChangeShapeType="1"/>
            </p:cNvSpPr>
            <p:nvPr/>
          </p:nvSpPr>
          <p:spPr bwMode="auto">
            <a:xfrm flipV="1">
              <a:off x="4648200" y="2606675"/>
              <a:ext cx="0" cy="1355725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457" name="Text Box 23"/>
            <p:cNvSpPr txBox="1">
              <a:spLocks noChangeArrowheads="1"/>
            </p:cNvSpPr>
            <p:nvPr/>
          </p:nvSpPr>
          <p:spPr bwMode="auto">
            <a:xfrm>
              <a:off x="2362200" y="2376488"/>
              <a:ext cx="958850" cy="36671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  <a:cs typeface="Arial" charset="0"/>
                </a:rPr>
                <a:t>Encrypt</a:t>
              </a:r>
            </a:p>
          </p:txBody>
        </p:sp>
        <p:sp>
          <p:nvSpPr>
            <p:cNvPr id="18458" name="Text Box 24"/>
            <p:cNvSpPr txBox="1">
              <a:spLocks noChangeArrowheads="1"/>
            </p:cNvSpPr>
            <p:nvPr/>
          </p:nvSpPr>
          <p:spPr bwMode="auto">
            <a:xfrm>
              <a:off x="5775325" y="2362200"/>
              <a:ext cx="9715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latin typeface="Arial" charset="0"/>
                  <a:cs typeface="Arial" charset="0"/>
                </a:rPr>
                <a:t>Decrypt</a:t>
              </a:r>
            </a:p>
          </p:txBody>
        </p:sp>
        <p:sp>
          <p:nvSpPr>
            <p:cNvPr id="18459" name="Text Box 25"/>
            <p:cNvSpPr txBox="1">
              <a:spLocks noChangeArrowheads="1"/>
            </p:cNvSpPr>
            <p:nvPr/>
          </p:nvSpPr>
          <p:spPr bwMode="auto">
            <a:xfrm>
              <a:off x="304800" y="1447800"/>
              <a:ext cx="1377950" cy="6413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  <a:cs typeface="Arial" charset="0"/>
                </a:rPr>
                <a:t>The Sender</a:t>
              </a:r>
            </a:p>
            <a:p>
              <a:r>
                <a:rPr lang="en-US" sz="1800">
                  <a:latin typeface="Arial" charset="0"/>
                  <a:cs typeface="Arial" charset="0"/>
                </a:rPr>
                <a:t>Alice</a:t>
              </a:r>
            </a:p>
          </p:txBody>
        </p:sp>
        <p:sp>
          <p:nvSpPr>
            <p:cNvPr id="18460" name="Text Box 26"/>
            <p:cNvSpPr txBox="1">
              <a:spLocks noChangeArrowheads="1"/>
            </p:cNvSpPr>
            <p:nvPr/>
          </p:nvSpPr>
          <p:spPr bwMode="auto">
            <a:xfrm>
              <a:off x="7162800" y="1524000"/>
              <a:ext cx="1543050" cy="6413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  <a:cs typeface="Arial" charset="0"/>
                </a:rPr>
                <a:t>The Receiver</a:t>
              </a:r>
            </a:p>
            <a:p>
              <a:r>
                <a:rPr lang="en-US" sz="1800">
                  <a:latin typeface="Arial" charset="0"/>
                  <a:cs typeface="Arial" charset="0"/>
                </a:rPr>
                <a:t>Bob</a:t>
              </a:r>
            </a:p>
          </p:txBody>
        </p:sp>
        <p:sp>
          <p:nvSpPr>
            <p:cNvPr id="18461" name="Text Box 27"/>
            <p:cNvSpPr txBox="1">
              <a:spLocks noChangeArrowheads="1"/>
            </p:cNvSpPr>
            <p:nvPr/>
          </p:nvSpPr>
          <p:spPr bwMode="auto">
            <a:xfrm>
              <a:off x="7626350" y="2286000"/>
              <a:ext cx="1060450" cy="6413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6"/>
                  </a:solidFill>
                  <a:latin typeface="Arial" charset="0"/>
                  <a:cs typeface="Arial" charset="0"/>
                </a:rPr>
                <a:t>Plaintext</a:t>
              </a:r>
            </a:p>
            <a:p>
              <a:r>
                <a:rPr lang="en-US" sz="1800">
                  <a:solidFill>
                    <a:schemeClr val="accent6"/>
                  </a:solidFill>
                  <a:latin typeface="Arial" charset="0"/>
                  <a:cs typeface="Arial" charset="0"/>
                </a:rPr>
                <a:t>(P</a:t>
              </a:r>
              <a:r>
                <a:rPr lang="en-US" sz="1400">
                  <a:solidFill>
                    <a:schemeClr val="accent6"/>
                  </a:solidFill>
                  <a:latin typeface="Arial" charset="0"/>
                  <a:cs typeface="Arial" charset="0"/>
                </a:rPr>
                <a:t>)</a:t>
              </a:r>
            </a:p>
          </p:txBody>
        </p:sp>
        <p:sp>
          <p:nvSpPr>
            <p:cNvPr id="37" name="Line 18"/>
            <p:cNvSpPr>
              <a:spLocks noChangeShapeType="1"/>
            </p:cNvSpPr>
            <p:nvPr/>
          </p:nvSpPr>
          <p:spPr bwMode="auto">
            <a:xfrm flipV="1">
              <a:off x="2819400" y="2835275"/>
              <a:ext cx="0" cy="669925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8" name="Oval 3"/>
            <p:cNvSpPr>
              <a:spLocks noChangeArrowheads="1"/>
            </p:cNvSpPr>
            <p:nvPr/>
          </p:nvSpPr>
          <p:spPr bwMode="auto">
            <a:xfrm>
              <a:off x="7315200" y="2209800"/>
              <a:ext cx="1752600" cy="762000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4FEDBD-D95B-4DC3-AACC-49E7508C24F3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8602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686800" cy="762000"/>
          </a:xfrm>
        </p:spPr>
        <p:txBody>
          <a:bodyPr/>
          <a:lstStyle/>
          <a:p>
            <a:r>
              <a:rPr lang="en-US" sz="3600"/>
              <a:t>Statistical tests for alphabet identification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602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04800" y="1295400"/>
                <a:ext cx="8458200" cy="51816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Index of coincidence (Friedman) for letter frequency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Measure of roughness of frequency distribution.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Can choose same letters f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choose 2 ways</a:t>
                </a:r>
              </a:p>
              <a:p>
                <a:pPr lvl="2">
                  <a:lnSpc>
                    <a:spcPct val="90000"/>
                  </a:lnSpc>
                  <a:buFontTx/>
                  <a:buNone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so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000" baseline="30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English Text IC≅.07, for Random Text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26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=.038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IC is useful for determining number of alphabets (key length) and aligning alphabets.  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n letters enciphered with m alphabets: </a:t>
                </a:r>
              </a:p>
              <a:p>
                <a:pPr lvl="2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𝐼𝐶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.07+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.038 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Other Statistics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Vowel consonant pairing.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Digraph, trigraph frequency.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8602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4800" y="1295400"/>
                <a:ext cx="8458200" cy="5181600"/>
              </a:xfrm>
              <a:blipFill>
                <a:blip r:embed="rId2"/>
                <a:stretch>
                  <a:fillRect l="-750" t="-1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534400" cy="990600"/>
          </a:xfrm>
        </p:spPr>
        <p:txBody>
          <a:bodyPr/>
          <a:lstStyle/>
          <a:p>
            <a:r>
              <a:rPr lang="en-US" sz="3600"/>
              <a:t>Statistical estimation and mono-alphabetic shifts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8382000" cy="42672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Solving for the “shift’’ using the frequency matching techniques is usually dispositive.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general substitutions, while frequency matching maximization is very helpful, it is scarcely adequate because of variation from the “ideal” distribution.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Inter-symbol dependency becomes more important so we must use probable words or look for popular words.  For example, in English,  “the” almost always helps a lot.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Markov modeling (next topic) can be dispositive for general substitutions.  We introduce it here not because you need it but the mono-alphabet setting is a good way to understand it first time around.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more complex situations, it can be critical.</a:t>
            </a:r>
          </a:p>
          <a:p>
            <a:pPr marL="609600" indent="-609600"/>
            <a:endParaRPr lang="en-US" sz="2000" dirty="0"/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037832-C332-496A-A067-DAD540D91565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/>
              <a:t>Group Theory in Cryptography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534400" cy="4343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Groups are sets of elements that have a binary operation with the following properties:</a:t>
            </a:r>
          </a:p>
          <a:p>
            <a:pPr marL="1257300" lvl="2" indent="-3429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x,y,z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𝝴G,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xy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𝝴G and 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xy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)z=x(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yz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).  It is not always true that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xy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yx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257300" lvl="2" indent="-3429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There is an identity element 1𝝴G and 1x=x1=x for all x in G</a:t>
            </a:r>
          </a:p>
          <a:p>
            <a:pPr marL="1257300" lvl="2" indent="-3429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For all, x𝝴G there is an element x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𝝴G and x x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= 1= x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One very important group is the group of all bijective maps from a set of n elements to itself denoted 𝛴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or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“binary operation” is the composition of mappings.   The identity element leaves every element alone. 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inverse of a mapping, x, “undoes” what x does.  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037832-C332-496A-A067-DAD540D91565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28600"/>
            <a:ext cx="8686800" cy="762000"/>
          </a:xfrm>
        </p:spPr>
        <p:txBody>
          <a:bodyPr/>
          <a:lstStyle/>
          <a:p>
            <a:r>
              <a:rPr lang="en-US" sz="3600"/>
              <a:t>Operations in the symmetric group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171700"/>
            <a:ext cx="8382000" cy="26289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s 𝝴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the image of x is y we can write this two ways:</a:t>
            </a:r>
          </a:p>
          <a:p>
            <a:pPr lvl="1" indent="-3429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From the left, y= 𝜎(x). This is the usual functional notation your used to where mappings are applied “from the left”.  When mappings are applied from the left and 𝜎 and 𝛿 are elements of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𝜎𝛿 denotes the mapping obtained by applying 𝛿 first and then 𝜎 - i.e. y= 𝜎 (𝛿(x)).</a:t>
            </a:r>
          </a:p>
          <a:p>
            <a:pPr lvl="1" indent="-3429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From the right, y=(x)𝜎.  For them, 𝞂d denotes the mapping obtained by applying 𝜎 first and then 𝛿 - i.e. y= ((x)𝜎)𝛿.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70C038-DFFD-4477-8C62-858E6781C768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762000"/>
          </a:xfrm>
        </p:spPr>
        <p:txBody>
          <a:bodyPr/>
          <a:lstStyle/>
          <a:p>
            <a:r>
              <a:rPr lang="en-US" sz="3600"/>
              <a:t>Element order and cycle notation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smallest k such that 𝞂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=1 is called the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order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of 𝞂.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 is finite if it has a finite number of elements (denoted |G|).  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a finite group, all elements have finite order</a:t>
            </a:r>
          </a:p>
          <a:p>
            <a:pPr lvl="1">
              <a:lnSpc>
                <a:spcPct val="80000"/>
              </a:lnSpc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Lagrange’s Theorem: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The order of each element divides |G|. 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Example.  Let G=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𝜎= 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2, 23, 34, 41, d= 13, 24, 31, 42.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𝜎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4, 21, 32, 43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Applying mappings “from the left”,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𝜎𝛿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14, 21,32,43.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Sometimes s is written like this: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𝜎 = 1 2 3 4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2 3 4 1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Sometimes permutations are written as products of cycles: 𝜎 =(1234)and 𝛿= (13)(24).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971800"/>
            <a:ext cx="8305800" cy="1447800"/>
          </a:xfrm>
        </p:spPr>
        <p:txBody>
          <a:bodyPr/>
          <a:lstStyle/>
          <a:p>
            <a:pPr marL="609600" indent="-609600" algn="ctr">
              <a:buNone/>
            </a:pPr>
            <a:r>
              <a:rPr lang="en-US" sz="3600"/>
              <a:t>William Freidman</a:t>
            </a:r>
            <a:endParaRPr lang="en-US"/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170214-CABB-4E23-8681-0125E0029FFA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534400" cy="762000"/>
          </a:xfrm>
        </p:spPr>
        <p:txBody>
          <a:bodyPr/>
          <a:lstStyle/>
          <a:p>
            <a:r>
              <a:rPr lang="en-US" sz="3600" err="1"/>
              <a:t>Vigenere</a:t>
            </a:r>
            <a:r>
              <a:rPr lang="en-US" sz="3600"/>
              <a:t> -polyalphabetic cipher</a:t>
            </a:r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5720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dirty="0"/>
              <a:t>6 Alphabet Direct Standard Example (Keyword: SYMBOL)</a:t>
            </a: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ABCDEFGHIJKLMNOPQRSTUVWXYZ	 PLAIN:  GET OUT NOW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--------------------------	   KEY:  SYM BOL SYM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STUVWX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Y</a:t>
            </a:r>
            <a:r>
              <a:rPr lang="en-US" sz="2000" dirty="0">
                <a:latin typeface="Courier New" pitchFamily="49" charset="0"/>
              </a:rPr>
              <a:t>ZABCDE</a:t>
            </a:r>
            <a:r>
              <a:rPr lang="en-US" sz="2000" b="1" dirty="0">
                <a:solidFill>
                  <a:srgbClr val="0066CC"/>
                </a:solidFill>
                <a:latin typeface="Courier New" pitchFamily="49" charset="0"/>
              </a:rPr>
              <a:t>F</a:t>
            </a:r>
            <a:r>
              <a:rPr lang="en-US" sz="2000" dirty="0">
                <a:latin typeface="Courier New" pitchFamily="49" charset="0"/>
              </a:rPr>
              <a:t>GHIJKLMNOPQR    CIPHER:  YCF PIE FMI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YZAB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C</a:t>
            </a:r>
            <a:r>
              <a:rPr lang="en-US" sz="2000" dirty="0">
                <a:latin typeface="Courier New" pitchFamily="49" charset="0"/>
              </a:rPr>
              <a:t>DEFGHIJKL</a:t>
            </a:r>
            <a:r>
              <a:rPr lang="en-US" sz="2000" b="1" dirty="0">
                <a:solidFill>
                  <a:srgbClr val="0066CC"/>
                </a:solidFill>
                <a:latin typeface="Courier New" pitchFamily="49" charset="0"/>
              </a:rPr>
              <a:t>M</a:t>
            </a:r>
            <a:r>
              <a:rPr lang="en-US" sz="2000" dirty="0">
                <a:latin typeface="Courier New" pitchFamily="49" charset="0"/>
              </a:rPr>
              <a:t>NOPQRSTUVWX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MNOPQRSTUVWXYZABCDE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F</a:t>
            </a:r>
            <a:r>
              <a:rPr lang="en-US" sz="2000" dirty="0">
                <a:latin typeface="Courier New" pitchFamily="49" charset="0"/>
              </a:rPr>
              <a:t>GH</a:t>
            </a:r>
            <a:r>
              <a:rPr lang="en-US" sz="2000" b="1" dirty="0">
                <a:solidFill>
                  <a:srgbClr val="0066CC"/>
                </a:solidFill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JKL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BCDEFGHIJKLMNO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P</a:t>
            </a:r>
            <a:r>
              <a:rPr lang="en-US" sz="2000" dirty="0">
                <a:latin typeface="Courier New" pitchFamily="49" charset="0"/>
              </a:rPr>
              <a:t>QRSTUVWXYZA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OPQRSTUVWXYZABCDEFGH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JKLMN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LMNOPQRSTUVWXYZABCD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E</a:t>
            </a:r>
            <a:r>
              <a:rPr lang="en-US" sz="2000" dirty="0">
                <a:latin typeface="Courier New" pitchFamily="49" charset="0"/>
              </a:rPr>
              <a:t>FGHIJK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30D620-0747-431C-AD30-145B740E40B1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763000" cy="762000"/>
          </a:xfrm>
        </p:spPr>
        <p:txBody>
          <a:bodyPr/>
          <a:lstStyle/>
          <a:p>
            <a:br>
              <a:rPr lang="en-US" sz="4800"/>
            </a:br>
            <a:r>
              <a:rPr lang="en-US" sz="3600"/>
              <a:t>Constructing </a:t>
            </a:r>
            <a:r>
              <a:rPr lang="en-US" sz="3600" err="1"/>
              <a:t>Vigenere</a:t>
            </a:r>
            <a:r>
              <a:rPr lang="en-US" sz="3600"/>
              <a:t> Alphabets</a:t>
            </a:r>
            <a:br>
              <a:rPr lang="en-US" sz="3600"/>
            </a:br>
            <a:endParaRPr lang="en-US" sz="3600"/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05800" cy="45720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dirty="0"/>
              <a:t>Direct Standard:</a:t>
            </a:r>
            <a:r>
              <a:rPr lang="en-US" sz="2000" dirty="0">
                <a:latin typeface="Courier New" pitchFamily="49" charset="0"/>
              </a:rPr>
              <a:t>    </a:t>
            </a:r>
          </a:p>
          <a:p>
            <a:pPr lvl="1">
              <a:buFontTx/>
              <a:buNone/>
            </a:pPr>
            <a:r>
              <a:rPr lang="en-US" sz="2000" dirty="0">
                <a:latin typeface="Courier New" pitchFamily="49" charset="0"/>
              </a:rPr>
              <a:t>ABCDEFGHIJKLMNOPQRSTUVWXYZ</a:t>
            </a:r>
          </a:p>
          <a:p>
            <a:pPr>
              <a:buFontTx/>
              <a:buNone/>
            </a:pPr>
            <a:r>
              <a:rPr lang="en-US" sz="2000" dirty="0"/>
              <a:t>Reverse Standard:</a:t>
            </a:r>
          </a:p>
          <a:p>
            <a:pPr lvl="1">
              <a:buFontTx/>
              <a:buNone/>
            </a:pPr>
            <a:r>
              <a:rPr lang="en-US" sz="2000" dirty="0">
                <a:latin typeface="Courier New" pitchFamily="49" charset="0"/>
              </a:rPr>
              <a:t>ZYXWVUTSRQPONMLKJIHGFEDCBA</a:t>
            </a:r>
          </a:p>
          <a:p>
            <a:pPr>
              <a:buFontTx/>
              <a:buNone/>
            </a:pPr>
            <a:r>
              <a:rPr lang="en-US" sz="2000" dirty="0"/>
              <a:t>Keyword Direct (Keyword: NEW YORK CITY):</a:t>
            </a:r>
          </a:p>
          <a:p>
            <a:pPr lvl="1">
              <a:buFontTx/>
              <a:buNone/>
            </a:pPr>
            <a:r>
              <a:rPr lang="en-US" sz="2000" dirty="0">
                <a:latin typeface="Courier New" pitchFamily="49" charset="0"/>
              </a:rPr>
              <a:t>NEWYORKCITABDFGHJLMPQRSUVZ</a:t>
            </a:r>
          </a:p>
          <a:p>
            <a:pPr>
              <a:buFontTx/>
              <a:buNone/>
            </a:pPr>
            <a:r>
              <a:rPr lang="en-US" sz="2000" dirty="0"/>
              <a:t>Keyword Transposed (Keyword: CHICAGO):</a:t>
            </a:r>
          </a:p>
          <a:p>
            <a:pPr lvl="4">
              <a:buFontTx/>
              <a:buNone/>
            </a:pPr>
            <a:r>
              <a:rPr lang="en-US" dirty="0">
                <a:latin typeface="Courier New" pitchFamily="49" charset="0"/>
              </a:rPr>
              <a:t>CHIAGO</a:t>
            </a:r>
          </a:p>
          <a:p>
            <a:pPr lvl="4">
              <a:buFontTx/>
              <a:buNone/>
            </a:pPr>
            <a:r>
              <a:rPr lang="en-US" dirty="0">
                <a:latin typeface="Courier New" pitchFamily="49" charset="0"/>
              </a:rPr>
              <a:t>BDEFJK</a:t>
            </a:r>
          </a:p>
          <a:p>
            <a:pPr lvl="4">
              <a:buFontTx/>
              <a:buNone/>
            </a:pPr>
            <a:r>
              <a:rPr lang="en-US" dirty="0">
                <a:latin typeface="Courier New" pitchFamily="49" charset="0"/>
              </a:rPr>
              <a:t>LMNPQR</a:t>
            </a:r>
          </a:p>
          <a:p>
            <a:pPr lvl="4">
              <a:buFontTx/>
              <a:buNone/>
            </a:pPr>
            <a:r>
              <a:rPr lang="en-US" dirty="0">
                <a:latin typeface="Courier New" pitchFamily="49" charset="0"/>
              </a:rPr>
              <a:t>STUVWX</a:t>
            </a:r>
          </a:p>
          <a:p>
            <a:pPr lvl="4">
              <a:buFontTx/>
              <a:buNone/>
            </a:pPr>
            <a:r>
              <a:rPr lang="en-US" dirty="0">
                <a:latin typeface="Courier New" pitchFamily="49" charset="0"/>
              </a:rPr>
              <a:t>YZ</a:t>
            </a:r>
          </a:p>
          <a:p>
            <a:pPr lvl="1">
              <a:buFontTx/>
              <a:buNone/>
            </a:pPr>
            <a:r>
              <a:rPr lang="en-US" sz="2000" dirty="0">
                <a:latin typeface="Courier New" pitchFamily="49" charset="0"/>
              </a:rPr>
              <a:t>CBLSYHDMTZIENUAFPVGJQWOKRX</a:t>
            </a:r>
          </a:p>
          <a:p>
            <a:pPr>
              <a:buFontTx/>
              <a:buNone/>
            </a:pPr>
            <a:endParaRPr lang="en-US" sz="2000" dirty="0">
              <a:latin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B948CB-CDC4-4101-AAE8-3DE1891E5FDC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86800" cy="914400"/>
          </a:xfrm>
        </p:spPr>
        <p:txBody>
          <a:bodyPr/>
          <a:lstStyle/>
          <a:p>
            <a:r>
              <a:rPr lang="en-US" sz="3600"/>
              <a:t>Mathematical description of </a:t>
            </a:r>
            <a:r>
              <a:rPr lang="en-US" sz="3600" err="1"/>
              <a:t>Vigenere</a:t>
            </a:r>
            <a:endParaRPr lang="en-US" sz="3600"/>
          </a:p>
        </p:txBody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905000"/>
            <a:ext cx="8839200" cy="3733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sz="18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we have a sequence letters (a message),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…,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transposition cipher, 𝜎𝝴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works on blocks of m letters as follows.  Let j=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um+v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v&lt;m, C(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um+s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(v)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where the underlying set of elements,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operates on is {0, 1, 2, …, m-1}.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the first cipher alphabet of a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Vigenere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substitution is 𝜎𝝴S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26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where the underlying set of elements,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operates on is {a, b, …, z} then C(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𝜎P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 mod k)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where P is the cyclic permutation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a,b,c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,…,z).  Sometimes k=26 or could be the size of the codeword.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Mixing many of these will obviously lead to complicated equations that are hard to solve.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dirty="0"/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990600"/>
          </a:xfrm>
        </p:spPr>
        <p:txBody>
          <a:bodyPr/>
          <a:lstStyle/>
          <a:p>
            <a:r>
              <a:rPr lang="en-US" sz="3600"/>
              <a:t>Solving </a:t>
            </a:r>
            <a:r>
              <a:rPr lang="en-US" sz="3600" err="1"/>
              <a:t>Vigenere</a:t>
            </a:r>
            <a:endParaRPr lang="en-US" sz="3600"/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981200"/>
            <a:ext cx="8001000" cy="32766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sz="2000" dirty="0"/>
              <a:t>Determine Number of Alphabets</a:t>
            </a:r>
          </a:p>
          <a:p>
            <a:pPr marL="990600" lvl="1" indent="-533400">
              <a:buFontTx/>
              <a:buChar char="•"/>
            </a:pPr>
            <a:r>
              <a:rPr lang="en-US" sz="2000" dirty="0"/>
              <a:t>Repeated runs yield interval differences.  Number of alphabets is the </a:t>
            </a:r>
            <a:r>
              <a:rPr lang="en-US" sz="2000" dirty="0" err="1"/>
              <a:t>gcd</a:t>
            </a:r>
            <a:r>
              <a:rPr lang="en-US" sz="2000" dirty="0"/>
              <a:t> of these.  (</a:t>
            </a:r>
            <a:r>
              <a:rPr lang="en-US" sz="2000" dirty="0" err="1"/>
              <a:t>Kasiski</a:t>
            </a:r>
            <a:r>
              <a:rPr lang="en-US" sz="2000" dirty="0"/>
              <a:t>)</a:t>
            </a:r>
          </a:p>
          <a:p>
            <a:pPr marL="990600" lvl="1" indent="-533400">
              <a:buFontTx/>
              <a:buChar char="•"/>
            </a:pPr>
            <a:r>
              <a:rPr lang="en-US" sz="2000" dirty="0"/>
              <a:t>Statistics: Index of coincidence </a:t>
            </a:r>
          </a:p>
          <a:p>
            <a:pPr marL="609600" indent="-609600">
              <a:buFontTx/>
              <a:buAutoNum type="arabicPeriod"/>
            </a:pPr>
            <a:r>
              <a:rPr lang="en-US" sz="2000" dirty="0"/>
              <a:t>Determine plaintext alphabet</a:t>
            </a:r>
          </a:p>
          <a:p>
            <a:pPr marL="609600" indent="-609600">
              <a:buFontTx/>
              <a:buAutoNum type="arabicPeriod"/>
            </a:pPr>
            <a:r>
              <a:rPr lang="en-US" sz="2000" dirty="0"/>
              <a:t>Determine ciphertext alphabets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BA6AF2-DE1A-49CD-930B-E5AA3E0D8F02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670956" y="0"/>
            <a:ext cx="7772400" cy="533400"/>
          </a:xfrm>
        </p:spPr>
        <p:txBody>
          <a:bodyPr/>
          <a:lstStyle/>
          <a:p>
            <a:r>
              <a:rPr lang="en-US" sz="3600" dirty="0"/>
              <a:t>Cryptography and adversaries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610600" cy="4038600"/>
          </a:xfrm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Cryptography is computing in the presence of an 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adversary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 adversary is characterized by: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Talent</a:t>
            </a:r>
          </a:p>
          <a:p>
            <a:pPr lvl="2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Nation state: assume infinite intelligence.</a:t>
            </a:r>
          </a:p>
          <a:p>
            <a:pPr lvl="2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Wealthy, unscrupulous criminal: not much less.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Access to information</a:t>
            </a:r>
          </a:p>
          <a:p>
            <a:pPr lvl="2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Ciphertext only, probable plaintext attacks, known plaintext/ciphertext attacks, chosen plaintext attacks, adaptive interactive, chosen plaintext attacks (oracle model).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Computational resources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9E5B37-FA16-4016-9745-4B116E62AC1E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686800" cy="533400"/>
          </a:xfrm>
        </p:spPr>
        <p:txBody>
          <a:bodyPr/>
          <a:lstStyle/>
          <a:p>
            <a:r>
              <a:rPr lang="en-US" sz="3600"/>
              <a:t>Example of </a:t>
            </a:r>
            <a:r>
              <a:rPr lang="en-US" sz="3600" err="1"/>
              <a:t>Vigenere</a:t>
            </a:r>
            <a:endParaRPr lang="en-US" sz="3600"/>
          </a:p>
        </p:txBody>
      </p:sp>
      <p:sp>
        <p:nvSpPr>
          <p:cNvPr id="1249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48768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Encrypt the following message using a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Vigeniere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cipher with direct standard alphabets.  Key: JOSH. </a:t>
            </a:r>
          </a:p>
          <a:p>
            <a:pPr marL="0" indent="0">
              <a:lnSpc>
                <a:spcPct val="90000"/>
              </a:lnSpc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All persons born or naturalized in the United States, and 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subject to the jurisdiction thereof, are citizens of the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United States and of the state wherein they reside. No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state shall make or enforce any law which shall abridge 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the privileges or immunities of citizens of the United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States; nor shall any state deprive any person of life,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liberty, or property, without due process of law; nor deny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to any person within its jurisdiction the equal protection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of the laws.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We’ll calculate the index of coincidence of the plaintext and cipher-text.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Then break the cipher-text into 4 columns and calculate the index of coincidence of the columns (which should be mono-alphabets).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sz="2000" dirty="0"/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sz="1800" dirty="0"/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0752-DBBA-4FCF-87AE-A8FE856B85CC}" type="slidenum">
              <a:rPr lang="en-US"/>
              <a:pPr/>
              <a:t>51</a:t>
            </a:fld>
            <a:endParaRPr lang="en-US"/>
          </a:p>
        </p:txBody>
      </p:sp>
      <p:sp>
        <p:nvSpPr>
          <p:cNvPr id="32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sz="3600"/>
              <a:t>Message as “five” group and IC</a:t>
            </a:r>
          </a:p>
        </p:txBody>
      </p:sp>
      <p:sp>
        <p:nvSpPr>
          <p:cNvPr id="32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4953000"/>
          </a:xfrm>
          <a:noFill/>
          <a:ln/>
        </p:spPr>
        <p:txBody>
          <a:bodyPr/>
          <a:lstStyle/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ALLPE RSONS BORNO RNATU RALIZ EDINT HEUNI TEDST ATESA NDSUB JECTT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OTHEJ URISD ICTIO NTHER EOFAR ECITI ZENSO FTHEU NITED STATE SANDO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FTHES TATEW HEREI NTHEY RESID ENOST ATESH ALLMA KEORE NFORC EANYL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AWWHI CHSHA LLABR IDGET HEPRI VILEG ESORI MMUNI TIESO FCITI ZENSO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FTHEU NITED STATE SNORS HALLA NYSTA TEDEP RIVEA NYPER SONOF LIFEL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IBERT YORPR OPERT YWITH OUTDU EPROC ESSOF LAWNO RDENY TOANY PERSO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NWITH INITS JURIS DICTI ONTHE EQUAL PROTE CTION OFTHE LAWS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en-US" sz="1400" dirty="0">
              <a:latin typeface="Courier New" pitchFamily="49" charset="0"/>
            </a:endParaRP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pitchFamily="49" charset="0"/>
              </a:rPr>
              <a:t>Ch Count   Freq    Ch Count   Freq    Ch Count   Freq    Ch Count   Freq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pitchFamily="49" charset="0"/>
              </a:rPr>
              <a:t>E     49  0.129    T     42  0.111    I     32  0.084    O     29  0.077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pitchFamily="49" charset="0"/>
              </a:rPr>
              <a:t>S     28  0.074    N     28  0.074    R     26  0.069    A     25  0.066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pitchFamily="49" charset="0"/>
              </a:rPr>
              <a:t>H     18  0.047    L     16  0.042    D     13  0.034    U     11  0.029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pitchFamily="49" charset="0"/>
              </a:rPr>
              <a:t>F     10  0.026    C      9  0.024    P      9  0.024    Y      8  0.021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pitchFamily="49" charset="0"/>
              </a:rPr>
              <a:t>W      7  0.018    B      4  0.011    M      3  0.008    J      3  0.008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pitchFamily="49" charset="0"/>
              </a:rPr>
              <a:t>Z      3  0.008    V      2  0.005    G      2  0.005    K      1  0.003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pitchFamily="49" charset="0"/>
              </a:rPr>
              <a:t>Q      1  0.003    X      0  0.000    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en-US" sz="1400" dirty="0">
              <a:latin typeface="Courier New" pitchFamily="49" charset="0"/>
            </a:endParaRP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379 characters, </a:t>
            </a:r>
            <a:r>
              <a:rPr lang="en-US" sz="1800" dirty="0"/>
              <a:t>index of coincidence: 0.069, IC (square </a:t>
            </a:r>
            <a:r>
              <a:rPr lang="en-US" sz="1800" dirty="0" err="1"/>
              <a:t>approx</a:t>
            </a:r>
            <a:r>
              <a:rPr lang="en-US" sz="1800" dirty="0"/>
              <a:t>): 0.071.</a:t>
            </a: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5640-B407-42B6-BEEE-0D92D614C08F}" type="slidenum">
              <a:rPr lang="en-US"/>
              <a:pPr/>
              <a:t>52</a:t>
            </a:fld>
            <a:endParaRPr lang="en-US"/>
          </a:p>
        </p:txBody>
      </p:sp>
      <p:sp>
        <p:nvSpPr>
          <p:cNvPr id="32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sz="3600"/>
              <a:t>IC for cipher-text</a:t>
            </a:r>
          </a:p>
        </p:txBody>
      </p:sp>
      <p:sp>
        <p:nvSpPr>
          <p:cNvPr id="32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953000"/>
          </a:xfrm>
          <a:noFill/>
          <a:ln/>
        </p:spPr>
        <p:txBody>
          <a:bodyPr/>
          <a:lstStyle/>
          <a:p>
            <a:pPr marL="609600" indent="-609600">
              <a:buFontTx/>
              <a:buNone/>
            </a:pPr>
            <a:r>
              <a:rPr lang="en-US" sz="1600" dirty="0">
                <a:latin typeface="Courier New" pitchFamily="49" charset="0"/>
              </a:rPr>
              <a:t>JZDWN FKVWG TVABG YWOLB AODPI SVPWH ZLDBA ANRKA JHWZJ BVZDP BLLHL </a:t>
            </a:r>
          </a:p>
          <a:p>
            <a:pPr marL="609600" indent="-609600">
              <a:buFontTx/>
              <a:buNone/>
            </a:pPr>
            <a:r>
              <a:rPr lang="en-US" sz="1600" dirty="0">
                <a:latin typeface="Courier New" pitchFamily="49" charset="0"/>
              </a:rPr>
              <a:t>VCVWQ DFAZM WUARC FAQSJ LXTSY NQAAR NWUBC XAQSM URHWK BHSAN GSUMC</a:t>
            </a:r>
          </a:p>
          <a:p>
            <a:pPr marL="609600" indent="-609600">
              <a:buFontTx/>
              <a:buNone/>
            </a:pPr>
            <a:r>
              <a:rPr lang="en-US" sz="1600" dirty="0">
                <a:latin typeface="Courier New" pitchFamily="49" charset="0"/>
              </a:rPr>
              <a:t>XAQSK AJHWD QSJLR BLONM JLBWV LWCKA JHWZQ ODSVO CLXFW UOCJJ NOFFU</a:t>
            </a:r>
          </a:p>
          <a:p>
            <a:pPr marL="609600" indent="-609600">
              <a:buFontTx/>
              <a:buNone/>
            </a:pPr>
            <a:r>
              <a:rPr lang="en-US" sz="1600" dirty="0">
                <a:latin typeface="Courier New" pitchFamily="49" charset="0"/>
              </a:rPr>
              <a:t>OODQW UOBVS SUOTY RRYLC VWWAW NPUSY LBCJP VAMUR HALBC XJRHA GNBKV</a:t>
            </a:r>
          </a:p>
          <a:p>
            <a:pPr marL="609600" indent="-609600">
              <a:buFontTx/>
              <a:buNone/>
            </a:pPr>
            <a:r>
              <a:rPr lang="en-US" sz="1600" dirty="0">
                <a:latin typeface="Courier New" pitchFamily="49" charset="0"/>
              </a:rPr>
              <a:t>OHZLD BAANR KAJHW ZWCJZ QODSJ BQZCO LLMSH YRJWH WMHLA GGUXT DPOSD</a:t>
            </a:r>
          </a:p>
          <a:p>
            <a:pPr marL="609600" indent="-609600">
              <a:buFontTx/>
              <a:buNone/>
            </a:pPr>
            <a:r>
              <a:rPr lang="en-US" sz="1600" dirty="0">
                <a:latin typeface="Courier New" pitchFamily="49" charset="0"/>
              </a:rPr>
              <a:t>PKSJA HCJWA CHLAH QDRHZ VDHVB NDJVL SKZXT DHFBG YMSFF CCSUH DWYBC</a:t>
            </a:r>
          </a:p>
          <a:p>
            <a:pPr marL="609600" indent="-609600">
              <a:buFontTx/>
              <a:buNone/>
            </a:pPr>
            <a:r>
              <a:rPr lang="en-US" sz="1600" dirty="0">
                <a:latin typeface="Courier New" pitchFamily="49" charset="0"/>
              </a:rPr>
              <a:t>FDRHZ PWWLZ SIJPB RAJCW GUCVW LZISS YFGAN QLPXB GMCVW SJKK</a:t>
            </a:r>
          </a:p>
          <a:p>
            <a:pPr marL="609600" indent="-609600"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Ch Count   Freq    Ch Count   Freq    Ch Count   Freq    Ch Count   Freq</a:t>
            </a:r>
          </a:p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W     29  0.077    A     28  0.074    S     23  0.061    L     23  0.061</a:t>
            </a:r>
          </a:p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J     22  0.058    H     22  0.058    C     20  0.053    B     20  0.053</a:t>
            </a:r>
          </a:p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D     18  0.047    V     17  0.045    O     15  0.040    Z     15  0.040</a:t>
            </a:r>
          </a:p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R     14  0.037    U     13  0.034    N     12  0.032    Q     12  0.032</a:t>
            </a:r>
          </a:p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F     11  0.029    K     11  0.029    P     10  0.026    G     10  0.026</a:t>
            </a:r>
          </a:p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Y      9  0.024    M      9  0.024    X      8  0.021    T      5  0.013</a:t>
            </a:r>
          </a:p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I      3  0.008    E      0  0.000           0  0.000    </a:t>
            </a:r>
          </a:p>
          <a:p>
            <a:pPr marL="609600" indent="-609600">
              <a:buFontTx/>
              <a:buNone/>
            </a:pPr>
            <a:r>
              <a:rPr lang="en-US" sz="1600" dirty="0">
                <a:latin typeface="Courier New" pitchFamily="49" charset="0"/>
              </a:rPr>
              <a:t>379 characters, index of coincidence: 0.045, IC (square </a:t>
            </a:r>
            <a:r>
              <a:rPr lang="en-US" sz="1600" dirty="0" err="1">
                <a:latin typeface="Courier New" pitchFamily="49" charset="0"/>
              </a:rPr>
              <a:t>approx</a:t>
            </a:r>
            <a:r>
              <a:rPr lang="en-US" sz="1600" dirty="0">
                <a:latin typeface="Courier New" pitchFamily="49" charset="0"/>
              </a:rPr>
              <a:t>): 0.048</a:t>
            </a: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2DA37-2BA0-4873-87E4-E14050A77BFF}" type="slidenum">
              <a:rPr lang="en-US"/>
              <a:pPr/>
              <a:t>53</a:t>
            </a:fld>
            <a:endParaRPr lang="en-US"/>
          </a:p>
        </p:txBody>
      </p:sp>
      <p:sp>
        <p:nvSpPr>
          <p:cNvPr id="32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28600"/>
            <a:ext cx="8839200" cy="685800"/>
          </a:xfrm>
        </p:spPr>
        <p:txBody>
          <a:bodyPr/>
          <a:lstStyle/>
          <a:p>
            <a:r>
              <a:rPr lang="en-US" sz="3600"/>
              <a:t>Cipher-text broken into 4 columns with IC</a:t>
            </a:r>
          </a:p>
        </p:txBody>
      </p:sp>
      <p:sp>
        <p:nvSpPr>
          <p:cNvPr id="32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4953000"/>
          </a:xfrm>
          <a:noFill/>
          <a:ln/>
        </p:spPr>
        <p:txBody>
          <a:bodyPr/>
          <a:lstStyle/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JNWAW AIWDN JJDLC DMRQX NRBQR BNMQJ QRNBW JQVXO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NUQBU RCAUB VRBRN ODNJW QJCMR WAXOK HAARD NLXFM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CHBRW SBCCZ YNXCJ 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/>
              <a:t>Column 1: 95 characters, index of coincidence: 0.058, IC (square approx): 0.068.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en-US" sz="1600"/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ZFGBO OSHBR HBPHV FWCST QNCSH HGCSH SBMWC HOOFC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OOWVO RVWSC AHCHB HBRHC OBOSJ MGTSS CCHHH DSTBS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CDCHW IRWVI FQBVK 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/>
              <a:t>Column 2: 95 characters, index of coincidence: 0.077, IC (square approx): 0.087.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en-US" sz="1600"/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DKTGL DVZAK WVBLW AUFJS AWXMW SSXKW JLJVK WDCWJ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FOUST YWNYJ MAXAK ZAKWJ DQLHW HGDDJ JHQZV JKDGF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SWFZL JAGWS GLGWK 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/>
              <a:t>Column 3: 95 characters, index of coincidence: 0.060, IC (square approx): 0.070.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en-US" sz="1600"/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WVVYB PPLAA ZZLVQ ZAALY AUAUK AUAAD LOLLA ZSLUJ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FDOSY LWPLP ULJGV LAAZZ SZLYH LUPPA WLDVB VZHYF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UYDPZ PJULS APMS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/>
              <a:t>Column4: 94 characters, index of coincidence: 0.081, IC (square approx): 0.090.</a:t>
            </a: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A3347-B703-444D-9648-116F51322B11}" type="slidenum">
              <a:rPr lang="en-US"/>
              <a:pPr/>
              <a:t>54</a:t>
            </a:fld>
            <a:endParaRPr lang="en-US"/>
          </a:p>
        </p:txBody>
      </p:sp>
      <p:sp>
        <p:nvSpPr>
          <p:cNvPr id="32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534400" cy="533400"/>
          </a:xfrm>
        </p:spPr>
        <p:txBody>
          <a:bodyPr/>
          <a:lstStyle/>
          <a:p>
            <a:r>
              <a:rPr lang="en-US" sz="3600"/>
              <a:t>Breaking a </a:t>
            </a:r>
            <a:r>
              <a:rPr lang="en-US" sz="3600" err="1"/>
              <a:t>Vigenere</a:t>
            </a:r>
            <a:endParaRPr lang="en-US" sz="3600"/>
          </a:p>
        </p:txBody>
      </p:sp>
      <p:sp>
        <p:nvSpPr>
          <p:cNvPr id="32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648200"/>
          </a:xfrm>
          <a:noFill/>
          <a:ln/>
        </p:spPr>
        <p:txBody>
          <a:bodyPr/>
          <a:lstStyle/>
          <a:p>
            <a:r>
              <a:rPr lang="en-US" sz="2000" dirty="0"/>
              <a:t>Break the </a:t>
            </a:r>
            <a:r>
              <a:rPr lang="en-US" sz="2000" dirty="0" err="1"/>
              <a:t>Vigenere</a:t>
            </a:r>
            <a:r>
              <a:rPr lang="en-US" sz="2000" dirty="0"/>
              <a:t> based cipher-text below.  Plaintext and cipher-text alphabets are direct standard.  What is the key length?  What is the key? </a:t>
            </a:r>
            <a:endParaRPr lang="en-US" dirty="0"/>
          </a:p>
          <a:p>
            <a:pPr marL="1009650" lvl="1" indent="-609600">
              <a:buNone/>
            </a:pPr>
            <a:r>
              <a:rPr lang="en-US" sz="1600" dirty="0">
                <a:latin typeface="Courier New" pitchFamily="49" charset="0"/>
              </a:rPr>
              <a:t>IGDLK MJSGC FMGEP PLYRC IGDLA TYBMR KDYVY XJGMR TDSVK ZCCWG ZRRIP</a:t>
            </a:r>
          </a:p>
          <a:p>
            <a:pPr marL="1009650" lvl="1" indent="-609600">
              <a:buNone/>
            </a:pPr>
            <a:r>
              <a:rPr lang="en-US" sz="1600" dirty="0">
                <a:latin typeface="Courier New" pitchFamily="49" charset="0"/>
              </a:rPr>
              <a:t>UERXY EEYHE UTOWS ERYWC QRRIP UERXJ QREWQ FPSZC ALDSD ULSWF FFOAM</a:t>
            </a:r>
          </a:p>
          <a:p>
            <a:pPr marL="1009650" lvl="1" indent="-609600">
              <a:buNone/>
            </a:pPr>
            <a:r>
              <a:rPr lang="en-US" sz="1600" dirty="0">
                <a:latin typeface="Courier New" pitchFamily="49" charset="0"/>
              </a:rPr>
              <a:t>DIGIY DCSRR AZSRB GNDLC ZYDMM ZQGSS ZBCXM OYBID APRMK IFYWF MJVLY</a:t>
            </a:r>
          </a:p>
          <a:p>
            <a:pPr marL="1009650" lvl="1" indent="-609600">
              <a:buNone/>
            </a:pPr>
            <a:r>
              <a:rPr lang="en-US" sz="1600" dirty="0">
                <a:latin typeface="Courier New" pitchFamily="49" charset="0"/>
              </a:rPr>
              <a:t>HCLSP ZCDLC NYDXJ QYXHD APRMQ IGNSU MLNLG EMBTF MLDSB AYVPU TGMLK</a:t>
            </a:r>
          </a:p>
          <a:p>
            <a:pPr marL="1009650" lvl="1" indent="-609600">
              <a:buNone/>
            </a:pPr>
            <a:r>
              <a:rPr lang="en-US" sz="1600" dirty="0">
                <a:latin typeface="Courier New" pitchFamily="49" charset="0"/>
              </a:rPr>
              <a:t>MWKGF UCFIY ZBMLC DGCLY VSCXY ZBVEQ FGXKN QYMIY YMXKM GPCIJ HCCEL</a:t>
            </a:r>
          </a:p>
          <a:p>
            <a:pPr marL="1009650" lvl="1" indent="-609600">
              <a:buNone/>
            </a:pPr>
            <a:r>
              <a:rPr lang="en-US" sz="1600" dirty="0">
                <a:latin typeface="Courier New" pitchFamily="49" charset="0"/>
              </a:rPr>
              <a:t>PUSXF MJVRY FGYRQ </a:t>
            </a: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0E6A9-4CF7-4581-ABCC-684A54678D90}" type="slidenum">
              <a:rPr lang="en-US"/>
              <a:pPr/>
              <a:t>55</a:t>
            </a:fld>
            <a:endParaRPr lang="en-US"/>
          </a:p>
        </p:txBody>
      </p:sp>
      <p:sp>
        <p:nvSpPr>
          <p:cNvPr id="33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686800" cy="533400"/>
          </a:xfrm>
        </p:spPr>
        <p:txBody>
          <a:bodyPr/>
          <a:lstStyle/>
          <a:p>
            <a:r>
              <a:rPr lang="en-US" sz="3600"/>
              <a:t>Look for repeats</a:t>
            </a:r>
          </a:p>
        </p:txBody>
      </p:sp>
      <p:sp>
        <p:nvSpPr>
          <p:cNvPr id="33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3581400"/>
            <a:ext cx="990600" cy="2971800"/>
          </a:xfrm>
          <a:noFill/>
          <a:ln/>
        </p:spPr>
        <p:txBody>
          <a:bodyPr/>
          <a:lstStyle/>
          <a:p>
            <a:pPr marL="609600" indent="-609600">
              <a:buFontTx/>
              <a:buNone/>
            </a:pPr>
            <a:r>
              <a:rPr lang="en-US" sz="1400">
                <a:latin typeface="Courier New" pitchFamily="49" charset="0"/>
              </a:rPr>
              <a:t>ALDSD </a:t>
            </a:r>
          </a:p>
          <a:p>
            <a:pPr marL="609600" indent="-609600">
              <a:buFontTx/>
              <a:buNone/>
            </a:pPr>
            <a:r>
              <a:rPr lang="en-US" sz="1400">
                <a:latin typeface="Courier New" pitchFamily="49" charset="0"/>
              </a:rPr>
              <a:t>APRMK </a:t>
            </a:r>
          </a:p>
          <a:p>
            <a:pPr marL="609600" indent="-609600">
              <a:buFontTx/>
              <a:buNone/>
            </a:pPr>
            <a:r>
              <a:rPr lang="en-US" sz="1400">
                <a:latin typeface="Courier New" pitchFamily="49" charset="0"/>
              </a:rPr>
              <a:t>APRMQ </a:t>
            </a:r>
          </a:p>
          <a:p>
            <a:pPr marL="609600" indent="-609600">
              <a:buFontTx/>
              <a:buNone/>
            </a:pPr>
            <a:r>
              <a:rPr lang="en-US" sz="1400">
                <a:latin typeface="Courier New" pitchFamily="49" charset="0"/>
              </a:rPr>
              <a:t>AZSRB </a:t>
            </a:r>
          </a:p>
          <a:p>
            <a:pPr marL="609600" indent="-609600">
              <a:buFontTx/>
              <a:buNone/>
            </a:pPr>
            <a:r>
              <a:rPr lang="en-US" sz="1400">
                <a:latin typeface="Courier New" pitchFamily="49" charset="0"/>
              </a:rPr>
              <a:t>DCSRR </a:t>
            </a:r>
          </a:p>
          <a:p>
            <a:pPr marL="609600" indent="-609600">
              <a:buFontTx/>
              <a:buNone/>
            </a:pPr>
            <a:r>
              <a:rPr lang="en-US" sz="1400">
                <a:latin typeface="Courier New" pitchFamily="49" charset="0"/>
              </a:rPr>
              <a:t>DGCLY </a:t>
            </a:r>
          </a:p>
          <a:p>
            <a:pPr marL="609600" indent="-609600">
              <a:buFontTx/>
              <a:buNone/>
            </a:pPr>
            <a:r>
              <a:rPr lang="en-US" sz="1400">
                <a:latin typeface="Courier New" pitchFamily="49" charset="0"/>
              </a:rPr>
              <a:t>DIGIY </a:t>
            </a:r>
          </a:p>
          <a:p>
            <a:pPr marL="609600" indent="-609600">
              <a:buFontTx/>
              <a:buNone/>
            </a:pPr>
            <a:r>
              <a:rPr lang="en-US" sz="1400">
                <a:latin typeface="Courier New" pitchFamily="49" charset="0"/>
              </a:rPr>
              <a:t>EEYHE </a:t>
            </a:r>
          </a:p>
          <a:p>
            <a:pPr marL="609600" indent="-609600">
              <a:buFontTx/>
              <a:buNone/>
            </a:pPr>
            <a:r>
              <a:rPr lang="en-US" sz="1400">
                <a:latin typeface="Courier New" pitchFamily="49" charset="0"/>
              </a:rPr>
              <a:t>EMBTF </a:t>
            </a:r>
          </a:p>
          <a:p>
            <a:pPr marL="609600" indent="-609600">
              <a:buFontTx/>
              <a:buNone/>
            </a:pPr>
            <a:r>
              <a:rPr lang="en-US" sz="1400">
                <a:latin typeface="Courier New" pitchFamily="49" charset="0"/>
              </a:rPr>
              <a:t>ERYWC </a:t>
            </a:r>
          </a:p>
        </p:txBody>
      </p:sp>
      <p:sp>
        <p:nvSpPr>
          <p:cNvPr id="3346436" name="Rectangle 4"/>
          <p:cNvSpPr>
            <a:spLocks noChangeArrowheads="1"/>
          </p:cNvSpPr>
          <p:nvPr/>
        </p:nvSpPr>
        <p:spPr bwMode="auto">
          <a:xfrm>
            <a:off x="304800" y="1066800"/>
            <a:ext cx="8686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600" b="1"/>
              <a:t>1     2     3     4     5     6     7     8     9     10    11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600" u="sng">
                <a:solidFill>
                  <a:schemeClr val="accent2"/>
                </a:solidFill>
              </a:rPr>
              <a:t>IGDL</a:t>
            </a:r>
            <a:r>
              <a:rPr kumimoji="1" lang="en-US" sz="1600"/>
              <a:t>K MJSGC FMGEP PLYRC </a:t>
            </a:r>
            <a:r>
              <a:rPr kumimoji="1" lang="en-US" sz="1600" u="sng">
                <a:solidFill>
                  <a:schemeClr val="accent2"/>
                </a:solidFill>
              </a:rPr>
              <a:t>IGDL</a:t>
            </a:r>
            <a:r>
              <a:rPr kumimoji="1" lang="en-US" sz="1600"/>
              <a:t>A TYBMR KDYVY XJGMR TDSVK ZCCWG Z</a:t>
            </a:r>
            <a:r>
              <a:rPr kumimoji="1" lang="en-US" sz="1600" u="sng">
                <a:solidFill>
                  <a:srgbClr val="0066CC"/>
                </a:solidFill>
              </a:rPr>
              <a:t>RRIP</a:t>
            </a:r>
            <a:r>
              <a:rPr kumimoji="1" lang="en-US" sz="1600"/>
              <a:t>   </a:t>
            </a:r>
            <a:r>
              <a:rPr kumimoji="1" lang="en-US" sz="1600" b="1"/>
              <a:t>1</a:t>
            </a:r>
            <a:endParaRPr kumimoji="1" lang="en-US" sz="1600" b="1" u="sng">
              <a:solidFill>
                <a:srgbClr val="0066CC"/>
              </a:solidFill>
            </a:endParaRPr>
          </a:p>
          <a:p>
            <a:pPr marL="609600" indent="-609600">
              <a:spcBef>
                <a:spcPct val="20000"/>
              </a:spcBef>
            </a:pPr>
            <a:r>
              <a:rPr kumimoji="1" lang="en-US" sz="1600" u="sng">
                <a:solidFill>
                  <a:srgbClr val="0066CC"/>
                </a:solidFill>
              </a:rPr>
              <a:t>UERX</a:t>
            </a:r>
            <a:r>
              <a:rPr kumimoji="1" lang="en-US" sz="1600"/>
              <a:t>Y EEYHE UTOWS ERYWC Q</a:t>
            </a:r>
            <a:r>
              <a:rPr kumimoji="1" lang="en-US" sz="1600" u="sng">
                <a:solidFill>
                  <a:srgbClr val="0066CC"/>
                </a:solidFill>
              </a:rPr>
              <a:t>RRIP UERX</a:t>
            </a:r>
            <a:r>
              <a:rPr kumimoji="1" lang="en-US" sz="1600"/>
              <a:t>J QREWQ FPSZC ALDSD ULSWF FFOAM   </a:t>
            </a:r>
            <a:r>
              <a:rPr kumimoji="1" lang="en-US" sz="1600" b="1"/>
              <a:t>2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600"/>
              <a:t>DIGIY DCSRR AZSRB GNDLC ZYDMM ZQGSS ZBCXM OYBI</a:t>
            </a:r>
            <a:r>
              <a:rPr kumimoji="1" lang="en-US" sz="1600" u="sng">
                <a:solidFill>
                  <a:srgbClr val="33CC33"/>
                </a:solidFill>
              </a:rPr>
              <a:t>D APRM</a:t>
            </a:r>
            <a:r>
              <a:rPr kumimoji="1" lang="en-US" sz="1600"/>
              <a:t>K IFYWF MJVLY   </a:t>
            </a:r>
            <a:r>
              <a:rPr kumimoji="1" lang="en-US" sz="1600" b="1"/>
              <a:t>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600"/>
              <a:t>HCLSP ZCDLC NYDXJ QYXH</a:t>
            </a:r>
            <a:r>
              <a:rPr kumimoji="1" lang="en-US" sz="1600" u="sng">
                <a:solidFill>
                  <a:srgbClr val="33CC33"/>
                </a:solidFill>
              </a:rPr>
              <a:t>D APRM</a:t>
            </a:r>
            <a:r>
              <a:rPr kumimoji="1" lang="en-US" sz="1600"/>
              <a:t>Q IGNSU MLNLG EMBTF MLDSB AYVPU TGMLK   </a:t>
            </a:r>
            <a:r>
              <a:rPr kumimoji="1" lang="en-US" sz="1600" b="1"/>
              <a:t>4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600"/>
              <a:t>MWKGF UCFIY ZBMLC DGCLY VSCXY ZBVEQ FGXKN QYMIY YMXKM GPCIJ HCCEL   </a:t>
            </a:r>
            <a:r>
              <a:rPr kumimoji="1" lang="en-US" sz="1600" b="1"/>
              <a:t>5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600"/>
              <a:t>PUSXF MJVRY FGYRQ      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600">
                <a:solidFill>
                  <a:schemeClr val="accent2"/>
                </a:solidFill>
              </a:rPr>
              <a:t>First Repetition: 20</a:t>
            </a:r>
            <a:r>
              <a:rPr kumimoji="1" lang="en-US" sz="1600"/>
              <a:t>, </a:t>
            </a:r>
            <a:r>
              <a:rPr kumimoji="1" lang="en-US" sz="1600">
                <a:solidFill>
                  <a:srgbClr val="0066CC"/>
                </a:solidFill>
              </a:rPr>
              <a:t>Second: 25</a:t>
            </a:r>
            <a:r>
              <a:rPr kumimoji="1" lang="en-US" sz="1600"/>
              <a:t>. </a:t>
            </a:r>
            <a:r>
              <a:rPr kumimoji="1" lang="en-US" sz="1600">
                <a:solidFill>
                  <a:srgbClr val="33CC33"/>
                </a:solidFill>
              </a:rPr>
              <a:t>Third: 35.</a:t>
            </a:r>
            <a:r>
              <a:rPr kumimoji="1" lang="en-US" sz="1600"/>
              <a:t> (20,25,35)=5</a:t>
            </a:r>
            <a:endParaRPr kumimoji="1" lang="en-US" sz="1600" b="1"/>
          </a:p>
        </p:txBody>
      </p:sp>
      <p:sp>
        <p:nvSpPr>
          <p:cNvPr id="3346437" name="Rectangle 5"/>
          <p:cNvSpPr>
            <a:spLocks noChangeArrowheads="1"/>
          </p:cNvSpPr>
          <p:nvPr/>
        </p:nvSpPr>
        <p:spPr bwMode="auto">
          <a:xfrm>
            <a:off x="2057400" y="3581400"/>
            <a:ext cx="990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400"/>
              <a:t>FFOAM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FGXKN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FGYRQ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FMGEP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FPSZC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GNDLC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GPCIJ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HCCEL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HCLSP </a:t>
            </a:r>
          </a:p>
        </p:txBody>
      </p:sp>
      <p:sp>
        <p:nvSpPr>
          <p:cNvPr id="3346438" name="Rectangle 6"/>
          <p:cNvSpPr>
            <a:spLocks noChangeArrowheads="1"/>
          </p:cNvSpPr>
          <p:nvPr/>
        </p:nvSpPr>
        <p:spPr bwMode="auto">
          <a:xfrm>
            <a:off x="3352800" y="3581400"/>
            <a:ext cx="990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400"/>
              <a:t>IFYWF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IGDLA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IGDLK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IGNSU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KDYVY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MJSGC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MJVLY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MJVRY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MLDSB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MLNLG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MWKGF </a:t>
            </a:r>
          </a:p>
        </p:txBody>
      </p:sp>
      <p:sp>
        <p:nvSpPr>
          <p:cNvPr id="3346439" name="Rectangle 7"/>
          <p:cNvSpPr>
            <a:spLocks noChangeArrowheads="1"/>
          </p:cNvSpPr>
          <p:nvPr/>
        </p:nvSpPr>
        <p:spPr bwMode="auto">
          <a:xfrm>
            <a:off x="4724400" y="3581400"/>
            <a:ext cx="990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400"/>
              <a:t>NYDXJ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OYBID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PLYRC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PUSXF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QREWQ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QRRIP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QYMIY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QYXHD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TDSVK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TGMLK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TYBMR </a:t>
            </a:r>
          </a:p>
        </p:txBody>
      </p:sp>
      <p:sp>
        <p:nvSpPr>
          <p:cNvPr id="3346440" name="Rectangle 8"/>
          <p:cNvSpPr>
            <a:spLocks noChangeArrowheads="1"/>
          </p:cNvSpPr>
          <p:nvPr/>
        </p:nvSpPr>
        <p:spPr bwMode="auto">
          <a:xfrm>
            <a:off x="6019800" y="3581400"/>
            <a:ext cx="990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400"/>
              <a:t>UCFIY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UERXJ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UERXY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ULSWF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UTOWS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VSCXY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XJGMR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YMXKM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YVPU </a:t>
            </a:r>
          </a:p>
        </p:txBody>
      </p:sp>
      <p:sp>
        <p:nvSpPr>
          <p:cNvPr id="3346441" name="Rectangle 9"/>
          <p:cNvSpPr>
            <a:spLocks noChangeArrowheads="1"/>
          </p:cNvSpPr>
          <p:nvPr/>
        </p:nvSpPr>
        <p:spPr bwMode="auto">
          <a:xfrm>
            <a:off x="7315200" y="3581400"/>
            <a:ext cx="990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400"/>
              <a:t>ZBCXM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ZBMLC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ZBVEQ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ZCCWG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ZCDLC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ZQGSS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ZRRIP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ZYDMM</a:t>
            </a:r>
          </a:p>
          <a:p>
            <a:pPr marL="609600" indent="-609600">
              <a:spcBef>
                <a:spcPct val="20000"/>
              </a:spcBef>
            </a:pPr>
            <a:endParaRPr kumimoji="1" lang="en-US" sz="3200"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30FA-BB4F-4EFC-9A80-B84B06CAB91D}" type="slidenum">
              <a:rPr lang="en-US"/>
              <a:pPr/>
              <a:t>56</a:t>
            </a:fld>
            <a:endParaRPr lang="en-US"/>
          </a:p>
        </p:txBody>
      </p:sp>
      <p:sp>
        <p:nvSpPr>
          <p:cNvPr id="33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43840"/>
            <a:ext cx="7772400" cy="533400"/>
          </a:xfrm>
        </p:spPr>
        <p:txBody>
          <a:bodyPr/>
          <a:lstStyle/>
          <a:p>
            <a:r>
              <a:rPr lang="en-US" sz="3600"/>
              <a:t>IC study of 5 alphabet hypothesis</a:t>
            </a:r>
          </a:p>
        </p:txBody>
      </p:sp>
      <p:sp>
        <p:nvSpPr>
          <p:cNvPr id="33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86800" cy="2514600"/>
          </a:xfrm>
          <a:noFill/>
          <a:ln/>
        </p:spPr>
        <p:txBody>
          <a:bodyPr/>
          <a:lstStyle/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Full Cipher</a:t>
            </a:r>
          </a:p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Ch Count   Freq    Ch Count   Freq    Ch Count   Freq    Ch Count   Freq</a:t>
            </a:r>
            <a:endParaRPr lang="pt-BR" sz="1400" dirty="0">
              <a:latin typeface="Courier New" pitchFamily="49" charset="0"/>
            </a:endParaRPr>
          </a:p>
          <a:p>
            <a:pPr marL="609600" indent="-609600">
              <a:buFontTx/>
              <a:buNone/>
            </a:pPr>
            <a:r>
              <a:rPr lang="pt-BR" sz="1400" dirty="0" err="1">
                <a:latin typeface="Courier New" pitchFamily="49" charset="0"/>
              </a:rPr>
              <a:t>Y</a:t>
            </a:r>
            <a:r>
              <a:rPr lang="pt-BR" sz="1400" dirty="0">
                <a:latin typeface="Courier New" pitchFamily="49" charset="0"/>
              </a:rPr>
              <a:t>     23  0.079    M     21  0.072    C     19  0.066    </a:t>
            </a:r>
            <a:r>
              <a:rPr lang="pt-BR" sz="1400" dirty="0" err="1">
                <a:latin typeface="Courier New" pitchFamily="49" charset="0"/>
              </a:rPr>
              <a:t>R</a:t>
            </a:r>
            <a:r>
              <a:rPr lang="pt-BR" sz="1400" dirty="0">
                <a:latin typeface="Courier New" pitchFamily="49" charset="0"/>
              </a:rPr>
              <a:t>     18  0.062</a:t>
            </a:r>
          </a:p>
          <a:p>
            <a:pPr marL="609600" indent="-609600">
              <a:buFontTx/>
              <a:buNone/>
            </a:pPr>
            <a:r>
              <a:rPr lang="pt-BR" sz="1400" dirty="0" err="1">
                <a:latin typeface="Courier New" pitchFamily="49" charset="0"/>
              </a:rPr>
              <a:t>G</a:t>
            </a:r>
            <a:r>
              <a:rPr lang="pt-BR" sz="1400" dirty="0">
                <a:latin typeface="Courier New" pitchFamily="49" charset="0"/>
              </a:rPr>
              <a:t>     17  0.059    L     16  0.055    </a:t>
            </a:r>
            <a:r>
              <a:rPr lang="pt-BR" sz="1400" dirty="0" err="1">
                <a:latin typeface="Courier New" pitchFamily="49" charset="0"/>
              </a:rPr>
              <a:t>D</a:t>
            </a:r>
            <a:r>
              <a:rPr lang="pt-BR" sz="1400" dirty="0">
                <a:latin typeface="Courier New" pitchFamily="49" charset="0"/>
              </a:rPr>
              <a:t>     16  0.055    </a:t>
            </a:r>
            <a:r>
              <a:rPr lang="pt-BR" sz="1400" dirty="0" err="1">
                <a:latin typeface="Courier New" pitchFamily="49" charset="0"/>
              </a:rPr>
              <a:t>S</a:t>
            </a:r>
            <a:r>
              <a:rPr lang="pt-BR" sz="1400" dirty="0">
                <a:latin typeface="Courier New" pitchFamily="49" charset="0"/>
              </a:rPr>
              <a:t>     15  0.052</a:t>
            </a:r>
          </a:p>
          <a:p>
            <a:pPr marL="609600" indent="-609600">
              <a:buFontTx/>
              <a:buNone/>
            </a:pPr>
            <a:r>
              <a:rPr lang="pt-BR" sz="1400" dirty="0" err="1">
                <a:latin typeface="Courier New" pitchFamily="49" charset="0"/>
              </a:rPr>
              <a:t>F</a:t>
            </a:r>
            <a:r>
              <a:rPr lang="pt-BR" sz="1400" dirty="0">
                <a:latin typeface="Courier New" pitchFamily="49" charset="0"/>
              </a:rPr>
              <a:t>     13  0.045    </a:t>
            </a:r>
            <a:r>
              <a:rPr lang="pt-BR" sz="1400" dirty="0" err="1">
                <a:latin typeface="Courier New" pitchFamily="49" charset="0"/>
              </a:rPr>
              <a:t>I</a:t>
            </a:r>
            <a:r>
              <a:rPr lang="pt-BR" sz="1400" dirty="0">
                <a:latin typeface="Courier New" pitchFamily="49" charset="0"/>
              </a:rPr>
              <a:t>     12  0.041    </a:t>
            </a:r>
            <a:r>
              <a:rPr lang="pt-BR" sz="1400" dirty="0" err="1">
                <a:latin typeface="Courier New" pitchFamily="49" charset="0"/>
              </a:rPr>
              <a:t>P</a:t>
            </a:r>
            <a:r>
              <a:rPr lang="pt-BR" sz="1400" dirty="0">
                <a:latin typeface="Courier New" pitchFamily="49" charset="0"/>
              </a:rPr>
              <a:t>     11  0.038    E     11  0.038</a:t>
            </a:r>
            <a:endParaRPr lang="pl-PL" sz="1400" dirty="0">
              <a:latin typeface="Courier New" pitchFamily="49" charset="0"/>
            </a:endParaRPr>
          </a:p>
          <a:p>
            <a:pPr marL="609600" indent="-609600">
              <a:buFontTx/>
              <a:buNone/>
            </a:pPr>
            <a:r>
              <a:rPr lang="pl-PL" sz="1400" dirty="0">
                <a:latin typeface="Courier New" pitchFamily="49" charset="0"/>
              </a:rPr>
              <a:t>X     10  0.034    Z     10  0.034    Q      9  0.031    B      8  0.028</a:t>
            </a:r>
          </a:p>
          <a:p>
            <a:pPr marL="609600" indent="-609600">
              <a:buFontTx/>
              <a:buNone/>
            </a:pPr>
            <a:r>
              <a:rPr lang="pl-PL" sz="1400" dirty="0">
                <a:latin typeface="Courier New" pitchFamily="49" charset="0"/>
              </a:rPr>
              <a:t>K      8  0.028    U      8  0.028    W      7  0.024    A      7  0.024</a:t>
            </a:r>
          </a:p>
          <a:p>
            <a:pPr marL="609600" indent="-609600">
              <a:buFontTx/>
              <a:buNone/>
            </a:pPr>
            <a:r>
              <a:rPr lang="pl-PL" sz="1400" dirty="0">
                <a:latin typeface="Courier New" pitchFamily="49" charset="0"/>
              </a:rPr>
              <a:t>J      7  0.024    V      7  0.024    N      5  0.017    T      5  0.017</a:t>
            </a:r>
            <a:endParaRPr lang="en-US" sz="1400" dirty="0">
              <a:latin typeface="Courier New" pitchFamily="49" charset="0"/>
            </a:endParaRPr>
          </a:p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H      4  0.014    O      3  0.010           0  0.000    </a:t>
            </a:r>
          </a:p>
          <a:p>
            <a:pPr marL="609600" indent="-609600">
              <a:buFontTx/>
              <a:buNone/>
            </a:pPr>
            <a:r>
              <a:rPr lang="en-US" sz="1400" dirty="0"/>
              <a:t>290 characters, index of coincidence: 0.044, IC (square </a:t>
            </a:r>
            <a:r>
              <a:rPr lang="en-US" sz="1400" dirty="0" err="1"/>
              <a:t>approx</a:t>
            </a:r>
            <a:r>
              <a:rPr lang="en-US" sz="1400" dirty="0"/>
              <a:t>): 0.047.</a:t>
            </a:r>
          </a:p>
        </p:txBody>
      </p:sp>
      <p:sp>
        <p:nvSpPr>
          <p:cNvPr id="3347460" name="Rectangle 4"/>
          <p:cNvSpPr>
            <a:spLocks noChangeArrowheads="1"/>
          </p:cNvSpPr>
          <p:nvPr/>
        </p:nvSpPr>
        <p:spPr bwMode="auto">
          <a:xfrm>
            <a:off x="228600" y="3886200"/>
            <a:ext cx="8686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400" dirty="0"/>
              <a:t>Column 1 of 5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 dirty="0"/>
              <a:t>Ch Count   Freq    Ch Count   Freq    Ch Count   Freq    Ch Count   Freq</a:t>
            </a:r>
            <a:endParaRPr kumimoji="1" lang="pl-PL" sz="1400" dirty="0"/>
          </a:p>
          <a:p>
            <a:pPr marL="609600" indent="-609600">
              <a:spcBef>
                <a:spcPct val="20000"/>
              </a:spcBef>
            </a:pPr>
            <a:r>
              <a:rPr kumimoji="1" lang="pl-PL" sz="1400" dirty="0"/>
              <a:t>Z      8  0.138    M      6  0.103    A      5  0.086    U      5  0.086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pl-PL" sz="1400" dirty="0"/>
              <a:t>F      5  0.086    I      4  0.069    Q      4  0.069    T      3  0.052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pl-PL" sz="1400" dirty="0"/>
              <a:t>D      3  0.052    E      3  0.052    H      2  0.034    P      2  0.034</a:t>
            </a:r>
            <a:endParaRPr kumimoji="1" lang="pt-BR" sz="1400" dirty="0"/>
          </a:p>
          <a:p>
            <a:pPr marL="609600" indent="-609600">
              <a:spcBef>
                <a:spcPct val="20000"/>
              </a:spcBef>
            </a:pPr>
            <a:r>
              <a:rPr kumimoji="1" lang="pt-BR" sz="1400" dirty="0" err="1"/>
              <a:t>G</a:t>
            </a:r>
            <a:r>
              <a:rPr kumimoji="1" lang="pt-BR" sz="1400" dirty="0"/>
              <a:t>      2  0.034    O      1  0.017    </a:t>
            </a:r>
            <a:r>
              <a:rPr kumimoji="1" lang="pt-BR" sz="1400" dirty="0" err="1"/>
              <a:t>K</a:t>
            </a:r>
            <a:r>
              <a:rPr kumimoji="1" lang="pt-BR" sz="1400" dirty="0"/>
              <a:t>      1  0.017    V      1  0.017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pt-BR" sz="1400" dirty="0" err="1"/>
              <a:t>X</a:t>
            </a:r>
            <a:r>
              <a:rPr kumimoji="1" lang="pt-BR" sz="1400" dirty="0"/>
              <a:t>      1  0.017    </a:t>
            </a:r>
            <a:r>
              <a:rPr kumimoji="1" lang="pt-BR" sz="1400" dirty="0" err="1"/>
              <a:t>Y</a:t>
            </a:r>
            <a:r>
              <a:rPr kumimoji="1" lang="pt-BR" sz="1400" dirty="0"/>
              <a:t>      1  0.017    N      1  0.017    </a:t>
            </a:r>
            <a:r>
              <a:rPr kumimoji="1" lang="pt-BR" sz="1400" dirty="0" err="1"/>
              <a:t>S</a:t>
            </a:r>
            <a:r>
              <a:rPr kumimoji="1" lang="pt-BR" sz="1400" dirty="0"/>
              <a:t>      0  0.000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pt-BR" sz="1400" dirty="0" err="1"/>
              <a:t>B</a:t>
            </a:r>
            <a:r>
              <a:rPr kumimoji="1" lang="pt-BR" sz="1400" dirty="0"/>
              <a:t>      0  0.000    C      0  0.000    J      0  0.000    W      0  0.000</a:t>
            </a:r>
          </a:p>
          <a:p>
            <a:pPr marL="609600" indent="-609600" algn="l">
              <a:spcBef>
                <a:spcPct val="20000"/>
              </a:spcBef>
            </a:pPr>
            <a:r>
              <a:rPr kumimoji="1" lang="pt-BR" sz="1400" dirty="0"/>
              <a:t>    L      0  0.000    </a:t>
            </a:r>
            <a:r>
              <a:rPr kumimoji="1" lang="pt-BR" sz="1400" dirty="0" err="1"/>
              <a:t>R</a:t>
            </a:r>
            <a:r>
              <a:rPr kumimoji="1" lang="pt-BR" sz="1400" dirty="0"/>
              <a:t>      0  0.000           0  0.000    </a:t>
            </a:r>
            <a:endParaRPr kumimoji="1" lang="en-US" sz="1400" dirty="0"/>
          </a:p>
          <a:p>
            <a:pPr marL="609600" indent="-609600" algn="l">
              <a:spcBef>
                <a:spcPct val="20000"/>
              </a:spcBef>
            </a:pPr>
            <a:r>
              <a:rPr kumimoji="1" lang="en-US" sz="1400" dirty="0"/>
              <a:t>58 characters, index of coincidence: 0.059, IC (square </a:t>
            </a:r>
            <a:r>
              <a:rPr kumimoji="1" lang="en-US" sz="1400" dirty="0" err="1"/>
              <a:t>approx</a:t>
            </a:r>
            <a:r>
              <a:rPr kumimoji="1" lang="en-US" sz="1400" dirty="0"/>
              <a:t>): 0.075.</a:t>
            </a: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4160-B507-4816-9B76-2ED345DD7E7B}" type="slidenum">
              <a:rPr lang="en-US"/>
              <a:pPr/>
              <a:t>57</a:t>
            </a:fld>
            <a:endParaRPr lang="en-US"/>
          </a:p>
        </p:txBody>
      </p:sp>
      <p:sp>
        <p:nvSpPr>
          <p:cNvPr id="33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 sz="3600"/>
              <a:t>IC of columns</a:t>
            </a:r>
          </a:p>
        </p:txBody>
      </p:sp>
      <p:sp>
        <p:nvSpPr>
          <p:cNvPr id="33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686800" cy="2514600"/>
          </a:xfrm>
          <a:noFill/>
          <a:ln/>
        </p:spPr>
        <p:txBody>
          <a:bodyPr/>
          <a:lstStyle/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Column 2 of 5</a:t>
            </a:r>
          </a:p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Ch Count   Freq    Ch Count   Freq    Ch Count   Freq    Ch Count   Freq</a:t>
            </a:r>
            <a:endParaRPr lang="pt-BR" sz="1400" dirty="0">
              <a:latin typeface="Courier New" pitchFamily="49" charset="0"/>
            </a:endParaRPr>
          </a:p>
          <a:p>
            <a:pPr marL="609600" indent="-609600">
              <a:buFontTx/>
              <a:buNone/>
            </a:pPr>
            <a:r>
              <a:rPr lang="pt-BR" sz="1400" dirty="0" err="1">
                <a:latin typeface="Courier New" pitchFamily="49" charset="0"/>
              </a:rPr>
              <a:t>G</a:t>
            </a:r>
            <a:r>
              <a:rPr lang="pt-BR" sz="1400" dirty="0">
                <a:latin typeface="Courier New" pitchFamily="49" charset="0"/>
              </a:rPr>
              <a:t>      7  0.121    </a:t>
            </a:r>
            <a:r>
              <a:rPr lang="pt-BR" sz="1400" dirty="0" err="1">
                <a:latin typeface="Courier New" pitchFamily="49" charset="0"/>
              </a:rPr>
              <a:t>Y</a:t>
            </a:r>
            <a:r>
              <a:rPr lang="pt-BR" sz="1400" dirty="0">
                <a:latin typeface="Courier New" pitchFamily="49" charset="0"/>
              </a:rPr>
              <a:t>      7  0.121    C      6  0.103    L      5  0.086</a:t>
            </a:r>
          </a:p>
          <a:p>
            <a:pPr marL="609600" indent="-609600">
              <a:buFontTx/>
              <a:buNone/>
            </a:pPr>
            <a:r>
              <a:rPr lang="pt-BR" sz="1400" dirty="0" err="1">
                <a:latin typeface="Courier New" pitchFamily="49" charset="0"/>
              </a:rPr>
              <a:t>P</a:t>
            </a:r>
            <a:r>
              <a:rPr lang="pt-BR" sz="1400" dirty="0">
                <a:latin typeface="Courier New" pitchFamily="49" charset="0"/>
              </a:rPr>
              <a:t>      4  0.069    </a:t>
            </a:r>
            <a:r>
              <a:rPr lang="pt-BR" sz="1400" dirty="0" err="1">
                <a:latin typeface="Courier New" pitchFamily="49" charset="0"/>
              </a:rPr>
              <a:t>R</a:t>
            </a:r>
            <a:r>
              <a:rPr lang="pt-BR" sz="1400" dirty="0">
                <a:latin typeface="Courier New" pitchFamily="49" charset="0"/>
              </a:rPr>
              <a:t>      4  0.069    J      4  0.069    E      3  0.052</a:t>
            </a:r>
          </a:p>
          <a:p>
            <a:pPr marL="609600" indent="-609600">
              <a:buFontTx/>
              <a:buNone/>
            </a:pPr>
            <a:r>
              <a:rPr lang="pt-BR" sz="1400" dirty="0" err="1">
                <a:latin typeface="Courier New" pitchFamily="49" charset="0"/>
              </a:rPr>
              <a:t>B</a:t>
            </a:r>
            <a:r>
              <a:rPr lang="pt-BR" sz="1400" dirty="0">
                <a:latin typeface="Courier New" pitchFamily="49" charset="0"/>
              </a:rPr>
              <a:t>      3  0.052    M      3  0.052    </a:t>
            </a:r>
            <a:r>
              <a:rPr lang="pt-BR" sz="1400" dirty="0" err="1">
                <a:latin typeface="Courier New" pitchFamily="49" charset="0"/>
              </a:rPr>
              <a:t>F</a:t>
            </a:r>
            <a:r>
              <a:rPr lang="pt-BR" sz="1400" dirty="0">
                <a:latin typeface="Courier New" pitchFamily="49" charset="0"/>
              </a:rPr>
              <a:t>      2  0.034    </a:t>
            </a:r>
            <a:r>
              <a:rPr lang="pt-BR" sz="1400" dirty="0" err="1">
                <a:latin typeface="Courier New" pitchFamily="49" charset="0"/>
              </a:rPr>
              <a:t>D</a:t>
            </a:r>
            <a:r>
              <a:rPr lang="pt-BR" sz="1400" dirty="0">
                <a:latin typeface="Courier New" pitchFamily="49" charset="0"/>
              </a:rPr>
              <a:t>      2  0.034</a:t>
            </a:r>
            <a:endParaRPr lang="pl-PL" sz="1400" dirty="0">
              <a:latin typeface="Courier New" pitchFamily="49" charset="0"/>
            </a:endParaRPr>
          </a:p>
          <a:p>
            <a:pPr marL="609600" indent="-609600">
              <a:buFontTx/>
              <a:buNone/>
            </a:pPr>
            <a:r>
              <a:rPr lang="pl-PL" sz="1400" dirty="0">
                <a:latin typeface="Courier New" pitchFamily="49" charset="0"/>
              </a:rPr>
              <a:t>Q      1  0.017    N      1  0.017    S      1  0.017    T      1  0.017</a:t>
            </a:r>
          </a:p>
          <a:p>
            <a:pPr marL="609600" indent="-609600">
              <a:buFontTx/>
              <a:buNone/>
            </a:pPr>
            <a:r>
              <a:rPr lang="pl-PL" sz="1400" dirty="0">
                <a:latin typeface="Courier New" pitchFamily="49" charset="0"/>
              </a:rPr>
              <a:t>U      1  0.017    W      1  0.017    I      1  0.017    Z      1  0.017</a:t>
            </a:r>
          </a:p>
          <a:p>
            <a:pPr marL="609600" indent="-609600">
              <a:buFontTx/>
              <a:buNone/>
            </a:pPr>
            <a:r>
              <a:rPr lang="pl-PL" sz="1400" dirty="0">
                <a:latin typeface="Courier New" pitchFamily="49" charset="0"/>
              </a:rPr>
              <a:t>O      0  0.000    K      0  0.000    V      0  0.000    H      0  0.000</a:t>
            </a:r>
            <a:endParaRPr lang="en-US" sz="1400" dirty="0">
              <a:latin typeface="Courier New" pitchFamily="49" charset="0"/>
            </a:endParaRPr>
          </a:p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X      0  0.000    A      0  0.000           0  0.000    </a:t>
            </a:r>
          </a:p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58 characters, index of coincidence: 0.058, IC(square </a:t>
            </a:r>
            <a:r>
              <a:rPr lang="en-US" sz="1400" dirty="0" err="1">
                <a:latin typeface="Courier New" pitchFamily="49" charset="0"/>
              </a:rPr>
              <a:t>approx</a:t>
            </a:r>
            <a:r>
              <a:rPr lang="en-US" sz="1400" dirty="0">
                <a:latin typeface="Courier New" pitchFamily="49" charset="0"/>
              </a:rPr>
              <a:t>): 0.074.</a:t>
            </a:r>
          </a:p>
        </p:txBody>
      </p:sp>
      <p:sp>
        <p:nvSpPr>
          <p:cNvPr id="3348484" name="Rectangle 4"/>
          <p:cNvSpPr>
            <a:spLocks noChangeArrowheads="1"/>
          </p:cNvSpPr>
          <p:nvPr/>
        </p:nvSpPr>
        <p:spPr bwMode="auto">
          <a:xfrm>
            <a:off x="228600" y="3810000"/>
            <a:ext cx="8686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400" dirty="0"/>
              <a:t>Column 3 of 5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 dirty="0"/>
              <a:t>Ch Count   Freq    Ch Count   Freq    Ch Count   Freq    Ch Count   Freq</a:t>
            </a:r>
            <a:endParaRPr kumimoji="1" lang="pt-BR" sz="1400" dirty="0"/>
          </a:p>
          <a:p>
            <a:pPr marL="609600" indent="-609600">
              <a:spcBef>
                <a:spcPct val="20000"/>
              </a:spcBef>
            </a:pPr>
            <a:r>
              <a:rPr kumimoji="1" lang="pt-BR" sz="1400" dirty="0" err="1"/>
              <a:t>D</a:t>
            </a:r>
            <a:r>
              <a:rPr kumimoji="1" lang="pt-BR" sz="1400" dirty="0"/>
              <a:t>      8  0.138    </a:t>
            </a:r>
            <a:r>
              <a:rPr kumimoji="1" lang="pt-BR" sz="1400" dirty="0" err="1"/>
              <a:t>S</a:t>
            </a:r>
            <a:r>
              <a:rPr kumimoji="1" lang="pt-BR" sz="1400" dirty="0"/>
              <a:t>      7  0.121    </a:t>
            </a:r>
            <a:r>
              <a:rPr kumimoji="1" lang="pt-BR" sz="1400" dirty="0" err="1"/>
              <a:t>R</a:t>
            </a:r>
            <a:r>
              <a:rPr kumimoji="1" lang="pt-BR" sz="1400" dirty="0"/>
              <a:t>      6  0.103    C      6  0.103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pt-BR" sz="1400" dirty="0" err="1"/>
              <a:t>Y</a:t>
            </a:r>
            <a:r>
              <a:rPr kumimoji="1" lang="pt-BR" sz="1400" dirty="0"/>
              <a:t>      6  0.103    V      4  0.069    </a:t>
            </a:r>
            <a:r>
              <a:rPr kumimoji="1" lang="pt-BR" sz="1400" dirty="0" err="1"/>
              <a:t>G</a:t>
            </a:r>
            <a:r>
              <a:rPr kumimoji="1" lang="pt-BR" sz="1400" dirty="0"/>
              <a:t>      4  0.069    </a:t>
            </a:r>
            <a:r>
              <a:rPr kumimoji="1" lang="pt-BR" sz="1400" dirty="0" err="1"/>
              <a:t>B</a:t>
            </a:r>
            <a:r>
              <a:rPr kumimoji="1" lang="pt-BR" sz="1400" dirty="0"/>
              <a:t>      3  0.052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pt-BR" sz="1400" dirty="0" err="1"/>
              <a:t>X</a:t>
            </a:r>
            <a:r>
              <a:rPr kumimoji="1" lang="pt-BR" sz="1400" dirty="0"/>
              <a:t>      3  0.052    M      3  0.052    O      2  0.034    N      2  0.034</a:t>
            </a:r>
            <a:endParaRPr kumimoji="1" lang="pl-PL" sz="1400" dirty="0"/>
          </a:p>
          <a:p>
            <a:pPr marL="609600" indent="-609600">
              <a:spcBef>
                <a:spcPct val="20000"/>
              </a:spcBef>
            </a:pPr>
            <a:r>
              <a:rPr kumimoji="1" lang="pl-PL" sz="1400" dirty="0"/>
              <a:t>F      1  0.017    E      1  0.017    K      1  0.017    L      1  0.017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pl-PL" sz="1400" dirty="0"/>
              <a:t>P      0  0.000    Q      0  0.000    A      0  0.000    T      0  0.000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pl-PL" sz="1400" dirty="0"/>
              <a:t>U      0  0.000    H      0  0.000    W      0  0.000    I      0  0.000</a:t>
            </a:r>
            <a:endParaRPr kumimoji="1" lang="en-US" sz="1400" dirty="0"/>
          </a:p>
          <a:p>
            <a:pPr marL="609600" indent="-609600" algn="l">
              <a:spcBef>
                <a:spcPct val="20000"/>
              </a:spcBef>
            </a:pPr>
            <a:r>
              <a:rPr kumimoji="1" lang="en-US" sz="1400" dirty="0"/>
              <a:t>    J      0  0.000    Z      0  0.000           0  0.000    </a:t>
            </a:r>
          </a:p>
          <a:p>
            <a:pPr marL="609600" indent="-609600" algn="l">
              <a:spcBef>
                <a:spcPct val="20000"/>
              </a:spcBef>
            </a:pPr>
            <a:r>
              <a:rPr kumimoji="1" lang="en-US" sz="1400" dirty="0"/>
              <a:t>58 characters, index of coincidence: 0.071, IC (square </a:t>
            </a:r>
            <a:r>
              <a:rPr kumimoji="1" lang="en-US" sz="1400" dirty="0" err="1"/>
              <a:t>approx</a:t>
            </a:r>
            <a:r>
              <a:rPr kumimoji="1" lang="en-US" sz="1400" dirty="0"/>
              <a:t>): 0.087.</a:t>
            </a: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66F7-9838-4EBC-BBE8-E50F384068F0}" type="slidenum">
              <a:rPr lang="en-US"/>
              <a:pPr/>
              <a:t>58</a:t>
            </a:fld>
            <a:endParaRPr lang="en-US"/>
          </a:p>
        </p:txBody>
      </p:sp>
      <p:sp>
        <p:nvSpPr>
          <p:cNvPr id="33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 sz="3600"/>
              <a:t>IC of columns continued</a:t>
            </a:r>
          </a:p>
        </p:txBody>
      </p:sp>
      <p:sp>
        <p:nvSpPr>
          <p:cNvPr id="33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686800" cy="2514600"/>
          </a:xfrm>
          <a:noFill/>
          <a:ln/>
        </p:spPr>
        <p:txBody>
          <a:bodyPr/>
          <a:lstStyle/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Column 4 of 5</a:t>
            </a:r>
          </a:p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Ch Count   Freq    Ch Count   Freq    Ch Count   Freq    Ch Count   Freq</a:t>
            </a:r>
            <a:endParaRPr lang="pt-BR" sz="1400" dirty="0">
              <a:latin typeface="Courier New" pitchFamily="49" charset="0"/>
            </a:endParaRPr>
          </a:p>
          <a:p>
            <a:pPr marL="609600" indent="-609600">
              <a:buFontTx/>
              <a:buNone/>
            </a:pPr>
            <a:r>
              <a:rPr lang="pt-BR" sz="1400" dirty="0">
                <a:latin typeface="Courier New" pitchFamily="49" charset="0"/>
              </a:rPr>
              <a:t>L      9  0.155    </a:t>
            </a:r>
            <a:r>
              <a:rPr lang="pt-BR" sz="1400" dirty="0" err="1">
                <a:latin typeface="Courier New" pitchFamily="49" charset="0"/>
              </a:rPr>
              <a:t>I</a:t>
            </a:r>
            <a:r>
              <a:rPr lang="pt-BR" sz="1400" dirty="0">
                <a:latin typeface="Courier New" pitchFamily="49" charset="0"/>
              </a:rPr>
              <a:t>      7  0.121    W      6  0.103    </a:t>
            </a:r>
            <a:r>
              <a:rPr lang="pt-BR" sz="1400" dirty="0" err="1">
                <a:latin typeface="Courier New" pitchFamily="49" charset="0"/>
              </a:rPr>
              <a:t>X</a:t>
            </a:r>
            <a:r>
              <a:rPr lang="pt-BR" sz="1400" dirty="0">
                <a:latin typeface="Courier New" pitchFamily="49" charset="0"/>
              </a:rPr>
              <a:t>      6  0.103</a:t>
            </a:r>
          </a:p>
          <a:p>
            <a:pPr marL="609600" indent="-609600">
              <a:buFontTx/>
              <a:buNone/>
            </a:pPr>
            <a:r>
              <a:rPr lang="pt-BR" sz="1400" dirty="0" err="1">
                <a:latin typeface="Courier New" pitchFamily="49" charset="0"/>
              </a:rPr>
              <a:t>S</a:t>
            </a:r>
            <a:r>
              <a:rPr lang="pt-BR" sz="1400" dirty="0">
                <a:latin typeface="Courier New" pitchFamily="49" charset="0"/>
              </a:rPr>
              <a:t>      5  0.086    M      5  0.086    </a:t>
            </a:r>
            <a:r>
              <a:rPr lang="pt-BR" sz="1400" dirty="0" err="1">
                <a:latin typeface="Courier New" pitchFamily="49" charset="0"/>
              </a:rPr>
              <a:t>R</a:t>
            </a:r>
            <a:r>
              <a:rPr lang="pt-BR" sz="1400" dirty="0">
                <a:latin typeface="Courier New" pitchFamily="49" charset="0"/>
              </a:rPr>
              <a:t>      5  0.086    E      3  0.052</a:t>
            </a:r>
          </a:p>
          <a:p>
            <a:pPr marL="609600" indent="-609600">
              <a:buFontTx/>
              <a:buNone/>
            </a:pPr>
            <a:r>
              <a:rPr lang="pt-BR" sz="1400" dirty="0">
                <a:latin typeface="Courier New" pitchFamily="49" charset="0"/>
              </a:rPr>
              <a:t>H      2  0.034    V      2  0.034    </a:t>
            </a:r>
            <a:r>
              <a:rPr lang="pt-BR" sz="1400" dirty="0" err="1">
                <a:latin typeface="Courier New" pitchFamily="49" charset="0"/>
              </a:rPr>
              <a:t>G</a:t>
            </a:r>
            <a:r>
              <a:rPr lang="pt-BR" sz="1400" dirty="0">
                <a:latin typeface="Courier New" pitchFamily="49" charset="0"/>
              </a:rPr>
              <a:t>      2  0.034    </a:t>
            </a:r>
            <a:r>
              <a:rPr lang="pt-BR" sz="1400" dirty="0" err="1">
                <a:latin typeface="Courier New" pitchFamily="49" charset="0"/>
              </a:rPr>
              <a:t>K</a:t>
            </a:r>
            <a:r>
              <a:rPr lang="pt-BR" sz="1400" dirty="0">
                <a:latin typeface="Courier New" pitchFamily="49" charset="0"/>
              </a:rPr>
              <a:t>      2  0.034</a:t>
            </a:r>
            <a:endParaRPr lang="pl-PL" sz="1400" dirty="0">
              <a:latin typeface="Courier New" pitchFamily="49" charset="0"/>
            </a:endParaRPr>
          </a:p>
          <a:p>
            <a:pPr marL="609600" indent="-609600">
              <a:buFontTx/>
              <a:buNone/>
            </a:pPr>
            <a:r>
              <a:rPr lang="pl-PL" sz="1400" dirty="0">
                <a:latin typeface="Courier New" pitchFamily="49" charset="0"/>
              </a:rPr>
              <a:t>A      1  0.017    P      1  0.017    T      1  0.017    Z      1  0.017</a:t>
            </a:r>
          </a:p>
          <a:p>
            <a:pPr marL="609600" indent="-609600">
              <a:buFontTx/>
              <a:buNone/>
            </a:pPr>
            <a:r>
              <a:rPr lang="pl-PL" sz="1400" dirty="0">
                <a:latin typeface="Courier New" pitchFamily="49" charset="0"/>
              </a:rPr>
              <a:t>C      0  0.000    Q      0  0.000    D      0  0.000    J      0  0.000</a:t>
            </a:r>
          </a:p>
          <a:p>
            <a:pPr marL="609600" indent="-609600">
              <a:buFontTx/>
              <a:buNone/>
            </a:pPr>
            <a:r>
              <a:rPr lang="pl-PL" sz="1400" dirty="0">
                <a:latin typeface="Courier New" pitchFamily="49" charset="0"/>
              </a:rPr>
              <a:t>U      0  0.000    F      0  0.000    B      0  0.000    N      0  0.000</a:t>
            </a:r>
            <a:endParaRPr lang="en-US" sz="1400" dirty="0">
              <a:latin typeface="Courier New" pitchFamily="49" charset="0"/>
            </a:endParaRPr>
          </a:p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Y      0  0.000    O      0  0.000           0  0.000    </a:t>
            </a:r>
          </a:p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58 characters, index of coincidence: 0.075, IC (square </a:t>
            </a:r>
            <a:r>
              <a:rPr lang="en-US" sz="1400" dirty="0" err="1">
                <a:latin typeface="Courier New" pitchFamily="49" charset="0"/>
              </a:rPr>
              <a:t>approx</a:t>
            </a:r>
            <a:r>
              <a:rPr lang="en-US" sz="1400" dirty="0">
                <a:latin typeface="Courier New" pitchFamily="49" charset="0"/>
              </a:rPr>
              <a:t>): 0.091.</a:t>
            </a:r>
          </a:p>
        </p:txBody>
      </p:sp>
      <p:sp>
        <p:nvSpPr>
          <p:cNvPr id="3351556" name="Rectangle 4"/>
          <p:cNvSpPr>
            <a:spLocks noChangeArrowheads="1"/>
          </p:cNvSpPr>
          <p:nvPr/>
        </p:nvSpPr>
        <p:spPr bwMode="auto">
          <a:xfrm>
            <a:off x="76200" y="3810000"/>
            <a:ext cx="8686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400" dirty="0"/>
              <a:t>Column 5 of 5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 dirty="0"/>
              <a:t>Ch Count   Freq    Ch Count   Freq    Ch Count   Freq    Ch Count   Freq</a:t>
            </a:r>
            <a:endParaRPr kumimoji="1" lang="pt-BR" sz="1400" dirty="0"/>
          </a:p>
          <a:p>
            <a:pPr marL="609600" indent="-609600">
              <a:spcBef>
                <a:spcPct val="20000"/>
              </a:spcBef>
            </a:pPr>
            <a:r>
              <a:rPr kumimoji="1" lang="pt-BR" sz="1400" dirty="0" err="1"/>
              <a:t>Y</a:t>
            </a:r>
            <a:r>
              <a:rPr kumimoji="1" lang="pt-BR" sz="1400" dirty="0"/>
              <a:t>      9  0.155    C      7  0.121    </a:t>
            </a:r>
            <a:r>
              <a:rPr kumimoji="1" lang="pt-BR" sz="1400" dirty="0" err="1"/>
              <a:t>F</a:t>
            </a:r>
            <a:r>
              <a:rPr kumimoji="1" lang="pt-BR" sz="1400" dirty="0"/>
              <a:t>      5  0.086    M      4  0.069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pt-BR" sz="1400" dirty="0" err="1"/>
              <a:t>P</a:t>
            </a:r>
            <a:r>
              <a:rPr kumimoji="1" lang="pt-BR" sz="1400" dirty="0"/>
              <a:t>      4  0.069    </a:t>
            </a:r>
            <a:r>
              <a:rPr kumimoji="1" lang="pt-BR" sz="1400" dirty="0" err="1"/>
              <a:t>Q</a:t>
            </a:r>
            <a:r>
              <a:rPr kumimoji="1" lang="pt-BR" sz="1400" dirty="0"/>
              <a:t>      4  0.069    </a:t>
            </a:r>
            <a:r>
              <a:rPr kumimoji="1" lang="pt-BR" sz="1400" dirty="0" err="1"/>
              <a:t>K</a:t>
            </a:r>
            <a:r>
              <a:rPr kumimoji="1" lang="pt-BR" sz="1400" dirty="0"/>
              <a:t>      4  0.069    J      3  0.052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pt-BR" sz="1400" dirty="0" err="1"/>
              <a:t>R</a:t>
            </a:r>
            <a:r>
              <a:rPr kumimoji="1" lang="pt-BR" sz="1400" dirty="0"/>
              <a:t>      3  0.052    </a:t>
            </a:r>
            <a:r>
              <a:rPr kumimoji="1" lang="pt-BR" sz="1400" dirty="0" err="1"/>
              <a:t>D</a:t>
            </a:r>
            <a:r>
              <a:rPr kumimoji="1" lang="pt-BR" sz="1400" dirty="0"/>
              <a:t>      3  0.052    </a:t>
            </a:r>
            <a:r>
              <a:rPr kumimoji="1" lang="pt-BR" sz="1400" dirty="0" err="1"/>
              <a:t>G</a:t>
            </a:r>
            <a:r>
              <a:rPr kumimoji="1" lang="pt-BR" sz="1400" dirty="0"/>
              <a:t>      2  0.034    </a:t>
            </a:r>
            <a:r>
              <a:rPr kumimoji="1" lang="pt-BR" sz="1400" dirty="0" err="1"/>
              <a:t>S</a:t>
            </a:r>
            <a:r>
              <a:rPr kumimoji="1" lang="pt-BR" sz="1400" dirty="0"/>
              <a:t>      2  0.034</a:t>
            </a:r>
            <a:endParaRPr kumimoji="1" lang="pl-PL" sz="1400" dirty="0"/>
          </a:p>
          <a:p>
            <a:pPr marL="609600" indent="-609600">
              <a:spcBef>
                <a:spcPct val="20000"/>
              </a:spcBef>
            </a:pPr>
            <a:r>
              <a:rPr kumimoji="1" lang="pl-PL" sz="1400" dirty="0"/>
              <a:t>U      2  0.034    B      2  0.034    A      1  0.017    N      1  0.017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pl-PL" sz="1400" dirty="0"/>
              <a:t>E      1  0.017    L      1  0.017    H      0  0.000    O      0  0.000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pl-PL" sz="1400" dirty="0"/>
              <a:t>T      0  0.000    I      0  0.000    V      0  0.000    W      0  0.000</a:t>
            </a:r>
          </a:p>
          <a:p>
            <a:pPr marL="1066800" lvl="1" indent="-609600" algn="l">
              <a:spcBef>
                <a:spcPct val="20000"/>
              </a:spcBef>
            </a:pPr>
            <a:r>
              <a:rPr kumimoji="1" lang="pl-PL" sz="1400" dirty="0"/>
              <a:t>X      0  0.000    Z      0  0.000           0  0.000    </a:t>
            </a:r>
            <a:endParaRPr kumimoji="1" lang="en-US" sz="1400" dirty="0"/>
          </a:p>
          <a:p>
            <a:pPr marL="1066800" lvl="1" indent="-609600" algn="l">
              <a:spcBef>
                <a:spcPct val="20000"/>
              </a:spcBef>
            </a:pPr>
            <a:r>
              <a:rPr kumimoji="1" lang="en-US" sz="1400" dirty="0"/>
              <a:t>58 characters, index of coincidence: 0.063, IC (square </a:t>
            </a:r>
            <a:r>
              <a:rPr kumimoji="1" lang="en-US" sz="1400" dirty="0" err="1"/>
              <a:t>approx</a:t>
            </a:r>
            <a:r>
              <a:rPr kumimoji="1" lang="en-US" sz="1400" dirty="0"/>
              <a:t>): 0.079.</a:t>
            </a:r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CE94B-250A-44CC-B049-BA66A9B2BE7A}" type="slidenum">
              <a:rPr lang="en-US"/>
              <a:pPr/>
              <a:t>59</a:t>
            </a:fld>
            <a:endParaRPr lang="en-US"/>
          </a:p>
        </p:txBody>
      </p:sp>
      <p:sp>
        <p:nvSpPr>
          <p:cNvPr id="33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686800" cy="533400"/>
          </a:xfrm>
        </p:spPr>
        <p:txBody>
          <a:bodyPr/>
          <a:lstStyle/>
          <a:p>
            <a:r>
              <a:rPr lang="en-US" sz="3600"/>
              <a:t>Since the alphabets are standard study most likely slides</a:t>
            </a:r>
          </a:p>
        </p:txBody>
      </p:sp>
      <p:sp>
        <p:nvSpPr>
          <p:cNvPr id="33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686800" cy="990600"/>
          </a:xfrm>
          <a:noFill/>
          <a:ln/>
        </p:spPr>
        <p:txBody>
          <a:bodyPr/>
          <a:lstStyle/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000" dirty="0"/>
              <a:t>Side normal alphabet against input alphabet and check distance: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D</a:t>
            </a:r>
            <a:r>
              <a:rPr lang="en-US" sz="1800" baseline="-25000" dirty="0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= </a:t>
            </a:r>
            <a:r>
              <a:rPr lang="en-US" sz="2400" dirty="0">
                <a:latin typeface="Math1Mono" pitchFamily="18" charset="2"/>
              </a:rPr>
              <a:t>∑</a:t>
            </a:r>
            <a:r>
              <a:rPr lang="en-US" sz="1800" baseline="-25000" dirty="0" err="1">
                <a:latin typeface="Courier New" pitchFamily="49" charset="0"/>
              </a:rPr>
              <a:t>i</a:t>
            </a:r>
            <a:r>
              <a:rPr lang="en-US" sz="1800" baseline="-25000" dirty="0">
                <a:latin typeface="Courier New" pitchFamily="49" charset="0"/>
              </a:rPr>
              <a:t>=0</a:t>
            </a:r>
            <a:r>
              <a:rPr lang="en-US" sz="1800" baseline="30000" dirty="0">
                <a:latin typeface="Courier New" pitchFamily="49" charset="0"/>
              </a:rPr>
              <a:t>25</a:t>
            </a:r>
            <a:r>
              <a:rPr lang="en-US" sz="1800" dirty="0">
                <a:latin typeface="Courier New" pitchFamily="49" charset="0"/>
              </a:rPr>
              <a:t>(d</a:t>
            </a:r>
            <a:r>
              <a:rPr lang="en-US" sz="1800" baseline="-25000" dirty="0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-d’</a:t>
            </a:r>
            <a:r>
              <a:rPr lang="en-US" sz="1800" baseline="-25000" dirty="0">
                <a:latin typeface="Courier New" pitchFamily="49" charset="0"/>
              </a:rPr>
              <a:t>((</a:t>
            </a:r>
            <a:r>
              <a:rPr lang="en-US" sz="1800" baseline="-25000" dirty="0" err="1">
                <a:latin typeface="Courier New" pitchFamily="49" charset="0"/>
              </a:rPr>
              <a:t>i+s</a:t>
            </a:r>
            <a:r>
              <a:rPr lang="en-US" sz="1800" baseline="-25000" dirty="0">
                <a:latin typeface="Courier New" pitchFamily="49" charset="0"/>
              </a:rPr>
              <a:t>)(mod 26))</a:t>
            </a:r>
            <a:r>
              <a:rPr lang="en-US" sz="1800" dirty="0">
                <a:latin typeface="Courier New" pitchFamily="49" charset="0"/>
              </a:rPr>
              <a:t>)</a:t>
            </a:r>
            <a:r>
              <a:rPr lang="en-US" sz="1800" baseline="30000" dirty="0">
                <a:latin typeface="Courier New" pitchFamily="49" charset="0"/>
              </a:rPr>
              <a:t>2</a:t>
            </a:r>
            <a:r>
              <a:rPr lang="en-US" sz="1800" dirty="0">
                <a:latin typeface="Courier New" pitchFamily="49" charset="0"/>
              </a:rPr>
              <a:t>. </a:t>
            </a:r>
            <a:r>
              <a:rPr lang="en-US" sz="1600" dirty="0">
                <a:latin typeface="Courier New" pitchFamily="49" charset="0"/>
              </a:rPr>
              <a:t>d</a:t>
            </a:r>
            <a:r>
              <a:rPr lang="en-US" sz="1600" baseline="-25000" dirty="0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is the cipher alphabet frequency, d</a:t>
            </a:r>
            <a:r>
              <a:rPr lang="en-US" sz="1600" baseline="-25000" dirty="0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’</a:t>
            </a:r>
            <a:r>
              <a:rPr lang="en-US" sz="1800" dirty="0">
                <a:latin typeface="Courier New" pitchFamily="49" charset="0"/>
              </a:rPr>
              <a:t> is the normal alphabet frequency.</a:t>
            </a:r>
          </a:p>
        </p:txBody>
      </p:sp>
      <p:sp>
        <p:nvSpPr>
          <p:cNvPr id="3349508" name="Rectangle 4"/>
          <p:cNvSpPr>
            <a:spLocks noChangeArrowheads="1"/>
          </p:cNvSpPr>
          <p:nvPr/>
        </p:nvSpPr>
        <p:spPr bwMode="auto">
          <a:xfrm>
            <a:off x="-76200" y="2209800"/>
            <a:ext cx="2590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400"/>
              <a:t>Alphabet 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Slide      Distance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00 (A)	0.0656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01 (B)	0.0556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02 (C)	0.0703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03 (D)	0.0753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04 (E)	0.0704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05 (F)	0.0775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06 (G)	0.0616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07 (H)	0.0619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08 (I)	0.0401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09 (J)	0.0896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10 (K)	0.0899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11 (L)	0.0666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 b="1">
                <a:solidFill>
                  <a:schemeClr val="accent2"/>
                </a:solidFill>
              </a:rPr>
              <a:t>12 (M)	0.0163</a:t>
            </a:r>
          </a:p>
          <a:p>
            <a:pPr marL="609600" indent="-609600">
              <a:spcBef>
                <a:spcPct val="20000"/>
              </a:spcBef>
            </a:pPr>
            <a:endParaRPr kumimoji="1" lang="en-US" sz="1400"/>
          </a:p>
        </p:txBody>
      </p:sp>
      <p:sp>
        <p:nvSpPr>
          <p:cNvPr id="3349509" name="Rectangle 5"/>
          <p:cNvSpPr>
            <a:spLocks noChangeArrowheads="1"/>
          </p:cNvSpPr>
          <p:nvPr/>
        </p:nvSpPr>
        <p:spPr bwMode="auto">
          <a:xfrm>
            <a:off x="2286000" y="2209800"/>
            <a:ext cx="2590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400"/>
              <a:t>Alphabet 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Slide    Distance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13 (N)	0.0707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14 (O)	0.0791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15 (P)	0.0723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16 (Q)	0.0603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17 (R)	0.0621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18 (S)	0.0736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19 (T)	0.0700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20 (U)	0.0693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21 (V)	0.0440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22 (W)	0.0679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23 (X)	0.0704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24 (Y)	0.0816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25 (Z)	0.0553</a:t>
            </a:r>
          </a:p>
        </p:txBody>
      </p:sp>
      <p:sp>
        <p:nvSpPr>
          <p:cNvPr id="3349510" name="Rectangle 6"/>
          <p:cNvSpPr>
            <a:spLocks noChangeArrowheads="1"/>
          </p:cNvSpPr>
          <p:nvPr/>
        </p:nvSpPr>
        <p:spPr bwMode="auto">
          <a:xfrm>
            <a:off x="4572000" y="2209800"/>
            <a:ext cx="2590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400"/>
              <a:t>Alphabet 2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Slide   Distance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00 (A)   0.0724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01 (B)   0.0733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02 (C)   0.0540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03 (D)   0.0795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04 (E)   0.0712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05 (F)   0.0649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06 (G)   0.0730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07 (H)   0.0645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08 (I)   0.0785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09 (J)   0.0625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10 (K)   0.0701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11 (L)   0.0404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12 (M)   0.0784</a:t>
            </a:r>
          </a:p>
        </p:txBody>
      </p:sp>
      <p:sp>
        <p:nvSpPr>
          <p:cNvPr id="3349511" name="Rectangle 7"/>
          <p:cNvSpPr>
            <a:spLocks noChangeArrowheads="1"/>
          </p:cNvSpPr>
          <p:nvPr/>
        </p:nvSpPr>
        <p:spPr bwMode="auto">
          <a:xfrm>
            <a:off x="6781800" y="2209800"/>
            <a:ext cx="2590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400" dirty="0"/>
              <a:t>Alphabet 2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 dirty="0"/>
              <a:t>Slide  Distance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 dirty="0"/>
              <a:t>13 (N)   0.0494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 dirty="0"/>
              <a:t>14 (O)   0.0724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 dirty="0"/>
              <a:t>15 (P)   0.0636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 dirty="0"/>
              <a:t>16 (Q)   0.0689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 dirty="0"/>
              <a:t>17 (R)   0.0691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 dirty="0"/>
              <a:t>18 (S)   0.0693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 dirty="0"/>
              <a:t>19 (T)   0.0702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 dirty="0"/>
              <a:t>20 (U)   0.0446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 dirty="0"/>
              <a:t>21 (V)   0.0752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 dirty="0"/>
              <a:t>22 (W)   0.0777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 dirty="0"/>
              <a:t>23 (X)   0.0732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 b="1" dirty="0">
                <a:solidFill>
                  <a:schemeClr val="accent2"/>
                </a:solidFill>
              </a:rPr>
              <a:t>24 (Y)   0.0135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 dirty="0"/>
              <a:t>25 (Z)   0.0754</a:t>
            </a:r>
          </a:p>
          <a:p>
            <a:pPr marL="609600" indent="-609600">
              <a:spcBef>
                <a:spcPct val="20000"/>
              </a:spcBef>
            </a:pPr>
            <a:endParaRPr kumimoji="1" lang="en-US" sz="1400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39C6C8-4A62-4243-B321-4EDA814F798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 sz="3600"/>
              <a:t>Computational strength of adversary (edging towards high class version)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8534400" cy="3505200"/>
          </a:xfrm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Infinite - Perfect Security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Information Theoretic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Doesn’t depend on computing resources or time available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Polynomial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Asymptotic measure of computing power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Indicative but not dispositive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Realistic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actual computing resources under known or suspected attacks.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is us, low brow.</a:t>
            </a: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319EE-433F-4514-BEBD-71C50E3E5553}" type="slidenum">
              <a:rPr lang="en-US"/>
              <a:pPr/>
              <a:t>60</a:t>
            </a:fld>
            <a:endParaRPr lang="en-US"/>
          </a:p>
        </p:txBody>
      </p:sp>
      <p:sp>
        <p:nvSpPr>
          <p:cNvPr id="33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 sz="3600"/>
              <a:t>Slides continued</a:t>
            </a:r>
          </a:p>
        </p:txBody>
      </p:sp>
      <p:sp>
        <p:nvSpPr>
          <p:cNvPr id="33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686800" cy="838200"/>
          </a:xfrm>
          <a:noFill/>
          <a:ln/>
        </p:spPr>
        <p:txBody>
          <a:bodyPr/>
          <a:lstStyle/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000"/>
              <a:t>Side normal alphabet against input alphabet and check distance: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D</a:t>
            </a:r>
            <a:r>
              <a:rPr lang="en-US" sz="1800" baseline="-25000">
                <a:latin typeface="Courier New" pitchFamily="49" charset="0"/>
              </a:rPr>
              <a:t>i</a:t>
            </a:r>
            <a:r>
              <a:rPr lang="en-US" sz="1800">
                <a:latin typeface="Courier New" pitchFamily="49" charset="0"/>
              </a:rPr>
              <a:t>= </a:t>
            </a:r>
            <a:r>
              <a:rPr lang="en-US" sz="2400">
                <a:latin typeface="Math1Mono" pitchFamily="18" charset="2"/>
              </a:rPr>
              <a:t>∑ </a:t>
            </a:r>
            <a:r>
              <a:rPr lang="en-US" sz="1800" baseline="-25000" err="1">
                <a:latin typeface="Courier New" pitchFamily="49" charset="0"/>
              </a:rPr>
              <a:t>i</a:t>
            </a:r>
            <a:r>
              <a:rPr lang="en-US" sz="1800" baseline="-25000">
                <a:latin typeface="Courier New" pitchFamily="49" charset="0"/>
              </a:rPr>
              <a:t>=0</a:t>
            </a:r>
            <a:r>
              <a:rPr lang="en-US" sz="1800" baseline="30000">
                <a:latin typeface="Courier New" pitchFamily="49" charset="0"/>
              </a:rPr>
              <a:t>25</a:t>
            </a:r>
            <a:r>
              <a:rPr lang="en-US" sz="1800">
                <a:latin typeface="Courier New" pitchFamily="49" charset="0"/>
              </a:rPr>
              <a:t>(d</a:t>
            </a:r>
            <a:r>
              <a:rPr lang="en-US" sz="1800" baseline="-25000">
                <a:latin typeface="Courier New" pitchFamily="49" charset="0"/>
              </a:rPr>
              <a:t>i</a:t>
            </a:r>
            <a:r>
              <a:rPr lang="en-US" sz="1800">
                <a:latin typeface="Courier New" pitchFamily="49" charset="0"/>
              </a:rPr>
              <a:t>-d’</a:t>
            </a:r>
            <a:r>
              <a:rPr lang="en-US" sz="1800" baseline="-25000">
                <a:latin typeface="Courier New" pitchFamily="49" charset="0"/>
              </a:rPr>
              <a:t>((i+s)(mod 26))</a:t>
            </a:r>
            <a:r>
              <a:rPr lang="en-US" sz="1800">
                <a:latin typeface="Courier New" pitchFamily="49" charset="0"/>
              </a:rPr>
              <a:t>)</a:t>
            </a:r>
            <a:r>
              <a:rPr lang="en-US" sz="1800" baseline="30000">
                <a:latin typeface="Courier New" pitchFamily="49" charset="0"/>
              </a:rPr>
              <a:t>2</a:t>
            </a:r>
            <a:r>
              <a:rPr lang="en-US" sz="1800">
                <a:latin typeface="Courier New" pitchFamily="49" charset="0"/>
              </a:rPr>
              <a:t>. </a:t>
            </a:r>
            <a:r>
              <a:rPr lang="en-US" sz="1600" err="1">
                <a:latin typeface="Courier New" pitchFamily="49" charset="0"/>
              </a:rPr>
              <a:t>d</a:t>
            </a:r>
            <a:r>
              <a:rPr lang="en-US" sz="1600" baseline="-25000" err="1">
                <a:latin typeface="Courier New" pitchFamily="49" charset="0"/>
              </a:rPr>
              <a:t>i</a:t>
            </a:r>
            <a:r>
              <a:rPr lang="en-US" sz="1600">
                <a:latin typeface="Courier New" pitchFamily="49" charset="0"/>
              </a:rPr>
              <a:t> is the cipher alphabet frequency, </a:t>
            </a:r>
            <a:r>
              <a:rPr lang="en-US" sz="1600" err="1">
                <a:latin typeface="Courier New" pitchFamily="49" charset="0"/>
              </a:rPr>
              <a:t>d</a:t>
            </a:r>
            <a:r>
              <a:rPr lang="en-US" sz="1600" baseline="-25000" err="1">
                <a:latin typeface="Courier New" pitchFamily="49" charset="0"/>
              </a:rPr>
              <a:t>i</a:t>
            </a:r>
            <a:r>
              <a:rPr lang="en-US" sz="1600">
                <a:latin typeface="Courier New" pitchFamily="49" charset="0"/>
              </a:rPr>
              <a:t>’</a:t>
            </a:r>
            <a:r>
              <a:rPr lang="en-US" sz="1800">
                <a:latin typeface="Courier New" pitchFamily="49" charset="0"/>
              </a:rPr>
              <a:t> is the normal alphabet frequency.</a:t>
            </a:r>
          </a:p>
        </p:txBody>
      </p:sp>
      <p:sp>
        <p:nvSpPr>
          <p:cNvPr id="3353604" name="Rectangle 4"/>
          <p:cNvSpPr>
            <a:spLocks noChangeArrowheads="1"/>
          </p:cNvSpPr>
          <p:nvPr/>
        </p:nvSpPr>
        <p:spPr bwMode="auto">
          <a:xfrm>
            <a:off x="0" y="2209800"/>
            <a:ext cx="2590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400"/>
              <a:t>Alphabet 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Slide  Distance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00 (A)   0.0764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01 (B)   0.0901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02 (C)   0.0841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03 (D)   0.0836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04 (E)   0.0744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05 (F)   0.0823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06 (G)   0.0849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07 (H)   0.0960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08 (I)   0.0966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09 (J)   0.0718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 b="1">
                <a:solidFill>
                  <a:schemeClr val="accent2"/>
                </a:solidFill>
              </a:rPr>
              <a:t>10 (K)   0.0338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11 (L)   0.0755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12 (M)   0.0917</a:t>
            </a:r>
          </a:p>
        </p:txBody>
      </p:sp>
      <p:sp>
        <p:nvSpPr>
          <p:cNvPr id="3353605" name="Rectangle 5"/>
          <p:cNvSpPr>
            <a:spLocks noChangeArrowheads="1"/>
          </p:cNvSpPr>
          <p:nvPr/>
        </p:nvSpPr>
        <p:spPr bwMode="auto">
          <a:xfrm>
            <a:off x="2057400" y="2209800"/>
            <a:ext cx="2590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400"/>
              <a:t>Alphabet 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Slide  Distance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13 (N)   0.0647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14 (O)   0.0599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15 (P)   0.0763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16 (Q)   0.0838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17 (R)   0.0799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18 (S)   0.0907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19 (T)   0.0871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20 (U)   0.0741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21 (V)   0.0752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22 (W)   0.1086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23 (X)   0.0919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24 (Y)   0.0494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25 (Z)   0.0426</a:t>
            </a:r>
          </a:p>
          <a:p>
            <a:pPr marL="609600" indent="-609600">
              <a:spcBef>
                <a:spcPct val="20000"/>
              </a:spcBef>
            </a:pPr>
            <a:endParaRPr kumimoji="1" lang="en-US" sz="1400"/>
          </a:p>
        </p:txBody>
      </p:sp>
      <p:sp>
        <p:nvSpPr>
          <p:cNvPr id="3353606" name="Rectangle 6"/>
          <p:cNvSpPr>
            <a:spLocks noChangeArrowheads="1"/>
          </p:cNvSpPr>
          <p:nvPr/>
        </p:nvSpPr>
        <p:spPr bwMode="auto">
          <a:xfrm>
            <a:off x="4267200" y="2209800"/>
            <a:ext cx="2590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400"/>
              <a:t>Alphabet 4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Slide   Distance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00 (A)   0.0711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01 (B)   0.1091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02 (C)   0.1079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03 (D)   0.0672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 b="1">
                <a:solidFill>
                  <a:schemeClr val="accent2"/>
                </a:solidFill>
              </a:rPr>
              <a:t>04 (E)   0.0231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05 (F)   0.0829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06 (G)   0.0878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07 (H)   0.0751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08 (I)   0.0675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09 (J)   0.0893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10 (K)   0.0924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11 (L)   0.0896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12 (M)   0.1074</a:t>
            </a:r>
          </a:p>
        </p:txBody>
      </p:sp>
      <p:sp>
        <p:nvSpPr>
          <p:cNvPr id="3353607" name="Rectangle 7"/>
          <p:cNvSpPr>
            <a:spLocks noChangeArrowheads="1"/>
          </p:cNvSpPr>
          <p:nvPr/>
        </p:nvSpPr>
        <p:spPr bwMode="auto">
          <a:xfrm>
            <a:off x="6553200" y="2209800"/>
            <a:ext cx="2590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400"/>
              <a:t>Alphabet 4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Slide  Distance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13 (N)   0.0929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14 (O)   0.0839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15 (P)   0.0734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16 (Q)   0.1000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17 (R)   0.0759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18 (S)   0.0577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19 (T)   0.0508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20 (U)   0.0782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21 (V)   0.0949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22 (W)   0.0971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23 (X)   0.0860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24 (Y)   0.0832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25 (Z)   0.0876</a:t>
            </a:r>
          </a:p>
          <a:p>
            <a:pPr marL="609600" indent="-609600">
              <a:spcBef>
                <a:spcPct val="20000"/>
              </a:spcBef>
            </a:pPr>
            <a:endParaRPr kumimoji="1" lang="en-US" sz="1400"/>
          </a:p>
          <a:p>
            <a:pPr marL="609600" indent="-609600">
              <a:spcBef>
                <a:spcPct val="20000"/>
              </a:spcBef>
            </a:pPr>
            <a:endParaRPr kumimoji="1" lang="en-US" sz="1400"/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C2C3-4657-4C0D-B54E-73645DDD54EF}" type="slidenum">
              <a:rPr lang="en-US"/>
              <a:pPr/>
              <a:t>61</a:t>
            </a:fld>
            <a:endParaRPr lang="en-US"/>
          </a:p>
        </p:txBody>
      </p:sp>
      <p:sp>
        <p:nvSpPr>
          <p:cNvPr id="33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 sz="3600"/>
              <a:t>Slides concluded</a:t>
            </a:r>
          </a:p>
        </p:txBody>
      </p:sp>
      <p:sp>
        <p:nvSpPr>
          <p:cNvPr id="33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1066800"/>
            <a:ext cx="8763000" cy="838200"/>
          </a:xfrm>
          <a:noFill/>
          <a:ln/>
        </p:spPr>
        <p:txBody>
          <a:bodyPr/>
          <a:lstStyle/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000"/>
              <a:t>Side normal alphabet against input alphabet and check distance: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D</a:t>
            </a:r>
            <a:r>
              <a:rPr lang="en-US" sz="1800" baseline="-25000">
                <a:latin typeface="Courier New" pitchFamily="49" charset="0"/>
              </a:rPr>
              <a:t>i</a:t>
            </a:r>
            <a:r>
              <a:rPr lang="en-US" sz="1800">
                <a:latin typeface="Courier New" pitchFamily="49" charset="0"/>
              </a:rPr>
              <a:t>= </a:t>
            </a:r>
            <a:r>
              <a:rPr lang="en-US" sz="1800">
                <a:latin typeface="Math1Mono" pitchFamily="18" charset="2"/>
              </a:rPr>
              <a:t>∑ </a:t>
            </a:r>
            <a:r>
              <a:rPr lang="en-US" sz="1800" baseline="-25000" err="1">
                <a:latin typeface="Courier New" pitchFamily="49" charset="0"/>
              </a:rPr>
              <a:t>i</a:t>
            </a:r>
            <a:r>
              <a:rPr lang="en-US" sz="1800" baseline="-25000">
                <a:latin typeface="Courier New" pitchFamily="49" charset="0"/>
              </a:rPr>
              <a:t>=0</a:t>
            </a:r>
            <a:r>
              <a:rPr lang="en-US" sz="1800" baseline="30000">
                <a:latin typeface="Courier New" pitchFamily="49" charset="0"/>
              </a:rPr>
              <a:t>25</a:t>
            </a:r>
            <a:r>
              <a:rPr lang="en-US" sz="1800">
                <a:latin typeface="Courier New" pitchFamily="49" charset="0"/>
              </a:rPr>
              <a:t>(d</a:t>
            </a:r>
            <a:r>
              <a:rPr lang="en-US" sz="1800" baseline="-25000">
                <a:latin typeface="Courier New" pitchFamily="49" charset="0"/>
              </a:rPr>
              <a:t>i</a:t>
            </a:r>
            <a:r>
              <a:rPr lang="en-US" sz="1800">
                <a:latin typeface="Courier New" pitchFamily="49" charset="0"/>
              </a:rPr>
              <a:t>-d’</a:t>
            </a:r>
            <a:r>
              <a:rPr lang="en-US" sz="1800" baseline="-25000">
                <a:latin typeface="Courier New" pitchFamily="49" charset="0"/>
              </a:rPr>
              <a:t>((</a:t>
            </a:r>
            <a:r>
              <a:rPr lang="en-US" sz="1800" baseline="-25000" err="1">
                <a:latin typeface="Courier New" pitchFamily="49" charset="0"/>
              </a:rPr>
              <a:t>i+s</a:t>
            </a:r>
            <a:r>
              <a:rPr lang="en-US" sz="1800" baseline="-25000">
                <a:latin typeface="Courier New" pitchFamily="49" charset="0"/>
              </a:rPr>
              <a:t>)(mod 26))</a:t>
            </a:r>
            <a:r>
              <a:rPr lang="en-US" sz="1800">
                <a:latin typeface="Courier New" pitchFamily="49" charset="0"/>
              </a:rPr>
              <a:t>)</a:t>
            </a:r>
            <a:r>
              <a:rPr lang="en-US" sz="1800" baseline="30000">
                <a:latin typeface="Courier New" pitchFamily="49" charset="0"/>
              </a:rPr>
              <a:t>2</a:t>
            </a:r>
            <a:r>
              <a:rPr lang="en-US" sz="1800">
                <a:latin typeface="Courier New" pitchFamily="49" charset="0"/>
              </a:rPr>
              <a:t>. </a:t>
            </a:r>
            <a:r>
              <a:rPr lang="en-US" sz="1600">
                <a:latin typeface="Courier New" pitchFamily="49" charset="0"/>
              </a:rPr>
              <a:t>d</a:t>
            </a:r>
            <a:r>
              <a:rPr lang="en-US" sz="1600" baseline="-25000">
                <a:latin typeface="Courier New" pitchFamily="49" charset="0"/>
              </a:rPr>
              <a:t>i</a:t>
            </a:r>
            <a:r>
              <a:rPr lang="en-US" sz="1600">
                <a:latin typeface="Courier New" pitchFamily="49" charset="0"/>
              </a:rPr>
              <a:t> is the cipher alphabet frequency, d</a:t>
            </a:r>
            <a:r>
              <a:rPr lang="en-US" sz="1600" baseline="-25000">
                <a:latin typeface="Courier New" pitchFamily="49" charset="0"/>
              </a:rPr>
              <a:t>i</a:t>
            </a:r>
            <a:r>
              <a:rPr lang="en-US" sz="1600">
                <a:latin typeface="Courier New" pitchFamily="49" charset="0"/>
              </a:rPr>
              <a:t>’</a:t>
            </a:r>
            <a:r>
              <a:rPr lang="en-US" sz="1800">
                <a:latin typeface="Courier New" pitchFamily="49" charset="0"/>
              </a:rPr>
              <a:t> is the normal alphabet frequency.</a:t>
            </a:r>
          </a:p>
        </p:txBody>
      </p:sp>
      <p:sp>
        <p:nvSpPr>
          <p:cNvPr id="3354628" name="Rectangle 4"/>
          <p:cNvSpPr>
            <a:spLocks noChangeArrowheads="1"/>
          </p:cNvSpPr>
          <p:nvPr/>
        </p:nvSpPr>
        <p:spPr bwMode="auto">
          <a:xfrm>
            <a:off x="1447800" y="2057400"/>
            <a:ext cx="2590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400"/>
              <a:t>Alphabet 5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Slide  Distance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00 (A)   0.0900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01 (B)   0.0696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02 (C)   0.0624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03 (D)   0.0871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04 (E)   0.0888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05 (F)   0.0598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06 (G)   0.0763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07 (H)   0.0732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08 (I)   0.0833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09 (J)   0.0663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10 (K)   0.0593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11 (L)   0.0539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12 (M)   0.0599</a:t>
            </a:r>
          </a:p>
        </p:txBody>
      </p:sp>
      <p:sp>
        <p:nvSpPr>
          <p:cNvPr id="3354629" name="Rectangle 5"/>
          <p:cNvSpPr>
            <a:spLocks noChangeArrowheads="1"/>
          </p:cNvSpPr>
          <p:nvPr/>
        </p:nvSpPr>
        <p:spPr bwMode="auto">
          <a:xfrm>
            <a:off x="4800600" y="2057400"/>
            <a:ext cx="2590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400"/>
              <a:t>Alphabet 5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Slide  Distance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13 (N)   0.0684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14 (O)   0.0759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15 (P)   0.0846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16 (Q)   0.0613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17 (R)   0.0724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18 (S)   0.0806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19 (T)   0.0889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20 (U)   0.0466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21 (V)   0.0833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22 (W)   0.0781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23 (X)   0.0661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 b="1">
                <a:solidFill>
                  <a:schemeClr val="accent2"/>
                </a:solidFill>
              </a:rPr>
              <a:t>24 (Y)   0.0215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25 (Z)   0.0699</a:t>
            </a:r>
          </a:p>
          <a:p>
            <a:pPr marL="609600" indent="-609600">
              <a:spcBef>
                <a:spcPct val="20000"/>
              </a:spcBef>
            </a:pPr>
            <a:endParaRPr kumimoji="1" lang="en-US" sz="1400"/>
          </a:p>
          <a:p>
            <a:pPr marL="609600" indent="-609600">
              <a:spcBef>
                <a:spcPct val="20000"/>
              </a:spcBef>
            </a:pPr>
            <a:endParaRPr kumimoji="1" lang="en-US" sz="1400"/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F3F05-583F-4FD4-B84B-0067A476A3F5}" type="slidenum">
              <a:rPr lang="en-US"/>
              <a:pPr/>
              <a:t>62</a:t>
            </a:fld>
            <a:endParaRPr lang="en-US"/>
          </a:p>
        </p:txBody>
      </p:sp>
      <p:sp>
        <p:nvSpPr>
          <p:cNvPr id="33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sz="3600" err="1"/>
              <a:t>Vigenere</a:t>
            </a:r>
            <a:r>
              <a:rPr lang="en-US" sz="3600"/>
              <a:t> Table </a:t>
            </a:r>
          </a:p>
        </p:txBody>
      </p:sp>
      <p:sp>
        <p:nvSpPr>
          <p:cNvPr id="33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981200"/>
            <a:ext cx="7086600" cy="3352800"/>
          </a:xfrm>
          <a:noFill/>
          <a:ln/>
        </p:spPr>
        <p:txBody>
          <a:bodyPr/>
          <a:lstStyle/>
          <a:p>
            <a:pPr marL="609600" indent="-609600">
              <a:buFontTx/>
              <a:buNone/>
            </a:pPr>
            <a:r>
              <a:rPr lang="en-US" sz="1800" u="sng" dirty="0" err="1">
                <a:latin typeface="Courier New"/>
              </a:rPr>
              <a:t>Vigenere</a:t>
            </a:r>
            <a:r>
              <a:rPr lang="en-US" sz="1800" u="sng" dirty="0">
                <a:latin typeface="Courier New"/>
              </a:rPr>
              <a:t> Tableau</a:t>
            </a:r>
          </a:p>
          <a:p>
            <a:pPr marL="609600" indent="-609600">
              <a:buFontTx/>
              <a:buNone/>
            </a:pPr>
            <a:endParaRPr lang="en-US" sz="1800" u="sng" dirty="0">
              <a:latin typeface="Courier New"/>
            </a:endParaRPr>
          </a:p>
          <a:p>
            <a:pPr marL="609600" indent="-609600">
              <a:buFontTx/>
              <a:buNone/>
            </a:pPr>
            <a:r>
              <a:rPr lang="en-US" sz="1800" dirty="0">
                <a:latin typeface="Courier New"/>
              </a:rPr>
              <a:t>ABCDEFGHIJKLMNOPQRSTUVWXYZ</a:t>
            </a:r>
          </a:p>
          <a:p>
            <a:pPr marL="609600" indent="-609600">
              <a:buFontTx/>
              <a:buNone/>
            </a:pPr>
            <a:r>
              <a:rPr lang="en-US" sz="1800" dirty="0">
                <a:latin typeface="Courier New"/>
              </a:rPr>
              <a:t>--------------------------</a:t>
            </a:r>
          </a:p>
          <a:p>
            <a:pPr marL="609600" indent="-609600">
              <a:buFontTx/>
              <a:buNone/>
            </a:pPr>
            <a:r>
              <a:rPr lang="en-US" sz="1800" dirty="0">
                <a:latin typeface="Courier New"/>
              </a:rPr>
              <a:t>MNOPQRSTUVWXYZABCDEFGHIJKL</a:t>
            </a:r>
          </a:p>
          <a:p>
            <a:pPr marL="609600" indent="-609600">
              <a:buFontTx/>
              <a:buNone/>
            </a:pPr>
            <a:r>
              <a:rPr lang="en-US" sz="1800" dirty="0">
                <a:latin typeface="Courier New"/>
              </a:rPr>
              <a:t>YZABCDEFGHIJKLMNOPQRSTUVWX</a:t>
            </a:r>
          </a:p>
          <a:p>
            <a:pPr marL="609600" indent="-609600">
              <a:buFontTx/>
              <a:buNone/>
            </a:pPr>
            <a:r>
              <a:rPr lang="en-US" sz="1800" dirty="0">
                <a:latin typeface="Courier New"/>
              </a:rPr>
              <a:t>KLMNOPQRSTUVWXYZABCDEFGHIJ</a:t>
            </a:r>
          </a:p>
          <a:p>
            <a:pPr marL="609600" indent="-609600">
              <a:buFontTx/>
              <a:buNone/>
            </a:pPr>
            <a:r>
              <a:rPr lang="en-US" sz="1800" dirty="0">
                <a:latin typeface="Courier New"/>
              </a:rPr>
              <a:t>EFGHIJKLMNOPQRSTUVWXYZABCD</a:t>
            </a:r>
          </a:p>
          <a:p>
            <a:pPr marL="609600" indent="-609600">
              <a:buFontTx/>
              <a:buNone/>
            </a:pPr>
            <a:r>
              <a:rPr lang="en-US" sz="1800" dirty="0">
                <a:latin typeface="Courier New"/>
              </a:rPr>
              <a:t>YZABCDEFGHIJKLMNOPQRSTUVWX</a:t>
            </a:r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A1D30-178B-4367-8F5D-6E68ED5B6C6A}" type="slidenum">
              <a:rPr lang="en-US"/>
              <a:pPr/>
              <a:t>63</a:t>
            </a:fld>
            <a:endParaRPr lang="en-US"/>
          </a:p>
        </p:txBody>
      </p:sp>
      <p:sp>
        <p:nvSpPr>
          <p:cNvPr id="32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sz="3600"/>
              <a:t>The answer is…</a:t>
            </a:r>
          </a:p>
        </p:txBody>
      </p:sp>
      <p:sp>
        <p:nvSpPr>
          <p:cNvPr id="32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153400" cy="4648200"/>
          </a:xfrm>
          <a:noFill/>
          <a:ln/>
        </p:spPr>
        <p:txBody>
          <a:bodyPr/>
          <a:lstStyle/>
          <a:p>
            <a:pPr marL="609600" indent="-609600">
              <a:buFontTx/>
              <a:buNone/>
            </a:pPr>
            <a:r>
              <a:rPr lang="en-US" sz="1600" dirty="0">
                <a:latin typeface="Courier New" pitchFamily="49" charset="0"/>
              </a:rPr>
              <a:t>WITHM ALICE TOWAR DNONE WITHC HARIT YFORA LLWIT</a:t>
            </a:r>
          </a:p>
          <a:p>
            <a:pPr marL="609600" indent="-609600">
              <a:buFontTx/>
              <a:buNone/>
            </a:pPr>
            <a:r>
              <a:rPr lang="en-US" sz="1600" dirty="0">
                <a:latin typeface="Courier New" pitchFamily="49" charset="0"/>
              </a:rPr>
              <a:t>HFIRM NESSI NTHER IGHTA SGODG IVESU STOSE ETHER</a:t>
            </a:r>
          </a:p>
          <a:p>
            <a:pPr marL="609600" indent="-609600">
              <a:buFontTx/>
              <a:buNone/>
            </a:pPr>
            <a:r>
              <a:rPr lang="en-US" sz="1600" dirty="0">
                <a:latin typeface="Courier New" pitchFamily="49" charset="0"/>
              </a:rPr>
              <a:t>IGHTL ETUSS TRIVE ONTOF INISH THEWO RKWEA REINT</a:t>
            </a:r>
          </a:p>
          <a:p>
            <a:pPr marL="609600" indent="-609600">
              <a:buFontTx/>
              <a:buNone/>
            </a:pPr>
            <a:r>
              <a:rPr lang="en-US" sz="1600" dirty="0">
                <a:latin typeface="Courier New" pitchFamily="49" charset="0"/>
              </a:rPr>
              <a:t>OBIND UPTHE NATIO NSWOU NDSTO CAREF ORHIM WHOSH</a:t>
            </a:r>
          </a:p>
          <a:p>
            <a:pPr marL="609600" indent="-609600">
              <a:buFontTx/>
              <a:buNone/>
            </a:pPr>
            <a:r>
              <a:rPr lang="en-US" sz="1600" dirty="0">
                <a:latin typeface="Courier New" pitchFamily="49" charset="0"/>
              </a:rPr>
              <a:t>ALLHA VEBOR NETHE BATTL EANDF ORHIS WIDOW ANDHI</a:t>
            </a:r>
          </a:p>
          <a:p>
            <a:pPr marL="609600" indent="-609600">
              <a:buFontTx/>
              <a:buNone/>
            </a:pPr>
            <a:r>
              <a:rPr lang="en-US" sz="1600" dirty="0">
                <a:latin typeface="Courier New" pitchFamily="49" charset="0"/>
              </a:rPr>
              <a:t>SORPH ANTOD OALLW HICHM AYACH IEVEA NDCHE RISHA</a:t>
            </a:r>
          </a:p>
          <a:p>
            <a:pPr marL="609600" indent="-609600">
              <a:buFontTx/>
              <a:buNone/>
            </a:pPr>
            <a:r>
              <a:rPr lang="en-US" sz="1600" dirty="0">
                <a:latin typeface="Courier New" pitchFamily="49" charset="0"/>
              </a:rPr>
              <a:t>JUSTA NDLAS TINGP EACEA MONGO URSEL VESAN DWITH</a:t>
            </a:r>
          </a:p>
          <a:p>
            <a:pPr marL="609600" indent="-609600">
              <a:buFontTx/>
              <a:buNone/>
            </a:pPr>
            <a:r>
              <a:rPr lang="en-US" sz="1600" dirty="0">
                <a:latin typeface="Courier New" pitchFamily="49" charset="0"/>
              </a:rPr>
              <a:t>ALLNA TIONS </a:t>
            </a:r>
          </a:p>
          <a:p>
            <a:pPr marL="609600" indent="-609600"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 marL="609600" indent="-609600">
              <a:buFontTx/>
              <a:buNone/>
            </a:pPr>
            <a:r>
              <a:rPr lang="en-US" sz="1600" dirty="0">
                <a:latin typeface="Courier New" pitchFamily="49" charset="0"/>
              </a:rPr>
              <a:t>Key Length: 5</a:t>
            </a:r>
          </a:p>
          <a:p>
            <a:pPr marL="609600" indent="-609600">
              <a:buFontTx/>
              <a:buNone/>
            </a:pPr>
            <a:r>
              <a:rPr lang="en-US" sz="1600" dirty="0">
                <a:latin typeface="Courier New" pitchFamily="49" charset="0"/>
              </a:rPr>
              <a:t>Key: MYKEY</a:t>
            </a:r>
          </a:p>
          <a:p>
            <a:pPr marL="609600" indent="-609600">
              <a:buFontTx/>
              <a:buNone/>
            </a:pPr>
            <a:endParaRPr lang="en-US" sz="1800" dirty="0"/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Cipher only &lt; 25k [assuming 25 letters are required to identify one letter with high certainty, a pretty conservative assumption.  You could argue it was as small as about 8k.].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286097-CB2B-4C6A-95C9-9ECF1A2119E0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/>
              <a:t>Probable Word Method</a:t>
            </a:r>
          </a:p>
        </p:txBody>
      </p:sp>
      <p:sp>
        <p:nvSpPr>
          <p:cNvPr id="757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133600"/>
            <a:ext cx="7696200" cy="4114800"/>
          </a:xfrm>
        </p:spPr>
        <p:txBody>
          <a:bodyPr/>
          <a:lstStyle/>
          <a:p>
            <a:r>
              <a:rPr lang="en-US" sz="2000" dirty="0">
                <a:latin typeface="Courier New" pitchFamily="49" charset="0"/>
              </a:rPr>
              <a:t>c</a:t>
            </a:r>
            <a:r>
              <a:rPr lang="en-US" sz="2000" baseline="-25000" dirty="0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= p</a:t>
            </a:r>
            <a:r>
              <a:rPr lang="en-US" sz="2000" baseline="-25000" dirty="0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SC</a:t>
            </a:r>
            <a:r>
              <a:rPr lang="en-US" sz="2000" baseline="30000" dirty="0">
                <a:latin typeface="Courier New" pitchFamily="49" charset="0"/>
              </a:rPr>
              <a:t>i-1</a:t>
            </a:r>
            <a:r>
              <a:rPr lang="en-US" sz="2000" baseline="-25000" dirty="0">
                <a:latin typeface="Courier New" pitchFamily="49" charset="0"/>
              </a:rPr>
              <a:t>, </a:t>
            </a:r>
            <a:r>
              <a:rPr lang="en-US" sz="2000" dirty="0">
                <a:latin typeface="Courier New" pitchFamily="49" charset="0"/>
              </a:rPr>
              <a:t>S=(AJDNCHEMBOGF)(IRQPKL)(Z)(Y)(W)(V)(U)(T)(S)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Placing a probable word gets several letters.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Equivalent letters (in the different cipher alphabets) can be obtained be applying C or C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0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62055B-12B0-43D4-B6FE-44EA153B8BA3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 sz="3600"/>
              <a:t>Differencing</a:t>
            </a:r>
          </a:p>
        </p:txBody>
      </p:sp>
      <p:sp>
        <p:nvSpPr>
          <p:cNvPr id="768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/>
              <a:t>Sliding Components</a:t>
            </a:r>
          </a:p>
        </p:txBody>
      </p:sp>
      <p:sp>
        <p:nvSpPr>
          <p:cNvPr id="76806" name="Rectangle 4"/>
          <p:cNvSpPr>
            <a:spLocks noChangeArrowheads="1"/>
          </p:cNvSpPr>
          <p:nvPr/>
        </p:nvSpPr>
        <p:spPr bwMode="auto">
          <a:xfrm>
            <a:off x="990600" y="3133725"/>
            <a:ext cx="5715000" cy="38100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3200">
              <a:latin typeface="Arial Unicode MS" pitchFamily="34" charset="-128"/>
            </a:endParaRPr>
          </a:p>
        </p:txBody>
      </p:sp>
      <p:sp>
        <p:nvSpPr>
          <p:cNvPr id="76807" name="Text Box 5"/>
          <p:cNvSpPr txBox="1">
            <a:spLocks noChangeArrowheads="1"/>
          </p:cNvSpPr>
          <p:nvPr/>
        </p:nvSpPr>
        <p:spPr bwMode="auto">
          <a:xfrm>
            <a:off x="1279525" y="3187700"/>
            <a:ext cx="521335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/>
              <a:t>B U L L W I N K L E I S A D O P E</a:t>
            </a:r>
          </a:p>
        </p:txBody>
      </p:sp>
      <p:sp>
        <p:nvSpPr>
          <p:cNvPr id="76808" name="Rectangle 6"/>
          <p:cNvSpPr>
            <a:spLocks noChangeArrowheads="1"/>
          </p:cNvSpPr>
          <p:nvPr/>
        </p:nvSpPr>
        <p:spPr bwMode="auto">
          <a:xfrm>
            <a:off x="990600" y="2676525"/>
            <a:ext cx="5715000" cy="38100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3200">
              <a:latin typeface="Arial Unicode MS" pitchFamily="34" charset="-128"/>
            </a:endParaRPr>
          </a:p>
        </p:txBody>
      </p:sp>
      <p:sp>
        <p:nvSpPr>
          <p:cNvPr id="76809" name="Rectangle 7"/>
          <p:cNvSpPr>
            <a:spLocks noChangeArrowheads="1"/>
          </p:cNvSpPr>
          <p:nvPr/>
        </p:nvSpPr>
        <p:spPr bwMode="auto">
          <a:xfrm>
            <a:off x="990600" y="3641725"/>
            <a:ext cx="5715000" cy="38100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3200">
              <a:latin typeface="Arial Unicode MS" pitchFamily="34" charset="-128"/>
            </a:endParaRPr>
          </a:p>
        </p:txBody>
      </p:sp>
      <p:sp>
        <p:nvSpPr>
          <p:cNvPr id="76810" name="Text Box 8"/>
          <p:cNvSpPr txBox="1">
            <a:spLocks noChangeArrowheads="1"/>
          </p:cNvSpPr>
          <p:nvPr/>
        </p:nvSpPr>
        <p:spPr bwMode="auto">
          <a:xfrm>
            <a:off x="1263650" y="3717925"/>
            <a:ext cx="521335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/>
              <a:t>J O H N J O H N J O H N J O H N J</a:t>
            </a:r>
          </a:p>
        </p:txBody>
      </p:sp>
      <p:sp>
        <p:nvSpPr>
          <p:cNvPr id="76811" name="Text Box 9"/>
          <p:cNvSpPr txBox="1">
            <a:spLocks noChangeArrowheads="1"/>
          </p:cNvSpPr>
          <p:nvPr/>
        </p:nvSpPr>
        <p:spPr bwMode="auto">
          <a:xfrm>
            <a:off x="1263650" y="2670175"/>
            <a:ext cx="521335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/>
              <a:t>L J T Z G X V Y V T Q G K S Y X S</a:t>
            </a:r>
          </a:p>
        </p:txBody>
      </p:sp>
      <p:sp>
        <p:nvSpPr>
          <p:cNvPr id="76812" name="Text Box 10"/>
          <p:cNvSpPr txBox="1">
            <a:spLocks noChangeArrowheads="1"/>
          </p:cNvSpPr>
          <p:nvPr/>
        </p:nvSpPr>
        <p:spPr bwMode="auto">
          <a:xfrm>
            <a:off x="7070725" y="2586038"/>
            <a:ext cx="1497013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charset="0"/>
              </a:rPr>
              <a:t>Cipher Text</a:t>
            </a:r>
          </a:p>
        </p:txBody>
      </p:sp>
      <p:sp>
        <p:nvSpPr>
          <p:cNvPr id="76813" name="Text Box 11"/>
          <p:cNvSpPr txBox="1">
            <a:spLocks noChangeArrowheads="1"/>
          </p:cNvSpPr>
          <p:nvPr/>
        </p:nvSpPr>
        <p:spPr bwMode="auto">
          <a:xfrm>
            <a:off x="7086600" y="3108325"/>
            <a:ext cx="17653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charset="0"/>
              </a:rPr>
              <a:t>Probable Text</a:t>
            </a:r>
          </a:p>
        </p:txBody>
      </p:sp>
      <p:sp>
        <p:nvSpPr>
          <p:cNvPr id="76814" name="Text Box 12"/>
          <p:cNvSpPr txBox="1">
            <a:spLocks noChangeArrowheads="1"/>
          </p:cNvSpPr>
          <p:nvPr/>
        </p:nvSpPr>
        <p:spPr bwMode="auto">
          <a:xfrm>
            <a:off x="7086600" y="3641725"/>
            <a:ext cx="1341438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charset="0"/>
              </a:rPr>
              <a:t>Difference</a:t>
            </a:r>
          </a:p>
        </p:txBody>
      </p: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5A2319-338A-4F87-874B-A77F07C8CD6E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838200"/>
          </a:xfrm>
        </p:spPr>
        <p:txBody>
          <a:bodyPr/>
          <a:lstStyle/>
          <a:p>
            <a:r>
              <a:rPr lang="en-US" sz="3600" dirty="0" err="1"/>
              <a:t>Vigenere</a:t>
            </a:r>
            <a:r>
              <a:rPr lang="en-US" sz="3600" dirty="0"/>
              <a:t> Cipher Solutions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61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2133600"/>
                <a:ext cx="8610600" cy="3200400"/>
              </a:xfrm>
            </p:spPr>
            <p:txBody>
              <a:bodyPr/>
              <a:lstStyle/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the alphabets are direct standard, after determining number, just match frequency shapes.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𝑀𝐼𝐶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𝑛𝑚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used to find matching alphabets</a:t>
                </a: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both plain and cipher mixed, first determine if any alphabets are the same (using matching alphabets test: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The only term that matters is 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∑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(f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f’</a:t>
                </a:r>
                <a:r>
                  <a:rPr lang="en-US" sz="2000" baseline="-25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).)  </a:t>
                </a: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Use equivalent alphabets or decimation symmetry of position to transform all alphabets into same alphabet, then use mono-alphabetic techniques.</a:t>
                </a:r>
              </a:p>
            </p:txBody>
          </p:sp>
        </mc:Choice>
        <mc:Fallback xmlns="">
          <p:sp>
            <p:nvSpPr>
              <p:cNvPr id="6861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2133600"/>
                <a:ext cx="8610600" cy="3200400"/>
              </a:xfrm>
              <a:blipFill>
                <a:blip r:embed="rId2"/>
                <a:stretch>
                  <a:fillRect l="-885" t="-1186" r="-1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661E8D-0F83-45FD-B543-FFCDA05AFBBB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sz="3600"/>
              <a:t>Equivalent alphabets</a:t>
            </a: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62793"/>
            <a:ext cx="8534400" cy="19812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a message is sent with a mixed plaintext alphabet (permuted by 𝜎) but a direct standard cipher text alphabet.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Each position of the message represents the same plaintext letter.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Vigeniere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table looks like this: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295400" y="3810000"/>
            <a:ext cx="6858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609600" lvl="0" indent="-609600" algn="l">
              <a:spcBef>
                <a:spcPct val="20000"/>
              </a:spcBef>
            </a:pPr>
            <a:r>
              <a:rPr lang="en-US" sz="1800">
                <a:latin typeface="Math1Mono"/>
              </a:rPr>
              <a:t>𝜎</a:t>
            </a:r>
            <a:r>
              <a:rPr kumimoji="1" lang="en-US" sz="1800" kern="0"/>
              <a:t>(A) </a:t>
            </a:r>
            <a:r>
              <a:rPr lang="en-US" sz="1800">
                <a:latin typeface="Math1Mono"/>
              </a:rPr>
              <a:t>𝜎</a:t>
            </a:r>
            <a:r>
              <a:rPr kumimoji="1" lang="en-US" sz="1800" kern="0"/>
              <a:t>(B) </a:t>
            </a:r>
            <a:r>
              <a:rPr lang="en-US" sz="1800">
                <a:latin typeface="Math1Mono"/>
              </a:rPr>
              <a:t>𝜎</a:t>
            </a:r>
            <a:r>
              <a:rPr kumimoji="1" lang="en-US" sz="1800" kern="0"/>
              <a:t>(C) </a:t>
            </a:r>
            <a:r>
              <a:rPr lang="en-US" sz="1800">
                <a:latin typeface="Math1Mono"/>
              </a:rPr>
              <a:t>𝜎</a:t>
            </a:r>
            <a:r>
              <a:rPr kumimoji="1" lang="en-US" sz="1800" kern="0"/>
              <a:t>(D) </a:t>
            </a:r>
            <a:r>
              <a:rPr lang="en-US" sz="1800">
                <a:latin typeface="Math1Mono"/>
              </a:rPr>
              <a:t>𝜎</a:t>
            </a:r>
            <a:r>
              <a:rPr kumimoji="1" lang="en-US" sz="1800" kern="0"/>
              <a:t>(E) </a:t>
            </a:r>
            <a:r>
              <a:rPr lang="en-US" sz="1800">
                <a:latin typeface="Math1Mono"/>
              </a:rPr>
              <a:t>𝜎</a:t>
            </a:r>
            <a:r>
              <a:rPr kumimoji="1" lang="en-US" sz="1800" kern="0"/>
              <a:t>(F) </a:t>
            </a:r>
            <a:r>
              <a:rPr lang="en-US" sz="1800">
                <a:latin typeface="Math1Mono"/>
              </a:rPr>
              <a:t>𝜎</a:t>
            </a:r>
            <a:r>
              <a:rPr kumimoji="1" lang="en-US" sz="1800" kern="0"/>
              <a:t>(G) </a:t>
            </a:r>
            <a:r>
              <a:rPr lang="en-US" sz="1800">
                <a:latin typeface="Math1Mono"/>
              </a:rPr>
              <a:t>𝜎</a:t>
            </a:r>
            <a:r>
              <a:rPr kumimoji="1" lang="en-US" sz="1800" kern="0"/>
              <a:t>(H) …</a:t>
            </a:r>
            <a:endParaRPr kumimoji="1" lang="en-US" sz="180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-------------------------------------------</a:t>
            </a:r>
          </a:p>
          <a:p>
            <a:pPr marL="609600" indent="-609600" algn="l">
              <a:spcBef>
                <a:spcPct val="20000"/>
              </a:spcBef>
            </a:pPr>
            <a:r>
              <a:rPr kumimoji="1" lang="en-US" sz="1800" kern="0"/>
              <a:t>  A    B    C    D    E    F    G    H  …</a:t>
            </a:r>
          </a:p>
          <a:p>
            <a:pPr marL="609600" indent="-609600" algn="l">
              <a:spcBef>
                <a:spcPct val="20000"/>
              </a:spcBef>
            </a:pPr>
            <a:r>
              <a:rPr kumimoji="1" lang="en-US" sz="1800" kern="0"/>
              <a:t>  B    C    D    E    F    G    H    I  … </a:t>
            </a:r>
          </a:p>
          <a:p>
            <a:pPr marL="609600" indent="-609600" algn="l">
              <a:spcBef>
                <a:spcPct val="20000"/>
              </a:spcBef>
            </a:pPr>
            <a:r>
              <a:rPr kumimoji="1" lang="en-US" sz="1800" kern="0"/>
              <a:t>  C    D    E    F    G    H    I    J  … </a:t>
            </a:r>
          </a:p>
          <a:p>
            <a:pPr marL="609600" indent="-609600" algn="l">
              <a:spcBef>
                <a:spcPct val="20000"/>
              </a:spcBef>
            </a:pPr>
            <a:r>
              <a:rPr kumimoji="1" lang="en-US" sz="1800" kern="0"/>
              <a:t>  D    E    F    G    H    I    J    K  … </a:t>
            </a:r>
          </a:p>
          <a:p>
            <a:pPr marL="609600" indent="-609600" algn="l">
              <a:spcBef>
                <a:spcPct val="20000"/>
              </a:spcBef>
            </a:pPr>
            <a:r>
              <a:rPr kumimoji="1" lang="en-US" sz="1800" kern="0"/>
              <a:t>  …    …    …    …    …    …    …    …</a:t>
            </a: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661E8D-0F83-45FD-B543-FFCDA05AFBBB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sz="3600"/>
              <a:t>Equivalent alphabets - continued</a:t>
            </a: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057400"/>
            <a:ext cx="8534400" cy="2895600"/>
          </a:xfrm>
        </p:spPr>
        <p:txBody>
          <a:bodyPr/>
          <a:lstStyle/>
          <a:p>
            <a:pPr lvl="0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the message bits are 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… and there are k alphabets used, the message is enciphered as 𝜎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𝜎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)+1, 𝜎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)+2,… or in general,</a:t>
            </a:r>
          </a:p>
          <a:p>
            <a:pPr marL="400050" lvl="1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(𝜎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(m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)+(i-1)(mod k)) (mod 26)).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Note that the “columns” retain the correct order of the k enciphering alphabets.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By substituting the letters (B for A in the second cipher alphabet, etc.), the cipher-text becomes a mono-alphabet which can be solved the usual way.</a:t>
            </a:r>
          </a:p>
        </p:txBody>
      </p:sp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D2D714-74F3-4BE3-896B-071E6C180026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 sz="3600"/>
              <a:t>Mixed plaintext and cipher-text alphabets</a:t>
            </a:r>
          </a:p>
        </p:txBody>
      </p:sp>
      <p:sp>
        <p:nvSpPr>
          <p:cNvPr id="737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828800"/>
            <a:ext cx="8763000" cy="38100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general, this is harder but may still be solvable with a shortcut.  Suppose, for example, we encrypt the same message two different ways (say with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mixed plain/cipher alphabets).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Example from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Sinkov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  The same message with two different keys.</a:t>
            </a:r>
          </a:p>
          <a:p>
            <a:pPr marL="609600" indent="-609600">
              <a:buNone/>
            </a:pPr>
            <a:endParaRPr lang="en-US" sz="1800" dirty="0"/>
          </a:p>
          <a:p>
            <a:pPr marL="990600" lvl="1" indent="-533400">
              <a:buFontTx/>
              <a:buNone/>
            </a:pPr>
            <a:r>
              <a:rPr lang="en-US" sz="1600" dirty="0">
                <a:latin typeface="Courier New" pitchFamily="49" charset="0"/>
              </a:rPr>
              <a:t>WCOAK TJYVT VXBQC ZIVBL AUJNY BBTMT JGOEV GUGAT KDPKV GDXHE WGSFD</a:t>
            </a:r>
          </a:p>
          <a:p>
            <a:pPr marL="990600" lvl="1" indent="-533400">
              <a:buFontTx/>
              <a:buNone/>
            </a:pPr>
            <a:r>
              <a:rPr lang="en-US" sz="1600" dirty="0">
                <a:latin typeface="Courier New" pitchFamily="49" charset="0"/>
              </a:rPr>
              <a:t>XLTMI NKNLF XMGOG SZRUA LAQNV IXDXW EJTKI TAOSH NTLCI VQMJQ FYYPB</a:t>
            </a:r>
          </a:p>
          <a:p>
            <a:pPr marL="990600" lvl="1" indent="-533400">
              <a:buFontTx/>
              <a:buNone/>
            </a:pPr>
            <a:r>
              <a:rPr lang="en-US" sz="1600" dirty="0">
                <a:latin typeface="Courier New" pitchFamily="49" charset="0"/>
              </a:rPr>
              <a:t>CZOPZ VOGWZ KQZAY DNTSF WGOVI IKGXE GTRXL YOIP</a:t>
            </a:r>
          </a:p>
          <a:p>
            <a:pPr marL="990600" lvl="1" indent="-533400"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 marL="990600" lvl="1" indent="-533400">
              <a:buFontTx/>
              <a:buNone/>
            </a:pPr>
            <a:r>
              <a:rPr lang="en-US" sz="1600" dirty="0">
                <a:latin typeface="Courier New" pitchFamily="49" charset="0"/>
              </a:rPr>
              <a:t>TXHHV JXVNO MXHSC EEYFG EEYAQ DYHRK EHHIN OPKRO ZDVFV TQSIC SIMJK</a:t>
            </a:r>
          </a:p>
          <a:p>
            <a:pPr marL="990600" lvl="1" indent="-533400">
              <a:buFontTx/>
              <a:buNone/>
            </a:pPr>
            <a:r>
              <a:rPr lang="en-US" sz="1600" dirty="0">
                <a:latin typeface="Courier New" pitchFamily="49" charset="0"/>
              </a:rPr>
              <a:t>ZIHRL CQIBK EZKFL OZDPA OJHMF LVHRL UKHNL OVHTE HBNHG MQBXQ ZIAGS</a:t>
            </a:r>
          </a:p>
          <a:p>
            <a:pPr marL="990600" lvl="1" indent="-533400">
              <a:buFontTx/>
              <a:buNone/>
            </a:pPr>
            <a:r>
              <a:rPr lang="en-US" sz="1600" dirty="0">
                <a:latin typeface="Courier New" pitchFamily="49" charset="0"/>
              </a:rPr>
              <a:t>UXEYR XQJYC AIYHL ZVMQV QGUKI QDMAC QQBRB SQNI</a:t>
            </a:r>
            <a:endParaRPr lang="en-US" sz="1400" dirty="0">
              <a:latin typeface="Courier New" pitchFamily="49" charset="0"/>
            </a:endParaRPr>
          </a:p>
          <a:p>
            <a:pPr marL="990600" lvl="1" indent="-533400">
              <a:buFontTx/>
              <a:buNone/>
            </a:pPr>
            <a:endParaRPr lang="en-US" sz="1400" dirty="0">
              <a:latin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EC9DCE-7AFA-4623-85D8-E2538F43A6EA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sv-SE" sz="3600"/>
              <a:t>Information strength of the adversary (high class version)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82000" cy="4876800"/>
          </a:xfrm>
          <a:noFill/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Ciphertext</a:t>
            </a: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Yikes</a:t>
            </a: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!)</a:t>
            </a:r>
          </a:p>
          <a:p>
            <a:pPr lvl="1">
              <a:lnSpc>
                <a:spcPct val="90000"/>
              </a:lnSpc>
            </a:pP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Rare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these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days</a:t>
            </a:r>
            <a:endParaRPr lang="sv-SE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Corresponding</a:t>
            </a: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Plaintext</a:t>
            </a: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Ciphertext</a:t>
            </a: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 attack</a:t>
            </a:r>
          </a:p>
          <a:p>
            <a:pPr>
              <a:lnSpc>
                <a:spcPct val="90000"/>
              </a:lnSpc>
            </a:pP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Chosen </a:t>
            </a: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Plaintext</a:t>
            </a: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 Attack (CPA, </a:t>
            </a: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offline</a:t>
            </a: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 attack)</a:t>
            </a:r>
          </a:p>
          <a:p>
            <a:pPr lvl="1">
              <a:lnSpc>
                <a:spcPct val="90000"/>
              </a:lnSpc>
            </a:pP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adversary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encrypt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messages</a:t>
            </a:r>
            <a:endParaRPr lang="sv-SE" sz="2000" dirty="0">
              <a:solidFill>
                <a:srgbClr val="CC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Non-adaptive Chosen </a:t>
            </a: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Ciphertext</a:t>
            </a: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 Attack (CCA1)</a:t>
            </a:r>
          </a:p>
          <a:p>
            <a:pPr lvl="1">
              <a:lnSpc>
                <a:spcPct val="90000"/>
              </a:lnSpc>
            </a:pP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adversary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has access to a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decryption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oracle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until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but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not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after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, it is given the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target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ciphertext</a:t>
            </a:r>
            <a:endParaRPr lang="sv-SE" sz="2000" dirty="0">
              <a:solidFill>
                <a:srgbClr val="CC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Adaptive Chosen </a:t>
            </a: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Ciphertext</a:t>
            </a: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 Attack (CCA2)</a:t>
            </a:r>
          </a:p>
          <a:p>
            <a:pPr lvl="1">
              <a:lnSpc>
                <a:spcPct val="90000"/>
              </a:lnSpc>
            </a:pP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adversary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has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unlimited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access to a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decryption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oracle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sv-SE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except</a:t>
            </a:r>
            <a:r>
              <a:rPr lang="sv-SE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sv-SE" sz="2000" i="1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sv-SE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oracle</a:t>
            </a:r>
            <a:r>
              <a:rPr lang="sv-SE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rejects</a:t>
            </a:r>
            <a:r>
              <a:rPr lang="sv-SE" sz="2000" i="1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sv-SE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target</a:t>
            </a:r>
            <a:r>
              <a:rPr lang="sv-SE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ciphertext</a:t>
            </a:r>
            <a:endParaRPr lang="sv-SE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The CCA2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very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general – in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practice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adversaries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much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weaker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than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a full-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strength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CCA2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adversary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Yet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many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adversaries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too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strong to fit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into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CCA1</a:t>
            </a:r>
            <a:endParaRPr lang="sv-SE" sz="2000" dirty="0">
              <a:solidFill>
                <a:srgbClr val="CC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661E8D-0F83-45FD-B543-FFCDA05AFBBB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/>
              <a:t>Mixed plain and cipher alphabets </a:t>
            </a: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4648200"/>
            <a:ext cx="8534400" cy="1295400"/>
          </a:xfrm>
        </p:spPr>
        <p:txBody>
          <a:bodyPr/>
          <a:lstStyle/>
          <a:p>
            <a:pPr lvl="0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the message bits are 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… and there are k alphabets used, the message is enciphered as 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(𝜎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)),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(𝜎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)+1),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(𝜎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)+2),… or in general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(((𝜎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)+(i-1)(mod k)) (mod 26)).</a:t>
            </a:r>
          </a:p>
          <a:p>
            <a:pPr lvl="0">
              <a:buNone/>
            </a:pPr>
            <a:endParaRPr lang="en-US" sz="20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0" y="1219200"/>
            <a:ext cx="853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kumimoji="1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Vigenere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table looks like this: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90600" y="1905000"/>
            <a:ext cx="6858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609600" lvl="0" indent="-609600" algn="l">
              <a:spcBef>
                <a:spcPct val="20000"/>
              </a:spcBef>
            </a:pPr>
            <a:r>
              <a:rPr lang="en-US" sz="1800">
                <a:latin typeface="Math1Mono"/>
              </a:rPr>
              <a:t>𝜎</a:t>
            </a:r>
            <a:r>
              <a:rPr kumimoji="1" lang="en-US" sz="1800" kern="0"/>
              <a:t>(A) </a:t>
            </a:r>
            <a:r>
              <a:rPr lang="en-US" sz="1800">
                <a:latin typeface="Math1Mono"/>
              </a:rPr>
              <a:t>𝜎</a:t>
            </a:r>
            <a:r>
              <a:rPr kumimoji="1" lang="en-US" sz="1800" kern="0"/>
              <a:t>(B </a:t>
            </a:r>
            <a:r>
              <a:rPr lang="en-US" sz="1800">
                <a:latin typeface="Math1Mono"/>
              </a:rPr>
              <a:t>𝜎</a:t>
            </a:r>
            <a:r>
              <a:rPr kumimoji="1" lang="en-US" sz="1800" kern="0"/>
              <a:t>(C) </a:t>
            </a:r>
            <a:r>
              <a:rPr lang="en-US" sz="1800">
                <a:latin typeface="Math1Mono"/>
              </a:rPr>
              <a:t>𝜎</a:t>
            </a:r>
            <a:r>
              <a:rPr kumimoji="1" lang="en-US" sz="1800" kern="0"/>
              <a:t>(D) </a:t>
            </a:r>
            <a:r>
              <a:rPr lang="en-US" sz="1800">
                <a:latin typeface="Math1Mono"/>
              </a:rPr>
              <a:t>𝜎</a:t>
            </a:r>
            <a:r>
              <a:rPr kumimoji="1" lang="en-US" sz="1800" kern="0"/>
              <a:t>(E) </a:t>
            </a:r>
            <a:r>
              <a:rPr lang="en-US" sz="1800">
                <a:latin typeface="Math1Mono"/>
              </a:rPr>
              <a:t>𝜎</a:t>
            </a:r>
            <a:r>
              <a:rPr kumimoji="1" lang="en-US" sz="1800" kern="0"/>
              <a:t>(F) </a:t>
            </a:r>
            <a:r>
              <a:rPr lang="en-US" sz="1800">
                <a:latin typeface="Math1Mono"/>
              </a:rPr>
              <a:t>𝜎</a:t>
            </a:r>
            <a:r>
              <a:rPr kumimoji="1" lang="en-US" sz="1800" kern="0"/>
              <a:t>(G) </a:t>
            </a:r>
            <a:r>
              <a:rPr lang="en-US" sz="1800">
                <a:latin typeface="Math1Mono"/>
              </a:rPr>
              <a:t>𝜎</a:t>
            </a:r>
            <a:r>
              <a:rPr kumimoji="1" lang="en-US" sz="1800" kern="0"/>
              <a:t>(H)</a:t>
            </a:r>
            <a:r>
              <a:rPr kumimoji="1" lang="el-GR" sz="1800" kern="0"/>
              <a:t>ρ</a:t>
            </a:r>
            <a:r>
              <a:rPr kumimoji="1" lang="en-US" sz="1800" kern="0"/>
              <a:t>…</a:t>
            </a:r>
            <a:endParaRPr kumimoji="1" lang="en-US" sz="180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-------------------------------------------</a:t>
            </a:r>
          </a:p>
          <a:p>
            <a:pPr marL="609600" indent="-609600" algn="l">
              <a:spcBef>
                <a:spcPct val="20000"/>
              </a:spcBef>
            </a:pP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(A)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(B)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(C)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(D)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(E)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(F)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(G)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(H)  …</a:t>
            </a:r>
          </a:p>
          <a:p>
            <a:pPr marL="609600" indent="-609600" algn="l">
              <a:spcBef>
                <a:spcPct val="20000"/>
              </a:spcBef>
            </a:pP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(B)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(C)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(D)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(E)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(F)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(G)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(H)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(I)  … </a:t>
            </a:r>
          </a:p>
          <a:p>
            <a:pPr marL="609600" indent="-609600" algn="l">
              <a:spcBef>
                <a:spcPct val="20000"/>
              </a:spcBef>
            </a:pP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(C)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(D)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(E)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(F)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(G)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(H)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(I)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(J)  … </a:t>
            </a:r>
          </a:p>
          <a:p>
            <a:pPr marL="609600" indent="-609600" algn="l">
              <a:spcBef>
                <a:spcPct val="20000"/>
              </a:spcBef>
            </a:pP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(D)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(E)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(F)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(G) </a:t>
            </a:r>
            <a:r>
              <a:rPr lang="el-GR" sz="1800">
                <a:latin typeface="Math1Mono"/>
              </a:rPr>
              <a:t>ρ</a:t>
            </a:r>
            <a:r>
              <a:rPr kumimoji="1" lang="en-US" sz="1800" kern="0"/>
              <a:t>(H) </a:t>
            </a:r>
            <a:r>
              <a:rPr lang="el-GR" sz="1800">
                <a:latin typeface="Math1Mono"/>
              </a:rPr>
              <a:t>ρ</a:t>
            </a:r>
            <a:r>
              <a:rPr kumimoji="1" lang="en-US" sz="1800" kern="0"/>
              <a:t>(I) </a:t>
            </a:r>
            <a:r>
              <a:rPr lang="el-GR" sz="1800">
                <a:latin typeface="Math1Mono"/>
              </a:rPr>
              <a:t>ρ</a:t>
            </a:r>
            <a:r>
              <a:rPr kumimoji="1" lang="en-US" sz="1800" kern="0"/>
              <a:t>(J) </a:t>
            </a:r>
            <a:r>
              <a:rPr lang="el-GR" sz="1800">
                <a:latin typeface="Math1Mono"/>
              </a:rPr>
              <a:t>ρ</a:t>
            </a:r>
            <a:r>
              <a:rPr kumimoji="1" lang="en-US" sz="1800" kern="0"/>
              <a:t>(K)  … </a:t>
            </a:r>
          </a:p>
          <a:p>
            <a:pPr marL="609600" indent="-609600" algn="l">
              <a:spcBef>
                <a:spcPct val="20000"/>
              </a:spcBef>
            </a:pPr>
            <a:r>
              <a:rPr kumimoji="1" lang="en-US" sz="1800" kern="0"/>
              <a:t>  …    …    …    …    …    …    …    …</a:t>
            </a: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661E8D-0F83-45FD-B543-FFCDA05AFBBB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/>
              <a:t>Mixed plain and cipher example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0" y="1219200"/>
            <a:ext cx="8534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000" b="0" i="0" u="none" strike="noStrike" kern="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Plain</a:t>
            </a:r>
          </a:p>
          <a:p>
            <a:pPr marL="1257300" lvl="2" indent="-342900" algn="l">
              <a:spcBef>
                <a:spcPct val="20000"/>
              </a:spcBef>
              <a:defRPr/>
            </a:pPr>
            <a:r>
              <a:rPr kumimoji="1" lang="en-US" sz="2000" kern="0" baseline="0">
                <a:cs typeface="Courier New" pitchFamily="49" charset="0"/>
              </a:rPr>
              <a:t>NEWYORKCITABDFGHJKLMPQSUVZ</a:t>
            </a:r>
          </a:p>
          <a:p>
            <a:pPr marL="342900" indent="-342900" algn="l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1" lang="en-US" sz="2000" kern="0">
                <a:latin typeface="+mn-lt"/>
              </a:rPr>
              <a:t>Cipher</a:t>
            </a:r>
          </a:p>
          <a:p>
            <a:pPr marL="1257300" lvl="2" indent="-342900" algn="l">
              <a:spcBef>
                <a:spcPct val="20000"/>
              </a:spcBef>
              <a:defRPr/>
            </a:pPr>
            <a:r>
              <a:rPr kumimoji="1" lang="en-US" sz="2000" kern="0" baseline="0">
                <a:cs typeface="Courier New" pitchFamily="49" charset="0"/>
              </a:rPr>
              <a:t>CHIAGO</a:t>
            </a:r>
          </a:p>
          <a:p>
            <a:pPr marL="1257300" lvl="2" indent="-342900" algn="l">
              <a:spcBef>
                <a:spcPct val="20000"/>
              </a:spcBef>
              <a:defRPr/>
            </a:pPr>
            <a:r>
              <a:rPr kumimoji="1" lang="en-US" sz="2000" kern="0">
                <a:cs typeface="Courier New" pitchFamily="49" charset="0"/>
              </a:rPr>
              <a:t>BDEFJK</a:t>
            </a:r>
          </a:p>
          <a:p>
            <a:pPr marL="1257300" lvl="2" indent="-342900" algn="l">
              <a:spcBef>
                <a:spcPct val="20000"/>
              </a:spcBef>
              <a:defRPr/>
            </a:pPr>
            <a:r>
              <a:rPr kumimoji="1" lang="en-US" sz="2000" kern="0" baseline="0">
                <a:cs typeface="Courier New" pitchFamily="49" charset="0"/>
              </a:rPr>
              <a:t>LMNPQR</a:t>
            </a:r>
          </a:p>
          <a:p>
            <a:pPr marL="1257300" lvl="2" indent="-342900" algn="l">
              <a:spcBef>
                <a:spcPct val="20000"/>
              </a:spcBef>
              <a:defRPr/>
            </a:pPr>
            <a:r>
              <a:rPr kumimoji="1" lang="en-US" sz="2000" kern="0">
                <a:cs typeface="Courier New" pitchFamily="49" charset="0"/>
              </a:rPr>
              <a:t>STUVWX</a:t>
            </a:r>
          </a:p>
          <a:p>
            <a:pPr marL="1257300" lvl="2" indent="-342900" algn="l">
              <a:spcBef>
                <a:spcPct val="20000"/>
              </a:spcBef>
              <a:defRPr/>
            </a:pPr>
            <a:r>
              <a:rPr kumimoji="1" lang="en-US" sz="2000" kern="0" baseline="0">
                <a:cs typeface="Courier New" pitchFamily="49" charset="0"/>
              </a:rPr>
              <a:t>YZ         </a:t>
            </a:r>
            <a:r>
              <a:rPr kumimoji="1" lang="en-US" sz="2000" kern="0" baseline="0">
                <a:cs typeface="Courier New" pitchFamily="49" charset="0"/>
                <a:sym typeface="Wingdings" pitchFamily="2" charset="2"/>
              </a:rPr>
              <a:t> CBLSYHDMTZIENUAFPVGJQWOKRX</a:t>
            </a:r>
          </a:p>
          <a:p>
            <a:pPr marL="1257300" lvl="2" indent="-342900" algn="l">
              <a:spcBef>
                <a:spcPct val="20000"/>
              </a:spcBef>
              <a:defRPr/>
            </a:pPr>
            <a:endParaRPr kumimoji="1" lang="en-US" sz="2000" kern="0">
              <a:cs typeface="Courier New" pitchFamily="49" charset="0"/>
              <a:sym typeface="Wingdings" pitchFamily="2" charset="2"/>
            </a:endParaRPr>
          </a:p>
          <a:p>
            <a:pPr marL="342900" indent="-342900" algn="l">
              <a:spcBef>
                <a:spcPct val="20000"/>
              </a:spcBef>
              <a:defRPr/>
            </a:pPr>
            <a:r>
              <a:rPr kumimoji="1" lang="en-US" sz="2000" kern="0">
                <a:cs typeface="Courier New" pitchFamily="49" charset="0"/>
              </a:rPr>
              <a:t>NEWYORKCITABDFGHJKLMPQSUVZ</a:t>
            </a:r>
          </a:p>
          <a:p>
            <a:pPr marL="342900" lvl="2" indent="-342900" algn="l">
              <a:spcBef>
                <a:spcPct val="20000"/>
              </a:spcBef>
              <a:defRPr/>
            </a:pPr>
            <a:r>
              <a:rPr kumimoji="1" lang="en-US" sz="2000" kern="0">
                <a:cs typeface="Courier New" pitchFamily="49" charset="0"/>
                <a:sym typeface="Wingdings" pitchFamily="2" charset="2"/>
              </a:rPr>
              <a:t>CBLSYHDMTZIENUAFPVGJQWOKRX</a:t>
            </a:r>
          </a:p>
          <a:p>
            <a:pPr marL="342900" indent="-342900" algn="l">
              <a:spcBef>
                <a:spcPct val="20000"/>
              </a:spcBef>
              <a:defRPr/>
            </a:pPr>
            <a:endParaRPr kumimoji="1" lang="en-US" sz="2000" kern="0" baseline="0">
              <a:cs typeface="Courier New" pitchFamily="49" charset="0"/>
            </a:endParaRPr>
          </a:p>
          <a:p>
            <a:pPr marL="342900" indent="-342900" algn="l">
              <a:spcBef>
                <a:spcPct val="20000"/>
              </a:spcBef>
              <a:defRPr/>
            </a:pPr>
            <a:endParaRPr kumimoji="1" lang="en-US" sz="20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CAF4D7-0068-4B4D-B625-D40BA55D9D21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09600"/>
          </a:xfrm>
        </p:spPr>
        <p:txBody>
          <a:bodyPr/>
          <a:lstStyle/>
          <a:p>
            <a:r>
              <a:rPr lang="en-US" sz="4000"/>
              <a:t>Alphabet rewritten</a:t>
            </a:r>
          </a:p>
        </p:txBody>
      </p:sp>
      <p:sp>
        <p:nvSpPr>
          <p:cNvPr id="706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077200" cy="53340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NEWYORKCITABDFGHJLMPQRSUVZ    ABCDEFGHIJKLMNOPQRSTUVWXYZ	   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--------------------------    --------------------------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CBLSYHDMTZIENUAFPVGJQWOKRX    IENUAFPVGJQWOKRXCBLSYHDMTZ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BLSYHDMTZIENUAFPVGJQWOKRXC    ENUAFPVGJQWOKRXCBLSYHDMTZI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LSYHDMTZIENUAFPVGJQWOKRXCB    NUAFPVGJQWOKRXCBLSYHDMTZIE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SYHDMTZIENUAFPVGJQWOKRXCBL    UAFPVGJQWOKRXCBLSYHDMTZIEN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YHDMTZIENUAFPVGJQWOKRXCBLS    AFPVGJQWOKRXCBLSYHDMTZIENU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HDMTZIENUAFPVGJQWOKRXCBLSY    FPVGJQWOKRXCBLSYHDMTZIENUA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DMTZIENUAFPVGJQWOKRXCBLSYH    PVGJQWOKRXCBLSYHDMTZIENUAF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MTZIENUAFPVGJQWOKRXCBLSYHD    VGJQWOKRXCBLSYHDMTZIENUAFP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TZIENUAFPVGJQWOKRXCBLSYHDM    GJQWOKRXCBLSYHDMTZIENUAFPV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ZIENUAFPVGJQWOKRXCBLSYHDMT    JQWOKRXCBLSYHDMTZIENUAFPVG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IENUAFPVGJQWOKRXCBLSYHDMTZ    QWOKRXCBLSYHDMTZIENUAFPVGJ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ENUAFPVGJQWOKRXCBLSYHDMTZI    WOKRXCBLSYHDMTZIENUAFPVGJQ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NUAFPVGJQWOKRXCBLSYHDMTZIE    OKRXCBLSYHDMTZIENUAFPVGJQW</a:t>
            </a:r>
          </a:p>
          <a:p>
            <a:pPr>
              <a:buNone/>
            </a:pPr>
            <a:endParaRPr lang="en-US" sz="140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40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60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60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600">
              <a:latin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CAF4D7-0068-4B4D-B625-D40BA55D9D21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09600"/>
          </a:xfrm>
        </p:spPr>
        <p:txBody>
          <a:bodyPr/>
          <a:lstStyle/>
          <a:p>
            <a:r>
              <a:rPr lang="en-US" sz="4000"/>
              <a:t>Alphabet rewritten</a:t>
            </a:r>
          </a:p>
        </p:txBody>
      </p:sp>
      <p:sp>
        <p:nvSpPr>
          <p:cNvPr id="706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8077200" cy="48006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NEWYORKCITABDFGHJLMPQRSUVZ    ABCDEFGHIJKLMNOPQRSTUVWXYZ	   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--------------------------    --------------------------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UAFPVGJQWOKRXCBLSYHDMTZIEN    KRXCBLSYHDMTZIENUAFPVGJQWO</a:t>
            </a:r>
          </a:p>
          <a:p>
            <a:pPr>
              <a:buNone/>
            </a:pPr>
            <a:r>
              <a:rPr lang="en-US" sz="1600">
                <a:latin typeface="Courier New" pitchFamily="49" charset="0"/>
              </a:rPr>
              <a:t>AFPVGJQWOKRXCBLSYHDMTZIENU    RXCBLSYHDMTZIENUAFPVGJQWOK</a:t>
            </a:r>
          </a:p>
          <a:p>
            <a:pPr>
              <a:buNone/>
            </a:pPr>
            <a:r>
              <a:rPr lang="en-US" sz="1600">
                <a:latin typeface="Courier New" pitchFamily="49" charset="0"/>
              </a:rPr>
              <a:t>FPVGJQWOKRXCBLSYHDMTZIENUA    XCBLSYHDMTZIENUAFPVGJQWOKR</a:t>
            </a:r>
          </a:p>
          <a:p>
            <a:pPr>
              <a:buNone/>
            </a:pPr>
            <a:r>
              <a:rPr lang="en-US" sz="1600">
                <a:latin typeface="Courier New" pitchFamily="49" charset="0"/>
              </a:rPr>
              <a:t>PVGJQWOKRXCBLSYHDMTZIENUAF    CBLSYHDMTZIENUAFPVGJQWOKRX</a:t>
            </a:r>
          </a:p>
          <a:p>
            <a:pPr>
              <a:buNone/>
            </a:pPr>
            <a:r>
              <a:rPr lang="en-US" sz="1600">
                <a:latin typeface="Courier New" pitchFamily="49" charset="0"/>
              </a:rPr>
              <a:t>VGJQWOKRXCBLSYHDMTZIENUAFP    BLSYHDMTZIENUAFPVGJQWOKRXC</a:t>
            </a:r>
          </a:p>
          <a:p>
            <a:pPr>
              <a:buNone/>
            </a:pPr>
            <a:r>
              <a:rPr lang="en-US" sz="1600">
                <a:latin typeface="Courier New" pitchFamily="49" charset="0"/>
              </a:rPr>
              <a:t>GJQWOKRXCBLSYHDMTZIENUAFPV    LSYHDMTZIENUAFPVGJQWOKRXCB</a:t>
            </a:r>
          </a:p>
          <a:p>
            <a:pPr>
              <a:buNone/>
            </a:pPr>
            <a:r>
              <a:rPr lang="en-US" sz="1600">
                <a:latin typeface="Courier New" pitchFamily="49" charset="0"/>
              </a:rPr>
              <a:t>JQWOKRXCBLSYHDMTZIENUAFPVG    SYHDMTZIENUAFPVGJQWOKRXCBL</a:t>
            </a:r>
          </a:p>
          <a:p>
            <a:pPr>
              <a:buNone/>
            </a:pPr>
            <a:r>
              <a:rPr lang="en-US" sz="1600">
                <a:latin typeface="Courier New" pitchFamily="49" charset="0"/>
              </a:rPr>
              <a:t>QWOKRXCBLSYHDMTZIENUAFPVGJ    YHDMTZIENUAFPVGJQWOKRXCBLS</a:t>
            </a:r>
          </a:p>
          <a:p>
            <a:pPr>
              <a:buNone/>
            </a:pPr>
            <a:r>
              <a:rPr lang="en-US" sz="1600">
                <a:latin typeface="Courier New" pitchFamily="49" charset="0"/>
              </a:rPr>
              <a:t>WOKRXCBLSYHDMTZIENUAFPVGJQ    HDMTZIENUAFPVGJQWOKRXCBLSY</a:t>
            </a:r>
          </a:p>
          <a:p>
            <a:pPr>
              <a:buNone/>
            </a:pPr>
            <a:r>
              <a:rPr lang="en-US" sz="1600">
                <a:latin typeface="Courier New" pitchFamily="49" charset="0"/>
              </a:rPr>
              <a:t>OKRXCBLSYHDMTZIENUAFPVGJQW    DMTZIENUAFPVGJQWOKRXCBLSYH</a:t>
            </a:r>
          </a:p>
          <a:p>
            <a:pPr>
              <a:buNone/>
            </a:pPr>
            <a:r>
              <a:rPr lang="en-US" sz="1600">
                <a:latin typeface="Courier New" pitchFamily="49" charset="0"/>
              </a:rPr>
              <a:t>KRXCBLSYHDMTZIENUAFPVGJQWO    MTZIENUAFPVGJQWOKRXCBLSYHD</a:t>
            </a:r>
          </a:p>
          <a:p>
            <a:pPr>
              <a:buNone/>
            </a:pPr>
            <a:r>
              <a:rPr lang="en-US" sz="1600">
                <a:latin typeface="Courier New" pitchFamily="49" charset="0"/>
              </a:rPr>
              <a:t>RXCBLSYHDMTZIENUAFPVGJQWOK    TZIENUAFPVGJQWOKRXCBLSYHDM</a:t>
            </a:r>
          </a:p>
          <a:p>
            <a:pPr>
              <a:buNone/>
            </a:pPr>
            <a:r>
              <a:rPr lang="en-US" sz="1600">
                <a:latin typeface="Courier New" pitchFamily="49" charset="0"/>
              </a:rPr>
              <a:t>XCBLSYHDMTZIENUAFPVGJQWOKR    ZIENUAFPVGJQWOKRXCBLSYHDMT</a:t>
            </a:r>
          </a:p>
          <a:p>
            <a:pPr>
              <a:buNone/>
            </a:pPr>
            <a:endParaRPr lang="en-US" sz="140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40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60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60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600">
              <a:latin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D2D714-74F3-4BE3-896B-071E6C180026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839200" cy="914400"/>
          </a:xfrm>
        </p:spPr>
        <p:txBody>
          <a:bodyPr/>
          <a:lstStyle/>
          <a:p>
            <a:r>
              <a:rPr lang="en-US" sz="3600"/>
              <a:t>Letter identification and alphabet chaining</a:t>
            </a:r>
          </a:p>
        </p:txBody>
      </p:sp>
      <p:sp>
        <p:nvSpPr>
          <p:cNvPr id="737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8763000" cy="50292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Using IC, we determine first uses 6 alphabets, the second, 5.  Same letters at the following positions: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90650" lvl="2" indent="-533400">
              <a:buFontTx/>
              <a:buNone/>
            </a:pPr>
            <a:r>
              <a:rPr lang="en-US" sz="1600" b="1" dirty="0">
                <a:latin typeface="Courier New" pitchFamily="49" charset="0"/>
              </a:rPr>
              <a:t>X    C    D    V    Z    A    Q    Q    G    I</a:t>
            </a:r>
          </a:p>
          <a:p>
            <a:pPr marL="1390650" lvl="2" indent="-533400">
              <a:buFontTx/>
              <a:buAutoNum type="arabicPlain" startAt="12"/>
            </a:pPr>
            <a:r>
              <a:rPr lang="en-US" sz="1600" b="1" dirty="0">
                <a:latin typeface="Courier New" pitchFamily="49" charset="0"/>
              </a:rPr>
              <a:t>15   42   45   72   75  102  105  132  135</a:t>
            </a:r>
            <a:endParaRPr lang="en-US" sz="1400" b="1" dirty="0">
              <a:latin typeface="Courier New" pitchFamily="49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Msg1, alphabet 5 = Msg2, alphabet 2. Msg1, alphabet 3 = Msg2, alphabet 5. Can confirm with IC test.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we have two rows separated by k (3, in our example):</a:t>
            </a:r>
          </a:p>
          <a:p>
            <a:pPr marL="1009650" lvl="1" indent="-609600">
              <a:buNone/>
            </a:pPr>
            <a:r>
              <a:rPr lang="en-US" sz="1800" dirty="0"/>
              <a:t>Plain:       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A B C D E F G H I J K L M N O P Q R S T U V W X Y Z</a:t>
            </a:r>
            <a:endParaRPr lang="en-US" sz="1800" dirty="0"/>
          </a:p>
          <a:p>
            <a:pPr marL="1009650" lvl="1" indent="-609600">
              <a:buNone/>
            </a:pPr>
            <a:r>
              <a:rPr lang="en-US" sz="1800" dirty="0"/>
              <a:t>Cipher 1: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I E M N B U A F T P D V G C Y J Q H W Z O K L R S X</a:t>
            </a:r>
            <a:endParaRPr lang="en-US" sz="1800" dirty="0"/>
          </a:p>
          <a:p>
            <a:pPr marL="1009650" lvl="1" indent="-609600">
              <a:buNone/>
            </a:pPr>
            <a:r>
              <a:rPr lang="en-US" sz="1800" dirty="0"/>
              <a:t>Cipher 2: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U A I F Y P V G E J Z O W S M O K T R N X C H B D L</a:t>
            </a:r>
            <a:endParaRPr lang="en-US" sz="1800" dirty="0"/>
          </a:p>
          <a:p>
            <a:pPr marL="609600" indent="-609600">
              <a:buFontTx/>
              <a:buNone/>
            </a:pPr>
            <a:endParaRPr lang="en-US" sz="2400" dirty="0"/>
          </a:p>
        </p:txBody>
      </p:sp>
    </p:spTree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D2D714-74F3-4BE3-896B-071E6C180026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/>
              <a:t>Alphabet Chaining</a:t>
            </a:r>
          </a:p>
        </p:txBody>
      </p:sp>
      <p:sp>
        <p:nvSpPr>
          <p:cNvPr id="737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828800"/>
            <a:ext cx="8763000" cy="4495800"/>
          </a:xfrm>
        </p:spPr>
        <p:txBody>
          <a:bodyPr/>
          <a:lstStyle/>
          <a:p>
            <a:pPr marL="609600" indent="-609600">
              <a:buNone/>
            </a:pPr>
            <a:r>
              <a:rPr lang="en-US" sz="1800"/>
              <a:t>Plain:       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A B C D E F G H I J K L M N O P Q R S T U V W X Y Z</a:t>
            </a:r>
            <a:endParaRPr lang="en-US" sz="1800"/>
          </a:p>
          <a:p>
            <a:pPr marL="609600" indent="-609600">
              <a:buNone/>
            </a:pPr>
            <a:r>
              <a:rPr lang="en-US" sz="1800"/>
              <a:t>Cipher 1: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I E M N B U A F T P D V G C Y J Q H W Z O K L R S X</a:t>
            </a:r>
            <a:endParaRPr lang="en-US" sz="1800"/>
          </a:p>
          <a:p>
            <a:pPr marL="609600" indent="-609600">
              <a:buNone/>
            </a:pPr>
            <a:r>
              <a:rPr lang="en-US" sz="1800"/>
              <a:t>Cipher 4: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U A I F Y P V G E J Z Q W S M O K T R N X C H B D L</a:t>
            </a:r>
          </a:p>
          <a:p>
            <a:pPr marL="609600" indent="-609600">
              <a:buNone/>
            </a:pPr>
            <a:r>
              <a:rPr lang="en-US" sz="1800">
                <a:cs typeface="Courier New" pitchFamily="49" charset="0"/>
              </a:rPr>
              <a:t>The decimated interval is:</a:t>
            </a:r>
          </a:p>
          <a:p>
            <a:pPr marL="1009650" lvl="1" indent="-609600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I U P J O X L H T E A V Q K C S D Z N F G W R B Y M </a:t>
            </a:r>
          </a:p>
          <a:p>
            <a:pPr marL="609600" indent="-609600">
              <a:buNone/>
            </a:pPr>
            <a:r>
              <a:rPr lang="en-US" sz="1800">
                <a:cs typeface="Courier New" pitchFamily="49" charset="0"/>
              </a:rPr>
              <a:t>Rearranging by decimation:</a:t>
            </a:r>
            <a:endParaRPr lang="en-US" sz="1400">
              <a:latin typeface="Courier New" pitchFamily="49" charset="0"/>
              <a:cs typeface="Courier New" pitchFamily="49" charset="0"/>
            </a:endParaRPr>
          </a:p>
          <a:p>
            <a:pPr marL="1009650" lvl="1" indent="-609600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A F J P U Z W R I B G L Q V N Y K T D H M S X E O C</a:t>
            </a:r>
            <a:endParaRPr lang="en-US" sz="1800">
              <a:cs typeface="Courier New" pitchFamily="49" charset="0"/>
            </a:endParaRPr>
          </a:p>
          <a:p>
            <a:pPr marL="1009650" lvl="1" indent="-609600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I U P J O X L H T E A V Q K C S D Z N F G W R B Y M</a:t>
            </a:r>
          </a:p>
          <a:p>
            <a:pPr marL="609600" indent="-609600">
              <a:buNone/>
            </a:pPr>
            <a:r>
              <a:rPr lang="en-US" sz="1800">
                <a:cs typeface="Courier New" pitchFamily="49" charset="0"/>
              </a:rPr>
              <a:t>Rearranging we get the original sequence.</a:t>
            </a:r>
          </a:p>
          <a:p>
            <a:pPr marL="609600" indent="-609600">
              <a:buFontTx/>
              <a:buNone/>
            </a:pPr>
            <a:endParaRPr lang="en-US" sz="2400"/>
          </a:p>
        </p:txBody>
      </p:sp>
    </p:spTree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B948CB-CDC4-4101-AAE8-3DE1891E5FDC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534400" cy="685800"/>
          </a:xfrm>
        </p:spPr>
        <p:txBody>
          <a:bodyPr/>
          <a:lstStyle/>
          <a:p>
            <a:r>
              <a:rPr lang="en-US" sz="4000"/>
              <a:t>Review of attacks on poly-alphabet</a:t>
            </a:r>
          </a:p>
        </p:txBody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772400" cy="4114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Letter Frequency, multi-gram frequencies, transition probabilities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Index of coincidence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Alphabet chaining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Sliding probable text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Limited key-space search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Long repeated sequences in cipher-text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Markoff like contact processes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Decimation of sequences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Direct and indirect symmetries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dirty="0"/>
          </a:p>
        </p:txBody>
      </p:sp>
    </p:spTree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971800"/>
            <a:ext cx="8305800" cy="1447800"/>
          </a:xfrm>
        </p:spPr>
        <p:txBody>
          <a:bodyPr/>
          <a:lstStyle/>
          <a:p>
            <a:pPr marL="609600" indent="-609600" algn="ctr">
              <a:buNone/>
            </a:pPr>
            <a:r>
              <a:rPr lang="en-US"/>
              <a:t>More sophisticated mathematical technique</a:t>
            </a:r>
          </a:p>
          <a:p>
            <a:pPr marL="609600" indent="-609600" algn="ctr">
              <a:buNone/>
            </a:pPr>
            <a:r>
              <a:rPr lang="en-US"/>
              <a:t>(Possible project)</a:t>
            </a:r>
          </a:p>
        </p:txBody>
      </p:sp>
    </p:spTree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63000" cy="762000"/>
          </a:xfrm>
        </p:spPr>
        <p:txBody>
          <a:bodyPr/>
          <a:lstStyle/>
          <a:p>
            <a:r>
              <a:rPr lang="en-US" sz="3600" dirty="0"/>
              <a:t>Maximum Likelihood and Hidden Markov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56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66700" y="2209800"/>
                <a:ext cx="8534400" cy="3429000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200"/>
                  </a:spcBef>
                </a:pPr>
                <a:r>
                  <a:rPr lang="en-US" sz="1800" dirty="0"/>
                  <a:t>Suppose we have Markov state machines characterized by three distributions,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Given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1800" dirty="0"/>
              </a:p>
              <a:p>
                <a:pPr marL="857250" lvl="1" indent="-457200">
                  <a:spcBef>
                    <a:spcPts val="20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err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1600" dirty="0"/>
                  <a:t> is the probability that the Markov chain starts in state </a:t>
                </a:r>
                <a:r>
                  <a:rPr lang="en-US" sz="1600" dirty="0" err="1"/>
                  <a:t>i</a:t>
                </a:r>
                <a:r>
                  <a:rPr lang="en-US" sz="1600" dirty="0"/>
                  <a:t>.</a:t>
                </a:r>
              </a:p>
              <a:p>
                <a:pPr marL="857250" lvl="1" indent="-457200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600" dirty="0"/>
                  <a:t>P(</a:t>
                </a:r>
                <a:r>
                  <a:rPr lang="en-US" sz="1600" dirty="0" err="1"/>
                  <a:t>j|i</a:t>
                </a:r>
                <a:r>
                  <a:rPr lang="en-US" sz="1600" dirty="0"/>
                  <a:t>) is the probability that there is a transition from state </a:t>
                </a:r>
                <a:r>
                  <a:rPr lang="en-US" sz="1600" dirty="0" err="1"/>
                  <a:t>i</a:t>
                </a:r>
                <a:r>
                  <a:rPr lang="en-US" sz="1600" dirty="0"/>
                  <a:t> to state j.</a:t>
                </a:r>
              </a:p>
              <a:p>
                <a:pPr marL="857250" lvl="1" indent="-457200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600" dirty="0"/>
                  <a:t>q(</a:t>
                </a:r>
                <a:r>
                  <a:rPr lang="en-US" sz="1600" dirty="0" err="1"/>
                  <a:t>o|i</a:t>
                </a:r>
                <a:r>
                  <a:rPr lang="en-US" sz="1600" dirty="0"/>
                  <a:t>) is the probability that symbol o is emitted in state </a:t>
                </a:r>
                <a:r>
                  <a:rPr lang="en-US" sz="1600" dirty="0" err="1"/>
                  <a:t>i</a:t>
                </a:r>
                <a:r>
                  <a:rPr lang="en-US" sz="1600" dirty="0"/>
                  <a:t>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1800" dirty="0"/>
                  <a:t>The state machine is observed to emit an output sequence of T symbols,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The states are S= {s: 0</a:t>
                </a:r>
                <a:r>
                  <a:rPr lang="en-US" sz="1800" dirty="0">
                    <a:latin typeface="Math1Mono"/>
                  </a:rPr>
                  <a:t>≦</a:t>
                </a:r>
                <a:r>
                  <a:rPr lang="en-US" sz="1800" dirty="0"/>
                  <a:t>s</a:t>
                </a:r>
                <a:r>
                  <a:rPr lang="en-US" sz="1800" dirty="0">
                    <a:latin typeface="Math1Mono"/>
                  </a:rPr>
                  <a:t>≦</a:t>
                </a:r>
                <a:r>
                  <a:rPr lang="en-US" sz="1800" dirty="0"/>
                  <a:t>n-1} and the output symbols are O= {o: 0</a:t>
                </a:r>
                <a:r>
                  <a:rPr lang="en-US" sz="1800" dirty="0">
                    <a:latin typeface="Math1Mono"/>
                  </a:rPr>
                  <a:t>≦</a:t>
                </a:r>
                <a:r>
                  <a:rPr lang="en-US" sz="1800" dirty="0"/>
                  <a:t>o</a:t>
                </a:r>
                <a:r>
                  <a:rPr lang="en-US" sz="1800" dirty="0">
                    <a:latin typeface="Math1Mono"/>
                  </a:rPr>
                  <a:t>≦m-1</a:t>
                </a:r>
                <a:r>
                  <a:rPr lang="en-US" sz="1800" dirty="0"/>
                  <a:t>}.  S</a:t>
                </a:r>
                <a:r>
                  <a:rPr lang="en-US" sz="1800" baseline="30000" dirty="0"/>
                  <a:t>T</a:t>
                </a:r>
                <a:r>
                  <a:rPr lang="en-US" sz="1800" dirty="0"/>
                  <a:t> is the set of all T state tuples.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1800" dirty="0"/>
                  <a:t>In experiments, only output symbols are observed.  The underlying states are unobserved (or “hidden”), giving rise to the name Hidden Markov Model (HMM).</a:t>
                </a:r>
              </a:p>
            </p:txBody>
          </p:sp>
        </mc:Choice>
        <mc:Fallback xmlns="">
          <p:sp>
            <p:nvSpPr>
              <p:cNvPr id="6656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66700" y="2209800"/>
                <a:ext cx="8534400" cy="3429000"/>
              </a:xfrm>
              <a:blipFill>
                <a:blip r:embed="rId2"/>
                <a:stretch>
                  <a:fillRect l="-446" t="-1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sz="3600" dirty="0"/>
              <a:t>The three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56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66700" y="1866900"/>
                <a:ext cx="8572500" cy="3695700"/>
              </a:xfrm>
            </p:spPr>
            <p:txBody>
              <a:bodyPr/>
              <a:lstStyle/>
              <a:p>
                <a:r>
                  <a:rPr lang="en-US" sz="2000" b="1" dirty="0">
                    <a:ea typeface="Cambria Math" panose="02040503050406030204" pitchFamily="18" charset="0"/>
                  </a:rPr>
                  <a:t>Problem 1:  </a:t>
                </a:r>
                <a:r>
                  <a:rPr lang="en-US" sz="2000" b="0" dirty="0">
                    <a:ea typeface="Cambria Math" panose="02040503050406030204" pitchFamily="18" charset="0"/>
                  </a:rPr>
                  <a:t>Given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b="0" dirty="0">
                    <a:ea typeface="Cambria Math" panose="02040503050406030204" pitchFamily="18" charset="0"/>
                  </a:rPr>
                  <a:t>, a number of states,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&lt;0,1,…,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 &gt;</m:t>
                    </m:r>
                  </m:oMath>
                </a14:m>
                <a:r>
                  <a:rPr lang="en-US" sz="2000" b="0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a number of observed outputs 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−1&gt;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, </a:t>
                </a:r>
                <a:r>
                  <a:rPr lang="en-US" sz="2000" b="0" dirty="0">
                    <a:ea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dirty="0">
                    <a:ea typeface="Cambria Math" panose="02040503050406030204" pitchFamily="18" charset="0"/>
                  </a:rPr>
                  <a:t>, a set of observations, compute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l-G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:endParaRPr lang="en-US" sz="2000" b="0" dirty="0">
                  <a:ea typeface="Cambria Math" panose="02040503050406030204" pitchFamily="18" charset="0"/>
                </a:endParaRPr>
              </a:p>
              <a:p>
                <a:r>
                  <a:rPr lang="en-US" sz="2000" b="1" dirty="0">
                    <a:ea typeface="Cambria Math" panose="02040503050406030204" pitchFamily="18" charset="0"/>
                  </a:rPr>
                  <a:t>Problem 2: </a:t>
                </a:r>
                <a:r>
                  <a:rPr lang="en-US" sz="2000" dirty="0">
                    <a:ea typeface="Cambria Math" panose="02040503050406030204" pitchFamily="18" charset="0"/>
                  </a:rPr>
                  <a:t>Given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sequences of observations,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, compute the most likely set of “hidden states”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producing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.</a:t>
                </a:r>
              </a:p>
              <a:p>
                <a:endParaRPr lang="en-US" sz="2000" dirty="0">
                  <a:ea typeface="Cambria Math" panose="02040503050406030204" pitchFamily="18" charset="0"/>
                </a:endParaRPr>
              </a:p>
              <a:p>
                <a:r>
                  <a:rPr lang="en-US" sz="2000" b="1" dirty="0">
                    <a:ea typeface="Cambria Math" panose="02040503050406030204" pitchFamily="18" charset="0"/>
                  </a:rPr>
                  <a:t>Problem 3: </a:t>
                </a:r>
                <a:r>
                  <a:rPr lang="en-US" sz="2000" dirty="0">
                    <a:ea typeface="Cambria Math" panose="02040503050406030204" pitchFamily="18" charset="0"/>
                  </a:rPr>
                  <a:t>Given a set of sequences of observations,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𝓞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find the most likely model,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. </a:t>
                </a:r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656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66700" y="1866900"/>
                <a:ext cx="8572500" cy="3695700"/>
              </a:xfrm>
              <a:blipFill>
                <a:blip r:embed="rId2"/>
                <a:stretch>
                  <a:fillRect l="-741" t="-683" r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0CEFCB-C465-480A-84E0-18235AC8F17A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sz="3600"/>
              <a:t>Adversaries and their discontents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0D848C8-AE38-9281-CF59-05DB65B7D9C1}"/>
              </a:ext>
            </a:extLst>
          </p:cNvPr>
          <p:cNvGrpSpPr/>
          <p:nvPr/>
        </p:nvGrpSpPr>
        <p:grpSpPr>
          <a:xfrm>
            <a:off x="509649" y="1451717"/>
            <a:ext cx="8077200" cy="2073275"/>
            <a:chOff x="76200" y="1447800"/>
            <a:chExt cx="8915400" cy="1873250"/>
          </a:xfrm>
        </p:grpSpPr>
        <p:sp>
          <p:nvSpPr>
            <p:cNvPr id="20485" name="Oval 3"/>
            <p:cNvSpPr>
              <a:spLocks noChangeArrowheads="1"/>
            </p:cNvSpPr>
            <p:nvPr/>
          </p:nvSpPr>
          <p:spPr bwMode="auto">
            <a:xfrm>
              <a:off x="76200" y="2559050"/>
              <a:ext cx="1752600" cy="762000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486" name="Rectangle 4"/>
            <p:cNvSpPr>
              <a:spLocks noChangeArrowheads="1"/>
            </p:cNvSpPr>
            <p:nvPr/>
          </p:nvSpPr>
          <p:spPr bwMode="auto">
            <a:xfrm>
              <a:off x="2590800" y="2574925"/>
              <a:ext cx="1143000" cy="6096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487" name="Rectangle 5"/>
            <p:cNvSpPr>
              <a:spLocks noChangeArrowheads="1"/>
            </p:cNvSpPr>
            <p:nvPr/>
          </p:nvSpPr>
          <p:spPr bwMode="auto">
            <a:xfrm>
              <a:off x="5486400" y="2574925"/>
              <a:ext cx="1143000" cy="6096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488" name="Oval 6"/>
            <p:cNvSpPr>
              <a:spLocks noChangeArrowheads="1"/>
            </p:cNvSpPr>
            <p:nvPr/>
          </p:nvSpPr>
          <p:spPr bwMode="auto">
            <a:xfrm>
              <a:off x="7315200" y="2635250"/>
              <a:ext cx="1676400" cy="669925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489" name="Text Box 10"/>
            <p:cNvSpPr txBox="1">
              <a:spLocks noChangeArrowheads="1"/>
            </p:cNvSpPr>
            <p:nvPr/>
          </p:nvSpPr>
          <p:spPr bwMode="auto">
            <a:xfrm>
              <a:off x="3810000" y="1981200"/>
              <a:ext cx="160020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chemeClr val="accent2"/>
                  </a:solidFill>
                  <a:latin typeface="Arial" charset="0"/>
                  <a:cs typeface="Arial" charset="0"/>
                </a:rPr>
                <a:t>Eve</a:t>
              </a:r>
            </a:p>
          </p:txBody>
        </p:sp>
        <p:sp>
          <p:nvSpPr>
            <p:cNvPr id="20490" name="Line 13"/>
            <p:cNvSpPr>
              <a:spLocks noChangeShapeType="1"/>
            </p:cNvSpPr>
            <p:nvPr/>
          </p:nvSpPr>
          <p:spPr bwMode="auto">
            <a:xfrm>
              <a:off x="1828800" y="2955925"/>
              <a:ext cx="762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491" name="Line 14"/>
            <p:cNvSpPr>
              <a:spLocks noChangeShapeType="1"/>
            </p:cNvSpPr>
            <p:nvPr/>
          </p:nvSpPr>
          <p:spPr bwMode="auto">
            <a:xfrm>
              <a:off x="6629400" y="2940050"/>
              <a:ext cx="685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492" name="Text Box 19"/>
            <p:cNvSpPr txBox="1">
              <a:spLocks noChangeArrowheads="1"/>
            </p:cNvSpPr>
            <p:nvPr/>
          </p:nvSpPr>
          <p:spPr bwMode="auto">
            <a:xfrm>
              <a:off x="387350" y="2635250"/>
              <a:ext cx="1060450" cy="6413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  <a:cs typeface="Arial" charset="0"/>
                </a:rPr>
                <a:t>Plaintext</a:t>
              </a:r>
            </a:p>
            <a:p>
              <a:r>
                <a:rPr lang="en-US" sz="1800">
                  <a:latin typeface="Arial" charset="0"/>
                  <a:cs typeface="Arial" charset="0"/>
                </a:rPr>
                <a:t> (P)</a:t>
              </a:r>
            </a:p>
          </p:txBody>
        </p:sp>
        <p:sp>
          <p:nvSpPr>
            <p:cNvPr id="20493" name="Line 20"/>
            <p:cNvSpPr>
              <a:spLocks noChangeShapeType="1"/>
            </p:cNvSpPr>
            <p:nvPr/>
          </p:nvSpPr>
          <p:spPr bwMode="auto">
            <a:xfrm>
              <a:off x="3733800" y="2955925"/>
              <a:ext cx="17526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494" name="Text Box 21"/>
            <p:cNvSpPr txBox="1">
              <a:spLocks noChangeArrowheads="1"/>
            </p:cNvSpPr>
            <p:nvPr/>
          </p:nvSpPr>
          <p:spPr bwMode="auto">
            <a:xfrm>
              <a:off x="4092575" y="2971800"/>
              <a:ext cx="984250" cy="3365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>
                  <a:latin typeface="Arial" charset="0"/>
                  <a:cs typeface="Arial" charset="0"/>
                </a:rPr>
                <a:t>Channel</a:t>
              </a:r>
            </a:p>
          </p:txBody>
        </p:sp>
        <p:sp>
          <p:nvSpPr>
            <p:cNvPr id="20495" name="Line 22"/>
            <p:cNvSpPr>
              <a:spLocks noChangeShapeType="1"/>
            </p:cNvSpPr>
            <p:nvPr/>
          </p:nvSpPr>
          <p:spPr bwMode="auto">
            <a:xfrm flipV="1">
              <a:off x="4572000" y="2346325"/>
              <a:ext cx="0" cy="593725"/>
            </a:xfrm>
            <a:prstGeom prst="line">
              <a:avLst/>
            </a:prstGeom>
            <a:noFill/>
            <a:ln w="12700" cap="sq">
              <a:solidFill>
                <a:schemeClr val="accent2"/>
              </a:solidFill>
              <a:round/>
              <a:headEnd type="triangle" w="med" len="med"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496" name="Text Box 23"/>
            <p:cNvSpPr txBox="1">
              <a:spLocks noChangeArrowheads="1"/>
            </p:cNvSpPr>
            <p:nvPr/>
          </p:nvSpPr>
          <p:spPr bwMode="auto">
            <a:xfrm>
              <a:off x="2667000" y="2725738"/>
              <a:ext cx="958850" cy="36671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  <a:cs typeface="Arial" charset="0"/>
                </a:rPr>
                <a:t>Encrypt</a:t>
              </a:r>
            </a:p>
          </p:txBody>
        </p:sp>
        <p:sp>
          <p:nvSpPr>
            <p:cNvPr id="20497" name="Text Box 24"/>
            <p:cNvSpPr txBox="1">
              <a:spLocks noChangeArrowheads="1"/>
            </p:cNvSpPr>
            <p:nvPr/>
          </p:nvSpPr>
          <p:spPr bwMode="auto">
            <a:xfrm>
              <a:off x="5546725" y="2711450"/>
              <a:ext cx="9715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  <a:cs typeface="Arial" charset="0"/>
                </a:rPr>
                <a:t>Decrypt</a:t>
              </a:r>
            </a:p>
          </p:txBody>
        </p:sp>
        <p:sp>
          <p:nvSpPr>
            <p:cNvPr id="20498" name="Text Box 25"/>
            <p:cNvSpPr txBox="1">
              <a:spLocks noChangeArrowheads="1"/>
            </p:cNvSpPr>
            <p:nvPr/>
          </p:nvSpPr>
          <p:spPr bwMode="auto">
            <a:xfrm>
              <a:off x="609600" y="2025650"/>
              <a:ext cx="6794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  <a:cs typeface="Arial" charset="0"/>
                </a:rPr>
                <a:t>Alice</a:t>
              </a:r>
            </a:p>
          </p:txBody>
        </p:sp>
        <p:sp>
          <p:nvSpPr>
            <p:cNvPr id="20499" name="Text Box 26"/>
            <p:cNvSpPr txBox="1">
              <a:spLocks noChangeArrowheads="1"/>
            </p:cNvSpPr>
            <p:nvPr/>
          </p:nvSpPr>
          <p:spPr bwMode="auto">
            <a:xfrm>
              <a:off x="7791450" y="1873250"/>
              <a:ext cx="5905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  <a:cs typeface="Arial" charset="0"/>
                </a:rPr>
                <a:t>Bob</a:t>
              </a:r>
            </a:p>
          </p:txBody>
        </p:sp>
        <p:sp>
          <p:nvSpPr>
            <p:cNvPr id="20500" name="Text Box 27"/>
            <p:cNvSpPr txBox="1">
              <a:spLocks noChangeArrowheads="1"/>
            </p:cNvSpPr>
            <p:nvPr/>
          </p:nvSpPr>
          <p:spPr bwMode="auto">
            <a:xfrm>
              <a:off x="7591425" y="2679700"/>
              <a:ext cx="1060450" cy="6413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  <a:cs typeface="Arial" charset="0"/>
                </a:rPr>
                <a:t>Plaintext</a:t>
              </a:r>
            </a:p>
            <a:p>
              <a:r>
                <a:rPr lang="en-US" sz="1800">
                  <a:latin typeface="Arial" charset="0"/>
                  <a:cs typeface="Arial" charset="0"/>
                </a:rPr>
                <a:t>(P</a:t>
              </a:r>
              <a:r>
                <a:rPr lang="en-US" sz="1400">
                  <a:latin typeface="Arial" charset="0"/>
                  <a:cs typeface="Arial" charset="0"/>
                </a:rPr>
                <a:t>)</a:t>
              </a:r>
            </a:p>
          </p:txBody>
        </p:sp>
        <p:sp>
          <p:nvSpPr>
            <p:cNvPr id="20501" name="Text Box 35"/>
            <p:cNvSpPr txBox="1">
              <a:spLocks noChangeArrowheads="1"/>
            </p:cNvSpPr>
            <p:nvPr/>
          </p:nvSpPr>
          <p:spPr bwMode="auto">
            <a:xfrm>
              <a:off x="304800" y="1447800"/>
              <a:ext cx="3505200" cy="396875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sz="2000" b="1">
                  <a:latin typeface="Arial" charset="0"/>
                  <a:cs typeface="Arial" charset="0"/>
                </a:rPr>
                <a:t>Wiretap Adversary (Eve)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254B007-A9A4-B303-891D-4439178A9F71}"/>
              </a:ext>
            </a:extLst>
          </p:cNvPr>
          <p:cNvGrpSpPr/>
          <p:nvPr/>
        </p:nvGrpSpPr>
        <p:grpSpPr>
          <a:xfrm>
            <a:off x="529441" y="3986809"/>
            <a:ext cx="7958362" cy="2151122"/>
            <a:chOff x="76200" y="4019490"/>
            <a:chExt cx="8915400" cy="2184460"/>
          </a:xfrm>
        </p:grpSpPr>
        <p:sp>
          <p:nvSpPr>
            <p:cNvPr id="20502" name="Text Box 36"/>
            <p:cNvSpPr txBox="1">
              <a:spLocks noChangeArrowheads="1"/>
            </p:cNvSpPr>
            <p:nvPr/>
          </p:nvSpPr>
          <p:spPr bwMode="auto">
            <a:xfrm>
              <a:off x="304800" y="4019490"/>
              <a:ext cx="8229600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/>
              <a:r>
                <a:rPr lang="en-US" sz="2000" b="1">
                  <a:latin typeface="Arial" charset="0"/>
                  <a:cs typeface="Arial" charset="0"/>
                </a:rPr>
                <a:t>Man in the Middle Adversary (Mallory)</a:t>
              </a:r>
            </a:p>
          </p:txBody>
        </p:sp>
        <p:sp>
          <p:nvSpPr>
            <p:cNvPr id="20503" name="Oval 37"/>
            <p:cNvSpPr>
              <a:spLocks noChangeArrowheads="1"/>
            </p:cNvSpPr>
            <p:nvPr/>
          </p:nvSpPr>
          <p:spPr bwMode="auto">
            <a:xfrm>
              <a:off x="76200" y="5181600"/>
              <a:ext cx="1752600" cy="762000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504" name="Rectangle 38"/>
            <p:cNvSpPr>
              <a:spLocks noChangeArrowheads="1"/>
            </p:cNvSpPr>
            <p:nvPr/>
          </p:nvSpPr>
          <p:spPr bwMode="auto">
            <a:xfrm>
              <a:off x="2209800" y="5181600"/>
              <a:ext cx="1143000" cy="6096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05" name="Rectangle 39"/>
            <p:cNvSpPr>
              <a:spLocks noChangeArrowheads="1"/>
            </p:cNvSpPr>
            <p:nvPr/>
          </p:nvSpPr>
          <p:spPr bwMode="auto">
            <a:xfrm>
              <a:off x="5638800" y="5197475"/>
              <a:ext cx="1143000" cy="6096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06" name="Oval 40"/>
            <p:cNvSpPr>
              <a:spLocks noChangeArrowheads="1"/>
            </p:cNvSpPr>
            <p:nvPr/>
          </p:nvSpPr>
          <p:spPr bwMode="auto">
            <a:xfrm>
              <a:off x="7315200" y="5257800"/>
              <a:ext cx="1676400" cy="669925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507" name="Rectangle 41"/>
            <p:cNvSpPr>
              <a:spLocks noChangeArrowheads="1"/>
            </p:cNvSpPr>
            <p:nvPr/>
          </p:nvSpPr>
          <p:spPr bwMode="auto">
            <a:xfrm>
              <a:off x="3886200" y="5257800"/>
              <a:ext cx="1295400" cy="6096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508" name="Text Box 42"/>
            <p:cNvSpPr txBox="1">
              <a:spLocks noChangeArrowheads="1"/>
            </p:cNvSpPr>
            <p:nvPr/>
          </p:nvSpPr>
          <p:spPr bwMode="auto">
            <a:xfrm>
              <a:off x="3962400" y="5410200"/>
              <a:ext cx="114300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chemeClr val="accent2"/>
                  </a:solidFill>
                  <a:latin typeface="Arial" charset="0"/>
                  <a:cs typeface="Arial" charset="0"/>
                </a:rPr>
                <a:t>Mallory</a:t>
              </a:r>
            </a:p>
          </p:txBody>
        </p:sp>
        <p:sp>
          <p:nvSpPr>
            <p:cNvPr id="20509" name="Line 43"/>
            <p:cNvSpPr>
              <a:spLocks noChangeShapeType="1"/>
            </p:cNvSpPr>
            <p:nvPr/>
          </p:nvSpPr>
          <p:spPr bwMode="auto">
            <a:xfrm flipV="1">
              <a:off x="1828800" y="5562600"/>
              <a:ext cx="381000" cy="15875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510" name="Line 44"/>
            <p:cNvSpPr>
              <a:spLocks noChangeShapeType="1"/>
            </p:cNvSpPr>
            <p:nvPr/>
          </p:nvSpPr>
          <p:spPr bwMode="auto">
            <a:xfrm>
              <a:off x="6781800" y="5562600"/>
              <a:ext cx="533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511" name="Text Box 45"/>
            <p:cNvSpPr txBox="1">
              <a:spLocks noChangeArrowheads="1"/>
            </p:cNvSpPr>
            <p:nvPr/>
          </p:nvSpPr>
          <p:spPr bwMode="auto">
            <a:xfrm>
              <a:off x="387350" y="5257800"/>
              <a:ext cx="1060450" cy="6413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  <a:cs typeface="Arial" charset="0"/>
                </a:rPr>
                <a:t>Plaintext</a:t>
              </a:r>
            </a:p>
            <a:p>
              <a:r>
                <a:rPr lang="en-US" sz="1800">
                  <a:latin typeface="Arial" charset="0"/>
                  <a:cs typeface="Arial" charset="0"/>
                </a:rPr>
                <a:t> (P)</a:t>
              </a:r>
            </a:p>
          </p:txBody>
        </p:sp>
        <p:sp>
          <p:nvSpPr>
            <p:cNvPr id="20512" name="Line 46"/>
            <p:cNvSpPr>
              <a:spLocks noChangeShapeType="1"/>
            </p:cNvSpPr>
            <p:nvPr/>
          </p:nvSpPr>
          <p:spPr bwMode="auto">
            <a:xfrm>
              <a:off x="3352800" y="5562600"/>
              <a:ext cx="533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513" name="Text Box 47"/>
            <p:cNvSpPr txBox="1">
              <a:spLocks noChangeArrowheads="1"/>
            </p:cNvSpPr>
            <p:nvPr/>
          </p:nvSpPr>
          <p:spPr bwMode="auto">
            <a:xfrm>
              <a:off x="2286000" y="5334000"/>
              <a:ext cx="958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  <a:cs typeface="Arial" charset="0"/>
                </a:rPr>
                <a:t>Encrypt</a:t>
              </a:r>
            </a:p>
          </p:txBody>
        </p:sp>
        <p:sp>
          <p:nvSpPr>
            <p:cNvPr id="20514" name="Text Box 48"/>
            <p:cNvSpPr txBox="1">
              <a:spLocks noChangeArrowheads="1"/>
            </p:cNvSpPr>
            <p:nvPr/>
          </p:nvSpPr>
          <p:spPr bwMode="auto">
            <a:xfrm>
              <a:off x="5699125" y="5334000"/>
              <a:ext cx="9715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  <a:cs typeface="Arial" charset="0"/>
                </a:rPr>
                <a:t>Decrypt</a:t>
              </a:r>
            </a:p>
          </p:txBody>
        </p:sp>
        <p:sp>
          <p:nvSpPr>
            <p:cNvPr id="20515" name="Text Box 49"/>
            <p:cNvSpPr txBox="1">
              <a:spLocks noChangeArrowheads="1"/>
            </p:cNvSpPr>
            <p:nvPr/>
          </p:nvSpPr>
          <p:spPr bwMode="auto">
            <a:xfrm>
              <a:off x="533400" y="4572000"/>
              <a:ext cx="6794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  <a:cs typeface="Arial" charset="0"/>
                </a:rPr>
                <a:t>Alice</a:t>
              </a:r>
            </a:p>
          </p:txBody>
        </p:sp>
        <p:sp>
          <p:nvSpPr>
            <p:cNvPr id="20516" name="Text Box 50"/>
            <p:cNvSpPr txBox="1">
              <a:spLocks noChangeArrowheads="1"/>
            </p:cNvSpPr>
            <p:nvPr/>
          </p:nvSpPr>
          <p:spPr bwMode="auto">
            <a:xfrm>
              <a:off x="7848600" y="4648200"/>
              <a:ext cx="5905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  <a:cs typeface="Arial" charset="0"/>
                </a:rPr>
                <a:t>Bob</a:t>
              </a:r>
            </a:p>
          </p:txBody>
        </p:sp>
        <p:sp>
          <p:nvSpPr>
            <p:cNvPr id="20517" name="Text Box 51"/>
            <p:cNvSpPr txBox="1">
              <a:spLocks noChangeArrowheads="1"/>
            </p:cNvSpPr>
            <p:nvPr/>
          </p:nvSpPr>
          <p:spPr bwMode="auto">
            <a:xfrm>
              <a:off x="7591425" y="5302250"/>
              <a:ext cx="1060450" cy="6413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  <a:cs typeface="Arial" charset="0"/>
                </a:rPr>
                <a:t>Plaintext</a:t>
              </a:r>
            </a:p>
            <a:p>
              <a:r>
                <a:rPr lang="en-US" sz="1800">
                  <a:latin typeface="Arial" charset="0"/>
                  <a:cs typeface="Arial" charset="0"/>
                </a:rPr>
                <a:t>(P</a:t>
              </a:r>
              <a:r>
                <a:rPr lang="en-US" sz="1400">
                  <a:latin typeface="Arial" charset="0"/>
                  <a:cs typeface="Arial" charset="0"/>
                </a:rPr>
                <a:t>)</a:t>
              </a:r>
            </a:p>
          </p:txBody>
        </p:sp>
        <p:sp>
          <p:nvSpPr>
            <p:cNvPr id="20518" name="Line 52"/>
            <p:cNvSpPr>
              <a:spLocks noChangeShapeType="1"/>
            </p:cNvSpPr>
            <p:nvPr/>
          </p:nvSpPr>
          <p:spPr bwMode="auto">
            <a:xfrm>
              <a:off x="5181600" y="5562600"/>
              <a:ext cx="4572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519" name="Text Box 53"/>
            <p:cNvSpPr txBox="1">
              <a:spLocks noChangeArrowheads="1"/>
            </p:cNvSpPr>
            <p:nvPr/>
          </p:nvSpPr>
          <p:spPr bwMode="auto">
            <a:xfrm>
              <a:off x="4038600" y="5867400"/>
              <a:ext cx="984250" cy="3365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>
                  <a:latin typeface="Arial" charset="0"/>
                  <a:cs typeface="Arial" charset="0"/>
                </a:rPr>
                <a:t>Channel</a:t>
              </a:r>
            </a:p>
          </p:txBody>
        </p:sp>
        <p:sp>
          <p:nvSpPr>
            <p:cNvPr id="20520" name="Line 54"/>
            <p:cNvSpPr>
              <a:spLocks noChangeShapeType="1"/>
            </p:cNvSpPr>
            <p:nvPr/>
          </p:nvSpPr>
          <p:spPr bwMode="auto">
            <a:xfrm flipV="1">
              <a:off x="4419600" y="4953000"/>
              <a:ext cx="0" cy="30480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0521" name="Line 55"/>
            <p:cNvSpPr>
              <a:spLocks noChangeShapeType="1"/>
            </p:cNvSpPr>
            <p:nvPr/>
          </p:nvSpPr>
          <p:spPr bwMode="auto">
            <a:xfrm flipV="1">
              <a:off x="1295400" y="4953000"/>
              <a:ext cx="0" cy="22860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triangle" w="med" len="med"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522" name="Line 56"/>
            <p:cNvSpPr>
              <a:spLocks noChangeShapeType="1"/>
            </p:cNvSpPr>
            <p:nvPr/>
          </p:nvSpPr>
          <p:spPr bwMode="auto">
            <a:xfrm flipH="1">
              <a:off x="1295400" y="4953000"/>
              <a:ext cx="3124200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cxnSp>
        <p:nvCxnSpPr>
          <p:cNvPr id="45" name="Straight Connector 44"/>
          <p:cNvCxnSpPr/>
          <p:nvPr/>
        </p:nvCxnSpPr>
        <p:spPr bwMode="auto">
          <a:xfrm>
            <a:off x="0" y="3733800"/>
            <a:ext cx="9144000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>
            <a:off x="0" y="6246812"/>
            <a:ext cx="9144000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>
            <a:off x="0" y="1295400"/>
            <a:ext cx="9144000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sz="3600" dirty="0"/>
              <a:t>Problem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56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90500" y="1333500"/>
                <a:ext cx="8572500" cy="46863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</m:e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=(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𝒪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20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⋂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20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</m:e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⋂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⋂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∙  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⋂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den>
                    </m:f>
                    <m: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𝒪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𝒪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𝒐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e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func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nary>
                      <m:naryPr>
                        <m:chr m:val="∏"/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200" dirty="0">
                  <a:ea typeface="Cambria Math" panose="02040503050406030204" pitchFamily="18" charset="0"/>
                </a:endParaRPr>
              </a:p>
              <a:p>
                <a:r>
                  <a:rPr lang="en-US" sz="2200" dirty="0">
                    <a:ea typeface="Cambria Math" panose="02040503050406030204" pitchFamily="18" charset="0"/>
                  </a:rPr>
                  <a:t>So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</m:e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=(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nary>
                          <m:naryPr>
                            <m:chr m:val="∏"/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sz="2200" dirty="0">
                  <a:ea typeface="Cambria Math" panose="02040503050406030204" pitchFamily="18" charset="0"/>
                </a:endParaRPr>
              </a:p>
              <a:p>
                <a:r>
                  <a:rPr lang="en-US" sz="2200" dirty="0">
                    <a:ea typeface="Cambria Math" panose="02040503050406030204" pitchFamily="18" charset="0"/>
                  </a:rPr>
                  <a:t>A straightforward computation of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</m:e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sz="2200" dirty="0">
                    <a:ea typeface="Cambria Math" panose="02040503050406030204" pitchFamily="18" charset="0"/>
                  </a:rPr>
                  <a:t> using this last formula requires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200" dirty="0">
                    <a:ea typeface="Cambria Math" panose="02040503050406030204" pitchFamily="18" charset="0"/>
                  </a:rPr>
                  <a:t> multiplies which is generally infeasible</a:t>
                </a:r>
              </a:p>
            </p:txBody>
          </p:sp>
        </mc:Choice>
        <mc:Fallback xmlns="">
          <p:sp>
            <p:nvSpPr>
              <p:cNvPr id="6656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0500" y="1333500"/>
                <a:ext cx="8572500" cy="4686300"/>
              </a:xfrm>
              <a:blipFill>
                <a:blip r:embed="rId2"/>
                <a:stretch>
                  <a:fillRect l="-740" t="-11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6202343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564" name="Rectangle 2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152400" y="76200"/>
                <a:ext cx="8839200" cy="9144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600" dirty="0"/>
                  <a:t> and an efficient procedure to solve Problem 1</a:t>
                </a:r>
              </a:p>
            </p:txBody>
          </p:sp>
        </mc:Choice>
        <mc:Fallback xmlns="">
          <p:sp>
            <p:nvSpPr>
              <p:cNvPr id="6656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2400" y="76200"/>
                <a:ext cx="8839200" cy="914400"/>
              </a:xfrm>
              <a:blipFill>
                <a:blip r:embed="rId2"/>
                <a:stretch>
                  <a:fillRect t="-23288" b="-38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56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828800"/>
                <a:ext cx="8839200" cy="3733800"/>
              </a:xfrm>
            </p:spPr>
            <p:txBody>
              <a:bodyPr/>
              <a:lstStyle/>
              <a:p>
                <a:r>
                  <a:rPr lang="en-US" sz="2000" dirty="0">
                    <a:ea typeface="Cambria Math" panose="02040503050406030204" pitchFamily="18" charset="0"/>
                  </a:rPr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.  Then: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1, …,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𝐹𝑜𝑟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 1,…,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1600" dirty="0">
                  <a:ea typeface="Cambria Math" panose="02040503050406030204" pitchFamily="18" charset="0"/>
                </a:endParaRPr>
              </a:p>
              <a:p>
                <a:r>
                  <a:rPr lang="en-US" sz="2000" dirty="0">
                    <a:ea typeface="Cambria Math" panose="02040503050406030204" pitchFamily="18" charset="0"/>
                  </a:rPr>
                  <a:t>Computing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</m:e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this way requires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multiplies which is much better.</a:t>
                </a:r>
              </a:p>
              <a:p>
                <a:pPr marL="0" indent="0">
                  <a:buNone/>
                </a:pPr>
                <a:endParaRPr lang="en-US" sz="1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656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828800"/>
                <a:ext cx="8839200" cy="3733800"/>
              </a:xfrm>
              <a:blipFill>
                <a:blip r:embed="rId3"/>
                <a:stretch>
                  <a:fillRect l="-574" t="-1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2763325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82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564" name="Rectangle 2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152400" y="76200"/>
                <a:ext cx="8839200" cy="609600"/>
              </a:xfrm>
            </p:spPr>
            <p:txBody>
              <a:bodyPr/>
              <a:lstStyle/>
              <a:p>
                <a:r>
                  <a:rPr lang="en-US" sz="3600" dirty="0">
                    <a:ea typeface="Cambria Math" panose="02040503050406030204" pitchFamily="18" charset="0"/>
                  </a:rPr>
                  <a:t>Problem 2 with 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6656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2400" y="76200"/>
                <a:ext cx="8839200" cy="609600"/>
              </a:xfrm>
              <a:blipFill>
                <a:blip r:embed="rId2"/>
                <a:stretch>
                  <a:fillRect t="-14286" b="-36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56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447800"/>
                <a:ext cx="8229600" cy="4114800"/>
              </a:xfrm>
            </p:spPr>
            <p:txBody>
              <a:bodyPr/>
              <a:lstStyle/>
              <a:p>
                <a:r>
                  <a:rPr lang="en-US" sz="1800" dirty="0">
                    <a:ea typeface="Cambria Math" panose="02040503050406030204" pitchFamily="18" charset="0"/>
                  </a:rPr>
                  <a:t>Define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1, …,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8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=1,2,…,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−1, 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 1,…,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endParaRPr lang="en-US" sz="18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1800" b="0" dirty="0">
                  <a:ea typeface="Cambria Math" panose="02040503050406030204" pitchFamily="18" charset="0"/>
                </a:endParaRPr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Now define, for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=1,2,…,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−1, 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 1,…,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  <m: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8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b="0" dirty="0">
                    <a:ea typeface="Cambria Math" panose="02040503050406030204" pitchFamily="18" charset="0"/>
                  </a:rPr>
                  <a:t>,</a:t>
                </a:r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1800" b="0" dirty="0">
                    <a:ea typeface="Cambria Math" panose="02040503050406030204" pitchFamily="18" charset="0"/>
                  </a:rPr>
                  <a:t>, we compute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b="0" dirty="0">
                    <a:ea typeface="Cambria Math" panose="02040503050406030204" pitchFamily="18" charset="0"/>
                  </a:rPr>
                  <a:t> using the result from problem 1.</a:t>
                </a:r>
              </a:p>
              <a:p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, which is the answer to problem 2.</a:t>
                </a:r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Now define, for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=1,2,…,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−1, 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 1,…,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  <m: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=0,1,…,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−1,  </m:t>
                    </m:r>
                  </m:oMath>
                </a14:m>
                <a:endParaRPr lang="en-US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800" dirty="0">
                            <a:ea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We have,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</a:p>
              <a:p>
                <a:endParaRPr lang="en-US" sz="1800" dirty="0">
                  <a:ea typeface="Cambria Math" panose="02040503050406030204" pitchFamily="18" charset="0"/>
                </a:endParaRPr>
              </a:p>
              <a:p>
                <a:endParaRPr lang="en-US" sz="1800" b="0" dirty="0">
                  <a:ea typeface="Cambria Math" panose="02040503050406030204" pitchFamily="18" charset="0"/>
                </a:endParaRPr>
              </a:p>
              <a:p>
                <a:endParaRPr lang="en-US" sz="1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656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447800"/>
                <a:ext cx="8229600" cy="4114800"/>
              </a:xfrm>
              <a:blipFill>
                <a:blip r:embed="rId3"/>
                <a:stretch>
                  <a:fillRect l="-462" t="-615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7555940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695793" y="14990"/>
            <a:ext cx="7772400" cy="762000"/>
          </a:xfrm>
        </p:spPr>
        <p:txBody>
          <a:bodyPr/>
          <a:lstStyle/>
          <a:p>
            <a:r>
              <a:rPr lang="en-US" sz="3600" dirty="0"/>
              <a:t>Problem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56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00493" y="1071797"/>
                <a:ext cx="8763000" cy="4724400"/>
              </a:xfrm>
            </p:spPr>
            <p:txBody>
              <a:bodyPr/>
              <a:lstStyle/>
              <a:p>
                <a:r>
                  <a:rPr lang="en-US" sz="1800" dirty="0">
                    <a:ea typeface="Cambria Math" panose="02040503050406030204" pitchFamily="18" charset="0"/>
                  </a:rPr>
                  <a:t>We solve problem 3 by guessing at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and iteratively “re-estimating”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 .  This produces a series of guesses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(0)</m:t>
                        </m:r>
                      </m:sup>
                    </m:sSup>
                    <m:r>
                      <a:rPr lang="en-US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 .  We stop when this sequence converges.</a:t>
                </a:r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The re-estimation formulas are, for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=0,1,…,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−1,  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=0,1,…,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−1, </m:t>
                    </m:r>
                  </m:oMath>
                </a14:m>
                <a:endParaRPr lang="en-US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1800" dirty="0">
                    <a:ea typeface="Cambria Math" panose="02040503050406030204" pitchFamily="18" charset="0"/>
                  </a:rPr>
                  <a:t>q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0,1,…,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This works because of Baum’s theorem</a:t>
                </a:r>
              </a:p>
              <a:p>
                <a:r>
                  <a:rPr lang="en-US" sz="1800" b="1" dirty="0"/>
                  <a:t>Baum: </a:t>
                </a:r>
                <a:r>
                  <a:rPr lang="en-US" sz="1800" dirty="0"/>
                  <a:t>Let Q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  <m:r>
                          <a:rPr lang="en-US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nary>
                    <m: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</m:t>
                    </m:r>
                    <m:d>
                      <m:dPr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  <m: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</m:d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1800" dirty="0">
                    <a:sym typeface="Wingdings" pitchFamily="2" charset="2"/>
                  </a:rPr>
                  <a:t> be the re-estimate given by the formulas above.  Then:</a:t>
                </a:r>
              </a:p>
              <a:p>
                <a:pPr marL="1009650" lvl="1" indent="-609600">
                  <a:buFont typeface="+mj-lt"/>
                  <a:buAutoNum type="arabicPeriod"/>
                </a:pPr>
                <a:r>
                  <a:rPr lang="en-US" sz="1800" dirty="0">
                    <a:sym typeface="Wingdings" pitchFamily="2" charset="2"/>
                  </a:rPr>
                  <a:t>Either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𝜆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sz="1800" dirty="0">
                    <a:sym typeface="Wingdings" pitchFamily="2" charset="2"/>
                  </a:rPr>
                  <a:t> is a fixed point or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  <a:sym typeface="Wingdings" pitchFamily="2" charset="2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𝒪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itchFamily="2" charset="2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𝑟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+1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1800" i="1">
                        <a:latin typeface="Cambria Math" panose="02040503050406030204" pitchFamily="18" charset="0"/>
                        <a:sym typeface="Wingdings" pitchFamily="2" charset="2"/>
                      </a:rPr>
                      <m:t>&gt;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  <a:sym typeface="Wingdings" pitchFamily="2" charset="2"/>
                      </a:rPr>
                      <m:t>Pr</m:t>
                    </m:r>
                    <m:r>
                      <a:rPr lang="en-US" sz="1800" i="1">
                        <a:latin typeface="Cambria Math" panose="02040503050406030204" pitchFamily="18" charset="0"/>
                        <a:sym typeface="Wingdings" pitchFamily="2" charset="2"/>
                      </a:rPr>
                      <m:t>⁡(</m:t>
                    </m:r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sz="1800" i="1">
                        <a:latin typeface="Cambria Math" panose="02040503050406030204" pitchFamily="18" charset="0"/>
                        <a:sym typeface="Wingdings" pitchFamily="2" charset="2"/>
                      </a:rPr>
                      <m:t>|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𝜆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𝑟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</a:rPr>
                  <a:t>.</a:t>
                </a:r>
              </a:p>
              <a:p>
                <a:pPr marL="1009650" lvl="1" indent="-6096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  <m:r>
                          <a:rPr lang="en-US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𝒪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1800" i="1"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1" i="1">
                        <a:latin typeface="Cambria Math" panose="02040503050406030204" pitchFamily="18" charset="0"/>
                      </a:rPr>
                      <m:t>𝒐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 marL="1009650" lvl="1" indent="-60960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𝜆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000000"/>
                    </a:solidFill>
                  </a:rPr>
                  <a:t> is a critical point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</a:rPr>
                  <a:t>iff</a:t>
                </a:r>
                <a:r>
                  <a:rPr lang="en-US" sz="1800" dirty="0">
                    <a:solidFill>
                      <a:srgbClr val="000000"/>
                    </a:solidFill>
                  </a:rPr>
                  <a:t> </a:t>
                </a:r>
                <a:r>
                  <a:rPr lang="en-US" sz="1800" dirty="0" err="1">
                    <a:latin typeface="Math1Mono"/>
                  </a:rPr>
                  <a:t>λ</a:t>
                </a:r>
                <a:r>
                  <a:rPr lang="en-US" sz="1800" baseline="30000" dirty="0" err="1">
                    <a:solidFill>
                      <a:srgbClr val="000000"/>
                    </a:solidFill>
                  </a:rPr>
                  <a:t>r</a:t>
                </a:r>
                <a:r>
                  <a:rPr lang="en-US" sz="1800" dirty="0">
                    <a:solidFill>
                      <a:srgbClr val="000000"/>
                    </a:solidFill>
                  </a:rPr>
                  <a:t> is a critical point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800" dirty="0">
                    <a:solidFill>
                      <a:srgbClr val="000000"/>
                    </a:solidFill>
                  </a:rPr>
                  <a:t>.</a:t>
                </a:r>
              </a:p>
              <a:p>
                <a:pPr marL="1009650" lvl="1" indent="-609600">
                  <a:buFont typeface="+mj-lt"/>
                  <a:buAutoNum type="arabicPeriod"/>
                </a:pPr>
                <a:r>
                  <a:rPr lang="en-US" sz="1800" dirty="0">
                    <a:solidFill>
                      <a:srgbClr val="000000"/>
                    </a:solidFill>
                  </a:rPr>
                  <a:t>For an HMM with a finite number of states, there is a single critical point that is the global maximum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1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</a:rPr>
                  <a:t>.</a:t>
                </a:r>
                <a:endParaRPr lang="en-US" sz="1800" dirty="0"/>
              </a:p>
              <a:p>
                <a:endParaRPr lang="en-US" sz="1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656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00493" y="1071797"/>
                <a:ext cx="8763000" cy="4724400"/>
              </a:xfrm>
              <a:blipFill>
                <a:blip r:embed="rId2"/>
                <a:stretch>
                  <a:fillRect l="-434" t="-538" b="-15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2657834"/>
      </p:ext>
    </p:extLst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762000"/>
          </a:xfrm>
        </p:spPr>
        <p:txBody>
          <a:bodyPr/>
          <a:lstStyle/>
          <a:p>
            <a:r>
              <a:rPr lang="en-US" sz="3600" dirty="0"/>
              <a:t>Derivation of Baum Welch re-estimation</a:t>
            </a:r>
            <a:endParaRPr lang="en-US" sz="3600" dirty="0">
              <a:latin typeface="Math1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56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2199861"/>
                <a:ext cx="8001000" cy="2448339"/>
              </a:xfrm>
            </p:spPr>
            <p:txBody>
              <a:bodyPr>
                <a:noAutofit/>
              </a:bodyPr>
              <a:lstStyle/>
              <a:p>
                <a:r>
                  <a:rPr lang="en-US" sz="2000" b="0" dirty="0"/>
                  <a:t>Put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Q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nary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Q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nary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))</m:t>
                            </m:r>
                          </m:e>
                        </m:nary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We apply the Lagrange multiplier maximization process.  First, recall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𝒪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𝒐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nary>
                      <m:naryPr>
                        <m:chr m:val="∏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656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2199861"/>
                <a:ext cx="8001000" cy="2448339"/>
              </a:xfrm>
              <a:blipFill>
                <a:blip r:embed="rId2"/>
                <a:stretch>
                  <a:fillRect l="-634" t="-19588" b="-34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0328764"/>
      </p:ext>
    </p:extLst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85</a:t>
            </a:fld>
            <a:endParaRPr lang="en-US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762000"/>
          </a:xfrm>
        </p:spPr>
        <p:txBody>
          <a:bodyPr/>
          <a:lstStyle/>
          <a:p>
            <a:r>
              <a:rPr lang="en-US" sz="3600" dirty="0"/>
              <a:t>Derivation of Baum Welch re-estimation</a:t>
            </a:r>
            <a:endParaRPr lang="en-US" sz="3600" dirty="0">
              <a:latin typeface="Math1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56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514061"/>
                <a:ext cx="8915400" cy="5039139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𝜕𝜋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…,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sub>
                      <m:sup/>
                      <m:e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den>
                        </m:f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</m:e>
                    </m:nary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   </m:t>
                    </m:r>
                    <m:nary>
                      <m:naryPr>
                        <m:chr m:val="∏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nary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800" b="0" dirty="0"/>
              </a:p>
              <a:p>
                <a:r>
                  <a:rPr lang="en-US" sz="1800" dirty="0"/>
                  <a:t>Bringing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to one side of the equation and multiplying by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800" dirty="0"/>
                  <a:t> we get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…,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sub>
                      <m:sup/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den>
                        </m:f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</m:e>
                    </m:nary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    </m:t>
                    </m:r>
                    <m:nary>
                      <m:naryPr>
                        <m:chr m:val="∏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nary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.</a:t>
                </a:r>
              </a:p>
              <a:p>
                <a:r>
                  <a:rPr lang="en-US" sz="1800" dirty="0"/>
                  <a:t>Now summing over the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, we get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nary>
                      <m:naryPr>
                        <m:chr m:val="∏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nary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,  and finally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…,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d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sup>
                            </m:sSup>
                          </m:e>
                        </m:nary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sup>
                            </m:s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nary>
                          <m:naryPr>
                            <m:chr m:val="∏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nary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sup>
                            </m:s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=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656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514061"/>
                <a:ext cx="8915400" cy="5039139"/>
              </a:xfrm>
              <a:blipFill>
                <a:blip r:embed="rId2"/>
                <a:stretch>
                  <a:fillRect l="-427" t="-5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1497519"/>
      </p:ext>
    </p:extLst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86</a:t>
            </a:fld>
            <a:endParaRPr lang="en-US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762000"/>
          </a:xfrm>
        </p:spPr>
        <p:txBody>
          <a:bodyPr/>
          <a:lstStyle/>
          <a:p>
            <a:r>
              <a:rPr lang="en-US" sz="3600" dirty="0"/>
              <a:t>Derivation of Baum Welch re-estimation</a:t>
            </a:r>
            <a:endParaRPr lang="en-US" sz="3600" dirty="0">
              <a:latin typeface="Math1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56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447799"/>
                <a:ext cx="8382000" cy="4810539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…,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</m:e>
                    </m:nary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    </m:t>
                    </m:r>
                    <m:nary>
                      <m:naryPr>
                        <m:chr m:val="∏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nary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18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80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800" dirty="0"/>
              </a:p>
              <a:p>
                <a:r>
                  <a:rPr lang="en-US" sz="1800" dirty="0"/>
                  <a:t>We get, as before: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…,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</m:e>
                    </m:nary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    </m:t>
                    </m:r>
                    <m:nary>
                      <m:naryPr>
                        <m:chr m:val="∏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nary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sz="1800" dirty="0"/>
              </a:p>
              <a:p>
                <a:r>
                  <a:rPr lang="en-US" sz="1800" dirty="0"/>
                  <a:t>We sum over j, solve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1800" dirty="0"/>
                  <a:t> </a:t>
                </a:r>
                <a:r>
                  <a:rPr lang="en-US" sz="1800"/>
                  <a:t>and then find </a:t>
                </a:r>
                <a:endParaRPr lang="en-US" sz="18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656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447799"/>
                <a:ext cx="8382000" cy="4810539"/>
              </a:xfrm>
              <a:blipFill>
                <a:blip r:embed="rId2"/>
                <a:stretch>
                  <a:fillRect l="-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6906033"/>
      </p:ext>
    </p:extLst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87</a:t>
            </a:fld>
            <a:endParaRPr lang="en-US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762000"/>
          </a:xfrm>
        </p:spPr>
        <p:txBody>
          <a:bodyPr/>
          <a:lstStyle/>
          <a:p>
            <a:r>
              <a:rPr lang="en-US" sz="3600" dirty="0"/>
              <a:t>Derivation of Baum Welch re-estimation</a:t>
            </a:r>
            <a:endParaRPr lang="en-US" sz="3600" dirty="0">
              <a:latin typeface="Math1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56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371599"/>
                <a:ext cx="8153400" cy="4886739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…,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</m:e>
                    </m:nary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nary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18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80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8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…,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</m:e>
                    </m:nary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nary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sz="1800" dirty="0"/>
              </a:p>
              <a:p>
                <a:r>
                  <a:rPr lang="en-US" sz="1800" dirty="0"/>
                  <a:t>Again we sum over k, solve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1800" dirty="0"/>
                  <a:t> and then solve to get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−2, 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6656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371599"/>
                <a:ext cx="8153400" cy="4886739"/>
              </a:xfrm>
              <a:blipFill>
                <a:blip r:embed="rId2"/>
                <a:stretch>
                  <a:fillRect l="-467" t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3314514"/>
      </p:ext>
    </p:extLst>
  </p:cSld>
  <p:clrMapOvr>
    <a:masterClrMapping/>
  </p:clrMapOvr>
  <p:transition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88</a:t>
            </a:fld>
            <a:endParaRPr lang="en-US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sz="3600" dirty="0"/>
              <a:t>Scaling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56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90500" y="1533896"/>
                <a:ext cx="8763000" cy="4724400"/>
              </a:xfrm>
            </p:spPr>
            <p:txBody>
              <a:bodyPr/>
              <a:lstStyle/>
              <a:p>
                <a:pPr>
                  <a:spcBef>
                    <a:spcPts val="200"/>
                  </a:spcBef>
                </a:pPr>
                <a:r>
                  <a:rPr lang="en-US" sz="1800" dirty="0">
                    <a:ea typeface="Cambria Math" panose="02040503050406030204" pitchFamily="18" charset="0"/>
                  </a:rPr>
                  <a:t>Carrying out Baum Welch re-estimation often results in underflow which restricts the accuracy.  We can scale quantities to avoid this.</a:t>
                </a:r>
              </a:p>
              <a:p>
                <a:pPr>
                  <a:spcBef>
                    <a:spcPts val="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pPr>
                  <a:spcBef>
                    <a:spcPts val="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pPr>
                  <a:spcBef>
                    <a:spcPts val="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pPr>
                  <a:spcBef>
                    <a:spcPts val="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pPr>
                  <a:spcBef>
                    <a:spcPts val="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pPr>
                  <a:spcBef>
                    <a:spcPts val="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∏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nary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pPr>
                  <a:spcBef>
                    <a:spcPts val="200"/>
                  </a:spcBef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pPr>
                  <a:spcBef>
                    <a:spcPts val="200"/>
                  </a:spcBef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</m: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nary>
                          <m:naryPr>
                            <m:chr m:val="∏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pPr>
                  <a:spcBef>
                    <a:spcPts val="200"/>
                  </a:spcBef>
                </a:pPr>
                <a:r>
                  <a:rPr lang="en-US" sz="1800" dirty="0">
                    <a:ea typeface="Cambria Math" panose="02040503050406030204" pitchFamily="18" charset="0"/>
                  </a:rPr>
                  <a:t>We usually compute and optimize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ln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</m:e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endParaRPr lang="en-US" sz="1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656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0500" y="1533896"/>
                <a:ext cx="8763000" cy="4724400"/>
              </a:xfrm>
              <a:blipFill>
                <a:blip r:embed="rId2"/>
                <a:stretch>
                  <a:fillRect l="-289" t="-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9313186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C6DF42-9BFD-44FB-ADC9-F70C439E957C}" type="slidenum">
              <a:rPr lang="en-US" smtClean="0"/>
              <a:pPr/>
              <a:t>89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65100"/>
            <a:ext cx="8458200" cy="609600"/>
          </a:xfrm>
        </p:spPr>
        <p:txBody>
          <a:bodyPr/>
          <a:lstStyle/>
          <a:p>
            <a:r>
              <a:rPr lang="en-US" dirty="0"/>
              <a:t>EM example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3733800" cy="2590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 dirty="0">
                <a:latin typeface="Calibri" pitchFamily="34" charset="0"/>
              </a:rPr>
              <a:t>m=4, T=48 observations</a:t>
            </a:r>
          </a:p>
          <a:p>
            <a:pPr>
              <a:lnSpc>
                <a:spcPct val="80000"/>
              </a:lnSpc>
            </a:pPr>
            <a:endParaRPr lang="en-US" sz="1800" dirty="0">
              <a:latin typeface="Calibri" pitchFamily="34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sz="1800" dirty="0">
                <a:latin typeface="Calibri" pitchFamily="34" charset="0"/>
              </a:rPr>
              <a:t> p: 0.25, 0.25, 0.25, 0.25</a:t>
            </a:r>
          </a:p>
          <a:p>
            <a:pPr lvl="1">
              <a:lnSpc>
                <a:spcPct val="80000"/>
              </a:lnSpc>
              <a:buNone/>
            </a:pPr>
            <a:endParaRPr lang="en-US" sz="1800" dirty="0">
              <a:latin typeface="Calibri" pitchFamily="34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sz="1800" dirty="0">
                <a:latin typeface="Calibri" pitchFamily="34" charset="0"/>
              </a:rPr>
              <a:t> P:        .2      .2       .5      .1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800" dirty="0">
                <a:latin typeface="Calibri" pitchFamily="34" charset="0"/>
              </a:rPr>
              <a:t>            .333  .333   .167  .167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800" dirty="0">
                <a:latin typeface="Calibri" pitchFamily="34" charset="0"/>
              </a:rPr>
              <a:t>            .2      .4       .1      .3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800" dirty="0">
                <a:latin typeface="Calibri" pitchFamily="34" charset="0"/>
              </a:rPr>
              <a:t>            .5       0       .25     .25</a:t>
            </a:r>
          </a:p>
          <a:p>
            <a:pPr lvl="1">
              <a:lnSpc>
                <a:spcPct val="80000"/>
              </a:lnSpc>
              <a:buNone/>
            </a:pPr>
            <a:endParaRPr lang="en-US" sz="2200" dirty="0">
              <a:latin typeface="Calibri" pitchFamily="34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latin typeface="Calibri" pitchFamily="34" charset="0"/>
              </a:rPr>
              <a:t>50</a:t>
            </a:r>
            <a:r>
              <a:rPr lang="en-US" sz="2000" baseline="30000" dirty="0">
                <a:latin typeface="Calibri" pitchFamily="34" charset="0"/>
              </a:rPr>
              <a:t>th</a:t>
            </a:r>
            <a:r>
              <a:rPr lang="en-US" sz="2000" dirty="0">
                <a:latin typeface="Calibri" pitchFamily="34" charset="0"/>
              </a:rPr>
              <a:t> re-estimation settles on: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257800" y="1447800"/>
            <a:ext cx="33528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sz="2000" b="0" i="0" u="none" strike="noStrike" kern="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i</a:t>
            </a:r>
            <a:r>
              <a:rPr kumimoji="1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:             0</a:t>
            </a:r>
            <a:r>
              <a:rPr kumimoji="1" lang="en-US" sz="2000" b="0" i="0" u="none" strike="noStrike" kern="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   1    2   3</a:t>
            </a:r>
            <a:endParaRPr kumimoji="1" lang="en-US" sz="20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q(i|0):    1   0    0   0</a:t>
            </a:r>
            <a:endParaRPr kumimoji="1" lang="en-US" sz="2000" b="0" i="0" u="none" strike="noStrike" kern="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</a:endParaRP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</a:pPr>
            <a:r>
              <a:rPr kumimoji="1" lang="en-US" sz="2000" kern="0">
                <a:latin typeface="Calibri" pitchFamily="34" charset="0"/>
              </a:rPr>
              <a:t>q(i|1):    0   0    1   0</a:t>
            </a:r>
          </a:p>
          <a:p>
            <a:pPr marL="342900" lvl="0" indent="-342900" algn="l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sz="2000" kern="0">
                <a:latin typeface="Calibri" pitchFamily="34" charset="0"/>
              </a:rPr>
              <a:t>q(i|2):    0   1    0   0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</a:pPr>
            <a:r>
              <a:rPr kumimoji="1" lang="en-US" sz="2000" kern="0">
                <a:latin typeface="Calibri" pitchFamily="34" charset="0"/>
              </a:rPr>
              <a:t>q(i|3):    0   0    0   1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</a:pPr>
            <a:endParaRPr kumimoji="1" lang="en-US" sz="1800" kern="0"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1" 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5486400"/>
            <a:ext cx="426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Example</a:t>
            </a:r>
            <a:r>
              <a:rPr kumimoji="1" lang="en-US" sz="1800" b="0" i="0" u="none" strike="noStrike" kern="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 from </a:t>
            </a:r>
            <a:r>
              <a:rPr kumimoji="1" lang="en-US" sz="1800" b="0" i="0" u="none" strike="noStrike" kern="0" cap="none" spc="0" normalizeH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Konheim</a:t>
            </a:r>
            <a:endParaRPr kumimoji="1" 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667000" y="40894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="0">
                          <a:solidFill>
                            <a:schemeClr val="tx1"/>
                          </a:solidFill>
                        </a:rPr>
                        <a:t>         j </a:t>
                      </a:r>
                      <a:r>
                        <a:rPr lang="en-US" b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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1.00000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.000004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.906980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.093015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.000023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.998303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.001667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.000023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.999977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88FF6B-3791-4AC6-B498-B40AE55230E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14400"/>
          </a:xfrm>
        </p:spPr>
        <p:txBody>
          <a:bodyPr/>
          <a:lstStyle/>
          <a:p>
            <a:r>
              <a:rPr lang="en-US" sz="3600"/>
              <a:t>Dramatis persona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3810000" cy="4495800"/>
          </a:xfrm>
        </p:spPr>
        <p:txBody>
          <a:bodyPr/>
          <a:lstStyle/>
          <a:p>
            <a:pPr>
              <a:buNone/>
            </a:pPr>
            <a:r>
              <a:rPr lang="en-US" sz="2400" b="1" u="sng" dirty="0">
                <a:latin typeface="Calibri" panose="020F0502020204030204" pitchFamily="34" charset="0"/>
                <a:cs typeface="Calibri" panose="020F0502020204030204" pitchFamily="34" charset="0"/>
              </a:rPr>
              <a:t>Users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(party A)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Bob (party B)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Trent (trusted authority)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Peggy and Victor (authentication participants)</a:t>
            </a:r>
          </a:p>
          <a:p>
            <a:pPr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lvl="0">
              <a:buNone/>
              <a:defRPr/>
            </a:pPr>
            <a:r>
              <a:rPr lang="en-US" sz="2400" b="1" u="sng" dirty="0">
                <a:latin typeface="Calibri" panose="020F0502020204030204" pitchFamily="34" charset="0"/>
                <a:cs typeface="Calibri" panose="020F0502020204030204" pitchFamily="34" charset="0"/>
              </a:rPr>
              <a:t>Users Agents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Cryptographic designer</a:t>
            </a:r>
          </a:p>
          <a:p>
            <a:pPr lvl="0"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Personnel Security</a:t>
            </a:r>
          </a:p>
          <a:p>
            <a:pPr lvl="0"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Security Guards</a:t>
            </a:r>
          </a:p>
          <a:p>
            <a:pPr lvl="0"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Security Analysts</a:t>
            </a:r>
          </a:p>
          <a:p>
            <a:pPr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495800" y="1066800"/>
            <a:ext cx="4343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1" i="0" u="sng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Adversaries</a:t>
            </a: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Eve (passive eavesdropper)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Mallory (active interceptor)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Fred (forger)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Daffy (disruptor)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Mother Nature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Users (Yes Brutus, the fault lies in us, not the stars)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1" i="0" u="sng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Adversaries </a:t>
            </a:r>
            <a:r>
              <a:rPr kumimoji="1" lang="en-US" sz="2400" b="1" u="sng" kern="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kumimoji="1" lang="en-US" sz="2400" b="1" i="0" u="sng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gents</a:t>
            </a: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Dopey (dim attacker)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Einstein (</a:t>
            </a:r>
            <a:r>
              <a:rPr kumimoji="1" lang="en-US" sz="200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mart attacker --- you)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Rockefeller (rich attacker)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Klaus (inside </a:t>
            </a:r>
            <a:r>
              <a:rPr kumimoji="1"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py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90</a:t>
            </a:fld>
            <a:endParaRPr lang="en-US"/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971800"/>
            <a:ext cx="8305800" cy="1447800"/>
          </a:xfrm>
        </p:spPr>
        <p:txBody>
          <a:bodyPr/>
          <a:lstStyle/>
          <a:p>
            <a:pPr marL="609600" indent="-609600" algn="ctr">
              <a:buNone/>
            </a:pPr>
            <a:r>
              <a:rPr lang="en-US" sz="3600"/>
              <a:t>Other paper and pencil systems</a:t>
            </a:r>
          </a:p>
        </p:txBody>
      </p:sp>
    </p:spTree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4C772-A77D-4FAC-B84C-CFCAEF8A3EE4}" type="slidenum">
              <a:rPr lang="en-US" smtClean="0"/>
              <a:pPr>
                <a:defRPr/>
              </a:pPr>
              <a:t>91</a:t>
            </a:fld>
            <a:endParaRPr lang="en-US"/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Polygraphic Substitution</a:t>
            </a:r>
            <a:endParaRPr lang="en-US" sz="4800" dirty="0"/>
          </a:p>
        </p:txBody>
      </p:sp>
      <p:sp>
        <p:nvSpPr>
          <p:cNvPr id="778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10600" cy="4876800"/>
          </a:xfrm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Playfair di-graphic substitution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Write alphabet in square.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two consecutive letter use other two letters in rectangle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letters are horizontal or vertical, use letters to right or below.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3"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O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H</a:t>
            </a:r>
            <a:r>
              <a:rPr lang="en-US" b="1" dirty="0">
                <a:latin typeface="Courier New" pitchFamily="49" charset="0"/>
              </a:rPr>
              <a:t>N</a:t>
            </a:r>
            <a:r>
              <a:rPr lang="en-US" b="1" dirty="0">
                <a:solidFill>
                  <a:srgbClr val="33CC33"/>
                </a:solidFill>
                <a:latin typeface="Courier New" pitchFamily="49" charset="0"/>
              </a:rPr>
              <a:t>M</a:t>
            </a:r>
            <a:r>
              <a:rPr lang="en-US" b="1" dirty="0">
                <a:latin typeface="Courier New" pitchFamily="49" charset="0"/>
              </a:rPr>
              <a:t>A</a:t>
            </a:r>
          </a:p>
          <a:p>
            <a:pPr lvl="3"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FERDL</a:t>
            </a:r>
          </a:p>
          <a:p>
            <a:pPr lvl="3"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IBCGK                TH</a:t>
            </a:r>
            <a:r>
              <a:rPr lang="en-US" b="1" dirty="0">
                <a:latin typeface="Courier New" pitchFamily="49" charset="0"/>
                <a:sym typeface="Wingdings" pitchFamily="2" charset="2"/>
              </a:rPr>
              <a:t> QM</a:t>
            </a:r>
            <a:endParaRPr lang="en-US" b="1" dirty="0">
              <a:latin typeface="Courier New" pitchFamily="49" charset="0"/>
            </a:endParaRPr>
          </a:p>
          <a:p>
            <a:pPr lvl="3"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P</a:t>
            </a:r>
            <a:r>
              <a:rPr lang="en-US" b="1" dirty="0">
                <a:solidFill>
                  <a:srgbClr val="33CC33"/>
                </a:solidFill>
                <a:latin typeface="Courier New" pitchFamily="49" charset="0"/>
              </a:rPr>
              <a:t>Q</a:t>
            </a:r>
            <a:r>
              <a:rPr lang="en-US" b="1" dirty="0">
                <a:latin typeface="Courier New" pitchFamily="49" charset="0"/>
              </a:rPr>
              <a:t>S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T</a:t>
            </a:r>
            <a:r>
              <a:rPr lang="en-US" b="1" dirty="0">
                <a:latin typeface="Courier New" pitchFamily="49" charset="0"/>
              </a:rPr>
              <a:t>U</a:t>
            </a:r>
          </a:p>
          <a:p>
            <a:pPr lvl="3"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VWXYZ</a:t>
            </a:r>
            <a:endParaRPr lang="en-US" sz="3600" b="1" dirty="0"/>
          </a:p>
          <a:p>
            <a:pPr>
              <a:spcBef>
                <a:spcPct val="0"/>
              </a:spcBef>
            </a:pPr>
            <a:endParaRPr lang="en-US" sz="2400" dirty="0"/>
          </a:p>
          <a:p>
            <a:pPr>
              <a:spcBef>
                <a:spcPct val="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Hill’s multi-graphic substitution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ct val="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Convert letters into numbers (0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25).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ct val="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Multiply 2-tuples by encrypting 2x2 matrix.</a:t>
            </a:r>
          </a:p>
          <a:p>
            <a:pPr lvl="1">
              <a:spcBef>
                <a:spcPct val="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Better have inverse in multiplicative group mod 26.</a:t>
            </a:r>
          </a:p>
        </p:txBody>
      </p:sp>
    </p:spTree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25C63B-83BD-429E-9C6A-7A314D8A9132}" type="slidenum">
              <a:rPr lang="en-US" smtClean="0"/>
              <a:pPr>
                <a:defRPr/>
              </a:pPr>
              <a:t>92</a:t>
            </a:fld>
            <a:endParaRPr lang="en-US"/>
          </a:p>
        </p:txBody>
      </p:sp>
      <p:sp>
        <p:nvSpPr>
          <p:cNvPr id="788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9600"/>
          </a:xfrm>
        </p:spPr>
        <p:txBody>
          <a:bodyPr/>
          <a:lstStyle/>
          <a:p>
            <a:r>
              <a:rPr lang="en-US" sz="3600"/>
              <a:t>Identifying </a:t>
            </a:r>
            <a:r>
              <a:rPr lang="en-US" sz="3600" err="1"/>
              <a:t>Playfair</a:t>
            </a:r>
            <a:endParaRPr lang="en-US" sz="3600"/>
          </a:p>
        </p:txBody>
      </p:sp>
      <p:sp>
        <p:nvSpPr>
          <p:cNvPr id="788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505825" cy="3076575"/>
          </a:xfrm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Rare consonants j, k, q, x, and z will appear in higher frequencies than plaintext and digraphs containing these consonants will appear more frequently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There are an even number of letters in the cipher-text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When the cipher-text is broken up into di-grams, doubled letters such as SS, EE, MM, . . . will not appear.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9BB111-3A5B-4F8E-9688-F495CBA25CEE}" type="slidenum">
              <a:rPr lang="en-US" smtClean="0"/>
              <a:pPr>
                <a:defRPr/>
              </a:pPr>
              <a:t>93</a:t>
            </a:fld>
            <a:endParaRPr lang="en-US"/>
          </a:p>
        </p:txBody>
      </p:sp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/>
              <a:t>Hill Cipher</a:t>
            </a:r>
          </a:p>
        </p:txBody>
      </p:sp>
      <p:sp>
        <p:nvSpPr>
          <p:cNvPr id="798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325" y="1447800"/>
            <a:ext cx="8448675" cy="3857625"/>
          </a:xfrm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Each character is assigned a numerical value 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= 0, b = 1, . . ., z = 25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2400" b="1" i="1" dirty="0">
                <a:solidFill>
                  <a:srgbClr val="FF9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= 3 the transformation of p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to c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 given by 3 equations: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878" name="Text Box 4"/>
          <p:cNvSpPr txBox="1">
            <a:spLocks noChangeArrowheads="1"/>
          </p:cNvSpPr>
          <p:nvPr/>
        </p:nvSpPr>
        <p:spPr bwMode="auto">
          <a:xfrm>
            <a:off x="2962275" y="3998913"/>
            <a:ext cx="3749675" cy="14652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800" b="1">
                <a:latin typeface="Arial" charset="0"/>
              </a:rPr>
              <a:t>c</a:t>
            </a:r>
            <a:r>
              <a:rPr lang="en-US" sz="1800" b="1" baseline="-25000">
                <a:latin typeface="Arial" charset="0"/>
              </a:rPr>
              <a:t>1</a:t>
            </a:r>
            <a:r>
              <a:rPr lang="en-US" sz="1800" b="1">
                <a:latin typeface="Arial" charset="0"/>
              </a:rPr>
              <a:t> = (k</a:t>
            </a:r>
            <a:r>
              <a:rPr lang="en-US" sz="1800" b="1" baseline="-25000">
                <a:latin typeface="Arial" charset="0"/>
              </a:rPr>
              <a:t>11</a:t>
            </a:r>
            <a:r>
              <a:rPr lang="en-US" sz="1800" b="1">
                <a:latin typeface="Arial" charset="0"/>
              </a:rPr>
              <a:t>p</a:t>
            </a:r>
            <a:r>
              <a:rPr lang="en-US" sz="1800" b="1" baseline="-25000">
                <a:latin typeface="Arial" charset="0"/>
              </a:rPr>
              <a:t>1</a:t>
            </a:r>
            <a:r>
              <a:rPr lang="en-US" sz="1800" b="1">
                <a:latin typeface="Arial" charset="0"/>
              </a:rPr>
              <a:t> + k</a:t>
            </a:r>
            <a:r>
              <a:rPr lang="en-US" sz="1800" b="1" baseline="-25000">
                <a:latin typeface="Arial" charset="0"/>
              </a:rPr>
              <a:t>12</a:t>
            </a:r>
            <a:r>
              <a:rPr lang="en-US" sz="1800" b="1">
                <a:latin typeface="Arial" charset="0"/>
              </a:rPr>
              <a:t>p</a:t>
            </a:r>
            <a:r>
              <a:rPr lang="en-US" sz="1800" b="1" baseline="-25000">
                <a:latin typeface="Arial" charset="0"/>
              </a:rPr>
              <a:t>2</a:t>
            </a:r>
            <a:r>
              <a:rPr lang="en-US" sz="1800" b="1">
                <a:latin typeface="Arial" charset="0"/>
              </a:rPr>
              <a:t> + k</a:t>
            </a:r>
            <a:r>
              <a:rPr lang="en-US" sz="1800" b="1" baseline="-25000">
                <a:latin typeface="Arial" charset="0"/>
              </a:rPr>
              <a:t>13</a:t>
            </a:r>
            <a:r>
              <a:rPr lang="en-US" sz="1800" b="1">
                <a:latin typeface="Arial" charset="0"/>
              </a:rPr>
              <a:t>p</a:t>
            </a:r>
            <a:r>
              <a:rPr lang="en-US" sz="1800" b="1" baseline="-25000">
                <a:latin typeface="Arial" charset="0"/>
              </a:rPr>
              <a:t>3</a:t>
            </a:r>
            <a:r>
              <a:rPr lang="en-US" sz="1800" b="1">
                <a:latin typeface="Arial" charset="0"/>
              </a:rPr>
              <a:t>) mod 26</a:t>
            </a:r>
          </a:p>
          <a:p>
            <a:pPr eaLnBrk="1" hangingPunct="1"/>
            <a:r>
              <a:rPr lang="en-US" sz="1800" b="1">
                <a:latin typeface="Arial" charset="0"/>
              </a:rPr>
              <a:t> </a:t>
            </a:r>
          </a:p>
          <a:p>
            <a:pPr eaLnBrk="1" hangingPunct="1"/>
            <a:r>
              <a:rPr lang="en-US" sz="1800" b="1">
                <a:latin typeface="Arial" charset="0"/>
              </a:rPr>
              <a:t>c</a:t>
            </a:r>
            <a:r>
              <a:rPr lang="en-US" sz="1800" b="1" baseline="-25000">
                <a:latin typeface="Arial" charset="0"/>
              </a:rPr>
              <a:t>2</a:t>
            </a:r>
            <a:r>
              <a:rPr lang="en-US" sz="1800" b="1">
                <a:latin typeface="Arial" charset="0"/>
              </a:rPr>
              <a:t> = (k</a:t>
            </a:r>
            <a:r>
              <a:rPr lang="en-US" sz="1800" b="1" baseline="-25000">
                <a:latin typeface="Arial" charset="0"/>
              </a:rPr>
              <a:t>21</a:t>
            </a:r>
            <a:r>
              <a:rPr lang="en-US" sz="1800" b="1">
                <a:latin typeface="Arial" charset="0"/>
              </a:rPr>
              <a:t>p</a:t>
            </a:r>
            <a:r>
              <a:rPr lang="en-US" sz="1800" b="1" baseline="-25000">
                <a:latin typeface="Arial" charset="0"/>
              </a:rPr>
              <a:t>1</a:t>
            </a:r>
            <a:r>
              <a:rPr lang="en-US" sz="1800" b="1">
                <a:latin typeface="Arial" charset="0"/>
              </a:rPr>
              <a:t> + k</a:t>
            </a:r>
            <a:r>
              <a:rPr lang="en-US" sz="1800" b="1" baseline="-25000">
                <a:latin typeface="Arial" charset="0"/>
              </a:rPr>
              <a:t>22</a:t>
            </a:r>
            <a:r>
              <a:rPr lang="en-US" sz="1800" b="1">
                <a:latin typeface="Arial" charset="0"/>
              </a:rPr>
              <a:t>p</a:t>
            </a:r>
            <a:r>
              <a:rPr lang="en-US" sz="1800" b="1" baseline="-25000">
                <a:latin typeface="Arial" charset="0"/>
              </a:rPr>
              <a:t>2</a:t>
            </a:r>
            <a:r>
              <a:rPr lang="en-US" sz="1800" b="1">
                <a:latin typeface="Arial" charset="0"/>
              </a:rPr>
              <a:t> + k</a:t>
            </a:r>
            <a:r>
              <a:rPr lang="en-US" sz="1800" b="1" baseline="-25000">
                <a:latin typeface="Arial" charset="0"/>
              </a:rPr>
              <a:t>23</a:t>
            </a:r>
            <a:r>
              <a:rPr lang="en-US" sz="1800" b="1">
                <a:latin typeface="Arial" charset="0"/>
              </a:rPr>
              <a:t>p</a:t>
            </a:r>
            <a:r>
              <a:rPr lang="en-US" sz="1800" b="1" baseline="-25000">
                <a:latin typeface="Arial" charset="0"/>
              </a:rPr>
              <a:t>3</a:t>
            </a:r>
            <a:r>
              <a:rPr lang="en-US" sz="1800" b="1">
                <a:latin typeface="Arial" charset="0"/>
              </a:rPr>
              <a:t>) mod 26</a:t>
            </a:r>
          </a:p>
          <a:p>
            <a:pPr eaLnBrk="1" hangingPunct="1"/>
            <a:endParaRPr lang="en-US" sz="1800" b="1">
              <a:latin typeface="Arial" charset="0"/>
            </a:endParaRPr>
          </a:p>
          <a:p>
            <a:pPr eaLnBrk="1" hangingPunct="1"/>
            <a:r>
              <a:rPr lang="en-US" sz="1800" b="1">
                <a:latin typeface="Arial" charset="0"/>
              </a:rPr>
              <a:t>c</a:t>
            </a:r>
            <a:r>
              <a:rPr lang="en-US" sz="1800" b="1" baseline="-25000">
                <a:latin typeface="Arial" charset="0"/>
              </a:rPr>
              <a:t>3</a:t>
            </a:r>
            <a:r>
              <a:rPr lang="en-US" sz="1800" b="1">
                <a:latin typeface="Arial" charset="0"/>
              </a:rPr>
              <a:t> = (k</a:t>
            </a:r>
            <a:r>
              <a:rPr lang="en-US" sz="1800" b="1" baseline="-25000">
                <a:latin typeface="Arial" charset="0"/>
              </a:rPr>
              <a:t>31</a:t>
            </a:r>
            <a:r>
              <a:rPr lang="en-US" sz="1800" b="1">
                <a:latin typeface="Arial" charset="0"/>
              </a:rPr>
              <a:t>p</a:t>
            </a:r>
            <a:r>
              <a:rPr lang="en-US" sz="1800" b="1" baseline="-25000">
                <a:latin typeface="Arial" charset="0"/>
              </a:rPr>
              <a:t>1</a:t>
            </a:r>
            <a:r>
              <a:rPr lang="en-US" sz="1800" b="1">
                <a:latin typeface="Arial" charset="0"/>
              </a:rPr>
              <a:t> + k</a:t>
            </a:r>
            <a:r>
              <a:rPr lang="en-US" sz="1800" b="1" baseline="-25000">
                <a:latin typeface="Arial" charset="0"/>
              </a:rPr>
              <a:t>32</a:t>
            </a:r>
            <a:r>
              <a:rPr lang="en-US" sz="1800" b="1">
                <a:latin typeface="Arial" charset="0"/>
              </a:rPr>
              <a:t>p</a:t>
            </a:r>
            <a:r>
              <a:rPr lang="en-US" sz="1800" b="1" baseline="-25000">
                <a:latin typeface="Arial" charset="0"/>
              </a:rPr>
              <a:t>2</a:t>
            </a:r>
            <a:r>
              <a:rPr lang="en-US" sz="1800" b="1">
                <a:latin typeface="Arial" charset="0"/>
              </a:rPr>
              <a:t> + k</a:t>
            </a:r>
            <a:r>
              <a:rPr lang="en-US" sz="1800" b="1" baseline="-25000">
                <a:latin typeface="Arial" charset="0"/>
              </a:rPr>
              <a:t>33</a:t>
            </a:r>
            <a:r>
              <a:rPr lang="en-US" sz="1800" b="1">
                <a:latin typeface="Arial" charset="0"/>
              </a:rPr>
              <a:t>p</a:t>
            </a:r>
            <a:r>
              <a:rPr lang="en-US" sz="1800" b="1" baseline="-25000">
                <a:latin typeface="Arial" charset="0"/>
              </a:rPr>
              <a:t>3</a:t>
            </a:r>
            <a:r>
              <a:rPr lang="en-US" sz="1800" b="1">
                <a:latin typeface="Arial" charset="0"/>
              </a:rPr>
              <a:t>) mod 26</a:t>
            </a:r>
          </a:p>
        </p:txBody>
      </p:sp>
      <p:grpSp>
        <p:nvGrpSpPr>
          <p:cNvPr id="79879" name="Group 5"/>
          <p:cNvGrpSpPr>
            <a:grpSpLocks/>
          </p:cNvGrpSpPr>
          <p:nvPr/>
        </p:nvGrpSpPr>
        <p:grpSpPr bwMode="auto">
          <a:xfrm>
            <a:off x="1676400" y="3962400"/>
            <a:ext cx="3844925" cy="1562100"/>
            <a:chOff x="740" y="3030"/>
            <a:chExt cx="2422" cy="984"/>
          </a:xfrm>
        </p:grpSpPr>
        <p:grpSp>
          <p:nvGrpSpPr>
            <p:cNvPr id="79881" name="Group 6"/>
            <p:cNvGrpSpPr>
              <a:grpSpLocks/>
            </p:cNvGrpSpPr>
            <p:nvPr/>
          </p:nvGrpSpPr>
          <p:grpSpPr bwMode="auto">
            <a:xfrm>
              <a:off x="1908" y="3030"/>
              <a:ext cx="1254" cy="984"/>
              <a:chOff x="1908" y="3030"/>
              <a:chExt cx="1254" cy="984"/>
            </a:xfrm>
          </p:grpSpPr>
          <p:sp>
            <p:nvSpPr>
              <p:cNvPr id="79883" name="Oval 7"/>
              <p:cNvSpPr>
                <a:spLocks noChangeArrowheads="1"/>
              </p:cNvSpPr>
              <p:nvPr/>
            </p:nvSpPr>
            <p:spPr bwMode="auto">
              <a:xfrm>
                <a:off x="1908" y="3066"/>
                <a:ext cx="258" cy="25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884" name="Oval 8"/>
              <p:cNvSpPr>
                <a:spLocks noChangeArrowheads="1"/>
              </p:cNvSpPr>
              <p:nvPr/>
            </p:nvSpPr>
            <p:spPr bwMode="auto">
              <a:xfrm>
                <a:off x="2406" y="3048"/>
                <a:ext cx="258" cy="25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885" name="Oval 9"/>
              <p:cNvSpPr>
                <a:spLocks noChangeArrowheads="1"/>
              </p:cNvSpPr>
              <p:nvPr/>
            </p:nvSpPr>
            <p:spPr bwMode="auto">
              <a:xfrm>
                <a:off x="2904" y="3030"/>
                <a:ext cx="258" cy="25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886" name="Oval 10"/>
              <p:cNvSpPr>
                <a:spLocks noChangeArrowheads="1"/>
              </p:cNvSpPr>
              <p:nvPr/>
            </p:nvSpPr>
            <p:spPr bwMode="auto">
              <a:xfrm>
                <a:off x="1908" y="3408"/>
                <a:ext cx="258" cy="25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887" name="Oval 11"/>
              <p:cNvSpPr>
                <a:spLocks noChangeArrowheads="1"/>
              </p:cNvSpPr>
              <p:nvPr/>
            </p:nvSpPr>
            <p:spPr bwMode="auto">
              <a:xfrm>
                <a:off x="2406" y="3390"/>
                <a:ext cx="258" cy="25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888" name="Oval 12"/>
              <p:cNvSpPr>
                <a:spLocks noChangeArrowheads="1"/>
              </p:cNvSpPr>
              <p:nvPr/>
            </p:nvSpPr>
            <p:spPr bwMode="auto">
              <a:xfrm>
                <a:off x="2904" y="3372"/>
                <a:ext cx="258" cy="25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889" name="Oval 13"/>
              <p:cNvSpPr>
                <a:spLocks noChangeArrowheads="1"/>
              </p:cNvSpPr>
              <p:nvPr/>
            </p:nvSpPr>
            <p:spPr bwMode="auto">
              <a:xfrm>
                <a:off x="1908" y="3756"/>
                <a:ext cx="258" cy="25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890" name="Oval 14"/>
              <p:cNvSpPr>
                <a:spLocks noChangeArrowheads="1"/>
              </p:cNvSpPr>
              <p:nvPr/>
            </p:nvSpPr>
            <p:spPr bwMode="auto">
              <a:xfrm>
                <a:off x="2406" y="3738"/>
                <a:ext cx="258" cy="25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891" name="Oval 15"/>
              <p:cNvSpPr>
                <a:spLocks noChangeArrowheads="1"/>
              </p:cNvSpPr>
              <p:nvPr/>
            </p:nvSpPr>
            <p:spPr bwMode="auto">
              <a:xfrm>
                <a:off x="2904" y="3720"/>
                <a:ext cx="258" cy="25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9882" name="Text Box 16"/>
            <p:cNvSpPr txBox="1">
              <a:spLocks noChangeArrowheads="1"/>
            </p:cNvSpPr>
            <p:nvPr/>
          </p:nvSpPr>
          <p:spPr bwMode="auto">
            <a:xfrm>
              <a:off x="740" y="3421"/>
              <a:ext cx="511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 b="1">
                  <a:solidFill>
                    <a:srgbClr val="FF0000"/>
                  </a:solidFill>
                  <a:latin typeface="Arial" charset="0"/>
                </a:rPr>
                <a:t>KEY</a:t>
              </a:r>
            </a:p>
          </p:txBody>
        </p:sp>
      </p:grpSp>
      <p:sp>
        <p:nvSpPr>
          <p:cNvPr id="79880" name="Text Box 17"/>
          <p:cNvSpPr txBox="1">
            <a:spLocks noChangeArrowheads="1"/>
          </p:cNvSpPr>
          <p:nvPr/>
        </p:nvSpPr>
        <p:spPr bwMode="auto">
          <a:xfrm>
            <a:off x="4937125" y="5748338"/>
            <a:ext cx="1912938" cy="2746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Arial" charset="0"/>
              </a:rPr>
              <a:t>Slide by Richard Spillman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1905000" cy="457200"/>
          </a:xfrm>
        </p:spPr>
        <p:txBody>
          <a:bodyPr/>
          <a:lstStyle/>
          <a:p>
            <a:pPr>
              <a:defRPr/>
            </a:pPr>
            <a:fld id="{8D661DB3-31F2-4AB6-BBC2-33FC570E90B3}" type="slidenum">
              <a:rPr lang="en-US" smtClean="0"/>
              <a:pPr>
                <a:defRPr/>
              </a:pPr>
              <a:t>94</a:t>
            </a:fld>
            <a:endParaRPr lang="en-US"/>
          </a:p>
        </p:txBody>
      </p:sp>
      <p:sp>
        <p:nvSpPr>
          <p:cNvPr id="809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09600"/>
          </a:xfrm>
        </p:spPr>
        <p:txBody>
          <a:bodyPr/>
          <a:lstStyle/>
          <a:p>
            <a:r>
              <a:rPr lang="en-US" sz="3600"/>
              <a:t>Hill Matrix</a:t>
            </a:r>
          </a:p>
        </p:txBody>
      </p:sp>
      <p:sp>
        <p:nvSpPr>
          <p:cNvPr id="809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1295400"/>
            <a:ext cx="8543925" cy="24003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Hill cipher is really a matrix multiplication system</a:t>
            </a:r>
          </a:p>
          <a:p>
            <a:pPr lvl="1">
              <a:lnSpc>
                <a:spcPct val="85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enciphering key is an n x n matrix, M</a:t>
            </a:r>
          </a:p>
          <a:p>
            <a:pPr lvl="1">
              <a:lnSpc>
                <a:spcPct val="85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deciphering key is M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b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4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85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 example, if n = 3 one possible key is:</a:t>
            </a:r>
          </a:p>
          <a:p>
            <a:pPr>
              <a:lnSpc>
                <a:spcPct val="85000"/>
              </a:lnSpc>
            </a:pPr>
            <a:endParaRPr lang="en-US" sz="2400" dirty="0"/>
          </a:p>
        </p:txBody>
      </p:sp>
      <p:grpSp>
        <p:nvGrpSpPr>
          <p:cNvPr id="80902" name="Group 4"/>
          <p:cNvGrpSpPr>
            <a:grpSpLocks/>
          </p:cNvGrpSpPr>
          <p:nvPr/>
        </p:nvGrpSpPr>
        <p:grpSpPr bwMode="auto">
          <a:xfrm>
            <a:off x="1054100" y="3267075"/>
            <a:ext cx="2971800" cy="1073150"/>
            <a:chOff x="692" y="2090"/>
            <a:chExt cx="1872" cy="676"/>
          </a:xfrm>
        </p:grpSpPr>
        <p:sp>
          <p:nvSpPr>
            <p:cNvPr id="80923" name="Text Box 5"/>
            <p:cNvSpPr txBox="1">
              <a:spLocks noChangeArrowheads="1"/>
            </p:cNvSpPr>
            <p:nvPr/>
          </p:nvSpPr>
          <p:spPr bwMode="auto">
            <a:xfrm>
              <a:off x="1392" y="2189"/>
              <a:ext cx="976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457200" indent="-457200"/>
              <a:r>
                <a:rPr lang="en-US" sz="1800" b="1"/>
                <a:t>17  17   5</a:t>
              </a:r>
            </a:p>
            <a:p>
              <a:pPr marL="457200" indent="-457200"/>
              <a:r>
                <a:rPr lang="en-US" sz="1800" b="1"/>
                <a:t>21  18  21</a:t>
              </a:r>
            </a:p>
            <a:p>
              <a:pPr marL="457200" indent="-457200"/>
              <a:r>
                <a:rPr lang="en-US" sz="1800" b="1"/>
                <a:t> 2   2  19</a:t>
              </a:r>
            </a:p>
          </p:txBody>
        </p:sp>
        <p:sp>
          <p:nvSpPr>
            <p:cNvPr id="80924" name="Text Box 6"/>
            <p:cNvSpPr txBox="1">
              <a:spLocks noChangeArrowheads="1"/>
            </p:cNvSpPr>
            <p:nvPr/>
          </p:nvSpPr>
          <p:spPr bwMode="auto">
            <a:xfrm>
              <a:off x="692" y="2090"/>
              <a:ext cx="1872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>
                  <a:latin typeface="Arial" charset="0"/>
                </a:rPr>
                <a:t>M = </a:t>
              </a:r>
              <a:r>
                <a:rPr lang="en-US" sz="6000">
                  <a:latin typeface="Arial" charset="0"/>
                </a:rPr>
                <a:t>(       )</a:t>
              </a:r>
            </a:p>
          </p:txBody>
        </p:sp>
      </p:grpSp>
      <p:grpSp>
        <p:nvGrpSpPr>
          <p:cNvPr id="80903" name="Group 7"/>
          <p:cNvGrpSpPr>
            <a:grpSpLocks/>
          </p:cNvGrpSpPr>
          <p:nvPr/>
        </p:nvGrpSpPr>
        <p:grpSpPr bwMode="auto">
          <a:xfrm>
            <a:off x="4965700" y="3282950"/>
            <a:ext cx="3208338" cy="1033463"/>
            <a:chOff x="2725" y="2105"/>
            <a:chExt cx="2021" cy="651"/>
          </a:xfrm>
        </p:grpSpPr>
        <p:sp>
          <p:nvSpPr>
            <p:cNvPr id="80921" name="Text Box 8"/>
            <p:cNvSpPr txBox="1">
              <a:spLocks noChangeArrowheads="1"/>
            </p:cNvSpPr>
            <p:nvPr/>
          </p:nvSpPr>
          <p:spPr bwMode="auto">
            <a:xfrm>
              <a:off x="3567" y="2179"/>
              <a:ext cx="976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457200" indent="-457200"/>
              <a:r>
                <a:rPr lang="en-US" sz="1800" b="1"/>
                <a:t> 4   9  15</a:t>
              </a:r>
            </a:p>
            <a:p>
              <a:pPr marL="457200" indent="-457200"/>
              <a:r>
                <a:rPr lang="en-US" sz="1800" b="1"/>
                <a:t>15  17   6</a:t>
              </a:r>
            </a:p>
            <a:p>
              <a:pPr marL="457200" indent="-457200"/>
              <a:r>
                <a:rPr lang="en-US" sz="1800" b="1"/>
                <a:t>24   0  17</a:t>
              </a:r>
            </a:p>
          </p:txBody>
        </p:sp>
        <p:sp>
          <p:nvSpPr>
            <p:cNvPr id="80922" name="Text Box 9"/>
            <p:cNvSpPr txBox="1">
              <a:spLocks noChangeArrowheads="1"/>
            </p:cNvSpPr>
            <p:nvPr/>
          </p:nvSpPr>
          <p:spPr bwMode="auto">
            <a:xfrm>
              <a:off x="2725" y="2105"/>
              <a:ext cx="2021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>
                  <a:latin typeface="Arial" charset="0"/>
                </a:rPr>
                <a:t>M</a:t>
              </a:r>
              <a:r>
                <a:rPr lang="en-US" sz="3200" baseline="30000">
                  <a:latin typeface="Arial" charset="0"/>
                </a:rPr>
                <a:t>-1</a:t>
              </a:r>
              <a:r>
                <a:rPr lang="en-US" sz="3200">
                  <a:latin typeface="Arial" charset="0"/>
                </a:rPr>
                <a:t> = </a:t>
              </a:r>
              <a:r>
                <a:rPr lang="en-US" sz="6000">
                  <a:latin typeface="Arial" charset="0"/>
                </a:rPr>
                <a:t>(       )</a:t>
              </a:r>
            </a:p>
          </p:txBody>
        </p:sp>
      </p:grpSp>
      <p:sp>
        <p:nvSpPr>
          <p:cNvPr id="80904" name="Text Box 10"/>
          <p:cNvSpPr txBox="1">
            <a:spLocks noChangeArrowheads="1"/>
          </p:cNvSpPr>
          <p:nvPr/>
        </p:nvSpPr>
        <p:spPr bwMode="auto">
          <a:xfrm>
            <a:off x="1339850" y="4689475"/>
            <a:ext cx="1797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Encrypt   ‘n o w’</a:t>
            </a:r>
          </a:p>
        </p:txBody>
      </p:sp>
      <p:sp>
        <p:nvSpPr>
          <p:cNvPr id="80905" name="Text Box 11"/>
          <p:cNvSpPr txBox="1">
            <a:spLocks noChangeArrowheads="1"/>
          </p:cNvSpPr>
          <p:nvPr/>
        </p:nvSpPr>
        <p:spPr bwMode="auto">
          <a:xfrm>
            <a:off x="2200275" y="4914900"/>
            <a:ext cx="923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Arial" charset="0"/>
              </a:rPr>
              <a:t>  13 14 22</a:t>
            </a:r>
            <a:r>
              <a:rPr lang="en-US" sz="1800">
                <a:latin typeface="Arial" charset="0"/>
              </a:rPr>
              <a:t> </a:t>
            </a:r>
          </a:p>
        </p:txBody>
      </p:sp>
      <p:grpSp>
        <p:nvGrpSpPr>
          <p:cNvPr id="80906" name="Group 12"/>
          <p:cNvGrpSpPr>
            <a:grpSpLocks/>
          </p:cNvGrpSpPr>
          <p:nvPr/>
        </p:nvGrpSpPr>
        <p:grpSpPr bwMode="auto">
          <a:xfrm>
            <a:off x="3319463" y="4519613"/>
            <a:ext cx="4037012" cy="800100"/>
            <a:chOff x="1881" y="2875"/>
            <a:chExt cx="2543" cy="504"/>
          </a:xfrm>
        </p:grpSpPr>
        <p:sp>
          <p:nvSpPr>
            <p:cNvPr id="80911" name="Text Box 13"/>
            <p:cNvSpPr txBox="1">
              <a:spLocks noChangeArrowheads="1"/>
            </p:cNvSpPr>
            <p:nvPr/>
          </p:nvSpPr>
          <p:spPr bwMode="auto">
            <a:xfrm>
              <a:off x="1881" y="2890"/>
              <a:ext cx="180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4400">
                  <a:latin typeface="Arial" charset="0"/>
                </a:rPr>
                <a:t>  </a:t>
              </a:r>
            </a:p>
          </p:txBody>
        </p:sp>
        <p:grpSp>
          <p:nvGrpSpPr>
            <p:cNvPr id="80912" name="Group 14"/>
            <p:cNvGrpSpPr>
              <a:grpSpLocks/>
            </p:cNvGrpSpPr>
            <p:nvPr/>
          </p:nvGrpSpPr>
          <p:grpSpPr bwMode="auto">
            <a:xfrm>
              <a:off x="1900" y="2875"/>
              <a:ext cx="2524" cy="504"/>
              <a:chOff x="1900" y="2875"/>
              <a:chExt cx="2524" cy="504"/>
            </a:xfrm>
          </p:grpSpPr>
          <p:sp>
            <p:nvSpPr>
              <p:cNvPr id="80913" name="Text Box 15"/>
              <p:cNvSpPr txBox="1">
                <a:spLocks noChangeArrowheads="1"/>
              </p:cNvSpPr>
              <p:nvPr/>
            </p:nvSpPr>
            <p:spPr bwMode="auto">
              <a:xfrm>
                <a:off x="2560" y="2896"/>
                <a:ext cx="233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4400">
                    <a:latin typeface="Arial" charset="0"/>
                  </a:rPr>
                  <a:t>(</a:t>
                </a:r>
              </a:p>
            </p:txBody>
          </p:sp>
          <p:grpSp>
            <p:nvGrpSpPr>
              <p:cNvPr id="80914" name="Group 16"/>
              <p:cNvGrpSpPr>
                <a:grpSpLocks/>
              </p:cNvGrpSpPr>
              <p:nvPr/>
            </p:nvGrpSpPr>
            <p:grpSpPr bwMode="auto">
              <a:xfrm>
                <a:off x="1900" y="2875"/>
                <a:ext cx="2524" cy="504"/>
                <a:chOff x="1900" y="2875"/>
                <a:chExt cx="2524" cy="504"/>
              </a:xfrm>
            </p:grpSpPr>
            <p:sp>
              <p:nvSpPr>
                <p:cNvPr id="80915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1999" y="2961"/>
                  <a:ext cx="580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200"/>
                    <a:t>17 17  5</a:t>
                  </a:r>
                </a:p>
                <a:p>
                  <a:r>
                    <a:rPr lang="en-US" sz="1200"/>
                    <a:t>21 18 21</a:t>
                  </a:r>
                </a:p>
                <a:p>
                  <a:r>
                    <a:rPr lang="en-US" sz="1200"/>
                    <a:t> 2  2 19</a:t>
                  </a:r>
                </a:p>
              </p:txBody>
            </p:sp>
            <p:sp>
              <p:nvSpPr>
                <p:cNvPr id="80916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900" y="2875"/>
                  <a:ext cx="233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4400">
                      <a:latin typeface="Arial" charset="0"/>
                    </a:rPr>
                    <a:t>(</a:t>
                  </a:r>
                </a:p>
              </p:txBody>
            </p:sp>
            <p:sp>
              <p:nvSpPr>
                <p:cNvPr id="80917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2826" y="2896"/>
                  <a:ext cx="1598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4400">
                      <a:latin typeface="Arial" charset="0"/>
                    </a:rPr>
                    <a:t>) = ( ) </a:t>
                  </a:r>
                  <a:r>
                    <a:rPr lang="en-US" sz="2000">
                      <a:latin typeface="Arial" charset="0"/>
                    </a:rPr>
                    <a:t>mod 26</a:t>
                  </a:r>
                </a:p>
              </p:txBody>
            </p:sp>
            <p:sp>
              <p:nvSpPr>
                <p:cNvPr id="80918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454" y="2892"/>
                  <a:ext cx="233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4400">
                      <a:latin typeface="Arial" charset="0"/>
                    </a:rPr>
                    <a:t>)</a:t>
                  </a:r>
                </a:p>
              </p:txBody>
            </p:sp>
            <p:sp>
              <p:nvSpPr>
                <p:cNvPr id="80919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698" y="2976"/>
                  <a:ext cx="232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200"/>
                    <a:t>13</a:t>
                  </a:r>
                </a:p>
                <a:p>
                  <a:r>
                    <a:rPr lang="en-US" sz="1200"/>
                    <a:t>14</a:t>
                  </a:r>
                </a:p>
                <a:p>
                  <a:r>
                    <a:rPr lang="en-US" sz="1200"/>
                    <a:t>22</a:t>
                  </a:r>
                </a:p>
              </p:txBody>
            </p:sp>
            <p:sp>
              <p:nvSpPr>
                <p:cNvPr id="80920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3465" y="2964"/>
                  <a:ext cx="232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200"/>
                    <a:t>23</a:t>
                  </a:r>
                </a:p>
                <a:p>
                  <a:r>
                    <a:rPr lang="en-US" sz="1200"/>
                    <a:t>20</a:t>
                  </a:r>
                </a:p>
                <a:p>
                  <a:r>
                    <a:rPr lang="en-US" sz="1200"/>
                    <a:t>4</a:t>
                  </a:r>
                </a:p>
              </p:txBody>
            </p:sp>
          </p:grpSp>
        </p:grpSp>
      </p:grpSp>
      <p:grpSp>
        <p:nvGrpSpPr>
          <p:cNvPr id="80907" name="Group 23"/>
          <p:cNvGrpSpPr>
            <a:grpSpLocks/>
          </p:cNvGrpSpPr>
          <p:nvPr/>
        </p:nvGrpSpPr>
        <p:grpSpPr bwMode="auto">
          <a:xfrm>
            <a:off x="5599113" y="5334000"/>
            <a:ext cx="844550" cy="788987"/>
            <a:chOff x="3317" y="3353"/>
            <a:chExt cx="532" cy="497"/>
          </a:xfrm>
        </p:grpSpPr>
        <p:sp>
          <p:nvSpPr>
            <p:cNvPr id="80909" name="Text Box 24"/>
            <p:cNvSpPr txBox="1">
              <a:spLocks noChangeArrowheads="1"/>
            </p:cNvSpPr>
            <p:nvPr/>
          </p:nvSpPr>
          <p:spPr bwMode="auto">
            <a:xfrm>
              <a:off x="3317" y="3562"/>
              <a:ext cx="5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Arial" charset="0"/>
                </a:rPr>
                <a:t>x u e</a:t>
              </a:r>
            </a:p>
          </p:txBody>
        </p:sp>
        <p:sp>
          <p:nvSpPr>
            <p:cNvPr id="80910" name="Line 25"/>
            <p:cNvSpPr>
              <a:spLocks noChangeShapeType="1"/>
            </p:cNvSpPr>
            <p:nvPr/>
          </p:nvSpPr>
          <p:spPr bwMode="auto">
            <a:xfrm flipV="1">
              <a:off x="3578" y="3353"/>
              <a:ext cx="0" cy="310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0908" name="Text Box 26"/>
          <p:cNvSpPr txBox="1">
            <a:spLocks noChangeArrowheads="1"/>
          </p:cNvSpPr>
          <p:nvPr/>
        </p:nvSpPr>
        <p:spPr bwMode="auto">
          <a:xfrm>
            <a:off x="304800" y="5638800"/>
            <a:ext cx="2517036" cy="33855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Slide by Richard </a:t>
            </a:r>
            <a:r>
              <a:rPr lang="en-US" sz="1600" err="1">
                <a:latin typeface="Arial" charset="0"/>
              </a:rPr>
              <a:t>Spillman</a:t>
            </a:r>
            <a:endParaRPr lang="en-US" sz="1600">
              <a:latin typeface="Arial" charset="0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7E3B9-AF8E-4058-916F-A758ED5E85C3}" type="slidenum">
              <a:rPr lang="en-US" smtClean="0"/>
              <a:pPr>
                <a:defRPr/>
              </a:pPr>
              <a:t>95</a:t>
            </a:fld>
            <a:endParaRPr lang="en-US"/>
          </a:p>
        </p:txBody>
      </p:sp>
      <p:sp>
        <p:nvSpPr>
          <p:cNvPr id="819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/>
              <a:t>Breaking Hill</a:t>
            </a:r>
          </a:p>
        </p:txBody>
      </p:sp>
      <p:sp>
        <p:nvSpPr>
          <p:cNvPr id="819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077200" cy="4191000"/>
          </a:xfrm>
        </p:spPr>
        <p:txBody>
          <a:bodyPr/>
          <a:lstStyle/>
          <a:p>
            <a:r>
              <a:rPr lang="en-US" sz="2000" dirty="0"/>
              <a:t>The Hill cipher is resistant to a cipher-text only attack with reasonable message size.  </a:t>
            </a:r>
          </a:p>
          <a:p>
            <a:pPr lvl="1"/>
            <a:r>
              <a:rPr lang="en-US" sz="2000" dirty="0"/>
              <a:t>In fact, the larger the matrix, the more resistant the cipher becomes.</a:t>
            </a:r>
          </a:p>
          <a:p>
            <a:pPr lvl="1">
              <a:buNone/>
            </a:pPr>
            <a:r>
              <a:rPr lang="en-US" sz="2000" dirty="0"/>
              <a:t>  </a:t>
            </a:r>
          </a:p>
          <a:p>
            <a:r>
              <a:rPr lang="en-US" sz="2000" dirty="0"/>
              <a:t>It is easy to break using a known plaintext attack.   </a:t>
            </a:r>
          </a:p>
          <a:p>
            <a:pPr lvl="1"/>
            <a:r>
              <a:rPr lang="en-US" sz="2000" dirty="0"/>
              <a:t>The process is much like the method used to break an affine cipher in that the known plaintext/ciphertext group is used to set up a system of equations which when solved will reveal the key. 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D94899-14AD-4BE0-B60D-B536CB784F6A}" type="slidenum">
              <a:rPr lang="en-US"/>
              <a:pPr>
                <a:defRPr/>
              </a:pPr>
              <a:t>96</a:t>
            </a:fld>
            <a:endParaRPr lang="en-US"/>
          </a:p>
        </p:txBody>
      </p:sp>
      <p:sp>
        <p:nvSpPr>
          <p:cNvPr id="8909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/>
              <a:t>Hill Cipher</a:t>
            </a:r>
          </a:p>
        </p:txBody>
      </p:sp>
      <p:sp>
        <p:nvSpPr>
          <p:cNvPr id="890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7696200" cy="49530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Hill cipher is a block cipher with block size is 2 over the “normal” alphabet.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Assign each letter a number between 0 and 25 (inclusive) 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example, a = 0, b = 1, . . ., z = 25 (z is used as space)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 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be two successive plaintext letters. 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are the cipher-text output, where: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Apply the inverse of the  “key matrix” [k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 to transform ciphertext into plaintext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Works better if we add space (27=3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letters) or throw out a letter (25=5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so there is an underlying finite field 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9094" name="Text Box 4"/>
          <p:cNvSpPr txBox="1">
            <a:spLocks noChangeArrowheads="1"/>
          </p:cNvSpPr>
          <p:nvPr/>
        </p:nvSpPr>
        <p:spPr bwMode="auto">
          <a:xfrm>
            <a:off x="2667000" y="3581400"/>
            <a:ext cx="2997937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>
                <a:latin typeface="Arial" charset="0"/>
              </a:rPr>
              <a:t>c</a:t>
            </a:r>
            <a:r>
              <a:rPr lang="en-US" sz="1800" baseline="-25000">
                <a:latin typeface="Arial" charset="0"/>
              </a:rPr>
              <a:t>1</a:t>
            </a:r>
            <a:r>
              <a:rPr lang="en-US" sz="1800">
                <a:latin typeface="Arial" charset="0"/>
              </a:rPr>
              <a:t> = k</a:t>
            </a:r>
            <a:r>
              <a:rPr lang="en-US" sz="1800" baseline="-25000">
                <a:latin typeface="Arial" charset="0"/>
              </a:rPr>
              <a:t>11</a:t>
            </a:r>
            <a:r>
              <a:rPr lang="en-US" sz="1800">
                <a:latin typeface="Arial" charset="0"/>
              </a:rPr>
              <a:t>p</a:t>
            </a:r>
            <a:r>
              <a:rPr lang="en-US" sz="1800" baseline="-25000">
                <a:latin typeface="Arial" charset="0"/>
              </a:rPr>
              <a:t>1</a:t>
            </a:r>
            <a:r>
              <a:rPr lang="en-US" sz="1800">
                <a:latin typeface="Arial" charset="0"/>
              </a:rPr>
              <a:t> + k</a:t>
            </a:r>
            <a:r>
              <a:rPr lang="en-US" sz="1800" baseline="-25000">
                <a:latin typeface="Arial" charset="0"/>
              </a:rPr>
              <a:t>12</a:t>
            </a:r>
            <a:r>
              <a:rPr lang="en-US" sz="1800">
                <a:latin typeface="Arial" charset="0"/>
              </a:rPr>
              <a:t>p</a:t>
            </a:r>
            <a:r>
              <a:rPr lang="en-US" sz="1800" baseline="-25000">
                <a:latin typeface="Arial" charset="0"/>
              </a:rPr>
              <a:t>2</a:t>
            </a:r>
            <a:r>
              <a:rPr lang="en-US" sz="1800">
                <a:latin typeface="Arial" charset="0"/>
              </a:rPr>
              <a:t> (mod 26)</a:t>
            </a:r>
          </a:p>
          <a:p>
            <a:pPr algn="l" eaLnBrk="1" hangingPunct="1"/>
            <a:r>
              <a:rPr lang="en-US" sz="1800">
                <a:latin typeface="Arial" charset="0"/>
              </a:rPr>
              <a:t>c</a:t>
            </a:r>
            <a:r>
              <a:rPr lang="en-US" sz="1800" baseline="-25000">
                <a:latin typeface="Arial" charset="0"/>
              </a:rPr>
              <a:t>2</a:t>
            </a:r>
            <a:r>
              <a:rPr lang="en-US" sz="1800">
                <a:latin typeface="Arial" charset="0"/>
              </a:rPr>
              <a:t> = k</a:t>
            </a:r>
            <a:r>
              <a:rPr lang="en-US" sz="1800" baseline="-25000">
                <a:latin typeface="Arial" charset="0"/>
              </a:rPr>
              <a:t>21</a:t>
            </a:r>
            <a:r>
              <a:rPr lang="en-US" sz="1800">
                <a:latin typeface="Arial" charset="0"/>
              </a:rPr>
              <a:t>p</a:t>
            </a:r>
            <a:r>
              <a:rPr lang="en-US" sz="1800" baseline="-25000">
                <a:latin typeface="Arial" charset="0"/>
              </a:rPr>
              <a:t>1</a:t>
            </a:r>
            <a:r>
              <a:rPr lang="en-US" sz="1800">
                <a:latin typeface="Arial" charset="0"/>
              </a:rPr>
              <a:t> + k</a:t>
            </a:r>
            <a:r>
              <a:rPr lang="en-US" sz="1800" baseline="-25000">
                <a:latin typeface="Arial" charset="0"/>
              </a:rPr>
              <a:t>22</a:t>
            </a:r>
            <a:r>
              <a:rPr lang="en-US" sz="1800">
                <a:latin typeface="Arial" charset="0"/>
              </a:rPr>
              <a:t>p</a:t>
            </a:r>
            <a:r>
              <a:rPr lang="en-US" sz="1800" baseline="-25000">
                <a:latin typeface="Arial" charset="0"/>
              </a:rPr>
              <a:t>2</a:t>
            </a:r>
            <a:r>
              <a:rPr lang="en-US" sz="1800">
                <a:latin typeface="Arial" charset="0"/>
              </a:rPr>
              <a:t> (mod 26)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4D4F70-E7D6-4A60-B3E5-4B690710F038}" type="slidenum">
              <a:rPr lang="en-US"/>
              <a:pPr>
                <a:defRPr/>
              </a:pPr>
              <a:t>97</a:t>
            </a:fld>
            <a:endParaRPr lang="en-US"/>
          </a:p>
        </p:txBody>
      </p:sp>
      <p:sp>
        <p:nvSpPr>
          <p:cNvPr id="9011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/>
              <a:t>Breaking Hill</a:t>
            </a:r>
          </a:p>
        </p:txBody>
      </p:sp>
      <p:sp>
        <p:nvSpPr>
          <p:cNvPr id="901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305800" cy="32004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Hill cipher is resistant to a cipher-text only attack with limited cipher-text.  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Increasing the block size increases the resistance.</a:t>
            </a:r>
          </a:p>
          <a:p>
            <a:pPr lvl="1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 is trivial to break using a known plaintext attack.   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process is much like the method used to break an affine cipher.  Corresponding plaintext/ciphertext are used to set up a system of equations whose solutions are the key bits. 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98</a:t>
            </a:fld>
            <a:endParaRPr lang="en-US"/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971800"/>
            <a:ext cx="8305800" cy="1447800"/>
          </a:xfrm>
        </p:spPr>
        <p:txBody>
          <a:bodyPr/>
          <a:lstStyle/>
          <a:p>
            <a:pPr marL="609600" indent="-609600" algn="ctr">
              <a:buNone/>
            </a:pPr>
            <a:r>
              <a:rPr lang="en-US" sz="3600"/>
              <a:t>End</a:t>
            </a:r>
            <a:endParaRPr lang="en-US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Contemporary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0C0C0"/>
      </a:accent1>
      <a:accent2>
        <a:srgbClr val="FF0000"/>
      </a:accent2>
      <a:accent3>
        <a:srgbClr val="FFFFFF"/>
      </a:accent3>
      <a:accent4>
        <a:srgbClr val="000000"/>
      </a:accent4>
      <a:accent5>
        <a:srgbClr val="DCDCDC"/>
      </a:accent5>
      <a:accent6>
        <a:srgbClr val="E70000"/>
      </a:accent6>
      <a:hlink>
        <a:srgbClr val="330099"/>
      </a:hlink>
      <a:folHlink>
        <a:srgbClr val="CBCBCB"/>
      </a:folHlink>
    </a:clrScheme>
    <a:fontScheme name="Contempora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Contemporary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Designs\Contemporary.pot</Template>
  <TotalTime>71758</TotalTime>
  <Words>10009</Words>
  <Application>Microsoft Macintosh PowerPoint</Application>
  <PresentationFormat>On-screen Show (4:3)</PresentationFormat>
  <Paragraphs>1606</Paragraphs>
  <Slides>98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98</vt:i4>
      </vt:variant>
    </vt:vector>
  </HeadingPairs>
  <TitlesOfParts>
    <vt:vector size="109" baseType="lpstr">
      <vt:lpstr>Arial Unicode MS</vt:lpstr>
      <vt:lpstr>Arial</vt:lpstr>
      <vt:lpstr>Calibri</vt:lpstr>
      <vt:lpstr>Cambria Math</vt:lpstr>
      <vt:lpstr>Courier New</vt:lpstr>
      <vt:lpstr>Math1</vt:lpstr>
      <vt:lpstr>Math1Mono</vt:lpstr>
      <vt:lpstr>Times New Roman</vt:lpstr>
      <vt:lpstr>Wingdings</vt:lpstr>
      <vt:lpstr>Contemporary</vt:lpstr>
      <vt:lpstr>Chart</vt:lpstr>
      <vt:lpstr>PowerPoint Presentation</vt:lpstr>
      <vt:lpstr>Administrivia</vt:lpstr>
      <vt:lpstr>PowerPoint Presentation</vt:lpstr>
      <vt:lpstr>The wiretap channel: “In the beginning”</vt:lpstr>
      <vt:lpstr>Cryptography and adversaries</vt:lpstr>
      <vt:lpstr>Computational strength of adversary (edging towards high class version)</vt:lpstr>
      <vt:lpstr>Information strength of the adversary (high class version)</vt:lpstr>
      <vt:lpstr>Adversaries and their discontents</vt:lpstr>
      <vt:lpstr>Dramatis persona</vt:lpstr>
      <vt:lpstr>It’s not just about communications privacy</vt:lpstr>
      <vt:lpstr>Cryptographic toolchest</vt:lpstr>
      <vt:lpstr>Symmetric ciphers</vt:lpstr>
      <vt:lpstr>Asymmetric (Public Key) ciphers</vt:lpstr>
      <vt:lpstr>Cryptographic hashes, random numbers</vt:lpstr>
      <vt:lpstr>Algorithm Speed</vt:lpstr>
      <vt:lpstr>Mechanisms for insuring message privacy</vt:lpstr>
      <vt:lpstr>Codes and Code Books</vt:lpstr>
      <vt:lpstr>Basic Ciphers</vt:lpstr>
      <vt:lpstr>Kerckhoffs’ Principle</vt:lpstr>
      <vt:lpstr>Cipher Requirements</vt:lpstr>
      <vt:lpstr>“Simple” attacks</vt:lpstr>
      <vt:lpstr>PowerPoint Presentation</vt:lpstr>
      <vt:lpstr>Transposition</vt:lpstr>
      <vt:lpstr>Breaking filled columnar transposition </vt:lpstr>
      <vt:lpstr>Anagramming</vt:lpstr>
      <vt:lpstr>Alphabetic substitution</vt:lpstr>
      <vt:lpstr>Et Tu Brute?: Substitutions</vt:lpstr>
      <vt:lpstr>Attacks on substitution</vt:lpstr>
      <vt:lpstr>Inter symbol information</vt:lpstr>
      <vt:lpstr>Letter frequency far graph</vt:lpstr>
      <vt:lpstr>Breaking a mono-alphabet substitution</vt:lpstr>
      <vt:lpstr>Breaking a mono-alphabet substitution</vt:lpstr>
      <vt:lpstr>Using probable words</vt:lpstr>
      <vt:lpstr>Breaking mono-alphabet with probable word</vt:lpstr>
      <vt:lpstr>Breaking mono-alphabet with probable word</vt:lpstr>
      <vt:lpstr>Vigenere polyalphabetic cipher</vt:lpstr>
      <vt:lpstr>PowerPoint Presentation</vt:lpstr>
      <vt:lpstr>Matching distributions</vt:lpstr>
      <vt:lpstr>Correct alignments</vt:lpstr>
      <vt:lpstr>Statistical tests for alphabet identification</vt:lpstr>
      <vt:lpstr>Statistical estimation and mono-alphabetic shifts</vt:lpstr>
      <vt:lpstr>Group Theory in Cryptography</vt:lpstr>
      <vt:lpstr>Operations in the symmetric group</vt:lpstr>
      <vt:lpstr>Element order and cycle notation</vt:lpstr>
      <vt:lpstr>PowerPoint Presentation</vt:lpstr>
      <vt:lpstr>Vigenere -polyalphabetic cipher</vt:lpstr>
      <vt:lpstr> Constructing Vigenere Alphabets </vt:lpstr>
      <vt:lpstr>Mathematical description of Vigenere</vt:lpstr>
      <vt:lpstr>Solving Vigenere</vt:lpstr>
      <vt:lpstr>Example of Vigenere</vt:lpstr>
      <vt:lpstr>Message as “five” group and IC</vt:lpstr>
      <vt:lpstr>IC for cipher-text</vt:lpstr>
      <vt:lpstr>Cipher-text broken into 4 columns with IC</vt:lpstr>
      <vt:lpstr>Breaking a Vigenere</vt:lpstr>
      <vt:lpstr>Look for repeats</vt:lpstr>
      <vt:lpstr>IC study of 5 alphabet hypothesis</vt:lpstr>
      <vt:lpstr>IC of columns</vt:lpstr>
      <vt:lpstr>IC of columns continued</vt:lpstr>
      <vt:lpstr>Since the alphabets are standard study most likely slides</vt:lpstr>
      <vt:lpstr>Slides continued</vt:lpstr>
      <vt:lpstr>Slides concluded</vt:lpstr>
      <vt:lpstr>Vigenere Table </vt:lpstr>
      <vt:lpstr>The answer is…</vt:lpstr>
      <vt:lpstr>Probable Word Method</vt:lpstr>
      <vt:lpstr>Differencing</vt:lpstr>
      <vt:lpstr>Vigenere Cipher Solutions</vt:lpstr>
      <vt:lpstr>Equivalent alphabets</vt:lpstr>
      <vt:lpstr>Equivalent alphabets - continued</vt:lpstr>
      <vt:lpstr>Mixed plaintext and cipher-text alphabets</vt:lpstr>
      <vt:lpstr>Mixed plain and cipher alphabets </vt:lpstr>
      <vt:lpstr>Mixed plain and cipher example</vt:lpstr>
      <vt:lpstr>Alphabet rewritten</vt:lpstr>
      <vt:lpstr>Alphabet rewritten</vt:lpstr>
      <vt:lpstr>Letter identification and alphabet chaining</vt:lpstr>
      <vt:lpstr>Alphabet Chaining</vt:lpstr>
      <vt:lpstr>Review of attacks on poly-alphabet</vt:lpstr>
      <vt:lpstr>PowerPoint Presentation</vt:lpstr>
      <vt:lpstr>Maximum Likelihood and Hidden Markov models</vt:lpstr>
      <vt:lpstr>The three problems</vt:lpstr>
      <vt:lpstr>Problem 1</vt:lpstr>
      <vt:lpstr>α and an efficient procedure to solve Problem 1</vt:lpstr>
      <vt:lpstr>Problem 2 with β and γ</vt:lpstr>
      <vt:lpstr>Problem 3</vt:lpstr>
      <vt:lpstr>Derivation of Baum Welch re-estimation</vt:lpstr>
      <vt:lpstr>Derivation of Baum Welch re-estimation</vt:lpstr>
      <vt:lpstr>Derivation of Baum Welch re-estimation</vt:lpstr>
      <vt:lpstr>Derivation of Baum Welch re-estimation</vt:lpstr>
      <vt:lpstr>Scaling</vt:lpstr>
      <vt:lpstr>EM example</vt:lpstr>
      <vt:lpstr>PowerPoint Presentation</vt:lpstr>
      <vt:lpstr>Polygraphic Substitution</vt:lpstr>
      <vt:lpstr>Identifying Playfair</vt:lpstr>
      <vt:lpstr>Hill Cipher</vt:lpstr>
      <vt:lpstr>Hill Matrix</vt:lpstr>
      <vt:lpstr>Breaking Hill</vt:lpstr>
      <vt:lpstr>Hill Cipher</vt:lpstr>
      <vt:lpstr>Breaking Hill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Adversaries and  Cryptography</dc:title>
  <dc:subject>Cryptanalysis</dc:subject>
  <dc:creator>John L Manferdelli</dc:creator>
  <cp:lastModifiedBy>John Manferdelli</cp:lastModifiedBy>
  <cp:revision>3515</cp:revision>
  <cp:lastPrinted>2020-02-29T03:51:14Z</cp:lastPrinted>
  <dcterms:created xsi:type="dcterms:W3CDTF">2013-01-28T20:25:58Z</dcterms:created>
  <dcterms:modified xsi:type="dcterms:W3CDTF">2023-11-03T18:43:02Z</dcterms:modified>
</cp:coreProperties>
</file>