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>
        <p:scale>
          <a:sx n="99" d="100"/>
          <a:sy n="99" d="100"/>
        </p:scale>
        <p:origin x="289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straightforward SP cipher needs twice the hardware: one for encryption (S, P), one for decryption (S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Feistel’s solution:</a:t>
            </a:r>
            <a:br>
              <a:rPr lang="en-US" altLang="zh-TW" sz="20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endParaRPr lang="en-US" altLang="zh-TW" sz="24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v1:  Feistel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27592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48880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16243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55515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819400" y="1972294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     f</a:t>
              </a:r>
              <a:endParaRPr lang="en-US" sz="2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6013304" y="3156226"/>
            <a:ext cx="298479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Graphic courtesy of Josh Benaloh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381000" y="4775537"/>
            <a:ext cx="83820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If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and 𝝉(L, R)= (R, L), this round  is 𝝉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 R).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invert: swap halves and apply same transform with same key: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𝝉𝝉𝞂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(L,R).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00194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08544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29832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44033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366015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(48 bits)</a:t>
            </a:r>
            <a:endParaRPr lang="en-US" sz="16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66848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Diffusion: permute round output bits</a:t>
            </a:r>
          </a:p>
          <a:p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381000" y="203445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48 bit sub-key for round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f(x)= P(S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…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(x)).  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 permutes the resulting 32 output bits.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round (except last) is 𝜏𝞂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 that 𝜏𝜏= 𝜏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1=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Full DES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So, its inverse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buFontTx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 on applying permutations: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permutations of bit positions, like P above, the table entries consisting of two rows, the top row of which is “in order” means the following.  If t is above b, the bit at b is moved into position t in the permuted bit string.  For example, after applying  P, above, the most significant bit of the output string was at position 16 of the input string.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Mathematical view of block ciphers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91000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x)=y.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E: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x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), often m=n.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k,x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is a bijection in second variable.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 in S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Each bit position is a balanced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 is easy to compute but inverse function (with k fixed) is hard to compute without knowledge of k.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hard to compute.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of algebraic varieties.</a:t>
            </a:r>
          </a:p>
          <a:p>
            <a:pPr>
              <a:buNone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k1||k2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(x)= E’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(x)||E’’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Symmetry 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k,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know plain/cipher text pair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/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number of trials (if k was chosen at random) before success: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vs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biggest: bad key management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barrier is computational not information theoretic.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82000" cy="2819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increase security by encrypting twice or more?</a:t>
            </a:r>
          </a:p>
          <a:p>
            <a:pPr marL="1009650" lvl="1" indent="-60960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x)=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 Maybe.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times is the charm (triple DES).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do it twice, TMTO attack reduces it to little more than one key search time (if you have a lot of memory).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there are K keys (K=2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a plaintext p and sort the pairs (E(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x) for x= 0,1,…, K-1)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Ask for 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Lookup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in the table.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is the key.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 all functions (mappings) from a finite 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a finite co-domain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mapping is equally likely to be chosen, |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| 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Example.  f : {1, 2, …, 13}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{1, 2, …, 13}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As n tends to infinity, the following are expectations of some parameters associated with a random point in {1, 2, …, n} and a random function from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: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.</a:t>
                </a:r>
              </a:p>
            </p:txBody>
          </p:sp>
        </mc:Choice>
        <mc:Fallback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876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2743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can pre-compute a table of (k,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 for a fixed x, then given corresponding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we can find the key in O(1) time.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Trying random keys takes O(N) time (where N, usually,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is the number of possible keys)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balance “memory” and “time” resources?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not a 50-50 proposition.  Hellman showed we could cut the search time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pre-computing and storing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block length n and key length k are equal: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encryption chains,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m-1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attack a particular unknown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same chosen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to find chains,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unknown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chain (maximum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for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should lie before ciphertext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chain!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M be an invertible n x n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Put c= M(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p+k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M=               , k= (1,1,1)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p= (1,0,1)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c= (1,1,0)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Lesson: linear is bad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6750"/>
              </p:ext>
            </p:extLst>
          </p:nvPr>
        </p:nvGraphicFramePr>
        <p:xfrm>
          <a:off x="2362200" y="3251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635000" progId="Equation.3">
                  <p:embed/>
                </p:oleObj>
              </mc:Choice>
              <mc:Fallback>
                <p:oleObj name="Equation" r:id="rId2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51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3200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block cipher has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56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chains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pairs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Time: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find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False alarms, etc.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chain as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where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merge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4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3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507" y="1797676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starting points for each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Pre-computation is 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“memory” and about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609600"/>
          </a:xfrm>
        </p:spPr>
        <p:txBody>
          <a:bodyPr/>
          <a:lstStyle/>
          <a:p>
            <a:r>
              <a:rPr lang="en-US" sz="360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524000"/>
            <a:ext cx="5413375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balls into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 Feller,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Intro. to Probability Theory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-bit key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m, t, 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Then, approximately,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(success) = 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i="1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460" y="1295400"/>
            <a:ext cx="3140340" cy="5029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and DES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minimum length of a product of involutions from a fixed set required to generate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this have to do with the number of rounds in a cipher?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this affect the increased security by “enciphering twice” with different keys?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(Coppersmith and Grossman): If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R), &lt; 𝜏,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Netto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 If a and b are chosen at random from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there is a good chance (~¾) that 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/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Construct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If there is a match, c=E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(x)).  This has the same effect as finding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weak keys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which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Twelve semi-weak keys which come in pairs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are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382000" cy="2590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28 bit quantity has potential symmetries of period 1, 2, 4, 7, and 14.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each of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 a symmetry of period 1; for example,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=0x0000000,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0x1111111.  We can easily figure out a master key (K) that produces such a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(x))=x.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Theorem: 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f(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)= c, is a continuously differentiable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x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into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Jacobian in the y variables is non- zero in a region, there is a function g from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to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Functions in over finite fields are polynomials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Reduction in dimension: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Generally (pathological exceptions aside),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360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 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(K)⨁c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|1-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called the “bias”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838200"/>
          </a:xfrm>
        </p:spPr>
        <p:txBody>
          <a:bodyPr/>
          <a:lstStyle/>
          <a:p>
            <a:r>
              <a:rPr lang="en-US" sz="3600"/>
              <a:t>Boolean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8163"/>
            <a:ext cx="88392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 distance between two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boolean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functions f and g is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)=#{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X|f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(X)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≠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g(X)}.</a:t>
            </a: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Distance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For Boolean function f(X) and g(X), 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f,D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min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[g(X)∈D]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endParaRPr lang="en-US" altLang="zh-TW" sz="2000" dirty="0">
              <a:solidFill>
                <a:schemeClr val="hlink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 function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h(x)= 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denotes the minimum distance between f(X) and the set of affine functions 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(f)= d(f,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RM(1,n).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Balance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f(X) is balanced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iff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there is an equal number of 0’s and 1’s in the output of f(X).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Algebraic normal form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(ANF):</a:t>
            </a:r>
            <a:endParaRPr lang="en-US" altLang="zh-TW" sz="2000" i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deg(f),the highest degree term in ANF.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Example:  f(X)=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+x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deg(f)=1,g(X)=x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deg(g)=2</a:t>
            </a:r>
            <a:endParaRPr lang="en-US" altLang="zh-TW" sz="2000" u="sng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zh-TW" sz="2000" b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b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Lagrange Interpolation Theorem: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Every function in n variables can be expressed as a polynomial (hence ANF).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 is not the best measure of nonlinearity.  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f(x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,…,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has high degree but differs from a linear function at only 1 of 2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possible arguments.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r>
              <a:rPr lang="en-US" sz="180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endParaRPr lang="en-US" sz="180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657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E and E* be inputs to a cipher and C and C* be corresponding outputs with E⨁E*=E’ and C⨁C*=C’.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notation E’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means the “input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”, E’ produces the “output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 C’ with probability p.  Not all input/output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possible and the distribution is uneven.  This can be used to find keys.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is called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characteristic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Notation: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{u: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(u)⨁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u⨁x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y’}.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x⨁D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characteristic 0x34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 in S-box 1 from inputs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1⨁35=34,          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(34,d)= {06, 10, 16, 1c, 22, 24, 28, 32}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{7, 10, 17, 1d,  23, 25, 29, 33}= 1⨁D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7620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9530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’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410200" y="1503283"/>
            <a:ext cx="3352800" cy="346234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507037" y="5618083"/>
            <a:ext cx="3429000" cy="346234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81800" y="2581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181600" y="2438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486400" y="2667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71034" y="1525588"/>
            <a:ext cx="61747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7467600" y="2667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7027093" y="2514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162800" y="198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410200" y="228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410200" y="5181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162800" y="518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410200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7630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410200" y="2819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781800" y="36487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54864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7467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027093" y="35814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410200" y="3429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8763000" y="3352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54102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87630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181600" y="3505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410200" y="2971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5410200" y="3048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781800" y="4639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5486400" y="4724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7467600" y="4724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7027093" y="4572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5410200" y="4343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8763000" y="4343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410200" y="4800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8763000" y="47244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5181600" y="441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 flipH="1">
            <a:off x="5410200" y="4114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5410200" y="4114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6906090" y="5562600"/>
            <a:ext cx="61747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 R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8350707" y="33528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6" name="Text Box 9"/>
          <p:cNvSpPr txBox="1">
            <a:spLocks noChangeArrowheads="1"/>
          </p:cNvSpPr>
          <p:nvPr/>
        </p:nvSpPr>
        <p:spPr bwMode="auto">
          <a:xfrm>
            <a:off x="8350707" y="43434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8406045" y="22860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5487969" y="2286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5504835" y="33644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5504835" y="4355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7467600" y="2819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7848600" y="2602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 flipH="1">
            <a:off x="7467600" y="3886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7848600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H="1">
            <a:off x="7467600" y="4876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7848600" y="46598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20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</a:t>
            </a:r>
            <a:r>
              <a:rPr lang="en-US" sz="2000" baseline="-25000" dirty="0"/>
              <a:t>i+1</a:t>
            </a:r>
            <a:r>
              <a:rPr lang="en-US" sz="2000" dirty="0"/>
              <a:t>= R</a:t>
            </a:r>
            <a:r>
              <a:rPr lang="en-US" sz="2000" baseline="-25000" dirty="0"/>
              <a:t>i</a:t>
            </a:r>
            <a:r>
              <a:rPr lang="en-US" sz="2000" dirty="0"/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R</a:t>
            </a:r>
            <a:r>
              <a:rPr lang="en-US" sz="2000" baseline="-25000" dirty="0"/>
              <a:t>i+1</a:t>
            </a:r>
            <a:r>
              <a:rPr lang="en-US" sz="2000" dirty="0"/>
              <a:t>= </a:t>
            </a:r>
            <a:r>
              <a:rPr lang="en-US" sz="2000" dirty="0" err="1"/>
              <a:t>L</a:t>
            </a:r>
            <a:r>
              <a:rPr lang="en-US" sz="2000" baseline="-25000" dirty="0" err="1"/>
              <a:t>i</a:t>
            </a:r>
            <a:r>
              <a:rPr lang="en-US" sz="2000" dirty="0" err="1">
                <a:latin typeface="Math1Mono"/>
              </a:rPr>
              <a:t>⨁</a:t>
            </a:r>
            <a:r>
              <a:rPr lang="en-US" sz="2000" dirty="0" err="1"/>
              <a:t>f</a:t>
            </a:r>
            <a:r>
              <a:rPr lang="en-US" sz="2000" dirty="0"/>
              <a:t>(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 err="1"/>
              <a:t>,K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E(x)=  (x</a:t>
            </a:r>
            <a:r>
              <a:rPr lang="en-US" sz="2000" baseline="-25000" dirty="0"/>
              <a:t>1</a:t>
            </a:r>
            <a:r>
              <a:rPr lang="en-US" sz="2000" dirty="0"/>
              <a:t> x</a:t>
            </a:r>
            <a:r>
              <a:rPr lang="en-US" sz="2000" baseline="-25000" dirty="0"/>
              <a:t>2</a:t>
            </a:r>
            <a:r>
              <a:rPr lang="en-US" sz="2000" dirty="0"/>
              <a:t> x</a:t>
            </a:r>
            <a:r>
              <a:rPr lang="en-US" sz="2000" baseline="-25000" dirty="0"/>
              <a:t>4</a:t>
            </a:r>
            <a:r>
              <a:rPr lang="en-US" sz="2000" dirty="0"/>
              <a:t> x</a:t>
            </a:r>
            <a:r>
              <a:rPr lang="en-US" sz="2000" baseline="-25000" dirty="0"/>
              <a:t>3</a:t>
            </a:r>
            <a:r>
              <a:rPr lang="en-US" sz="2000" dirty="0"/>
              <a:t> x</a:t>
            </a:r>
            <a:r>
              <a:rPr lang="en-US" sz="2000" baseline="-25000" dirty="0"/>
              <a:t>4</a:t>
            </a:r>
            <a:r>
              <a:rPr lang="en-US" sz="2000" dirty="0"/>
              <a:t> x</a:t>
            </a:r>
            <a:r>
              <a:rPr lang="en-US" sz="2000" baseline="-25000" dirty="0"/>
              <a:t>3</a:t>
            </a:r>
            <a:r>
              <a:rPr lang="en-US" sz="2000" dirty="0"/>
              <a:t> x</a:t>
            </a:r>
            <a:r>
              <a:rPr lang="en-US" sz="2000" baseline="-25000" dirty="0"/>
              <a:t>5</a:t>
            </a:r>
            <a:r>
              <a:rPr lang="en-US" sz="2000" dirty="0"/>
              <a:t> x</a:t>
            </a:r>
            <a:r>
              <a:rPr lang="en-US" sz="2000" baseline="-25000" dirty="0"/>
              <a:t>6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8 bits of K starting at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baseline="300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562600" y="655320"/>
            <a:ext cx="3276600" cy="64008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383" name="Oval 5"/>
          <p:cNvSpPr>
            <a:spLocks noChangeArrowheads="1"/>
          </p:cNvSpPr>
          <p:nvPr/>
        </p:nvSpPr>
        <p:spPr bwMode="auto">
          <a:xfrm>
            <a:off x="5486400" y="56388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858000" y="1828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257800" y="1752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562600" y="1981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715000" y="8382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0</a:t>
            </a:r>
            <a:r>
              <a:rPr lang="en-US" sz="1800">
                <a:latin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</a:rPr>
              <a:t>0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765925" y="5791200"/>
            <a:ext cx="7080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4</a:t>
            </a:r>
            <a:r>
              <a:rPr lang="en-US" sz="1800">
                <a:latin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</a:rPr>
              <a:t>4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543800" y="1981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7086600" y="1828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239000" y="129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486400" y="160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486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239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486400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839200" y="1600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486400" y="2133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839200" y="198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858000" y="2895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562600" y="3048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543800" y="3048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7086600" y="2895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839200" y="2667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4864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839200" y="3048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257800" y="2819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486400" y="2286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486400" y="2362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858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562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543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7086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486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8392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486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839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303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486400" y="3352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486400" y="3429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858000" y="3886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562600" y="4038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543800" y="4038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7086600" y="3886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486400" y="3733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839200" y="3657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4864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839200" y="4038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257800" y="3810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486400" y="4343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486400" y="4419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469534" y="1600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5469534" y="2678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5545734" y="36692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5562600" y="4495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441334" y="1600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458200" y="2602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458200" y="3669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458200" y="4507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5562600" y="4964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8458200" y="4964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5410200" cy="54864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000111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101110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101001 000000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100101 000011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011000 100100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111101 100111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  : 0000 0011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’)  : 1010 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 : 111 101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16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101 001= 010 100.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  010(1001,0011).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1011  100(1100,0111).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1..4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=1001|0011, 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1001|0011.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5..8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1100|0111,k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1111|0100.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K= 00x001101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334000" y="8382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516563" y="50292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05600" y="1981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1054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4102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646744" y="992188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73914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934200" y="1981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0866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3340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334000" y="4648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0866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3340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6868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3340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6868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705600" y="3048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54102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73914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934200" y="3048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3340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86868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53340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8686800" y="3200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1054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3340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53340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705600" y="4038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54102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73914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6934200" y="4038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53340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86868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334000" y="426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8686800" y="4191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5105400" y="3886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 flipH="1">
            <a:off x="53340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53340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6781800" y="5029200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8250462" y="2819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6" name="Text Box 9"/>
          <p:cNvSpPr txBox="1">
            <a:spLocks noChangeArrowheads="1"/>
          </p:cNvSpPr>
          <p:nvPr/>
        </p:nvSpPr>
        <p:spPr bwMode="auto">
          <a:xfrm>
            <a:off x="8250462" y="3810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8305800" y="1752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5393334" y="1752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5410200" y="2831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5410200" y="3821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4 rounds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5029200" cy="48006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Pick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’, 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’: 011010 001100.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E(R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’):   0011 1100.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0011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011 with p=3/4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1100  010 with p=1/2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f(R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’,k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)= 011 010, p=3/8.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Thus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’,R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’: 001100, 000000 p=3/8.</a:t>
            </a:r>
          </a:p>
          <a:p>
            <a:pPr lvl="1">
              <a:spcBef>
                <a:spcPts val="20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3/8 of the pairs with this differential produce this result. 5/8 scatter the output differential at random.  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562600" y="731520"/>
            <a:ext cx="3276600" cy="64008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383" name="Oval 5"/>
          <p:cNvSpPr>
            <a:spLocks noChangeArrowheads="1"/>
          </p:cNvSpPr>
          <p:nvPr/>
        </p:nvSpPr>
        <p:spPr bwMode="auto">
          <a:xfrm>
            <a:off x="5486400" y="57150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858000" y="1905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257800" y="1828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5626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715000" y="9144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0</a:t>
            </a:r>
            <a:r>
              <a:rPr lang="en-US" sz="1800">
                <a:latin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</a:rPr>
              <a:t>0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765925" y="5867400"/>
            <a:ext cx="7080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4</a:t>
            </a:r>
            <a:r>
              <a:rPr lang="en-US" sz="1800">
                <a:latin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</a:rPr>
              <a:t>4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5438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7086600" y="1905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239000" y="137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486400" y="167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486400" y="541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239000" y="541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486400" y="167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839200" y="1676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4864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839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8580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5626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5438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70866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486400" y="2819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8392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4864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8392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257800" y="2895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486400" y="2362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4864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8580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5626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5438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70866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486400" y="4648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8392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4864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839200" y="4953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303838" y="4648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4864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486400" y="3505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858000" y="3962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5626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5438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7086600" y="3962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4864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8392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486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839200" y="4114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257800" y="3886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486400" y="4419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4864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469534" y="1676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5698134" y="2754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5545734" y="3745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5562600" y="4572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441334" y="1676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458200" y="2678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458200" y="3745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458200" y="4583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5562600" y="5040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8458200" y="5040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Estimating cost of Differential Attack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m pairs of text, p the probability of a right pair, k the number of keys, 𝛾 the number of suggested keys per right pair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ratio of non-discarded pairs to the total number of pairs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Right pairs are binomially distributed and for small p can be Poisson approximated by X ~ P(m, p)</a:t>
                </a:r>
              </a:p>
            </p:txBody>
          </p:sp>
        </mc:Choice>
        <mc:Fallback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  <a:blipFill>
                <a:blip r:embed="rId2"/>
                <a:stretch>
                  <a:fillRect l="-901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Crack and distributed net break a DES key in 22.25 hours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(dated)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</p:nvPr>
        </p:nvGraphicFramePr>
        <p:xfrm>
          <a:off x="228600" y="2286000"/>
          <a:ext cx="8610600" cy="283464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20200305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038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and S(X⨁001100)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S(X)¹S(X⨁11xy00)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 influence.  If P=I, there is a 10-round characteristic with p=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-14.5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(but other attacks would be worse).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idea: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 holds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linear, for i= 1, 2, …, m.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imposes a linear constraint and reduces key search by a factor of 2.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 (n-m-1) bits of key.  There are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(n-m-1)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Use the constraints to get the remaining keys.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linear constraints in the “per round” functions and knit them together?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No!  Per Round functions do not have linear constraints.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𝛼(P)⨁β(C)= L(k) which holds with L,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𝛼(P)⨁β(C)= L(k),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will “vote” for L(k)=0 or L(k)=1.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1/2+𝝴 requires c 𝝴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𝝴  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572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M(i)= 64-EE(i).  For 32 bits make the obvious 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also refers to the two portions of the plaintext and cipher-text as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we’ll stick with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is a linear relationship over GF(2) in S5 that holds with probability 52/64 (from NS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(010000,1111)= 12: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X[2]⨁Y[1]⨁Y[2]⨁Y[3]⨁Y[4]=K[2]⨁1.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find relations like this using the “Boolean Function” techniques we describe a little later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X[17]⨁F(X,K)[3,8,14,25]= K[26]⨁1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00" y="1251061"/>
            <a:ext cx="4800600" cy="499732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X[17] ⨁Y[3,8,14,25]= K[26] ⨁1,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Holds with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=.66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B0B012-6372-CB34-B9F2-D697C1E57D7A}"/>
              </a:ext>
            </a:extLst>
          </p:cNvPr>
          <p:cNvGrpSpPr/>
          <p:nvPr/>
        </p:nvGrpSpPr>
        <p:grpSpPr>
          <a:xfrm>
            <a:off x="4743450" y="1143000"/>
            <a:ext cx="4400550" cy="4724400"/>
            <a:chOff x="4743450" y="11430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200650" y="11430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276850" y="52578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572250" y="2286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972050" y="2209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2768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537325" y="12954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677025" y="54102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2580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800850" y="2286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410450" y="21336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17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95325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20065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200650" y="4953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953250" y="4953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20065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55345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20065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55345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572250" y="3352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2768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2580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800850" y="3352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675562" y="32004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20065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55345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20065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55345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972050" y="32766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20065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20065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572250" y="4343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2768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2580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800850" y="4343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675562" y="41910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200650" y="4191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55345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200650" y="4572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553450" y="4495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5018087" y="4191000"/>
              <a:ext cx="411163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Math1Mono"/>
                </a:rPr>
                <a:t>⨁</a:t>
              </a:r>
              <a:endParaRPr kumimoji="1" lang="en-US" sz="2400">
                <a:latin typeface="Math1" pitchFamily="2" charset="2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20065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20065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258050" y="25908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629650" y="24384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258050" y="3657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629650" y="3505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258050" y="4648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539163" y="4497945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353050" y="2219980"/>
              <a:ext cx="114300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</a:t>
              </a:r>
            </a:p>
            <a:p>
              <a:r>
                <a:rPr lang="en-US" sz="1400">
                  <a:latin typeface="Arial" pitchFamily="34" charset="0"/>
                </a:rPr>
                <a:t>3,8,14,25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886450" y="32004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962650" y="41910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743450" y="3124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743450" y="40386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743450" y="1981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553450" y="19812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553450" y="3048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629650" y="40386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(1≦i≦n) be independent random variables whose values are 0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Then the probability that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q=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[1,n-1]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+(1-q)(1-p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106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Central Limit 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X,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independent, identically distributed random variables and let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…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m= E(X) and σ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=E((X-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Finally set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)/(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n(x)= 1/(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√2π)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exp(-x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∫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a≦T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≦ b)= 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N(-∞,0)=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First serious needs for civilian encryption (in electronic banking), 1970’s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IBM’s response: Lucifer, an iterated SP cipher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(v0):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Two fixed, 4x4 s-boxes,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0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&amp;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fixed permutation P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determine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which s-box is to be 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used at each position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x 64/4 = 128 key bits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  <p:sp>
        <p:nvSpPr>
          <p:cNvPr id="169" name="Date Placeholder 168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½+𝜖, 1-p= ½-𝜖.  Let L(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k,P,E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(P))=0 be an equation over GF(2) that holds with probability p. 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p, E((X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p(1-p)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(1-p)(0-p)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p(1-p). Let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Fixing n, what is the probability that more than half the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just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 –𝜖√n/√(1/4–𝜖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)).  If n=d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𝜖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 –d/ 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 or, if 𝜖 is small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𝞂-2d).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numerical values: d= .25, N(-.5, ∞) = .69, d= .5, N(-1, ∞) = .84,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d= 1, N(-2, ∞) = .98, d= 1.5, N(-3, ∞) = .999.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35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Thank you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999" y="202565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Round keys are used only for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xor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70284</TotalTime>
  <Words>7565</Words>
  <Application>Microsoft Macintosh PowerPoint</Application>
  <PresentationFormat>On-screen Show (4:3)</PresentationFormat>
  <Paragraphs>1057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6" baseType="lpstr">
      <vt:lpstr>Arial Unicode MS</vt:lpstr>
      <vt:lpstr>Arial</vt:lpstr>
      <vt:lpstr>Calibri</vt:lpstr>
      <vt:lpstr>Cambria Math</vt:lpstr>
      <vt:lpstr>Courier New</vt:lpstr>
      <vt:lpstr>French Script MT</vt:lpstr>
      <vt:lpstr>Math1</vt:lpstr>
      <vt:lpstr>Math1Mono</vt:lpstr>
      <vt:lpstr>Math3Mono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3189</cp:revision>
  <cp:lastPrinted>2019-01-03T22:53:03Z</cp:lastPrinted>
  <dcterms:created xsi:type="dcterms:W3CDTF">2013-05-03T01:10:03Z</dcterms:created>
  <dcterms:modified xsi:type="dcterms:W3CDTF">2023-11-03T19:18:00Z</dcterms:modified>
</cp:coreProperties>
</file>