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3500" r:id="rId2"/>
    <p:sldId id="3502" r:id="rId3"/>
    <p:sldId id="3452" r:id="rId4"/>
    <p:sldId id="3453" r:id="rId5"/>
    <p:sldId id="3449" r:id="rId6"/>
    <p:sldId id="3470" r:id="rId7"/>
    <p:sldId id="3442" r:id="rId8"/>
    <p:sldId id="3402" r:id="rId9"/>
    <p:sldId id="3401" r:id="rId10"/>
    <p:sldId id="3445" r:id="rId11"/>
    <p:sldId id="3443" r:id="rId12"/>
    <p:sldId id="3385" r:id="rId13"/>
    <p:sldId id="3454" r:id="rId14"/>
    <p:sldId id="3503" r:id="rId15"/>
    <p:sldId id="3482" r:id="rId16"/>
    <p:sldId id="3525" r:id="rId17"/>
    <p:sldId id="3486" r:id="rId18"/>
    <p:sldId id="3489" r:id="rId19"/>
    <p:sldId id="3484" r:id="rId20"/>
    <p:sldId id="3492" r:id="rId21"/>
    <p:sldId id="3483" r:id="rId22"/>
    <p:sldId id="3488" r:id="rId23"/>
    <p:sldId id="3494" r:id="rId24"/>
    <p:sldId id="3481" r:id="rId25"/>
    <p:sldId id="3485" r:id="rId26"/>
    <p:sldId id="3526" r:id="rId27"/>
    <p:sldId id="3527" r:id="rId28"/>
    <p:sldId id="3357" r:id="rId29"/>
    <p:sldId id="3519" r:id="rId30"/>
    <p:sldId id="3541" r:id="rId31"/>
    <p:sldId id="3576" r:id="rId32"/>
    <p:sldId id="3408" r:id="rId33"/>
    <p:sldId id="3444" r:id="rId34"/>
    <p:sldId id="3539" r:id="rId35"/>
    <p:sldId id="3581" r:id="rId36"/>
    <p:sldId id="3549" r:id="rId37"/>
    <p:sldId id="3550" r:id="rId38"/>
    <p:sldId id="3551" r:id="rId39"/>
    <p:sldId id="3547" r:id="rId40"/>
    <p:sldId id="3543" r:id="rId41"/>
    <p:sldId id="3558" r:id="rId42"/>
    <p:sldId id="3447" r:id="rId43"/>
    <p:sldId id="3424" r:id="rId44"/>
    <p:sldId id="3554" r:id="rId45"/>
    <p:sldId id="3555" r:id="rId46"/>
    <p:sldId id="3556" r:id="rId47"/>
    <p:sldId id="3557" r:id="rId48"/>
    <p:sldId id="3552" r:id="rId49"/>
    <p:sldId id="3553" r:id="rId50"/>
    <p:sldId id="3568" r:id="rId51"/>
    <p:sldId id="3570" r:id="rId52"/>
    <p:sldId id="3574" r:id="rId53"/>
    <p:sldId id="3579" r:id="rId54"/>
    <p:sldId id="3580" r:id="rId55"/>
    <p:sldId id="3457" r:id="rId56"/>
    <p:sldId id="3173" r:id="rId57"/>
    <p:sldId id="3528" r:id="rId58"/>
    <p:sldId id="3529" r:id="rId59"/>
    <p:sldId id="3530" r:id="rId60"/>
    <p:sldId id="3531" r:id="rId61"/>
    <p:sldId id="3532" r:id="rId62"/>
    <p:sldId id="3533" r:id="rId63"/>
    <p:sldId id="3534" r:id="rId64"/>
    <p:sldId id="3535" r:id="rId65"/>
    <p:sldId id="3536" r:id="rId66"/>
    <p:sldId id="3537" r:id="rId67"/>
    <p:sldId id="3538" r:id="rId68"/>
    <p:sldId id="3577" r:id="rId69"/>
    <p:sldId id="3578" r:id="rId70"/>
  </p:sldIdLst>
  <p:sldSz cx="9144000" cy="6858000" type="screen4x3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8000"/>
    <a:srgbClr val="66FF66"/>
    <a:srgbClr val="0066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80721" autoAdjust="0"/>
  </p:normalViewPr>
  <p:slideViewPr>
    <p:cSldViewPr>
      <p:cViewPr>
        <p:scale>
          <a:sx n="127" d="100"/>
          <a:sy n="127" d="100"/>
        </p:scale>
        <p:origin x="1600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3123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7.xml"/><Relationship Id="rId4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9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243" y="4710367"/>
            <a:ext cx="4982018" cy="44647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9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JLM 20190103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  <a:endParaRPr lang="en-US" dirty="0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2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2004-2012,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10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- 3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enhanced probability, 24 bits, find keys in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e’=0400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 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5243)= 15.6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Alternatively use 18 bit count (S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requiring 150,000 pairs with S/N= 1.2 followed by 12 bits.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These keys allow us to calculate 20 bits of H, H*.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use this to complete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(48 bits).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Final 8 bits from exhaustive search.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11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- 4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 bits of key, 150,000 pairs from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Set up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counter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Preprocess S</a:t>
            </a:r>
            <a:r>
              <a:rPr lang="en-US" altLang="ko-KR" sz="14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cipher text pair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Calculate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’,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Oh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of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check is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 is not satisfied for any S-box.  If so, discard.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get all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which are possible for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.  Calculate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Get entry of maximal count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 dirty="0"/>
              <a:t>Full Differential Attack on 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 0 and concatenated 2R characteristic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234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to get 13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round with p=2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-47.2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Want 1960 0000 0000 0000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Candidate in round 16 has 20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ciphertexts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with 0, use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24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of these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Additional filter: 3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xors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can only produce 15 outputs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Survival rate: .0745, get 1.19 for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35.2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structures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Rate of values not discarded in round 16 is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-32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/(4/5)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8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This gives 1.19x.84 =1 key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  <a:blipFill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01000" cy="762000"/>
          </a:xfrm>
        </p:spPr>
        <p:txBody>
          <a:bodyPr/>
          <a:lstStyle/>
          <a:p>
            <a:r>
              <a:rPr lang="en-US" altLang="ko-KR" sz="3600" dirty="0"/>
              <a:t>Summary of DES DC Attacks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686800" cy="4572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For simple attacks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12243"/>
              </p:ext>
            </p:extLst>
          </p:nvPr>
        </p:nvGraphicFramePr>
        <p:xfrm>
          <a:off x="609603" y="1447800"/>
          <a:ext cx="7696197" cy="34899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990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b="1" dirty="0"/>
                        <a:t>#</a:t>
                      </a:r>
                    </a:p>
                    <a:p>
                      <a:r>
                        <a:rPr lang="en-US" sz="1600" b="1" dirty="0"/>
                        <a:t>Rounds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needed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bits</a:t>
                      </a:r>
                    </a:p>
                    <a:p>
                      <a:r>
                        <a:rPr lang="en-US" sz="1600" b="1" dirty="0"/>
                        <a:t>found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</a:t>
                      </a:r>
                    </a:p>
                    <a:p>
                      <a:r>
                        <a:rPr lang="en-US" sz="1600" b="1" dirty="0" err="1"/>
                        <a:t>chrtstcs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1/55000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Linear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34707385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One round linear constraint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3124200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⨁x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⨁1, p=52/64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Output of F from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is permuted (by P) into positions 3,8,14,25 of round output, O.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Input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for F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comes from bits 16,17,18,19,20,21 of round input, I (after expansion).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for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are from bits 25,26,27,28,29,30 of the round key, K.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renaming input, output and key bits in this way, the constraint becomes O[3,8,14,25]⨁I[17] = K[26]⨁1.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40866" y="49822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Line 8"/>
          <p:cNvSpPr>
            <a:spLocks noChangeShapeType="1"/>
          </p:cNvSpPr>
          <p:nvPr/>
        </p:nvSpPr>
        <p:spPr bwMode="auto">
          <a:xfrm flipH="1">
            <a:off x="1143000" y="5105400"/>
            <a:ext cx="397866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1600200" y="4876800"/>
            <a:ext cx="6096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123031" y="4888468"/>
            <a:ext cx="1079142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Y[1,2,3,4]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6193062" y="5020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Line 8"/>
          <p:cNvSpPr>
            <a:spLocks noChangeShapeType="1"/>
          </p:cNvSpPr>
          <p:nvPr/>
        </p:nvSpPr>
        <p:spPr bwMode="auto">
          <a:xfrm flipH="1">
            <a:off x="5715000" y="5105400"/>
            <a:ext cx="4780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6438355" y="4953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7475870" y="4724400"/>
            <a:ext cx="107112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K[1,…,48]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4638763" y="4876800"/>
            <a:ext cx="110318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O[1,…,32]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Line 11"/>
          <p:cNvSpPr>
            <a:spLocks noChangeShapeType="1"/>
          </p:cNvSpPr>
          <p:nvPr/>
        </p:nvSpPr>
        <p:spPr bwMode="auto">
          <a:xfrm flipH="1" flipV="1">
            <a:off x="2209800" y="4941332"/>
            <a:ext cx="533400" cy="1166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2727607" y="4724400"/>
            <a:ext cx="1436612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K[1,2,3,4,5,6]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2727607" y="5029200"/>
            <a:ext cx="1436612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X[1,2,3,4,5,6]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 flipH="1" flipV="1">
            <a:off x="2209800" y="5246132"/>
            <a:ext cx="533400" cy="1166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7492658" y="5040868"/>
            <a:ext cx="1008609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I[1,…,32]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Line 11"/>
          <p:cNvSpPr>
            <a:spLocks noChangeShapeType="1"/>
          </p:cNvSpPr>
          <p:nvPr/>
        </p:nvSpPr>
        <p:spPr bwMode="auto">
          <a:xfrm flipH="1" flipV="1">
            <a:off x="6858000" y="5017532"/>
            <a:ext cx="533400" cy="1166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Line 11"/>
          <p:cNvSpPr>
            <a:spLocks noChangeShapeType="1"/>
          </p:cNvSpPr>
          <p:nvPr/>
        </p:nvSpPr>
        <p:spPr bwMode="auto">
          <a:xfrm flipH="1" flipV="1">
            <a:off x="6858000" y="5246132"/>
            <a:ext cx="533400" cy="1166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8D1C6-E41A-4620-8181-4AB6F8BAD9A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Matsui’s Per Round Constraints</a:t>
            </a:r>
            <a:r>
              <a:rPr lang="en-US" sz="3200" dirty="0"/>
              <a:t> </a:t>
            </a:r>
          </a:p>
        </p:txBody>
      </p:sp>
      <p:graphicFrame>
        <p:nvGraphicFramePr>
          <p:cNvPr id="30310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271546"/>
              </p:ext>
            </p:extLst>
          </p:nvPr>
        </p:nvGraphicFramePr>
        <p:xfrm>
          <a:off x="304800" y="1120268"/>
          <a:ext cx="8458199" cy="3527932"/>
        </p:xfrm>
        <a:graphic>
          <a:graphicData uri="http://schemas.openxmlformats.org/drawingml/2006/table">
            <a:tbl>
              <a:tblPr/>
              <a:tblGrid>
                <a:gridCol w="31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5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8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397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SBx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Sbox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</a:t>
                      </a: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Round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0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X[2]⨁Y[1,2,3,4]= K[2]⨁1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X[17]⨁Y[3,8,14,25]=K[26]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75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X[2,3,5,6]⨁Y[2]=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K[2,3,5,6]⨁1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X[1,2,4,5]⨁Y[17]=K[2,3,5,6]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X[4]⨁Y[2]= K[4]⨁1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X[3]⨁Y[17]=K[4]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84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X[2]⨁Y[1,2,3]= K[2]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5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 5]⨁Y[1,2,3]= K[1,5]⨁1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X[16,20]⨁Y[8,14,25]=K[25,29]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5987" name="Text Box 33"/>
          <p:cNvSpPr txBox="1">
            <a:spLocks noChangeArrowheads="1"/>
          </p:cNvSpPr>
          <p:nvPr/>
        </p:nvSpPr>
        <p:spPr bwMode="auto">
          <a:xfrm>
            <a:off x="287338" y="4724400"/>
            <a:ext cx="8856662" cy="138499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Ht(w) is (unnormalized) Hadamard weight.  Note that a-d=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(w)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so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a= (2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+ht(w))/2 where a= # places linear appx agrees and d= # places linear appx disagrees.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Matsui: Linear Cryptanalysis Method for DES Cipher.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98.  By the way,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Matsui’s bit numbering scheme differs from ours.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534400" cy="53340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S-1, Y[4 ]: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w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000 000 004 004 -04 004 000 008 -08 000 004 -04 004 -12 000 000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-04 -04 -08 -08 -08 000 -12 -04 -04 004 000 -08 008 -08 -04 -04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000 000 -04 -04 -04 004 -08 000 -08 000 -04 020 -12 004 008 008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004 004 008 008 -16 -08 -12 -04 020 -04 000 -08 000 -16 -04 028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buFont typeface="Arial"/>
              <a:buChar char="•"/>
            </a:pPr>
            <a:r>
              <a:rPr lang="en-US" sz="2000" dirty="0">
                <a:cs typeface="Arial" pitchFamily="34" charset="0"/>
                <a:sym typeface="Wingdings" pitchFamily="2" charset="2"/>
              </a:rPr>
              <a:t>S5, Y[1 2 3 4 ]:</a:t>
            </a: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000 000 008 008 000 -08 000 008 -08 008 000 000 008 000 008 000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040 -08 000 000 000 -08 000 -08 008 008 000 000 000 -08 000 008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000 000 024 008 000 008 000 008 000 000 -08 -08 000 -08 000 008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-08 -08 000 000 000 -08 000 008 000 000 008 -08 -08 000 -08 000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endParaRPr lang="en-US" sz="1400" dirty="0">
              <a:latin typeface="Courier New"/>
              <a:sym typeface="Wingdings" pitchFamily="2" charset="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 to round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3962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S-Box output bit use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S[1]: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9 17 23 31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S[2]: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13 28  2 18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S[3]: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24 16 30  6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S[4]: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26 20 10  1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S[5]: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8 14 25  3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S[6]: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4 29 11 19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S[7]: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32 12 22  7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S[8]: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5 27 15 21 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3 rounds - 1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5334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Input at round 1 to activate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Output at round 1 for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Key bits are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 and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First round thus yields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Similarly using the same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relation, round 3 is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1,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Adding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This holds with probability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.6953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66740C-7ED1-C37C-B046-7B9D4F0DB0F6}"/>
              </a:ext>
            </a:extLst>
          </p:cNvPr>
          <p:cNvGrpSpPr/>
          <p:nvPr/>
        </p:nvGrpSpPr>
        <p:grpSpPr>
          <a:xfrm>
            <a:off x="5303837" y="1227238"/>
            <a:ext cx="3611563" cy="4640162"/>
            <a:chOff x="5303837" y="1227238"/>
            <a:chExt cx="3611563" cy="464016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6878862" y="2328119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5303837" y="22519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Math1Mono"/>
                </a:rPr>
                <a:t>⨁</a:t>
              </a:r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H="1">
              <a:off x="55834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6030072" y="1339107"/>
              <a:ext cx="229352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[3,8,14,25]  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[17]</a:t>
              </a:r>
              <a:endParaRPr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H="1">
              <a:off x="75646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7107462" y="232811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7259862" y="17947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5507262" y="20995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5507262" y="49951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7259862" y="49951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5507262" y="2099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8860062" y="20995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5507262" y="2632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8860062" y="2480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Rectangle 23"/>
            <p:cNvSpPr>
              <a:spLocks noChangeArrowheads="1"/>
            </p:cNvSpPr>
            <p:nvPr/>
          </p:nvSpPr>
          <p:spPr bwMode="auto">
            <a:xfrm>
              <a:off x="6878862" y="3394919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 flipH="1">
              <a:off x="55834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 flipH="1">
              <a:off x="75646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7107462" y="339491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5507262" y="32425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 flipH="1">
              <a:off x="8860062" y="3166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5507262" y="36997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8860062" y="3547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5303837" y="33187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Math1Mono"/>
                </a:rPr>
                <a:t>⨁</a:t>
              </a:r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H="1">
              <a:off x="5507262" y="2785319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>
              <a:off x="5507262" y="2861519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6878862" y="4385519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 flipH="1">
              <a:off x="55834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 flipH="1">
              <a:off x="75646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7107462" y="438551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84" name="Line 42"/>
            <p:cNvSpPr>
              <a:spLocks noChangeShapeType="1"/>
            </p:cNvSpPr>
            <p:nvPr/>
          </p:nvSpPr>
          <p:spPr bwMode="auto">
            <a:xfrm>
              <a:off x="5507262" y="4156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Line 43"/>
            <p:cNvSpPr>
              <a:spLocks noChangeShapeType="1"/>
            </p:cNvSpPr>
            <p:nvPr/>
          </p:nvSpPr>
          <p:spPr bwMode="auto">
            <a:xfrm flipH="1">
              <a:off x="8860062" y="41569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Line 44"/>
            <p:cNvSpPr>
              <a:spLocks noChangeShapeType="1"/>
            </p:cNvSpPr>
            <p:nvPr/>
          </p:nvSpPr>
          <p:spPr bwMode="auto">
            <a:xfrm>
              <a:off x="5507262" y="46141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45"/>
            <p:cNvSpPr>
              <a:spLocks noChangeShapeType="1"/>
            </p:cNvSpPr>
            <p:nvPr/>
          </p:nvSpPr>
          <p:spPr bwMode="auto">
            <a:xfrm>
              <a:off x="8860062" y="4537919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46"/>
            <p:cNvSpPr txBox="1">
              <a:spLocks noChangeArrowheads="1"/>
            </p:cNvSpPr>
            <p:nvPr/>
          </p:nvSpPr>
          <p:spPr bwMode="auto">
            <a:xfrm>
              <a:off x="5303837" y="42331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Math1Mono"/>
                </a:rPr>
                <a:t>⨁</a:t>
              </a:r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 flipH="1"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48"/>
            <p:cNvSpPr>
              <a:spLocks noChangeShapeType="1"/>
            </p:cNvSpPr>
            <p:nvPr/>
          </p:nvSpPr>
          <p:spPr bwMode="auto">
            <a:xfrm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6184458" y="5376119"/>
              <a:ext cx="225486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[</a:t>
              </a:r>
              <a:r>
                <a:rPr lang="en-US" sz="18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3,8,14,25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] C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[17] </a:t>
              </a:r>
              <a:endParaRPr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8423724" y="3166319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8423724" y="4156919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8479062" y="2099519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566596" y="2099519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96" name="Text Box 9"/>
            <p:cNvSpPr txBox="1">
              <a:spLocks noChangeArrowheads="1"/>
            </p:cNvSpPr>
            <p:nvPr/>
          </p:nvSpPr>
          <p:spPr bwMode="auto">
            <a:xfrm>
              <a:off x="5583462" y="3177987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7" name="Text Box 9"/>
            <p:cNvSpPr txBox="1">
              <a:spLocks noChangeArrowheads="1"/>
            </p:cNvSpPr>
            <p:nvPr/>
          </p:nvSpPr>
          <p:spPr bwMode="auto">
            <a:xfrm>
              <a:off x="5583462" y="4168587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8" name="Rectangle 6"/>
            <p:cNvSpPr>
              <a:spLocks noChangeArrowheads="1"/>
            </p:cNvSpPr>
            <p:nvPr/>
          </p:nvSpPr>
          <p:spPr bwMode="auto">
            <a:xfrm>
              <a:off x="5507262" y="1227238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5507262" y="529991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5867400" y="22068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5867400" y="4264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7620000" y="22098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7010400" y="2667000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[26]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6934200" y="4111823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[26]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7620000" y="41910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[17]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 of DES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14550609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Evaluating experimental outcome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an affine constraint P[j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]=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holds with probability p.   Put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where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for the observed sequence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of corresponding plain and cipher text. 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one of two populations: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=0 and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=1.  We assume that the choice of population 1 or population 2 is made at random prior to observation of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first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while 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second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1-p.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Denoting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from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Bayes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Theorem, we  obtain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Pr(q=0)/Pr(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while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Pr(q=1)/Pr(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1/2.  Suppose we observe a 0’s in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1’s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then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similarly,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while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Thus,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sz="2000" dirty="0"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3 rounds - 2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152710"/>
            <a:ext cx="4953000" cy="295269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 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Recall p= .6953 so q= .3047.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we observe a 0’s in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1’s, the previous result gives: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Equivalently, if a&gt;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(7/3)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if, for example, a-b=5,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.99.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136750-A608-277C-00E8-806C4A02AC56}"/>
              </a:ext>
            </a:extLst>
          </p:cNvPr>
          <p:cNvGrpSpPr/>
          <p:nvPr/>
        </p:nvGrpSpPr>
        <p:grpSpPr>
          <a:xfrm>
            <a:off x="4572000" y="1447800"/>
            <a:ext cx="4400550" cy="4724400"/>
            <a:chOff x="4572000" y="14478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029200" y="14478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105400" y="55626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400800" y="2590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846638" y="2495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1054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365875" y="16002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505575" y="57150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0866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629400" y="2590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239000" y="24384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[ 17]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7818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029200" y="2362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029200" y="52578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781800" y="525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029200" y="23622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382000" y="2362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029200" y="2819400"/>
              <a:ext cx="0" cy="3017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382000" y="2743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400800" y="3657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1054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0866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629400" y="3657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504112" y="35052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029200" y="35052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382000" y="3429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029200" y="3962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382000" y="3810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828032" y="3638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029200" y="3048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029200" y="3124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400800" y="46482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1054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0866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629400" y="46482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504112" y="44958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029200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382000" y="4419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029200" y="4876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382000" y="48006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4846637" y="45528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029200" y="4114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029200" y="4191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086600" y="2895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458200" y="2743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086600" y="39624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458200" y="38100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086600" y="49530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458200" y="48006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029200" y="24384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715000" y="35052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Arial" pitchFamily="34" charset="0"/>
                </a:rPr>
                <a:t>Y</a:t>
              </a:r>
              <a:r>
                <a:rPr lang="en-US" sz="1400" baseline="-25000" dirty="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791200" y="44958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572000" y="43434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572000" y="2286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382000" y="2286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382000" y="33528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458200" y="43434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5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154462" y="24295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79437" y="234309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859062" y="2514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786183" y="1371600"/>
            <a:ext cx="32766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840262" y="2514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399755" y="23622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535462" y="1828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782862" y="2133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782862" y="6172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438400" y="6172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782862" y="2133600"/>
            <a:ext cx="0" cy="3657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135662" y="2133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782862" y="2667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135662" y="2514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154462" y="3496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859062" y="3581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840262" y="3581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399755" y="3429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782862" y="3276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4135662" y="3200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782862" y="36576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4135662" y="3581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79437" y="335280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endParaRPr kumimoji="1"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782862" y="28194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782862" y="2895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54462" y="53251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859062" y="5410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840262" y="5410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399755" y="52578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786183" y="50292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4135662" y="510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603621" y="51624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endParaRPr kumimoji="1"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782862" y="38862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782862" y="3962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2154462" y="44869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859062" y="4572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2840262" y="4572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2399755" y="44196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782862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4135662" y="4191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782862" y="4648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4135662" y="457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603620" y="434340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endParaRPr kumimoji="1"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>
            <a:off x="786182" y="4876800"/>
            <a:ext cx="3349479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786183" y="4876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784431" y="21336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784431" y="32120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860631" y="42026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877497" y="50292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761841" y="21336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3778707" y="31358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778707" y="4202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3778707" y="50408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801297" y="57912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553200" y="3797588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953000" y="3653999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 flipH="1">
            <a:off x="5257800" y="3882599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410200" y="2739599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5257800" y="4614119"/>
            <a:ext cx="33528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[17],C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</a:t>
            </a: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7239000" y="3882599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6798493" y="3730199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6934200" y="3196799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5181600" y="3501599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5181600" y="4233119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6934200" y="4233119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5181600" y="3501599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8534400" y="3501599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5181600" y="4034999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8534400" y="3882599"/>
            <a:ext cx="0" cy="3505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5183169" y="3501599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8160579" y="3501599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778707" y="57912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 flipH="1">
            <a:off x="782861" y="5943600"/>
            <a:ext cx="3321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782862" y="548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Line 57"/>
          <p:cNvSpPr>
            <a:spLocks noChangeShapeType="1"/>
          </p:cNvSpPr>
          <p:nvPr/>
        </p:nvSpPr>
        <p:spPr bwMode="auto">
          <a:xfrm>
            <a:off x="4135662" y="5334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H="1">
            <a:off x="786182" y="5638800"/>
            <a:ext cx="3349479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782862" y="57150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4135662" y="586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81583" y="2057400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843583" y="25146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[]</a:t>
            </a:r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 bwMode="auto">
          <a:xfrm>
            <a:off x="786183" y="126131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Rectangle 6"/>
          <p:cNvSpPr>
            <a:spLocks noChangeArrowheads="1"/>
          </p:cNvSpPr>
          <p:nvPr/>
        </p:nvSpPr>
        <p:spPr bwMode="auto">
          <a:xfrm>
            <a:off x="5257800" y="453791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Text Box 52"/>
          <p:cNvSpPr txBox="1">
            <a:spLocks noChangeArrowheads="1"/>
          </p:cNvSpPr>
          <p:nvPr/>
        </p:nvSpPr>
        <p:spPr bwMode="auto">
          <a:xfrm>
            <a:off x="1167183" y="32766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</a:p>
        </p:txBody>
      </p:sp>
      <p:sp>
        <p:nvSpPr>
          <p:cNvPr id="94" name="Text Box 52"/>
          <p:cNvSpPr txBox="1">
            <a:spLocks noChangeArrowheads="1"/>
          </p:cNvSpPr>
          <p:nvPr/>
        </p:nvSpPr>
        <p:spPr bwMode="auto">
          <a:xfrm>
            <a:off x="1167183" y="51024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</a:p>
        </p:txBody>
      </p:sp>
      <p:sp>
        <p:nvSpPr>
          <p:cNvPr id="95" name="Text Box 52"/>
          <p:cNvSpPr txBox="1">
            <a:spLocks noChangeArrowheads="1"/>
          </p:cNvSpPr>
          <p:nvPr/>
        </p:nvSpPr>
        <p:spPr bwMode="auto">
          <a:xfrm>
            <a:off x="2995983" y="3276600"/>
            <a:ext cx="838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96" name="Text Box 52"/>
          <p:cNvSpPr txBox="1">
            <a:spLocks noChangeArrowheads="1"/>
          </p:cNvSpPr>
          <p:nvPr/>
        </p:nvSpPr>
        <p:spPr bwMode="auto">
          <a:xfrm>
            <a:off x="2233983" y="3124200"/>
            <a:ext cx="838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97" name="Text Box 52"/>
          <p:cNvSpPr txBox="1">
            <a:spLocks noChangeArrowheads="1"/>
          </p:cNvSpPr>
          <p:nvPr/>
        </p:nvSpPr>
        <p:spPr bwMode="auto">
          <a:xfrm>
            <a:off x="2233983" y="4953000"/>
            <a:ext cx="838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98" name="Text Box 52"/>
          <p:cNvSpPr txBox="1">
            <a:spLocks noChangeArrowheads="1"/>
          </p:cNvSpPr>
          <p:nvPr/>
        </p:nvSpPr>
        <p:spPr bwMode="auto">
          <a:xfrm>
            <a:off x="3072183" y="5105400"/>
            <a:ext cx="838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99" name="Text Box 52"/>
          <p:cNvSpPr txBox="1">
            <a:spLocks noChangeArrowheads="1"/>
          </p:cNvSpPr>
          <p:nvPr/>
        </p:nvSpPr>
        <p:spPr bwMode="auto">
          <a:xfrm>
            <a:off x="1090983" y="22098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00" name="Text Box 52"/>
          <p:cNvSpPr txBox="1">
            <a:spLocks noChangeArrowheads="1"/>
          </p:cNvSpPr>
          <p:nvPr/>
        </p:nvSpPr>
        <p:spPr bwMode="auto">
          <a:xfrm>
            <a:off x="2971800" y="22098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[1,2,4,5]</a:t>
            </a:r>
          </a:p>
        </p:txBody>
      </p:sp>
      <p:sp>
        <p:nvSpPr>
          <p:cNvPr id="101" name="Text Box 52"/>
          <p:cNvSpPr txBox="1">
            <a:spLocks noChangeArrowheads="1"/>
          </p:cNvSpPr>
          <p:nvPr/>
        </p:nvSpPr>
        <p:spPr bwMode="auto">
          <a:xfrm>
            <a:off x="7315200" y="3547319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[1,2,4,5]</a:t>
            </a:r>
          </a:p>
        </p:txBody>
      </p:sp>
      <p:sp>
        <p:nvSpPr>
          <p:cNvPr id="102" name="Text Box 52"/>
          <p:cNvSpPr txBox="1">
            <a:spLocks noChangeArrowheads="1"/>
          </p:cNvSpPr>
          <p:nvPr/>
        </p:nvSpPr>
        <p:spPr bwMode="auto">
          <a:xfrm>
            <a:off x="5638800" y="3547319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481731" y="3468142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5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50292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…..(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B)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…..(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…..(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…..(Eq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yields: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p=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+4(q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)+q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≅.519=.5+1.22x2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where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=1-p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p/q=1.07927..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Suppose we decide, based on an excess (e), of LHS values.  Odds of right answer is r=(p/q)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 For example, if e= 64, r ≅131.92.</a:t>
            </a:r>
          </a:p>
          <a:p>
            <a:pPr>
              <a:buNone/>
            </a:pPr>
            <a:r>
              <a:rPr lang="en-US" sz="2000" dirty="0"/>
              <a:t>	</a:t>
            </a: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LC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828800" y="2353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28600" y="2209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533400" y="2438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85800" y="1276290"/>
            <a:ext cx="2895600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514600" y="2438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074093" y="2286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20980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57200" y="2057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57200" y="6096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209800" y="6096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57200" y="205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810000" y="2057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5720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81000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828800" y="34201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5334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5146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074093" y="33528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7200" y="3200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3810000" y="3124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57200" y="3657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810000" y="3505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28600" y="3276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457200" y="2743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57200" y="2819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828800" y="52489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533400" y="5334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514600" y="5334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074093" y="51816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457200" y="5029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3810000" y="5029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274638" y="50292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457200" y="3810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457200" y="3886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1828800" y="44107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533400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2514600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2074093" y="43434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457200" y="4191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3810000" y="4114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457200" y="45720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3810000" y="4495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274637" y="4267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>
            <a:off x="457200" y="48006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457199" y="4800600"/>
            <a:ext cx="3352801" cy="17151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458769" y="20574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458769" y="31358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534969" y="41264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551835" y="49530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436179" y="20574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3453045" y="3059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453045" y="41264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3453045" y="4964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475635" y="57150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172200" y="20485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572000" y="1905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 flipH="1">
            <a:off x="48768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029200" y="9906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5044173" y="5943600"/>
            <a:ext cx="277992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68580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6417493" y="19812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6553200" y="144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4800600" y="1752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4800600" y="5486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6553200" y="5486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480060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81534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4800600" y="2286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81534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6172200" y="3115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Line 24"/>
          <p:cNvSpPr>
            <a:spLocks noChangeShapeType="1"/>
          </p:cNvSpPr>
          <p:nvPr/>
        </p:nvSpPr>
        <p:spPr bwMode="auto">
          <a:xfrm flipH="1">
            <a:off x="48768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Line 25"/>
          <p:cNvSpPr>
            <a:spLocks noChangeShapeType="1"/>
          </p:cNvSpPr>
          <p:nvPr/>
        </p:nvSpPr>
        <p:spPr bwMode="auto">
          <a:xfrm flipH="1">
            <a:off x="68580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6417493" y="3048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90" name="Line 29"/>
          <p:cNvSpPr>
            <a:spLocks noChangeShapeType="1"/>
          </p:cNvSpPr>
          <p:nvPr/>
        </p:nvSpPr>
        <p:spPr bwMode="auto">
          <a:xfrm>
            <a:off x="4800600" y="2895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Line 30"/>
          <p:cNvSpPr>
            <a:spLocks noChangeShapeType="1"/>
          </p:cNvSpPr>
          <p:nvPr/>
        </p:nvSpPr>
        <p:spPr bwMode="auto">
          <a:xfrm flipH="1">
            <a:off x="8153400" y="2819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>
            <a:off x="4800600" y="3352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Line 32"/>
          <p:cNvSpPr>
            <a:spLocks noChangeShapeType="1"/>
          </p:cNvSpPr>
          <p:nvPr/>
        </p:nvSpPr>
        <p:spPr bwMode="auto">
          <a:xfrm>
            <a:off x="8153400" y="3200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Text Box 33"/>
          <p:cNvSpPr txBox="1">
            <a:spLocks noChangeArrowheads="1"/>
          </p:cNvSpPr>
          <p:nvPr/>
        </p:nvSpPr>
        <p:spPr bwMode="auto">
          <a:xfrm>
            <a:off x="4572000" y="2971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4800600" y="24384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Line 35"/>
          <p:cNvSpPr>
            <a:spLocks noChangeShapeType="1"/>
          </p:cNvSpPr>
          <p:nvPr/>
        </p:nvSpPr>
        <p:spPr bwMode="auto">
          <a:xfrm>
            <a:off x="4800600" y="2514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Rectangle 36"/>
          <p:cNvSpPr>
            <a:spLocks noChangeArrowheads="1"/>
          </p:cNvSpPr>
          <p:nvPr/>
        </p:nvSpPr>
        <p:spPr bwMode="auto">
          <a:xfrm>
            <a:off x="6172200" y="49441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Line 37"/>
          <p:cNvSpPr>
            <a:spLocks noChangeShapeType="1"/>
          </p:cNvSpPr>
          <p:nvPr/>
        </p:nvSpPr>
        <p:spPr bwMode="auto">
          <a:xfrm flipH="1">
            <a:off x="4876800" y="5029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 flipH="1">
            <a:off x="6858000" y="5029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Text Box 39"/>
          <p:cNvSpPr txBox="1">
            <a:spLocks noChangeArrowheads="1"/>
          </p:cNvSpPr>
          <p:nvPr/>
        </p:nvSpPr>
        <p:spPr bwMode="auto">
          <a:xfrm>
            <a:off x="6417493" y="48768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01" name="Line 42"/>
          <p:cNvSpPr>
            <a:spLocks noChangeShapeType="1"/>
          </p:cNvSpPr>
          <p:nvPr/>
        </p:nvSpPr>
        <p:spPr bwMode="auto">
          <a:xfrm>
            <a:off x="4800600" y="47244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8153400" y="4724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Line 44"/>
          <p:cNvSpPr>
            <a:spLocks noChangeShapeType="1"/>
          </p:cNvSpPr>
          <p:nvPr/>
        </p:nvSpPr>
        <p:spPr bwMode="auto">
          <a:xfrm flipH="1">
            <a:off x="4800600" y="5208210"/>
            <a:ext cx="0" cy="27819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Line 45"/>
          <p:cNvSpPr>
            <a:spLocks noChangeShapeType="1"/>
          </p:cNvSpPr>
          <p:nvPr/>
        </p:nvSpPr>
        <p:spPr bwMode="auto">
          <a:xfrm>
            <a:off x="8153400" y="5029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 Box 46"/>
          <p:cNvSpPr txBox="1">
            <a:spLocks noChangeArrowheads="1"/>
          </p:cNvSpPr>
          <p:nvPr/>
        </p:nvSpPr>
        <p:spPr bwMode="auto">
          <a:xfrm>
            <a:off x="4618038" y="48576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06" name="Line 47"/>
          <p:cNvSpPr>
            <a:spLocks noChangeShapeType="1"/>
          </p:cNvSpPr>
          <p:nvPr/>
        </p:nvSpPr>
        <p:spPr bwMode="auto">
          <a:xfrm flipH="1">
            <a:off x="4800600" y="35052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Line 48"/>
          <p:cNvSpPr>
            <a:spLocks noChangeShapeType="1"/>
          </p:cNvSpPr>
          <p:nvPr/>
        </p:nvSpPr>
        <p:spPr bwMode="auto">
          <a:xfrm>
            <a:off x="4800600" y="3581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6172200" y="41059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Line 50"/>
          <p:cNvSpPr>
            <a:spLocks noChangeShapeType="1"/>
          </p:cNvSpPr>
          <p:nvPr/>
        </p:nvSpPr>
        <p:spPr bwMode="auto">
          <a:xfrm flipH="1">
            <a:off x="48768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Line 51"/>
          <p:cNvSpPr>
            <a:spLocks noChangeShapeType="1"/>
          </p:cNvSpPr>
          <p:nvPr/>
        </p:nvSpPr>
        <p:spPr bwMode="auto">
          <a:xfrm flipH="1">
            <a:off x="68580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Text Box 52"/>
          <p:cNvSpPr txBox="1">
            <a:spLocks noChangeArrowheads="1"/>
          </p:cNvSpPr>
          <p:nvPr/>
        </p:nvSpPr>
        <p:spPr bwMode="auto">
          <a:xfrm>
            <a:off x="6417493" y="40386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12" name="Line 54"/>
          <p:cNvSpPr>
            <a:spLocks noChangeShapeType="1"/>
          </p:cNvSpPr>
          <p:nvPr/>
        </p:nvSpPr>
        <p:spPr bwMode="auto">
          <a:xfrm>
            <a:off x="4800600" y="3886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Line 55"/>
          <p:cNvSpPr>
            <a:spLocks noChangeShapeType="1"/>
          </p:cNvSpPr>
          <p:nvPr/>
        </p:nvSpPr>
        <p:spPr bwMode="auto">
          <a:xfrm flipH="1">
            <a:off x="81534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4800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Line 57"/>
          <p:cNvSpPr>
            <a:spLocks noChangeShapeType="1"/>
          </p:cNvSpPr>
          <p:nvPr/>
        </p:nvSpPr>
        <p:spPr bwMode="auto">
          <a:xfrm>
            <a:off x="8153400" y="41910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 Box 58"/>
          <p:cNvSpPr txBox="1">
            <a:spLocks noChangeArrowheads="1"/>
          </p:cNvSpPr>
          <p:nvPr/>
        </p:nvSpPr>
        <p:spPr bwMode="auto">
          <a:xfrm>
            <a:off x="4618037" y="394329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 flipH="1">
            <a:off x="4800600" y="4419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>
            <a:off x="4800600" y="4495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4802169" y="17526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0" name="Text Box 9"/>
          <p:cNvSpPr txBox="1">
            <a:spLocks noChangeArrowheads="1"/>
          </p:cNvSpPr>
          <p:nvPr/>
        </p:nvSpPr>
        <p:spPr bwMode="auto">
          <a:xfrm>
            <a:off x="4802169" y="28310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21" name="Text Box 9"/>
          <p:cNvSpPr txBox="1">
            <a:spLocks noChangeArrowheads="1"/>
          </p:cNvSpPr>
          <p:nvPr/>
        </p:nvSpPr>
        <p:spPr bwMode="auto">
          <a:xfrm>
            <a:off x="4878369" y="38216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22" name="Text Box 9"/>
          <p:cNvSpPr txBox="1">
            <a:spLocks noChangeArrowheads="1"/>
          </p:cNvSpPr>
          <p:nvPr/>
        </p:nvSpPr>
        <p:spPr bwMode="auto">
          <a:xfrm>
            <a:off x="4895235" y="46482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7779579" y="17526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4" name="Text Box 9"/>
          <p:cNvSpPr txBox="1">
            <a:spLocks noChangeArrowheads="1"/>
          </p:cNvSpPr>
          <p:nvPr/>
        </p:nvSpPr>
        <p:spPr bwMode="auto">
          <a:xfrm>
            <a:off x="7796445" y="27548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25" name="Text Box 9"/>
          <p:cNvSpPr txBox="1">
            <a:spLocks noChangeArrowheads="1"/>
          </p:cNvSpPr>
          <p:nvPr/>
        </p:nvSpPr>
        <p:spPr bwMode="auto">
          <a:xfrm>
            <a:off x="7796445" y="3821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26" name="Text Box 9"/>
          <p:cNvSpPr txBox="1">
            <a:spLocks noChangeArrowheads="1"/>
          </p:cNvSpPr>
          <p:nvPr/>
        </p:nvSpPr>
        <p:spPr bwMode="auto">
          <a:xfrm>
            <a:off x="7796445" y="46598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453045" y="57150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>
            <a:off x="457200" y="579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457200" y="5410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Line 57"/>
          <p:cNvSpPr>
            <a:spLocks noChangeShapeType="1"/>
          </p:cNvSpPr>
          <p:nvPr/>
        </p:nvSpPr>
        <p:spPr bwMode="auto">
          <a:xfrm>
            <a:off x="3810000" y="525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H="1">
            <a:off x="457200" y="5638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457200" y="5638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3810000" y="579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Rectangle 6"/>
          <p:cNvSpPr>
            <a:spLocks noChangeArrowheads="1"/>
          </p:cNvSpPr>
          <p:nvPr/>
        </p:nvSpPr>
        <p:spPr bwMode="auto">
          <a:xfrm>
            <a:off x="533400" y="1219200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Rectangle 6"/>
          <p:cNvSpPr>
            <a:spLocks noChangeArrowheads="1"/>
          </p:cNvSpPr>
          <p:nvPr/>
        </p:nvSpPr>
        <p:spPr bwMode="auto">
          <a:xfrm>
            <a:off x="4800600" y="580283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Text Box 52"/>
          <p:cNvSpPr txBox="1">
            <a:spLocks noChangeArrowheads="1"/>
          </p:cNvSpPr>
          <p:nvPr/>
        </p:nvSpPr>
        <p:spPr bwMode="auto">
          <a:xfrm>
            <a:off x="838200" y="21306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</a:p>
        </p:txBody>
      </p:sp>
      <p:sp>
        <p:nvSpPr>
          <p:cNvPr id="131" name="Text Box 52"/>
          <p:cNvSpPr txBox="1">
            <a:spLocks noChangeArrowheads="1"/>
          </p:cNvSpPr>
          <p:nvPr/>
        </p:nvSpPr>
        <p:spPr bwMode="auto">
          <a:xfrm>
            <a:off x="1828800" y="19812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[25,29]</a:t>
            </a:r>
          </a:p>
        </p:txBody>
      </p:sp>
      <p:sp>
        <p:nvSpPr>
          <p:cNvPr id="132" name="Text Box 52"/>
          <p:cNvSpPr txBox="1">
            <a:spLocks noChangeArrowheads="1"/>
          </p:cNvSpPr>
          <p:nvPr/>
        </p:nvSpPr>
        <p:spPr bwMode="auto">
          <a:xfrm>
            <a:off x="2743200" y="21336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[16,20]</a:t>
            </a:r>
          </a:p>
        </p:txBody>
      </p:sp>
      <p:sp>
        <p:nvSpPr>
          <p:cNvPr id="137" name="Text Box 52"/>
          <p:cNvSpPr txBox="1">
            <a:spLocks noChangeArrowheads="1"/>
          </p:cNvSpPr>
          <p:nvPr/>
        </p:nvSpPr>
        <p:spPr bwMode="auto">
          <a:xfrm>
            <a:off x="1981200" y="4038601"/>
            <a:ext cx="6858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44" name="Text Box 52"/>
          <p:cNvSpPr txBox="1">
            <a:spLocks noChangeArrowheads="1"/>
          </p:cNvSpPr>
          <p:nvPr/>
        </p:nvSpPr>
        <p:spPr bwMode="auto">
          <a:xfrm>
            <a:off x="6324600" y="3733800"/>
            <a:ext cx="533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45" name="Text Box 52"/>
          <p:cNvSpPr txBox="1">
            <a:spLocks noChangeArrowheads="1"/>
          </p:cNvSpPr>
          <p:nvPr/>
        </p:nvSpPr>
        <p:spPr bwMode="auto">
          <a:xfrm>
            <a:off x="6096000" y="4569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</p:txBody>
      </p:sp>
      <p:sp>
        <p:nvSpPr>
          <p:cNvPr id="146" name="Text Box 52"/>
          <p:cNvSpPr txBox="1">
            <a:spLocks noChangeArrowheads="1"/>
          </p:cNvSpPr>
          <p:nvPr/>
        </p:nvSpPr>
        <p:spPr bwMode="auto">
          <a:xfrm>
            <a:off x="838200" y="4188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</a:p>
        </p:txBody>
      </p:sp>
      <p:sp>
        <p:nvSpPr>
          <p:cNvPr id="147" name="Text Box 52"/>
          <p:cNvSpPr txBox="1">
            <a:spLocks noChangeArrowheads="1"/>
          </p:cNvSpPr>
          <p:nvPr/>
        </p:nvSpPr>
        <p:spPr bwMode="auto">
          <a:xfrm>
            <a:off x="838200" y="5026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49" name="Text Box 52"/>
          <p:cNvSpPr txBox="1">
            <a:spLocks noChangeArrowheads="1"/>
          </p:cNvSpPr>
          <p:nvPr/>
        </p:nvSpPr>
        <p:spPr bwMode="auto">
          <a:xfrm>
            <a:off x="5105400" y="38862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</a:p>
        </p:txBody>
      </p:sp>
      <p:sp>
        <p:nvSpPr>
          <p:cNvPr id="151" name="Text Box 52"/>
          <p:cNvSpPr txBox="1">
            <a:spLocks noChangeArrowheads="1"/>
          </p:cNvSpPr>
          <p:nvPr/>
        </p:nvSpPr>
        <p:spPr bwMode="auto">
          <a:xfrm>
            <a:off x="2667000" y="4188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52" name="Text Box 52"/>
          <p:cNvSpPr txBox="1">
            <a:spLocks noChangeArrowheads="1"/>
          </p:cNvSpPr>
          <p:nvPr/>
        </p:nvSpPr>
        <p:spPr bwMode="auto">
          <a:xfrm>
            <a:off x="2667000" y="5026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</a:p>
        </p:txBody>
      </p:sp>
      <p:sp>
        <p:nvSpPr>
          <p:cNvPr id="157" name="Text Box 52"/>
          <p:cNvSpPr txBox="1">
            <a:spLocks noChangeArrowheads="1"/>
          </p:cNvSpPr>
          <p:nvPr/>
        </p:nvSpPr>
        <p:spPr bwMode="auto">
          <a:xfrm>
            <a:off x="7065738" y="3883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66" name="Text Box 52"/>
          <p:cNvSpPr txBox="1">
            <a:spLocks noChangeArrowheads="1"/>
          </p:cNvSpPr>
          <p:nvPr/>
        </p:nvSpPr>
        <p:spPr bwMode="auto">
          <a:xfrm>
            <a:off x="5105400" y="18258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</a:p>
        </p:txBody>
      </p:sp>
      <p:sp>
        <p:nvSpPr>
          <p:cNvPr id="167" name="Text Box 52"/>
          <p:cNvSpPr txBox="1">
            <a:spLocks noChangeArrowheads="1"/>
          </p:cNvSpPr>
          <p:nvPr/>
        </p:nvSpPr>
        <p:spPr bwMode="auto">
          <a:xfrm>
            <a:off x="7086600" y="18288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70" name="Text Box 52"/>
          <p:cNvSpPr txBox="1">
            <a:spLocks noChangeArrowheads="1"/>
          </p:cNvSpPr>
          <p:nvPr/>
        </p:nvSpPr>
        <p:spPr bwMode="auto">
          <a:xfrm>
            <a:off x="5105400" y="47244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71" name="Text Box 52"/>
          <p:cNvSpPr txBox="1">
            <a:spLocks noChangeArrowheads="1"/>
          </p:cNvSpPr>
          <p:nvPr/>
        </p:nvSpPr>
        <p:spPr bwMode="auto">
          <a:xfrm>
            <a:off x="6934200" y="47214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[1,2,4,5]</a:t>
            </a:r>
          </a:p>
        </p:txBody>
      </p:sp>
      <p:sp>
        <p:nvSpPr>
          <p:cNvPr id="172" name="Text Box 52"/>
          <p:cNvSpPr txBox="1">
            <a:spLocks noChangeArrowheads="1"/>
          </p:cNvSpPr>
          <p:nvPr/>
        </p:nvSpPr>
        <p:spPr bwMode="auto">
          <a:xfrm>
            <a:off x="6324600" y="1676400"/>
            <a:ext cx="6096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54" name="Text Box 52"/>
          <p:cNvSpPr txBox="1">
            <a:spLocks noChangeArrowheads="1"/>
          </p:cNvSpPr>
          <p:nvPr/>
        </p:nvSpPr>
        <p:spPr bwMode="auto">
          <a:xfrm>
            <a:off x="1981200" y="4876800"/>
            <a:ext cx="533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</p:txBody>
      </p:sp>
      <p:sp>
        <p:nvSpPr>
          <p:cNvPr id="153" name="Text Box 24"/>
          <p:cNvSpPr txBox="1">
            <a:spLocks noChangeArrowheads="1"/>
          </p:cNvSpPr>
          <p:nvPr/>
        </p:nvSpPr>
        <p:spPr bwMode="auto">
          <a:xfrm>
            <a:off x="2755900" y="24384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9" name="Line 11"/>
          <p:cNvSpPr>
            <a:spLocks noChangeShapeType="1"/>
          </p:cNvSpPr>
          <p:nvPr/>
        </p:nvSpPr>
        <p:spPr bwMode="auto">
          <a:xfrm flipH="1">
            <a:off x="2514600" y="26245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Text Box 24"/>
          <p:cNvSpPr txBox="1">
            <a:spLocks noChangeArrowheads="1"/>
          </p:cNvSpPr>
          <p:nvPr/>
        </p:nvSpPr>
        <p:spPr bwMode="auto">
          <a:xfrm>
            <a:off x="7099300" y="49954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68" name="Line 11"/>
          <p:cNvSpPr>
            <a:spLocks noChangeShapeType="1"/>
          </p:cNvSpPr>
          <p:nvPr/>
        </p:nvSpPr>
        <p:spPr bwMode="auto">
          <a:xfrm flipH="1">
            <a:off x="6858000" y="5189965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Text Box 24"/>
          <p:cNvSpPr txBox="1">
            <a:spLocks noChangeArrowheads="1"/>
          </p:cNvSpPr>
          <p:nvPr/>
        </p:nvSpPr>
        <p:spPr bwMode="auto">
          <a:xfrm>
            <a:off x="7099300" y="41148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73" name="Line 11"/>
          <p:cNvSpPr>
            <a:spLocks noChangeShapeType="1"/>
          </p:cNvSpPr>
          <p:nvPr/>
        </p:nvSpPr>
        <p:spPr bwMode="auto">
          <a:xfrm flipH="1">
            <a:off x="6858000" y="43093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Text Box 24"/>
          <p:cNvSpPr txBox="1">
            <a:spLocks noChangeArrowheads="1"/>
          </p:cNvSpPr>
          <p:nvPr/>
        </p:nvSpPr>
        <p:spPr bwMode="auto">
          <a:xfrm>
            <a:off x="7099300" y="31242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75" name="Line 11"/>
          <p:cNvSpPr>
            <a:spLocks noChangeShapeType="1"/>
          </p:cNvSpPr>
          <p:nvPr/>
        </p:nvSpPr>
        <p:spPr bwMode="auto">
          <a:xfrm flipH="1">
            <a:off x="6858000" y="33187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Text Box 24"/>
          <p:cNvSpPr txBox="1">
            <a:spLocks noChangeArrowheads="1"/>
          </p:cNvSpPr>
          <p:nvPr/>
        </p:nvSpPr>
        <p:spPr bwMode="auto">
          <a:xfrm>
            <a:off x="7099300" y="20574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77" name="Line 11"/>
          <p:cNvSpPr>
            <a:spLocks noChangeShapeType="1"/>
          </p:cNvSpPr>
          <p:nvPr/>
        </p:nvSpPr>
        <p:spPr bwMode="auto">
          <a:xfrm flipH="1">
            <a:off x="6858000" y="22519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Text Box 24"/>
          <p:cNvSpPr txBox="1">
            <a:spLocks noChangeArrowheads="1"/>
          </p:cNvSpPr>
          <p:nvPr/>
        </p:nvSpPr>
        <p:spPr bwMode="auto">
          <a:xfrm>
            <a:off x="2755900" y="34714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9" name="Line 11"/>
          <p:cNvSpPr>
            <a:spLocks noChangeShapeType="1"/>
          </p:cNvSpPr>
          <p:nvPr/>
        </p:nvSpPr>
        <p:spPr bwMode="auto">
          <a:xfrm flipH="1">
            <a:off x="2514600" y="3657600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Text Box 24"/>
          <p:cNvSpPr txBox="1">
            <a:spLocks noChangeArrowheads="1"/>
          </p:cNvSpPr>
          <p:nvPr/>
        </p:nvSpPr>
        <p:spPr bwMode="auto">
          <a:xfrm>
            <a:off x="2755900" y="44196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1" name="Line 11"/>
          <p:cNvSpPr>
            <a:spLocks noChangeShapeType="1"/>
          </p:cNvSpPr>
          <p:nvPr/>
        </p:nvSpPr>
        <p:spPr bwMode="auto">
          <a:xfrm flipH="1">
            <a:off x="2514600" y="46057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 Box 24"/>
          <p:cNvSpPr txBox="1">
            <a:spLocks noChangeArrowheads="1"/>
          </p:cNvSpPr>
          <p:nvPr/>
        </p:nvSpPr>
        <p:spPr bwMode="auto">
          <a:xfrm>
            <a:off x="2755900" y="52578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3" name="Line 11"/>
          <p:cNvSpPr>
            <a:spLocks noChangeShapeType="1"/>
          </p:cNvSpPr>
          <p:nvPr/>
        </p:nvSpPr>
        <p:spPr bwMode="auto">
          <a:xfrm flipH="1">
            <a:off x="2514600" y="54439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8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37338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[25, 29]⨁P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[16,20]⨁1 ……(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……(Eq D)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]⨁1                                  ……(Eq C)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  ...….(Eq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  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[25,29]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[4]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[2,4,5,6]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  p≅ 0.500596 =.50+1.22x2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FA924-620C-40E9-92B8-7C7FF39A51C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848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Pattern: E-DCA-ACD-DCA-A.  Note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078" name="Rectangle 4"/>
          <p:cNvSpPr>
            <a:spLocks noChangeArrowheads="1"/>
          </p:cNvSpPr>
          <p:nvPr/>
        </p:nvSpPr>
        <p:spPr bwMode="auto">
          <a:xfrm>
            <a:off x="381000" y="19812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		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 </a:t>
            </a:r>
            <a:r>
              <a:rPr kumimoji="1" lang="en-US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 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 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11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15  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ct val="20000"/>
              </a:spcBef>
            </a:pPr>
            <a:endParaRPr kumimoji="1"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C0D54-BB7A-4FD2-8F7D-F3297112723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Adding and canceling:</a:t>
            </a:r>
          </a:p>
          <a:p>
            <a:pPr lvl="1"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[17]=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lvl="1">
              <a:buFont typeface="Math1" pitchFamily="2" charset="2"/>
              <a:buChar char=" 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holds (Piling-up Lemma) with the indicated probability.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1DB80-2744-4003-9825-94A4832B864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Full Linear Attack on DES</a:t>
            </a:r>
          </a:p>
        </p:txBody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cryptanalysis can be accomplished with ~2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plaintexts, using a more sophisticated estimation 14 round approximation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48 bit last round sub-key, decrypt cipher-text backwards across last round for all sample cipher-texts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Increment count for all sub-keys whose linear expression holds true to the penultimate round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done for the first and last round yielding 13 key bits each (total: 26) 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Here they are: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FEAL</a:t>
            </a:r>
            <a:br>
              <a:rPr lang="en-US" sz="3600" dirty="0"/>
            </a:br>
            <a:r>
              <a:rPr lang="en-US" sz="3600" dirty="0"/>
              <a:t>(A fortunate mistake)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13896352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3</a:t>
            </a:fld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971800" cy="9144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On average 1 bit difference affects 3 S boxes in next round 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expansion.</a:t>
            </a:r>
            <a:endParaRPr lang="en-US" altLang="zh-TW" sz="18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01094"/>
              </p:ext>
            </p:extLst>
          </p:nvPr>
        </p:nvGraphicFramePr>
        <p:xfrm>
          <a:off x="304800" y="144780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59470"/>
              </p:ext>
            </p:extLst>
          </p:nvPr>
        </p:nvGraphicFramePr>
        <p:xfrm>
          <a:off x="3352800" y="35052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58699"/>
              </p:ext>
            </p:extLst>
          </p:nvPr>
        </p:nvGraphicFramePr>
        <p:xfrm>
          <a:off x="60198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6ED3CC-F1EA-2A9C-D18A-8A07B4B42F00}"/>
              </a:ext>
            </a:extLst>
          </p:cNvPr>
          <p:cNvGrpSpPr/>
          <p:nvPr/>
        </p:nvGrpSpPr>
        <p:grpSpPr>
          <a:xfrm>
            <a:off x="3962399" y="1584734"/>
            <a:ext cx="4876801" cy="3825466"/>
            <a:chOff x="3962399" y="1584734"/>
            <a:chExt cx="4876801" cy="3825466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4648199" y="3620092"/>
              <a:ext cx="3194304" cy="2356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4724399" y="3657923"/>
              <a:ext cx="3136392" cy="1551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7657049" y="28194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7162799" y="28133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5791199" y="3264086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4571999" y="3188208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6324599" y="34290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4800599" y="3398520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5838364" y="3245643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4724399" y="31242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7848599" y="3124200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4724399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6324599" y="3352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6476999" y="304472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4663439" y="3855719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7842503" y="382828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4549681" y="2825496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4038599" y="28194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4648199" y="4918541"/>
              <a:ext cx="3194304" cy="2356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4724399" y="4971290"/>
              <a:ext cx="3136392" cy="1402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7657049" y="4117849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7162799" y="411175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5791199" y="4562535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4571999" y="4486657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6324599" y="4727449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4800599" y="4696969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5838364" y="4513136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4724399" y="4422649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7848599" y="4422649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4724399" y="4773169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6324599" y="4651249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6439948" y="4263926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4663439" y="515416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7842503" y="5126737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4549681" y="4123945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4038599" y="41178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7650637" y="1590830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7162799" y="158473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4538460" y="159692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4038599" y="159083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7693151" y="23561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7848599" y="2279904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7848599" y="2630424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4800599" y="2310384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2" name="Line 19"/>
            <p:cNvSpPr>
              <a:spLocks noChangeShapeType="1"/>
            </p:cNvSpPr>
            <p:nvPr/>
          </p:nvSpPr>
          <p:spPr bwMode="auto">
            <a:xfrm>
              <a:off x="7848599" y="3270504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4800599" y="2462784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4800599" y="2557272"/>
              <a:ext cx="298094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7696199" y="201168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4648199" y="208788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962399" y="213032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 flipH="1">
              <a:off x="4343399" y="228295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8243418" y="2011680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Line 11"/>
            <p:cNvSpPr>
              <a:spLocks noChangeShapeType="1"/>
            </p:cNvSpPr>
            <p:nvPr/>
          </p:nvSpPr>
          <p:spPr bwMode="auto">
            <a:xfrm flipH="1">
              <a:off x="7924799" y="219783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7848599" y="1898904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>
              <a:off x="4800599" y="1926336"/>
              <a:ext cx="0" cy="2926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143187" y="1828800"/>
            <a:ext cx="355707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Four round </a:t>
            </a:r>
            <a:r>
              <a:rPr lang="en-US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Feistel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cipher with a 64-bit block and 64-bit key 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Plaintext: P, Cipher-text: C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Round function: F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32-bit sub-keys: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…,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Most important failed cipher:  showed the power of differential cryptanalysis and linear cryptanalysis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8069099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762000"/>
          </a:xfrm>
        </p:spPr>
        <p:txBody>
          <a:bodyPr/>
          <a:lstStyle/>
          <a:p>
            <a:r>
              <a:rPr lang="en-US" sz="3200" dirty="0"/>
              <a:t>Original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D8E85E-62E9-5660-DD99-CA33BD1ABAD7}"/>
              </a:ext>
            </a:extLst>
          </p:cNvPr>
          <p:cNvGrpSpPr/>
          <p:nvPr/>
        </p:nvGrpSpPr>
        <p:grpSpPr>
          <a:xfrm>
            <a:off x="1726615" y="838200"/>
            <a:ext cx="5055186" cy="5863900"/>
            <a:chOff x="1726615" y="575846"/>
            <a:chExt cx="5055186" cy="6126254"/>
          </a:xfrm>
        </p:grpSpPr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5593238" y="57584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2481061" y="57584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02601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Round Function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45720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256))&lt;&lt;&lt; 2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(a+b+1 (mod 256))&lt;&lt;&lt;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where “&lt;&lt;&lt;”  is left cyclic shift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(rotation)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59944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32</a:t>
            </a:fld>
            <a:endParaRPr lang="en-US" altLang="ko-KR" dirty="0"/>
          </a:p>
        </p:txBody>
      </p:sp>
      <p:pic>
        <p:nvPicPr>
          <p:cNvPr id="8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05000"/>
            <a:ext cx="3962400" cy="3732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Key Schedule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79248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33</a:t>
            </a:fld>
            <a:endParaRPr lang="en-US" altLang="ko-K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 flipH="1">
            <a:off x="914400" y="3016589"/>
            <a:ext cx="2356104" cy="21701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969818" y="3065021"/>
            <a:ext cx="2297638" cy="18719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3085050" y="22158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2590800" y="22098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8" name="Rectangle 6"/>
          <p:cNvSpPr>
            <a:spLocks noChangeArrowheads="1"/>
          </p:cNvSpPr>
          <p:nvPr/>
        </p:nvSpPr>
        <p:spPr bwMode="auto">
          <a:xfrm>
            <a:off x="1676400" y="2660582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9" name="Text Box 7"/>
          <p:cNvSpPr txBox="1">
            <a:spLocks noChangeArrowheads="1"/>
          </p:cNvSpPr>
          <p:nvPr/>
        </p:nvSpPr>
        <p:spPr bwMode="auto">
          <a:xfrm>
            <a:off x="838200" y="258470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20" name="Line 8"/>
          <p:cNvSpPr>
            <a:spLocks noChangeShapeType="1"/>
          </p:cNvSpPr>
          <p:nvPr/>
        </p:nvSpPr>
        <p:spPr bwMode="auto">
          <a:xfrm flipH="1">
            <a:off x="2209800" y="2855976"/>
            <a:ext cx="10607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1" name="Line 11"/>
          <p:cNvSpPr>
            <a:spLocks noChangeShapeType="1"/>
          </p:cNvSpPr>
          <p:nvPr/>
        </p:nvSpPr>
        <p:spPr bwMode="auto">
          <a:xfrm flipH="1">
            <a:off x="1054608" y="2779776"/>
            <a:ext cx="6217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" name="Text Box 12"/>
          <p:cNvSpPr txBox="1">
            <a:spLocks noChangeArrowheads="1"/>
          </p:cNvSpPr>
          <p:nvPr/>
        </p:nvSpPr>
        <p:spPr bwMode="auto">
          <a:xfrm>
            <a:off x="1723565" y="2642139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23" name="Line 19"/>
          <p:cNvSpPr>
            <a:spLocks noChangeShapeType="1"/>
          </p:cNvSpPr>
          <p:nvPr/>
        </p:nvSpPr>
        <p:spPr bwMode="auto">
          <a:xfrm>
            <a:off x="990600" y="252069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" name="Line 19"/>
          <p:cNvSpPr>
            <a:spLocks noChangeShapeType="1"/>
          </p:cNvSpPr>
          <p:nvPr/>
        </p:nvSpPr>
        <p:spPr bwMode="auto">
          <a:xfrm>
            <a:off x="3276600" y="2520696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7" name="Line 19"/>
          <p:cNvSpPr>
            <a:spLocks noChangeShapeType="1"/>
          </p:cNvSpPr>
          <p:nvPr/>
        </p:nvSpPr>
        <p:spPr bwMode="auto">
          <a:xfrm>
            <a:off x="990600" y="287121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" name="Line 11"/>
          <p:cNvSpPr>
            <a:spLocks noChangeShapeType="1"/>
          </p:cNvSpPr>
          <p:nvPr/>
        </p:nvSpPr>
        <p:spPr bwMode="auto">
          <a:xfrm flipH="1">
            <a:off x="2209800" y="274929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2209800" y="2398776"/>
            <a:ext cx="4572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>
            <a:off x="929640" y="3252215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1" name="Line 19"/>
          <p:cNvSpPr>
            <a:spLocks noChangeShapeType="1"/>
          </p:cNvSpPr>
          <p:nvPr/>
        </p:nvSpPr>
        <p:spPr bwMode="auto">
          <a:xfrm>
            <a:off x="3270504" y="322478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815882" y="222199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304800" y="22158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4" name="Line 34"/>
          <p:cNvSpPr>
            <a:spLocks noChangeShapeType="1"/>
          </p:cNvSpPr>
          <p:nvPr/>
        </p:nvSpPr>
        <p:spPr bwMode="auto">
          <a:xfrm flipH="1">
            <a:off x="929639" y="4344817"/>
            <a:ext cx="2337815" cy="2180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5" name="Line 35"/>
          <p:cNvSpPr>
            <a:spLocks noChangeShapeType="1"/>
          </p:cNvSpPr>
          <p:nvPr/>
        </p:nvSpPr>
        <p:spPr bwMode="auto">
          <a:xfrm>
            <a:off x="969818" y="4376929"/>
            <a:ext cx="2297637" cy="12801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6" name="Text Box 9"/>
          <p:cNvSpPr txBox="1">
            <a:spLocks noChangeArrowheads="1"/>
          </p:cNvSpPr>
          <p:nvPr/>
        </p:nvSpPr>
        <p:spPr bwMode="auto">
          <a:xfrm>
            <a:off x="3085050" y="3514345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2590800" y="350824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8" name="Rectangle 6"/>
          <p:cNvSpPr>
            <a:spLocks noChangeArrowheads="1"/>
          </p:cNvSpPr>
          <p:nvPr/>
        </p:nvSpPr>
        <p:spPr bwMode="auto">
          <a:xfrm>
            <a:off x="1676400" y="395903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Text Box 7"/>
          <p:cNvSpPr txBox="1">
            <a:spLocks noChangeArrowheads="1"/>
          </p:cNvSpPr>
          <p:nvPr/>
        </p:nvSpPr>
        <p:spPr bwMode="auto">
          <a:xfrm>
            <a:off x="838200" y="3883153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42" name="Text Box 12"/>
          <p:cNvSpPr txBox="1">
            <a:spLocks noChangeArrowheads="1"/>
          </p:cNvSpPr>
          <p:nvPr/>
        </p:nvSpPr>
        <p:spPr bwMode="auto">
          <a:xfrm>
            <a:off x="1723565" y="390963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43" name="Line 19"/>
          <p:cNvSpPr>
            <a:spLocks noChangeShapeType="1"/>
          </p:cNvSpPr>
          <p:nvPr/>
        </p:nvSpPr>
        <p:spPr bwMode="auto">
          <a:xfrm>
            <a:off x="990600" y="381914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4" name="Line 19"/>
          <p:cNvSpPr>
            <a:spLocks noChangeShapeType="1"/>
          </p:cNvSpPr>
          <p:nvPr/>
        </p:nvSpPr>
        <p:spPr bwMode="auto">
          <a:xfrm>
            <a:off x="3276600" y="3819145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5" name="Line 19"/>
          <p:cNvSpPr>
            <a:spLocks noChangeShapeType="1"/>
          </p:cNvSpPr>
          <p:nvPr/>
        </p:nvSpPr>
        <p:spPr bwMode="auto">
          <a:xfrm>
            <a:off x="990600" y="416966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" name="Text Box 9"/>
          <p:cNvSpPr txBox="1">
            <a:spLocks noChangeArrowheads="1"/>
          </p:cNvSpPr>
          <p:nvPr/>
        </p:nvSpPr>
        <p:spPr bwMode="auto">
          <a:xfrm>
            <a:off x="2438400" y="3810000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48" name="Line 19"/>
          <p:cNvSpPr>
            <a:spLocks noChangeShapeType="1"/>
          </p:cNvSpPr>
          <p:nvPr/>
        </p:nvSpPr>
        <p:spPr bwMode="auto">
          <a:xfrm>
            <a:off x="929640" y="455066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9" name="Line 19"/>
          <p:cNvSpPr>
            <a:spLocks noChangeShapeType="1"/>
          </p:cNvSpPr>
          <p:nvPr/>
        </p:nvSpPr>
        <p:spPr bwMode="auto">
          <a:xfrm>
            <a:off x="3270504" y="4523233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815882" y="3520441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304800" y="3514345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Refactored FEAL-4</a:t>
            </a:r>
          </a:p>
        </p:txBody>
      </p:sp>
      <p:sp>
        <p:nvSpPr>
          <p:cNvPr id="153" name="Text Box 9"/>
          <p:cNvSpPr txBox="1">
            <a:spLocks noChangeArrowheads="1"/>
          </p:cNvSpPr>
          <p:nvPr/>
        </p:nvSpPr>
        <p:spPr bwMode="auto">
          <a:xfrm>
            <a:off x="3078638" y="137769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2590800" y="13716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5" name="Text Box 9"/>
          <p:cNvSpPr txBox="1">
            <a:spLocks noChangeArrowheads="1"/>
          </p:cNvSpPr>
          <p:nvPr/>
        </p:nvSpPr>
        <p:spPr bwMode="auto">
          <a:xfrm>
            <a:off x="804661" y="1383792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304800" y="13776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7" name="Text Box 7"/>
          <p:cNvSpPr txBox="1">
            <a:spLocks noChangeArrowheads="1"/>
          </p:cNvSpPr>
          <p:nvPr/>
        </p:nvSpPr>
        <p:spPr bwMode="auto">
          <a:xfrm>
            <a:off x="3121152" y="17526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59" name="Line 19"/>
          <p:cNvSpPr>
            <a:spLocks noChangeShapeType="1"/>
          </p:cNvSpPr>
          <p:nvPr/>
        </p:nvSpPr>
        <p:spPr bwMode="auto">
          <a:xfrm>
            <a:off x="3276600" y="167640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0" name="Line 19"/>
          <p:cNvSpPr>
            <a:spLocks noChangeShapeType="1"/>
          </p:cNvSpPr>
          <p:nvPr/>
        </p:nvSpPr>
        <p:spPr bwMode="auto">
          <a:xfrm>
            <a:off x="3276600" y="202692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1" name="Line 19"/>
          <p:cNvSpPr>
            <a:spLocks noChangeShapeType="1"/>
          </p:cNvSpPr>
          <p:nvPr/>
        </p:nvSpPr>
        <p:spPr bwMode="auto">
          <a:xfrm>
            <a:off x="1066800" y="1706880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914400" y="185928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066800" y="1941576"/>
            <a:ext cx="210312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Text Box 7"/>
          <p:cNvSpPr txBox="1">
            <a:spLocks noChangeArrowheads="1"/>
          </p:cNvSpPr>
          <p:nvPr/>
        </p:nvSpPr>
        <p:spPr bwMode="auto">
          <a:xfrm>
            <a:off x="777240" y="4669536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64" name="Text Box 7"/>
          <p:cNvSpPr txBox="1">
            <a:spLocks noChangeArrowheads="1"/>
          </p:cNvSpPr>
          <p:nvPr/>
        </p:nvSpPr>
        <p:spPr bwMode="auto">
          <a:xfrm>
            <a:off x="3107334" y="46482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65" name="Line 19"/>
          <p:cNvSpPr>
            <a:spLocks noChangeShapeType="1"/>
          </p:cNvSpPr>
          <p:nvPr/>
        </p:nvSpPr>
        <p:spPr bwMode="auto">
          <a:xfrm>
            <a:off x="932688" y="496214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6" name="Line 19"/>
          <p:cNvSpPr>
            <a:spLocks noChangeShapeType="1"/>
          </p:cNvSpPr>
          <p:nvPr/>
        </p:nvSpPr>
        <p:spPr bwMode="auto">
          <a:xfrm>
            <a:off x="3267456" y="49530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8" name="Text Box 9"/>
          <p:cNvSpPr txBox="1">
            <a:spLocks noChangeArrowheads="1"/>
          </p:cNvSpPr>
          <p:nvPr/>
        </p:nvSpPr>
        <p:spPr bwMode="auto">
          <a:xfrm>
            <a:off x="1639349" y="48006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70" name="Line 11"/>
          <p:cNvSpPr>
            <a:spLocks noChangeShapeType="1"/>
          </p:cNvSpPr>
          <p:nvPr/>
        </p:nvSpPr>
        <p:spPr bwMode="auto">
          <a:xfrm>
            <a:off x="2667000" y="4830116"/>
            <a:ext cx="496349" cy="70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1" name="Line 11"/>
          <p:cNvSpPr>
            <a:spLocks noChangeShapeType="1"/>
          </p:cNvSpPr>
          <p:nvPr/>
        </p:nvSpPr>
        <p:spPr bwMode="auto">
          <a:xfrm flipV="1">
            <a:off x="995544" y="4873847"/>
            <a:ext cx="36576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2" name="Text Box 9"/>
          <p:cNvSpPr txBox="1">
            <a:spLocks noChangeArrowheads="1"/>
          </p:cNvSpPr>
          <p:nvPr/>
        </p:nvSpPr>
        <p:spPr bwMode="auto">
          <a:xfrm>
            <a:off x="1410749" y="57912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73" name="Text Box 9"/>
          <p:cNvSpPr txBox="1">
            <a:spLocks noChangeArrowheads="1"/>
          </p:cNvSpPr>
          <p:nvPr/>
        </p:nvSpPr>
        <p:spPr bwMode="auto">
          <a:xfrm>
            <a:off x="1258349" y="60622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 flipH="1">
            <a:off x="2209800" y="4181856"/>
            <a:ext cx="10607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2209800" y="407517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 flipH="1">
            <a:off x="5498593" y="2715447"/>
            <a:ext cx="2420110" cy="24393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3" name="Line 35"/>
          <p:cNvSpPr>
            <a:spLocks noChangeShapeType="1"/>
          </p:cNvSpPr>
          <p:nvPr/>
        </p:nvSpPr>
        <p:spPr bwMode="auto">
          <a:xfrm>
            <a:off x="5486400" y="2719139"/>
            <a:ext cx="2432303" cy="1668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7733250" y="188061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7239000" y="187452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6172200" y="2318730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5334000" y="224942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H="1">
            <a:off x="6705600" y="2514600"/>
            <a:ext cx="12131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562600" y="2459511"/>
            <a:ext cx="609600" cy="2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6219365" y="2300287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5486400" y="218541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7924800" y="2185416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5" name="Line 19"/>
          <p:cNvSpPr>
            <a:spLocks noChangeShapeType="1"/>
          </p:cNvSpPr>
          <p:nvPr/>
        </p:nvSpPr>
        <p:spPr bwMode="auto">
          <a:xfrm>
            <a:off x="5486400" y="253593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6705600" y="241401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7" name="Text Box 9"/>
          <p:cNvSpPr txBox="1">
            <a:spLocks noChangeArrowheads="1"/>
          </p:cNvSpPr>
          <p:nvPr/>
        </p:nvSpPr>
        <p:spPr bwMode="auto">
          <a:xfrm>
            <a:off x="6744749" y="2105942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>
            <a:off x="7924800" y="4657118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9" name="Line 19"/>
          <p:cNvSpPr>
            <a:spLocks noChangeShapeType="1"/>
          </p:cNvSpPr>
          <p:nvPr/>
        </p:nvSpPr>
        <p:spPr bwMode="auto">
          <a:xfrm>
            <a:off x="7918704" y="288950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0" name="Text Box 9"/>
          <p:cNvSpPr txBox="1">
            <a:spLocks noChangeArrowheads="1"/>
          </p:cNvSpPr>
          <p:nvPr/>
        </p:nvSpPr>
        <p:spPr bwMode="auto">
          <a:xfrm>
            <a:off x="5311682" y="188671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4800600" y="188061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7733250" y="3179065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7239000" y="317296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6172200" y="362375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5334000" y="3547873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86" name="Line 8"/>
          <p:cNvSpPr>
            <a:spLocks noChangeShapeType="1"/>
          </p:cNvSpPr>
          <p:nvPr/>
        </p:nvSpPr>
        <p:spPr bwMode="auto">
          <a:xfrm flipH="1">
            <a:off x="6705600" y="3810000"/>
            <a:ext cx="1225296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11"/>
          <p:cNvSpPr>
            <a:spLocks noChangeShapeType="1"/>
          </p:cNvSpPr>
          <p:nvPr/>
        </p:nvSpPr>
        <p:spPr bwMode="auto">
          <a:xfrm flipH="1" flipV="1">
            <a:off x="5562600" y="3758185"/>
            <a:ext cx="609600" cy="891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6219365" y="357435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89" name="Line 19"/>
          <p:cNvSpPr>
            <a:spLocks noChangeShapeType="1"/>
          </p:cNvSpPr>
          <p:nvPr/>
        </p:nvSpPr>
        <p:spPr bwMode="auto">
          <a:xfrm>
            <a:off x="5486400" y="348386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" name="Line 19"/>
          <p:cNvSpPr>
            <a:spLocks noChangeShapeType="1"/>
          </p:cNvSpPr>
          <p:nvPr/>
        </p:nvSpPr>
        <p:spPr bwMode="auto">
          <a:xfrm>
            <a:off x="7924800" y="3483865"/>
            <a:ext cx="0" cy="8229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 flipH="1">
            <a:off x="6705600" y="3711773"/>
            <a:ext cx="257764" cy="6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2" name="Text Box 9"/>
          <p:cNvSpPr txBox="1">
            <a:spLocks noChangeArrowheads="1"/>
          </p:cNvSpPr>
          <p:nvPr/>
        </p:nvSpPr>
        <p:spPr bwMode="auto">
          <a:xfrm>
            <a:off x="6820949" y="3401342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3" name="Text Box 9"/>
          <p:cNvSpPr txBox="1">
            <a:spLocks noChangeArrowheads="1"/>
          </p:cNvSpPr>
          <p:nvPr/>
        </p:nvSpPr>
        <p:spPr bwMode="auto">
          <a:xfrm>
            <a:off x="5334000" y="3172742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4800600" y="3179065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 flipV="1">
            <a:off x="7801897" y="4836950"/>
            <a:ext cx="28793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96" name="Line 19"/>
          <p:cNvSpPr>
            <a:spLocks noChangeShapeType="1"/>
          </p:cNvSpPr>
          <p:nvPr/>
        </p:nvSpPr>
        <p:spPr bwMode="auto">
          <a:xfrm>
            <a:off x="5562600" y="1371600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5562600" y="152400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flipV="1">
            <a:off x="5486400" y="4953000"/>
            <a:ext cx="231549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Line 19"/>
          <p:cNvSpPr>
            <a:spLocks noChangeShapeType="1"/>
          </p:cNvSpPr>
          <p:nvPr/>
        </p:nvSpPr>
        <p:spPr bwMode="auto">
          <a:xfrm>
            <a:off x="5486400" y="3849624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7645028" y="5217950"/>
            <a:ext cx="431529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7162800" y="5248204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3" name="Text Box 9"/>
          <p:cNvSpPr txBox="1">
            <a:spLocks noChangeArrowheads="1"/>
          </p:cNvSpPr>
          <p:nvPr/>
        </p:nvSpPr>
        <p:spPr bwMode="auto">
          <a:xfrm>
            <a:off x="5218651" y="522404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4800600" y="521795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5" name="Line 19"/>
          <p:cNvSpPr>
            <a:spLocks noChangeShapeType="1"/>
          </p:cNvSpPr>
          <p:nvPr/>
        </p:nvSpPr>
        <p:spPr bwMode="auto">
          <a:xfrm>
            <a:off x="7924800" y="5096030"/>
            <a:ext cx="0" cy="1645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6" name="Line 19"/>
          <p:cNvSpPr>
            <a:spLocks noChangeShapeType="1"/>
          </p:cNvSpPr>
          <p:nvPr/>
        </p:nvSpPr>
        <p:spPr bwMode="auto">
          <a:xfrm>
            <a:off x="7924800" y="1377696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943600" y="60960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>
                <a:latin typeface="Arial" pitchFamily="34" charset="0"/>
                <a:cs typeface="Arial" pitchFamily="34" charset="0"/>
              </a:rPr>
              <a:t>= 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60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6</a:t>
            </a:r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6067508" y="58336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7733250" y="43459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239000" y="43399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2" name="Text Box 9"/>
          <p:cNvSpPr txBox="1">
            <a:spLocks noChangeArrowheads="1"/>
          </p:cNvSpPr>
          <p:nvPr/>
        </p:nvSpPr>
        <p:spPr bwMode="auto">
          <a:xfrm>
            <a:off x="5334000" y="4339673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4800600" y="43459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4" name="Line 19"/>
          <p:cNvSpPr>
            <a:spLocks noChangeShapeType="1"/>
          </p:cNvSpPr>
          <p:nvPr/>
        </p:nvSpPr>
        <p:spPr bwMode="auto">
          <a:xfrm>
            <a:off x="5486400" y="4684550"/>
            <a:ext cx="0" cy="5486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5498593" y="2962656"/>
            <a:ext cx="0" cy="23774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" name="Line 11"/>
          <p:cNvSpPr>
            <a:spLocks noChangeShapeType="1"/>
          </p:cNvSpPr>
          <p:nvPr/>
        </p:nvSpPr>
        <p:spPr bwMode="auto">
          <a:xfrm flipH="1">
            <a:off x="1054608" y="4114800"/>
            <a:ext cx="6217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7" name="Text Box 9"/>
          <p:cNvSpPr txBox="1">
            <a:spLocks noChangeArrowheads="1"/>
          </p:cNvSpPr>
          <p:nvPr/>
        </p:nvSpPr>
        <p:spPr bwMode="auto">
          <a:xfrm>
            <a:off x="685800" y="4572000"/>
            <a:ext cx="1942051" cy="50270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  <a:p>
            <a:pPr algn="ctr"/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4868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Refactored FEAL-4 Equations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8790"/>
            <a:ext cx="8534400" cy="4800600"/>
          </a:xfrm>
        </p:spPr>
        <p:txBody>
          <a:bodyPr/>
          <a:lstStyle/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Substituting, </a:t>
            </a:r>
          </a:p>
          <a:p>
            <a:pPr marL="800100"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</a:t>
            </a:r>
          </a:p>
          <a:p>
            <a:pPr marL="800100"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 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)))</a:t>
            </a: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>
              <a:buNone/>
            </a:pPr>
            <a:endParaRPr lang="en-US" sz="2000" baseline="-25000" dirty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6785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762000"/>
          </a:xfrm>
        </p:spPr>
        <p:txBody>
          <a:bodyPr/>
          <a:lstStyle/>
          <a:p>
            <a:r>
              <a:rPr lang="en-US" sz="3600" dirty="0"/>
              <a:t>FEAL-4 Basic Differential Attack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5562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p=1.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0x80800000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)= 0x02000000, p=1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Choose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=0x8080000080800000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C’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’=0x02000000⨁Z’, Y’=0x80800000 ⨁ X’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C= (L,R) we have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L⨁R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Solve for sub-key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 0x02000000⨁L’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Compute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compute guessed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800100" lvl="1" indent="-342900"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Compare true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 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guessed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226309" name="Picture 5" descr="slide0012_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914400"/>
            <a:ext cx="3421063" cy="5181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09640" y="61849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36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3623846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T’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000" y="2633246"/>
            <a:ext cx="34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S’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2633246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R’</a:t>
            </a:r>
          </a:p>
        </p:txBody>
      </p:sp>
    </p:spTree>
    <p:extLst>
      <p:ext uri="{BB962C8B-B14F-4D97-AF65-F5344CB8AC3E}">
        <p14:creationId xmlns:p14="http://schemas.microsoft.com/office/powerpoint/2010/main" val="749393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Improved Differential Attack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4 chosen plaintext pairs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 is of order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 one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survive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reduce work to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32-bit word A=(a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define 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M(A) = (z,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z), where z is all-zero byte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all possible A=(z,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z), compute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A) and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A)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be used to find 16 bits of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 = M(K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 have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bits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thru j of X.  Can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known, can successively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finally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characteristic: 0xa200 8000   0x2280 8000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586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FEAL-4 Differential Attack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3352800" cy="609600"/>
          </a:xfrm>
        </p:spPr>
        <p:txBody>
          <a:bodyPr/>
          <a:lstStyle/>
          <a:p>
            <a:r>
              <a:rPr lang="en-US" sz="2000" dirty="0"/>
              <a:t>Primary for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724400" y="914400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Secondary for K</a:t>
            </a:r>
            <a:r>
              <a:rPr lang="en-US" sz="2000" baseline="-25000" dirty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3962400" cy="3962400"/>
          </a:xfrm>
          <a:prstGeom prst="rect">
            <a:avLst/>
          </a:prstGeom>
          <a:noFill/>
        </p:spPr>
      </p:pic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4700" y="1981200"/>
            <a:ext cx="4178300" cy="3021013"/>
          </a:xfrm>
          <a:prstGeom prst="rect">
            <a:avLst/>
          </a:prstGeom>
          <a:noFill/>
        </p:spPr>
      </p:pic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81000" y="56388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Assuming only one chosen plaintext pair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5384884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8555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39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95300" y="1905000"/>
            <a:ext cx="81533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Now we’ll use linear cryptanalysis to break Feal-4.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will actually break the equivalent refactored FEAL-4 in the end.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Notation: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let Y=F(X).  We use X[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to denote X[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X[j]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the definition of F, we will see (next slide) that the following linear constraints hold with probability 1.   These are called the F-constraints.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Y[13] = X[7, 15, 23, 31] + 1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Y[5, 15] = X[7]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Y[15, 21] = X[23, 31]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Y[23, 29] = X[31] + 1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buFontTx/>
              <a:buChar char="•"/>
            </a:pPr>
            <a:endParaRPr lang="en-US" sz="1800" kern="0" dirty="0">
              <a:sym typeface="Symbol" pitchFamily="18" charset="2"/>
            </a:endParaRPr>
          </a:p>
          <a:p>
            <a:endParaRPr lang="en-US" sz="1800" kern="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kern="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kern="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284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590800" cy="7620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Affected by box</a:t>
            </a: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ea typeface="PMingLiU" pitchFamily="18" charset="-12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36171"/>
              </p:ext>
            </p:extLst>
          </p:nvPr>
        </p:nvGraphicFramePr>
        <p:xfrm>
          <a:off x="381000" y="144780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61670"/>
              </p:ext>
            </p:extLst>
          </p:nvPr>
        </p:nvGraphicFramePr>
        <p:xfrm>
          <a:off x="3429000" y="35052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66386"/>
              </p:ext>
            </p:extLst>
          </p:nvPr>
        </p:nvGraphicFramePr>
        <p:xfrm>
          <a:off x="60960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FEAL-4 Constraint Derivation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57150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)[7] 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(mod 256))[7], so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)[5] 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)[7], similarly,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)[5] = (a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⨁1)[7]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Y[13]=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[7]⨁1 = X[7,15,23,31]⨁1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Y[5]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 =     Y[15]⨁X[7]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    Y[21]=y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 = Y[15]⨁X[23,31]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    Y[29]=y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[7]⨁1= Y[23]⨁X[31]⨁1</a:t>
            </a:r>
          </a:p>
          <a:p>
            <a:pPr marL="342900" lvl="1" indent="-342900">
              <a:buFontTx/>
              <a:buChar char="•"/>
            </a:pPr>
            <a:endParaRPr lang="en-US" sz="1800" dirty="0">
              <a:sym typeface="Symbol" pitchFamily="18" charset="2"/>
            </a:endParaRPr>
          </a:p>
          <a:p>
            <a:pPr marL="342900" lvl="1" indent="-342900">
              <a:buFontTx/>
              <a:buChar char="•"/>
            </a:pPr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pPr>
              <a:buNone/>
            </a:pPr>
            <a:endParaRPr lang="en-US" sz="2000" dirty="0">
              <a:sym typeface="Symbol" pitchFamily="18" charset="2"/>
            </a:endParaRPr>
          </a:p>
          <a:p>
            <a:pPr>
              <a:buNone/>
            </a:pPr>
            <a:endParaRPr lang="en-US" sz="2000" dirty="0">
              <a:latin typeface="Times-Roman" charset="0"/>
              <a:sym typeface="Symbol" pitchFamily="18" charset="2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40</a:t>
            </a:fld>
            <a:endParaRPr lang="en-US" altLang="ko-KR" dirty="0"/>
          </a:p>
        </p:txBody>
      </p:sp>
      <p:pic>
        <p:nvPicPr>
          <p:cNvPr id="30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3836" y="2201629"/>
            <a:ext cx="2819400" cy="28194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6476999" y="916891"/>
            <a:ext cx="25145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>
                <a:solidFill>
                  <a:srgbClr val="000000"/>
                </a:solidFill>
                <a:latin typeface="Arial"/>
              </a:rPr>
              <a:t>Y=F(X)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 Y=(y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 X=(x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)</a:t>
            </a:r>
            <a:endParaRPr lang="en-US" sz="1800" dirty="0"/>
          </a:p>
          <a:p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6999" y="532011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</p:spTree>
    <p:extLst>
      <p:ext uri="{BB962C8B-B14F-4D97-AF65-F5344CB8AC3E}">
        <p14:creationId xmlns:p14="http://schemas.microsoft.com/office/powerpoint/2010/main" val="280066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Equations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41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Adapting the F constraint equations for each round, we get: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Looking at the original FEAL-4 diagram (using “+” instead of “⨁”),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“adding” these gives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or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Since 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have finally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Note that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so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18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+ F(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</a:t>
            </a: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6087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using refactored FEAL-4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42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648200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Now we can explain why we refactored FEAL-4.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we knew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we could mount a standard linear attack on FEAL-4.  Because of the “whitening” keys,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 first and last inputs to F are unknown.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However, if we use the round key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first round key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last round key, we can express the inputs to F in the first and last rounds in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terms of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  This allows us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can then use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Knowing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allows us to compute the intermediate keys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refactored FEAL4.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From F-constraint 4,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)[23,29]=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))[31]+1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Rearranging, we get “Equation A:”</a:t>
            </a:r>
          </a:p>
          <a:p>
            <a:pPr marL="5715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[23,29] 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</a:t>
            </a:r>
          </a:p>
          <a:p>
            <a:pPr marL="857250" lvl="2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The attack consists of guessing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and computing</a:t>
            </a:r>
          </a:p>
          <a:p>
            <a:pPr marL="800100" lvl="1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 marL="40005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for a number of corresponding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).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the guessed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is right,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 will have the same value for each corresponding pair of plain-text and cipher-text.</a:t>
            </a:r>
          </a:p>
          <a:p>
            <a:pPr marL="57150" indent="0">
              <a:buNone/>
            </a:pPr>
            <a:endParaRPr lang="en-US" sz="2400" dirty="0">
              <a:sym typeface="Symbol" pitchFamily="18" charset="2"/>
            </a:endParaRPr>
          </a:p>
          <a:p>
            <a:pPr>
              <a:buNone/>
            </a:pPr>
            <a:endParaRPr lang="en-US" sz="2000" baseline="-25000" dirty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43</a:t>
            </a:fld>
            <a:endParaRPr lang="en-US" altLang="ko-K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44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1336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Remember, Equation A gave us</a:t>
            </a:r>
          </a:p>
          <a:p>
            <a:pPr marL="800100" lvl="1">
              <a:spcBef>
                <a:spcPts val="200"/>
              </a:spcBef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It was derived from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29].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)[31]+1,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 = 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)[31], giving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 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Combining, we got</a:t>
            </a:r>
          </a:p>
          <a:p>
            <a:pPr lvl="1">
              <a:spcBef>
                <a:spcPts val="200"/>
              </a:spcBef>
            </a:pP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= f(K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+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))[31]</a:t>
            </a:r>
          </a:p>
        </p:txBody>
      </p:sp>
    </p:spTree>
    <p:extLst>
      <p:ext uri="{BB962C8B-B14F-4D97-AF65-F5344CB8AC3E}">
        <p14:creationId xmlns:p14="http://schemas.microsoft.com/office/powerpoint/2010/main" val="1007676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B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45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3137" y="1676400"/>
            <a:ext cx="825366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31]+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yields</a:t>
            </a:r>
          </a:p>
          <a:p>
            <a:pPr marL="285750" lvl="1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)[13]+(P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7, 15, 23, 31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/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828357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46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752600"/>
            <a:ext cx="800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Similarly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>
              <a:spcBef>
                <a:spcPts val="200"/>
              </a:spcBef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685800" lvl="2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 15]+(P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667476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47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534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From Y[15, 21] = X[23, 31]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685800" lvl="2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)[15, 21]+(P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))[23, 31]</a:t>
            </a:r>
          </a:p>
          <a:p>
            <a:pPr marL="0" indent="0">
              <a:buNone/>
            </a:pP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975455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48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6700" y="1562100"/>
            <a:ext cx="861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will use one more constraint.  Adding all four round constraints, we get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)[5,13,21]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[15]+1 and since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= 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)[15]+1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lvl="1">
              <a:spcBef>
                <a:spcPts val="200"/>
              </a:spcBef>
            </a:pP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)[5,13,21]+P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[15]+(C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)[15]+F(P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Putting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(x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n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ote that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 is only dependent on (x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 relations hold looking at FEAL-4 as a decryption algorithm.  These constraints are summarized in the next two slides.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14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49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800" y="5740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88816"/>
              </p:ext>
            </p:extLst>
          </p:nvPr>
        </p:nvGraphicFramePr>
        <p:xfrm>
          <a:off x="609600" y="1600200"/>
          <a:ext cx="7696201" cy="4347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31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Round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[31]+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 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</a:p>
                    <a:p>
                      <a:pPr marL="0" lvl="0" indent="-171450"/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3125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)[15]+F(P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6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- 1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4953000" cy="4800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Input differential: 0x20000000 00000000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A’= 0, a’=0; b’= 0x20000000, B’ is affected (at most) as mask=0x00808202=P(f0000000) since only the first S box is non-zero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 is known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’⨁B’ is known in 28 bits (all but the mask positions: 0x00808202)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S/N=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𝛾), is the ratio of discarded pairs to all pairs, is the number of keys suggested by a pair.  Remember only about .8 of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output patterns are possible.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Bits that leave all S-boxes but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are valid.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Weighted probabilities (next slide)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each S box, try all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keys and bump counts for each key which matches the differential,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d’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cs typeface="Courier New" pitchFamily="49" charset="0"/>
            </a:endParaRPr>
          </a:p>
        </p:txBody>
      </p:sp>
      <p:sp>
        <p:nvSpPr>
          <p:cNvPr id="101384" name="Rectangle 6"/>
          <p:cNvSpPr>
            <a:spLocks noChangeArrowheads="1"/>
          </p:cNvSpPr>
          <p:nvPr/>
        </p:nvSpPr>
        <p:spPr bwMode="auto">
          <a:xfrm>
            <a:off x="6781800" y="1905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5181600" y="1840468"/>
            <a:ext cx="411163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dirty="0"/>
              <a:t>⨁</a:t>
            </a:r>
            <a:endParaRPr kumimoji="1" lang="en-US" sz="2000" dirty="0">
              <a:latin typeface="Math1Mono"/>
            </a:endParaRPr>
          </a:p>
        </p:txBody>
      </p:sp>
      <p:sp>
        <p:nvSpPr>
          <p:cNvPr id="101386" name="Line 8"/>
          <p:cNvSpPr>
            <a:spLocks noChangeShapeType="1"/>
          </p:cNvSpPr>
          <p:nvPr/>
        </p:nvSpPr>
        <p:spPr bwMode="auto">
          <a:xfrm flipH="1">
            <a:off x="5486400" y="2057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7" name="Text Box 9"/>
          <p:cNvSpPr txBox="1">
            <a:spLocks noChangeArrowheads="1"/>
          </p:cNvSpPr>
          <p:nvPr/>
        </p:nvSpPr>
        <p:spPr bwMode="auto">
          <a:xfrm>
            <a:off x="5638800" y="762000"/>
            <a:ext cx="2895600" cy="584776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P</a:t>
            </a:r>
            <a:r>
              <a:rPr lang="en-US" sz="1800" baseline="-25000" dirty="0">
                <a:latin typeface="Arial" pitchFamily="34" charset="0"/>
              </a:rPr>
              <a:t>L</a:t>
            </a:r>
            <a:r>
              <a:rPr lang="en-US" sz="1800" dirty="0">
                <a:latin typeface="Arial" pitchFamily="34" charset="0"/>
              </a:rPr>
              <a:t>’ P</a:t>
            </a:r>
            <a:r>
              <a:rPr lang="en-US" sz="1800" baseline="-25000" dirty="0">
                <a:latin typeface="Arial" pitchFamily="34" charset="0"/>
              </a:rPr>
              <a:t>R</a:t>
            </a:r>
            <a:r>
              <a:rPr lang="en-US" sz="1800" dirty="0">
                <a:latin typeface="Arial" pitchFamily="34" charset="0"/>
              </a:rPr>
              <a:t>’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0x20000000 00000000</a:t>
            </a:r>
          </a:p>
        </p:txBody>
      </p:sp>
      <p:sp>
        <p:nvSpPr>
          <p:cNvPr id="101388" name="Text Box 10"/>
          <p:cNvSpPr txBox="1">
            <a:spLocks noChangeArrowheads="1"/>
          </p:cNvSpPr>
          <p:nvPr/>
        </p:nvSpPr>
        <p:spPr bwMode="auto">
          <a:xfrm>
            <a:off x="6657702" y="5867400"/>
            <a:ext cx="772071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C</a:t>
            </a:r>
            <a:r>
              <a:rPr lang="en-US" sz="1800" baseline="-25000" dirty="0">
                <a:latin typeface="Arial" pitchFamily="34" charset="0"/>
              </a:rPr>
              <a:t>L</a:t>
            </a:r>
            <a:r>
              <a:rPr lang="en-US" sz="1800" dirty="0">
                <a:latin typeface="Arial" pitchFamily="34" charset="0"/>
              </a:rPr>
              <a:t> C</a:t>
            </a:r>
            <a:r>
              <a:rPr lang="en-US" sz="1800" baseline="-25000" dirty="0">
                <a:latin typeface="Arial" pitchFamily="34" charset="0"/>
              </a:rPr>
              <a:t>R</a:t>
            </a:r>
          </a:p>
        </p:txBody>
      </p:sp>
      <p:sp>
        <p:nvSpPr>
          <p:cNvPr id="101389" name="Line 11"/>
          <p:cNvSpPr>
            <a:spLocks noChangeShapeType="1"/>
          </p:cNvSpPr>
          <p:nvPr/>
        </p:nvSpPr>
        <p:spPr bwMode="auto">
          <a:xfrm flipH="1">
            <a:off x="7467600" y="2057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0" name="Text Box 12"/>
          <p:cNvSpPr txBox="1">
            <a:spLocks noChangeArrowheads="1"/>
          </p:cNvSpPr>
          <p:nvPr/>
        </p:nvSpPr>
        <p:spPr bwMode="auto">
          <a:xfrm>
            <a:off x="7010400" y="1905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393" name="Line 15"/>
          <p:cNvSpPr>
            <a:spLocks noChangeShapeType="1"/>
          </p:cNvSpPr>
          <p:nvPr/>
        </p:nvSpPr>
        <p:spPr bwMode="auto">
          <a:xfrm>
            <a:off x="7162800" y="1371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4" name="Line 16"/>
          <p:cNvSpPr>
            <a:spLocks noChangeShapeType="1"/>
          </p:cNvSpPr>
          <p:nvPr/>
        </p:nvSpPr>
        <p:spPr bwMode="auto">
          <a:xfrm>
            <a:off x="5410200" y="1676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5" name="Line 17"/>
          <p:cNvSpPr>
            <a:spLocks noChangeShapeType="1"/>
          </p:cNvSpPr>
          <p:nvPr/>
        </p:nvSpPr>
        <p:spPr bwMode="auto">
          <a:xfrm>
            <a:off x="5410200" y="5410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6" name="Line 18"/>
          <p:cNvSpPr>
            <a:spLocks noChangeShapeType="1"/>
          </p:cNvSpPr>
          <p:nvPr/>
        </p:nvSpPr>
        <p:spPr bwMode="auto">
          <a:xfrm>
            <a:off x="7162800" y="541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7" name="Line 19"/>
          <p:cNvSpPr>
            <a:spLocks noChangeShapeType="1"/>
          </p:cNvSpPr>
          <p:nvPr/>
        </p:nvSpPr>
        <p:spPr bwMode="auto">
          <a:xfrm>
            <a:off x="5410200" y="1676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8" name="Line 20"/>
          <p:cNvSpPr>
            <a:spLocks noChangeShapeType="1"/>
          </p:cNvSpPr>
          <p:nvPr/>
        </p:nvSpPr>
        <p:spPr bwMode="auto">
          <a:xfrm>
            <a:off x="8763000" y="1676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9" name="Line 21"/>
          <p:cNvSpPr>
            <a:spLocks noChangeShapeType="1"/>
          </p:cNvSpPr>
          <p:nvPr/>
        </p:nvSpPr>
        <p:spPr bwMode="auto">
          <a:xfrm>
            <a:off x="54102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00" name="Line 22"/>
          <p:cNvSpPr>
            <a:spLocks noChangeShapeType="1"/>
          </p:cNvSpPr>
          <p:nvPr/>
        </p:nvSpPr>
        <p:spPr bwMode="auto">
          <a:xfrm>
            <a:off x="8763000" y="205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1" name="Rectangle 23"/>
          <p:cNvSpPr>
            <a:spLocks noChangeArrowheads="1"/>
          </p:cNvSpPr>
          <p:nvPr/>
        </p:nvSpPr>
        <p:spPr bwMode="auto">
          <a:xfrm>
            <a:off x="6781800" y="2971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2" name="Line 24"/>
          <p:cNvSpPr>
            <a:spLocks noChangeShapeType="1"/>
          </p:cNvSpPr>
          <p:nvPr/>
        </p:nvSpPr>
        <p:spPr bwMode="auto">
          <a:xfrm flipH="1">
            <a:off x="54864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3" name="Line 25"/>
          <p:cNvSpPr>
            <a:spLocks noChangeShapeType="1"/>
          </p:cNvSpPr>
          <p:nvPr/>
        </p:nvSpPr>
        <p:spPr bwMode="auto">
          <a:xfrm flipH="1">
            <a:off x="74676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4" name="Text Box 26"/>
          <p:cNvSpPr txBox="1">
            <a:spLocks noChangeArrowheads="1"/>
          </p:cNvSpPr>
          <p:nvPr/>
        </p:nvSpPr>
        <p:spPr bwMode="auto">
          <a:xfrm>
            <a:off x="7086600" y="2971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07" name="Line 29"/>
          <p:cNvSpPr>
            <a:spLocks noChangeShapeType="1"/>
          </p:cNvSpPr>
          <p:nvPr/>
        </p:nvSpPr>
        <p:spPr bwMode="auto">
          <a:xfrm>
            <a:off x="5410200" y="28194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8" name="Line 30"/>
          <p:cNvSpPr>
            <a:spLocks noChangeShapeType="1"/>
          </p:cNvSpPr>
          <p:nvPr/>
        </p:nvSpPr>
        <p:spPr bwMode="auto">
          <a:xfrm flipH="1">
            <a:off x="8763000" y="2743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9" name="Line 31"/>
          <p:cNvSpPr>
            <a:spLocks noChangeShapeType="1"/>
          </p:cNvSpPr>
          <p:nvPr/>
        </p:nvSpPr>
        <p:spPr bwMode="auto">
          <a:xfrm>
            <a:off x="5410200" y="3276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0" name="Line 32"/>
          <p:cNvSpPr>
            <a:spLocks noChangeShapeType="1"/>
          </p:cNvSpPr>
          <p:nvPr/>
        </p:nvSpPr>
        <p:spPr bwMode="auto">
          <a:xfrm>
            <a:off x="8763000" y="3124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1" name="Text Box 33"/>
          <p:cNvSpPr txBox="1">
            <a:spLocks noChangeArrowheads="1"/>
          </p:cNvSpPr>
          <p:nvPr/>
        </p:nvSpPr>
        <p:spPr bwMode="auto">
          <a:xfrm>
            <a:off x="5227637" y="2983468"/>
            <a:ext cx="411163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dirty="0"/>
              <a:t>⨁</a:t>
            </a:r>
            <a:endParaRPr kumimoji="1" lang="en-US" sz="1800" dirty="0">
              <a:latin typeface="Math1Mono"/>
            </a:endParaRPr>
          </a:p>
        </p:txBody>
      </p:sp>
      <p:sp>
        <p:nvSpPr>
          <p:cNvPr id="101412" name="Line 34"/>
          <p:cNvSpPr>
            <a:spLocks noChangeShapeType="1"/>
          </p:cNvSpPr>
          <p:nvPr/>
        </p:nvSpPr>
        <p:spPr bwMode="auto">
          <a:xfrm flipH="1">
            <a:off x="5410200" y="2362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13" name="Line 35"/>
          <p:cNvSpPr>
            <a:spLocks noChangeShapeType="1"/>
          </p:cNvSpPr>
          <p:nvPr/>
        </p:nvSpPr>
        <p:spPr bwMode="auto">
          <a:xfrm>
            <a:off x="5410200" y="2438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4" name="Rectangle 36"/>
          <p:cNvSpPr>
            <a:spLocks noChangeArrowheads="1"/>
          </p:cNvSpPr>
          <p:nvPr/>
        </p:nvSpPr>
        <p:spPr bwMode="auto">
          <a:xfrm>
            <a:off x="6781800" y="4800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5" name="Line 37"/>
          <p:cNvSpPr>
            <a:spLocks noChangeShapeType="1"/>
          </p:cNvSpPr>
          <p:nvPr/>
        </p:nvSpPr>
        <p:spPr bwMode="auto">
          <a:xfrm flipH="1">
            <a:off x="54864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6" name="Line 38"/>
          <p:cNvSpPr>
            <a:spLocks noChangeShapeType="1"/>
          </p:cNvSpPr>
          <p:nvPr/>
        </p:nvSpPr>
        <p:spPr bwMode="auto">
          <a:xfrm flipH="1">
            <a:off x="74676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7" name="Text Box 39"/>
          <p:cNvSpPr txBox="1">
            <a:spLocks noChangeArrowheads="1"/>
          </p:cNvSpPr>
          <p:nvPr/>
        </p:nvSpPr>
        <p:spPr bwMode="auto">
          <a:xfrm>
            <a:off x="7010400" y="4800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20" name="Line 42"/>
          <p:cNvSpPr>
            <a:spLocks noChangeShapeType="1"/>
          </p:cNvSpPr>
          <p:nvPr/>
        </p:nvSpPr>
        <p:spPr bwMode="auto">
          <a:xfrm>
            <a:off x="5410200" y="4648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21" name="Line 43"/>
          <p:cNvSpPr>
            <a:spLocks noChangeShapeType="1"/>
          </p:cNvSpPr>
          <p:nvPr/>
        </p:nvSpPr>
        <p:spPr bwMode="auto">
          <a:xfrm flipH="1">
            <a:off x="8763000" y="464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2" name="Line 44"/>
          <p:cNvSpPr>
            <a:spLocks noChangeShapeType="1"/>
          </p:cNvSpPr>
          <p:nvPr/>
        </p:nvSpPr>
        <p:spPr bwMode="auto">
          <a:xfrm>
            <a:off x="5410200" y="5029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3" name="Line 45"/>
          <p:cNvSpPr>
            <a:spLocks noChangeShapeType="1"/>
          </p:cNvSpPr>
          <p:nvPr/>
        </p:nvSpPr>
        <p:spPr bwMode="auto">
          <a:xfrm>
            <a:off x="8763000" y="4953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4" name="Text Box 46"/>
          <p:cNvSpPr txBox="1">
            <a:spLocks noChangeArrowheads="1"/>
          </p:cNvSpPr>
          <p:nvPr/>
        </p:nvSpPr>
        <p:spPr bwMode="auto">
          <a:xfrm>
            <a:off x="5227638" y="4736068"/>
            <a:ext cx="411162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101425" name="Line 47"/>
          <p:cNvSpPr>
            <a:spLocks noChangeShapeType="1"/>
          </p:cNvSpPr>
          <p:nvPr/>
        </p:nvSpPr>
        <p:spPr bwMode="auto">
          <a:xfrm flipH="1">
            <a:off x="5410200" y="3429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26" name="Line 48"/>
          <p:cNvSpPr>
            <a:spLocks noChangeShapeType="1"/>
          </p:cNvSpPr>
          <p:nvPr/>
        </p:nvSpPr>
        <p:spPr bwMode="auto">
          <a:xfrm>
            <a:off x="5410200" y="3505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7" name="Rectangle 49"/>
          <p:cNvSpPr>
            <a:spLocks noChangeArrowheads="1"/>
          </p:cNvSpPr>
          <p:nvPr/>
        </p:nvSpPr>
        <p:spPr bwMode="auto">
          <a:xfrm>
            <a:off x="6781800" y="3962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8" name="Line 50"/>
          <p:cNvSpPr>
            <a:spLocks noChangeShapeType="1"/>
          </p:cNvSpPr>
          <p:nvPr/>
        </p:nvSpPr>
        <p:spPr bwMode="auto">
          <a:xfrm flipH="1">
            <a:off x="5486400" y="4114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9" name="Line 51"/>
          <p:cNvSpPr>
            <a:spLocks noChangeShapeType="1"/>
          </p:cNvSpPr>
          <p:nvPr/>
        </p:nvSpPr>
        <p:spPr bwMode="auto">
          <a:xfrm flipH="1">
            <a:off x="7467600" y="4114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0" name="Text Box 52"/>
          <p:cNvSpPr txBox="1">
            <a:spLocks noChangeArrowheads="1"/>
          </p:cNvSpPr>
          <p:nvPr/>
        </p:nvSpPr>
        <p:spPr bwMode="auto">
          <a:xfrm>
            <a:off x="7010400" y="3962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32" name="Line 54"/>
          <p:cNvSpPr>
            <a:spLocks noChangeShapeType="1"/>
          </p:cNvSpPr>
          <p:nvPr/>
        </p:nvSpPr>
        <p:spPr bwMode="auto">
          <a:xfrm>
            <a:off x="5410200" y="3810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33" name="Line 55"/>
          <p:cNvSpPr>
            <a:spLocks noChangeShapeType="1"/>
          </p:cNvSpPr>
          <p:nvPr/>
        </p:nvSpPr>
        <p:spPr bwMode="auto">
          <a:xfrm flipH="1">
            <a:off x="8763000" y="3733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4" name="Line 56"/>
          <p:cNvSpPr>
            <a:spLocks noChangeShapeType="1"/>
          </p:cNvSpPr>
          <p:nvPr/>
        </p:nvSpPr>
        <p:spPr bwMode="auto">
          <a:xfrm>
            <a:off x="5410200" y="4191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35" name="Line 57"/>
          <p:cNvSpPr>
            <a:spLocks noChangeShapeType="1"/>
          </p:cNvSpPr>
          <p:nvPr/>
        </p:nvSpPr>
        <p:spPr bwMode="auto">
          <a:xfrm>
            <a:off x="8763000" y="4114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6" name="Text Box 58"/>
          <p:cNvSpPr txBox="1">
            <a:spLocks noChangeArrowheads="1"/>
          </p:cNvSpPr>
          <p:nvPr/>
        </p:nvSpPr>
        <p:spPr bwMode="auto">
          <a:xfrm>
            <a:off x="5257801" y="3897868"/>
            <a:ext cx="380999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⨁</a:t>
            </a:r>
            <a:endParaRPr kumimoji="1" lang="en-US" sz="1800" dirty="0">
              <a:latin typeface="Math1Mono"/>
            </a:endParaRPr>
          </a:p>
        </p:txBody>
      </p:sp>
      <p:sp>
        <p:nvSpPr>
          <p:cNvPr id="101438" name="Line 60"/>
          <p:cNvSpPr>
            <a:spLocks noChangeShapeType="1"/>
          </p:cNvSpPr>
          <p:nvPr/>
        </p:nvSpPr>
        <p:spPr bwMode="auto">
          <a:xfrm flipH="1">
            <a:off x="5410200" y="44196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9" name="Line 61"/>
          <p:cNvSpPr>
            <a:spLocks noChangeShapeType="1"/>
          </p:cNvSpPr>
          <p:nvPr/>
        </p:nvSpPr>
        <p:spPr bwMode="auto">
          <a:xfrm>
            <a:off x="5410200" y="4495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5088534" y="1600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5029200" y="2667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5012334" y="3657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5029200" y="44958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8707662" y="16764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8707662" y="26786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8707662" y="3745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8707662" y="45720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10200" y="1752600"/>
            <a:ext cx="509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A=0</a:t>
            </a:r>
            <a:endParaRPr lang="en-US" dirty="0"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10200" y="2816423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B=0x00?0??0?</a:t>
            </a:r>
            <a:endParaRPr lang="en-US" dirty="0">
              <a:latin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63114" y="380702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715000" y="464522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D</a:t>
            </a:r>
            <a:endParaRPr lang="en-US" dirty="0">
              <a:latin typeface="+mn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67600" y="1752600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a=0</a:t>
            </a:r>
            <a:endParaRPr lang="en-US" dirty="0"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96176" y="2816423"/>
            <a:ext cx="14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b= 0x20000000</a:t>
            </a:r>
            <a:endParaRPr lang="en-US" dirty="0"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20000" y="38100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20000" y="46482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d</a:t>
            </a:r>
            <a:endParaRPr lang="en-US" dirty="0">
              <a:latin typeface="+mn-lt"/>
            </a:endParaRPr>
          </a:p>
        </p:txBody>
      </p:sp>
      <p:sp>
        <p:nvSpPr>
          <p:cNvPr id="75" name="Rectangle 6"/>
          <p:cNvSpPr>
            <a:spLocks noChangeArrowheads="1"/>
          </p:cNvSpPr>
          <p:nvPr/>
        </p:nvSpPr>
        <p:spPr bwMode="auto">
          <a:xfrm>
            <a:off x="5410200" y="80411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6" name="Rectangle 6"/>
          <p:cNvSpPr>
            <a:spLocks noChangeArrowheads="1"/>
          </p:cNvSpPr>
          <p:nvPr/>
        </p:nvSpPr>
        <p:spPr bwMode="auto">
          <a:xfrm>
            <a:off x="5410200" y="5715000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83" name="Date Placeholder 8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50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46138"/>
              </p:ext>
            </p:extLst>
          </p:nvPr>
        </p:nvGraphicFramePr>
        <p:xfrm>
          <a:off x="609600" y="1524000"/>
          <a:ext cx="769620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Fourth Round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))[31]+F(C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</a:p>
                    <a:p>
                      <a:pPr marL="0" lvl="0" indent="-171450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  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[15]+F(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Strategy for 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51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7526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two halves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(see slide 47)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Next,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 candidates, compute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 for round 3,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successful, candidates compute</a:t>
            </a: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The “vanilla” attack of guessing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also works but our modified attack is much faster --- on the order of 2</a:t>
            </a:r>
            <a:r>
              <a:rPr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which is peanuts.</a:t>
            </a:r>
          </a:p>
          <a:p>
            <a:pPr lvl="1"/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6091542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 in gory detail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52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839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If X=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), Y=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and Z=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Note that X, Y and Z are known once we know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and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[0,1],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[2,3] and compute X[0,1], X[2,3], we can test the guess by checking that 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))[8,9,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…15] remains constant over a set of plain/cipher pairs.  This requires 2</a:t>
            </a:r>
            <a:r>
              <a:rPr lang="is-IS" sz="18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time.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Next, guess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[0],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[3] and again confirm the guess by checking that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 is constant.  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Now that we know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can compute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By looking at the corresponding FEAL-4 decryption, we get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in exactly the same way as well as the other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invariants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 intermediate key,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Finally, we check the complete set of guesses to confirm all the sub-keys are right.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The entire automated attack runs in about 1 second on my MAC using 128 pairs of corresponding plain and cipher text.</a:t>
            </a: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0683354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53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6473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./new_feal4.exe -preparecorrespondingtext 1234567890abcdef 23234545ababcdcd 2048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Key schedule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       : 90abcdef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       : 32b729f8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       : ada42552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       : d26ad875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       : ed3f65e8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k5       : 5f452e24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k6       : 14ee3941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k7       : dbcb9075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k0+k4+k5 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k1+k4    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k2+k6    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k3+k6+k7 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k4+k5+k6 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k4+k6+k7 : 221accdc</a:t>
            </a:r>
          </a:p>
          <a:p>
            <a:pPr marL="285750" lvl="1">
              <a:buFont typeface="Arial" charset="0"/>
              <a:buChar char="•"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07364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54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./new_feal4.exe 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linearattack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256 pairs examined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a1b24026 54a3e397, Cipher: c259fa58 99a44084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44392b89 3e28d016, Cipher: b01696d4 59d70a09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endParaRPr lang="is-I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Final check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1 trial key: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2 trial key: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3 trial key: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4 trial key: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k4k5k6  trial key: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k4k6k7  trial key: 221accdc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succeeded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51818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7012" y="1143000"/>
            <a:ext cx="5030788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β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𝛿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 with probability, q.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with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β, obtain (C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and compute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Request the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decryption of (C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as (P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p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random permutation, the 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also be mounted for all possible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’s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 as long as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¹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with p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q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</p:txBody>
      </p:sp>
      <p:sp>
        <p:nvSpPr>
          <p:cNvPr id="6" name="Oval 5"/>
          <p:cNvSpPr/>
          <p:nvPr/>
        </p:nvSpPr>
        <p:spPr bwMode="auto">
          <a:xfrm>
            <a:off x="487680" y="2281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-75406" y="3118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 bwMode="auto">
          <a:xfrm>
            <a:off x="487680" y="3729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>
            <a:off x="-75406" y="4566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 bwMode="auto">
          <a:xfrm>
            <a:off x="457200" y="5131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478280" y="1824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5400000">
            <a:off x="915194" y="2661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 bwMode="auto">
          <a:xfrm>
            <a:off x="1478280" y="32721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>
            <a:off x="915194" y="41095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 bwMode="auto">
          <a:xfrm>
            <a:off x="1447800" y="46742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" y="1824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95400" y="1290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37248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43000" y="2967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4800" y="5405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002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2468880" y="23577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5400000">
            <a:off x="1905794" y="31951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 bwMode="auto">
          <a:xfrm>
            <a:off x="2468880" y="3805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rot="5400000">
            <a:off x="1905794" y="4642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 bwMode="auto">
          <a:xfrm>
            <a:off x="2438400" y="52076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459480" y="1900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rot="5400000">
            <a:off x="2896394" y="2737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 bwMode="auto">
          <a:xfrm>
            <a:off x="3459480" y="3348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 rot="5400000">
            <a:off x="2896394" y="4185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 bwMode="auto">
          <a:xfrm>
            <a:off x="3429000" y="4750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62200" y="19722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9000" y="1367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338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86000" y="5481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33800" y="4643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685800" y="2052935"/>
            <a:ext cx="91440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731520" y="24339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Arrow Connector 71"/>
          <p:cNvCxnSpPr>
            <a:stCxn id="24" idx="6"/>
          </p:cNvCxnSpPr>
          <p:nvPr/>
        </p:nvCxnSpPr>
        <p:spPr bwMode="auto">
          <a:xfrm flipV="1">
            <a:off x="762000" y="35007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6"/>
          </p:cNvCxnSpPr>
          <p:nvPr/>
        </p:nvCxnSpPr>
        <p:spPr bwMode="auto">
          <a:xfrm flipV="1">
            <a:off x="731520" y="4872335"/>
            <a:ext cx="868680" cy="3962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133600" y="402967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cxnSp>
        <p:nvCxnSpPr>
          <p:cNvPr id="77" name="Straight Arrow Connector 76"/>
          <p:cNvCxnSpPr>
            <a:stCxn id="43" idx="6"/>
          </p:cNvCxnSpPr>
          <p:nvPr/>
        </p:nvCxnSpPr>
        <p:spPr bwMode="auto">
          <a:xfrm flipV="1">
            <a:off x="2743200" y="21291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 bwMode="auto">
          <a:xfrm flipV="1">
            <a:off x="2743200" y="35769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 bwMode="auto">
          <a:xfrm flipV="1">
            <a:off x="2743200" y="49485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>
            <a:off x="1752600" y="1976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 bwMode="auto">
          <a:xfrm>
            <a:off x="1752600" y="34245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 bwMode="auto">
          <a:xfrm>
            <a:off x="762000" y="3881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>
            <a:off x="1676400" y="47961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 bwMode="auto">
          <a:xfrm>
            <a:off x="685800" y="52533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895600" y="2357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α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432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β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19200" y="5405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𝛾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574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𝛿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14400" y="1748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α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14400" y="3272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β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90800" y="4338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𝛾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76400" y="3500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𝛿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0" y="2814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0" y="4267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</p:spTree>
    <p:extLst>
      <p:ext uri="{BB962C8B-B14F-4D97-AF65-F5344CB8AC3E}">
        <p14:creationId xmlns:p14="http://schemas.microsoft.com/office/powerpoint/2010/main" val="378881343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2,1: C+4+456+3+36+35+26+245+2456+235+2356+1+16+156+1456+13+136+135+1356+12+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125+1256+1246+1236+12356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2,2: C+5+4+35+34+346+345+2+256+246+2456+236+1+156+145+13+135+134+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1346+1345+12+126+125+124+1246+12456+123+1235+12356+1234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2,3: C+6+5+4+456+36+3456+2+24+246+23+1+1245+12456+1235+12356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2,4: C+6+5+45+3+26+24+245+23+236+1+156+145+1456+1356+126+1256+1245+12456+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 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C+6+56+46 means </a:t>
            </a:r>
            <a:r>
              <a:rPr lang="en-US" sz="2000" dirty="0">
                <a:latin typeface="Arial"/>
                <a:cs typeface="Times New Roman" pitchFamily="18" charset="0"/>
              </a:rPr>
              <a:t>1</a:t>
            </a:r>
            <a:r>
              <a:rPr lang="en-US" sz="2000" dirty="0">
                <a:latin typeface="Math1Mono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sz="2000" dirty="0">
                <a:latin typeface="Math1Mono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sz="2000" dirty="0">
                <a:latin typeface="Math1Mono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endParaRPr lang="en-US" sz="2000" baseline="-25000" dirty="0">
              <a:solidFill>
                <a:srgbClr val="000000"/>
              </a:solidFill>
              <a:ea typeface="PMingLiU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861570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267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3,1: 6+4+45+35+2+1+16+15+146+145+13+135+12+126+125+1256+123+1236+1235+12346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3,2: C+6+5+4+46+456+36+35+356+34+346+345+3456+2+25+256+24+245+23+236+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234+2346+1+16+14+146+145+1456+135+1356+1346+13456+126+125+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1256+124+1246+12456+1234+12346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3,3: 6+46+45+456+3+35+26+25+256+24+246+23+236+235+2356+234+1+1456+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13456+12+126+125+1256+124+123+1236+1235+12356+1234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3,4: C+5+46+45+456+3+35+34+3456+2+24+245+2456+235+2356+234+16+14+146+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145+1456+13+1356+134+13456+12+124+1245+12456+123+1234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4,1: C+56+4+46+45+3+3456+26+25+256+245+2456+23+236+2346+1+16+156+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146+1456+13+136+135+13456+12+125+124+1245+123+1236+12356+1234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4,2: C+6+5+56+46+45+3+345+3456+2+26+256+2456+236+234+2346+16+15+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156+14+146+145+1456+136+135+1345+13456+12+125+124+1245+1236+1235+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4,3: C+56+46+45+456+3+36+35+2+26+256+2456+23+2356+234+2346+1+15+156+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146+135+1356+1346+13456+1256+124+1245+12356+1234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4,4: 6+5+56+4+46+456+36+35+26+25+256+245+2456+23+235+2356+2346+1+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156+14+146+1356+134+1346+1345+13456+125+1256+124+1245+1235+12356+1234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644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- 2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876800" cy="4876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0x3, p= 6/64 (0x00000202)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0x5, p= 10/64 (0x00800002)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0x6, p= 10/64 (0x00800200)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0x7, p= 6/64 (0x00800202)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0x9, p= 4/64 (0x00008002)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0xa, p= 6/64 (0x00008200)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0xb, p= 4/64 (0x00008202)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0xc, p= 2/64 (0x00808000)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0xd, p= 8/64 (0x00808002)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0xe, p= 6/64 (0x00808200)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0xf,  p= 2/64 (0x00808202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)</a:t>
            </a:r>
            <a:endParaRPr lang="en-US" sz="18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4C34DA-2D0D-D88A-7D5F-D9B3BE86AC7E}"/>
              </a:ext>
            </a:extLst>
          </p:cNvPr>
          <p:cNvGrpSpPr/>
          <p:nvPr/>
        </p:nvGrpSpPr>
        <p:grpSpPr>
          <a:xfrm>
            <a:off x="4800600" y="804119"/>
            <a:ext cx="4191000" cy="5478362"/>
            <a:chOff x="4800600" y="804119"/>
            <a:chExt cx="4191000" cy="5478362"/>
          </a:xfrm>
        </p:grpSpPr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629400" y="19050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075237" y="1840468"/>
              <a:ext cx="411163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334000" y="2057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486400" y="914400"/>
              <a:ext cx="28956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</a:rPr>
                <a:t>0</a:t>
              </a:r>
              <a:r>
                <a:rPr lang="en-US" sz="1800" dirty="0">
                  <a:latin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</a:rPr>
                <a:t>0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537325" y="5867400"/>
              <a:ext cx="7080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L</a:t>
              </a:r>
              <a:r>
                <a:rPr lang="en-US" sz="1800" baseline="-25000">
                  <a:latin typeface="Arial" pitchFamily="34" charset="0"/>
                </a:rPr>
                <a:t>4</a:t>
              </a:r>
              <a:r>
                <a:rPr lang="en-US" sz="1800">
                  <a:latin typeface="Arial" pitchFamily="34" charset="0"/>
                </a:rPr>
                <a:t> R</a:t>
              </a:r>
              <a:r>
                <a:rPr lang="en-US" sz="1800" baseline="-25000">
                  <a:latin typeface="Arial" pitchFamily="34" charset="0"/>
                </a:rPr>
                <a:t>4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315200" y="2057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6858000" y="19050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010400" y="1371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257800" y="1676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257800" y="5410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010400" y="541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257800" y="1676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610600" y="1676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257800" y="2209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6106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629400" y="2971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334000" y="3124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315200" y="3124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6858000" y="2971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257800" y="28194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610600" y="2743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257800" y="3276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610600" y="3124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029200" y="2983468"/>
              <a:ext cx="411163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257800" y="23622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257800" y="24384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629400" y="4800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334000" y="4953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315200" y="4953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6858000" y="4800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257800" y="4648200"/>
              <a:ext cx="0" cy="2011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610600" y="4648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257800" y="5029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610600" y="49530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075238" y="4736068"/>
              <a:ext cx="41116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257800" y="34290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257800" y="3505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629400" y="39624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334000" y="4191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315200" y="4114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6858000" y="39624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257800" y="3810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610600" y="3733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257800" y="4267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610600" y="4114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075237" y="3974068"/>
              <a:ext cx="411163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257800" y="44196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257800" y="44958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876800" y="16764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4876800" y="26670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4859934" y="37338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4800600" y="44958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555262" y="16764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555262" y="267866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555262" y="374546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555262" y="45720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38800" y="1752600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38800" y="2816423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B</a:t>
              </a:r>
              <a:endParaRPr lang="en-US" dirty="0">
                <a:latin typeface="+mn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10714" y="3807023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C</a:t>
              </a:r>
              <a:endParaRPr lang="en-US" dirty="0">
                <a:latin typeface="+mn-l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62600" y="4645223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D</a:t>
              </a:r>
              <a:endParaRPr lang="en-US" dirty="0">
                <a:latin typeface="+mn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67600" y="17526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467600" y="2816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b</a:t>
              </a:r>
              <a:endParaRPr lang="en-US" dirty="0">
                <a:latin typeface="+mn-lt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467600" y="381000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c</a:t>
              </a:r>
              <a:endParaRPr lang="en-US" dirty="0">
                <a:latin typeface="+mn-lt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467600" y="4648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d</a:t>
              </a:r>
              <a:endParaRPr lang="en-US" dirty="0">
                <a:latin typeface="+mn-lt"/>
              </a:endParaRPr>
            </a:p>
          </p:txBody>
        </p:sp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5257800" y="80411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5257800" y="5715000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84" name="Text Box 24"/>
            <p:cNvSpPr txBox="1">
              <a:spLocks noChangeArrowheads="1"/>
            </p:cNvSpPr>
            <p:nvPr/>
          </p:nvSpPr>
          <p:spPr bwMode="auto">
            <a:xfrm>
              <a:off x="7556500" y="19812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85" name="Line 11"/>
            <p:cNvSpPr>
              <a:spLocks noChangeShapeType="1"/>
            </p:cNvSpPr>
            <p:nvPr/>
          </p:nvSpPr>
          <p:spPr bwMode="auto">
            <a:xfrm flipH="1">
              <a:off x="7315200" y="2175719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Text Box 24"/>
            <p:cNvSpPr txBox="1">
              <a:spLocks noChangeArrowheads="1"/>
            </p:cNvSpPr>
            <p:nvPr/>
          </p:nvSpPr>
          <p:spPr bwMode="auto">
            <a:xfrm>
              <a:off x="7556500" y="3090446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</a:rPr>
                <a:t>2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7315200" y="3284965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24"/>
            <p:cNvSpPr txBox="1">
              <a:spLocks noChangeArrowheads="1"/>
            </p:cNvSpPr>
            <p:nvPr/>
          </p:nvSpPr>
          <p:spPr bwMode="auto">
            <a:xfrm>
              <a:off x="7556500" y="4081046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</a:rPr>
                <a:t>3</a:t>
              </a:r>
            </a:p>
          </p:txBody>
        </p:sp>
        <p:sp>
          <p:nvSpPr>
            <p:cNvPr id="89" name="Line 11"/>
            <p:cNvSpPr>
              <a:spLocks noChangeShapeType="1"/>
            </p:cNvSpPr>
            <p:nvPr/>
          </p:nvSpPr>
          <p:spPr bwMode="auto">
            <a:xfrm flipH="1">
              <a:off x="7315200" y="4275565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7556500" y="4919246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</a:rPr>
                <a:t>4</a:t>
              </a:r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H="1">
              <a:off x="7315200" y="5113765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4958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5,1: 56+45+3+36+35+356+346+345+3456+26+25+256+24+246+2456+235+16+14+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145+13+136+1346+1345+13456+12+126+125+1256+124+1245+123+1236+1235+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5,2: C+5+56+4+46+45+36+35+34+346+345+3456+2+25+256+246+245+235+2356+234+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2346+1+16+156+14+145+13+136+135+134+1346+1345+13456+126+125+124+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5,3: 6+5+4+3+36+356+346+3456+24+236+2346+1+156+145+1456+1345+126+1246+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5,4: 6+5+56+46+45+36+34+346+345+3456+2+24+246+245+236+2356+15+156+146+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13+136+1356+1345+1256+124+1246+1245+12456+1236+1234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6,1: 5+456+3+34+346+345+3456+24+2456+23+234+2346+1+16+145+1456+135+134+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1346+1345+13456+126+1246+12456+1236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6,2: 6+4+456+35+256+245+23+235+16+15+1456+13+136+135+1356+12+1245+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6,3: C+6+5+4+3+35+345+2+24+2456+1+145+1456+13+136+1356+1345+1245+123+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6,4: C+5+56+46+45+456+36+356+34+346+345+3456+2+23+2346+16+15+156+146+1456+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13+136+135+1356+1246+12456+1236+12356+12346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9408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7,1: 6+5+45+3+34+345+2+246+2456+23+1+146+1456+1346+13456+1256+1246+1236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7,2: 5+56+4+45+456+3+36+346+3456+2+245+2456+2346+16+15+156+13+135+1356+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1346+13456+124+1245+123+1236+1235+12356+12346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7,3: C+5+4+3456+2+26+24+2456+23+1+16+14+13+1345+12+1246+12456+1236+1234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7,4: 6+5+3+345+3456+24+23+236+234+2346+16+15+156+14+1456+136+135+1345+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13456+12+124+1245+123+1236+1235+1234+12346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8,1: C+5+56+4+46+45+3+356+346+3456+2+256+245+236+16+15+1456+13+135+1356+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1346+1256+124+1246+1245+123+1235+12356+12346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8,2: 5+45+3+35+2+26+256+246+2456+236+2346+1+15+156+14+146+145+1456+135+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8,3: C+6+5+4+35+2+25+24+245+23+156+14+146+13+135+1356+134+1346+125+124+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1245+123+1234+12346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8,4: C+6+5+46+456+3+34+346+26+25+256+24+246+245+234+2346+1+16+156+145+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1456+136+135+134+1346+1246+12456+1236+12356+1234+12346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379697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62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Amplified 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1066800"/>
            <a:ext cx="4800600" cy="518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plaintext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random permutations, the probability that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b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When both pairs satisfy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(E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b)=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g, each has a probability, q, to be a right pair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wrt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=d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Pr(quartet becomes right quartet with difference a)= 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/2 quartets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Expected number of right quartets is 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6" name="Oval 5"/>
          <p:cNvSpPr/>
          <p:nvPr/>
        </p:nvSpPr>
        <p:spPr bwMode="auto">
          <a:xfrm>
            <a:off x="640080" y="2281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76994" y="3118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 bwMode="auto">
          <a:xfrm>
            <a:off x="640080" y="3729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>
            <a:off x="76994" y="4566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 bwMode="auto">
          <a:xfrm>
            <a:off x="609600" y="5131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630680" y="1824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5400000">
            <a:off x="1067594" y="2661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 bwMode="auto">
          <a:xfrm>
            <a:off x="1630680" y="32721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>
            <a:off x="1067594" y="41095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 bwMode="auto">
          <a:xfrm>
            <a:off x="1600200" y="46742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3400" y="1824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47800" y="1290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37248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95400" y="2967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200" y="5405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526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2621280" y="23577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5400000">
            <a:off x="2058194" y="31951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 bwMode="auto">
          <a:xfrm>
            <a:off x="2621280" y="3805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rot="5400000">
            <a:off x="2058194" y="4642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 bwMode="auto">
          <a:xfrm>
            <a:off x="2590800" y="52076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611880" y="1900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rot="5400000">
            <a:off x="3048794" y="2737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 bwMode="auto">
          <a:xfrm>
            <a:off x="3611880" y="3348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 rot="5400000">
            <a:off x="3048794" y="4185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 bwMode="auto">
          <a:xfrm>
            <a:off x="3581400" y="4750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19722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367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862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438400" y="5481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33800" y="4796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838200" y="2052935"/>
            <a:ext cx="91440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883920" y="24339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Arrow Connector 71"/>
          <p:cNvCxnSpPr>
            <a:stCxn id="24" idx="6"/>
          </p:cNvCxnSpPr>
          <p:nvPr/>
        </p:nvCxnSpPr>
        <p:spPr bwMode="auto">
          <a:xfrm flipV="1">
            <a:off x="914400" y="35007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6"/>
          </p:cNvCxnSpPr>
          <p:nvPr/>
        </p:nvCxnSpPr>
        <p:spPr bwMode="auto">
          <a:xfrm flipV="1">
            <a:off x="883920" y="4872335"/>
            <a:ext cx="868680" cy="3962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86000" y="402967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cxnSp>
        <p:nvCxnSpPr>
          <p:cNvPr id="77" name="Straight Arrow Connector 76"/>
          <p:cNvCxnSpPr>
            <a:stCxn id="43" idx="6"/>
          </p:cNvCxnSpPr>
          <p:nvPr/>
        </p:nvCxnSpPr>
        <p:spPr bwMode="auto">
          <a:xfrm flipV="1">
            <a:off x="2895600" y="21291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 bwMode="auto">
          <a:xfrm flipV="1">
            <a:off x="2895600" y="35769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 bwMode="auto">
          <a:xfrm flipV="1">
            <a:off x="2895600" y="49485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>
            <a:off x="1905000" y="1976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 bwMode="auto">
          <a:xfrm>
            <a:off x="1905000" y="34245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 bwMode="auto">
          <a:xfrm>
            <a:off x="914400" y="3881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>
            <a:off x="1828800" y="47961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 bwMode="auto">
          <a:xfrm>
            <a:off x="838200" y="52533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048000" y="2357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a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8956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ath1Mono"/>
              </a:rPr>
              <a:t>b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71600" y="5257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g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098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d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66800" y="1748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a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66800" y="3272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b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743200" y="4338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ath1Mono"/>
              </a:rPr>
              <a:t>g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28800" y="3500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ath1Mono"/>
              </a:rPr>
              <a:t>d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52400" y="2814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52400" y="4267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8674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Truncated Differentials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predicts that the differences are restricted to some set. For example, in the description of the 2R-attack on 7-round DES for a right pair with respect to the 5-round characteristic, there are some cipher text bits with a zero difference for sure. This can be described as a 7-round truncated differential of DES with probability p=1/9511 that predicts the difference of 12 output bits.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differentials can be used in the differential 1R- and 2R-attacks, to discard wrong pairs. Another application of truncated differentials is to define a distinguisher for the cipher (resulting in a key recovery attack at the end). For example, there is a 12-round truncated differential (in rounds 5–16) of Skipjack with probability 1 that predicts 16 bits of difference.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2743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N pairs with difference a,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~(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/2 quartets that satisfy differentials.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Given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pairs 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expected number of right quartets is 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=N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-n+1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pq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Instead of just looking for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look for any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g’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Distinguisher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=a,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=b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Pr[(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is a right quartet]=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a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endParaRPr lang="en-US" altLang="zh-TW" sz="20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Steps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Data collection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Initialize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Insert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Generate Quartet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Find and analyze quartets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Count sub-keys</a:t>
            </a:r>
          </a:p>
          <a:p>
            <a:endParaRPr lang="en-US" altLang="ko-KR" sz="2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198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66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Bilinear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05800" cy="2133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to round r and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 − 1], 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(without key) and output to the round functions.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 ⊆ {0, 1, 2, . . . 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n−1}, define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⊕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s∈α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[s].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the bilinear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[α]⊕R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β]·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67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Slide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438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F be a per-round function.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 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(P), P,C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P′ = F(P)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C′ = E(P′) = F(C). To find slide pairs, 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K which is easy to calculate. Store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 (and possibly less as in DES) pairs (P,C) 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(P′,C′), P′ 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and C′ = F(C). By birthday collision, this will happen.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Effective against rounds which implement weak permutations.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762000"/>
          </a:xfrm>
        </p:spPr>
        <p:txBody>
          <a:bodyPr/>
          <a:lstStyle/>
          <a:p>
            <a:r>
              <a:rPr lang="en-US" sz="3200" dirty="0"/>
              <a:t>Original FEAL-4</a:t>
            </a:r>
          </a:p>
        </p:txBody>
      </p:sp>
      <p:sp>
        <p:nvSpPr>
          <p:cNvPr id="113" name="Text Box 9"/>
          <p:cNvSpPr txBox="1">
            <a:spLocks noChangeArrowheads="1"/>
          </p:cNvSpPr>
          <p:nvPr/>
        </p:nvSpPr>
        <p:spPr bwMode="auto">
          <a:xfrm>
            <a:off x="5593238" y="57584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15" name="Text Box 9"/>
          <p:cNvSpPr txBox="1">
            <a:spLocks noChangeArrowheads="1"/>
          </p:cNvSpPr>
          <p:nvPr/>
        </p:nvSpPr>
        <p:spPr bwMode="auto">
          <a:xfrm>
            <a:off x="2481061" y="575846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B63CB-1F6E-0890-4527-A5C8813AAEDF}"/>
              </a:ext>
            </a:extLst>
          </p:cNvPr>
          <p:cNvGrpSpPr/>
          <p:nvPr/>
        </p:nvGrpSpPr>
        <p:grpSpPr>
          <a:xfrm>
            <a:off x="1726615" y="609600"/>
            <a:ext cx="5055186" cy="6092500"/>
            <a:chOff x="1726615" y="609600"/>
            <a:chExt cx="5055186" cy="6092500"/>
          </a:xfrm>
        </p:grpSpPr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516280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Refactored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C1FF0D-7902-D035-94EC-77FC38DC1812}"/>
              </a:ext>
            </a:extLst>
          </p:cNvPr>
          <p:cNvGrpSpPr/>
          <p:nvPr/>
        </p:nvGrpSpPr>
        <p:grpSpPr>
          <a:xfrm>
            <a:off x="304800" y="1371600"/>
            <a:ext cx="8534400" cy="5062954"/>
            <a:chOff x="304800" y="1371600"/>
            <a:chExt cx="8534400" cy="5062954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914400" y="3016589"/>
              <a:ext cx="2356104" cy="2170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969818" y="3065021"/>
              <a:ext cx="2297638" cy="1871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3085050" y="2215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590800" y="2265942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1676400" y="2660582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838200" y="25847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2209800" y="285597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1054608" y="2779776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1723565" y="264213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990600" y="252069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3276600" y="252069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990600" y="28712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2209800" y="274929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2209800" y="239877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929640" y="3252215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3270504" y="322478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815882" y="2221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304800" y="2215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929639" y="4344817"/>
              <a:ext cx="2337815" cy="2180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969818" y="4376929"/>
              <a:ext cx="2297637" cy="1280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3085050" y="351434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590800" y="35082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1676400" y="395903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838200" y="388315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1723565" y="390963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990600" y="381914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3276600" y="3819145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990600" y="41696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2438400" y="38100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929640" y="455066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3270504" y="4523233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815882" y="3520441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304800" y="351434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3078638" y="137769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590800" y="1371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804661" y="1383792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304800" y="1377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3121152" y="1752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3276600" y="1676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3276600" y="2026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1066800" y="170688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914400" y="185928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1066800" y="194157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7"/>
            <p:cNvSpPr txBox="1">
              <a:spLocks noChangeArrowheads="1"/>
            </p:cNvSpPr>
            <p:nvPr/>
          </p:nvSpPr>
          <p:spPr bwMode="auto">
            <a:xfrm>
              <a:off x="777240" y="466953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4" name="Text Box 7"/>
            <p:cNvSpPr txBox="1">
              <a:spLocks noChangeArrowheads="1"/>
            </p:cNvSpPr>
            <p:nvPr/>
          </p:nvSpPr>
          <p:spPr bwMode="auto">
            <a:xfrm>
              <a:off x="3107334" y="46482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5" name="Line 19"/>
            <p:cNvSpPr>
              <a:spLocks noChangeShapeType="1"/>
            </p:cNvSpPr>
            <p:nvPr/>
          </p:nvSpPr>
          <p:spPr bwMode="auto">
            <a:xfrm>
              <a:off x="932688" y="496214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6" name="Line 19"/>
            <p:cNvSpPr>
              <a:spLocks noChangeShapeType="1"/>
            </p:cNvSpPr>
            <p:nvPr/>
          </p:nvSpPr>
          <p:spPr bwMode="auto">
            <a:xfrm>
              <a:off x="3267456" y="49530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8" name="Text Box 9"/>
            <p:cNvSpPr txBox="1">
              <a:spLocks noChangeArrowheads="1"/>
            </p:cNvSpPr>
            <p:nvPr/>
          </p:nvSpPr>
          <p:spPr bwMode="auto">
            <a:xfrm>
              <a:off x="1639349" y="48006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0" name="Line 11"/>
            <p:cNvSpPr>
              <a:spLocks noChangeShapeType="1"/>
            </p:cNvSpPr>
            <p:nvPr/>
          </p:nvSpPr>
          <p:spPr bwMode="auto">
            <a:xfrm>
              <a:off x="2667000" y="4830116"/>
              <a:ext cx="496349" cy="70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1" name="Line 11"/>
            <p:cNvSpPr>
              <a:spLocks noChangeShapeType="1"/>
            </p:cNvSpPr>
            <p:nvPr/>
          </p:nvSpPr>
          <p:spPr bwMode="auto">
            <a:xfrm flipV="1">
              <a:off x="995544" y="4873847"/>
              <a:ext cx="3657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2" name="Text Box 9"/>
            <p:cNvSpPr txBox="1">
              <a:spLocks noChangeArrowheads="1"/>
            </p:cNvSpPr>
            <p:nvPr/>
          </p:nvSpPr>
          <p:spPr bwMode="auto">
            <a:xfrm>
              <a:off x="1410749" y="57912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3" name="Text Box 9"/>
            <p:cNvSpPr txBox="1">
              <a:spLocks noChangeArrowheads="1"/>
            </p:cNvSpPr>
            <p:nvPr/>
          </p:nvSpPr>
          <p:spPr bwMode="auto">
            <a:xfrm>
              <a:off x="1258349" y="60622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>
              <a:off x="2209800" y="418185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2209800" y="407517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34"/>
            <p:cNvSpPr>
              <a:spLocks noChangeShapeType="1"/>
            </p:cNvSpPr>
            <p:nvPr/>
          </p:nvSpPr>
          <p:spPr bwMode="auto">
            <a:xfrm flipH="1">
              <a:off x="5498593" y="2715447"/>
              <a:ext cx="2420110" cy="2439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5486400" y="2719139"/>
              <a:ext cx="2432303" cy="166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7733250" y="188061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239000" y="187452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6172200" y="2318730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5334000" y="224942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8" name="Line 8"/>
            <p:cNvSpPr>
              <a:spLocks noChangeShapeType="1"/>
            </p:cNvSpPr>
            <p:nvPr/>
          </p:nvSpPr>
          <p:spPr bwMode="auto">
            <a:xfrm flipH="1">
              <a:off x="6705600" y="2514600"/>
              <a:ext cx="1213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5562600" y="2459511"/>
              <a:ext cx="609600" cy="2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6219365" y="2300287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>
              <a:off x="5486400" y="21854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auto">
            <a:xfrm>
              <a:off x="7924800" y="218541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5486400" y="253593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6705600" y="241401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6744749" y="21059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7924800" y="465711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9"/>
            <p:cNvSpPr>
              <a:spLocks noChangeShapeType="1"/>
            </p:cNvSpPr>
            <p:nvPr/>
          </p:nvSpPr>
          <p:spPr bwMode="auto">
            <a:xfrm>
              <a:off x="7918704" y="288950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5311682" y="188671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800600" y="188061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7733250" y="317906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7239000" y="317296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6172200" y="362375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5334000" y="354787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6" name="Line 8"/>
            <p:cNvSpPr>
              <a:spLocks noChangeShapeType="1"/>
            </p:cNvSpPr>
            <p:nvPr/>
          </p:nvSpPr>
          <p:spPr bwMode="auto">
            <a:xfrm flipH="1">
              <a:off x="6705600" y="3810000"/>
              <a:ext cx="12252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 flipV="1">
              <a:off x="5562600" y="3758185"/>
              <a:ext cx="609600" cy="89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12"/>
            <p:cNvSpPr txBox="1">
              <a:spLocks noChangeArrowheads="1"/>
            </p:cNvSpPr>
            <p:nvPr/>
          </p:nvSpPr>
          <p:spPr bwMode="auto">
            <a:xfrm>
              <a:off x="6219365" y="357435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>
              <a:off x="5486400" y="34838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7924800" y="3483865"/>
              <a:ext cx="0" cy="822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H="1">
              <a:off x="6705600" y="3711773"/>
              <a:ext cx="257764" cy="6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6820949" y="34013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5334000" y="317274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4800600" y="317906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 flipV="1">
              <a:off x="7801897" y="483695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5562600" y="137160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 bwMode="auto">
            <a:xfrm>
              <a:off x="5562600" y="15240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V="1">
              <a:off x="5486400" y="4953000"/>
              <a:ext cx="23154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>
              <a:off x="5486400" y="3849624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7645028" y="5217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7162800" y="5248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5218651" y="52240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4800600" y="521795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5" name="Line 19"/>
            <p:cNvSpPr>
              <a:spLocks noChangeShapeType="1"/>
            </p:cNvSpPr>
            <p:nvPr/>
          </p:nvSpPr>
          <p:spPr bwMode="auto">
            <a:xfrm>
              <a:off x="7924800" y="509603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Line 19"/>
            <p:cNvSpPr>
              <a:spLocks noChangeShapeType="1"/>
            </p:cNvSpPr>
            <p:nvPr/>
          </p:nvSpPr>
          <p:spPr bwMode="auto">
            <a:xfrm>
              <a:off x="7924800" y="1377696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5943600" y="60960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= 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6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6067508" y="58336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7733250" y="43459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239000" y="43399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2" name="Text Box 9"/>
            <p:cNvSpPr txBox="1">
              <a:spLocks noChangeArrowheads="1"/>
            </p:cNvSpPr>
            <p:nvPr/>
          </p:nvSpPr>
          <p:spPr bwMode="auto">
            <a:xfrm>
              <a:off x="5334000" y="4339673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800600" y="43459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Line 19"/>
            <p:cNvSpPr>
              <a:spLocks noChangeShapeType="1"/>
            </p:cNvSpPr>
            <p:nvPr/>
          </p:nvSpPr>
          <p:spPr bwMode="auto">
            <a:xfrm>
              <a:off x="5486400" y="4684550"/>
              <a:ext cx="0" cy="5486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5498593" y="2962656"/>
              <a:ext cx="0" cy="2377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Line 11"/>
            <p:cNvSpPr>
              <a:spLocks noChangeShapeType="1"/>
            </p:cNvSpPr>
            <p:nvPr/>
          </p:nvSpPr>
          <p:spPr bwMode="auto">
            <a:xfrm flipH="1">
              <a:off x="1054608" y="4114800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7" name="Text Box 9"/>
            <p:cNvSpPr txBox="1">
              <a:spLocks noChangeArrowheads="1"/>
            </p:cNvSpPr>
            <p:nvPr/>
          </p:nvSpPr>
          <p:spPr bwMode="auto">
            <a:xfrm>
              <a:off x="685800" y="4572000"/>
              <a:ext cx="1942051" cy="50270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  <a:p>
              <a:pPr algn="ctr"/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0126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DC of DES, 5 rounds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73079" y="22009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2879" y="2057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377679" y="2286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30079" y="1233487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40 00 46 d0 02 00 00 00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358879" y="2286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918372" y="21336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054079" y="160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01479" y="1905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01479" y="5943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054079" y="594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301479" y="1905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654279" y="1905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01479" y="2438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654279" y="2286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673079" y="32677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377679" y="3352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358879" y="3352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918372" y="32004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301479" y="3048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3654279" y="2971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301479" y="3505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654279" y="3352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72879" y="3124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301479" y="25908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301479" y="26670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673079" y="50965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377679" y="5181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358879" y="5181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1918372" y="50292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301479" y="48768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3654279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118917" y="48768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301479" y="36576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301479" y="3733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1673079" y="4258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377679" y="4343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2358879" y="4343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1918372" y="4191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301479" y="4038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3654279" y="3962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301479" y="4495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3654279" y="4343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72879" y="4114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>
            <a:off x="301479" y="4648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301479" y="47244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303048" y="19050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303048" y="29834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379248" y="39740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396114" y="48006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280458" y="19050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3297324" y="29072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297324" y="39740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3297324" y="48122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319914" y="55626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781800" y="192666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181600" y="178308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 flipH="1">
            <a:off x="5486400" y="20116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638800" y="86868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5638800" y="2590800"/>
            <a:ext cx="2819401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40 00 46 d0 02 00 00 00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7467600" y="20116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7027093" y="185928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7162800" y="13258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5410200" y="163068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5410200" y="2362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7162800" y="2362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5410200" y="16306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8763000" y="163068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5410200" y="216408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8763000" y="2011680"/>
            <a:ext cx="0" cy="3505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5411769" y="163068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8389179" y="163068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297324" y="55626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 flipH="1">
            <a:off x="301478" y="5715000"/>
            <a:ext cx="3321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301479" y="5257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Line 57"/>
          <p:cNvSpPr>
            <a:spLocks noChangeShapeType="1"/>
          </p:cNvSpPr>
          <p:nvPr/>
        </p:nvSpPr>
        <p:spPr bwMode="auto">
          <a:xfrm>
            <a:off x="3654279" y="510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H="1">
            <a:off x="304799" y="5410200"/>
            <a:ext cx="3349479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301479" y="54864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3654279" y="5638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636738" y="205442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p=14/64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657600" y="3352800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p=12/64 16/64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733800" y="3962400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p=1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419600" y="3940076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gives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about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in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02000000 40004010, p=14/64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000006c0 02000000, p=12/64 x 16/64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Need 3-5 right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Pr[wrong pair]=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Expected # of wrong pairs is m2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Total characteristic probability: 0.000105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57200" y="2286000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A= 40004010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62200" y="2286000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a= 02000000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43800" y="1981200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e= 02000000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57200" y="3352800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B= 02000000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438400" y="3352800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b= 000006c0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57200" y="434340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C= 00000000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38400" y="4340423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c= 00000000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7200" y="5181600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D= 02000000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362200" y="51786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d= 000006c0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527931" y="1981200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E= 40004010</a:t>
            </a:r>
          </a:p>
        </p:txBody>
      </p:sp>
      <p:sp>
        <p:nvSpPr>
          <p:cNvPr id="99" name="Text Box 9"/>
          <p:cNvSpPr txBox="1">
            <a:spLocks noChangeArrowheads="1"/>
          </p:cNvSpPr>
          <p:nvPr/>
        </p:nvSpPr>
        <p:spPr bwMode="auto">
          <a:xfrm>
            <a:off x="3231659" y="1002268"/>
            <a:ext cx="38664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366539" y="1002268"/>
            <a:ext cx="36740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01" name="Text Box 9"/>
          <p:cNvSpPr txBox="1">
            <a:spLocks noChangeArrowheads="1"/>
          </p:cNvSpPr>
          <p:nvPr/>
        </p:nvSpPr>
        <p:spPr bwMode="auto">
          <a:xfrm>
            <a:off x="8418892" y="2831068"/>
            <a:ext cx="391453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5539322" y="2819400"/>
            <a:ext cx="37221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 bwMode="auto">
          <a:xfrm>
            <a:off x="304800" y="103271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Rectangle 6"/>
          <p:cNvSpPr>
            <a:spLocks noChangeArrowheads="1"/>
          </p:cNvSpPr>
          <p:nvPr/>
        </p:nvSpPr>
        <p:spPr bwMode="auto">
          <a:xfrm>
            <a:off x="5486400" y="2667000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057400" y="2133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57200" y="211449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762000" y="2286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914400" y="990600"/>
            <a:ext cx="2895600" cy="61555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P</a:t>
            </a:r>
            <a:r>
              <a:rPr lang="en-US" sz="1800" baseline="-25000" dirty="0">
                <a:latin typeface="Arial" pitchFamily="34" charset="0"/>
              </a:rPr>
              <a:t>L </a:t>
            </a:r>
            <a:r>
              <a:rPr lang="en-US" sz="1800" dirty="0">
                <a:latin typeface="Arial" pitchFamily="34" charset="0"/>
              </a:rPr>
              <a:t>P</a:t>
            </a:r>
            <a:r>
              <a:rPr lang="en-US" sz="1800" baseline="-25000" dirty="0">
                <a:latin typeface="Arial" pitchFamily="34" charset="0"/>
              </a:rPr>
              <a:t>R</a:t>
            </a:r>
          </a:p>
          <a:p>
            <a:pPr algn="ctr"/>
            <a:r>
              <a:rPr lang="en-US" sz="1600" dirty="0">
                <a:latin typeface="Arial" pitchFamily="34" charset="0"/>
              </a:rPr>
              <a:t>0x405c 0000 0400 0000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743200" y="2286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286000" y="2133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438400" y="160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85800" y="1905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85800" y="5943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438400" y="594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85800" y="1905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038600" y="1905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685800" y="2438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038600" y="2286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057400" y="3200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762000" y="3352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743200" y="3352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286000" y="3200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685800" y="3048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4038600" y="2971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685800" y="3505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4038600" y="3352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457200" y="312420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685800" y="25908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685800" y="26670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057400" y="5029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762000" y="5181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743200" y="5181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286000" y="50292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685800" y="48768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40386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503238" y="49338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685800" y="36576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685800" y="3733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2057400" y="4191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762000" y="4343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2743200" y="4343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2286000" y="4191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685800" y="4038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4038600" y="3962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685800" y="4495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4038600" y="4343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457200" y="411480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>
            <a:off x="685800" y="4648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685800" y="47244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668934" y="1905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668934" y="29834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745134" y="39740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762000" y="4800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640734" y="19050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3657600" y="2907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657600" y="39740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3657600" y="4812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685800" y="5562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705600" y="178308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151437" y="173349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 flipH="1">
            <a:off x="5410200" y="19354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562600" y="79248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</a:rPr>
              <a:t>4</a:t>
            </a:r>
            <a:r>
              <a:rPr lang="en-US" sz="1800" dirty="0">
                <a:latin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</a:rPr>
              <a:t>4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6581501" y="5745480"/>
            <a:ext cx="772071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C</a:t>
            </a:r>
            <a:r>
              <a:rPr lang="en-US" sz="1800" baseline="-25000" dirty="0">
                <a:latin typeface="Arial" pitchFamily="34" charset="0"/>
              </a:rPr>
              <a:t>L</a:t>
            </a:r>
            <a:r>
              <a:rPr lang="en-US" sz="1800" dirty="0">
                <a:latin typeface="Arial" pitchFamily="34" charset="0"/>
              </a:rPr>
              <a:t> C</a:t>
            </a:r>
            <a:r>
              <a:rPr lang="en-US" sz="1800" baseline="-25000" dirty="0">
                <a:latin typeface="Arial" pitchFamily="34" charset="0"/>
              </a:rPr>
              <a:t>R</a:t>
            </a: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7391400" y="19354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6934200" y="178308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7086600" y="12496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5334000" y="155448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5334000" y="528828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7086600" y="52882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5334000" y="15544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8686800" y="155448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5334000" y="20574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8686800" y="19354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6705600" y="284988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24"/>
          <p:cNvSpPr>
            <a:spLocks noChangeShapeType="1"/>
          </p:cNvSpPr>
          <p:nvPr/>
        </p:nvSpPr>
        <p:spPr bwMode="auto">
          <a:xfrm flipH="1">
            <a:off x="5410200" y="30022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Line 25"/>
          <p:cNvSpPr>
            <a:spLocks noChangeShapeType="1"/>
          </p:cNvSpPr>
          <p:nvPr/>
        </p:nvSpPr>
        <p:spPr bwMode="auto">
          <a:xfrm flipH="1">
            <a:off x="7391400" y="30022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6934200" y="284988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90" name="Line 29"/>
          <p:cNvSpPr>
            <a:spLocks noChangeShapeType="1"/>
          </p:cNvSpPr>
          <p:nvPr/>
        </p:nvSpPr>
        <p:spPr bwMode="auto">
          <a:xfrm>
            <a:off x="5334000" y="269748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" name="Line 30"/>
          <p:cNvSpPr>
            <a:spLocks noChangeShapeType="1"/>
          </p:cNvSpPr>
          <p:nvPr/>
        </p:nvSpPr>
        <p:spPr bwMode="auto">
          <a:xfrm flipH="1">
            <a:off x="8686800" y="262128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>
            <a:off x="5334000" y="315468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" name="Line 32"/>
          <p:cNvSpPr>
            <a:spLocks noChangeShapeType="1"/>
          </p:cNvSpPr>
          <p:nvPr/>
        </p:nvSpPr>
        <p:spPr bwMode="auto">
          <a:xfrm>
            <a:off x="8686800" y="30022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" name="Text Box 33"/>
          <p:cNvSpPr txBox="1">
            <a:spLocks noChangeArrowheads="1"/>
          </p:cNvSpPr>
          <p:nvPr/>
        </p:nvSpPr>
        <p:spPr bwMode="auto">
          <a:xfrm>
            <a:off x="5151437" y="277368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5334000" y="224028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" name="Line 35"/>
          <p:cNvSpPr>
            <a:spLocks noChangeShapeType="1"/>
          </p:cNvSpPr>
          <p:nvPr/>
        </p:nvSpPr>
        <p:spPr bwMode="auto">
          <a:xfrm>
            <a:off x="5334000" y="231648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" name="Rectangle 36"/>
          <p:cNvSpPr>
            <a:spLocks noChangeArrowheads="1"/>
          </p:cNvSpPr>
          <p:nvPr/>
        </p:nvSpPr>
        <p:spPr bwMode="auto">
          <a:xfrm>
            <a:off x="6705600" y="467868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8" name="Line 37"/>
          <p:cNvSpPr>
            <a:spLocks noChangeShapeType="1"/>
          </p:cNvSpPr>
          <p:nvPr/>
        </p:nvSpPr>
        <p:spPr bwMode="auto">
          <a:xfrm flipH="1">
            <a:off x="5410200" y="48310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 flipH="1">
            <a:off x="7391400" y="48310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" name="Text Box 39"/>
          <p:cNvSpPr txBox="1">
            <a:spLocks noChangeArrowheads="1"/>
          </p:cNvSpPr>
          <p:nvPr/>
        </p:nvSpPr>
        <p:spPr bwMode="auto">
          <a:xfrm>
            <a:off x="6934200" y="467868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" name="Line 42"/>
          <p:cNvSpPr>
            <a:spLocks noChangeShapeType="1"/>
          </p:cNvSpPr>
          <p:nvPr/>
        </p:nvSpPr>
        <p:spPr bwMode="auto">
          <a:xfrm>
            <a:off x="5334000" y="4526280"/>
            <a:ext cx="0" cy="20116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8686800" y="45262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" name="Line 44"/>
          <p:cNvSpPr>
            <a:spLocks noChangeShapeType="1"/>
          </p:cNvSpPr>
          <p:nvPr/>
        </p:nvSpPr>
        <p:spPr bwMode="auto">
          <a:xfrm>
            <a:off x="5334000" y="490728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" name="Line 45"/>
          <p:cNvSpPr>
            <a:spLocks noChangeShapeType="1"/>
          </p:cNvSpPr>
          <p:nvPr/>
        </p:nvSpPr>
        <p:spPr bwMode="auto">
          <a:xfrm>
            <a:off x="8686800" y="483108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" name="Text Box 46"/>
          <p:cNvSpPr txBox="1">
            <a:spLocks noChangeArrowheads="1"/>
          </p:cNvSpPr>
          <p:nvPr/>
        </p:nvSpPr>
        <p:spPr bwMode="auto">
          <a:xfrm>
            <a:off x="5151438" y="46290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106" name="Line 47"/>
          <p:cNvSpPr>
            <a:spLocks noChangeShapeType="1"/>
          </p:cNvSpPr>
          <p:nvPr/>
        </p:nvSpPr>
        <p:spPr bwMode="auto">
          <a:xfrm flipH="1">
            <a:off x="5334000" y="330708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7" name="Line 48"/>
          <p:cNvSpPr>
            <a:spLocks noChangeShapeType="1"/>
          </p:cNvSpPr>
          <p:nvPr/>
        </p:nvSpPr>
        <p:spPr bwMode="auto">
          <a:xfrm>
            <a:off x="5334000" y="338328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6705600" y="384048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9" name="Line 50"/>
          <p:cNvSpPr>
            <a:spLocks noChangeShapeType="1"/>
          </p:cNvSpPr>
          <p:nvPr/>
        </p:nvSpPr>
        <p:spPr bwMode="auto">
          <a:xfrm flipH="1">
            <a:off x="5410200" y="39928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0" name="Line 51"/>
          <p:cNvSpPr>
            <a:spLocks noChangeShapeType="1"/>
          </p:cNvSpPr>
          <p:nvPr/>
        </p:nvSpPr>
        <p:spPr bwMode="auto">
          <a:xfrm flipH="1">
            <a:off x="7391400" y="39928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1" name="Text Box 52"/>
          <p:cNvSpPr txBox="1">
            <a:spLocks noChangeArrowheads="1"/>
          </p:cNvSpPr>
          <p:nvPr/>
        </p:nvSpPr>
        <p:spPr bwMode="auto">
          <a:xfrm>
            <a:off x="6934200" y="384048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12" name="Line 54"/>
          <p:cNvSpPr>
            <a:spLocks noChangeShapeType="1"/>
          </p:cNvSpPr>
          <p:nvPr/>
        </p:nvSpPr>
        <p:spPr bwMode="auto">
          <a:xfrm>
            <a:off x="5334000" y="368808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55"/>
          <p:cNvSpPr>
            <a:spLocks noChangeShapeType="1"/>
          </p:cNvSpPr>
          <p:nvPr/>
        </p:nvSpPr>
        <p:spPr bwMode="auto">
          <a:xfrm flipH="1">
            <a:off x="8686800" y="361188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5334000" y="4050792"/>
            <a:ext cx="0" cy="29260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Line 57"/>
          <p:cNvSpPr>
            <a:spLocks noChangeShapeType="1"/>
          </p:cNvSpPr>
          <p:nvPr/>
        </p:nvSpPr>
        <p:spPr bwMode="auto">
          <a:xfrm>
            <a:off x="8686800" y="39928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" name="Text Box 58"/>
          <p:cNvSpPr txBox="1">
            <a:spLocks noChangeArrowheads="1"/>
          </p:cNvSpPr>
          <p:nvPr/>
        </p:nvSpPr>
        <p:spPr bwMode="auto">
          <a:xfrm>
            <a:off x="5151437" y="376428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 flipH="1">
            <a:off x="5334000" y="429768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>
            <a:off x="5317134" y="4370010"/>
            <a:ext cx="3369666" cy="15627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5317134" y="155448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0" name="Text Box 9"/>
          <p:cNvSpPr txBox="1">
            <a:spLocks noChangeArrowheads="1"/>
          </p:cNvSpPr>
          <p:nvPr/>
        </p:nvSpPr>
        <p:spPr bwMode="auto">
          <a:xfrm>
            <a:off x="5317134" y="263294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21" name="Text Box 9"/>
          <p:cNvSpPr txBox="1">
            <a:spLocks noChangeArrowheads="1"/>
          </p:cNvSpPr>
          <p:nvPr/>
        </p:nvSpPr>
        <p:spPr bwMode="auto">
          <a:xfrm>
            <a:off x="5393334" y="362354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22" name="Text Box 9"/>
          <p:cNvSpPr txBox="1">
            <a:spLocks noChangeArrowheads="1"/>
          </p:cNvSpPr>
          <p:nvPr/>
        </p:nvSpPr>
        <p:spPr bwMode="auto">
          <a:xfrm>
            <a:off x="5410200" y="445008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8288934" y="155448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4" name="Text Box 9"/>
          <p:cNvSpPr txBox="1">
            <a:spLocks noChangeArrowheads="1"/>
          </p:cNvSpPr>
          <p:nvPr/>
        </p:nvSpPr>
        <p:spPr bwMode="auto">
          <a:xfrm>
            <a:off x="8305800" y="255674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25" name="Text Box 9"/>
          <p:cNvSpPr txBox="1">
            <a:spLocks noChangeArrowheads="1"/>
          </p:cNvSpPr>
          <p:nvPr/>
        </p:nvSpPr>
        <p:spPr bwMode="auto">
          <a:xfrm>
            <a:off x="8305800" y="362354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26" name="Text Box 9"/>
          <p:cNvSpPr txBox="1">
            <a:spLocks noChangeArrowheads="1"/>
          </p:cNvSpPr>
          <p:nvPr/>
        </p:nvSpPr>
        <p:spPr bwMode="auto">
          <a:xfrm>
            <a:off x="8305800" y="446174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27" name="Text Box 9"/>
          <p:cNvSpPr txBox="1">
            <a:spLocks noChangeArrowheads="1"/>
          </p:cNvSpPr>
          <p:nvPr/>
        </p:nvSpPr>
        <p:spPr bwMode="auto">
          <a:xfrm>
            <a:off x="5410200" y="49646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128" name="Text Box 9"/>
          <p:cNvSpPr txBox="1">
            <a:spLocks noChangeArrowheads="1"/>
          </p:cNvSpPr>
          <p:nvPr/>
        </p:nvSpPr>
        <p:spPr bwMode="auto">
          <a:xfrm>
            <a:off x="8305800" y="491894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657600" y="55626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>
            <a:off x="685800" y="5638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685800" y="5257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0" name="Line 57"/>
          <p:cNvSpPr>
            <a:spLocks noChangeShapeType="1"/>
          </p:cNvSpPr>
          <p:nvPr/>
        </p:nvSpPr>
        <p:spPr bwMode="auto">
          <a:xfrm>
            <a:off x="4038600" y="510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H="1">
            <a:off x="685800" y="5410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685800" y="54864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4038600" y="5638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093938" y="2054423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p=1/4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114800" y="3349823"/>
            <a:ext cx="838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p=10/64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163887" y="4111823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p=1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2000" y="2286000"/>
            <a:ext cx="12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A’=4008 0000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743200" y="2283023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a’=0400 0000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62000" y="3349823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B’=0400 0000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62000" y="4340423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C’=0000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62000" y="5178623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D’=4008 0000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43200" y="3349823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b’=0054 0000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819400" y="434042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c’= 0000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743200" y="5178623"/>
            <a:ext cx="12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d’=4008 0000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410200" y="1905000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E’=4008 0000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410200" y="2971800"/>
            <a:ext cx="12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F’=4008 0000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410200" y="3962400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G’=4008 0000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410200" y="4797623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H’=4008 0000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482393" y="1902023"/>
            <a:ext cx="12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e’=4008 0000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467600" y="2968823"/>
            <a:ext cx="1217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f’=405c 0000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467600" y="3959423"/>
            <a:ext cx="12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g’=4008 0000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467600" y="4797623"/>
            <a:ext cx="12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h’=4008 0000</a:t>
            </a:r>
          </a:p>
        </p:txBody>
      </p:sp>
      <p:sp>
        <p:nvSpPr>
          <p:cNvPr id="155" name="Rectangle 6"/>
          <p:cNvSpPr>
            <a:spLocks noChangeArrowheads="1"/>
          </p:cNvSpPr>
          <p:nvPr/>
        </p:nvSpPr>
        <p:spPr bwMode="auto">
          <a:xfrm>
            <a:off x="685800" y="990600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56" name="Rectangle 6"/>
          <p:cNvSpPr>
            <a:spLocks noChangeArrowheads="1"/>
          </p:cNvSpPr>
          <p:nvPr/>
        </p:nvSpPr>
        <p:spPr bwMode="auto">
          <a:xfrm>
            <a:off x="5334000" y="560471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9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- 2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Requires 25,000 cipher texts. Finds 30 bits in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Uses 5 round differential 405c 0000 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405c 0000 0400 0000 for five rounds, p= 1/10485.76.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’=L’, H’=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 100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4008 0000= P(0a00 0000), 0400 0000=P(0010 0000)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10485.76)=100 for 30 bits --- too many counters.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Reduce to 24 bit search with enhanced probability.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{1,2,3,8,9,a,b}, X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{0,4}, Y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{0,8}, Z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{0,4}.  V=Y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4.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Z=0, 0400 00004008 0000, p=1/4, all others Z=4, p=20/64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e’E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=1/4+.8(20/64)=1/2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Pr(24 bit, differential)= 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16)/64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32)/64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]= 1/5243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74949</TotalTime>
  <Words>9771</Words>
  <Application>Microsoft Macintosh PowerPoint</Application>
  <PresentationFormat>On-screen Show (4:3)</PresentationFormat>
  <Paragraphs>1644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0" baseType="lpstr">
      <vt:lpstr>Arial Unicode MS</vt:lpstr>
      <vt:lpstr>Arial</vt:lpstr>
      <vt:lpstr>Calibri</vt:lpstr>
      <vt:lpstr>Cambria Math</vt:lpstr>
      <vt:lpstr>Courier New</vt:lpstr>
      <vt:lpstr>Math1</vt:lpstr>
      <vt:lpstr>Math1Mono</vt:lpstr>
      <vt:lpstr>Times New Roman</vt:lpstr>
      <vt:lpstr>Times-Roman</vt:lpstr>
      <vt:lpstr>Wingdings</vt:lpstr>
      <vt:lpstr>Contemporary</vt:lpstr>
      <vt:lpstr>PowerPoint Presentation</vt:lpstr>
      <vt:lpstr>Differential Cryptanalysis of DES</vt:lpstr>
      <vt:lpstr>How input differentials affect output</vt:lpstr>
      <vt:lpstr>How input differentials affect output</vt:lpstr>
      <vt:lpstr>DC of DES, 4 rounds - 1</vt:lpstr>
      <vt:lpstr>DC of DES, 4 rounds - 2</vt:lpstr>
      <vt:lpstr>DC of DES, 5 rounds</vt:lpstr>
      <vt:lpstr>DC of DES, 8 rounds - 1</vt:lpstr>
      <vt:lpstr>DC of DES, 8 rounds - 2</vt:lpstr>
      <vt:lpstr>DC of DES, 8 rounds - 3</vt:lpstr>
      <vt:lpstr>DC of DES, 8 rounds - 4</vt:lpstr>
      <vt:lpstr>Full Differential Attack on DES</vt:lpstr>
      <vt:lpstr>Summary of DES DC Attacks</vt:lpstr>
      <vt:lpstr>Linear Cryptanalysis of DES</vt:lpstr>
      <vt:lpstr>One round linear constraint</vt:lpstr>
      <vt:lpstr>Matsui’s Per Round Constraints </vt:lpstr>
      <vt:lpstr>S-Box constraints</vt:lpstr>
      <vt:lpstr>S-Box constraints to round constraints</vt:lpstr>
      <vt:lpstr>LC of DES, 3 rounds - 1</vt:lpstr>
      <vt:lpstr>Evaluating experimental outcome</vt:lpstr>
      <vt:lpstr>LC of DES, 3 rounds - 2</vt:lpstr>
      <vt:lpstr>LC of DES, 5 rounds - 1</vt:lpstr>
      <vt:lpstr>LC of DES, 5 rounds - 2</vt:lpstr>
      <vt:lpstr>LC of DES, 8 rounds - 1</vt:lpstr>
      <vt:lpstr>LC of DES, 8 rounds - 2</vt:lpstr>
      <vt:lpstr>15 Round Linear Approximation</vt:lpstr>
      <vt:lpstr>15 Round Linear Approximation</vt:lpstr>
      <vt:lpstr>Full Linear Attack on DES</vt:lpstr>
      <vt:lpstr>FEAL (A fortunate mistake)</vt:lpstr>
      <vt:lpstr>FEAL-4</vt:lpstr>
      <vt:lpstr>Original FEAL-4</vt:lpstr>
      <vt:lpstr>FEAL-4 Round Function</vt:lpstr>
      <vt:lpstr>FEAL-4 Key Schedule</vt:lpstr>
      <vt:lpstr>Refactored FEAL-4</vt:lpstr>
      <vt:lpstr>Refactored FEAL-4 Equations</vt:lpstr>
      <vt:lpstr>FEAL-4 Basic Differential Attack</vt:lpstr>
      <vt:lpstr>FEAL-4 Improved Differential Attack</vt:lpstr>
      <vt:lpstr>FEAL-4 Differential Attack</vt:lpstr>
      <vt:lpstr>FEAL-4 Linear Attack</vt:lpstr>
      <vt:lpstr>FEAL-4 Constraint Derivation</vt:lpstr>
      <vt:lpstr>FEAL-4 Linear Attack Equations</vt:lpstr>
      <vt:lpstr>FEAL-4 Linear Attack using refactored FEAL-4</vt:lpstr>
      <vt:lpstr>FEAL-4 Linear Attack</vt:lpstr>
      <vt:lpstr>Computing the Final Equations - A</vt:lpstr>
      <vt:lpstr>Computing the Final Equations - B</vt:lpstr>
      <vt:lpstr>Computing the Final Equations - C</vt:lpstr>
      <vt:lpstr>Computing the Final Equations - D</vt:lpstr>
      <vt:lpstr>Computing the Final Equations - E</vt:lpstr>
      <vt:lpstr>FEAL-4 Summary of invariants</vt:lpstr>
      <vt:lpstr>FEAL-4 Summary of invariants</vt:lpstr>
      <vt:lpstr>Strategy for FEAL-4 Linear Attack</vt:lpstr>
      <vt:lpstr>FEAL-4 Linear Attack in gory detail</vt:lpstr>
      <vt:lpstr>Automated attack</vt:lpstr>
      <vt:lpstr>Automated attack</vt:lpstr>
      <vt:lpstr>Boomerang Attack</vt:lpstr>
      <vt:lpstr>End</vt:lpstr>
      <vt:lpstr>DES Data</vt:lpstr>
      <vt:lpstr>S Boxes as Polynomials over GF(2)</vt:lpstr>
      <vt:lpstr>S boxes as polynomials</vt:lpstr>
      <vt:lpstr>S boxes as polynomials</vt:lpstr>
      <vt:lpstr>S boxes as polynomials</vt:lpstr>
      <vt:lpstr>Amplified Boomerang Attack</vt:lpstr>
      <vt:lpstr>Truncated Differentials</vt:lpstr>
      <vt:lpstr>Rectangle Attack</vt:lpstr>
      <vt:lpstr>Rectangle Distinguisher</vt:lpstr>
      <vt:lpstr>Bilinear Attack</vt:lpstr>
      <vt:lpstr>Slide Attack</vt:lpstr>
      <vt:lpstr>Original FEAL-4</vt:lpstr>
      <vt:lpstr>Refactored FEAL-4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 in the 1990s</dc:title>
  <dc:subject>Cryptanalysis</dc:subject>
  <dc:creator>John L. Manferdelli</dc:creator>
  <cp:lastModifiedBy>John Manferdelli</cp:lastModifiedBy>
  <cp:revision>4114</cp:revision>
  <cp:lastPrinted>2019-01-04T03:39:53Z</cp:lastPrinted>
  <dcterms:created xsi:type="dcterms:W3CDTF">2013-02-11T03:53:24Z</dcterms:created>
  <dcterms:modified xsi:type="dcterms:W3CDTF">2023-11-03T19:53:58Z</dcterms:modified>
</cp:coreProperties>
</file>