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86400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971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4EB143-41CD-C348-401B-17D81DE2B148}"/>
              </a:ext>
            </a:extLst>
          </p:cNvPr>
          <p:cNvGrpSpPr/>
          <p:nvPr/>
        </p:nvGrpSpPr>
        <p:grpSpPr>
          <a:xfrm>
            <a:off x="304800" y="1905000"/>
            <a:ext cx="6375400" cy="4758047"/>
            <a:chOff x="304800" y="1905000"/>
            <a:chExt cx="6375400" cy="4758047"/>
          </a:xfrm>
        </p:grpSpPr>
        <p:sp>
          <p:nvSpPr>
            <p:cNvPr id="40965" name="AutoShape 3"/>
            <p:cNvSpPr>
              <a:spLocks noChangeArrowheads="1"/>
            </p:cNvSpPr>
            <p:nvPr/>
          </p:nvSpPr>
          <p:spPr bwMode="auto">
            <a:xfrm>
              <a:off x="2743200" y="3276600"/>
              <a:ext cx="3657600" cy="1143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Compression</a:t>
              </a:r>
            </a:p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Function</a:t>
              </a:r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572000" y="4419600"/>
              <a:ext cx="0" cy="1143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3505200" y="5638800"/>
              <a:ext cx="2044149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128-bit Output</a:t>
              </a: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5410200" y="2362200"/>
              <a:ext cx="0" cy="914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8796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512-bit Input</a:t>
              </a:r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3733800" y="27432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H="1">
              <a:off x="2286000" y="2743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2286000" y="2743200"/>
              <a:ext cx="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2286000" y="4876800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2514600" y="1905000"/>
              <a:ext cx="197361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(IV ) – 128 bits</a:t>
              </a:r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 flipV="1">
              <a:off x="37338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04800" y="6386048"/>
              <a:ext cx="25590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aseline="-25000" dirty="0">
                  <a:latin typeface="Arial" charset="0"/>
                </a:rPr>
                <a:t>Slide by Josh Benaloh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734"/>
            <a:ext cx="8153400" cy="282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128-bit state and 512 bit input and produces new 128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0≤t&lt;47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7066"/>
              </p:ext>
            </p:extLst>
          </p:nvPr>
        </p:nvGraphicFramePr>
        <p:xfrm>
          <a:off x="533400" y="4191000"/>
          <a:ext cx="8077209" cy="2138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838200"/>
          </a:xfrm>
        </p:spPr>
        <p:txBody>
          <a:bodyPr/>
          <a:lstStyle/>
          <a:p>
            <a:r>
              <a:rPr lang="en-US" sz="2800" dirty="0"/>
              <a:t>Where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082675"/>
            <a:ext cx="4648200" cy="3794125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953000"/>
            <a:ext cx="56388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371600"/>
            <a:ext cx="3810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</a:t>
            </a:r>
            <a:r>
              <a:rPr lang="en-US" sz="1600" baseline="-25000" dirty="0" err="1"/>
              <a:t>i</a:t>
            </a:r>
            <a:r>
              <a:rPr lang="en-US" sz="1600" dirty="0" err="1"/>
              <a:t>(A,B,C</a:t>
            </a:r>
            <a:r>
              <a:rPr lang="en-US" sz="1600" dirty="0"/>
              <a:t>)</a:t>
            </a:r>
          </a:p>
          <a:p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</a:t>
            </a:r>
            <a:r>
              <a:rPr lang="en-US" sz="1600" dirty="0">
                <a:sym typeface="Symbol" pitchFamily="18" charset="2"/>
              </a:rPr>
              <a:t>¬</a:t>
            </a:r>
            <a:r>
              <a:rPr lang="en-US" sz="1600" dirty="0"/>
              <a:t>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0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B)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(A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</a:t>
            </a:r>
            <a:r>
              <a:rPr lang="en-US" sz="1600" dirty="0">
                <a:sym typeface="Symbol" pitchFamily="18" charset="2"/>
              </a:rPr>
              <a:t>⋁</a:t>
            </a:r>
            <a:r>
              <a:rPr lang="en-US" sz="1600" dirty="0"/>
              <a:t>(B</a:t>
            </a:r>
            <a:r>
              <a:rPr lang="en-US" sz="1600" dirty="0">
                <a:sym typeface="Symbol" pitchFamily="18" charset="2"/>
              </a:rPr>
              <a:t>⋀</a:t>
            </a:r>
            <a:r>
              <a:rPr lang="en-US" sz="1600" dirty="0"/>
              <a:t>C), 16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   A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B</a:t>
            </a:r>
            <a:r>
              <a:rPr lang="en-US" sz="1600" dirty="0">
                <a:sym typeface="Symbol" pitchFamily="18" charset="2"/>
              </a:rPr>
              <a:t>⨁</a:t>
            </a:r>
            <a:r>
              <a:rPr lang="en-US" sz="1600" dirty="0"/>
              <a:t>C, 32</a:t>
            </a:r>
            <a:r>
              <a:rPr lang="en-US" sz="16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600" dirty="0"/>
              <a:t>i&lt;48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	</a:t>
            </a:r>
            <a:endParaRPr lang="en-US" sz="1600" dirty="0">
              <a:sym typeface="Symbol" pitchFamily="18" charset="2"/>
            </a:endParaRPr>
          </a:p>
          <a:p>
            <a:r>
              <a:rPr lang="en-US" sz="1600" dirty="0"/>
              <a:t>K</a:t>
            </a:r>
            <a:r>
              <a:rPr lang="en-US" sz="1600" baseline="-25000" dirty="0"/>
              <a:t>0</a:t>
            </a:r>
            <a:r>
              <a:rPr lang="en-US" sz="16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  <a:r>
              <a:rPr lang="en-US" sz="16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  <a:r>
              <a:rPr lang="en-US" sz="1600" dirty="0"/>
              <a:t> = 0x6ed9eba1.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</a:t>
            </a:r>
            <a:r>
              <a:rPr lang="en-US" sz="3600"/>
              <a:t>of attack</a:t>
            </a:r>
            <a:endParaRPr lang="en-US" sz="3600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Denote M 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 and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Word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have the freedom to choose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is to find pair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(0,0,0,0)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065" y="15240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one-block collision, where M=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81800" y="5562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and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subtraction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denote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0x02000000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0xffffffe0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arithmetic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implies probability at least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12: We can start at step 12 and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each phase of attack, some words of M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completed, have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but h(M) = h(M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657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y=h(x) it is infeasible to calculate x.  (“One way,” “non-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invertibility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u, it is infeasible to find w such that h(u)=h(w).  (weak collision resistance,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infeasible to find u, w such that h(u)=h(w).  (strong collision resistance).  Note 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3733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 and 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G(Q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Then we compute probabilities of “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probability: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-30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actually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-22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898" y="1752600"/>
            <a:ext cx="4981101" cy="39163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j = 34 holds: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(0,0,0,1) and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 with probability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summarized in j = 35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731" y="2397125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6482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steps 12 to 19, find conditions that ensure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183" y="3124200"/>
            <a:ext cx="4492815" cy="333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3733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apply differential phase, must have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and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257800" y="57150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5943600" y="5791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20101208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Naïve algorithm: choose six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yields five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work is this</a:t>
            </a:r>
            <a:r>
              <a:rPr lang="en-US" sz="20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-1,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’=0,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’&lt;&lt;&lt;19)-(Q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’&lt;&lt;&lt;25)-(Q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arbitrarily and solve for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0)-F(Q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holds with probability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that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Birthday attack on MD4 is only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705600" y="5029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either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or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(x)||h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MDC+signature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&amp;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MAC+unknown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one-bit modifications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if 1st check equation still holds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5638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this point, we have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only difference between M,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already found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 to choose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1,2,3,5,6,7,9,10,11 so that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248400" y="5181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12 to 19: Find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0 to 11: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19 to 35: Check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not, go to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53197" y="5795158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h be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1: Pick k, generate K=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each pair of the values f(IV||d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two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collide 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Call this value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effort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each pair. Do this (colliding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i,j+1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you reach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Publish y = w(d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13565-E1A2-93AD-520D-FAE370F4D85D}"/>
              </a:ext>
            </a:extLst>
          </p:cNvPr>
          <p:cNvGrpSpPr/>
          <p:nvPr/>
        </p:nvGrpSpPr>
        <p:grpSpPr>
          <a:xfrm>
            <a:off x="234874" y="1905000"/>
            <a:ext cx="8604326" cy="4267200"/>
            <a:chOff x="234874" y="1905000"/>
            <a:chExt cx="8604326" cy="4267200"/>
          </a:xfrm>
        </p:grpSpPr>
        <p:sp>
          <p:nvSpPr>
            <p:cNvPr id="8" name="TextBox 7"/>
            <p:cNvSpPr txBox="1"/>
            <p:nvPr/>
          </p:nvSpPr>
          <p:spPr>
            <a:xfrm>
              <a:off x="2438400" y="19050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h(0,0)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38400" y="19354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23622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h(0,1)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38400" y="23926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8194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h(0,2)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28498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h(0,3)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7338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h(0,4)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38400" y="3736777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400" y="41880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38400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2126" y="46452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h(0,6)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32126" y="4675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51024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h(0,7)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38400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75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3)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275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</p:cNvCxnSpPr>
            <p:nvPr/>
          </p:nvCxnSpPr>
          <p:spPr bwMode="auto">
            <a:xfrm>
              <a:off x="30480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3" idx="3"/>
              <a:endCxn id="25" idx="1"/>
            </p:cNvCxnSpPr>
            <p:nvPr/>
          </p:nvCxnSpPr>
          <p:spPr bwMode="auto">
            <a:xfrm>
              <a:off x="30480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895600" y="5257800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048000" y="48006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727526" y="41880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2)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727526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048000" y="43556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8" idx="1"/>
            </p:cNvCxnSpPr>
            <p:nvPr/>
          </p:nvCxnSpPr>
          <p:spPr bwMode="auto">
            <a:xfrm>
              <a:off x="3048000" y="43556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48000" y="38862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727526" y="23592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0)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727526" y="2389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3048000" y="2526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43" idx="1"/>
            </p:cNvCxnSpPr>
            <p:nvPr/>
          </p:nvCxnSpPr>
          <p:spPr bwMode="auto">
            <a:xfrm>
              <a:off x="3048000" y="25268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048000" y="20574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727526" y="32736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1)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7275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30480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endCxn id="48" idx="1"/>
            </p:cNvCxnSpPr>
            <p:nvPr/>
          </p:nvCxnSpPr>
          <p:spPr bwMode="auto">
            <a:xfrm>
              <a:off x="30480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048000" y="29718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0229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 1)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0229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434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endCxn id="53" idx="1"/>
            </p:cNvCxnSpPr>
            <p:nvPr/>
          </p:nvCxnSpPr>
          <p:spPr bwMode="auto">
            <a:xfrm>
              <a:off x="43434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37" idx="3"/>
            </p:cNvCxnSpPr>
            <p:nvPr/>
          </p:nvCxnSpPr>
          <p:spPr bwMode="auto">
            <a:xfrm>
              <a:off x="4383475" y="4341912"/>
              <a:ext cx="645725" cy="763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5022926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h(2,0)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0229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43434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58" idx="1"/>
            </p:cNvCxnSpPr>
            <p:nvPr/>
          </p:nvCxnSpPr>
          <p:spPr bwMode="auto">
            <a:xfrm>
              <a:off x="43434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43" idx="3"/>
            </p:cNvCxnSpPr>
            <p:nvPr/>
          </p:nvCxnSpPr>
          <p:spPr bwMode="auto">
            <a:xfrm>
              <a:off x="4337126" y="2526863"/>
              <a:ext cx="692074" cy="7497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318326" y="510391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h(3,0)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318326" y="5134391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5638800" y="5271551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5" idx="1"/>
            </p:cNvCxnSpPr>
            <p:nvPr/>
          </p:nvCxnSpPr>
          <p:spPr bwMode="auto">
            <a:xfrm>
              <a:off x="5638800" y="5271551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58" idx="3"/>
            </p:cNvCxnSpPr>
            <p:nvPr/>
          </p:nvCxnSpPr>
          <p:spPr bwMode="auto">
            <a:xfrm>
              <a:off x="5632526" y="3441263"/>
              <a:ext cx="692074" cy="16656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7404192" y="461444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Published hash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13726" y="510540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w(h(3,0))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13726" y="5135880"/>
              <a:ext cx="844474" cy="24622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934200" y="5273040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endCxn id="72" idx="1"/>
            </p:cNvCxnSpPr>
            <p:nvPr/>
          </p:nvCxnSpPr>
          <p:spPr bwMode="auto">
            <a:xfrm flipV="1">
              <a:off x="6934200" y="5258991"/>
              <a:ext cx="679526" cy="14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408160" y="342602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34874" y="3456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844474" y="3590686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>
              <a:endCxn id="9" idx="1"/>
            </p:cNvCxnSpPr>
            <p:nvPr/>
          </p:nvCxnSpPr>
          <p:spPr bwMode="auto">
            <a:xfrm flipV="1">
              <a:off x="838200" y="2072640"/>
              <a:ext cx="1600200" cy="13563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4400" y="27402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996874" y="5955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endCxn id="23" idx="1"/>
            </p:cNvCxnSpPr>
            <p:nvPr/>
          </p:nvCxnSpPr>
          <p:spPr bwMode="auto">
            <a:xfrm>
              <a:off x="838200" y="3733800"/>
              <a:ext cx="1600200" cy="1536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838200" y="411480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57932" y="37308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endCxn id="19" idx="1"/>
            </p:cNvCxnSpPr>
            <p:nvPr/>
          </p:nvCxnSpPr>
          <p:spPr bwMode="auto">
            <a:xfrm>
              <a:off x="838200" y="3581400"/>
              <a:ext cx="1600200" cy="774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55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of phase 1 is (2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-1)2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guessing until T is one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Once you get a collision, follow a path through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Append these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cost: W=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n-k-1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n/2+k/2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k=(n-5)/3 is a good choice.  For 160 bit hash, k=52.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46774"/>
              </p:ext>
            </p:extLst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modern ciphers are designed so that knowing output of n-1 messages provides no useful information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Jesse Walker,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27432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22860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Historical Context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Rabin’s Hash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scientists introduced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to create a compact table index optimizing search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Requirement: a hash function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Indices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like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mapping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when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</a:p>
          <a:p>
            <a:pPr lvl="2">
              <a:buNone/>
            </a:pP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endParaRPr lang="en-US" sz="3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usually chosen to be a number theoretic mixer, e.g.,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h,m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 + am + 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for primes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1978 M. Rabin wanted to create a digital signature scheme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needed something like a hash function to “compress” the message into a fixed sized “index”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realized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being a strong pseudo-random mixer, can replace the non-cryptographic 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RabinHash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return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instead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Lesson 1: The initial value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standard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 Problem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people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two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Assuming birthdays are uniformly distributed,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Birthday Problem for two sets: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population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boys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girls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a boy and girl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When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assuming birthdays are uniformly distributed,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Coppersmith: To find a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pre-image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Then compute</a:t>
            </a: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the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exists with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approximately 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)/2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implies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because if we produce a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then we also produce a collision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Exercise: modify the attack to produce pre-images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early 1980s Davies and Meyer observed that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is one-way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Given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it is hard to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Davies-Meyer construction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replaces DES in the Rabin hash function: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Does this work?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Davies and Meyer reasoned as if DES were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“key”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) acts like a random permutation of 64 bits strings {0,1}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easy to reason about an 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⨁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] = 1/2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(pre-image resistance)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Also easy to show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(collision resistance) in the ideal cipher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4. Nearly all hash function rationales or “security proofs” rely on the ideal cipher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fixed points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0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Attack: Given a message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(with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replacing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 lvl="1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	  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with high probability there are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j, 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with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. . 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With Davies-Meyer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86000"/>
            <a:ext cx="87630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g: {1,2,…,q-1}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g(s, t) =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s-u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Let b=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enhancement can only provide collision resistance to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1987 IBM proposed MDC2 to obtain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collision resistance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MDC2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construction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Swapping the left and right digest halves is essential for 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could be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operations, because without the swap the digest is just the concatenation of digests from two independent hashes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({0,1}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i.e.,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is a string whose bit length is a multiple of 56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any string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it is easy to verify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for each of the hash constructions we have considered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 message digest of a hash function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 wide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By the standard birthday problem there is at probability of at least 0.5 that at least two messages in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. . .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 collide.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6. To achieve collision resistance the length of all the combined inputs to a hash function must be less than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hash is too weak for practical applications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MDC2 hash is too expensive for practical use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DES 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500 cycles; 1 MDC2 operation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1000 cycles = 125 cycles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per byte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something wrong in the way early hash functions deal with the length of their inputs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Even though the inner loop is collision/pre-image/2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Crypto 1989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published papers revolutionizing hash function design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Replace 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construction by a clean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abstraction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operating 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an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chaining variable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padding scheme to block length extension attacks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MD-Hash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compression function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operates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chaining variables then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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				--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– 1		-- compute number of 0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0 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   bits needed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1 0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l&gt;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append a 1 bit,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0 bits,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		--   encoded as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bit integer 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property: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gives the number of bits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scheme makes it unambiguous where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ends and where the padding ends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254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does collision resistance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imply collision resistance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Suppose we can easily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cases: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with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1: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). There must be some 1 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but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. This contradicts the assumption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2: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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 we know that the final (padding) blocks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), a contradiction since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pre-image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Mapping properties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1242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267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4864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2098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6002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590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5908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7244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752600"/>
            <a:ext cx="197361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184150" y="6200001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collision resistant compression function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bit message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assumption we can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Similarly we 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Therefore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preimages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 that we have found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/2+1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Clearly the attack can be extended to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block messages to find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pre-images in time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 is no stronger than collision resistance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oracle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public random mapping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oracle returns a fixed length random string in response to any input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widely assumed in practice that hash functions behave like random oracles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acted like a random oracle, then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pad (m)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should assume independent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makes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 don’t know that constructions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D. Simon showed that random oracles cannot be instantiated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oracles assume an infinite world, so can always be distinguished from real-word constructions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replace the notion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distinguishability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reasoning about hash functions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is not enough; hash functions should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Question: When can an iterated construction replace a monolithic construction?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cryptanalysis was introduced to study block ciphers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key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what is the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often yields useful information about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deep insight into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structure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compression functions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hashing is multi-block, we need some way to extend differential cryptanalysis to multi-block attacks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Xiayuan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Wang applied the multi-block technique to break the collision resistance of MD4, MD5, and Ripe-MD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2009 their attack was extended to forge the certificate of real CA that supported MD5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2005 Wang and colleagues used the technique to defeat the collision resistance of SHA-1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showed a collision could be found at cost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attacks caused deep trauma and introspection in the crypto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block being hashed is the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attacks exploit the fact that making small changes in one block can be canceled by a later block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learned that hash functions and block ciphers are attacked in similar ways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longer surprising, given how hash function have been built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160-bit state and 512 bit input and produces new 160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X= (a&lt;&lt;&lt;5)+f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(b,c,d)+e+W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&lt;&lt;&lt;30;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=a; a=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Three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411479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 finally puts collision resistance,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and pre-image resistance on a firm foundation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is much weaker than anticipated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functions do not act like random oracles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don’t know many of our constructions are safe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Multi-block technique appears to threaten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SHA-3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adopted the SHA-2 family in 2003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sizes of 224, 256, 384, and 512 bits to address Moore’s Law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SHA-2 family very similar to that for SHA-1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SHA-2 vulnerable to Wang’s attack? No, but this was not established until after SHA-3 competition was under way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similarity of SHA-2 family to SHA-1, consensus was we need a new hash algorithm 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 community’s BKM for designing new algorithms: hold a contest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published RFP January 7, 2007 announcing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accepted 51 of the 64 submissions into Round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cryptanalysis of all designs by the international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designs independently analyzed by multiple parties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designs broken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performance data collected at the e-BACS site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14 designs for Round 2 in July 2009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Approaches proposed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HAIFA construction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 (aka “Final Transform”)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 and domain switching patch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while a sponge is something entirely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employ one or more of these approaches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appear to have comparable security levels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better safety margins than SHA-2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Dunkleman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hash each message block through the compression function with the number of bits hashed so far and an optional salt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This makes each compression function invocation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mapping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(0,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. . .  ((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prefix-free encoding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et al proved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of a prefix-free encoded message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by Bellare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 Rehash the output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an independent compression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Intuition: Hide the iterative structure with an independent hash (“domain switch”)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compression function acts like a random oracle, then so 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7162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6388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prove a sponge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designed by Guido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Gilles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Vincent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Rijman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designed AES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announced the SHA-3 winner on October 2, 2012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AES winner announced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 2, 2000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indicated design diversity drove their choice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SHA-2, BLAKE,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Skein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permuation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parameterized by rate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capacity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1600 = 25  64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Keccak-512: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512,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1088  faster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544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Keccak-256: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256,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1344  slower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672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goal: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wide-trail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design strategy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round: (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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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Implemented as a linear mapping of GF(5)  GF(5)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2362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f(X,Y,Z)=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SHA-3 finalists offer excellent security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diversity drove NIST’s selection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the SHA-3 winner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 function design has deep roots in conventional computer science, but only received a firm foundation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right problems to solve has been a treacherous adventure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hash function designs should strive to construct random oracles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Analysis and Design of Cryptographic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Ph.D. thesis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P. Rogaway,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Black-Box Analysis of Block-Cipher-Based Hash Function Constructions from PGV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2002, pp 320-355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Rogaway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Hash-Function Basics: Definitions, Implications, and Separations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Second-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and Collision Resistance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FSE 2004, pp 371-388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One way hash functions and 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228-246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416-427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Dodis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Malinaud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Puniya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Revisited: How to Construct a 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2005, pp 21-39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X. Wang and H. Yu.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to Break MD5 and Other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 Bellare, and T. Ristenpart,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Multi-Property-Preserving Hash Domain Extension and the EMD Transform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2006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Lucks,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Failure-Friendly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M. Cochran,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Impossibility of Highly Efficient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Blockcipher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-Based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526-541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Multicollisions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Iterated Hash Functions: Application to Cascaded Constructions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Dunklemann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Framework for Iterative Hash Functions – HAIFA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eprints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2007/278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of the Sponge 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 Maurer,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Reener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Holenstein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Impossibility Results on Reductions, and Applications to the Random Oracle Methodology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J.P. Aumasson, 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Henzen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W. Meier, and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SHA-3 Proposal BLAKE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https://131002.net/blake/blake.pdf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Gauravaram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Knudsen, K. Matusiewicz, C. Rechberger,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Shläffer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S. Thomsen,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– a SHA-3 Candidate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http://www.groestl.info/Groestl.pdf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H. Wu,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Hash Function JH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http://www3.ntu.edu.sg/home/wuhj/research/jh/jh_round3.pdf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SHA-3 submission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http://keccak.noekeon.org/Keccak-submission-3.pdf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N. Ferguson, S. Lucks, B. Schneier, D. Whiting, M. Bellare, T. Kohno, J. Callas, J. Walker,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Skein Hash Function Family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http://www.skein-hash.info/sites/default/files/skein1.1.pdf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70904</TotalTime>
  <Words>9271</Words>
  <Application>Microsoft Macintosh PowerPoint</Application>
  <PresentationFormat>On-screen Show (4:3)</PresentationFormat>
  <Paragraphs>1103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Courier New</vt:lpstr>
      <vt:lpstr>Times</vt:lpstr>
      <vt:lpstr>Times New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3461</cp:revision>
  <cp:lastPrinted>2013-02-25T03:36:59Z</cp:lastPrinted>
  <dcterms:created xsi:type="dcterms:W3CDTF">2013-04-07T20:15:24Z</dcterms:created>
  <dcterms:modified xsi:type="dcterms:W3CDTF">2023-11-03T20:22:36Z</dcterms:modified>
</cp:coreProperties>
</file>