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sym typeface="Symbol" pitchFamily="18" charset="2"/>
              </a:rPr>
              <a:t>Fundamental Theorem of Arithmetic</a:t>
            </a:r>
          </a:p>
          <a:p>
            <a:pPr>
              <a:lnSpc>
                <a:spcPct val="80000"/>
              </a:lnSpc>
            </a:pPr>
            <a:r>
              <a:rPr lang="en-US" sz="2000" dirty="0">
                <a:sym typeface="Symbol" pitchFamily="18" charset="2"/>
              </a:rPr>
              <a:t>Euclidean algorithm for GCD</a:t>
            </a:r>
          </a:p>
          <a:p>
            <a:pPr>
              <a:lnSpc>
                <a:spcPct val="80000"/>
              </a:lnSpc>
            </a:pPr>
            <a:r>
              <a:rPr lang="en-US" sz="2000" dirty="0">
                <a:sym typeface="Symbol" pitchFamily="18" charset="2"/>
              </a:rPr>
              <a:t>Solving congruences</a:t>
            </a:r>
          </a:p>
          <a:p>
            <a:pPr>
              <a:lnSpc>
                <a:spcPct val="80000"/>
              </a:lnSpc>
            </a:pPr>
            <a:r>
              <a:rPr lang="en-US" sz="2000" dirty="0">
                <a:sym typeface="Symbol" pitchFamily="18" charset="2"/>
              </a:rPr>
              <a:t>Chinese remainder theorem</a:t>
            </a:r>
          </a:p>
          <a:p>
            <a:pPr>
              <a:lnSpc>
                <a:spcPct val="80000"/>
              </a:lnSpc>
            </a:pPr>
            <a:r>
              <a:rPr lang="en-US" sz="2000" dirty="0">
                <a:sym typeface="Symbol" pitchFamily="18" charset="2"/>
              </a:rPr>
              <a:t>Integer arithmetic mod n</a:t>
            </a:r>
          </a:p>
          <a:p>
            <a:pPr>
              <a:lnSpc>
                <a:spcPct val="80000"/>
              </a:lnSpc>
            </a:pPr>
            <a:r>
              <a:rPr lang="en-US" sz="2000" dirty="0">
                <a:sym typeface="Symbol" pitchFamily="18" charset="2"/>
              </a:rPr>
              <a:t>Fermat’s Theorem</a:t>
            </a:r>
          </a:p>
          <a:p>
            <a:pPr>
              <a:lnSpc>
                <a:spcPct val="80000"/>
              </a:lnSpc>
            </a:pPr>
            <a:r>
              <a:rPr lang="en-US" sz="2000" dirty="0">
                <a:sym typeface="Symbol" pitchFamily="18" charset="2"/>
              </a:rPr>
              <a:t>Quadratic Reciprocity: Legendre and Jacobi symbols.</a:t>
            </a:r>
          </a:p>
          <a:p>
            <a:pPr>
              <a:lnSpc>
                <a:spcPct val="80000"/>
              </a:lnSpc>
            </a:pPr>
            <a:r>
              <a:rPr lang="en-US" sz="2000" dirty="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143000"/>
            <a:ext cx="8382000" cy="2362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nvGraphicFramePr>
        <p:xfrm>
          <a:off x="10668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1816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a:t>
                </a:r>
                <a:r>
                  <a:rPr lang="en-US" sz="2000" baseline="30000" dirty="0">
                    <a:latin typeface="Calibri" panose="020F0502020204030204" pitchFamily="34" charset="0"/>
                    <a:cs typeface="Calibri" panose="020F0502020204030204" pitchFamily="34" charset="0"/>
                  </a:rPr>
                  <a:t>f(n)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701800"/>
                <a:ext cx="8496300" cy="2489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with this property too.</a:t>
                </a:r>
              </a:p>
              <a:p>
                <a:pPr>
                  <a:lnSpc>
                    <a:spcPct val="80000"/>
                  </a:lnSpc>
                  <a:spcBef>
                    <a:spcPts val="200"/>
                  </a:spcBef>
                </a:pPr>
                <a:r>
                  <a:rPr lang="en-US" sz="2000" dirty="0">
                    <a:sym typeface="Symbol" pitchFamily="18" charset="2"/>
                  </a:rPr>
                  <a:t>Thus the multiplicative group may not be cyclic</a:t>
                </a:r>
              </a:p>
              <a:p>
                <a:pPr>
                  <a:lnSpc>
                    <a:spcPct val="80000"/>
                  </a:lnSpc>
                  <a:spcBef>
                    <a:spcPts val="200"/>
                  </a:spcBef>
                </a:pPr>
                <a:r>
                  <a:rPr lang="en-US" sz="2000" dirty="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sym typeface="Symbol" pitchFamily="18" charset="2"/>
                  </a:rPr>
                  <a:t>, but if </a:t>
                </a:r>
              </a:p>
              <a:p>
                <a:pPr lvl="1">
                  <a:lnSpc>
                    <a:spcPct val="80000"/>
                  </a:lnSpc>
                  <a:spcBef>
                    <a:spcPts val="200"/>
                  </a:spcBef>
                  <a:buNone/>
                </a:pPr>
                <a:r>
                  <a:rPr lang="en-US" sz="2000" dirty="0">
                    <a:sym typeface="Symbol" pitchFamily="18" charset="2"/>
                  </a:rPr>
                  <a:t>    (a, 15)=1, a</a:t>
                </a:r>
                <a:r>
                  <a:rPr lang="en-US" sz="2000" baseline="30000" dirty="0">
                    <a:sym typeface="Symbol" pitchFamily="18" charset="2"/>
                  </a:rPr>
                  <a:t>4</a:t>
                </a:r>
                <a:r>
                  <a:rPr lang="en-US" sz="2000" dirty="0">
                    <a:sym typeface="Symbol" pitchFamily="18" charset="2"/>
                  </a:rPr>
                  <a:t>=1 (mod 15)</a:t>
                </a:r>
              </a:p>
              <a:p>
                <a:pPr lvl="1">
                  <a:lnSpc>
                    <a:spcPct val="80000"/>
                  </a:lnSpc>
                  <a:spcBef>
                    <a:spcPts val="200"/>
                  </a:spcBef>
                </a:pPr>
                <a:r>
                  <a:rPr lang="en-US" sz="2000" dirty="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sym typeface="Symbol" pitchFamily="18" charset="2"/>
                  </a:rPr>
                  <a:t>, but if (a, 2800)=1, a</a:t>
                </a:r>
                <a:r>
                  <a:rPr lang="en-US" sz="2000" baseline="30000" dirty="0">
                    <a:sym typeface="Symbol" pitchFamily="18" charset="2"/>
                  </a:rPr>
                  <a:t>60</a:t>
                </a:r>
                <a:r>
                  <a:rPr lang="en-US" sz="2000" dirty="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701800"/>
                <a:ext cx="8496300" cy="2489200"/>
              </a:xfrm>
              <a:blipFill>
                <a:blip r:embed="rId2"/>
                <a:stretch>
                  <a:fillRect l="-597" t="-3046"/>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636816"/>
            <a:ext cx="8458200" cy="46482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800">
                <a:latin typeface="Arial" pitchFamily="34" charset="0"/>
                <a:cs typeface="Arial" pitchFamily="34" charset="0"/>
              </a:rPr>
              <a:t>Bob</a:t>
            </a: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Arial" pitchFamily="34" charset="0"/>
                <a:cs typeface="Arial" pitchFamily="34" charset="0"/>
              </a:rPr>
              <a:t>A1: s= min(p size),</a:t>
            </a:r>
          </a:p>
          <a:p>
            <a:pPr>
              <a:spcBef>
                <a:spcPct val="0"/>
              </a:spcBef>
            </a:pPr>
            <a:r>
              <a:rPr kumimoji="0" lang="en-US" sz="1800">
                <a:latin typeface="Arial" pitchFamily="34" charset="0"/>
                <a:cs typeface="Arial" pitchFamily="34" charset="0"/>
              </a:rPr>
              <a:t>N</a:t>
            </a:r>
            <a:r>
              <a:rPr kumimoji="0" lang="en-US" sz="1800" baseline="-25000">
                <a:latin typeface="Arial" pitchFamily="34" charset="0"/>
                <a:cs typeface="Arial" pitchFamily="34" charset="0"/>
              </a:rPr>
              <a:t>a</a:t>
            </a:r>
            <a:r>
              <a:rPr kumimoji="0" lang="en-US" sz="1800">
                <a:latin typeface="Arial" pitchFamily="34" charset="0"/>
                <a:cs typeface="Arial" pitchFamily="34" charset="0"/>
              </a:rPr>
              <a:t>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s,N</a:t>
            </a:r>
            <a:r>
              <a:rPr kumimoji="0" lang="en-US" sz="1800" baseline="-25000">
                <a:latin typeface="Arial" pitchFamily="34" charset="0"/>
                <a:cs typeface="Arial" pitchFamily="34" charset="0"/>
              </a:rPr>
              <a:t>a</a:t>
            </a:r>
            <a:endParaRPr kumimoji="0" lang="en-US" sz="1800">
              <a:latin typeface="Arial" pitchFamily="34" charset="0"/>
              <a:cs typeface="Arial"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B1: Choose (</a:t>
            </a:r>
            <a:r>
              <a:rPr kumimoji="0" lang="en-US" sz="1800" err="1">
                <a:latin typeface="Arial" pitchFamily="34" charset="0"/>
                <a:cs typeface="Arial" pitchFamily="34" charset="0"/>
              </a:rPr>
              <a:t>p,q,g</a:t>
            </a:r>
            <a:r>
              <a:rPr kumimoji="0" lang="en-US" sz="1800">
                <a:latin typeface="Arial" pitchFamily="34" charset="0"/>
                <a:cs typeface="Arial" pitchFamily="34" charset="0"/>
              </a:rPr>
              <a:t>),</a:t>
            </a:r>
          </a:p>
          <a:p>
            <a:pPr>
              <a:spcBef>
                <a:spcPct val="0"/>
              </a:spcBef>
            </a:pPr>
            <a:r>
              <a:rPr kumimoji="0" lang="en-US" sz="1800">
                <a:latin typeface="Arial" pitchFamily="34" charset="0"/>
                <a:cs typeface="Arial" pitchFamily="34" charset="0"/>
              </a:rPr>
              <a:t>x in {0, … 2</a:t>
            </a:r>
            <a:r>
              <a:rPr kumimoji="0" lang="en-US" sz="1800" baseline="30000">
                <a:latin typeface="Arial" pitchFamily="34" charset="0"/>
                <a:cs typeface="Arial" pitchFamily="34" charset="0"/>
              </a:rPr>
              <a:t>256</a:t>
            </a:r>
            <a:r>
              <a:rPr kumimoji="0" lang="en-US" sz="1800">
                <a:latin typeface="Arial" pitchFamily="34" charset="0"/>
                <a:cs typeface="Arial"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Arial" pitchFamily="34" charset="0"/>
              <a:cs typeface="Arial"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a:t>
            </a:r>
            <a:r>
              <a:rPr kumimoji="0" lang="en-US" sz="1800" err="1">
                <a:latin typeface="Arial" pitchFamily="34" charset="0"/>
                <a:cs typeface="Arial" pitchFamily="34" charset="0"/>
              </a:rPr>
              <a:t>p,q,g</a:t>
            </a:r>
            <a:r>
              <a:rPr kumimoji="0" lang="en-US" sz="1800">
                <a:latin typeface="Arial" pitchFamily="34" charset="0"/>
                <a:cs typeface="Arial" pitchFamily="34" charset="0"/>
              </a:rPr>
              <a:t>), X=</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x</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endParaRPr kumimoji="0" lang="en-US" sz="1800" baseline="-25000">
              <a:latin typeface="Arial" pitchFamily="34" charset="0"/>
              <a:cs typeface="Arial"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A2: Check (</a:t>
            </a:r>
            <a:r>
              <a:rPr kumimoji="0" lang="en-US" sz="1800" err="1">
                <a:latin typeface="Arial" pitchFamily="34" charset="0"/>
                <a:cs typeface="Arial" pitchFamily="34" charset="0"/>
              </a:rPr>
              <a:t>p,q,g</a:t>
            </a:r>
            <a:r>
              <a:rPr kumimoji="0" lang="en-US" sz="1800">
                <a:latin typeface="Arial" pitchFamily="34" charset="0"/>
                <a:cs typeface="Arial" pitchFamily="34" charset="0"/>
              </a:rPr>
              <a:t>) X,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B</a:t>
            </a:r>
            <a:r>
              <a:rPr kumimoji="0" lang="en-US" sz="1800">
                <a:latin typeface="Arial" pitchFamily="34" charset="0"/>
                <a:cs typeface="Arial"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B2: Check  Y, Auth</a:t>
            </a:r>
            <a:r>
              <a:rPr kumimoji="0" lang="en-US" sz="1800" baseline="-25000">
                <a:latin typeface="Arial" pitchFamily="34" charset="0"/>
                <a:cs typeface="Arial" pitchFamily="34" charset="0"/>
              </a:rPr>
              <a:t>A</a:t>
            </a: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Arial" pitchFamily="34" charset="0"/>
              <a:cs typeface="Arial"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Arial" pitchFamily="34" charset="0"/>
                <a:cs typeface="Arial" pitchFamily="34" charset="0"/>
              </a:rPr>
              <a:t>Y= </a:t>
            </a:r>
            <a:r>
              <a:rPr kumimoji="0" lang="en-US" sz="1800" err="1">
                <a:latin typeface="Arial" pitchFamily="34" charset="0"/>
                <a:cs typeface="Arial" pitchFamily="34" charset="0"/>
              </a:rPr>
              <a:t>g</a:t>
            </a:r>
            <a:r>
              <a:rPr kumimoji="0" lang="en-US" sz="1800" baseline="30000" err="1">
                <a:latin typeface="Arial" pitchFamily="34" charset="0"/>
                <a:cs typeface="Arial" pitchFamily="34" charset="0"/>
              </a:rPr>
              <a:t>y</a:t>
            </a:r>
            <a:r>
              <a:rPr kumimoji="0" lang="en-US" sz="1800">
                <a:latin typeface="Arial" pitchFamily="34" charset="0"/>
                <a:cs typeface="Arial" pitchFamily="34" charset="0"/>
              </a:rPr>
              <a:t>, </a:t>
            </a:r>
            <a:r>
              <a:rPr kumimoji="0" lang="en-US" sz="1800" err="1">
                <a:latin typeface="Arial" pitchFamily="34" charset="0"/>
                <a:cs typeface="Arial" pitchFamily="34" charset="0"/>
              </a:rPr>
              <a:t>Auth</a:t>
            </a:r>
            <a:r>
              <a:rPr kumimoji="0" lang="en-US" sz="1800" baseline="-25000" err="1">
                <a:latin typeface="Arial" pitchFamily="34" charset="0"/>
                <a:cs typeface="Arial" pitchFamily="34" charset="0"/>
              </a:rPr>
              <a:t>A</a:t>
            </a:r>
            <a:endParaRPr kumimoji="0" lang="en-US" sz="1800" baseline="-25000">
              <a:latin typeface="Arial" pitchFamily="34" charset="0"/>
              <a:cs typeface="Arial"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X</a:t>
            </a:r>
            <a:r>
              <a:rPr kumimoji="0" lang="en-US" sz="1800" baseline="30000" err="1">
                <a:latin typeface="Arial" pitchFamily="34" charset="0"/>
                <a:cs typeface="Arial" pitchFamily="34" charset="0"/>
              </a:rPr>
              <a:t>y</a:t>
            </a:r>
            <a:endParaRPr kumimoji="0" lang="en-US" sz="1800" baseline="30000">
              <a:latin typeface="Arial" pitchFamily="34" charset="0"/>
              <a:cs typeface="Arial"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Arial" pitchFamily="34" charset="0"/>
                <a:cs typeface="Arial" pitchFamily="34" charset="0"/>
              </a:rPr>
              <a:t>K= </a:t>
            </a:r>
            <a:r>
              <a:rPr kumimoji="0" lang="en-US" sz="1800" err="1">
                <a:latin typeface="Arial" pitchFamily="34" charset="0"/>
                <a:cs typeface="Arial" pitchFamily="34" charset="0"/>
              </a:rPr>
              <a:t>Y</a:t>
            </a:r>
            <a:r>
              <a:rPr kumimoji="0" lang="en-US" sz="1800" baseline="30000" err="1">
                <a:latin typeface="Arial" pitchFamily="34" charset="0"/>
                <a:cs typeface="Arial" pitchFamily="34" charset="0"/>
              </a:rPr>
              <a:t>x</a:t>
            </a:r>
            <a:endParaRPr kumimoji="0" lang="en-US" sz="1800" baseline="30000">
              <a:latin typeface="Arial" pitchFamily="34" charset="0"/>
              <a:cs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mc:Choice xmlns:a14="http://schemas.microsoft.com/office/drawing/2010/main"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0" y="0"/>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57200" y="1219200"/>
            <a:ext cx="86868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4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1676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2"/>
                <a:stretch>
                  <a:fillRect l="-750"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mc:Choice xmlns:a14="http://schemas.microsoft.com/office/drawing/2010/main"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p:sp>
        <p:nvSpPr>
          <p:cNvPr id="84997" name="Rectangle 3"/>
          <p:cNvSpPr>
            <a:spLocks noGrp="1" noChangeArrowheads="1"/>
          </p:cNvSpPr>
          <p:nvPr>
            <p:ph type="body" idx="1"/>
          </p:nvPr>
        </p:nvSpPr>
        <p:spPr>
          <a:xfrm>
            <a:off x="838200" y="1828800"/>
            <a:ext cx="75438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a:t>
            </a:r>
          </a:p>
          <a:p>
            <a:pPr lvl="1">
              <a:lnSpc>
                <a:spcPct val="90000"/>
              </a:lnSpc>
              <a:spcBef>
                <a:spcPts val="200"/>
              </a:spcBef>
            </a:pPr>
            <a:r>
              <a:rPr lang="en-US" sz="2000" dirty="0">
                <a:latin typeface="Calibri" panose="020F0502020204030204" pitchFamily="34" charset="0"/>
                <a:cs typeface="Calibri" panose="020F0502020204030204" pitchFamily="34" charset="0"/>
              </a:rPr>
              <a:t>f(952)= 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f(360)=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1517)= 656</a:t>
            </a:r>
          </a:p>
          <a:p>
            <a:pPr lvl="1">
              <a:lnSpc>
                <a:spcPct val="90000"/>
              </a:lnSpc>
              <a:spcBef>
                <a:spcPts val="200"/>
              </a:spcBef>
            </a:pPr>
            <a:r>
              <a:rPr lang="en-US" sz="2000" dirty="0">
                <a:latin typeface="Calibri" panose="020F0502020204030204" pitchFamily="34" charset="0"/>
                <a:cs typeface="Calibri" panose="020F0502020204030204" pitchFamily="34" charset="0"/>
              </a:rPr>
              <a:t>952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- 360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(952-360)(952+360).</a:t>
            </a:r>
          </a:p>
          <a:p>
            <a:pPr lvl="1">
              <a:lnSpc>
                <a:spcPct val="90000"/>
              </a:lnSpc>
              <a:spcBef>
                <a:spcPts val="200"/>
              </a:spcBef>
            </a:pPr>
            <a:r>
              <a:rPr lang="en-US" sz="2000" dirty="0">
                <a:latin typeface="Calibri" panose="020F0502020204030204" pitchFamily="34" charset="0"/>
                <a:cs typeface="Calibri" panose="020F0502020204030204" pitchFamily="34" charset="0"/>
              </a:rPr>
              <a:t>952-360=592</a:t>
            </a: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a:t>
            </a:r>
          </a:p>
          <a:p>
            <a:pPr>
              <a:lnSpc>
                <a:spcPct val="90000"/>
              </a:lnSpc>
              <a:spcBef>
                <a:spcPts val="200"/>
              </a:spcBef>
            </a:pPr>
            <a:r>
              <a:rPr lang="en-US" sz="2000" dirty="0">
                <a:latin typeface="Calibri" panose="020F0502020204030204" pitchFamily="34" charset="0"/>
                <a:cs typeface="Calibri" panose="020F0502020204030204" pitchFamily="34" charset="0"/>
              </a:rPr>
              <a:t>Put f(x)= (x+⎣n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mc:Choice xmlns:a14="http://schemas.microsoft.com/office/drawing/2010/main" Requires="a14">
          <p:sp>
            <p:nvSpPr>
              <p:cNvPr id="51205" name="Rectangle 3"/>
              <p:cNvSpPr>
                <a:spLocks noGrp="1" noChangeArrowheads="1"/>
              </p:cNvSpPr>
              <p:nvPr>
                <p:ph type="body" idx="1"/>
              </p:nvPr>
            </p:nvSpPr>
            <p:spPr>
              <a:xfrm>
                <a:off x="381000" y="2362200"/>
                <a:ext cx="8458200" cy="31242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a:t>
                </a:r>
              </a:p>
            </p:txBody>
          </p:sp>
        </mc:Choice>
        <mc:Fallback>
          <p:sp>
            <p:nvSpPr>
              <p:cNvPr id="51205" name="Rectangle 3"/>
              <p:cNvSpPr>
                <a:spLocks noGrp="1" noRot="1" noChangeAspect="1" noMove="1" noResize="1" noEditPoints="1" noAdjustHandles="1" noChangeArrowheads="1" noChangeShapeType="1" noTextEdit="1"/>
              </p:cNvSpPr>
              <p:nvPr>
                <p:ph type="body" idx="1"/>
              </p:nvPr>
            </p:nvSpPr>
            <p:spPr>
              <a:xfrm>
                <a:off x="381000" y="2362200"/>
                <a:ext cx="8458200" cy="3124200"/>
              </a:xfrm>
              <a:blipFill>
                <a:blip r:embed="rId2"/>
                <a:stretch>
                  <a:fillRect l="-901" t="-1215"/>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457200" y="1899920"/>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 C=3</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95546416"/>
              </p:ext>
            </p:extLst>
          </p:nvPr>
        </p:nvGraphicFramePr>
        <p:xfrm>
          <a:off x="762000" y="2585720"/>
          <a:ext cx="7543797" cy="259588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latin typeface="Calibri" panose="020F0502020204030204" pitchFamily="34" charset="0"/>
                          <a:cs typeface="Calibri" panose="020F0502020204030204" pitchFamily="34" charset="0"/>
                        </a:rPr>
                        <a:t>       </a:t>
                      </a:r>
                      <a:r>
                        <a:rPr lang="en-US" err="1">
                          <a:solidFill>
                            <a:schemeClr val="tx1"/>
                          </a:solidFill>
                          <a:latin typeface="Calibri" panose="020F0502020204030204" pitchFamily="34" charset="0"/>
                          <a:cs typeface="Calibri" panose="020F0502020204030204" pitchFamily="34" charset="0"/>
                        </a:rPr>
                        <a:t>s</a:t>
                      </a: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123</a:t>
                      </a: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41</a:t>
                      </a: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exp(v(lg(n))</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(lg(lg(n)</a:t>
            </a:r>
            <a:r>
              <a:rPr lang="en-US" sz="2000" baseline="30000" dirty="0">
                <a:latin typeface="Calibri" panose="020F0502020204030204" pitchFamily="34" charset="0"/>
                <a:cs typeface="Calibri" panose="020F0502020204030204" pitchFamily="34" charset="0"/>
              </a:rPr>
              <a:t>(1-u)</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Let y(x, B) =|{y: </a:t>
            </a:r>
            <a:r>
              <a:rPr lang="en-US" sz="2000" dirty="0" err="1">
                <a:latin typeface="Calibri" panose="020F0502020204030204" pitchFamily="34" charset="0"/>
                <a:cs typeface="Calibri" panose="020F0502020204030204" pitchFamily="34" charset="0"/>
              </a:rPr>
              <a:t>y≤x</a:t>
            </a:r>
            <a:r>
              <a:rPr lang="en-US" sz="2000" dirty="0">
                <a:latin typeface="Calibri" panose="020F0502020204030204" pitchFamily="34" charset="0"/>
                <a:cs typeface="Calibri" panose="020F0502020204030204" pitchFamily="34" charset="0"/>
              </a:rPr>
              <a:t> and y is B-smooth}|.</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r>
              <a:rPr lang="en-US" sz="1800" dirty="0">
                <a:latin typeface="Calibri" panose="020F0502020204030204" pitchFamily="34" charset="0"/>
                <a:cs typeface="Calibri" panose="020F0502020204030204" pitchFamily="34" charset="0"/>
              </a:rPr>
              <a:t>y(</a:t>
            </a:r>
            <a:r>
              <a:rPr lang="en-US" sz="1800" dirty="0" err="1">
                <a:latin typeface="Calibri" panose="020F0502020204030204" pitchFamily="34" charset="0"/>
                <a:cs typeface="Calibri" panose="020F0502020204030204" pitchFamily="34" charset="0"/>
              </a:rPr>
              <a:t>x,x</a:t>
            </a:r>
            <a:r>
              <a:rPr lang="en-US" sz="1800" baseline="30000" dirty="0">
                <a:latin typeface="Calibri" panose="020F0502020204030204" pitchFamily="34" charset="0"/>
                <a:cs typeface="Calibri" panose="020F0502020204030204" pitchFamily="34" charset="0"/>
              </a:rPr>
              <a:t>(1/w)</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w+f</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where f(</a:t>
            </a:r>
            <a:r>
              <a:rPr lang="en-US" sz="1800" dirty="0" err="1">
                <a:latin typeface="Calibri" panose="020F0502020204030204" pitchFamily="34" charset="0"/>
                <a:cs typeface="Calibri" panose="020F0502020204030204" pitchFamily="34" charset="0"/>
              </a:rPr>
              <a:t>x,w</a:t>
            </a:r>
            <a:r>
              <a:rPr lang="en-US" sz="1800" dirty="0">
                <a:latin typeface="Calibri" panose="020F0502020204030204" pitchFamily="34" charset="0"/>
                <a:cs typeface="Calibri" panose="020F0502020204030204" pitchFamily="34" charset="0"/>
              </a:rPr>
              <a:t>)/w </a:t>
            </a:r>
            <a:r>
              <a:rPr lang="en-US" sz="1800" dirty="0">
                <a:latin typeface="Calibri" panose="020F0502020204030204" pitchFamily="34" charset="0"/>
                <a:cs typeface="Calibri" panose="020F0502020204030204" pitchFamily="34" charset="0"/>
                <a:sym typeface="Wingdings" pitchFamily="2" charset="2"/>
              </a:rPr>
              <a:t>0 as w</a:t>
            </a:r>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We must try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 1/(2v)(1-u)+o(1)] to find one.</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Q=k x P.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Fastest in 1998: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err="1">
                <a:latin typeface="Calibri" panose="020F0502020204030204" pitchFamily="34" charset="0"/>
                <a:cs typeface="Calibri" panose="020F0502020204030204" pitchFamily="34" charset="0"/>
              </a:rPr>
              <a:t>Commutivity</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mc:Choice xmlns:a14="http://schemas.microsoft.com/office/drawing/2010/main"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72038</TotalTime>
  <Words>11941</Words>
  <Application>Microsoft Macintosh PowerPoint</Application>
  <PresentationFormat>On-screen Show (4:3)</PresentationFormat>
  <Paragraphs>1192</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3932</cp:revision>
  <cp:lastPrinted>2013-03-04T02:42:21Z</cp:lastPrinted>
  <dcterms:created xsi:type="dcterms:W3CDTF">2013-03-13T03:43:13Z</dcterms:created>
  <dcterms:modified xsi:type="dcterms:W3CDTF">2023-11-03T20:33:46Z</dcterms:modified>
</cp:coreProperties>
</file>