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527" r:id="rId3"/>
    <p:sldId id="3538" r:id="rId4"/>
    <p:sldId id="3525" r:id="rId5"/>
    <p:sldId id="3242" r:id="rId6"/>
    <p:sldId id="3503" r:id="rId7"/>
    <p:sldId id="3245" r:id="rId8"/>
    <p:sldId id="3531" r:id="rId9"/>
    <p:sldId id="3537" r:id="rId10"/>
    <p:sldId id="3532" r:id="rId11"/>
    <p:sldId id="3246" r:id="rId12"/>
    <p:sldId id="3247" r:id="rId13"/>
    <p:sldId id="3514" r:id="rId14"/>
    <p:sldId id="3528" r:id="rId15"/>
    <p:sldId id="3529" r:id="rId16"/>
    <p:sldId id="3515" r:id="rId17"/>
    <p:sldId id="3516" r:id="rId18"/>
    <p:sldId id="3248" r:id="rId19"/>
    <p:sldId id="3509" r:id="rId20"/>
    <p:sldId id="3530" r:id="rId21"/>
    <p:sldId id="3521" r:id="rId22"/>
    <p:sldId id="3522" r:id="rId23"/>
    <p:sldId id="3773" r:id="rId24"/>
    <p:sldId id="3774" r:id="rId25"/>
    <p:sldId id="3775" r:id="rId26"/>
    <p:sldId id="3776" r:id="rId27"/>
    <p:sldId id="3777" r:id="rId28"/>
    <p:sldId id="3778" r:id="rId29"/>
    <p:sldId id="3779" r:id="rId30"/>
    <p:sldId id="3771" r:id="rId31"/>
    <p:sldId id="3772" r:id="rId32"/>
    <p:sldId id="3770" r:id="rId33"/>
    <p:sldId id="3748" r:id="rId34"/>
    <p:sldId id="3497" r:id="rId35"/>
    <p:sldId id="3536" r:id="rId36"/>
    <p:sldId id="3524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68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8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91DE6-996C-6244-BC20-8A6123928F39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EE162-4361-9545-949F-9BC197DB1E65}" type="slidenum">
              <a:rPr lang="de-DE"/>
              <a:pPr/>
              <a:t>31</a:t>
            </a:fld>
            <a:endParaRPr lang="de-DE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503" y="4417943"/>
            <a:ext cx="5140960" cy="3914386"/>
          </a:xfrm>
          <a:ln/>
        </p:spPr>
        <p:txBody>
          <a:bodyPr lIns="93162" tIns="46581" rIns="93162" bIns="46581"/>
          <a:lstStyle/>
          <a:p>
            <a:endParaRPr lang="en-US"/>
          </a:p>
        </p:txBody>
      </p:sp>
      <p:sp>
        <p:nvSpPr>
          <p:cNvPr id="412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0" y="811213"/>
            <a:ext cx="4343400" cy="32575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Discrete Log Based Systems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Attack on reused nonce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reuses b for two different messages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adversary, Eve, can see &lt;B,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 and &lt;B,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 where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Eve discovers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She can compute 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Don’t reuse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en-US" sz="20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892C9-149E-4DFA-97D5-FE32335F35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DSA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4953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159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&lt;q&lt;2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511+64t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&lt;p&lt;2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512+64t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1≦t≦8, q|p-1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Select primitive root x (mod p); compute: g=x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(p-1)/q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Picks a random, 1cacq-1.  A=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Public Key: (p, q, g, A).  Private Key: a.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Generation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Pick random k, r=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p)) (mod q).  Note :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k must be different for each signature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s= k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(h(M)+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(mod q).  Signature is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r,s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u= s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h(x)(mod q), v= (rs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)(mod q)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r (mod p)?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Advantages over straight El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Gamal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Verification is more efficient (2 exponentiations rather than 3)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Exponent is 160 bits not 768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--- Shanks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581400"/>
          </a:xfrm>
        </p:spPr>
        <p:txBody>
          <a:bodyPr/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=y (mod p) 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 ~ √p.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0≦j&lt;m.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Sort (j,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second coordinate.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random, 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-i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there is a match in the tables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-i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mj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(mod p).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mj+i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the discrete log.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62100"/>
            <a:ext cx="80010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p=193.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√(p)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=13.  m= 14.  a= 5.  b=41.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 x 193 + (-77) x 5 = 1,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116. 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189 (mod 193).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28608"/>
              </p:ext>
            </p:extLst>
          </p:nvPr>
        </p:nvGraphicFramePr>
        <p:xfrm>
          <a:off x="304800" y="297180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-mj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44196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-(14x5)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90 = 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(mod 193).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Thus b=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14x5+11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(mod 193). 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(41)= 193.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Discrete log Pollard </a:t>
            </a:r>
            <a:r>
              <a:rPr lang="en-US" sz="3600" dirty="0">
                <a:latin typeface="Math1Mono" charset="2"/>
                <a:cs typeface="Math1Mono" charset="2"/>
              </a:rPr>
              <a:t>r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(b)(b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</p:spPr>
            <p:txBody>
              <a:bodyPr/>
              <a:lstStyle/>
              <a:p>
                <a:r>
                  <a:rPr lang="en-US" sz="3600" dirty="0"/>
                  <a:t>Pollard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ath1Mono" charset="2"/>
                      </a:rPr>
                      <m:t>𝜌</m:t>
                    </m:r>
                  </m:oMath>
                </a14:m>
                <a:r>
                  <a:rPr lang="en-US" sz="3600" dirty="0">
                    <a:latin typeface="Math1" pitchFamily="2" charset="2"/>
                  </a:rPr>
                  <a:t> </a:t>
                </a:r>
                <a:r>
                  <a:rPr lang="en-US" sz="3600" dirty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en-US" sz="3600" dirty="0"/>
                  <a:t>xample</a:t>
                </a:r>
              </a:p>
            </p:txBody>
          </p:sp>
        </mc:Choice>
        <mc:Fallback xmlns="">
          <p:sp>
            <p:nvSpPr>
              <p:cNvPr id="8499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  <a:blipFill>
                <a:blip r:embed="rId3"/>
                <a:stretch>
                  <a:fillRect t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p=229, n=191, b=228, a=2. 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(228)=110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48967"/>
              </p:ext>
            </p:extLst>
          </p:nvPr>
        </p:nvGraphicFramePr>
        <p:xfrm>
          <a:off x="990600" y="16764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baseline="-25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80399"/>
              </p:ext>
            </p:extLst>
          </p:nvPr>
        </p:nvGraphicFramePr>
        <p:xfrm>
          <a:off x="4648200" y="17018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562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(b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125 (mod 191),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125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 110.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133600"/>
                <a:ext cx="8458200" cy="3886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 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y (mod p) for x (mod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use Chinese Remainder Theorem.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q+x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+x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r[i]-1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q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r[i]-1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(p-1)/q=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(p-1)/q+(p-1)(…)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b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x[0](p-1)/q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Solve for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put  g=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-x[0]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solve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(p-1)/(q x q)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x[1](p-1)/q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costs O(∑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(n)+√q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133600"/>
                <a:ext cx="8458200" cy="3886200"/>
              </a:xfrm>
              <a:blipFill>
                <a:blip r:embed="rId2"/>
                <a:stretch>
                  <a:fillRect l="-901" t="-1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p=251.  a= 71, b=210, &lt;a&gt;=F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251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n=250= 2 x 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(210)= 1 (mod 2).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71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210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149.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(149)=2.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2+ 4x5 + 2x25= 72 (mod 125)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Applying CRT: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(210)= 197.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8F73-D5D0-4503-80D3-5013094FB4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 dirty="0"/>
              <a:t>Index Calculus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=y (mod p) .   B=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Precompute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…+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get enough of these, you can solve for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Solve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s at random and compute 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then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(y)+s 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…+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takes O(e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(1+ln(p)ln(ln(p))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time.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LaMacchia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Odlyzko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Gaussian integer index calculus variant to attack discrete log.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 b=13. S={2,3,5,7,11}.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180=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176=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165=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154=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198=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210=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Taking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 of both sides, we get: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100= 2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 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18= 4L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143=L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206=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 (mod 228)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/>
              <a:t>HMAC’s</a:t>
            </a:r>
            <a:r>
              <a:rPr lang="en-US" sz="3600" dirty="0"/>
              <a:t> concluded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HMAC(K, text)=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H((K⊕opad)||H((K⊕ipad)||text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 is a cryptographic hash like SHA-256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inner pad: the byte 0x36 repeated B times where B is key size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outer pad: the byte 0x5c repeated B times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Verification requires knowledge of 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 - continued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Solving, we got: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(2)= 21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(3)= 208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(5) = 98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(7)= 107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(11)= 162 (mod 228)</a:t>
            </a:r>
          </a:p>
          <a:p>
            <a:pPr marL="57150" indent="0"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2: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b=13.  Pick k=77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 x 6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147 = 3 x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229)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(13)=  (L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(3)+2L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(7)-77)= 117 (mod 228)</a:t>
            </a:r>
          </a:p>
          <a:p>
            <a:pPr marL="914400" lvl="1" indent="-457200">
              <a:lnSpc>
                <a:spcPct val="90000"/>
              </a:lnSpc>
            </a:pPr>
            <a:endParaRPr lang="en-US" sz="1800" dirty="0"/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Diffie</a:t>
            </a:r>
            <a:r>
              <a:rPr lang="en-US" sz="3600" dirty="0"/>
              <a:t> Hellman key exchange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600200" cy="381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Alice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6096000" y="1447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Bob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5DA7A3-5556-EC4B-0BBA-86B5742EB0FD}"/>
              </a:ext>
            </a:extLst>
          </p:cNvPr>
          <p:cNvGrpSpPr/>
          <p:nvPr/>
        </p:nvGrpSpPr>
        <p:grpSpPr>
          <a:xfrm>
            <a:off x="457200" y="2133600"/>
            <a:ext cx="8077200" cy="3733800"/>
            <a:chOff x="457200" y="2133600"/>
            <a:chExt cx="8077200" cy="3733800"/>
          </a:xfrm>
        </p:grpSpPr>
        <p:sp>
          <p:nvSpPr>
            <p:cNvPr id="88071" name="Text Box 5"/>
            <p:cNvSpPr txBox="1">
              <a:spLocks noChangeArrowheads="1"/>
            </p:cNvSpPr>
            <p:nvPr/>
          </p:nvSpPr>
          <p:spPr bwMode="auto">
            <a:xfrm>
              <a:off x="582612" y="2133600"/>
              <a:ext cx="2160588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A1: s= min(p size),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N</a:t>
              </a:r>
              <a:r>
                <a:rPr kumimoji="0" lang="en-US" sz="1800" baseline="-25000" dirty="0">
                  <a:latin typeface="Arial" pitchFamily="34" charset="0"/>
                  <a:cs typeface="Arial" pitchFamily="34" charset="0"/>
                </a:rPr>
                <a:t>a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2" name="Line 6"/>
            <p:cNvSpPr>
              <a:spLocks noChangeShapeType="1"/>
            </p:cNvSpPr>
            <p:nvPr/>
          </p:nvSpPr>
          <p:spPr bwMode="auto">
            <a:xfrm>
              <a:off x="3048000" y="25908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3" name="Text Box 7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s,N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4" name="Text Box 8"/>
            <p:cNvSpPr txBox="1">
              <a:spLocks noChangeArrowheads="1"/>
            </p:cNvSpPr>
            <p:nvPr/>
          </p:nvSpPr>
          <p:spPr bwMode="auto">
            <a:xfrm>
              <a:off x="6019800" y="3429000"/>
              <a:ext cx="25146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B1: Choose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x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5" name="Line 9"/>
            <p:cNvSpPr>
              <a:spLocks noChangeShapeType="1"/>
            </p:cNvSpPr>
            <p:nvPr/>
          </p:nvSpPr>
          <p:spPr bwMode="auto">
            <a:xfrm flipH="1">
              <a:off x="3124200" y="3886200"/>
              <a:ext cx="2209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6" name="Text Box 10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8288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 X=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7" name="Text Box 11"/>
            <p:cNvSpPr txBox="1">
              <a:spLocks noChangeArrowheads="1"/>
            </p:cNvSpPr>
            <p:nvPr/>
          </p:nvSpPr>
          <p:spPr bwMode="auto">
            <a:xfrm>
              <a:off x="457200" y="4648200"/>
              <a:ext cx="2362200" cy="92333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A2: Check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 X,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pick y in {0,…q-1}</a:t>
              </a:r>
            </a:p>
          </p:txBody>
        </p:sp>
        <p:sp>
          <p:nvSpPr>
            <p:cNvPr id="88078" name="Text Box 12"/>
            <p:cNvSpPr txBox="1">
              <a:spLocks noChangeArrowheads="1"/>
            </p:cNvSpPr>
            <p:nvPr/>
          </p:nvSpPr>
          <p:spPr bwMode="auto">
            <a:xfrm>
              <a:off x="6019800" y="4800600"/>
              <a:ext cx="2514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B2: Check  Y, Auth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8079" name="Line 13"/>
            <p:cNvSpPr>
              <a:spLocks noChangeShapeType="1"/>
            </p:cNvSpPr>
            <p:nvPr/>
          </p:nvSpPr>
          <p:spPr bwMode="auto">
            <a:xfrm>
              <a:off x="3200400" y="51816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0" name="Text Box 14"/>
            <p:cNvSpPr txBox="1">
              <a:spLocks noChangeArrowheads="1"/>
            </p:cNvSpPr>
            <p:nvPr/>
          </p:nvSpPr>
          <p:spPr bwMode="auto">
            <a:xfrm>
              <a:off x="3429000" y="4724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Y=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1" name="Text Box 15"/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2" name="Text Box 16"/>
            <p:cNvSpPr txBox="1">
              <a:spLocks noChangeArrowheads="1"/>
            </p:cNvSpPr>
            <p:nvPr/>
          </p:nvSpPr>
          <p:spPr bwMode="auto">
            <a:xfrm>
              <a:off x="5638800" y="5498068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DH key exchange example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p=3547, g=2.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Alice: a= 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Bob:   b=17.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A=128 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(SHA-2(128||r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B=3380(=2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(SHA-2(3380||r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K= 128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=3380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362.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9C15D-2CAA-9B43-919A-040B55A3CFF4}" type="slidenum">
              <a:rPr lang="en-US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533400"/>
          </a:xfrm>
        </p:spPr>
        <p:txBody>
          <a:bodyPr/>
          <a:lstStyle/>
          <a:p>
            <a:r>
              <a:rPr lang="en-US" sz="3600" dirty="0"/>
              <a:t>Access Control: authentication and authorization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03887" y="2173288"/>
            <a:ext cx="850900" cy="735012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727700" y="2449513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Object</a:t>
            </a:r>
            <a:endParaRPr lang="en-US">
              <a:latin typeface="Segoe" pitchFamily="34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573837" y="2913063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171950" y="2182813"/>
            <a:ext cx="1162050" cy="706437"/>
          </a:xfrm>
          <a:prstGeom prst="rect">
            <a:avLst/>
          </a:prstGeom>
          <a:noFill/>
          <a:ln w="25400" cap="rnd">
            <a:solidFill>
              <a:srgbClr val="FC0128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157787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218112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248150" y="2449513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Guard</a:t>
            </a:r>
            <a:endParaRPr lang="en-US">
              <a:latin typeface="Segoe" pitchFamily="34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9879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819400" y="2311400"/>
            <a:ext cx="428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254250" y="2476500"/>
            <a:ext cx="901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latin typeface="Segoe" pitchFamily="34" charset="0"/>
              </a:rPr>
              <a:t>Request</a:t>
            </a: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2108200" y="2178050"/>
            <a:ext cx="1200150" cy="849313"/>
          </a:xfrm>
          <a:prstGeom prst="ellipse">
            <a:avLst/>
          </a:pr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068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20712" y="2193925"/>
            <a:ext cx="1136650" cy="704850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657225" y="2449513"/>
            <a:ext cx="1036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Principal</a:t>
            </a:r>
            <a:endParaRPr lang="en-US">
              <a:latin typeface="Segoe" pitchFamily="34" charset="0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630362" y="29225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10" name="Freeform 18"/>
          <p:cNvSpPr>
            <a:spLocks/>
          </p:cNvSpPr>
          <p:nvPr/>
        </p:nvSpPr>
        <p:spPr bwMode="auto">
          <a:xfrm>
            <a:off x="5573712" y="3419475"/>
            <a:ext cx="1196975" cy="912813"/>
          </a:xfrm>
          <a:custGeom>
            <a:avLst/>
            <a:gdLst>
              <a:gd name="T0" fmla="*/ 2147483647 w 957"/>
              <a:gd name="T1" fmla="*/ 0 h 570"/>
              <a:gd name="T2" fmla="*/ 0 w 957"/>
              <a:gd name="T3" fmla="*/ 2147483647 h 570"/>
              <a:gd name="T4" fmla="*/ 2147483647 w 957"/>
              <a:gd name="T5" fmla="*/ 2147483647 h 570"/>
              <a:gd name="T6" fmla="*/ 2147483647 w 957"/>
              <a:gd name="T7" fmla="*/ 2147483647 h 570"/>
              <a:gd name="T8" fmla="*/ 2147483647 w 957"/>
              <a:gd name="T9" fmla="*/ 0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7"/>
              <a:gd name="T16" fmla="*/ 0 h 570"/>
              <a:gd name="T17" fmla="*/ 957 w 957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7" h="570">
                <a:moveTo>
                  <a:pt x="479" y="0"/>
                </a:moveTo>
                <a:lnTo>
                  <a:pt x="0" y="285"/>
                </a:lnTo>
                <a:lnTo>
                  <a:pt x="479" y="570"/>
                </a:lnTo>
                <a:lnTo>
                  <a:pt x="957" y="285"/>
                </a:lnTo>
                <a:lnTo>
                  <a:pt x="479" y="0"/>
                </a:lnTo>
                <a:close/>
              </a:path>
            </a:pathLst>
          </a:custGeom>
          <a:noFill/>
          <a:ln w="25400" cap="rnd">
            <a:solidFill>
              <a:srgbClr val="008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641975" y="3741738"/>
            <a:ext cx="1047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008000"/>
                </a:solidFill>
                <a:latin typeface="Segoe" pitchFamily="34" charset="0"/>
              </a:rPr>
              <a:t>Audit log</a:t>
            </a:r>
            <a:endParaRPr lang="en-US">
              <a:solidFill>
                <a:srgbClr val="008000"/>
              </a:solidFill>
              <a:latin typeface="Segoe" pitchFamily="34" charset="0"/>
            </a:endParaRPr>
          </a:p>
        </p:txBody>
      </p:sp>
      <p:sp>
        <p:nvSpPr>
          <p:cNvPr id="59412" name="Freeform 20"/>
          <p:cNvSpPr>
            <a:spLocks/>
          </p:cNvSpPr>
          <p:nvPr/>
        </p:nvSpPr>
        <p:spPr bwMode="auto">
          <a:xfrm>
            <a:off x="3706812" y="3413125"/>
            <a:ext cx="1069975" cy="882650"/>
          </a:xfrm>
          <a:custGeom>
            <a:avLst/>
            <a:gdLst>
              <a:gd name="T0" fmla="*/ 2147483647 w 856"/>
              <a:gd name="T1" fmla="*/ 0 h 581"/>
              <a:gd name="T2" fmla="*/ 0 w 856"/>
              <a:gd name="T3" fmla="*/ 2147483647 h 581"/>
              <a:gd name="T4" fmla="*/ 2147483647 w 856"/>
              <a:gd name="T5" fmla="*/ 2147483647 h 581"/>
              <a:gd name="T6" fmla="*/ 2147483647 w 856"/>
              <a:gd name="T7" fmla="*/ 2147483647 h 581"/>
              <a:gd name="T8" fmla="*/ 2147483647 w 856"/>
              <a:gd name="T9" fmla="*/ 0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6"/>
              <a:gd name="T16" fmla="*/ 0 h 581"/>
              <a:gd name="T17" fmla="*/ 856 w 856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6" h="581">
                <a:moveTo>
                  <a:pt x="428" y="0"/>
                </a:moveTo>
                <a:lnTo>
                  <a:pt x="0" y="291"/>
                </a:lnTo>
                <a:lnTo>
                  <a:pt x="428" y="581"/>
                </a:lnTo>
                <a:lnTo>
                  <a:pt x="856" y="291"/>
                </a:lnTo>
                <a:lnTo>
                  <a:pt x="428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3695700" y="3740150"/>
            <a:ext cx="1042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Policy</a:t>
            </a:r>
            <a:endParaRPr lang="en-US">
              <a:latin typeface="Segoe" pitchFamily="34" charset="0"/>
            </a:endParaRPr>
          </a:p>
        </p:txBody>
      </p:sp>
      <p:sp>
        <p:nvSpPr>
          <p:cNvPr id="59414" name="Freeform 22"/>
          <p:cNvSpPr>
            <a:spLocks noEditPoints="1"/>
          </p:cNvSpPr>
          <p:nvPr/>
        </p:nvSpPr>
        <p:spPr bwMode="auto">
          <a:xfrm>
            <a:off x="5157787" y="2908300"/>
            <a:ext cx="393700" cy="1039813"/>
          </a:xfrm>
          <a:custGeom>
            <a:avLst/>
            <a:gdLst>
              <a:gd name="T0" fmla="*/ 2147483647 w 3075"/>
              <a:gd name="T1" fmla="*/ 2147483647 h 5775"/>
              <a:gd name="T2" fmla="*/ 2147483647 w 3075"/>
              <a:gd name="T3" fmla="*/ 2147483647 h 5775"/>
              <a:gd name="T4" fmla="*/ 0 w 3075"/>
              <a:gd name="T5" fmla="*/ 2147483647 h 5775"/>
              <a:gd name="T6" fmla="*/ 0 w 3075"/>
              <a:gd name="T7" fmla="*/ 0 h 5775"/>
              <a:gd name="T8" fmla="*/ 2147483647 w 3075"/>
              <a:gd name="T9" fmla="*/ 0 h 5775"/>
              <a:gd name="T10" fmla="*/ 2147483647 w 3075"/>
              <a:gd name="T11" fmla="*/ 2147483647 h 5775"/>
              <a:gd name="T12" fmla="*/ 2147483647 w 3075"/>
              <a:gd name="T13" fmla="*/ 2147483647 h 5775"/>
              <a:gd name="T14" fmla="*/ 2147483647 w 3075"/>
              <a:gd name="T15" fmla="*/ 2147483647 h 5775"/>
              <a:gd name="T16" fmla="*/ 2147483647 w 3075"/>
              <a:gd name="T17" fmla="*/ 2147483647 h 5775"/>
              <a:gd name="T18" fmla="*/ 2147483647 w 3075"/>
              <a:gd name="T19" fmla="*/ 2147483647 h 5775"/>
              <a:gd name="T20" fmla="*/ 2147483647 w 3075"/>
              <a:gd name="T21" fmla="*/ 2147483647 h 5775"/>
              <a:gd name="T22" fmla="*/ 2147483647 w 3075"/>
              <a:gd name="T23" fmla="*/ 2147483647 h 5775"/>
              <a:gd name="T24" fmla="*/ 2147483647 w 3075"/>
              <a:gd name="T25" fmla="*/ 2147483647 h 57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75"/>
              <a:gd name="T40" fmla="*/ 0 h 5775"/>
              <a:gd name="T41" fmla="*/ 3075 w 3075"/>
              <a:gd name="T42" fmla="*/ 5775 h 57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75" h="5775">
                <a:moveTo>
                  <a:pt x="2400" y="5475"/>
                </a:moveTo>
                <a:lnTo>
                  <a:pt x="75" y="5475"/>
                </a:lnTo>
                <a:cubicBezTo>
                  <a:pt x="34" y="5475"/>
                  <a:pt x="0" y="5441"/>
                  <a:pt x="0" y="5400"/>
                </a:cubicBezTo>
                <a:lnTo>
                  <a:pt x="0" y="0"/>
                </a:lnTo>
                <a:lnTo>
                  <a:pt x="150" y="0"/>
                </a:lnTo>
                <a:lnTo>
                  <a:pt x="150" y="5400"/>
                </a:lnTo>
                <a:lnTo>
                  <a:pt x="75" y="5325"/>
                </a:lnTo>
                <a:lnTo>
                  <a:pt x="2400" y="5325"/>
                </a:lnTo>
                <a:lnTo>
                  <a:pt x="2400" y="5475"/>
                </a:lnTo>
                <a:close/>
                <a:moveTo>
                  <a:pt x="2325" y="5025"/>
                </a:moveTo>
                <a:lnTo>
                  <a:pt x="3075" y="5400"/>
                </a:lnTo>
                <a:lnTo>
                  <a:pt x="2325" y="5775"/>
                </a:lnTo>
                <a:lnTo>
                  <a:pt x="2325" y="5025"/>
                </a:lnTo>
                <a:close/>
              </a:path>
            </a:pathLst>
          </a:custGeom>
          <a:solidFill>
            <a:srgbClr val="00FF00"/>
          </a:solidFill>
          <a:ln w="38100">
            <a:solidFill>
              <a:srgbClr val="008000"/>
            </a:solidFill>
            <a:bevel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240212" y="2874963"/>
            <a:ext cx="0" cy="552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5299075" y="3257550"/>
            <a:ext cx="1611312" cy="12049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3487737" y="2108200"/>
            <a:ext cx="3598863" cy="24542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1735137" y="2565400"/>
            <a:ext cx="371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338512" y="2565400"/>
            <a:ext cx="819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324475" y="2565400"/>
            <a:ext cx="415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203450" y="3262313"/>
            <a:ext cx="938212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Channel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3035300" y="2592388"/>
            <a:ext cx="74612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1037" y="1463675"/>
            <a:ext cx="3819525" cy="684213"/>
            <a:chOff x="2032" y="1613"/>
            <a:chExt cx="1520" cy="307"/>
          </a:xfrm>
        </p:grpSpPr>
        <p:sp>
          <p:nvSpPr>
            <p:cNvPr id="59432" name="Freeform 32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3" name="Rectangle 33"/>
            <p:cNvSpPr>
              <a:spLocks noChangeArrowheads="1"/>
            </p:cNvSpPr>
            <p:nvPr/>
          </p:nvSpPr>
          <p:spPr bwMode="auto">
            <a:xfrm>
              <a:off x="2039" y="1613"/>
              <a:ext cx="150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Authenticate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81575" y="1447800"/>
            <a:ext cx="1493837" cy="681038"/>
            <a:chOff x="2032" y="1613"/>
            <a:chExt cx="1520" cy="307"/>
          </a:xfrm>
        </p:grpSpPr>
        <p:sp>
          <p:nvSpPr>
            <p:cNvPr id="59430" name="Freeform 35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1" name="Rectangle 36"/>
            <p:cNvSpPr>
              <a:spLocks noChangeArrowheads="1"/>
            </p:cNvSpPr>
            <p:nvPr/>
          </p:nvSpPr>
          <p:spPr bwMode="auto">
            <a:xfrm>
              <a:off x="2037" y="1613"/>
              <a:ext cx="15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Authorize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1298575" y="4144963"/>
            <a:ext cx="1843087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Isolation boundary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 flipV="1">
            <a:off x="3040062" y="3986213"/>
            <a:ext cx="411163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903287" y="3700463"/>
            <a:ext cx="2249488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latin typeface="Segoe" pitchFamily="34" charset="0"/>
              </a:rPr>
              <a:t>Execution environment</a:t>
            </a:r>
          </a:p>
        </p:txBody>
      </p:sp>
      <p:sp>
        <p:nvSpPr>
          <p:cNvPr id="59428" name="Line 40"/>
          <p:cNvSpPr>
            <a:spLocks noChangeShapeType="1"/>
          </p:cNvSpPr>
          <p:nvPr/>
        </p:nvSpPr>
        <p:spPr bwMode="auto">
          <a:xfrm flipV="1">
            <a:off x="3094037" y="3168650"/>
            <a:ext cx="708025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9" name="Rectangle 3"/>
          <p:cNvSpPr>
            <a:spLocks noChangeArrowheads="1"/>
          </p:cNvSpPr>
          <p:nvPr/>
        </p:nvSpPr>
        <p:spPr bwMode="auto">
          <a:xfrm>
            <a:off x="171448" y="4572000"/>
            <a:ext cx="89725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endParaRPr kumimoji="1" lang="en-GB" sz="1000" dirty="0"/>
          </a:p>
          <a:p>
            <a:pPr marL="342900" indent="-342900" eaLnBrk="0" hangingPunct="0">
              <a:spcBef>
                <a:spcPts val="200"/>
              </a:spcBef>
              <a:buFontTx/>
              <a:buChar char="•"/>
            </a:pPr>
            <a:r>
              <a:rPr kumimoji="1" lang="en-GB" sz="2000" dirty="0">
                <a:latin typeface="Calibri"/>
                <a:cs typeface="Calibri"/>
              </a:rPr>
              <a:t>Authentication is process of identifying a security principal.  Here are some ways: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Login/password or smart card/pin (user)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Cryptographic Hash (program)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Ability to decrypt (channel)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C39B-7262-DB48-9E06-FCAA49B4836D}" type="slidenum">
              <a:rPr lang="de-DE"/>
              <a:pPr/>
              <a:t>24</a:t>
            </a:fld>
            <a:endParaRPr lang="de-DE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GB" sz="4000" dirty="0"/>
              <a:t>Authentication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4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When logging on to a computer you enter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name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announce who you are.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second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prove that you are who you claim to be.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distinguish this type of ‘authentication’ from other interpretations, we may refer specifically to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process of verifying a claimed identity.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/>
              <a:t>Jan 18, 2007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5F85AA-86CC-3049-A232-833FB529BB93}" type="slidenum">
              <a:rPr lang="en-US"/>
              <a:pPr/>
              <a:t>25</a:t>
            </a:fld>
            <a:endParaRPr lang="en-US"/>
          </a:p>
        </p:txBody>
      </p:sp>
      <p:sp>
        <p:nvSpPr>
          <p:cNvPr id="313346" name="Slide Number Placeholder 5"/>
          <p:cNvSpPr txBox="1">
            <a:spLocks noGrp="1"/>
          </p:cNvSpPr>
          <p:nvPr/>
        </p:nvSpPr>
        <p:spPr bwMode="auto">
          <a:xfrm>
            <a:off x="6858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>
              <a:spcBef>
                <a:spcPct val="50000"/>
              </a:spcBef>
            </a:pPr>
            <a:fld id="{29E4065B-56F1-A04B-B962-F92AD7356CDF}" type="slidenum">
              <a:rPr lang="en-US" sz="1400"/>
              <a:pPr algn="r" eaLnBrk="0" hangingPunct="0">
                <a:spcBef>
                  <a:spcPct val="50000"/>
                </a:spcBef>
              </a:pPr>
              <a:t>25</a:t>
            </a:fld>
            <a:endParaRPr lang="en-US" sz="1400"/>
          </a:p>
        </p:txBody>
      </p:sp>
      <p:sp>
        <p:nvSpPr>
          <p:cNvPr id="313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600200"/>
          </a:xfrm>
        </p:spPr>
        <p:txBody>
          <a:bodyPr/>
          <a:lstStyle/>
          <a:p>
            <a:r>
              <a:rPr lang="en-US" sz="4000" dirty="0"/>
              <a:t>Authentication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kumimoji="1" lang="en-US" sz="2400">
              <a:solidFill>
                <a:schemeClr val="accent2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Login: jlm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Password: ********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kumimoji="1" lang="en-GB" sz="240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Welcome John Manferdelli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65BFC-D740-6243-9A93-43DBAD642DCD}" type="slidenum">
              <a:rPr lang="de-DE"/>
              <a:pPr/>
              <a:t>26</a:t>
            </a:fld>
            <a:endParaRPr lang="de-DE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z="4000" dirty="0"/>
              <a:t>Problems with Passwords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by password is widely accepted and not too difficult to implement.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Managing password security can be quite expensive; obtaining a valid password is a common way of gaining unauthorised access to a computer system. 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issues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how to get the password to the user,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forgotten passwords,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guessing,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spoofing,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compromise of the password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96FAF-6712-B041-9BD8-5D9C80276E77}" type="slidenum">
              <a:rPr lang="de-DE"/>
              <a:pPr/>
              <a:t>27</a:t>
            </a:fld>
            <a:endParaRPr lang="de-D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 dirty="0"/>
              <a:t>Guessing Passwords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Exhaustive search (brute force): Try all possible combinations of valid symbols up to a certain length.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Intelligent search: search through a restricted name space, e.g. passwords that are somehow associated with a user like name, names of friends and relatives, car brand, car registration number, phone number,…, or try passwords that are generally popular.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example for the second approach: dictionary attack trying all passwords from an on-line dictionary.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You cannot prevent an attacker from accidentally guessing a valid password, but you can try to reduce the probability of a password compromise.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681-37D4-1C49-AB48-909139672B84}" type="slidenum">
              <a:rPr lang="de-DE"/>
              <a:pPr/>
              <a:t>28</a:t>
            </a:fld>
            <a:endParaRPr lang="de-DE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dirty="0"/>
              <a:t>Password Salting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048000"/>
          </a:xfrm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slow down dictionary attacks, a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can be appended to the password before encryption and stored with the encrypted password.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If two users have the same password, they will now have different entries in the file of encrypted passwords.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Unix uses a 12 bit salt.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49C3D3-E2DC-E346-8D66-267C45BE82FC}" type="slidenum">
              <a:rPr lang="en-US"/>
              <a:pPr/>
              <a:t>29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/>
              <a:t>Access Control Matrix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343400"/>
            <a:ext cx="8229600" cy="1447800"/>
            <a:chOff x="336" y="3120"/>
            <a:chExt cx="5184" cy="720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336" y="33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Alice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36" y="36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Bob</a:t>
              </a: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124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-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124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{read,write}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24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bill.doc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268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268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68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edit.exe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4080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{exec,read}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4080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{</a:t>
              </a:r>
              <a:r>
                <a:rPr lang="en-US" sz="2000" dirty="0" err="1">
                  <a:latin typeface="+mn-lt"/>
                </a:rPr>
                <a:t>exec,read,write</a:t>
              </a:r>
              <a:r>
                <a:rPr lang="en-US" sz="2000" dirty="0">
                  <a:latin typeface="+mn-lt"/>
                </a:rPr>
                <a:t>}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51567" name="Rectangle 15"/>
            <p:cNvSpPr>
              <a:spLocks noChangeArrowheads="1"/>
            </p:cNvSpPr>
            <p:nvPr/>
          </p:nvSpPr>
          <p:spPr bwMode="auto">
            <a:xfrm>
              <a:off x="4080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fun.com</a:t>
              </a:r>
              <a:endParaRPr lang="en-US" sz="2000" i="1">
                <a:latin typeface="+mn-lt"/>
              </a:endParaRPr>
            </a:p>
          </p:txBody>
        </p:sp>
      </p:grpSp>
      <p:sp>
        <p:nvSpPr>
          <p:cNvPr id="1515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73113" y="1600200"/>
            <a:ext cx="8370887" cy="2514600"/>
          </a:xfrm>
          <a:noFill/>
          <a:ln/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Capabilities: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subject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rows of the access control matrix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Control Lists (ACLs)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object.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columns of the access control matrix.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0"/>
            <a:ext cx="7772400" cy="1676400"/>
          </a:xfrm>
        </p:spPr>
        <p:txBody>
          <a:bodyPr/>
          <a:lstStyle/>
          <a:p>
            <a:r>
              <a:rPr lang="en-US" sz="3600" dirty="0"/>
              <a:t>Discrete log based public key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36B6-7266-1143-B6ED-E90582A93146}" type="slidenum">
              <a:rPr lang="de-DE"/>
              <a:pPr/>
              <a:t>30</a:t>
            </a:fld>
            <a:endParaRPr lang="de-DE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signatures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828800"/>
            <a:ext cx="7486650" cy="3714750"/>
            <a:chOff x="432" y="1152"/>
            <a:chExt cx="4716" cy="2340"/>
          </a:xfrm>
        </p:grpSpPr>
        <p:sp>
          <p:nvSpPr>
            <p:cNvPr id="410628" name="AutoShape 4"/>
            <p:cNvSpPr>
              <a:spLocks noChangeArrowheads="1"/>
            </p:cNvSpPr>
            <p:nvPr/>
          </p:nvSpPr>
          <p:spPr bwMode="auto">
            <a:xfrm>
              <a:off x="1431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1488" y="2832"/>
              <a:ext cx="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</a:t>
              </a:r>
            </a:p>
          </p:txBody>
        </p:sp>
        <p:pic>
          <p:nvPicPr>
            <p:cNvPr id="4106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02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1" name="AutoShape 7"/>
            <p:cNvSpPr>
              <a:spLocks noChangeArrowheads="1"/>
            </p:cNvSpPr>
            <p:nvPr/>
          </p:nvSpPr>
          <p:spPr bwMode="auto">
            <a:xfrm>
              <a:off x="3543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410632" name="Text Box 8"/>
            <p:cNvSpPr txBox="1">
              <a:spLocks noChangeArrowheads="1"/>
            </p:cNvSpPr>
            <p:nvPr/>
          </p:nvSpPr>
          <p:spPr bwMode="auto">
            <a:xfrm>
              <a:off x="3553" y="2832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verify</a:t>
              </a:r>
            </a:p>
          </p:txBody>
        </p:sp>
        <p:sp>
          <p:nvSpPr>
            <p:cNvPr id="410633" name="Line 9"/>
            <p:cNvSpPr>
              <a:spLocks noChangeShapeType="1"/>
            </p:cNvSpPr>
            <p:nvPr/>
          </p:nvSpPr>
          <p:spPr bwMode="auto">
            <a:xfrm>
              <a:off x="211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4" name="Line 10"/>
            <p:cNvSpPr>
              <a:spLocks noChangeShapeType="1"/>
            </p:cNvSpPr>
            <p:nvPr/>
          </p:nvSpPr>
          <p:spPr bwMode="auto">
            <a:xfrm>
              <a:off x="1200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432" y="2976"/>
              <a:ext cx="9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</a:t>
              </a:r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>
              <a:off x="393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8" name="Line 14"/>
            <p:cNvSpPr>
              <a:spLocks noChangeShapeType="1"/>
            </p:cNvSpPr>
            <p:nvPr/>
          </p:nvSpPr>
          <p:spPr bwMode="auto">
            <a:xfrm>
              <a:off x="17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1063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4" y="1152"/>
              <a:ext cx="816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0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344"/>
              <a:ext cx="76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1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48" y="148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784" y="2064"/>
              <a:ext cx="369" cy="551"/>
              <a:chOff x="2431" y="2697"/>
              <a:chExt cx="492" cy="738"/>
            </a:xfrm>
          </p:grpSpPr>
          <p:sp>
            <p:nvSpPr>
              <p:cNvPr id="410643" name="Freeform 19"/>
              <p:cNvSpPr>
                <a:spLocks/>
              </p:cNvSpPr>
              <p:nvPr/>
            </p:nvSpPr>
            <p:spPr bwMode="auto">
              <a:xfrm>
                <a:off x="2431" y="2891"/>
                <a:ext cx="492" cy="544"/>
              </a:xfrm>
              <a:custGeom>
                <a:avLst/>
                <a:gdLst/>
                <a:ahLst/>
                <a:cxnLst>
                  <a:cxn ang="0">
                    <a:pos x="340" y="56"/>
                  </a:cxn>
                  <a:cxn ang="0">
                    <a:pos x="243" y="421"/>
                  </a:cxn>
                  <a:cxn ang="0">
                    <a:pos x="130" y="732"/>
                  </a:cxn>
                  <a:cxn ang="0">
                    <a:pos x="0" y="1088"/>
                  </a:cxn>
                  <a:cxn ang="0">
                    <a:pos x="110" y="1018"/>
                  </a:cxn>
                  <a:cxn ang="0">
                    <a:pos x="236" y="938"/>
                  </a:cxn>
                  <a:cxn ang="0">
                    <a:pos x="306" y="901"/>
                  </a:cxn>
                  <a:cxn ang="0">
                    <a:pos x="362" y="877"/>
                  </a:cxn>
                  <a:cxn ang="0">
                    <a:pos x="418" y="864"/>
                  </a:cxn>
                  <a:cxn ang="0">
                    <a:pos x="469" y="858"/>
                  </a:cxn>
                  <a:cxn ang="0">
                    <a:pos x="542" y="843"/>
                  </a:cxn>
                  <a:cxn ang="0">
                    <a:pos x="497" y="725"/>
                  </a:cxn>
                  <a:cxn ang="0">
                    <a:pos x="553" y="717"/>
                  </a:cxn>
                  <a:cxn ang="0">
                    <a:pos x="620" y="732"/>
                  </a:cxn>
                  <a:cxn ang="0">
                    <a:pos x="686" y="766"/>
                  </a:cxn>
                  <a:cxn ang="0">
                    <a:pos x="738" y="797"/>
                  </a:cxn>
                  <a:cxn ang="0">
                    <a:pos x="783" y="834"/>
                  </a:cxn>
                  <a:cxn ang="0">
                    <a:pos x="829" y="871"/>
                  </a:cxn>
                  <a:cxn ang="0">
                    <a:pos x="901" y="938"/>
                  </a:cxn>
                  <a:cxn ang="0">
                    <a:pos x="985" y="1003"/>
                  </a:cxn>
                  <a:cxn ang="0">
                    <a:pos x="966" y="771"/>
                  </a:cxn>
                  <a:cxn ang="0">
                    <a:pos x="922" y="586"/>
                  </a:cxn>
                  <a:cxn ang="0">
                    <a:pos x="875" y="371"/>
                  </a:cxn>
                  <a:cxn ang="0">
                    <a:pos x="837" y="213"/>
                  </a:cxn>
                  <a:cxn ang="0">
                    <a:pos x="811" y="89"/>
                  </a:cxn>
                  <a:cxn ang="0">
                    <a:pos x="799" y="0"/>
                  </a:cxn>
                  <a:cxn ang="0">
                    <a:pos x="340" y="56"/>
                  </a:cxn>
                </a:cxnLst>
                <a:rect l="0" t="0" r="r" b="b"/>
                <a:pathLst>
                  <a:path w="985" h="1088">
                    <a:moveTo>
                      <a:pt x="340" y="56"/>
                    </a:moveTo>
                    <a:lnTo>
                      <a:pt x="243" y="421"/>
                    </a:lnTo>
                    <a:lnTo>
                      <a:pt x="130" y="732"/>
                    </a:lnTo>
                    <a:lnTo>
                      <a:pt x="0" y="1088"/>
                    </a:lnTo>
                    <a:lnTo>
                      <a:pt x="110" y="1018"/>
                    </a:lnTo>
                    <a:lnTo>
                      <a:pt x="236" y="938"/>
                    </a:lnTo>
                    <a:lnTo>
                      <a:pt x="306" y="901"/>
                    </a:lnTo>
                    <a:lnTo>
                      <a:pt x="362" y="877"/>
                    </a:lnTo>
                    <a:lnTo>
                      <a:pt x="418" y="864"/>
                    </a:lnTo>
                    <a:lnTo>
                      <a:pt x="469" y="858"/>
                    </a:lnTo>
                    <a:lnTo>
                      <a:pt x="542" y="843"/>
                    </a:lnTo>
                    <a:lnTo>
                      <a:pt x="497" y="725"/>
                    </a:lnTo>
                    <a:lnTo>
                      <a:pt x="553" y="717"/>
                    </a:lnTo>
                    <a:lnTo>
                      <a:pt x="620" y="732"/>
                    </a:lnTo>
                    <a:lnTo>
                      <a:pt x="686" y="766"/>
                    </a:lnTo>
                    <a:lnTo>
                      <a:pt x="738" y="797"/>
                    </a:lnTo>
                    <a:lnTo>
                      <a:pt x="783" y="834"/>
                    </a:lnTo>
                    <a:lnTo>
                      <a:pt x="829" y="871"/>
                    </a:lnTo>
                    <a:lnTo>
                      <a:pt x="901" y="938"/>
                    </a:lnTo>
                    <a:lnTo>
                      <a:pt x="985" y="1003"/>
                    </a:lnTo>
                    <a:lnTo>
                      <a:pt x="966" y="771"/>
                    </a:lnTo>
                    <a:lnTo>
                      <a:pt x="922" y="586"/>
                    </a:lnTo>
                    <a:lnTo>
                      <a:pt x="875" y="371"/>
                    </a:lnTo>
                    <a:lnTo>
                      <a:pt x="837" y="213"/>
                    </a:lnTo>
                    <a:lnTo>
                      <a:pt x="811" y="89"/>
                    </a:lnTo>
                    <a:lnTo>
                      <a:pt x="799" y="0"/>
                    </a:lnTo>
                    <a:lnTo>
                      <a:pt x="340" y="56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4" name="Oval 20"/>
              <p:cNvSpPr>
                <a:spLocks noChangeArrowheads="1"/>
              </p:cNvSpPr>
              <p:nvPr/>
            </p:nvSpPr>
            <p:spPr bwMode="auto">
              <a:xfrm>
                <a:off x="2562" y="2697"/>
                <a:ext cx="300" cy="286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5" name="Freeform 21"/>
              <p:cNvSpPr>
                <a:spLocks/>
              </p:cNvSpPr>
              <p:nvPr/>
            </p:nvSpPr>
            <p:spPr bwMode="auto">
              <a:xfrm>
                <a:off x="2567" y="2704"/>
                <a:ext cx="286" cy="27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61" y="102"/>
                  </a:cxn>
                  <a:cxn ang="0">
                    <a:pos x="202" y="13"/>
                  </a:cxn>
                  <a:cxn ang="0">
                    <a:pos x="215" y="112"/>
                  </a:cxn>
                  <a:cxn ang="0">
                    <a:pos x="143" y="38"/>
                  </a:cxn>
                  <a:cxn ang="0">
                    <a:pos x="171" y="136"/>
                  </a:cxn>
                  <a:cxn ang="0">
                    <a:pos x="93" y="76"/>
                  </a:cxn>
                  <a:cxn ang="0">
                    <a:pos x="137" y="169"/>
                  </a:cxn>
                  <a:cxn ang="0">
                    <a:pos x="41" y="134"/>
                  </a:cxn>
                  <a:cxn ang="0">
                    <a:pos x="109" y="210"/>
                  </a:cxn>
                  <a:cxn ang="0">
                    <a:pos x="9" y="199"/>
                  </a:cxn>
                  <a:cxn ang="0">
                    <a:pos x="104" y="249"/>
                  </a:cxn>
                  <a:cxn ang="0">
                    <a:pos x="0" y="275"/>
                  </a:cxn>
                  <a:cxn ang="0">
                    <a:pos x="104" y="299"/>
                  </a:cxn>
                  <a:cxn ang="0">
                    <a:pos x="9" y="343"/>
                  </a:cxn>
                  <a:cxn ang="0">
                    <a:pos x="111" y="345"/>
                  </a:cxn>
                  <a:cxn ang="0">
                    <a:pos x="37" y="416"/>
                  </a:cxn>
                  <a:cxn ang="0">
                    <a:pos x="135" y="386"/>
                  </a:cxn>
                  <a:cxn ang="0">
                    <a:pos x="82" y="471"/>
                  </a:cxn>
                  <a:cxn ang="0">
                    <a:pos x="171" y="421"/>
                  </a:cxn>
                  <a:cxn ang="0">
                    <a:pos x="143" y="516"/>
                  </a:cxn>
                  <a:cxn ang="0">
                    <a:pos x="206" y="447"/>
                  </a:cxn>
                  <a:cxn ang="0">
                    <a:pos x="204" y="545"/>
                  </a:cxn>
                  <a:cxn ang="0">
                    <a:pos x="250" y="455"/>
                  </a:cxn>
                  <a:cxn ang="0">
                    <a:pos x="282" y="555"/>
                  </a:cxn>
                  <a:cxn ang="0">
                    <a:pos x="306" y="458"/>
                  </a:cxn>
                  <a:cxn ang="0">
                    <a:pos x="337" y="549"/>
                  </a:cxn>
                  <a:cxn ang="0">
                    <a:pos x="356" y="449"/>
                  </a:cxn>
                  <a:cxn ang="0">
                    <a:pos x="408" y="527"/>
                  </a:cxn>
                  <a:cxn ang="0">
                    <a:pos x="395" y="427"/>
                  </a:cxn>
                  <a:cxn ang="0">
                    <a:pos x="467" y="484"/>
                  </a:cxn>
                  <a:cxn ang="0">
                    <a:pos x="432" y="392"/>
                  </a:cxn>
                  <a:cxn ang="0">
                    <a:pos x="525" y="425"/>
                  </a:cxn>
                  <a:cxn ang="0">
                    <a:pos x="462" y="353"/>
                  </a:cxn>
                  <a:cxn ang="0">
                    <a:pos x="560" y="351"/>
                  </a:cxn>
                  <a:cxn ang="0">
                    <a:pos x="473" y="310"/>
                  </a:cxn>
                  <a:cxn ang="0">
                    <a:pos x="573" y="275"/>
                  </a:cxn>
                  <a:cxn ang="0">
                    <a:pos x="469" y="251"/>
                  </a:cxn>
                  <a:cxn ang="0">
                    <a:pos x="566" y="212"/>
                  </a:cxn>
                  <a:cxn ang="0">
                    <a:pos x="458" y="206"/>
                  </a:cxn>
                  <a:cxn ang="0">
                    <a:pos x="543" y="151"/>
                  </a:cxn>
                  <a:cxn ang="0">
                    <a:pos x="441" y="165"/>
                  </a:cxn>
                  <a:cxn ang="0">
                    <a:pos x="502" y="91"/>
                  </a:cxn>
                  <a:cxn ang="0">
                    <a:pos x="410" y="134"/>
                  </a:cxn>
                  <a:cxn ang="0">
                    <a:pos x="445" y="51"/>
                  </a:cxn>
                  <a:cxn ang="0">
                    <a:pos x="369" y="112"/>
                  </a:cxn>
                  <a:cxn ang="0">
                    <a:pos x="382" y="17"/>
                  </a:cxn>
                  <a:cxn ang="0">
                    <a:pos x="321" y="97"/>
                  </a:cxn>
                  <a:cxn ang="0">
                    <a:pos x="282" y="0"/>
                  </a:cxn>
                </a:cxnLst>
                <a:rect l="0" t="0" r="r" b="b"/>
                <a:pathLst>
                  <a:path w="573" h="555">
                    <a:moveTo>
                      <a:pt x="282" y="0"/>
                    </a:moveTo>
                    <a:lnTo>
                      <a:pt x="261" y="102"/>
                    </a:lnTo>
                    <a:lnTo>
                      <a:pt x="202" y="13"/>
                    </a:lnTo>
                    <a:lnTo>
                      <a:pt x="215" y="112"/>
                    </a:lnTo>
                    <a:lnTo>
                      <a:pt x="143" y="38"/>
                    </a:lnTo>
                    <a:lnTo>
                      <a:pt x="171" y="136"/>
                    </a:lnTo>
                    <a:lnTo>
                      <a:pt x="93" y="76"/>
                    </a:lnTo>
                    <a:lnTo>
                      <a:pt x="137" y="169"/>
                    </a:lnTo>
                    <a:lnTo>
                      <a:pt x="41" y="134"/>
                    </a:lnTo>
                    <a:lnTo>
                      <a:pt x="109" y="210"/>
                    </a:lnTo>
                    <a:lnTo>
                      <a:pt x="9" y="199"/>
                    </a:lnTo>
                    <a:lnTo>
                      <a:pt x="104" y="249"/>
                    </a:lnTo>
                    <a:lnTo>
                      <a:pt x="0" y="275"/>
                    </a:lnTo>
                    <a:lnTo>
                      <a:pt x="104" y="299"/>
                    </a:lnTo>
                    <a:lnTo>
                      <a:pt x="9" y="343"/>
                    </a:lnTo>
                    <a:lnTo>
                      <a:pt x="111" y="345"/>
                    </a:lnTo>
                    <a:lnTo>
                      <a:pt x="37" y="416"/>
                    </a:lnTo>
                    <a:lnTo>
                      <a:pt x="135" y="386"/>
                    </a:lnTo>
                    <a:lnTo>
                      <a:pt x="82" y="471"/>
                    </a:lnTo>
                    <a:lnTo>
                      <a:pt x="171" y="421"/>
                    </a:lnTo>
                    <a:lnTo>
                      <a:pt x="143" y="516"/>
                    </a:lnTo>
                    <a:lnTo>
                      <a:pt x="206" y="447"/>
                    </a:lnTo>
                    <a:lnTo>
                      <a:pt x="204" y="545"/>
                    </a:lnTo>
                    <a:lnTo>
                      <a:pt x="250" y="455"/>
                    </a:lnTo>
                    <a:lnTo>
                      <a:pt x="282" y="555"/>
                    </a:lnTo>
                    <a:lnTo>
                      <a:pt x="306" y="458"/>
                    </a:lnTo>
                    <a:lnTo>
                      <a:pt x="337" y="549"/>
                    </a:lnTo>
                    <a:lnTo>
                      <a:pt x="356" y="449"/>
                    </a:lnTo>
                    <a:lnTo>
                      <a:pt x="408" y="527"/>
                    </a:lnTo>
                    <a:lnTo>
                      <a:pt x="395" y="427"/>
                    </a:lnTo>
                    <a:lnTo>
                      <a:pt x="467" y="484"/>
                    </a:lnTo>
                    <a:lnTo>
                      <a:pt x="432" y="392"/>
                    </a:lnTo>
                    <a:lnTo>
                      <a:pt x="525" y="425"/>
                    </a:lnTo>
                    <a:lnTo>
                      <a:pt x="462" y="353"/>
                    </a:lnTo>
                    <a:lnTo>
                      <a:pt x="560" y="351"/>
                    </a:lnTo>
                    <a:lnTo>
                      <a:pt x="473" y="310"/>
                    </a:lnTo>
                    <a:lnTo>
                      <a:pt x="573" y="275"/>
                    </a:lnTo>
                    <a:lnTo>
                      <a:pt x="469" y="251"/>
                    </a:lnTo>
                    <a:lnTo>
                      <a:pt x="566" y="212"/>
                    </a:lnTo>
                    <a:lnTo>
                      <a:pt x="458" y="206"/>
                    </a:lnTo>
                    <a:lnTo>
                      <a:pt x="543" y="151"/>
                    </a:lnTo>
                    <a:lnTo>
                      <a:pt x="441" y="165"/>
                    </a:lnTo>
                    <a:lnTo>
                      <a:pt x="502" y="91"/>
                    </a:lnTo>
                    <a:lnTo>
                      <a:pt x="410" y="134"/>
                    </a:lnTo>
                    <a:lnTo>
                      <a:pt x="445" y="51"/>
                    </a:lnTo>
                    <a:lnTo>
                      <a:pt x="369" y="112"/>
                    </a:lnTo>
                    <a:lnTo>
                      <a:pt x="382" y="17"/>
                    </a:lnTo>
                    <a:lnTo>
                      <a:pt x="321" y="9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808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6" name="Oval 22"/>
              <p:cNvSpPr>
                <a:spLocks noChangeArrowheads="1"/>
              </p:cNvSpPr>
              <p:nvPr/>
            </p:nvSpPr>
            <p:spPr bwMode="auto">
              <a:xfrm>
                <a:off x="2618" y="2743"/>
                <a:ext cx="188" cy="195"/>
              </a:xfrm>
              <a:prstGeom prst="ellipse">
                <a:avLst/>
              </a:prstGeom>
              <a:solidFill>
                <a:srgbClr val="FFFF00"/>
              </a:solidFill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7" name="Freeform 23"/>
              <p:cNvSpPr>
                <a:spLocks/>
              </p:cNvSpPr>
              <p:nvPr/>
            </p:nvSpPr>
            <p:spPr bwMode="auto">
              <a:xfrm>
                <a:off x="2636" y="2977"/>
                <a:ext cx="45" cy="297"/>
              </a:xfrm>
              <a:custGeom>
                <a:avLst/>
                <a:gdLst/>
                <a:ahLst/>
                <a:cxnLst>
                  <a:cxn ang="0">
                    <a:pos x="89" y="547"/>
                  </a:cxn>
                  <a:cxn ang="0">
                    <a:pos x="39" y="571"/>
                  </a:cxn>
                  <a:cxn ang="0">
                    <a:pos x="0" y="595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89" h="595">
                    <a:moveTo>
                      <a:pt x="89" y="547"/>
                    </a:moveTo>
                    <a:lnTo>
                      <a:pt x="39" y="571"/>
                    </a:lnTo>
                    <a:lnTo>
                      <a:pt x="0" y="595"/>
                    </a:lnTo>
                    <a:lnTo>
                      <a:pt x="85" y="0"/>
                    </a:lnTo>
                    <a:lnTo>
                      <a:pt x="8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0648" name="Text Box 24"/>
            <p:cNvSpPr txBox="1">
              <a:spLocks noChangeArrowheads="1"/>
            </p:cNvSpPr>
            <p:nvPr/>
          </p:nvSpPr>
          <p:spPr bwMode="auto">
            <a:xfrm>
              <a:off x="2377" y="2736"/>
              <a:ext cx="96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 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signature</a:t>
              </a:r>
            </a:p>
          </p:txBody>
        </p:sp>
        <p:sp>
          <p:nvSpPr>
            <p:cNvPr id="410649" name="Text Box 25"/>
            <p:cNvSpPr txBox="1">
              <a:spLocks noChangeArrowheads="1"/>
            </p:cNvSpPr>
            <p:nvPr/>
          </p:nvSpPr>
          <p:spPr bwMode="auto">
            <a:xfrm>
              <a:off x="4512" y="2256"/>
              <a:ext cx="6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accept</a:t>
              </a:r>
            </a:p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reject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Slide from Dieter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Gollmann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E7347-9661-0F45-B0AB-C04F0FF79AC5}" type="slidenum">
              <a:rPr lang="de-DE"/>
              <a:pPr/>
              <a:t>31</a:t>
            </a:fld>
            <a:endParaRPr lang="de-DE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sz="4000" dirty="0"/>
              <a:t>Digital Signatures</a:t>
            </a:r>
            <a:endParaRPr lang="en-US" sz="40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has a public verification key and a private signature key (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cryptography).</a:t>
            </a: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her private key to compute her signature on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a public verification key to check the signature on a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he receives.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non-repudiation.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algorithm=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hash+padding+private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key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6380E6E5-6D5C-8943-B4EC-2D550DF3D2C0}" type="slidenum">
              <a:rPr lang="en-US"/>
              <a:pPr/>
              <a:t>32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4000" dirty="0" err="1"/>
              <a:t>Bleichenbacher</a:t>
            </a:r>
            <a:r>
              <a:rPr lang="en-US" sz="4000" dirty="0"/>
              <a:t> Attack on PKCS1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30480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RSA PKCS #1 v1.5 :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(00 || 02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0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Attacker can test if 16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MSBs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of plaintext = ’02’.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Attack:  to decrypt a given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do: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Pick  r  Z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   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Compute  C’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C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= (r  PKCS1(M))</a:t>
            </a:r>
            <a:r>
              <a:rPr lang="en-US" sz="2000" baseline="6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Send  C’  to oracle and use response.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1768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Dan </a:t>
            </a:r>
            <a:r>
              <a:rPr lang="en-US" sz="1400" dirty="0" err="1">
                <a:latin typeface="Calibri"/>
              </a:rPr>
              <a:t>Boneh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z="4000" dirty="0"/>
              <a:t>Side-Channel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343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attack vectors …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Fault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Timing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Cache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Power Analysis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Electromagnetic Emissions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Acoustic Emissions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884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6969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f(x)=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 over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deg(f(x))=n.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irreducible.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F={f(x)};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(mod f(x)),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basis &lt;v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of null space of (Q-I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// w=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w(x) 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… 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i⍃t;i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(h(x)𝝴F, deg (h)&gt;1;) {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(h(x), 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(x)-a), a 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 h(x) in F with these;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(F);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+tpn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t= # irreducible factors.  Can be reduced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239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Factor x</a:t>
            </a:r>
            <a:r>
              <a:rPr lang="en-US" sz="2000" baseline="30000" dirty="0"/>
              <a:t>7</a:t>
            </a:r>
            <a:r>
              <a:rPr lang="en-US" sz="2000" dirty="0"/>
              <a:t>-1 over GF(2).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0" y="1143000"/>
          <a:ext cx="251459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15199" y="1188722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1999" y="1219200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48599" y="2209800"/>
            <a:ext cx="3690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endParaRPr lang="en-US" sz="2400" baseline="30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004608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Adding and solving get: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 = x(x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Dividing into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-1, we get: (x+1)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Discrete Log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8013"/>
            <a:ext cx="8229600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b= a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then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(b)=x.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is the discrete log function.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g=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then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(g)=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xL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(b). 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)=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Discrete Log Problem (DLP):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Given p, prime, a: &lt;a&gt;=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*.  B (mod p), a, unknown, find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(b).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Computational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Diffie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Hellman Problem (CDHP):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Given p, prime, &lt;a&gt;=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p),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p).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Theorem: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CDHP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≦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DLP.  If the factorization of p-1 is known and f(p-1)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O((ln(p))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smooth then DLP and CDHP are equivalent.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Conclusion: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Exponentiation is a one-way trap-door function.</a:t>
            </a:r>
          </a:p>
          <a:p>
            <a:pPr marL="660400" indent="-660400"/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cryptosystem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Alice, the private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keyholder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picks a large prime, p, where p-1 also has large prime divisors (say, p= 2rq+1) and a generator, g,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&lt;g&gt;=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Alice also picks a random number, a (secret), and computes A=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  Alice’s public key is &lt;A, g, p&gt;.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send a message, m, Bob picks a random b (his secret) and computes B=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  Bob transmits (B,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(B, C).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decodes the message by computing CB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=m.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knowing a, an adversary has to solve the Computational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Hellman Problem to get m.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b must be random and never reused!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chooses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p=919.  g=7.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a=111, A=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461 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Public key is &lt;919, 7, 461&gt;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wants to send m=45, picks b= 29.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B=7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=788(mod 919),  461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 (mod 919),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C= (45)(902)= 154(mod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transmits (788, 154).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computes (788)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(54)(902)+(-53)(919)=1.  54=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919)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Calculates m= (154) (54)=45 (mod 919).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42920-5917-4C93-9F31-2323EE0388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Signature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14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752600"/>
                <a:ext cx="86106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A picks a random as in encryption.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Signing: Signer picks k: 1≤k≤p-2 with (k, p-1)= 1 and publishes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k is secret.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M,k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)=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t,d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(mod p)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d=(M-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)k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p-1)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Ver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(M,t,d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kt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p)</a:t>
                </a: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Notes:  It’s important that M is a hash otherwise there is an existential forgery attack.  It’s important that k be different for every message otherwise adversary can solve for key.</a:t>
                </a:r>
              </a:p>
            </p:txBody>
          </p:sp>
        </mc:Choice>
        <mc:Fallback>
          <p:sp>
            <p:nvSpPr>
              <p:cNvPr id="911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752600"/>
                <a:ext cx="8610600" cy="4343400"/>
              </a:xfrm>
              <a:blipFill>
                <a:blip r:embed="rId2"/>
                <a:stretch>
                  <a:fillRect l="-885" t="-875" r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Timing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153400" cy="2438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 g takes about O(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operations, so does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primality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testing and raising g to the a power mod 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Encryption is also O(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so is decryption.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key generation is cheap but for safety, p&gt;w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where w is the “computational power” of the adversary.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Finding generators (Gauss)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Find a generator,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g,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*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n= (p-1)=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…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k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ek</a:t>
                </a:r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endParaRPr lang="en-US" sz="20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while ()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choose a random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gG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for(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=1;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&lt;=k; k++)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b=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</a:t>
                </a:r>
                <a:r>
                  <a:rPr lang="en-US" sz="1800" baseline="30000" dirty="0" err="1">
                    <a:latin typeface="Courier New" pitchFamily="49" charset="0"/>
                    <a:sym typeface="Symbol" pitchFamily="18" charset="2"/>
                  </a:rPr>
                  <a:t>n</a:t>
                </a:r>
                <a:r>
                  <a:rPr lang="en-US" sz="1800" baseline="30000" dirty="0">
                    <a:latin typeface="Courier New" pitchFamily="49" charset="0"/>
                    <a:sym typeface="Symbol" pitchFamily="18" charset="2"/>
                  </a:rPr>
                  <a:t>/pi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if (b==1)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       break;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	    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	  if(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&gt;k)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return g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}</a:t>
                </a:r>
                <a:endParaRPr lang="en-US" sz="2400" dirty="0"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 has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generators.  Using the lower bound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probability that g in line 2 is a generator is at least 1/(6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  <a:blipFill>
                <a:blip r:embed="rId2"/>
                <a:stretch>
                  <a:fillRect l="-758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72158</TotalTime>
  <Words>3523</Words>
  <Application>Microsoft Macintosh PowerPoint</Application>
  <PresentationFormat>On-screen Show (4:3)</PresentationFormat>
  <Paragraphs>612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Helvetica</vt:lpstr>
      <vt:lpstr>Math1</vt:lpstr>
      <vt:lpstr>Math1Mono</vt:lpstr>
      <vt:lpstr>Segoe</vt:lpstr>
      <vt:lpstr>Times New Roman</vt:lpstr>
      <vt:lpstr>Contemporary</vt:lpstr>
      <vt:lpstr>PowerPoint Presentation</vt:lpstr>
      <vt:lpstr>HMAC’s concluded</vt:lpstr>
      <vt:lpstr>Discrete log based public key systems</vt:lpstr>
      <vt:lpstr>Discrete Log</vt:lpstr>
      <vt:lpstr>El Gamal cryptosystem</vt:lpstr>
      <vt:lpstr>El Gamal Example</vt:lpstr>
      <vt:lpstr>El Gamal Signature</vt:lpstr>
      <vt:lpstr>Timing</vt:lpstr>
      <vt:lpstr>Finding generators (Gauss)</vt:lpstr>
      <vt:lpstr>Attack on reused nonce</vt:lpstr>
      <vt:lpstr>DSA</vt:lpstr>
      <vt:lpstr>Baby Step Giant Step --- Shanks</vt:lpstr>
      <vt:lpstr>Baby Step Giant Step Example</vt:lpstr>
      <vt:lpstr>Discrete log Pollard r</vt:lpstr>
      <vt:lpstr>Pollard ρ example</vt:lpstr>
      <vt:lpstr>Pohlig-Hellman</vt:lpstr>
      <vt:lpstr>Pohlig-Hellman example</vt:lpstr>
      <vt:lpstr>Index Calculus</vt:lpstr>
      <vt:lpstr>Index Calculus Example</vt:lpstr>
      <vt:lpstr>Index Calculus example - continued</vt:lpstr>
      <vt:lpstr>Diffie Hellman key exchange</vt:lpstr>
      <vt:lpstr>DH key exchange example</vt:lpstr>
      <vt:lpstr>Access Control: authentication and authorization</vt:lpstr>
      <vt:lpstr>Authentication</vt:lpstr>
      <vt:lpstr>Authentication</vt:lpstr>
      <vt:lpstr>Problems with Passwords</vt:lpstr>
      <vt:lpstr>Guessing Passwords</vt:lpstr>
      <vt:lpstr>Password Salting</vt:lpstr>
      <vt:lpstr>Access Control Matrix</vt:lpstr>
      <vt:lpstr>Digital signatures</vt:lpstr>
      <vt:lpstr>Digital Signatures</vt:lpstr>
      <vt:lpstr>Bleichenbacher Attack on PKCS1</vt:lpstr>
      <vt:lpstr>Side-Channel Attacks</vt:lpstr>
      <vt:lpstr>End</vt:lpstr>
      <vt:lpstr>Berlekamp factorization</vt:lpstr>
      <vt:lpstr>Berlekamp factorization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Cryptosystems: Discrete Log</dc:title>
  <dc:subject>Cryptanalysis</dc:subject>
  <dc:creator>John L. Manferdelli</dc:creator>
  <cp:lastModifiedBy>John Manferdelli</cp:lastModifiedBy>
  <cp:revision>4002</cp:revision>
  <dcterms:created xsi:type="dcterms:W3CDTF">2013-04-26T22:34:28Z</dcterms:created>
  <dcterms:modified xsi:type="dcterms:W3CDTF">2023-11-03T20:37:45Z</dcterms:modified>
</cp:coreProperties>
</file>