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64" r:id="rId2"/>
    <p:sldId id="2916" r:id="rId3"/>
    <p:sldId id="2922" r:id="rId4"/>
    <p:sldId id="2930" r:id="rId5"/>
    <p:sldId id="2923" r:id="rId6"/>
    <p:sldId id="2924" r:id="rId7"/>
    <p:sldId id="2927" r:id="rId8"/>
    <p:sldId id="2925" r:id="rId9"/>
    <p:sldId id="2928" r:id="rId10"/>
    <p:sldId id="2926" r:id="rId11"/>
    <p:sldId id="2917" r:id="rId12"/>
    <p:sldId id="2931" r:id="rId13"/>
    <p:sldId id="2918" r:id="rId14"/>
    <p:sldId id="2921" r:id="rId15"/>
    <p:sldId id="2919" r:id="rId16"/>
    <p:sldId id="2920" r:id="rId17"/>
    <p:sldId id="2929" r:id="rId18"/>
    <p:sldId id="2915" r:id="rId1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108" autoAdjust="0"/>
    <p:restoredTop sz="50000" autoAdjust="0"/>
  </p:normalViewPr>
  <p:slideViewPr>
    <p:cSldViewPr>
      <p:cViewPr>
        <p:scale>
          <a:sx n="121" d="100"/>
          <a:sy n="121" d="100"/>
        </p:scale>
        <p:origin x="1848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3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Quantum Computing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Superdense</a:t>
            </a:r>
            <a:r>
              <a:rPr lang="sv-SE" sz="3600" dirty="0"/>
              <a:t> </a:t>
            </a:r>
            <a:r>
              <a:rPr lang="sv-SE" sz="3600" dirty="0" err="1"/>
              <a:t>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Alice and Bob </a:t>
                </a:r>
                <a:r>
                  <a:rPr lang="sv-SE" sz="2000" dirty="0" err="1"/>
                  <a:t>share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, Alice has </a:t>
                </a:r>
                <a:r>
                  <a:rPr lang="sv-SE" sz="2000" dirty="0" err="1"/>
                  <a:t>first</a:t>
                </a:r>
                <a:r>
                  <a:rPr lang="sv-SE" sz="2000" dirty="0"/>
                  <a:t> bit, Bob second bit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Alice </a:t>
                </a:r>
                <a:r>
                  <a:rPr lang="sv-SE" sz="2000" dirty="0" err="1"/>
                  <a:t>performs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one</a:t>
                </a:r>
                <a:r>
                  <a:rPr lang="sv-SE" sz="2000" dirty="0"/>
                  <a:t> </a:t>
                </a:r>
                <a:r>
                  <a:rPr lang="sv-SE" sz="2000" dirty="0" err="1"/>
                  <a:t>of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/>
                  <a:t>producing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sv-SE" sz="2000" dirty="0"/>
                  <a:t>,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Bob </a:t>
                </a:r>
                <a:r>
                  <a:rPr lang="sv-SE" sz="2000" dirty="0" err="1"/>
                  <a:t>measures</a:t>
                </a:r>
                <a:r>
                  <a:rPr lang="sv-SE" sz="2000" dirty="0"/>
                  <a:t> joint. </a:t>
                </a:r>
                <a:r>
                  <a:rPr lang="sv-SE" sz="2000" dirty="0" err="1"/>
                  <a:t>Qubit</a:t>
                </a:r>
                <a:r>
                  <a:rPr lang="sv-SE" sz="2000" dirty="0"/>
                  <a:t> </a:t>
                </a:r>
                <a:r>
                  <a:rPr lang="sv-SE" sz="2000" dirty="0" err="1"/>
                  <a:t>measurement</a:t>
                </a: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Teleport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496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638800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B74C9-A51B-ED5D-13C9-CF2946407E89}"/>
              </a:ext>
            </a:extLst>
          </p:cNvPr>
          <p:cNvSpPr/>
          <p:nvPr/>
        </p:nvSpPr>
        <p:spPr bwMode="auto">
          <a:xfrm>
            <a:off x="52578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107C-B715-DCD7-EEB2-3FD0492D6B61}"/>
              </a:ext>
            </a:extLst>
          </p:cNvPr>
          <p:cNvSpPr/>
          <p:nvPr/>
        </p:nvSpPr>
        <p:spPr bwMode="auto">
          <a:xfrm>
            <a:off x="66294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867400" y="56769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67062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934200" y="4267200"/>
            <a:ext cx="0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5562600" y="4724400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633620" y="4495799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20" y="4495799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09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1722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67328"/>
            <a:ext cx="533401" cy="365760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0" y="3276600"/>
            <a:ext cx="520840" cy="16478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1722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67328"/>
            <a:ext cx="533401" cy="365760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0" y="3276600"/>
            <a:ext cx="520840" cy="16478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Notation and </a:t>
            </a:r>
            <a:r>
              <a:rPr lang="sv-SE" sz="3600" dirty="0" err="1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en-US" sz="1800" b="0" dirty="0"/>
                  <a:t>Qubit</a:t>
                </a:r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/>
                  <a:t>Quantum </a:t>
                </a:r>
                <a:r>
                  <a:rPr lang="sv-SE" sz="1800" dirty="0" err="1"/>
                  <a:t>state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𝜋𝜃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/>
                  <a:t>Bell </a:t>
                </a:r>
                <a:r>
                  <a:rPr lang="sv-SE" sz="1800" dirty="0" err="1"/>
                  <a:t>state</a:t>
                </a:r>
                <a:r>
                  <a:rPr lang="sv-SE" sz="18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|11&gt;)</m:t>
                    </m:r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&gt;)=|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𝐶𝑁𝑂𝑇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000…0&gt;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sv-SE" sz="1800" dirty="0"/>
                  <a:t>…</a:t>
                </a:r>
                <a:r>
                  <a:rPr lang="sv-SE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sv-S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4185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Phase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Quantum </a:t>
            </a:r>
            <a:r>
              <a:rPr lang="sv-SE" sz="3600" dirty="0" err="1"/>
              <a:t>Fourier</a:t>
            </a:r>
            <a:r>
              <a:rPr lang="sv-SE" sz="3600" dirty="0"/>
              <a:t>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Shor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1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Gottesman-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Knill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𝐶𝑁𝑂𝑇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efficiently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simulated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 a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probabalistic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computer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little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entanglement</a:t>
                </a:r>
                <a:endParaRPr lang="sv-S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Cloning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  <a:endParaRPr lang="sv-S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r>
                  <a:rPr lang="sv-SE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Suppose</a:t>
                </a:r>
                <a:r>
                  <a:rPr lang="sv-S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1600" dirty="0"/>
                  <a:t>&gt;|</a:t>
                </a:r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1600" dirty="0"/>
                  <a:t>&gt;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1400" dirty="0"/>
                  <a:t>&gt;|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1400" dirty="0"/>
                  <a:t>&gt; .  </a:t>
                </a:r>
                <a:r>
                  <a:rPr lang="sv-SE" sz="1400" dirty="0" err="1"/>
                  <a:t>Then</a:t>
                </a:r>
                <a:r>
                  <a:rPr lang="sv-SE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sv-SE" sz="1400" dirty="0"/>
                      <m:t>&gt;)</m:t>
                    </m:r>
                  </m:oMath>
                </a14:m>
                <a:r>
                  <a:rPr lang="sv-SE" sz="1400" dirty="0"/>
                  <a:t>, a </a:t>
                </a:r>
                <a:r>
                  <a:rPr lang="sv-SE" sz="1400" dirty="0" err="1"/>
                  <a:t>contradiction</a:t>
                </a:r>
                <a:r>
                  <a:rPr lang="sv-SE" sz="1400" dirty="0"/>
                  <a:t>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 err="1"/>
                  <a:t>Phase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estimation</a:t>
                </a:r>
                <a:r>
                  <a:rPr lang="sv-SE" sz="1800" dirty="0"/>
                  <a:t> problem: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 err="1"/>
                  <a:t>Hidden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subgroup</a:t>
                </a:r>
                <a:r>
                  <a:rPr lang="sv-SE" sz="1800" dirty="0"/>
                  <a:t> problem: </a:t>
                </a:r>
                <a:r>
                  <a:rPr lang="sv-SE" sz="1800" dirty="0" err="1"/>
                  <a:t>Let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with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iff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 err="1"/>
                  <a:t>Deutch</a:t>
                </a:r>
                <a:r>
                  <a:rPr lang="en-US" sz="1800" dirty="0"/>
                  <a:t>: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b="0" dirty="0"/>
                  <a:t>Order finding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b="0" dirty="0"/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1800" b="0" dirty="0"/>
                  <a:t>) in a Hilbert space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1800" b="0" dirty="0"/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1800" dirty="0"/>
              </a:p>
              <a:p>
                <a:pPr lvl="1" defTabSz="912813">
                  <a:lnSpc>
                    <a:spcPct val="90000"/>
                  </a:lnSpc>
                </a:pPr>
                <a:r>
                  <a:rPr lang="sv-SE" sz="1400" dirty="0"/>
                  <a:t>A </a:t>
                </a:r>
                <a:r>
                  <a:rPr lang="sv-SE" sz="1400" dirty="0" err="1"/>
                  <a:t>qubit</a:t>
                </a:r>
                <a:r>
                  <a:rPr lang="sv-SE" sz="1400" dirty="0"/>
                  <a:t> is a quantum system </a:t>
                </a:r>
                <a:r>
                  <a:rPr lang="sv-SE" sz="1400" dirty="0" err="1"/>
                  <a:t>with</a:t>
                </a:r>
                <a:r>
                  <a:rPr lang="sv-SE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1400" dirty="0"/>
                  <a:t> 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sv-SE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v-SE" sz="1400" dirty="0"/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The </a:t>
                </a:r>
                <a:r>
                  <a:rPr lang="sv-SE" sz="1800" dirty="0" err="1"/>
                  <a:t>state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evolves</a:t>
                </a:r>
                <a:r>
                  <a:rPr lang="sv-SE" sz="1800" dirty="0"/>
                  <a:t> under a </a:t>
                </a:r>
                <a:r>
                  <a:rPr lang="sv-SE" sz="1800" dirty="0" err="1"/>
                  <a:t>unitary</a:t>
                </a:r>
                <a:r>
                  <a:rPr lang="sv-SE" sz="1800" dirty="0"/>
                  <a:t> operator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sv-SE" sz="1800" dirty="0"/>
              </a:p>
              <a:p>
                <a:pPr lvl="1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1400" dirty="0"/>
                  <a:t> is </a:t>
                </a:r>
                <a:r>
                  <a:rPr lang="sv-SE" sz="1400" dirty="0" err="1"/>
                  <a:t>unitary</a:t>
                </a:r>
                <a:r>
                  <a:rPr lang="sv-SE" sz="1400" dirty="0"/>
                  <a:t> </a:t>
                </a:r>
                <a:r>
                  <a:rPr lang="sv-SE" sz="1400" dirty="0" err="1"/>
                  <a:t>if</a:t>
                </a:r>
                <a:r>
                  <a:rPr lang="sv-SE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1400" dirty="0"/>
                  <a:t>.  Note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400" dirty="0"/>
              </a:p>
              <a:p>
                <a:pPr lvl="1" defTabSz="912813">
                  <a:lnSpc>
                    <a:spcPct val="90000"/>
                  </a:lnSpc>
                </a:pPr>
                <a:r>
                  <a:rPr lang="sv-SE" sz="1400" dirty="0" err="1"/>
                  <a:t>Example</a:t>
                </a:r>
                <a:r>
                  <a:rPr lang="sv-SE" sz="1400" dirty="0"/>
                  <a:t> is a </a:t>
                </a:r>
                <a:r>
                  <a:rPr lang="sv-SE" sz="1400" dirty="0" err="1"/>
                  <a:t>Hamiltonian</a:t>
                </a:r>
                <a:r>
                  <a:rPr lang="sv-SE" sz="1400" dirty="0"/>
                  <a:t>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l-G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sv-SE" sz="1400" dirty="0"/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Two</a:t>
                </a:r>
                <a:r>
                  <a:rPr lang="sv-SE" sz="1800" dirty="0"/>
                  <a:t> </a:t>
                </a:r>
                <a:r>
                  <a:rPr lang="sv-SE" sz="1800" dirty="0" err="1"/>
                  <a:t>physical</a:t>
                </a:r>
                <a:r>
                  <a:rPr lang="sv-SE" sz="1800" dirty="0"/>
                  <a:t>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1800" dirty="0"/>
                  <a:t>, </a:t>
                </a: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treated</a:t>
                </a:r>
                <a:r>
                  <a:rPr lang="sv-SE" sz="1800" dirty="0"/>
                  <a:t> as a </a:t>
                </a:r>
                <a:r>
                  <a:rPr lang="sv-SE" sz="1800" dirty="0" err="1"/>
                  <a:t>combined</a:t>
                </a:r>
                <a:r>
                  <a:rPr lang="sv-SE" sz="1800" dirty="0"/>
                  <a:t>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1800" dirty="0"/>
                  <a:t>, </a:t>
                </a:r>
                <a:r>
                  <a:rPr lang="sv-SE" sz="1800" dirty="0" err="1"/>
                  <a:t>if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v-SE" sz="1800" dirty="0"/>
                  <a:t> is in </a:t>
                </a:r>
                <a:r>
                  <a:rPr lang="sv-SE" sz="1800" dirty="0" err="1"/>
                  <a:t>state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v-SE" sz="1800" dirty="0"/>
                  <a:t> is in </a:t>
                </a:r>
                <a:r>
                  <a:rPr lang="sv-SE" sz="1800" dirty="0" err="1"/>
                  <a:t>state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sv-SE" sz="1800" dirty="0"/>
                  <a:t> the </a:t>
                </a:r>
                <a:r>
                  <a:rPr lang="sv-SE" sz="1800" dirty="0" err="1"/>
                  <a:t>combined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state</a:t>
                </a:r>
                <a:r>
                  <a:rPr lang="sv-SE" sz="1800" dirty="0"/>
                  <a:t> is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sv-SE" sz="1800" dirty="0"/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Given an </a:t>
                </a:r>
                <a:r>
                  <a:rPr lang="sv-SE" sz="1800" dirty="0" err="1"/>
                  <a:t>orthonormal</a:t>
                </a:r>
                <a:r>
                  <a:rPr lang="sv-SE" sz="1800" dirty="0"/>
                  <a:t> basis </a:t>
                </a:r>
                <a14:m>
                  <m:oMath xmlns:m="http://schemas.openxmlformats.org/officeDocument/2006/math">
                    <m:r>
                      <a:rPr lang="sv-SE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sv-SE" sz="1800" dirty="0"/>
                  <a:t>.  </a:t>
                </a:r>
                <a:r>
                  <a:rPr lang="sv-SE" sz="1800" dirty="0" err="1"/>
                  <a:t>One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can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perform</a:t>
                </a:r>
                <a:r>
                  <a:rPr lang="sv-SE" sz="1800" dirty="0"/>
                  <a:t> a </a:t>
                </a:r>
                <a:r>
                  <a:rPr lang="sv-SE" sz="1800" dirty="0" err="1"/>
                  <a:t>vonNeuman</a:t>
                </a:r>
                <a:r>
                  <a:rPr lang="sv-SE" sz="1800" dirty="0"/>
                  <a:t> </a:t>
                </a:r>
                <a:r>
                  <a:rPr lang="sv-SE" sz="1800" dirty="0" err="1"/>
                  <a:t>measurement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sv-SE" sz="1800" dirty="0"/>
                  <a:t>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v-SE" sz="1800" dirty="0" err="1"/>
                  <a:t>that</a:t>
                </a:r>
                <a:r>
                  <a:rPr lang="sv-SE" sz="1800" dirty="0"/>
                  <a:t> outputs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with</a:t>
                </a:r>
                <a:r>
                  <a:rPr lang="sv-SE" sz="1800" dirty="0"/>
                  <a:t> </a:t>
                </a:r>
                <a:r>
                  <a:rPr lang="sv-SE" sz="1800" dirty="0" err="1"/>
                  <a:t>probability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2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Superposition and </a:t>
            </a:r>
            <a:r>
              <a:rPr lang="sv-SE" sz="3600" dirty="0" err="1"/>
              <a:t>entanglement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marL="400050" lvl="1" indent="0" defTabSz="912813">
              <a:lnSpc>
                <a:spcPct val="90000"/>
              </a:lnSpc>
              <a:buNone/>
            </a:pPr>
            <a:r>
              <a:rPr lang="sv-SE" sz="1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3622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Definitions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defTabSz="912813">
              <a:lnSpc>
                <a:spcPct val="90000"/>
              </a:lnSpc>
              <a:buFont typeface="+mj-lt"/>
              <a:buAutoNum type="arabicPeriod"/>
            </a:pPr>
            <a:r>
              <a:rPr lang="en-US" sz="1800" b="0" dirty="0"/>
              <a:t>Inner product</a:t>
            </a:r>
          </a:p>
          <a:p>
            <a:pPr defTabSz="912813">
              <a:lnSpc>
                <a:spcPct val="90000"/>
              </a:lnSpc>
              <a:buFont typeface="+mj-lt"/>
              <a:buAutoNum type="arabicPeriod"/>
            </a:pPr>
            <a:r>
              <a:rPr lang="en-US" sz="1800" dirty="0"/>
              <a:t>Outer product</a:t>
            </a: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443405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Stuff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 err="1"/>
                  <a:t>Spectral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Theorem</a:t>
                </a: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 err="1"/>
                  <a:t>Theorem</a:t>
                </a:r>
                <a:r>
                  <a:rPr lang="sv-SE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000" dirty="0"/>
                  <a:t> is a 1-qubit gate,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 err="1"/>
                  <a:t>Spectral</a:t>
                </a:r>
                <a:r>
                  <a:rPr lang="sv-SE" sz="2000" dirty="0"/>
                  <a:t> </a:t>
                </a:r>
                <a:r>
                  <a:rPr lang="sv-SE" sz="2000" dirty="0" err="1"/>
                  <a:t>Theorem</a:t>
                </a: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sv-SE" sz="2000" dirty="0" err="1"/>
                  <a:t>Theorem</a:t>
                </a:r>
                <a:r>
                  <a:rPr lang="sv-SE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sv-SE" sz="2000" dirty="0"/>
                  <a:t> is a 1-qubit gate,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No </a:t>
            </a:r>
            <a:r>
              <a:rPr lang="sv-SE" sz="3600" dirty="0" err="1"/>
              <a:t>Cloning</a:t>
            </a:r>
            <a:r>
              <a:rPr lang="sv-SE" sz="3600" dirty="0"/>
              <a:t> </a:t>
            </a:r>
            <a:r>
              <a:rPr lang="sv-SE" sz="3600" dirty="0" err="1"/>
              <a:t>Theorem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  <a:endParaRPr lang="sv-S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100" lvl="2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sv-SE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sv-SE" sz="2000" dirty="0"/>
                  <a:t>&gt; .  </a:t>
                </a:r>
                <a:r>
                  <a:rPr lang="sv-SE" sz="2000" dirty="0" err="1"/>
                  <a:t>Then</a:t>
                </a:r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sv-SE" sz="2000" dirty="0"/>
                      <m:t>&gt;)</m:t>
                    </m:r>
                  </m:oMath>
                </a14:m>
                <a:r>
                  <a:rPr lang="sv-SE" sz="2000" dirty="0"/>
                  <a:t>, a </a:t>
                </a:r>
                <a:r>
                  <a:rPr lang="sv-SE" sz="2000" dirty="0" err="1"/>
                  <a:t>contradiction</a:t>
                </a:r>
                <a:r>
                  <a:rPr lang="sv-SE" sz="2000" dirty="0"/>
                  <a:t>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sv-SE" sz="1800" dirty="0"/>
                  <a:t>No </a:t>
                </a:r>
                <a:r>
                  <a:rPr lang="sv-SE" sz="1800" dirty="0" err="1"/>
                  <a:t>checkpointing</a:t>
                </a: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r>
                  <a:rPr lang="sv-SE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sv-S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 err="1"/>
                  <a:t>Measuring</a:t>
                </a:r>
                <a:r>
                  <a:rPr lang="sv-SE" sz="2000" dirty="0"/>
                  <a:t> in Bell Basis</a:t>
                </a: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449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813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813">
                  <a:spcBef>
                    <a:spcPts val="1200"/>
                  </a:spcBef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  <a:endParaRPr lang="sv-SE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. 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792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71866</TotalTime>
  <Words>907</Words>
  <Application>Microsoft Macintosh PowerPoint</Application>
  <PresentationFormat>On-screen Show (4:3)</PresentationFormat>
  <Paragraphs>143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Postulates</vt:lpstr>
      <vt:lpstr>Superposition and entanglement</vt:lpstr>
      <vt:lpstr>Definitions</vt:lpstr>
      <vt:lpstr>Stuff</vt:lpstr>
      <vt:lpstr>Mixed States</vt:lpstr>
      <vt:lpstr>No Cloning Theorem</vt:lpstr>
      <vt:lpstr>Bell Basis</vt:lpstr>
      <vt:lpstr>Circuits and gates</vt:lpstr>
      <vt:lpstr>Superdense coding</vt:lpstr>
      <vt:lpstr>Deutch</vt:lpstr>
      <vt:lpstr>Deutch-Josza</vt:lpstr>
      <vt:lpstr>Simon</vt:lpstr>
      <vt:lpstr>Notation and postulates</vt:lpstr>
      <vt:lpstr>Phase</vt:lpstr>
      <vt:lpstr>Quantum Fourier Transform</vt:lpstr>
      <vt:lpstr>Shor</vt:lpstr>
      <vt:lpstr>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3523</cp:revision>
  <cp:lastPrinted>2020-02-29T03:51:14Z</cp:lastPrinted>
  <dcterms:created xsi:type="dcterms:W3CDTF">2013-01-28T20:25:58Z</dcterms:created>
  <dcterms:modified xsi:type="dcterms:W3CDTF">2023-08-07T21:51:14Z</dcterms:modified>
</cp:coreProperties>
</file>