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handoutMasterIdLst>
    <p:handoutMasterId r:id="rId38"/>
  </p:handoutMasterIdLst>
  <p:sldIdLst>
    <p:sldId id="256" r:id="rId2"/>
    <p:sldId id="1059" r:id="rId3"/>
    <p:sldId id="1055" r:id="rId4"/>
    <p:sldId id="1056" r:id="rId5"/>
    <p:sldId id="1054" r:id="rId6"/>
    <p:sldId id="1058" r:id="rId7"/>
    <p:sldId id="997" r:id="rId8"/>
    <p:sldId id="1020" r:id="rId9"/>
    <p:sldId id="1022" r:id="rId10"/>
    <p:sldId id="1019" r:id="rId11"/>
    <p:sldId id="1028" r:id="rId12"/>
    <p:sldId id="1029" r:id="rId13"/>
    <p:sldId id="1025" r:id="rId14"/>
    <p:sldId id="1052" r:id="rId15"/>
    <p:sldId id="1021" r:id="rId16"/>
    <p:sldId id="1050" r:id="rId17"/>
    <p:sldId id="1051" r:id="rId18"/>
    <p:sldId id="1057" r:id="rId19"/>
    <p:sldId id="277" r:id="rId20"/>
    <p:sldId id="278" r:id="rId21"/>
    <p:sldId id="280" r:id="rId22"/>
    <p:sldId id="276" r:id="rId23"/>
    <p:sldId id="262" r:id="rId24"/>
    <p:sldId id="282" r:id="rId25"/>
    <p:sldId id="264" r:id="rId26"/>
    <p:sldId id="273" r:id="rId27"/>
    <p:sldId id="265" r:id="rId28"/>
    <p:sldId id="285" r:id="rId29"/>
    <p:sldId id="286" r:id="rId30"/>
    <p:sldId id="287" r:id="rId31"/>
    <p:sldId id="266" r:id="rId32"/>
    <p:sldId id="267" r:id="rId33"/>
    <p:sldId id="268" r:id="rId34"/>
    <p:sldId id="269" r:id="rId35"/>
    <p:sldId id="270"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491"/>
    <p:restoredTop sz="94787"/>
  </p:normalViewPr>
  <p:slideViewPr>
    <p:cSldViewPr snapToGrid="0" snapToObjects="1">
      <p:cViewPr varScale="1">
        <p:scale>
          <a:sx n="120" d="100"/>
          <a:sy n="120" d="100"/>
        </p:scale>
        <p:origin x="720" y="184"/>
      </p:cViewPr>
      <p:guideLst/>
    </p:cSldViewPr>
  </p:slideViewPr>
  <p:outlineViewPr>
    <p:cViewPr>
      <p:scale>
        <a:sx n="33" d="100"/>
        <a:sy n="33" d="100"/>
      </p:scale>
      <p:origin x="0" y="-59848"/>
    </p:cViewPr>
  </p:outlineViewPr>
  <p:notesTextViewPr>
    <p:cViewPr>
      <p:scale>
        <a:sx n="1" d="1"/>
        <a:sy n="1" d="1"/>
      </p:scale>
      <p:origin x="0" y="0"/>
    </p:cViewPr>
  </p:notesTextViewPr>
  <p:sorterViewPr>
    <p:cViewPr>
      <p:scale>
        <a:sx n="70" d="100"/>
        <a:sy n="70" d="100"/>
      </p:scale>
      <p:origin x="0" y="0"/>
    </p:cViewPr>
  </p:sorterViewPr>
  <p:notesViewPr>
    <p:cSldViewPr snapToGrid="0" snapToObjects="1">
      <p:cViewPr>
        <p:scale>
          <a:sx n="99" d="100"/>
          <a:sy n="99" d="100"/>
        </p:scale>
        <p:origin x="3632"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6DAC03-848B-C048-B058-BE44CE315DD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630DF20-C3C7-5B43-9A90-89B8698A4F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6F46478-05F9-F045-89EA-038EDD9F390D}" type="datetimeFigureOut">
              <a:rPr lang="en-US" smtClean="0"/>
              <a:t>9/23/22</a:t>
            </a:fld>
            <a:endParaRPr lang="en-US"/>
          </a:p>
        </p:txBody>
      </p:sp>
      <p:sp>
        <p:nvSpPr>
          <p:cNvPr id="4" name="Footer Placeholder 3">
            <a:extLst>
              <a:ext uri="{FF2B5EF4-FFF2-40B4-BE49-F238E27FC236}">
                <a16:creationId xmlns:a16="http://schemas.microsoft.com/office/drawing/2014/main" id="{85E84752-9B06-564A-9290-D834D14064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B1AEECB-04B3-9D4D-81B9-E06B3B85980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FCA940F-E61F-1946-B7F3-342BEA0865EB}" type="slidenum">
              <a:rPr lang="en-US" smtClean="0"/>
              <a:t>‹#›</a:t>
            </a:fld>
            <a:endParaRPr lang="en-US"/>
          </a:p>
        </p:txBody>
      </p:sp>
    </p:spTree>
    <p:extLst>
      <p:ext uri="{BB962C8B-B14F-4D97-AF65-F5344CB8AC3E}">
        <p14:creationId xmlns:p14="http://schemas.microsoft.com/office/powerpoint/2010/main" val="18912573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220ECC-4507-1945-9DD6-ECA7311228A6}" type="datetimeFigureOut">
              <a:rPr lang="en-US" smtClean="0"/>
              <a:t>9/23/22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CC431D-8240-CE4C-A11D-7A9955F8093E}" type="slidenum">
              <a:rPr lang="en-US" smtClean="0"/>
              <a:t>‹#›</a:t>
            </a:fld>
            <a:endParaRPr lang="en-US"/>
          </a:p>
        </p:txBody>
      </p:sp>
    </p:spTree>
    <p:extLst>
      <p:ext uri="{BB962C8B-B14F-4D97-AF65-F5344CB8AC3E}">
        <p14:creationId xmlns:p14="http://schemas.microsoft.com/office/powerpoint/2010/main" val="3245256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FCC431D-8240-CE4C-A11D-7A9955F8093E}" type="slidenum">
              <a:rPr lang="en-US" smtClean="0"/>
              <a:t>1</a:t>
            </a:fld>
            <a:endParaRPr lang="en-US"/>
          </a:p>
        </p:txBody>
      </p:sp>
    </p:spTree>
    <p:extLst>
      <p:ext uri="{BB962C8B-B14F-4D97-AF65-F5344CB8AC3E}">
        <p14:creationId xmlns:p14="http://schemas.microsoft.com/office/powerpoint/2010/main" val="28545731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480071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189567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944944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55973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28589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711552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212065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369007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46167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C00000"/>
                </a:solidFill>
              </a:rPr>
              <a:t>Note: Parties differ in how to interpret these regulations</a:t>
            </a:r>
          </a:p>
          <a:p>
            <a:endParaRPr lang="en-US" dirty="0"/>
          </a:p>
        </p:txBody>
      </p:sp>
      <p:sp>
        <p:nvSpPr>
          <p:cNvPr id="4" name="Slide Number Placeholder 3"/>
          <p:cNvSpPr>
            <a:spLocks noGrp="1"/>
          </p:cNvSpPr>
          <p:nvPr>
            <p:ph type="sldNum" sz="quarter" idx="5"/>
          </p:nvPr>
        </p:nvSpPr>
        <p:spPr/>
        <p:txBody>
          <a:bodyPr/>
          <a:lstStyle/>
          <a:p>
            <a:fld id="{74133754-8106-BD48-90D0-A8EF7AA4B060}" type="slidenum">
              <a:rPr lang="en-US" smtClean="0"/>
              <a:t>23</a:t>
            </a:fld>
            <a:endParaRPr lang="en-US"/>
          </a:p>
        </p:txBody>
      </p:sp>
    </p:spTree>
    <p:extLst>
      <p:ext uri="{BB962C8B-B14F-4D97-AF65-F5344CB8AC3E}">
        <p14:creationId xmlns:p14="http://schemas.microsoft.com/office/powerpoint/2010/main" val="1676889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013850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32788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337294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83468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20693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570121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289979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663026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07976-1DD8-7B43-93E4-007CFF010D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4B499FA-B9F7-E145-B7E9-EFFA32AED2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9840152-452B-8B4D-9934-71962313D8CE}"/>
              </a:ext>
            </a:extLst>
          </p:cNvPr>
          <p:cNvSpPr>
            <a:spLocks noGrp="1"/>
          </p:cNvSpPr>
          <p:nvPr>
            <p:ph type="dt" sz="half" idx="10"/>
          </p:nvPr>
        </p:nvSpPr>
        <p:spPr/>
        <p:txBody>
          <a:bodyPr/>
          <a:lstStyle/>
          <a:p>
            <a:fld id="{3F1B8D97-2CF1-2843-A93A-FA70B47820D7}" type="datetime1">
              <a:rPr lang="en-US" smtClean="0"/>
              <a:t>9/23/22</a:t>
            </a:fld>
            <a:endParaRPr lang="en-US"/>
          </a:p>
        </p:txBody>
      </p:sp>
      <p:sp>
        <p:nvSpPr>
          <p:cNvPr id="5" name="Footer Placeholder 4">
            <a:extLst>
              <a:ext uri="{FF2B5EF4-FFF2-40B4-BE49-F238E27FC236}">
                <a16:creationId xmlns:a16="http://schemas.microsoft.com/office/drawing/2014/main" id="{2D2C5C5D-628B-2F44-B0CA-E818B90ACA0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60EF5B4-AD1F-2540-9264-F62EB618730B}"/>
              </a:ext>
            </a:extLst>
          </p:cNvPr>
          <p:cNvSpPr>
            <a:spLocks noGrp="1"/>
          </p:cNvSpPr>
          <p:nvPr>
            <p:ph type="sldNum" sz="quarter" idx="12"/>
          </p:nvPr>
        </p:nvSpPr>
        <p:spPr/>
        <p:txBody>
          <a:bodyPr/>
          <a:lstStyle>
            <a:lvl1pPr>
              <a:defRPr>
                <a:solidFill>
                  <a:schemeClr val="tx1"/>
                </a:solidFill>
              </a:defRPr>
            </a:lvl1pPr>
          </a:lstStyle>
          <a:p>
            <a:fld id="{6B76BA51-8322-1A4D-B259-B74706370693}" type="slidenum">
              <a:rPr lang="en-US" smtClean="0"/>
              <a:pPr/>
              <a:t>‹#›</a:t>
            </a:fld>
            <a:endParaRPr lang="en-US"/>
          </a:p>
        </p:txBody>
      </p:sp>
    </p:spTree>
    <p:extLst>
      <p:ext uri="{BB962C8B-B14F-4D97-AF65-F5344CB8AC3E}">
        <p14:creationId xmlns:p14="http://schemas.microsoft.com/office/powerpoint/2010/main" val="1496289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5ADC4-A7A9-D340-BF9E-2FD42B55E9E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1D380C-C36D-C645-9AC2-C6329CD7F8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58B8E9-F8BB-8542-BD94-E6C8B0B793C2}"/>
              </a:ext>
            </a:extLst>
          </p:cNvPr>
          <p:cNvSpPr>
            <a:spLocks noGrp="1"/>
          </p:cNvSpPr>
          <p:nvPr>
            <p:ph type="dt" sz="half" idx="10"/>
          </p:nvPr>
        </p:nvSpPr>
        <p:spPr/>
        <p:txBody>
          <a:bodyPr/>
          <a:lstStyle/>
          <a:p>
            <a:fld id="{5191583D-FA0F-5F4A-AB1B-E07A2D92C65B}" type="datetime1">
              <a:rPr lang="en-US" smtClean="0"/>
              <a:t>9/23/22</a:t>
            </a:fld>
            <a:endParaRPr lang="en-US"/>
          </a:p>
        </p:txBody>
      </p:sp>
      <p:sp>
        <p:nvSpPr>
          <p:cNvPr id="5" name="Footer Placeholder 4">
            <a:extLst>
              <a:ext uri="{FF2B5EF4-FFF2-40B4-BE49-F238E27FC236}">
                <a16:creationId xmlns:a16="http://schemas.microsoft.com/office/drawing/2014/main" id="{2290AE8B-D4C6-154D-830B-2BEFD087E1D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21B384F-515F-A947-8AF7-81D9CCB66227}"/>
              </a:ext>
            </a:extLst>
          </p:cNvPr>
          <p:cNvSpPr>
            <a:spLocks noGrp="1"/>
          </p:cNvSpPr>
          <p:nvPr>
            <p:ph type="sldNum" sz="quarter" idx="12"/>
          </p:nvPr>
        </p:nvSpPr>
        <p:spPr/>
        <p:txBody>
          <a:bodyPr/>
          <a:lstStyle/>
          <a:p>
            <a:fld id="{6B76BA51-8322-1A4D-B259-B74706370693}" type="slidenum">
              <a:rPr lang="en-US" smtClean="0"/>
              <a:t>‹#›</a:t>
            </a:fld>
            <a:endParaRPr lang="en-US"/>
          </a:p>
        </p:txBody>
      </p:sp>
    </p:spTree>
    <p:extLst>
      <p:ext uri="{BB962C8B-B14F-4D97-AF65-F5344CB8AC3E}">
        <p14:creationId xmlns:p14="http://schemas.microsoft.com/office/powerpoint/2010/main" val="24695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4C3A03-F36C-AB4D-B2C4-1C9D0EDDC61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8BCBB80-0BC6-0145-8EC0-6416300009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7CA1F9-1417-B146-8F2A-3220264AEC68}"/>
              </a:ext>
            </a:extLst>
          </p:cNvPr>
          <p:cNvSpPr>
            <a:spLocks noGrp="1"/>
          </p:cNvSpPr>
          <p:nvPr>
            <p:ph type="dt" sz="half" idx="10"/>
          </p:nvPr>
        </p:nvSpPr>
        <p:spPr/>
        <p:txBody>
          <a:bodyPr/>
          <a:lstStyle/>
          <a:p>
            <a:fld id="{2FDDC09D-AD0E-3E48-A609-693E720C3CF7}" type="datetime1">
              <a:rPr lang="en-US" smtClean="0"/>
              <a:t>9/23/22</a:t>
            </a:fld>
            <a:endParaRPr lang="en-US"/>
          </a:p>
        </p:txBody>
      </p:sp>
      <p:sp>
        <p:nvSpPr>
          <p:cNvPr id="5" name="Footer Placeholder 4">
            <a:extLst>
              <a:ext uri="{FF2B5EF4-FFF2-40B4-BE49-F238E27FC236}">
                <a16:creationId xmlns:a16="http://schemas.microsoft.com/office/drawing/2014/main" id="{60722F49-AAA6-BD42-9B3F-612E5F91E17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7789FBE8-98BF-9B4C-A12C-BF8054DC0BA3}"/>
              </a:ext>
            </a:extLst>
          </p:cNvPr>
          <p:cNvSpPr>
            <a:spLocks noGrp="1"/>
          </p:cNvSpPr>
          <p:nvPr>
            <p:ph type="sldNum" sz="quarter" idx="12"/>
          </p:nvPr>
        </p:nvSpPr>
        <p:spPr/>
        <p:txBody>
          <a:bodyPr/>
          <a:lstStyle/>
          <a:p>
            <a:fld id="{6B76BA51-8322-1A4D-B259-B74706370693}" type="slidenum">
              <a:rPr lang="en-US" smtClean="0"/>
              <a:t>‹#›</a:t>
            </a:fld>
            <a:endParaRPr lang="en-US"/>
          </a:p>
        </p:txBody>
      </p:sp>
    </p:spTree>
    <p:extLst>
      <p:ext uri="{BB962C8B-B14F-4D97-AF65-F5344CB8AC3E}">
        <p14:creationId xmlns:p14="http://schemas.microsoft.com/office/powerpoint/2010/main" val="1029525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F52BD-AAF1-C04B-B46C-FE8DE264FE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5C720A-4094-F143-A684-08D62DBD39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CE5891-1F60-3A47-9BAA-943AF31FFCD2}"/>
              </a:ext>
            </a:extLst>
          </p:cNvPr>
          <p:cNvSpPr>
            <a:spLocks noGrp="1"/>
          </p:cNvSpPr>
          <p:nvPr>
            <p:ph type="dt" sz="half" idx="10"/>
          </p:nvPr>
        </p:nvSpPr>
        <p:spPr/>
        <p:txBody>
          <a:bodyPr/>
          <a:lstStyle/>
          <a:p>
            <a:fld id="{44DEDD7F-80F0-3941-B0FC-ED47EDA8FFB0}" type="datetime1">
              <a:rPr lang="en-US" smtClean="0"/>
              <a:t>9/23/22</a:t>
            </a:fld>
            <a:endParaRPr lang="en-US"/>
          </a:p>
        </p:txBody>
      </p:sp>
      <p:sp>
        <p:nvSpPr>
          <p:cNvPr id="5" name="Footer Placeholder 4">
            <a:extLst>
              <a:ext uri="{FF2B5EF4-FFF2-40B4-BE49-F238E27FC236}">
                <a16:creationId xmlns:a16="http://schemas.microsoft.com/office/drawing/2014/main" id="{53FF227D-1DE9-1942-939F-B87BF209526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B6AD313-4F1A-A045-A2CC-BAD8B442B504}"/>
              </a:ext>
            </a:extLst>
          </p:cNvPr>
          <p:cNvSpPr>
            <a:spLocks noGrp="1"/>
          </p:cNvSpPr>
          <p:nvPr>
            <p:ph type="sldNum" sz="quarter" idx="12"/>
          </p:nvPr>
        </p:nvSpPr>
        <p:spPr/>
        <p:txBody>
          <a:bodyPr/>
          <a:lstStyle>
            <a:lvl1pPr>
              <a:defRPr>
                <a:solidFill>
                  <a:schemeClr val="tx1"/>
                </a:solidFill>
              </a:defRPr>
            </a:lvl1pPr>
          </a:lstStyle>
          <a:p>
            <a:fld id="{6B76BA51-8322-1A4D-B259-B74706370693}" type="slidenum">
              <a:rPr lang="en-US" smtClean="0"/>
              <a:pPr/>
              <a:t>‹#›</a:t>
            </a:fld>
            <a:endParaRPr lang="en-US"/>
          </a:p>
        </p:txBody>
      </p:sp>
    </p:spTree>
    <p:extLst>
      <p:ext uri="{BB962C8B-B14F-4D97-AF65-F5344CB8AC3E}">
        <p14:creationId xmlns:p14="http://schemas.microsoft.com/office/powerpoint/2010/main" val="2375339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A2FD6-09C2-5649-83B7-CD2DC4F0DF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7E4BDC-2896-2E44-AAEA-56637DEF5B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EB81DF-CAA6-C040-8791-3D20760F7E01}"/>
              </a:ext>
            </a:extLst>
          </p:cNvPr>
          <p:cNvSpPr>
            <a:spLocks noGrp="1"/>
          </p:cNvSpPr>
          <p:nvPr>
            <p:ph type="dt" sz="half" idx="10"/>
          </p:nvPr>
        </p:nvSpPr>
        <p:spPr/>
        <p:txBody>
          <a:bodyPr/>
          <a:lstStyle/>
          <a:p>
            <a:fld id="{50671D74-80A3-0B45-82A6-BD1B155E5BD0}" type="datetime1">
              <a:rPr lang="en-US" smtClean="0"/>
              <a:t>9/23/22</a:t>
            </a:fld>
            <a:endParaRPr lang="en-US"/>
          </a:p>
        </p:txBody>
      </p:sp>
      <p:sp>
        <p:nvSpPr>
          <p:cNvPr id="5" name="Footer Placeholder 4">
            <a:extLst>
              <a:ext uri="{FF2B5EF4-FFF2-40B4-BE49-F238E27FC236}">
                <a16:creationId xmlns:a16="http://schemas.microsoft.com/office/drawing/2014/main" id="{0FADF040-95FC-4E43-A737-DC123802045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2E1BA2A-54CF-834E-8EA8-BCBAC6A0FAD9}"/>
              </a:ext>
            </a:extLst>
          </p:cNvPr>
          <p:cNvSpPr>
            <a:spLocks noGrp="1"/>
          </p:cNvSpPr>
          <p:nvPr>
            <p:ph type="sldNum" sz="quarter" idx="12"/>
          </p:nvPr>
        </p:nvSpPr>
        <p:spPr/>
        <p:txBody>
          <a:bodyPr/>
          <a:lstStyle/>
          <a:p>
            <a:fld id="{6B76BA51-8322-1A4D-B259-B74706370693}" type="slidenum">
              <a:rPr lang="en-US" smtClean="0"/>
              <a:t>‹#›</a:t>
            </a:fld>
            <a:endParaRPr lang="en-US"/>
          </a:p>
        </p:txBody>
      </p:sp>
    </p:spTree>
    <p:extLst>
      <p:ext uri="{BB962C8B-B14F-4D97-AF65-F5344CB8AC3E}">
        <p14:creationId xmlns:p14="http://schemas.microsoft.com/office/powerpoint/2010/main" val="1846291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34A2E-C50B-7045-8086-BB67868903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D15942-60AC-0543-8233-D55A0E438C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C622487-455A-5344-999B-96B23C1C24C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A9F9C3-5602-2B49-ADBD-5AD2E8F0DD31}"/>
              </a:ext>
            </a:extLst>
          </p:cNvPr>
          <p:cNvSpPr>
            <a:spLocks noGrp="1"/>
          </p:cNvSpPr>
          <p:nvPr>
            <p:ph type="dt" sz="half" idx="10"/>
          </p:nvPr>
        </p:nvSpPr>
        <p:spPr/>
        <p:txBody>
          <a:bodyPr/>
          <a:lstStyle/>
          <a:p>
            <a:fld id="{74C833ED-5242-E14D-BA60-8624882653CD}" type="datetime1">
              <a:rPr lang="en-US" smtClean="0"/>
              <a:t>9/23/22</a:t>
            </a:fld>
            <a:endParaRPr lang="en-US"/>
          </a:p>
        </p:txBody>
      </p:sp>
      <p:sp>
        <p:nvSpPr>
          <p:cNvPr id="6" name="Footer Placeholder 5">
            <a:extLst>
              <a:ext uri="{FF2B5EF4-FFF2-40B4-BE49-F238E27FC236}">
                <a16:creationId xmlns:a16="http://schemas.microsoft.com/office/drawing/2014/main" id="{63E77CF5-D657-3E42-BBFE-20C10FCBF69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30C0C0F-3E34-3E4F-BCD8-B00F80CF4482}"/>
              </a:ext>
            </a:extLst>
          </p:cNvPr>
          <p:cNvSpPr>
            <a:spLocks noGrp="1"/>
          </p:cNvSpPr>
          <p:nvPr>
            <p:ph type="sldNum" sz="quarter" idx="12"/>
          </p:nvPr>
        </p:nvSpPr>
        <p:spPr/>
        <p:txBody>
          <a:bodyPr/>
          <a:lstStyle/>
          <a:p>
            <a:fld id="{6B76BA51-8322-1A4D-B259-B74706370693}" type="slidenum">
              <a:rPr lang="en-US" smtClean="0"/>
              <a:t>‹#›</a:t>
            </a:fld>
            <a:endParaRPr lang="en-US"/>
          </a:p>
        </p:txBody>
      </p:sp>
    </p:spTree>
    <p:extLst>
      <p:ext uri="{BB962C8B-B14F-4D97-AF65-F5344CB8AC3E}">
        <p14:creationId xmlns:p14="http://schemas.microsoft.com/office/powerpoint/2010/main" val="499608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11F8F-B30B-9342-900B-700010EF02B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BC845E-8FB4-374E-ADBE-1E6675F492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B11BD3-6D1B-8A49-B66C-E557F6B9F0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DFD6360-2A16-CA41-91C8-53A7FF3C83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4D9B07-2C64-D444-AB47-985242AE93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D613373-464E-0B4C-AF2F-5BC061B43641}"/>
              </a:ext>
            </a:extLst>
          </p:cNvPr>
          <p:cNvSpPr>
            <a:spLocks noGrp="1"/>
          </p:cNvSpPr>
          <p:nvPr>
            <p:ph type="dt" sz="half" idx="10"/>
          </p:nvPr>
        </p:nvSpPr>
        <p:spPr/>
        <p:txBody>
          <a:bodyPr/>
          <a:lstStyle/>
          <a:p>
            <a:fld id="{A611C7C2-57B9-0748-8767-6C52B68F8363}" type="datetime1">
              <a:rPr lang="en-US" smtClean="0"/>
              <a:t>9/23/22</a:t>
            </a:fld>
            <a:endParaRPr lang="en-US"/>
          </a:p>
        </p:txBody>
      </p:sp>
      <p:sp>
        <p:nvSpPr>
          <p:cNvPr id="8" name="Footer Placeholder 7">
            <a:extLst>
              <a:ext uri="{FF2B5EF4-FFF2-40B4-BE49-F238E27FC236}">
                <a16:creationId xmlns:a16="http://schemas.microsoft.com/office/drawing/2014/main" id="{72AD2E67-C5A9-8E45-B693-20D4DCA1BBB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A0470A3A-8015-4340-8B15-D8DC5F0FF3E1}"/>
              </a:ext>
            </a:extLst>
          </p:cNvPr>
          <p:cNvSpPr>
            <a:spLocks noGrp="1"/>
          </p:cNvSpPr>
          <p:nvPr>
            <p:ph type="sldNum" sz="quarter" idx="12"/>
          </p:nvPr>
        </p:nvSpPr>
        <p:spPr/>
        <p:txBody>
          <a:bodyPr/>
          <a:lstStyle/>
          <a:p>
            <a:fld id="{6B76BA51-8322-1A4D-B259-B74706370693}" type="slidenum">
              <a:rPr lang="en-US" smtClean="0"/>
              <a:t>‹#›</a:t>
            </a:fld>
            <a:endParaRPr lang="en-US"/>
          </a:p>
        </p:txBody>
      </p:sp>
    </p:spTree>
    <p:extLst>
      <p:ext uri="{BB962C8B-B14F-4D97-AF65-F5344CB8AC3E}">
        <p14:creationId xmlns:p14="http://schemas.microsoft.com/office/powerpoint/2010/main" val="3481416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42CB2-9894-104A-829B-A10E002E749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279683-E681-2A4E-952D-CB1EA3E2F099}"/>
              </a:ext>
            </a:extLst>
          </p:cNvPr>
          <p:cNvSpPr>
            <a:spLocks noGrp="1"/>
          </p:cNvSpPr>
          <p:nvPr>
            <p:ph type="dt" sz="half" idx="10"/>
          </p:nvPr>
        </p:nvSpPr>
        <p:spPr/>
        <p:txBody>
          <a:bodyPr/>
          <a:lstStyle/>
          <a:p>
            <a:fld id="{4931262B-B4F6-9E41-8DDD-BA420FD6B0A6}" type="datetime1">
              <a:rPr lang="en-US" smtClean="0"/>
              <a:t>9/23/22</a:t>
            </a:fld>
            <a:endParaRPr lang="en-US"/>
          </a:p>
        </p:txBody>
      </p:sp>
      <p:sp>
        <p:nvSpPr>
          <p:cNvPr id="4" name="Footer Placeholder 3">
            <a:extLst>
              <a:ext uri="{FF2B5EF4-FFF2-40B4-BE49-F238E27FC236}">
                <a16:creationId xmlns:a16="http://schemas.microsoft.com/office/drawing/2014/main" id="{1D645855-9A1C-0C43-B050-9B84638FAD4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518C7FF2-2AC8-F44B-9F74-0A006CF347CD}"/>
              </a:ext>
            </a:extLst>
          </p:cNvPr>
          <p:cNvSpPr>
            <a:spLocks noGrp="1"/>
          </p:cNvSpPr>
          <p:nvPr>
            <p:ph type="sldNum" sz="quarter" idx="12"/>
          </p:nvPr>
        </p:nvSpPr>
        <p:spPr/>
        <p:txBody>
          <a:bodyPr/>
          <a:lstStyle/>
          <a:p>
            <a:fld id="{6B76BA51-8322-1A4D-B259-B74706370693}" type="slidenum">
              <a:rPr lang="en-US" smtClean="0"/>
              <a:t>‹#›</a:t>
            </a:fld>
            <a:endParaRPr lang="en-US"/>
          </a:p>
        </p:txBody>
      </p:sp>
    </p:spTree>
    <p:extLst>
      <p:ext uri="{BB962C8B-B14F-4D97-AF65-F5344CB8AC3E}">
        <p14:creationId xmlns:p14="http://schemas.microsoft.com/office/powerpoint/2010/main" val="3156479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5C8544-DA5F-344F-BC94-FE604B331280}"/>
              </a:ext>
            </a:extLst>
          </p:cNvPr>
          <p:cNvSpPr>
            <a:spLocks noGrp="1"/>
          </p:cNvSpPr>
          <p:nvPr>
            <p:ph type="dt" sz="half" idx="10"/>
          </p:nvPr>
        </p:nvSpPr>
        <p:spPr/>
        <p:txBody>
          <a:bodyPr/>
          <a:lstStyle/>
          <a:p>
            <a:fld id="{8907FEBE-53FC-164F-A441-895CAD833D53}" type="datetime1">
              <a:rPr lang="en-US" smtClean="0"/>
              <a:t>9/23/22</a:t>
            </a:fld>
            <a:endParaRPr lang="en-US"/>
          </a:p>
        </p:txBody>
      </p:sp>
      <p:sp>
        <p:nvSpPr>
          <p:cNvPr id="3" name="Footer Placeholder 2">
            <a:extLst>
              <a:ext uri="{FF2B5EF4-FFF2-40B4-BE49-F238E27FC236}">
                <a16:creationId xmlns:a16="http://schemas.microsoft.com/office/drawing/2014/main" id="{CA6F7124-CF18-2746-B0AB-EDB442B94BB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E1270EDB-A1A7-2F41-89C6-7774D7D18384}"/>
              </a:ext>
            </a:extLst>
          </p:cNvPr>
          <p:cNvSpPr>
            <a:spLocks noGrp="1"/>
          </p:cNvSpPr>
          <p:nvPr>
            <p:ph type="sldNum" sz="quarter" idx="12"/>
          </p:nvPr>
        </p:nvSpPr>
        <p:spPr/>
        <p:txBody>
          <a:bodyPr/>
          <a:lstStyle/>
          <a:p>
            <a:fld id="{6B76BA51-8322-1A4D-B259-B74706370693}" type="slidenum">
              <a:rPr lang="en-US" smtClean="0"/>
              <a:t>‹#›</a:t>
            </a:fld>
            <a:endParaRPr lang="en-US"/>
          </a:p>
        </p:txBody>
      </p:sp>
    </p:spTree>
    <p:extLst>
      <p:ext uri="{BB962C8B-B14F-4D97-AF65-F5344CB8AC3E}">
        <p14:creationId xmlns:p14="http://schemas.microsoft.com/office/powerpoint/2010/main" val="724360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E4901-A85B-064A-AC18-08E30EE60F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E4E8632-8AD0-4141-A1E5-9C0091042A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038581E-7CC0-E542-80F0-D981609D05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668BD4-B5D5-1844-B425-0B16C5660C5F}"/>
              </a:ext>
            </a:extLst>
          </p:cNvPr>
          <p:cNvSpPr>
            <a:spLocks noGrp="1"/>
          </p:cNvSpPr>
          <p:nvPr>
            <p:ph type="dt" sz="half" idx="10"/>
          </p:nvPr>
        </p:nvSpPr>
        <p:spPr/>
        <p:txBody>
          <a:bodyPr/>
          <a:lstStyle/>
          <a:p>
            <a:fld id="{02C1CB25-27CA-1448-BC28-6E4321DE018B}" type="datetime1">
              <a:rPr lang="en-US" smtClean="0"/>
              <a:t>9/23/22</a:t>
            </a:fld>
            <a:endParaRPr lang="en-US"/>
          </a:p>
        </p:txBody>
      </p:sp>
      <p:sp>
        <p:nvSpPr>
          <p:cNvPr id="6" name="Footer Placeholder 5">
            <a:extLst>
              <a:ext uri="{FF2B5EF4-FFF2-40B4-BE49-F238E27FC236}">
                <a16:creationId xmlns:a16="http://schemas.microsoft.com/office/drawing/2014/main" id="{B0D3EA7B-1D57-1844-BFD8-2B0D6BA98B9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CE3D6DCD-F7AF-6740-B616-F40574CB8367}"/>
              </a:ext>
            </a:extLst>
          </p:cNvPr>
          <p:cNvSpPr>
            <a:spLocks noGrp="1"/>
          </p:cNvSpPr>
          <p:nvPr>
            <p:ph type="sldNum" sz="quarter" idx="12"/>
          </p:nvPr>
        </p:nvSpPr>
        <p:spPr/>
        <p:txBody>
          <a:bodyPr/>
          <a:lstStyle/>
          <a:p>
            <a:fld id="{6B76BA51-8322-1A4D-B259-B74706370693}" type="slidenum">
              <a:rPr lang="en-US" smtClean="0"/>
              <a:t>‹#›</a:t>
            </a:fld>
            <a:endParaRPr lang="en-US"/>
          </a:p>
        </p:txBody>
      </p:sp>
    </p:spTree>
    <p:extLst>
      <p:ext uri="{BB962C8B-B14F-4D97-AF65-F5344CB8AC3E}">
        <p14:creationId xmlns:p14="http://schemas.microsoft.com/office/powerpoint/2010/main" val="1070882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FFA82-25B7-9A46-B897-89627F71C2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1AF288C-1426-9246-9C6E-86DEA293F9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B723443-EC3A-0946-84D0-4C05B0865B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EC4C9E-31F7-A640-929A-511221AFBBE1}"/>
              </a:ext>
            </a:extLst>
          </p:cNvPr>
          <p:cNvSpPr>
            <a:spLocks noGrp="1"/>
          </p:cNvSpPr>
          <p:nvPr>
            <p:ph type="dt" sz="half" idx="10"/>
          </p:nvPr>
        </p:nvSpPr>
        <p:spPr/>
        <p:txBody>
          <a:bodyPr/>
          <a:lstStyle/>
          <a:p>
            <a:fld id="{3DCCD2CD-E0E1-1146-A61F-5D818F988B78}" type="datetime1">
              <a:rPr lang="en-US" smtClean="0"/>
              <a:t>9/23/22</a:t>
            </a:fld>
            <a:endParaRPr lang="en-US"/>
          </a:p>
        </p:txBody>
      </p:sp>
      <p:sp>
        <p:nvSpPr>
          <p:cNvPr id="6" name="Footer Placeholder 5">
            <a:extLst>
              <a:ext uri="{FF2B5EF4-FFF2-40B4-BE49-F238E27FC236}">
                <a16:creationId xmlns:a16="http://schemas.microsoft.com/office/drawing/2014/main" id="{D10A65A6-2828-4542-B7BE-39DA3838F5A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8264853-B697-E84A-AC7F-F10B53FA6BEB}"/>
              </a:ext>
            </a:extLst>
          </p:cNvPr>
          <p:cNvSpPr>
            <a:spLocks noGrp="1"/>
          </p:cNvSpPr>
          <p:nvPr>
            <p:ph type="sldNum" sz="quarter" idx="12"/>
          </p:nvPr>
        </p:nvSpPr>
        <p:spPr/>
        <p:txBody>
          <a:bodyPr/>
          <a:lstStyle/>
          <a:p>
            <a:fld id="{6B76BA51-8322-1A4D-B259-B74706370693}" type="slidenum">
              <a:rPr lang="en-US" smtClean="0"/>
              <a:t>‹#›</a:t>
            </a:fld>
            <a:endParaRPr lang="en-US"/>
          </a:p>
        </p:txBody>
      </p:sp>
    </p:spTree>
    <p:extLst>
      <p:ext uri="{BB962C8B-B14F-4D97-AF65-F5344CB8AC3E}">
        <p14:creationId xmlns:p14="http://schemas.microsoft.com/office/powerpoint/2010/main" val="2145248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2576EF-9A70-E64F-9448-96FB69DFFE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2BCDD9-1DBD-2442-B9E3-4A259D12C9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CB323C-C2F6-4C40-AA99-E769B0C78F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4DA28B-AB05-F24F-B6B3-60730936FBDB}" type="datetime1">
              <a:rPr lang="en-US" smtClean="0"/>
              <a:t>9/23/22</a:t>
            </a:fld>
            <a:endParaRPr lang="en-US"/>
          </a:p>
        </p:txBody>
      </p:sp>
      <p:sp>
        <p:nvSpPr>
          <p:cNvPr id="6" name="Slide Number Placeholder 5">
            <a:extLst>
              <a:ext uri="{FF2B5EF4-FFF2-40B4-BE49-F238E27FC236}">
                <a16:creationId xmlns:a16="http://schemas.microsoft.com/office/drawing/2014/main" id="{76D58749-A8D7-CA4B-B8A0-B828A494E0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76BA51-8322-1A4D-B259-B74706370693}" type="slidenum">
              <a:rPr lang="en-US" smtClean="0"/>
              <a:t>‹#›</a:t>
            </a:fld>
            <a:endParaRPr lang="en-US"/>
          </a:p>
        </p:txBody>
      </p:sp>
    </p:spTree>
    <p:extLst>
      <p:ext uri="{BB962C8B-B14F-4D97-AF65-F5344CB8AC3E}">
        <p14:creationId xmlns:p14="http://schemas.microsoft.com/office/powerpoint/2010/main" val="15656032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file:////var/folders/0w/3glthd4x23l5tgfkm91wptlc0000gn/T/com.microsoft.Word/WebArchiveCopyPasteTempFiles/page2image30272896"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6.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A2F47-AC32-3447-B9A5-A02F15A9C4F2}"/>
              </a:ext>
            </a:extLst>
          </p:cNvPr>
          <p:cNvSpPr>
            <a:spLocks noGrp="1"/>
          </p:cNvSpPr>
          <p:nvPr>
            <p:ph type="ctrTitle"/>
          </p:nvPr>
        </p:nvSpPr>
        <p:spPr>
          <a:xfrm>
            <a:off x="492623" y="1254920"/>
            <a:ext cx="11206754" cy="1655762"/>
          </a:xfrm>
        </p:spPr>
        <p:txBody>
          <a:bodyPr>
            <a:normAutofit/>
          </a:bodyPr>
          <a:lstStyle/>
          <a:p>
            <a:r>
              <a:rPr lang="en-US" dirty="0"/>
              <a:t>GPS, </a:t>
            </a:r>
            <a:r>
              <a:rPr lang="en-US" dirty="0" err="1"/>
              <a:t>Ligado</a:t>
            </a:r>
            <a:r>
              <a:rPr lang="en-US" dirty="0"/>
              <a:t>, the FCC and all that</a:t>
            </a:r>
          </a:p>
        </p:txBody>
      </p:sp>
      <p:sp>
        <p:nvSpPr>
          <p:cNvPr id="3" name="Subtitle 2">
            <a:extLst>
              <a:ext uri="{FF2B5EF4-FFF2-40B4-BE49-F238E27FC236}">
                <a16:creationId xmlns:a16="http://schemas.microsoft.com/office/drawing/2014/main" id="{081611E0-A9DA-7242-8AF3-6C9814B72F3D}"/>
              </a:ext>
            </a:extLst>
          </p:cNvPr>
          <p:cNvSpPr>
            <a:spLocks noGrp="1"/>
          </p:cNvSpPr>
          <p:nvPr>
            <p:ph type="subTitle" idx="1"/>
          </p:nvPr>
        </p:nvSpPr>
        <p:spPr>
          <a:xfrm>
            <a:off x="436606" y="4059238"/>
            <a:ext cx="11318788" cy="1655762"/>
          </a:xfrm>
        </p:spPr>
        <p:txBody>
          <a:bodyPr>
            <a:noAutofit/>
          </a:bodyPr>
          <a:lstStyle/>
          <a:p>
            <a:endParaRPr lang="en-US" dirty="0"/>
          </a:p>
          <a:p>
            <a:pPr algn="r"/>
            <a:r>
              <a:rPr lang="en-US" sz="2800" dirty="0"/>
              <a:t>John </a:t>
            </a:r>
            <a:r>
              <a:rPr lang="en-US" sz="2800" dirty="0" err="1"/>
              <a:t>Manferdelli</a:t>
            </a:r>
            <a:endParaRPr lang="en-US" sz="2800"/>
          </a:p>
          <a:p>
            <a:pPr algn="r"/>
            <a:r>
              <a:rPr lang="en-US" sz="2800" err="1"/>
              <a:t>johnmanferdelli@hotmail.com</a:t>
            </a:r>
            <a:endParaRPr lang="en-US" sz="2800"/>
          </a:p>
          <a:p>
            <a:pPr algn="r"/>
            <a:endParaRPr lang="en-US"/>
          </a:p>
        </p:txBody>
      </p:sp>
      <p:sp>
        <p:nvSpPr>
          <p:cNvPr id="5" name="Slide Number Placeholder 4">
            <a:extLst>
              <a:ext uri="{FF2B5EF4-FFF2-40B4-BE49-F238E27FC236}">
                <a16:creationId xmlns:a16="http://schemas.microsoft.com/office/drawing/2014/main" id="{A1F8F6FF-2CC8-BE4A-913C-116A24183195}"/>
              </a:ext>
            </a:extLst>
          </p:cNvPr>
          <p:cNvSpPr>
            <a:spLocks noGrp="1"/>
          </p:cNvSpPr>
          <p:nvPr>
            <p:ph type="sldNum" sz="quarter" idx="12"/>
          </p:nvPr>
        </p:nvSpPr>
        <p:spPr/>
        <p:txBody>
          <a:bodyPr/>
          <a:lstStyle/>
          <a:p>
            <a:fld id="{6B76BA51-8322-1A4D-B259-B74706370693}" type="slidenum">
              <a:rPr lang="en-US" smtClean="0"/>
              <a:t>1</a:t>
            </a:fld>
            <a:endParaRPr lang="en-US"/>
          </a:p>
        </p:txBody>
      </p:sp>
    </p:spTree>
    <p:extLst>
      <p:ext uri="{BB962C8B-B14F-4D97-AF65-F5344CB8AC3E}">
        <p14:creationId xmlns:p14="http://schemas.microsoft.com/office/powerpoint/2010/main" val="3319306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hape 50"/>
          <p:cNvSpPr/>
          <p:nvPr/>
        </p:nvSpPr>
        <p:spPr>
          <a:xfrm>
            <a:off x="2142997" y="9217524"/>
            <a:ext cx="342902" cy="2"/>
          </a:xfrm>
          <a:prstGeom prst="line">
            <a:avLst/>
          </a:prstGeom>
          <a:ln w="6350">
            <a:solidFill/>
            <a:round/>
          </a:ln>
        </p:spPr>
        <p:txBody>
          <a:bodyPr lIns="0" tIns="0" rIns="0" bIns="0"/>
          <a:lstStyle/>
          <a:p>
            <a:pPr lvl="0">
              <a:defRPr sz="1200"/>
            </a:pPr>
            <a:endParaRPr sz="1200"/>
          </a:p>
        </p:txBody>
      </p:sp>
      <p:sp>
        <p:nvSpPr>
          <p:cNvPr id="62" name="TextBox 61">
            <a:extLst>
              <a:ext uri="{FF2B5EF4-FFF2-40B4-BE49-F238E27FC236}">
                <a16:creationId xmlns:a16="http://schemas.microsoft.com/office/drawing/2014/main" id="{3873609E-5820-9C44-AC6E-8C3AAC0AA9CB}"/>
              </a:ext>
            </a:extLst>
          </p:cNvPr>
          <p:cNvSpPr txBox="1"/>
          <p:nvPr/>
        </p:nvSpPr>
        <p:spPr>
          <a:xfrm>
            <a:off x="185530" y="155731"/>
            <a:ext cx="11529391" cy="769441"/>
          </a:xfrm>
          <a:prstGeom prst="rect">
            <a:avLst/>
          </a:prstGeom>
          <a:noFill/>
        </p:spPr>
        <p:txBody>
          <a:bodyPr wrap="square" rtlCol="0">
            <a:spAutoFit/>
          </a:bodyPr>
          <a:lstStyle/>
          <a:p>
            <a:pPr algn="ctr"/>
            <a:r>
              <a:rPr lang="en-US" sz="4400" dirty="0">
                <a:latin typeface="+mj-lt"/>
              </a:rPr>
              <a:t>L1 Signal Structure</a:t>
            </a:r>
          </a:p>
        </p:txBody>
      </p:sp>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34EE796B-9DCB-DE41-AEA4-31CBF97794EF}"/>
                  </a:ext>
                </a:extLst>
              </p:cNvPr>
              <p:cNvSpPr txBox="1"/>
              <p:nvPr/>
            </p:nvSpPr>
            <p:spPr>
              <a:xfrm>
                <a:off x="497904" y="1759238"/>
                <a:ext cx="11250408" cy="436326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oAutofit/>
              </a:bodyPr>
              <a:lstStyle/>
              <a:p>
                <a:pPr marL="342900"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L1 signal: </a:t>
                </a:r>
                <a14:m>
                  <m:oMath xmlns:m="http://schemas.openxmlformats.org/officeDocument/2006/math">
                    <m:r>
                      <a:rPr lang="en-US" sz="2000" i="1">
                        <a:solidFill>
                          <a:srgbClr val="000000"/>
                        </a:solidFill>
                        <a:latin typeface="Cambria Math" panose="02040503050406030204" pitchFamily="18" charset="0"/>
                        <a:ea typeface="Cambria Math" panose="02040503050406030204" pitchFamily="18" charset="0"/>
                        <a:sym typeface="Calibri"/>
                      </a:rPr>
                      <m:t>𝑠</m:t>
                    </m:r>
                    <m:d>
                      <m:dPr>
                        <m:ctrlPr>
                          <a:rPr lang="en-US" sz="2000" i="1">
                            <a:solidFill>
                              <a:srgbClr val="000000"/>
                            </a:solidFill>
                            <a:latin typeface="Cambria Math" panose="02040503050406030204" pitchFamily="18" charset="0"/>
                            <a:ea typeface="Cambria Math" panose="02040503050406030204" pitchFamily="18" charset="0"/>
                            <a:sym typeface="Calibri"/>
                          </a:rPr>
                        </m:ctrlPr>
                      </m:dPr>
                      <m:e>
                        <m:r>
                          <a:rPr lang="en-US" sz="2000" i="1">
                            <a:solidFill>
                              <a:srgbClr val="000000"/>
                            </a:solidFill>
                            <a:latin typeface="Cambria Math" panose="02040503050406030204" pitchFamily="18" charset="0"/>
                            <a:ea typeface="Cambria Math" panose="02040503050406030204" pitchFamily="18" charset="0"/>
                            <a:sym typeface="Calibri"/>
                          </a:rPr>
                          <m:t>𝑡</m:t>
                        </m:r>
                      </m:e>
                    </m:d>
                    <m:r>
                      <a:rPr lang="en-US" sz="2000" i="1">
                        <a:solidFill>
                          <a:srgbClr val="000000"/>
                        </a:solidFill>
                        <a:latin typeface="Cambria Math" panose="02040503050406030204" pitchFamily="18" charset="0"/>
                        <a:ea typeface="Cambria Math" panose="02040503050406030204" pitchFamily="18" charset="0"/>
                        <a:sym typeface="Calibri"/>
                      </a:rPr>
                      <m:t>= </m:t>
                    </m:r>
                    <m:sSub>
                      <m:sSubPr>
                        <m:ctrlPr>
                          <a:rPr lang="en-US" sz="2000" i="1">
                            <a:solidFill>
                              <a:srgbClr val="000000"/>
                            </a:solidFill>
                            <a:latin typeface="Cambria Math" panose="02040503050406030204" pitchFamily="18" charset="0"/>
                            <a:ea typeface="Cambria Math" panose="02040503050406030204" pitchFamily="18" charset="0"/>
                            <a:sym typeface="Calibri"/>
                          </a:rPr>
                        </m:ctrlPr>
                      </m:sSubPr>
                      <m:e>
                        <m:r>
                          <a:rPr lang="en-US" sz="2000" i="1">
                            <a:solidFill>
                              <a:srgbClr val="000000"/>
                            </a:solidFill>
                            <a:latin typeface="Cambria Math" panose="02040503050406030204" pitchFamily="18" charset="0"/>
                            <a:ea typeface="Cambria Math" panose="02040503050406030204" pitchFamily="18" charset="0"/>
                            <a:sym typeface="Calibri"/>
                          </a:rPr>
                          <m:t>𝐴</m:t>
                        </m:r>
                      </m:e>
                      <m:sub>
                        <m:r>
                          <a:rPr lang="en-US" sz="2000" i="1">
                            <a:solidFill>
                              <a:srgbClr val="000000"/>
                            </a:solidFill>
                            <a:latin typeface="Cambria Math" panose="02040503050406030204" pitchFamily="18" charset="0"/>
                            <a:ea typeface="Cambria Math" panose="02040503050406030204" pitchFamily="18" charset="0"/>
                            <a:sym typeface="Calibri"/>
                          </a:rPr>
                          <m:t>𝑐</m:t>
                        </m:r>
                      </m:sub>
                    </m:sSub>
                    <m:r>
                      <a:rPr lang="en-US" sz="2000" i="1">
                        <a:solidFill>
                          <a:srgbClr val="000000"/>
                        </a:solidFill>
                        <a:latin typeface="Cambria Math" panose="02040503050406030204" pitchFamily="18" charset="0"/>
                        <a:ea typeface="Cambria Math" panose="02040503050406030204" pitchFamily="18" charset="0"/>
                        <a:sym typeface="Calibri"/>
                      </a:rPr>
                      <m:t>𝐶</m:t>
                    </m:r>
                    <m:d>
                      <m:dPr>
                        <m:ctrlPr>
                          <a:rPr lang="en-US" sz="2000" i="1">
                            <a:solidFill>
                              <a:srgbClr val="000000"/>
                            </a:solidFill>
                            <a:latin typeface="Cambria Math" panose="02040503050406030204" pitchFamily="18" charset="0"/>
                            <a:ea typeface="Cambria Math" panose="02040503050406030204" pitchFamily="18" charset="0"/>
                            <a:sym typeface="Calibri"/>
                          </a:rPr>
                        </m:ctrlPr>
                      </m:dPr>
                      <m:e>
                        <m:r>
                          <a:rPr lang="en-US" sz="2000" i="1">
                            <a:solidFill>
                              <a:srgbClr val="000000"/>
                            </a:solidFill>
                            <a:latin typeface="Cambria Math" panose="02040503050406030204" pitchFamily="18" charset="0"/>
                            <a:ea typeface="Cambria Math" panose="02040503050406030204" pitchFamily="18" charset="0"/>
                            <a:sym typeface="Calibri"/>
                          </a:rPr>
                          <m:t>𝑡</m:t>
                        </m:r>
                      </m:e>
                    </m:d>
                    <m:r>
                      <a:rPr lang="en-US" sz="2000" i="1">
                        <a:solidFill>
                          <a:srgbClr val="000000"/>
                        </a:solidFill>
                        <a:latin typeface="Cambria Math" panose="02040503050406030204" pitchFamily="18" charset="0"/>
                        <a:ea typeface="Cambria Math" panose="02040503050406030204" pitchFamily="18" charset="0"/>
                        <a:sym typeface="Calibri"/>
                      </a:rPr>
                      <m:t>𝐷</m:t>
                    </m:r>
                    <m:d>
                      <m:dPr>
                        <m:ctrlPr>
                          <a:rPr lang="en-US" sz="2000" i="1">
                            <a:solidFill>
                              <a:srgbClr val="000000"/>
                            </a:solidFill>
                            <a:latin typeface="Cambria Math" panose="02040503050406030204" pitchFamily="18" charset="0"/>
                            <a:ea typeface="Cambria Math" panose="02040503050406030204" pitchFamily="18" charset="0"/>
                            <a:sym typeface="Calibri"/>
                          </a:rPr>
                        </m:ctrlPr>
                      </m:dPr>
                      <m:e>
                        <m:r>
                          <a:rPr lang="en-US" sz="2000" i="1">
                            <a:solidFill>
                              <a:srgbClr val="000000"/>
                            </a:solidFill>
                            <a:latin typeface="Cambria Math" panose="02040503050406030204" pitchFamily="18" charset="0"/>
                            <a:ea typeface="Cambria Math" panose="02040503050406030204" pitchFamily="18" charset="0"/>
                            <a:sym typeface="Calibri"/>
                          </a:rPr>
                          <m:t>𝑡</m:t>
                        </m:r>
                      </m:e>
                    </m:d>
                    <m:func>
                      <m:funcPr>
                        <m:ctrlPr>
                          <a:rPr lang="en-US" sz="2000" i="1">
                            <a:solidFill>
                              <a:srgbClr val="000000"/>
                            </a:solidFill>
                            <a:latin typeface="Cambria Math" panose="02040503050406030204" pitchFamily="18" charset="0"/>
                            <a:ea typeface="Cambria Math" panose="02040503050406030204" pitchFamily="18" charset="0"/>
                            <a:sym typeface="Calibri"/>
                          </a:rPr>
                        </m:ctrlPr>
                      </m:funcPr>
                      <m:fName>
                        <m:r>
                          <m:rPr>
                            <m:sty m:val="p"/>
                          </m:rPr>
                          <a:rPr lang="en-US" sz="2000">
                            <a:solidFill>
                              <a:srgbClr val="000000"/>
                            </a:solidFill>
                            <a:latin typeface="Cambria Math" panose="02040503050406030204" pitchFamily="18" charset="0"/>
                            <a:ea typeface="Cambria Math" panose="02040503050406030204" pitchFamily="18" charset="0"/>
                            <a:sym typeface="Calibri"/>
                          </a:rPr>
                          <m:t>cos</m:t>
                        </m:r>
                      </m:fName>
                      <m:e>
                        <m:d>
                          <m:dPr>
                            <m:ctrlPr>
                              <a:rPr lang="en-US" sz="2000" i="1">
                                <a:solidFill>
                                  <a:srgbClr val="000000"/>
                                </a:solidFill>
                                <a:latin typeface="Cambria Math" panose="02040503050406030204" pitchFamily="18" charset="0"/>
                                <a:ea typeface="Cambria Math" panose="02040503050406030204" pitchFamily="18" charset="0"/>
                                <a:sym typeface="Calibri"/>
                              </a:rPr>
                            </m:ctrlPr>
                          </m:dPr>
                          <m:e>
                            <m:sSub>
                              <m:sSubPr>
                                <m:ctrlPr>
                                  <a:rPr lang="en-US" sz="2000" i="1">
                                    <a:solidFill>
                                      <a:srgbClr val="000000"/>
                                    </a:solidFill>
                                    <a:latin typeface="Cambria Math" panose="02040503050406030204" pitchFamily="18" charset="0"/>
                                    <a:ea typeface="Cambria Math" panose="02040503050406030204" pitchFamily="18" charset="0"/>
                                    <a:sym typeface="Calibri"/>
                                  </a:rPr>
                                </m:ctrlPr>
                              </m:sSubPr>
                              <m:e>
                                <m:r>
                                  <a:rPr lang="en-US" sz="2000" i="1">
                                    <a:solidFill>
                                      <a:srgbClr val="000000"/>
                                    </a:solidFill>
                                    <a:latin typeface="Cambria Math" panose="02040503050406030204" pitchFamily="18" charset="0"/>
                                    <a:ea typeface="Cambria Math" panose="02040503050406030204" pitchFamily="18" charset="0"/>
                                    <a:sym typeface="Calibri"/>
                                  </a:rPr>
                                  <m:t>𝜔</m:t>
                                </m:r>
                              </m:e>
                              <m:sub>
                                <m:r>
                                  <a:rPr lang="en-US" sz="2000" i="1">
                                    <a:solidFill>
                                      <a:srgbClr val="000000"/>
                                    </a:solidFill>
                                    <a:latin typeface="Cambria Math" panose="02040503050406030204" pitchFamily="18" charset="0"/>
                                    <a:ea typeface="Cambria Math" panose="02040503050406030204" pitchFamily="18" charset="0"/>
                                    <a:sym typeface="Calibri"/>
                                  </a:rPr>
                                  <m:t>𝑐</m:t>
                                </m:r>
                              </m:sub>
                            </m:sSub>
                            <m:r>
                              <a:rPr lang="en-US" sz="2000" i="1">
                                <a:solidFill>
                                  <a:srgbClr val="000000"/>
                                </a:solidFill>
                                <a:latin typeface="Cambria Math" panose="02040503050406030204" pitchFamily="18" charset="0"/>
                                <a:ea typeface="Cambria Math" panose="02040503050406030204" pitchFamily="18" charset="0"/>
                                <a:sym typeface="Calibri"/>
                              </a:rPr>
                              <m:t>𝑡</m:t>
                            </m:r>
                            <m:r>
                              <a:rPr lang="en-US" sz="2000" i="1">
                                <a:solidFill>
                                  <a:srgbClr val="000000"/>
                                </a:solidFill>
                                <a:latin typeface="Cambria Math" panose="02040503050406030204" pitchFamily="18" charset="0"/>
                                <a:ea typeface="Cambria Math" panose="02040503050406030204" pitchFamily="18" charset="0"/>
                                <a:sym typeface="Calibri"/>
                              </a:rPr>
                              <m:t>+</m:t>
                            </m:r>
                            <m:sSub>
                              <m:sSubPr>
                                <m:ctrlPr>
                                  <a:rPr lang="en-US" sz="2000" i="1">
                                    <a:solidFill>
                                      <a:srgbClr val="000000"/>
                                    </a:solidFill>
                                    <a:latin typeface="Cambria Math" panose="02040503050406030204" pitchFamily="18" charset="0"/>
                                    <a:ea typeface="Cambria Math" panose="02040503050406030204" pitchFamily="18" charset="0"/>
                                    <a:sym typeface="Calibri"/>
                                  </a:rPr>
                                </m:ctrlPr>
                              </m:sSubPr>
                              <m:e>
                                <m:r>
                                  <a:rPr lang="en-US" sz="2000" i="1">
                                    <a:solidFill>
                                      <a:srgbClr val="000000"/>
                                    </a:solidFill>
                                    <a:latin typeface="Cambria Math" panose="02040503050406030204" pitchFamily="18" charset="0"/>
                                    <a:ea typeface="Cambria Math" panose="02040503050406030204" pitchFamily="18" charset="0"/>
                                    <a:sym typeface="Calibri"/>
                                  </a:rPr>
                                  <m:t>𝜃</m:t>
                                </m:r>
                              </m:e>
                              <m:sub>
                                <m:r>
                                  <a:rPr lang="en-US" sz="2000" i="1">
                                    <a:solidFill>
                                      <a:srgbClr val="000000"/>
                                    </a:solidFill>
                                    <a:latin typeface="Cambria Math" panose="02040503050406030204" pitchFamily="18" charset="0"/>
                                    <a:ea typeface="Cambria Math" panose="02040503050406030204" pitchFamily="18" charset="0"/>
                                    <a:sym typeface="Calibri"/>
                                  </a:rPr>
                                  <m:t>1</m:t>
                                </m:r>
                              </m:sub>
                            </m:sSub>
                          </m:e>
                        </m:d>
                      </m:e>
                    </m:func>
                    <m:r>
                      <a:rPr lang="en-US" sz="2000" i="1">
                        <a:solidFill>
                          <a:srgbClr val="000000"/>
                        </a:solidFill>
                        <a:latin typeface="Cambria Math" panose="02040503050406030204" pitchFamily="18" charset="0"/>
                        <a:ea typeface="Cambria Math" panose="02040503050406030204" pitchFamily="18" charset="0"/>
                        <a:sym typeface="Calibri"/>
                      </a:rPr>
                      <m:t>+</m:t>
                    </m:r>
                    <m:sSub>
                      <m:sSubPr>
                        <m:ctrlPr>
                          <a:rPr lang="en-US" sz="2000" i="1">
                            <a:solidFill>
                              <a:srgbClr val="000000"/>
                            </a:solidFill>
                            <a:latin typeface="Cambria Math" panose="02040503050406030204" pitchFamily="18" charset="0"/>
                            <a:ea typeface="Cambria Math" panose="02040503050406030204" pitchFamily="18" charset="0"/>
                            <a:sym typeface="Calibri"/>
                          </a:rPr>
                        </m:ctrlPr>
                      </m:sSubPr>
                      <m:e>
                        <m:r>
                          <a:rPr lang="en-US" sz="2000" i="1">
                            <a:solidFill>
                              <a:srgbClr val="000000"/>
                            </a:solidFill>
                            <a:latin typeface="Cambria Math" panose="02040503050406030204" pitchFamily="18" charset="0"/>
                            <a:ea typeface="Cambria Math" panose="02040503050406030204" pitchFamily="18" charset="0"/>
                            <a:sym typeface="Calibri"/>
                          </a:rPr>
                          <m:t>𝐴</m:t>
                        </m:r>
                      </m:e>
                      <m:sub>
                        <m:r>
                          <a:rPr lang="en-US" sz="2000" i="1">
                            <a:solidFill>
                              <a:srgbClr val="000000"/>
                            </a:solidFill>
                            <a:latin typeface="Cambria Math" panose="02040503050406030204" pitchFamily="18" charset="0"/>
                            <a:ea typeface="Cambria Math" panose="02040503050406030204" pitchFamily="18" charset="0"/>
                            <a:sym typeface="Calibri"/>
                          </a:rPr>
                          <m:t>𝑝</m:t>
                        </m:r>
                      </m:sub>
                    </m:sSub>
                    <m:r>
                      <a:rPr lang="en-US" sz="2000" i="1">
                        <a:solidFill>
                          <a:srgbClr val="000000"/>
                        </a:solidFill>
                        <a:latin typeface="Cambria Math" panose="02040503050406030204" pitchFamily="18" charset="0"/>
                        <a:ea typeface="Cambria Math" panose="02040503050406030204" pitchFamily="18" charset="0"/>
                        <a:sym typeface="Calibri"/>
                      </a:rPr>
                      <m:t>𝑃</m:t>
                    </m:r>
                    <m:d>
                      <m:dPr>
                        <m:ctrlPr>
                          <a:rPr lang="en-US" sz="2000" i="1">
                            <a:solidFill>
                              <a:srgbClr val="000000"/>
                            </a:solidFill>
                            <a:latin typeface="Cambria Math" panose="02040503050406030204" pitchFamily="18" charset="0"/>
                            <a:ea typeface="Cambria Math" panose="02040503050406030204" pitchFamily="18" charset="0"/>
                            <a:sym typeface="Calibri"/>
                          </a:rPr>
                        </m:ctrlPr>
                      </m:dPr>
                      <m:e>
                        <m:r>
                          <a:rPr lang="en-US" sz="2000" i="1">
                            <a:solidFill>
                              <a:srgbClr val="000000"/>
                            </a:solidFill>
                            <a:latin typeface="Cambria Math" panose="02040503050406030204" pitchFamily="18" charset="0"/>
                            <a:ea typeface="Cambria Math" panose="02040503050406030204" pitchFamily="18" charset="0"/>
                            <a:sym typeface="Calibri"/>
                          </a:rPr>
                          <m:t>𝑡</m:t>
                        </m:r>
                      </m:e>
                    </m:d>
                    <m:r>
                      <a:rPr lang="en-US" sz="2000" i="1">
                        <a:solidFill>
                          <a:srgbClr val="000000"/>
                        </a:solidFill>
                        <a:latin typeface="Cambria Math" panose="02040503050406030204" pitchFamily="18" charset="0"/>
                        <a:ea typeface="Cambria Math" panose="02040503050406030204" pitchFamily="18" charset="0"/>
                        <a:sym typeface="Calibri"/>
                      </a:rPr>
                      <m:t>𝐷</m:t>
                    </m:r>
                    <m:d>
                      <m:dPr>
                        <m:ctrlPr>
                          <a:rPr lang="en-US" sz="2000" i="1">
                            <a:solidFill>
                              <a:srgbClr val="000000"/>
                            </a:solidFill>
                            <a:latin typeface="Cambria Math" panose="02040503050406030204" pitchFamily="18" charset="0"/>
                            <a:ea typeface="Cambria Math" panose="02040503050406030204" pitchFamily="18" charset="0"/>
                            <a:sym typeface="Calibri"/>
                          </a:rPr>
                        </m:ctrlPr>
                      </m:dPr>
                      <m:e>
                        <m:r>
                          <a:rPr lang="en-US" sz="2000" i="1">
                            <a:solidFill>
                              <a:srgbClr val="000000"/>
                            </a:solidFill>
                            <a:latin typeface="Cambria Math" panose="02040503050406030204" pitchFamily="18" charset="0"/>
                            <a:ea typeface="Cambria Math" panose="02040503050406030204" pitchFamily="18" charset="0"/>
                            <a:sym typeface="Calibri"/>
                          </a:rPr>
                          <m:t>𝑡</m:t>
                        </m:r>
                      </m:e>
                    </m:d>
                    <m:func>
                      <m:funcPr>
                        <m:ctrlPr>
                          <a:rPr lang="en-US" sz="2000" i="1">
                            <a:solidFill>
                              <a:srgbClr val="000000"/>
                            </a:solidFill>
                            <a:latin typeface="Cambria Math" panose="02040503050406030204" pitchFamily="18" charset="0"/>
                            <a:ea typeface="Cambria Math" panose="02040503050406030204" pitchFamily="18" charset="0"/>
                            <a:sym typeface="Calibri"/>
                          </a:rPr>
                        </m:ctrlPr>
                      </m:funcPr>
                      <m:fName>
                        <m:r>
                          <m:rPr>
                            <m:sty m:val="p"/>
                          </m:rPr>
                          <a:rPr lang="en-US" sz="2000">
                            <a:solidFill>
                              <a:srgbClr val="000000"/>
                            </a:solidFill>
                            <a:latin typeface="Cambria Math" panose="02040503050406030204" pitchFamily="18" charset="0"/>
                            <a:ea typeface="Cambria Math" panose="02040503050406030204" pitchFamily="18" charset="0"/>
                            <a:sym typeface="Calibri"/>
                          </a:rPr>
                          <m:t>sin</m:t>
                        </m:r>
                      </m:fName>
                      <m:e>
                        <m:d>
                          <m:dPr>
                            <m:ctrlPr>
                              <a:rPr lang="en-US" sz="2000" i="1">
                                <a:solidFill>
                                  <a:srgbClr val="000000"/>
                                </a:solidFill>
                                <a:latin typeface="Cambria Math" panose="02040503050406030204" pitchFamily="18" charset="0"/>
                                <a:ea typeface="Cambria Math" panose="02040503050406030204" pitchFamily="18" charset="0"/>
                                <a:sym typeface="Calibri"/>
                              </a:rPr>
                            </m:ctrlPr>
                          </m:dPr>
                          <m:e>
                            <m:sSub>
                              <m:sSubPr>
                                <m:ctrlPr>
                                  <a:rPr lang="en-US" sz="2000" i="1">
                                    <a:solidFill>
                                      <a:srgbClr val="000000"/>
                                    </a:solidFill>
                                    <a:latin typeface="Cambria Math" panose="02040503050406030204" pitchFamily="18" charset="0"/>
                                    <a:ea typeface="Cambria Math" panose="02040503050406030204" pitchFamily="18" charset="0"/>
                                    <a:sym typeface="Calibri"/>
                                  </a:rPr>
                                </m:ctrlPr>
                              </m:sSubPr>
                              <m:e>
                                <m:r>
                                  <a:rPr lang="en-US" sz="2000" i="1">
                                    <a:solidFill>
                                      <a:srgbClr val="000000"/>
                                    </a:solidFill>
                                    <a:latin typeface="Cambria Math" panose="02040503050406030204" pitchFamily="18" charset="0"/>
                                    <a:ea typeface="Cambria Math" panose="02040503050406030204" pitchFamily="18" charset="0"/>
                                    <a:sym typeface="Calibri"/>
                                  </a:rPr>
                                  <m:t>𝜔</m:t>
                                </m:r>
                              </m:e>
                              <m:sub>
                                <m:r>
                                  <a:rPr lang="en-US" sz="2000" i="1">
                                    <a:solidFill>
                                      <a:srgbClr val="000000"/>
                                    </a:solidFill>
                                    <a:latin typeface="Cambria Math" panose="02040503050406030204" pitchFamily="18" charset="0"/>
                                    <a:ea typeface="Cambria Math" panose="02040503050406030204" pitchFamily="18" charset="0"/>
                                    <a:sym typeface="Calibri"/>
                                  </a:rPr>
                                  <m:t>𝑐</m:t>
                                </m:r>
                              </m:sub>
                            </m:sSub>
                            <m:r>
                              <a:rPr lang="en-US" sz="2000" i="1">
                                <a:solidFill>
                                  <a:srgbClr val="000000"/>
                                </a:solidFill>
                                <a:latin typeface="Cambria Math" panose="02040503050406030204" pitchFamily="18" charset="0"/>
                                <a:ea typeface="Cambria Math" panose="02040503050406030204" pitchFamily="18" charset="0"/>
                                <a:sym typeface="Calibri"/>
                              </a:rPr>
                              <m:t>𝑡</m:t>
                            </m:r>
                            <m:r>
                              <a:rPr lang="en-US" sz="2000" i="1">
                                <a:solidFill>
                                  <a:srgbClr val="000000"/>
                                </a:solidFill>
                                <a:latin typeface="Cambria Math" panose="02040503050406030204" pitchFamily="18" charset="0"/>
                                <a:ea typeface="Cambria Math" panose="02040503050406030204" pitchFamily="18" charset="0"/>
                                <a:sym typeface="Calibri"/>
                              </a:rPr>
                              <m:t>+</m:t>
                            </m:r>
                            <m:sSub>
                              <m:sSubPr>
                                <m:ctrlPr>
                                  <a:rPr lang="en-US" sz="2000" i="1">
                                    <a:solidFill>
                                      <a:srgbClr val="000000"/>
                                    </a:solidFill>
                                    <a:latin typeface="Cambria Math" panose="02040503050406030204" pitchFamily="18" charset="0"/>
                                    <a:ea typeface="Cambria Math" panose="02040503050406030204" pitchFamily="18" charset="0"/>
                                    <a:sym typeface="Calibri"/>
                                  </a:rPr>
                                </m:ctrlPr>
                              </m:sSubPr>
                              <m:e>
                                <m:r>
                                  <a:rPr lang="en-US" sz="2000" i="1">
                                    <a:solidFill>
                                      <a:srgbClr val="000000"/>
                                    </a:solidFill>
                                    <a:latin typeface="Cambria Math" panose="02040503050406030204" pitchFamily="18" charset="0"/>
                                    <a:ea typeface="Cambria Math" panose="02040503050406030204" pitchFamily="18" charset="0"/>
                                    <a:sym typeface="Calibri"/>
                                  </a:rPr>
                                  <m:t>𝜃</m:t>
                                </m:r>
                              </m:e>
                              <m:sub>
                                <m:r>
                                  <a:rPr lang="en-US" sz="2000" i="1">
                                    <a:solidFill>
                                      <a:srgbClr val="000000"/>
                                    </a:solidFill>
                                    <a:latin typeface="Cambria Math" panose="02040503050406030204" pitchFamily="18" charset="0"/>
                                    <a:ea typeface="Cambria Math" panose="02040503050406030204" pitchFamily="18" charset="0"/>
                                    <a:sym typeface="Calibri"/>
                                  </a:rPr>
                                  <m:t>2</m:t>
                                </m:r>
                              </m:sub>
                            </m:sSub>
                          </m:e>
                        </m:d>
                      </m:e>
                    </m:func>
                  </m:oMath>
                </a14:m>
                <a:endParaRPr lang="en-US" sz="2000" dirty="0">
                  <a:solidFill>
                    <a:srgbClr val="000000"/>
                  </a:solidFill>
                  <a:ea typeface="Cambria Math" panose="02040503050406030204" pitchFamily="18" charset="0"/>
                  <a:sym typeface="Calibri"/>
                </a:endParaRPr>
              </a:p>
              <a:p>
                <a:pPr marL="800100" lvl="1" indent="-342900" defTabSz="457200" hangingPunct="0">
                  <a:buFont typeface="Arial" panose="020B0604020202020204" pitchFamily="34" charset="0"/>
                  <a:buChar char="•"/>
                </a:pPr>
                <a14:m>
                  <m:oMath xmlns:m="http://schemas.openxmlformats.org/officeDocument/2006/math">
                    <m:r>
                      <a:rPr lang="en-US" sz="2000" i="1">
                        <a:solidFill>
                          <a:srgbClr val="000000"/>
                        </a:solidFill>
                        <a:latin typeface="Cambria Math" panose="02040503050406030204" pitchFamily="18" charset="0"/>
                        <a:ea typeface="Cambria Math" panose="02040503050406030204" pitchFamily="18" charset="0"/>
                        <a:sym typeface="Calibri"/>
                      </a:rPr>
                      <m:t>𝐶</m:t>
                    </m:r>
                    <m:d>
                      <m:dPr>
                        <m:ctrlPr>
                          <a:rPr lang="en-US" sz="2000" i="1">
                            <a:solidFill>
                              <a:srgbClr val="000000"/>
                            </a:solidFill>
                            <a:latin typeface="Cambria Math" panose="02040503050406030204" pitchFamily="18" charset="0"/>
                            <a:ea typeface="Cambria Math" panose="02040503050406030204" pitchFamily="18" charset="0"/>
                            <a:sym typeface="Calibri"/>
                          </a:rPr>
                        </m:ctrlPr>
                      </m:dPr>
                      <m:e>
                        <m:r>
                          <a:rPr lang="en-US" sz="2000" i="1">
                            <a:solidFill>
                              <a:srgbClr val="000000"/>
                            </a:solidFill>
                            <a:latin typeface="Cambria Math" panose="02040503050406030204" pitchFamily="18" charset="0"/>
                            <a:ea typeface="Cambria Math" panose="02040503050406030204" pitchFamily="18" charset="0"/>
                            <a:sym typeface="Calibri"/>
                          </a:rPr>
                          <m:t>𝑡</m:t>
                        </m:r>
                      </m:e>
                    </m:d>
                  </m:oMath>
                </a14:m>
                <a:r>
                  <a:rPr lang="en-US" sz="2000" dirty="0">
                    <a:solidFill>
                      <a:srgbClr val="000000"/>
                    </a:solidFill>
                    <a:ea typeface="Cambria Math" panose="02040503050406030204" pitchFamily="18" charset="0"/>
                    <a:sym typeface="Calibri"/>
                  </a:rPr>
                  <a:t> - coarse ranging code</a:t>
                </a:r>
              </a:p>
              <a:p>
                <a:pPr marL="800100" lvl="1" indent="-342900" defTabSz="457200" hangingPunct="0">
                  <a:buFont typeface="Arial" panose="020B0604020202020204" pitchFamily="34" charset="0"/>
                  <a:buChar char="•"/>
                </a:pPr>
                <a14:m>
                  <m:oMath xmlns:m="http://schemas.openxmlformats.org/officeDocument/2006/math">
                    <m:r>
                      <a:rPr lang="en-US" sz="2000" i="1">
                        <a:solidFill>
                          <a:srgbClr val="000000"/>
                        </a:solidFill>
                        <a:latin typeface="Cambria Math" panose="02040503050406030204" pitchFamily="18" charset="0"/>
                        <a:ea typeface="Cambria Math" panose="02040503050406030204" pitchFamily="18" charset="0"/>
                        <a:sym typeface="Calibri"/>
                      </a:rPr>
                      <m:t>𝐷</m:t>
                    </m:r>
                    <m:d>
                      <m:dPr>
                        <m:ctrlPr>
                          <a:rPr lang="en-US" sz="2000" i="1">
                            <a:solidFill>
                              <a:srgbClr val="000000"/>
                            </a:solidFill>
                            <a:latin typeface="Cambria Math" panose="02040503050406030204" pitchFamily="18" charset="0"/>
                            <a:ea typeface="Cambria Math" panose="02040503050406030204" pitchFamily="18" charset="0"/>
                            <a:sym typeface="Calibri"/>
                          </a:rPr>
                        </m:ctrlPr>
                      </m:dPr>
                      <m:e>
                        <m:r>
                          <a:rPr lang="en-US" sz="2000" i="1">
                            <a:solidFill>
                              <a:srgbClr val="000000"/>
                            </a:solidFill>
                            <a:latin typeface="Cambria Math" panose="02040503050406030204" pitchFamily="18" charset="0"/>
                            <a:ea typeface="Cambria Math" panose="02040503050406030204" pitchFamily="18" charset="0"/>
                            <a:sym typeface="Calibri"/>
                          </a:rPr>
                          <m:t>𝑡</m:t>
                        </m:r>
                      </m:e>
                    </m:d>
                  </m:oMath>
                </a14:m>
                <a:r>
                  <a:rPr lang="en-US" sz="2000" dirty="0">
                    <a:solidFill>
                      <a:srgbClr val="000000"/>
                    </a:solidFill>
                    <a:ea typeface="Cambria Math" panose="02040503050406030204" pitchFamily="18" charset="0"/>
                    <a:sym typeface="Calibri"/>
                  </a:rPr>
                  <a:t> - navigation signal </a:t>
                </a:r>
                <a:r>
                  <a:rPr lang="en-US" dirty="0"/>
                  <a:t>consists of (clock, ephemeris, almanac corrections) 37,500 bits.  50 bps transmission.</a:t>
                </a:r>
                <a:endParaRPr lang="en-US" sz="2000" dirty="0">
                  <a:solidFill>
                    <a:srgbClr val="000000"/>
                  </a:solidFill>
                  <a:ea typeface="Cambria Math" panose="02040503050406030204" pitchFamily="18" charset="0"/>
                  <a:sym typeface="Calibri"/>
                </a:endParaRPr>
              </a:p>
              <a:p>
                <a:pPr marL="800100" lvl="1" indent="-342900" defTabSz="457200" hangingPunct="0">
                  <a:buFont typeface="Arial" panose="020B0604020202020204" pitchFamily="34" charset="0"/>
                  <a:buChar char="•"/>
                </a:pPr>
                <a14:m>
                  <m:oMath xmlns:m="http://schemas.openxmlformats.org/officeDocument/2006/math">
                    <m:r>
                      <a:rPr lang="en-US" sz="2000" i="1">
                        <a:solidFill>
                          <a:srgbClr val="000000"/>
                        </a:solidFill>
                        <a:latin typeface="Cambria Math" panose="02040503050406030204" pitchFamily="18" charset="0"/>
                        <a:ea typeface="Cambria Math" panose="02040503050406030204" pitchFamily="18" charset="0"/>
                        <a:sym typeface="Calibri"/>
                      </a:rPr>
                      <m:t>𝑃</m:t>
                    </m:r>
                    <m:d>
                      <m:dPr>
                        <m:ctrlPr>
                          <a:rPr lang="en-US" sz="2000" i="1">
                            <a:solidFill>
                              <a:srgbClr val="000000"/>
                            </a:solidFill>
                            <a:latin typeface="Cambria Math" panose="02040503050406030204" pitchFamily="18" charset="0"/>
                            <a:ea typeface="Cambria Math" panose="02040503050406030204" pitchFamily="18" charset="0"/>
                            <a:sym typeface="Calibri"/>
                          </a:rPr>
                        </m:ctrlPr>
                      </m:dPr>
                      <m:e>
                        <m:r>
                          <a:rPr lang="en-US" sz="2000" i="1">
                            <a:solidFill>
                              <a:srgbClr val="000000"/>
                            </a:solidFill>
                            <a:latin typeface="Cambria Math" panose="02040503050406030204" pitchFamily="18" charset="0"/>
                            <a:ea typeface="Cambria Math" panose="02040503050406030204" pitchFamily="18" charset="0"/>
                            <a:sym typeface="Calibri"/>
                          </a:rPr>
                          <m:t>𝑡</m:t>
                        </m:r>
                      </m:e>
                    </m:d>
                  </m:oMath>
                </a14:m>
                <a:r>
                  <a:rPr lang="en-US" sz="2000" dirty="0">
                    <a:solidFill>
                      <a:srgbClr val="000000"/>
                    </a:solidFill>
                    <a:ea typeface="Cambria Math" panose="02040503050406030204" pitchFamily="18" charset="0"/>
                    <a:sym typeface="Calibri"/>
                  </a:rPr>
                  <a:t> - precision ranging (Y is encrypted)</a:t>
                </a:r>
              </a:p>
              <a:p>
                <a:pPr marL="342900" indent="-342900" defTabSz="457200" hangingPunct="0">
                  <a:buFont typeface="Arial" panose="020B0604020202020204" pitchFamily="34" charset="0"/>
                  <a:buChar char="•"/>
                </a:pPr>
                <a14:m>
                  <m:oMath xmlns:m="http://schemas.openxmlformats.org/officeDocument/2006/math">
                    <m:sSub>
                      <m:sSubPr>
                        <m:ctrlPr>
                          <a:rPr lang="en-US" sz="2000" i="1" smtClean="0">
                            <a:solidFill>
                              <a:srgbClr val="000000"/>
                            </a:solidFill>
                            <a:latin typeface="Cambria Math" panose="02040503050406030204" pitchFamily="18" charset="0"/>
                            <a:ea typeface="Cambria Math" panose="02040503050406030204" pitchFamily="18" charset="0"/>
                            <a:sym typeface="Calibri"/>
                          </a:rPr>
                        </m:ctrlPr>
                      </m:sSubPr>
                      <m:e>
                        <m:r>
                          <a:rPr lang="en-US" sz="2000" i="1">
                            <a:solidFill>
                              <a:srgbClr val="000000"/>
                            </a:solidFill>
                            <a:latin typeface="Cambria Math" panose="02040503050406030204" pitchFamily="18" charset="0"/>
                            <a:ea typeface="Cambria Math" panose="02040503050406030204" pitchFamily="18" charset="0"/>
                            <a:sym typeface="Calibri"/>
                          </a:rPr>
                          <m:t>𝑠</m:t>
                        </m:r>
                      </m:e>
                      <m:sub>
                        <m:r>
                          <a:rPr lang="en-US" sz="2000" i="1">
                            <a:solidFill>
                              <a:srgbClr val="000000"/>
                            </a:solidFill>
                            <a:latin typeface="Cambria Math" panose="02040503050406030204" pitchFamily="18" charset="0"/>
                            <a:ea typeface="Cambria Math" panose="02040503050406030204" pitchFamily="18" charset="0"/>
                            <a:sym typeface="Calibri"/>
                          </a:rPr>
                          <m:t>𝑚</m:t>
                        </m:r>
                      </m:sub>
                    </m:sSub>
                    <m:d>
                      <m:dPr>
                        <m:ctrlPr>
                          <a:rPr lang="en-US" sz="2000" i="1">
                            <a:solidFill>
                              <a:srgbClr val="000000"/>
                            </a:solidFill>
                            <a:latin typeface="Cambria Math" panose="02040503050406030204" pitchFamily="18" charset="0"/>
                            <a:ea typeface="Cambria Math" panose="02040503050406030204" pitchFamily="18" charset="0"/>
                            <a:sym typeface="Calibri"/>
                          </a:rPr>
                        </m:ctrlPr>
                      </m:dPr>
                      <m:e>
                        <m:r>
                          <a:rPr lang="en-US" sz="2000" i="1">
                            <a:solidFill>
                              <a:srgbClr val="000000"/>
                            </a:solidFill>
                            <a:latin typeface="Cambria Math" panose="02040503050406030204" pitchFamily="18" charset="0"/>
                            <a:ea typeface="Cambria Math" panose="02040503050406030204" pitchFamily="18" charset="0"/>
                            <a:sym typeface="Calibri"/>
                          </a:rPr>
                          <m:t>𝑡</m:t>
                        </m:r>
                      </m:e>
                    </m:d>
                    <m:r>
                      <a:rPr lang="en-US" sz="2000" b="0" i="0" smtClean="0">
                        <a:solidFill>
                          <a:srgbClr val="000000"/>
                        </a:solidFill>
                        <a:latin typeface="Cambria Math" panose="02040503050406030204" pitchFamily="18" charset="0"/>
                        <a:ea typeface="Cambria Math" panose="02040503050406030204" pitchFamily="18" charset="0"/>
                        <a:sym typeface="Calibri"/>
                      </a:rPr>
                      <m:t>=</m:t>
                    </m:r>
                    <m:r>
                      <a:rPr lang="en-US" sz="2000" i="1">
                        <a:solidFill>
                          <a:srgbClr val="000000"/>
                        </a:solidFill>
                        <a:latin typeface="Cambria Math" panose="02040503050406030204" pitchFamily="18" charset="0"/>
                        <a:ea typeface="Cambria Math" panose="02040503050406030204" pitchFamily="18" charset="0"/>
                        <a:sym typeface="Calibri"/>
                      </a:rPr>
                      <m:t>𝐶</m:t>
                    </m:r>
                    <m:d>
                      <m:dPr>
                        <m:ctrlPr>
                          <a:rPr lang="en-US" sz="2000" i="1">
                            <a:solidFill>
                              <a:srgbClr val="000000"/>
                            </a:solidFill>
                            <a:latin typeface="Cambria Math" panose="02040503050406030204" pitchFamily="18" charset="0"/>
                            <a:ea typeface="Cambria Math" panose="02040503050406030204" pitchFamily="18" charset="0"/>
                            <a:sym typeface="Calibri"/>
                          </a:rPr>
                        </m:ctrlPr>
                      </m:dPr>
                      <m:e>
                        <m:r>
                          <a:rPr lang="en-US" sz="2000" i="1">
                            <a:solidFill>
                              <a:srgbClr val="000000"/>
                            </a:solidFill>
                            <a:latin typeface="Cambria Math" panose="02040503050406030204" pitchFamily="18" charset="0"/>
                            <a:ea typeface="Cambria Math" panose="02040503050406030204" pitchFamily="18" charset="0"/>
                            <a:sym typeface="Calibri"/>
                          </a:rPr>
                          <m:t>𝑡</m:t>
                        </m:r>
                      </m:e>
                    </m:d>
                    <m:r>
                      <a:rPr lang="en-US" sz="2000" i="1" smtClean="0">
                        <a:solidFill>
                          <a:srgbClr val="000000"/>
                        </a:solidFill>
                        <a:latin typeface="Cambria Math" panose="02040503050406030204" pitchFamily="18" charset="0"/>
                        <a:ea typeface="Cambria Math" panose="02040503050406030204" pitchFamily="18" charset="0"/>
                        <a:sym typeface="Calibri"/>
                      </a:rPr>
                      <m:t>⊕</m:t>
                    </m:r>
                    <m:r>
                      <a:rPr lang="en-US" sz="2000" i="1">
                        <a:solidFill>
                          <a:srgbClr val="000000"/>
                        </a:solidFill>
                        <a:latin typeface="Cambria Math" panose="02040503050406030204" pitchFamily="18" charset="0"/>
                        <a:ea typeface="Cambria Math" panose="02040503050406030204" pitchFamily="18" charset="0"/>
                        <a:sym typeface="Calibri"/>
                      </a:rPr>
                      <m:t>𝐷</m:t>
                    </m:r>
                    <m:d>
                      <m:dPr>
                        <m:ctrlPr>
                          <a:rPr lang="en-US" sz="2000" i="1">
                            <a:solidFill>
                              <a:srgbClr val="000000"/>
                            </a:solidFill>
                            <a:latin typeface="Cambria Math" panose="02040503050406030204" pitchFamily="18" charset="0"/>
                            <a:ea typeface="Cambria Math" panose="02040503050406030204" pitchFamily="18" charset="0"/>
                            <a:sym typeface="Calibri"/>
                          </a:rPr>
                        </m:ctrlPr>
                      </m:dPr>
                      <m:e>
                        <m:r>
                          <a:rPr lang="en-US" sz="2000" i="1">
                            <a:solidFill>
                              <a:srgbClr val="000000"/>
                            </a:solidFill>
                            <a:latin typeface="Cambria Math" panose="02040503050406030204" pitchFamily="18" charset="0"/>
                            <a:ea typeface="Cambria Math" panose="02040503050406030204" pitchFamily="18" charset="0"/>
                            <a:sym typeface="Calibri"/>
                          </a:rPr>
                          <m:t>𝑡</m:t>
                        </m:r>
                      </m:e>
                    </m:d>
                  </m:oMath>
                </a14:m>
                <a:r>
                  <a:rPr lang="en-US" sz="2000" dirty="0">
                    <a:solidFill>
                      <a:srgbClr val="000000"/>
                    </a:solidFill>
                    <a:latin typeface="Cambria Math" panose="02040503050406030204" pitchFamily="18" charset="0"/>
                    <a:ea typeface="Cambria Math" panose="02040503050406030204" pitchFamily="18" charset="0"/>
                    <a:sym typeface="Calibri"/>
                  </a:rPr>
                  <a:t>.  </a:t>
                </a:r>
                <a14:m>
                  <m:oMath xmlns:m="http://schemas.openxmlformats.org/officeDocument/2006/math">
                    <m:r>
                      <a:rPr lang="en-US" sz="2000" b="0" i="1" smtClean="0">
                        <a:solidFill>
                          <a:srgbClr val="000000"/>
                        </a:solidFill>
                        <a:latin typeface="Cambria Math" panose="02040503050406030204" pitchFamily="18" charset="0"/>
                        <a:ea typeface="Cambria Math" panose="02040503050406030204" pitchFamily="18" charset="0"/>
                        <a:sym typeface="Calibri"/>
                      </a:rPr>
                      <m:t>𝑠</m:t>
                    </m:r>
                    <m:d>
                      <m:dPr>
                        <m:ctrlPr>
                          <a:rPr lang="en-US" sz="2000" b="0" i="1" smtClean="0">
                            <a:solidFill>
                              <a:srgbClr val="000000"/>
                            </a:solidFill>
                            <a:latin typeface="Cambria Math" panose="02040503050406030204" pitchFamily="18" charset="0"/>
                            <a:ea typeface="Cambria Math" panose="02040503050406030204" pitchFamily="18" charset="0"/>
                            <a:sym typeface="Calibri"/>
                          </a:rPr>
                        </m:ctrlPr>
                      </m:dPr>
                      <m:e>
                        <m:r>
                          <a:rPr lang="en-US" sz="2000" b="0" i="1" smtClean="0">
                            <a:solidFill>
                              <a:srgbClr val="000000"/>
                            </a:solidFill>
                            <a:latin typeface="Cambria Math" panose="02040503050406030204" pitchFamily="18" charset="0"/>
                            <a:ea typeface="Cambria Math" panose="02040503050406030204" pitchFamily="18" charset="0"/>
                            <a:sym typeface="Calibri"/>
                          </a:rPr>
                          <m:t>𝑡</m:t>
                        </m:r>
                      </m:e>
                    </m:d>
                    <m:r>
                      <a:rPr lang="en-US" sz="2000" b="0" i="1" smtClean="0">
                        <a:solidFill>
                          <a:srgbClr val="000000"/>
                        </a:solidFill>
                        <a:latin typeface="Cambria Math" panose="02040503050406030204" pitchFamily="18" charset="0"/>
                        <a:ea typeface="Cambria Math" panose="02040503050406030204" pitchFamily="18" charset="0"/>
                        <a:sym typeface="Calibri"/>
                      </a:rPr>
                      <m:t>=</m:t>
                    </m:r>
                    <m:sSub>
                      <m:sSubPr>
                        <m:ctrlPr>
                          <a:rPr lang="en-US" sz="2000" i="1">
                            <a:solidFill>
                              <a:srgbClr val="000000"/>
                            </a:solidFill>
                            <a:latin typeface="Cambria Math" panose="02040503050406030204" pitchFamily="18" charset="0"/>
                            <a:ea typeface="Cambria Math" panose="02040503050406030204" pitchFamily="18" charset="0"/>
                            <a:sym typeface="Calibri"/>
                          </a:rPr>
                        </m:ctrlPr>
                      </m:sSubPr>
                      <m:e>
                        <m:sSub>
                          <m:sSubPr>
                            <m:ctrlPr>
                              <a:rPr lang="en-US" sz="2000" i="1" smtClean="0">
                                <a:solidFill>
                                  <a:srgbClr val="000000"/>
                                </a:solidFill>
                                <a:latin typeface="Cambria Math" panose="02040503050406030204" pitchFamily="18" charset="0"/>
                                <a:ea typeface="Cambria Math" panose="02040503050406030204" pitchFamily="18" charset="0"/>
                                <a:sym typeface="Calibri"/>
                              </a:rPr>
                            </m:ctrlPr>
                          </m:sSubPr>
                          <m:e>
                            <m:r>
                              <a:rPr lang="en-US" sz="2000" b="0" i="1" smtClean="0">
                                <a:solidFill>
                                  <a:srgbClr val="000000"/>
                                </a:solidFill>
                                <a:latin typeface="Cambria Math" panose="02040503050406030204" pitchFamily="18" charset="0"/>
                                <a:ea typeface="Cambria Math" panose="02040503050406030204" pitchFamily="18" charset="0"/>
                                <a:sym typeface="Calibri"/>
                              </a:rPr>
                              <m:t>𝐴</m:t>
                            </m:r>
                          </m:e>
                          <m:sub>
                            <m:r>
                              <a:rPr lang="en-US" sz="2000" b="0" i="1" smtClean="0">
                                <a:solidFill>
                                  <a:srgbClr val="000000"/>
                                </a:solidFill>
                                <a:latin typeface="Cambria Math" panose="02040503050406030204" pitchFamily="18" charset="0"/>
                                <a:ea typeface="Cambria Math" panose="02040503050406030204" pitchFamily="18" charset="0"/>
                                <a:sym typeface="Calibri"/>
                              </a:rPr>
                              <m:t>𝑐</m:t>
                            </m:r>
                          </m:sub>
                        </m:sSub>
                        <m:r>
                          <a:rPr lang="en-US" sz="2000" i="1">
                            <a:solidFill>
                              <a:srgbClr val="000000"/>
                            </a:solidFill>
                            <a:latin typeface="Cambria Math" panose="02040503050406030204" pitchFamily="18" charset="0"/>
                            <a:ea typeface="Cambria Math" panose="02040503050406030204" pitchFamily="18" charset="0"/>
                            <a:sym typeface="Calibri"/>
                          </a:rPr>
                          <m:t>𝑠</m:t>
                        </m:r>
                      </m:e>
                      <m:sub>
                        <m:r>
                          <a:rPr lang="en-US" sz="2000" i="1">
                            <a:solidFill>
                              <a:srgbClr val="000000"/>
                            </a:solidFill>
                            <a:latin typeface="Cambria Math" panose="02040503050406030204" pitchFamily="18" charset="0"/>
                            <a:ea typeface="Cambria Math" panose="02040503050406030204" pitchFamily="18" charset="0"/>
                            <a:sym typeface="Calibri"/>
                          </a:rPr>
                          <m:t>𝑚</m:t>
                        </m:r>
                      </m:sub>
                    </m:sSub>
                    <m:d>
                      <m:dPr>
                        <m:ctrlPr>
                          <a:rPr lang="en-US" sz="2000" i="1">
                            <a:solidFill>
                              <a:srgbClr val="000000"/>
                            </a:solidFill>
                            <a:latin typeface="Cambria Math" panose="02040503050406030204" pitchFamily="18" charset="0"/>
                            <a:ea typeface="Cambria Math" panose="02040503050406030204" pitchFamily="18" charset="0"/>
                            <a:sym typeface="Calibri"/>
                          </a:rPr>
                        </m:ctrlPr>
                      </m:dPr>
                      <m:e>
                        <m:r>
                          <a:rPr lang="en-US" sz="2000" i="1">
                            <a:solidFill>
                              <a:srgbClr val="000000"/>
                            </a:solidFill>
                            <a:latin typeface="Cambria Math" panose="02040503050406030204" pitchFamily="18" charset="0"/>
                            <a:ea typeface="Cambria Math" panose="02040503050406030204" pitchFamily="18" charset="0"/>
                            <a:sym typeface="Calibri"/>
                          </a:rPr>
                          <m:t>𝑡</m:t>
                        </m:r>
                      </m:e>
                    </m:d>
                    <m:r>
                      <m:rPr>
                        <m:sty m:val="p"/>
                      </m:rPr>
                      <a:rPr lang="en-US" sz="2000" b="0" i="0" smtClean="0">
                        <a:solidFill>
                          <a:srgbClr val="000000"/>
                        </a:solidFill>
                        <a:latin typeface="Cambria Math" panose="02040503050406030204" pitchFamily="18" charset="0"/>
                        <a:ea typeface="Cambria Math" panose="02040503050406030204" pitchFamily="18" charset="0"/>
                        <a:sym typeface="Calibri"/>
                      </a:rPr>
                      <m:t>cos</m:t>
                    </m:r>
                    <m:r>
                      <a:rPr lang="en-US" sz="2000" b="0" i="1" smtClean="0">
                        <a:solidFill>
                          <a:srgbClr val="000000"/>
                        </a:solidFill>
                        <a:latin typeface="Cambria Math" panose="02040503050406030204" pitchFamily="18" charset="0"/>
                        <a:ea typeface="Cambria Math" panose="02040503050406030204" pitchFamily="18" charset="0"/>
                        <a:sym typeface="Calibri"/>
                      </a:rPr>
                      <m:t>⁡(</m:t>
                    </m:r>
                    <m:sSub>
                      <m:sSubPr>
                        <m:ctrlPr>
                          <a:rPr lang="en-US" sz="2000" b="0" i="1" smtClean="0">
                            <a:solidFill>
                              <a:srgbClr val="000000"/>
                            </a:solidFill>
                            <a:latin typeface="Cambria Math" panose="02040503050406030204" pitchFamily="18" charset="0"/>
                            <a:ea typeface="Cambria Math" panose="02040503050406030204" pitchFamily="18" charset="0"/>
                            <a:sym typeface="Calibri"/>
                          </a:rPr>
                        </m:ctrlPr>
                      </m:sSubPr>
                      <m:e>
                        <m:r>
                          <a:rPr lang="en-US" sz="2000" b="0" i="1" smtClean="0">
                            <a:solidFill>
                              <a:srgbClr val="000000"/>
                            </a:solidFill>
                            <a:latin typeface="Cambria Math" panose="02040503050406030204" pitchFamily="18" charset="0"/>
                            <a:ea typeface="Cambria Math" panose="02040503050406030204" pitchFamily="18" charset="0"/>
                            <a:sym typeface="Calibri"/>
                          </a:rPr>
                          <m:t>𝜔</m:t>
                        </m:r>
                      </m:e>
                      <m:sub>
                        <m:r>
                          <a:rPr lang="en-US" sz="2000" b="0" i="1" smtClean="0">
                            <a:solidFill>
                              <a:srgbClr val="000000"/>
                            </a:solidFill>
                            <a:latin typeface="Cambria Math" panose="02040503050406030204" pitchFamily="18" charset="0"/>
                            <a:ea typeface="Cambria Math" panose="02040503050406030204" pitchFamily="18" charset="0"/>
                            <a:sym typeface="Calibri"/>
                          </a:rPr>
                          <m:t>𝑐</m:t>
                        </m:r>
                      </m:sub>
                    </m:sSub>
                    <m:r>
                      <a:rPr lang="en-US" sz="2000" b="0" i="1" smtClean="0">
                        <a:solidFill>
                          <a:srgbClr val="000000"/>
                        </a:solidFill>
                        <a:latin typeface="Cambria Math" panose="02040503050406030204" pitchFamily="18" charset="0"/>
                        <a:ea typeface="Cambria Math" panose="02040503050406030204" pitchFamily="18" charset="0"/>
                        <a:sym typeface="Calibri"/>
                      </a:rPr>
                      <m:t>𝑡</m:t>
                    </m:r>
                    <m:r>
                      <a:rPr lang="en-US" sz="2000" b="0" i="1" smtClean="0">
                        <a:solidFill>
                          <a:srgbClr val="000000"/>
                        </a:solidFill>
                        <a:latin typeface="Cambria Math" panose="02040503050406030204" pitchFamily="18" charset="0"/>
                        <a:ea typeface="Cambria Math" panose="02040503050406030204" pitchFamily="18" charset="0"/>
                        <a:sym typeface="Calibri"/>
                      </a:rPr>
                      <m:t>+</m:t>
                    </m:r>
                    <m:sSub>
                      <m:sSubPr>
                        <m:ctrlPr>
                          <a:rPr lang="en-US" sz="2000" b="0" i="1" smtClean="0">
                            <a:solidFill>
                              <a:srgbClr val="000000"/>
                            </a:solidFill>
                            <a:latin typeface="Cambria Math" panose="02040503050406030204" pitchFamily="18" charset="0"/>
                            <a:ea typeface="Cambria Math" panose="02040503050406030204" pitchFamily="18" charset="0"/>
                            <a:sym typeface="Calibri"/>
                          </a:rPr>
                        </m:ctrlPr>
                      </m:sSubPr>
                      <m:e>
                        <m:r>
                          <a:rPr lang="en-US" sz="2000" b="0" i="1" smtClean="0">
                            <a:solidFill>
                              <a:srgbClr val="000000"/>
                            </a:solidFill>
                            <a:latin typeface="Cambria Math" panose="02040503050406030204" pitchFamily="18" charset="0"/>
                            <a:ea typeface="Cambria Math" panose="02040503050406030204" pitchFamily="18" charset="0"/>
                            <a:sym typeface="Calibri"/>
                          </a:rPr>
                          <m:t>𝜃</m:t>
                        </m:r>
                      </m:e>
                      <m:sub>
                        <m:r>
                          <a:rPr lang="en-US" sz="2000" b="0" i="1" smtClean="0">
                            <a:solidFill>
                              <a:srgbClr val="000000"/>
                            </a:solidFill>
                            <a:latin typeface="Cambria Math" panose="02040503050406030204" pitchFamily="18" charset="0"/>
                            <a:ea typeface="Cambria Math" panose="02040503050406030204" pitchFamily="18" charset="0"/>
                            <a:sym typeface="Calibri"/>
                          </a:rPr>
                          <m:t>1</m:t>
                        </m:r>
                      </m:sub>
                    </m:sSub>
                    <m:r>
                      <a:rPr lang="en-US" sz="2000" b="0" i="1" smtClean="0">
                        <a:solidFill>
                          <a:srgbClr val="000000"/>
                        </a:solidFill>
                        <a:latin typeface="Cambria Math" panose="02040503050406030204" pitchFamily="18" charset="0"/>
                        <a:ea typeface="Cambria Math" panose="02040503050406030204" pitchFamily="18" charset="0"/>
                        <a:sym typeface="Calibri"/>
                      </a:rPr>
                      <m:t>)</m:t>
                    </m:r>
                  </m:oMath>
                </a14:m>
                <a:r>
                  <a:rPr lang="en-US" sz="2000" dirty="0">
                    <a:solidFill>
                      <a:srgbClr val="000000"/>
                    </a:solidFill>
                    <a:latin typeface="Cambria Math" panose="02040503050406030204" pitchFamily="18" charset="0"/>
                    <a:ea typeface="Cambria Math" panose="02040503050406030204" pitchFamily="18" charset="0"/>
                    <a:sym typeface="Calibri"/>
                  </a:rPr>
                  <a:t> [</a:t>
                </a:r>
                <a:r>
                  <a:rPr lang="en-US" sz="2000" dirty="0" err="1">
                    <a:solidFill>
                      <a:srgbClr val="000000"/>
                    </a:solidFill>
                    <a:latin typeface="Cambria Math" panose="02040503050406030204" pitchFamily="18" charset="0"/>
                    <a:ea typeface="Cambria Math" panose="02040503050406030204" pitchFamily="18" charset="0"/>
                    <a:sym typeface="Calibri"/>
                  </a:rPr>
                  <a:t>bspk</a:t>
                </a:r>
                <a:r>
                  <a:rPr lang="en-US" sz="2000" dirty="0">
                    <a:solidFill>
                      <a:srgbClr val="000000"/>
                    </a:solidFill>
                    <a:latin typeface="Cambria Math" panose="02040503050406030204" pitchFamily="18" charset="0"/>
                    <a:ea typeface="Cambria Math" panose="02040503050406030204" pitchFamily="18" charset="0"/>
                    <a:sym typeface="Calibri"/>
                  </a:rPr>
                  <a:t>]</a:t>
                </a:r>
              </a:p>
              <a:p>
                <a:pPr marL="800100" lvl="1" indent="-342900" defTabSz="457200" hangingPunct="0">
                  <a:buFont typeface="Arial" panose="020B0604020202020204" pitchFamily="34" charset="0"/>
                  <a:buChar char="•"/>
                </a:pPr>
                <a:r>
                  <a:rPr lang="en-US" sz="2000" dirty="0"/>
                  <a:t>D(t) is the navigation data at 50 bps transmission</a:t>
                </a:r>
              </a:p>
              <a:p>
                <a:pPr marL="800100" lvl="1"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C(t) uses 1 Mbps</a:t>
                </a:r>
                <a:r>
                  <a:rPr lang="en-US" sz="2400" dirty="0">
                    <a:solidFill>
                      <a:srgbClr val="000000"/>
                    </a:solidFill>
                    <a:ea typeface="Cambria Math" panose="02040503050406030204" pitchFamily="18" charset="0"/>
                    <a:sym typeface="Calibri"/>
                  </a:rPr>
                  <a:t> </a:t>
                </a:r>
                <a:r>
                  <a:rPr lang="en-US" sz="2000" dirty="0">
                    <a:solidFill>
                      <a:srgbClr val="000000"/>
                    </a:solidFill>
                    <a:latin typeface="Calibri"/>
                    <a:ea typeface="Cambria Math" panose="02040503050406030204" pitchFamily="18" charset="0"/>
                    <a:sym typeface="Calibri"/>
                  </a:rPr>
                  <a:t>chipping rate.  300 meters, </a:t>
                </a:r>
                <a14:m>
                  <m:oMath xmlns:m="http://schemas.openxmlformats.org/officeDocument/2006/math">
                    <m:r>
                      <a:rPr lang="en-US" sz="2000" i="1">
                        <a:solidFill>
                          <a:srgbClr val="000000"/>
                        </a:solidFill>
                        <a:latin typeface="Cambria Math" panose="02040503050406030204" pitchFamily="18" charset="0"/>
                        <a:ea typeface="Cambria Math" panose="02040503050406030204" pitchFamily="18" charset="0"/>
                        <a:sym typeface="Calibri"/>
                      </a:rPr>
                      <m:t>1</m:t>
                    </m:r>
                    <m:r>
                      <a:rPr lang="en-US" sz="2000" i="1">
                        <a:solidFill>
                          <a:srgbClr val="000000"/>
                        </a:solidFill>
                        <a:latin typeface="Cambria Math" panose="02040503050406030204" pitchFamily="18" charset="0"/>
                        <a:ea typeface="Cambria Math" panose="02040503050406030204" pitchFamily="18" charset="0"/>
                        <a:sym typeface="Calibri"/>
                      </a:rPr>
                      <m:t>𝜇</m:t>
                    </m:r>
                    <m:r>
                      <a:rPr lang="en-US" sz="2000" i="1">
                        <a:solidFill>
                          <a:srgbClr val="000000"/>
                        </a:solidFill>
                        <a:latin typeface="Cambria Math" panose="02040503050406030204" pitchFamily="18" charset="0"/>
                        <a:ea typeface="Cambria Math" panose="02040503050406030204" pitchFamily="18" charset="0"/>
                        <a:sym typeface="Calibri"/>
                      </a:rPr>
                      <m:t>𝑠</m:t>
                    </m:r>
                    <m:r>
                      <a:rPr lang="en-US" sz="2000" b="0" i="1" smtClean="0">
                        <a:solidFill>
                          <a:srgbClr val="000000"/>
                        </a:solidFill>
                        <a:latin typeface="Cambria Math" panose="02040503050406030204" pitchFamily="18" charset="0"/>
                        <a:ea typeface="Cambria Math" panose="02040503050406030204" pitchFamily="18" charset="0"/>
                        <a:sym typeface="Calibri"/>
                      </a:rPr>
                      <m:t>/</m:t>
                    </m:r>
                    <m:r>
                      <a:rPr lang="en-US" sz="2000" b="0" i="1" smtClean="0">
                        <a:solidFill>
                          <a:srgbClr val="000000"/>
                        </a:solidFill>
                        <a:latin typeface="Cambria Math" panose="02040503050406030204" pitchFamily="18" charset="0"/>
                        <a:ea typeface="Cambria Math" panose="02040503050406030204" pitchFamily="18" charset="0"/>
                        <a:sym typeface="Calibri"/>
                      </a:rPr>
                      <m:t>𝑐h𝑖𝑝</m:t>
                    </m:r>
                  </m:oMath>
                </a14:m>
                <a:endParaRPr lang="en-US" sz="2000" dirty="0">
                  <a:solidFill>
                    <a:srgbClr val="000000"/>
                  </a:solidFill>
                  <a:ea typeface="Cambria Math" panose="02040503050406030204" pitchFamily="18" charset="0"/>
                  <a:sym typeface="Calibri"/>
                </a:endParaRPr>
              </a:p>
              <a:p>
                <a:pPr marL="800100" lvl="1"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This accounts for the </a:t>
                </a:r>
                <a14:m>
                  <m:oMath xmlns:m="http://schemas.openxmlformats.org/officeDocument/2006/math">
                    <m:f>
                      <m:fPr>
                        <m:ctrlPr>
                          <a:rPr lang="en-US" sz="2000" i="1" smtClean="0">
                            <a:solidFill>
                              <a:srgbClr val="000000"/>
                            </a:solidFill>
                            <a:latin typeface="Cambria Math" panose="02040503050406030204" pitchFamily="18" charset="0"/>
                            <a:ea typeface="Cambria Math" panose="02040503050406030204" pitchFamily="18" charset="0"/>
                            <a:sym typeface="Calibri"/>
                          </a:rPr>
                        </m:ctrlPr>
                      </m:fPr>
                      <m:num>
                        <m:sSup>
                          <m:sSupPr>
                            <m:ctrlPr>
                              <a:rPr lang="en-US" sz="2000" i="1" smtClean="0">
                                <a:solidFill>
                                  <a:srgbClr val="000000"/>
                                </a:solidFill>
                                <a:latin typeface="Cambria Math" panose="02040503050406030204" pitchFamily="18" charset="0"/>
                                <a:ea typeface="Cambria Math" panose="02040503050406030204" pitchFamily="18" charset="0"/>
                                <a:sym typeface="Calibri"/>
                              </a:rPr>
                            </m:ctrlPr>
                          </m:sSupPr>
                          <m:e>
                            <m:r>
                              <a:rPr lang="en-US" sz="2000" b="0" i="1" smtClean="0">
                                <a:solidFill>
                                  <a:srgbClr val="000000"/>
                                </a:solidFill>
                                <a:latin typeface="Cambria Math" panose="02040503050406030204" pitchFamily="18" charset="0"/>
                                <a:ea typeface="Cambria Math" panose="02040503050406030204" pitchFamily="18" charset="0"/>
                                <a:sym typeface="Calibri"/>
                              </a:rPr>
                              <m:t>10</m:t>
                            </m:r>
                          </m:e>
                          <m:sup>
                            <m:r>
                              <a:rPr lang="en-US" sz="2000" b="0" i="1" smtClean="0">
                                <a:solidFill>
                                  <a:srgbClr val="000000"/>
                                </a:solidFill>
                                <a:latin typeface="Cambria Math" panose="02040503050406030204" pitchFamily="18" charset="0"/>
                                <a:ea typeface="Cambria Math" panose="02040503050406030204" pitchFamily="18" charset="0"/>
                                <a:sym typeface="Calibri"/>
                              </a:rPr>
                              <m:t>6</m:t>
                            </m:r>
                          </m:sup>
                        </m:sSup>
                      </m:num>
                      <m:den>
                        <m:r>
                          <a:rPr lang="en-US" sz="2000" b="0" i="1" smtClean="0">
                            <a:solidFill>
                              <a:srgbClr val="000000"/>
                            </a:solidFill>
                            <a:latin typeface="Cambria Math" panose="02040503050406030204" pitchFamily="18" charset="0"/>
                            <a:ea typeface="Cambria Math" panose="02040503050406030204" pitchFamily="18" charset="0"/>
                            <a:sym typeface="Calibri"/>
                          </a:rPr>
                          <m:t>50</m:t>
                        </m:r>
                      </m:den>
                    </m:f>
                    <m:r>
                      <a:rPr lang="en-US" sz="2000" b="0" i="1" smtClean="0">
                        <a:solidFill>
                          <a:srgbClr val="000000"/>
                        </a:solidFill>
                        <a:latin typeface="Cambria Math" panose="02040503050406030204" pitchFamily="18" charset="0"/>
                        <a:ea typeface="Cambria Math" panose="02040503050406030204" pitchFamily="18" charset="0"/>
                        <a:sym typeface="Calibri"/>
                      </a:rPr>
                      <m:t>=20000</m:t>
                    </m:r>
                  </m:oMath>
                </a14:m>
                <a:r>
                  <a:rPr lang="en-US" sz="2000" dirty="0">
                    <a:solidFill>
                      <a:srgbClr val="000000"/>
                    </a:solidFill>
                    <a:ea typeface="Cambria Math" panose="02040503050406030204" pitchFamily="18" charset="0"/>
                    <a:sym typeface="Calibri"/>
                  </a:rPr>
                  <a:t> or </a:t>
                </a:r>
                <a14:m>
                  <m:oMath xmlns:m="http://schemas.openxmlformats.org/officeDocument/2006/math">
                    <m:r>
                      <a:rPr lang="en-US" sz="2000" b="0" i="1" smtClean="0">
                        <a:solidFill>
                          <a:srgbClr val="000000"/>
                        </a:solidFill>
                        <a:latin typeface="Cambria Math" panose="02040503050406030204" pitchFamily="18" charset="0"/>
                        <a:ea typeface="Cambria Math" panose="02040503050406030204" pitchFamily="18" charset="0"/>
                        <a:sym typeface="Calibri"/>
                      </a:rPr>
                      <m:t>43</m:t>
                    </m:r>
                    <m:r>
                      <a:rPr lang="en-US" sz="2000" b="0" i="1" smtClean="0">
                        <a:solidFill>
                          <a:srgbClr val="000000"/>
                        </a:solidFill>
                        <a:latin typeface="Cambria Math" panose="02040503050406030204" pitchFamily="18" charset="0"/>
                        <a:ea typeface="Cambria Math" panose="02040503050406030204" pitchFamily="18" charset="0"/>
                        <a:sym typeface="Calibri"/>
                      </a:rPr>
                      <m:t>𝑑𝐵</m:t>
                    </m:r>
                  </m:oMath>
                </a14:m>
                <a:r>
                  <a:rPr lang="en-US" sz="2000" dirty="0">
                    <a:solidFill>
                      <a:srgbClr val="000000"/>
                    </a:solidFill>
                    <a:ea typeface="Cambria Math" panose="02040503050406030204" pitchFamily="18" charset="0"/>
                    <a:sym typeface="Calibri"/>
                  </a:rPr>
                  <a:t> “coding gain”</a:t>
                </a:r>
              </a:p>
              <a:p>
                <a:pPr marL="342900"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C/A code is different for each satellite</a:t>
                </a:r>
              </a:p>
              <a:p>
                <a:pPr marL="800100" lvl="1"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So many satellites can transmit on the same frequency</a:t>
                </a:r>
              </a:p>
              <a:p>
                <a:pPr marL="800100" lvl="1"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Receiver has to “try” each satellite’s C/A code until it “acquires”</a:t>
                </a:r>
              </a:p>
              <a:p>
                <a:pPr defTabSz="457200" latinLnBrk="1" hangingPunct="0"/>
                <a:endParaRPr lang="en-US" sz="2000" dirty="0">
                  <a:solidFill>
                    <a:srgbClr val="000000"/>
                  </a:solidFill>
                  <a:ea typeface="Cambria Math" panose="02040503050406030204" pitchFamily="18" charset="0"/>
                  <a:sym typeface="Calibri"/>
                </a:endParaRPr>
              </a:p>
            </p:txBody>
          </p:sp>
        </mc:Choice>
        <mc:Fallback>
          <p:sp>
            <p:nvSpPr>
              <p:cNvPr id="15" name="TextBox 14">
                <a:extLst>
                  <a:ext uri="{FF2B5EF4-FFF2-40B4-BE49-F238E27FC236}">
                    <a16:creationId xmlns:a16="http://schemas.microsoft.com/office/drawing/2014/main" id="{34EE796B-9DCB-DE41-AEA4-31CBF97794EF}"/>
                  </a:ext>
                </a:extLst>
              </p:cNvPr>
              <p:cNvSpPr txBox="1">
                <a:spLocks noRot="1" noChangeAspect="1" noMove="1" noResize="1" noEditPoints="1" noAdjustHandles="1" noChangeArrowheads="1" noChangeShapeType="1" noTextEdit="1"/>
              </p:cNvSpPr>
              <p:nvPr/>
            </p:nvSpPr>
            <p:spPr>
              <a:xfrm>
                <a:off x="497904" y="1759238"/>
                <a:ext cx="11250408" cy="4363264"/>
              </a:xfrm>
              <a:prstGeom prst="rect">
                <a:avLst/>
              </a:prstGeom>
              <a:blipFill>
                <a:blip r:embed="rId3"/>
                <a:stretch>
                  <a:fillRect l="-903" t="-872" r="-677"/>
                </a:stretch>
              </a:blipFill>
              <a:ln w="12700" cap="flat">
                <a:noFill/>
                <a:miter lim="400000"/>
              </a:ln>
              <a:effectLst/>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6826992A-7B64-6440-A560-83BE3668A105}"/>
              </a:ext>
            </a:extLst>
          </p:cNvPr>
          <p:cNvSpPr>
            <a:spLocks noGrp="1"/>
          </p:cNvSpPr>
          <p:nvPr>
            <p:ph type="sldNum" sz="quarter" idx="2"/>
          </p:nvPr>
        </p:nvSpPr>
        <p:spPr>
          <a:xfrm>
            <a:off x="6553200" y="6404292"/>
            <a:ext cx="2133600" cy="269241"/>
          </a:xfrm>
          <a:prstGeom prst="rect">
            <a:avLst/>
          </a:prstGeom>
          <a:ln w="12700">
            <a:miter lim="400000"/>
          </a:ln>
        </p:spPr>
        <p:txBody>
          <a:bodyPr lIns="45719" rIns="45719" anchor="ctr">
            <a:spAutoFit/>
          </a:bodyPr>
          <a:lstStyle>
            <a:lvl1pPr algn="r" defTabSz="457200">
              <a:defRPr sz="1200">
                <a:solidFill>
                  <a:srgbClr val="888888"/>
                </a:solidFill>
                <a:latin typeface="Calibri"/>
                <a:ea typeface="Calibri"/>
                <a:cs typeface="Calibri"/>
                <a:sym typeface="Calibri"/>
              </a:defRPr>
            </a:lvl1pPr>
            <a:lvl2pPr indent="457200" defTabSz="457200">
              <a:defRPr>
                <a:latin typeface="Calibri"/>
                <a:ea typeface="Calibri"/>
                <a:cs typeface="Calibri"/>
                <a:sym typeface="Calibri"/>
              </a:defRPr>
            </a:lvl2pPr>
            <a:lvl3pPr indent="914400" defTabSz="457200">
              <a:defRPr>
                <a:latin typeface="Calibri"/>
                <a:ea typeface="Calibri"/>
                <a:cs typeface="Calibri"/>
                <a:sym typeface="Calibri"/>
              </a:defRPr>
            </a:lvl3pPr>
            <a:lvl4pPr indent="1371600" defTabSz="457200">
              <a:defRPr>
                <a:latin typeface="Calibri"/>
                <a:ea typeface="Calibri"/>
                <a:cs typeface="Calibri"/>
                <a:sym typeface="Calibri"/>
              </a:defRPr>
            </a:lvl4pPr>
            <a:lvl5pPr indent="1828800" defTabSz="457200">
              <a:defRPr>
                <a:latin typeface="Calibri"/>
                <a:ea typeface="Calibri"/>
                <a:cs typeface="Calibri"/>
                <a:sym typeface="Calibri"/>
              </a:defRPr>
            </a:lvl5pPr>
            <a:lvl6pPr indent="2286000" defTabSz="457200">
              <a:defRPr>
                <a:latin typeface="Calibri"/>
                <a:ea typeface="Calibri"/>
                <a:cs typeface="Calibri"/>
                <a:sym typeface="Calibri"/>
              </a:defRPr>
            </a:lvl6pPr>
            <a:lvl7pPr indent="2743200" defTabSz="457200">
              <a:defRPr>
                <a:latin typeface="Calibri"/>
                <a:ea typeface="Calibri"/>
                <a:cs typeface="Calibri"/>
                <a:sym typeface="Calibri"/>
              </a:defRPr>
            </a:lvl7pPr>
            <a:lvl8pPr indent="3200400" defTabSz="457200">
              <a:defRPr>
                <a:latin typeface="Calibri"/>
                <a:ea typeface="Calibri"/>
                <a:cs typeface="Calibri"/>
                <a:sym typeface="Calibri"/>
              </a:defRPr>
            </a:lvl8pPr>
            <a:lvl9pPr indent="3657600" defTabSz="457200">
              <a:defRPr>
                <a:latin typeface="Calibri"/>
                <a:ea typeface="Calibri"/>
                <a:cs typeface="Calibri"/>
                <a:sym typeface="Calibri"/>
              </a:defRPr>
            </a:lvl9pPr>
          </a:lstStyle>
          <a:p>
            <a:pPr lvl="0"/>
            <a:fld id="{86CB4B4D-7CA3-9044-876B-883B54F8677D}" type="slidenum">
              <a:rPr lang="en-US" smtClean="0"/>
              <a:pPr lvl="0"/>
              <a:t>10</a:t>
            </a:fld>
            <a:endParaRPr lang="en-US"/>
          </a:p>
        </p:txBody>
      </p:sp>
    </p:spTree>
    <p:extLst>
      <p:ext uri="{BB962C8B-B14F-4D97-AF65-F5344CB8AC3E}">
        <p14:creationId xmlns:p14="http://schemas.microsoft.com/office/powerpoint/2010/main" val="2754906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hape 50"/>
          <p:cNvSpPr/>
          <p:nvPr/>
        </p:nvSpPr>
        <p:spPr>
          <a:xfrm>
            <a:off x="2142997" y="9217524"/>
            <a:ext cx="342902" cy="2"/>
          </a:xfrm>
          <a:prstGeom prst="line">
            <a:avLst/>
          </a:prstGeom>
          <a:ln w="6350">
            <a:solidFill/>
            <a:round/>
          </a:ln>
        </p:spPr>
        <p:txBody>
          <a:bodyPr lIns="0" tIns="0" rIns="0" bIns="0"/>
          <a:lstStyle/>
          <a:p>
            <a:pPr lvl="0">
              <a:defRPr sz="1200"/>
            </a:pPr>
            <a:endParaRPr sz="1200"/>
          </a:p>
        </p:txBody>
      </p:sp>
      <p:sp>
        <p:nvSpPr>
          <p:cNvPr id="62" name="TextBox 61">
            <a:extLst>
              <a:ext uri="{FF2B5EF4-FFF2-40B4-BE49-F238E27FC236}">
                <a16:creationId xmlns:a16="http://schemas.microsoft.com/office/drawing/2014/main" id="{3873609E-5820-9C44-AC6E-8C3AAC0AA9CB}"/>
              </a:ext>
            </a:extLst>
          </p:cNvPr>
          <p:cNvSpPr txBox="1"/>
          <p:nvPr/>
        </p:nvSpPr>
        <p:spPr>
          <a:xfrm>
            <a:off x="185530" y="155731"/>
            <a:ext cx="11529391" cy="769441"/>
          </a:xfrm>
          <a:prstGeom prst="rect">
            <a:avLst/>
          </a:prstGeom>
          <a:noFill/>
        </p:spPr>
        <p:txBody>
          <a:bodyPr wrap="square" rtlCol="0">
            <a:spAutoFit/>
          </a:bodyPr>
          <a:lstStyle/>
          <a:p>
            <a:pPr algn="ctr"/>
            <a:r>
              <a:rPr lang="en-US" sz="4400" dirty="0">
                <a:latin typeface="+mj-lt"/>
              </a:rPr>
              <a:t>Acquisition, tracking and navigation</a:t>
            </a:r>
          </a:p>
        </p:txBody>
      </p:sp>
      <p:sp>
        <p:nvSpPr>
          <p:cNvPr id="15" name="TextBox 14">
            <a:extLst>
              <a:ext uri="{FF2B5EF4-FFF2-40B4-BE49-F238E27FC236}">
                <a16:creationId xmlns:a16="http://schemas.microsoft.com/office/drawing/2014/main" id="{34EE796B-9DCB-DE41-AEA4-31CBF97794EF}"/>
              </a:ext>
            </a:extLst>
          </p:cNvPr>
          <p:cNvSpPr txBox="1"/>
          <p:nvPr/>
        </p:nvSpPr>
        <p:spPr>
          <a:xfrm>
            <a:off x="644453" y="1607270"/>
            <a:ext cx="10611543" cy="393213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oAutofit/>
          </a:bodyPr>
          <a:lstStyle/>
          <a:p>
            <a:pPr marL="342900" indent="-342900" defTabSz="457200" hangingPunct="0">
              <a:buFont typeface="Arial" panose="020B0604020202020204" pitchFamily="34" charset="0"/>
              <a:buChar char="•"/>
            </a:pPr>
            <a:r>
              <a:rPr lang="en-US" sz="2000" dirty="0">
                <a:solidFill>
                  <a:srgbClr val="000000"/>
                </a:solidFill>
                <a:latin typeface="Calibri" panose="020F0502020204030204" pitchFamily="34" charset="0"/>
                <a:ea typeface="Cambria Math" panose="02040503050406030204" pitchFamily="18" charset="0"/>
                <a:cs typeface="Calibri" panose="020F0502020204030204" pitchFamily="34" charset="0"/>
                <a:sym typeface="Calibri"/>
              </a:rPr>
              <a:t>Acquisition</a:t>
            </a:r>
          </a:p>
          <a:p>
            <a:pPr marL="800100" lvl="1" indent="-342900" defTabSz="457200" hangingPunct="0">
              <a:buFont typeface="Arial" panose="020B0604020202020204" pitchFamily="34" charset="0"/>
              <a:buChar char="•"/>
            </a:pPr>
            <a:r>
              <a:rPr lang="en-US" sz="2000" dirty="0">
                <a:solidFill>
                  <a:srgbClr val="000000"/>
                </a:solidFill>
                <a:latin typeface="Calibri" panose="020F0502020204030204" pitchFamily="34" charset="0"/>
                <a:ea typeface="Cambria Math" panose="02040503050406030204" pitchFamily="18" charset="0"/>
                <a:cs typeface="Calibri" panose="020F0502020204030204" pitchFamily="34" charset="0"/>
                <a:sym typeface="Calibri"/>
              </a:rPr>
              <a:t>Receiver generates known C/A code and attempts to correlate with signal.</a:t>
            </a:r>
          </a:p>
          <a:p>
            <a:pPr marL="800100" lvl="1" indent="-342900" defTabSz="457200" hangingPunct="0">
              <a:buFont typeface="Arial" panose="020B0604020202020204" pitchFamily="34" charset="0"/>
              <a:buChar char="•"/>
            </a:pPr>
            <a:r>
              <a:rPr lang="en-US" sz="2000" dirty="0">
                <a:solidFill>
                  <a:srgbClr val="000000"/>
                </a:solidFill>
                <a:latin typeface="Calibri" panose="020F0502020204030204" pitchFamily="34" charset="0"/>
                <a:ea typeface="Cambria Math" panose="02040503050406030204" pitchFamily="18" charset="0"/>
                <a:cs typeface="Calibri" panose="020F0502020204030204" pitchFamily="34" charset="0"/>
                <a:sym typeface="Calibri"/>
              </a:rPr>
              <a:t>To generate C/A code, receiver needs to know which satellite it’s attempting to acquire to determine code</a:t>
            </a:r>
          </a:p>
          <a:p>
            <a:pPr marL="342900" indent="-342900" defTabSz="457200" hangingPunct="0">
              <a:buFont typeface="Arial" panose="020B0604020202020204" pitchFamily="34" charset="0"/>
              <a:buChar char="•"/>
            </a:pPr>
            <a:r>
              <a:rPr lang="en-US" sz="2000" dirty="0">
                <a:solidFill>
                  <a:srgbClr val="000000"/>
                </a:solidFill>
                <a:latin typeface="Calibri" panose="020F0502020204030204" pitchFamily="34" charset="0"/>
                <a:ea typeface="Cambria Math" panose="02040503050406030204" pitchFamily="18" charset="0"/>
                <a:cs typeface="Calibri" panose="020F0502020204030204" pitchFamily="34" charset="0"/>
                <a:sym typeface="Calibri"/>
              </a:rPr>
              <a:t>Tracking via delay loop to maintain C/A code alignment</a:t>
            </a:r>
          </a:p>
          <a:p>
            <a:pPr marL="342900" indent="-342900" defTabSz="457200" hangingPunct="0">
              <a:buFont typeface="Arial" panose="020B0604020202020204" pitchFamily="34" charset="0"/>
              <a:buChar char="•"/>
            </a:pPr>
            <a:r>
              <a:rPr lang="en-US" sz="2000" dirty="0">
                <a:latin typeface="Calibri" panose="020F0502020204030204" pitchFamily="34" charset="0"/>
                <a:cs typeface="Calibri" panose="020F0502020204030204" pitchFamily="34" charset="0"/>
              </a:rPr>
              <a:t>The Navigation Message includes the Ephemeris parameters, the Time parameters and Clock Corrections, the Service Parameters with satellite health information, Ionospheric parameters model, and the Almanacs, allowing the computation of the position of ”all satellites in the constellation”. The ephemeris and clocks parameters are usually updated every two hours, while the almanac is updated at least every six days.</a:t>
            </a:r>
          </a:p>
          <a:p>
            <a:pPr marL="342900" indent="-342900" defTabSz="457200" latinLnBrk="1" hangingPunct="0">
              <a:buFont typeface="Arial" panose="020B0604020202020204" pitchFamily="34" charset="0"/>
              <a:buChar char="•"/>
            </a:pPr>
            <a:endParaRPr lang="en-US" sz="2000" dirty="0">
              <a:solidFill>
                <a:srgbClr val="000000"/>
              </a:solidFill>
              <a:latin typeface="Calibri"/>
              <a:ea typeface="Cambria Math" panose="02040503050406030204" pitchFamily="18" charset="0"/>
              <a:sym typeface="Calibri"/>
            </a:endParaRPr>
          </a:p>
        </p:txBody>
      </p:sp>
      <p:sp>
        <p:nvSpPr>
          <p:cNvPr id="3" name="Slide Number Placeholder 2">
            <a:extLst>
              <a:ext uri="{FF2B5EF4-FFF2-40B4-BE49-F238E27FC236}">
                <a16:creationId xmlns:a16="http://schemas.microsoft.com/office/drawing/2014/main" id="{6826992A-7B64-6440-A560-83BE3668A105}"/>
              </a:ext>
            </a:extLst>
          </p:cNvPr>
          <p:cNvSpPr>
            <a:spLocks noGrp="1"/>
          </p:cNvSpPr>
          <p:nvPr>
            <p:ph type="sldNum" sz="quarter" idx="2"/>
          </p:nvPr>
        </p:nvSpPr>
        <p:spPr>
          <a:xfrm>
            <a:off x="6553200" y="6404292"/>
            <a:ext cx="2133600" cy="269241"/>
          </a:xfrm>
          <a:prstGeom prst="rect">
            <a:avLst/>
          </a:prstGeom>
          <a:ln w="12700">
            <a:miter lim="400000"/>
          </a:ln>
        </p:spPr>
        <p:txBody>
          <a:bodyPr lIns="45719" rIns="45719" anchor="ctr">
            <a:spAutoFit/>
          </a:bodyPr>
          <a:lstStyle>
            <a:lvl1pPr algn="r" defTabSz="457200">
              <a:defRPr sz="1200">
                <a:solidFill>
                  <a:srgbClr val="888888"/>
                </a:solidFill>
                <a:latin typeface="Calibri"/>
                <a:ea typeface="Calibri"/>
                <a:cs typeface="Calibri"/>
                <a:sym typeface="Calibri"/>
              </a:defRPr>
            </a:lvl1pPr>
            <a:lvl2pPr indent="457200" defTabSz="457200">
              <a:defRPr>
                <a:latin typeface="Calibri"/>
                <a:ea typeface="Calibri"/>
                <a:cs typeface="Calibri"/>
                <a:sym typeface="Calibri"/>
              </a:defRPr>
            </a:lvl2pPr>
            <a:lvl3pPr indent="914400" defTabSz="457200">
              <a:defRPr>
                <a:latin typeface="Calibri"/>
                <a:ea typeface="Calibri"/>
                <a:cs typeface="Calibri"/>
                <a:sym typeface="Calibri"/>
              </a:defRPr>
            </a:lvl3pPr>
            <a:lvl4pPr indent="1371600" defTabSz="457200">
              <a:defRPr>
                <a:latin typeface="Calibri"/>
                <a:ea typeface="Calibri"/>
                <a:cs typeface="Calibri"/>
                <a:sym typeface="Calibri"/>
              </a:defRPr>
            </a:lvl4pPr>
            <a:lvl5pPr indent="1828800" defTabSz="457200">
              <a:defRPr>
                <a:latin typeface="Calibri"/>
                <a:ea typeface="Calibri"/>
                <a:cs typeface="Calibri"/>
                <a:sym typeface="Calibri"/>
              </a:defRPr>
            </a:lvl5pPr>
            <a:lvl6pPr indent="2286000" defTabSz="457200">
              <a:defRPr>
                <a:latin typeface="Calibri"/>
                <a:ea typeface="Calibri"/>
                <a:cs typeface="Calibri"/>
                <a:sym typeface="Calibri"/>
              </a:defRPr>
            </a:lvl6pPr>
            <a:lvl7pPr indent="2743200" defTabSz="457200">
              <a:defRPr>
                <a:latin typeface="Calibri"/>
                <a:ea typeface="Calibri"/>
                <a:cs typeface="Calibri"/>
                <a:sym typeface="Calibri"/>
              </a:defRPr>
            </a:lvl7pPr>
            <a:lvl8pPr indent="3200400" defTabSz="457200">
              <a:defRPr>
                <a:latin typeface="Calibri"/>
                <a:ea typeface="Calibri"/>
                <a:cs typeface="Calibri"/>
                <a:sym typeface="Calibri"/>
              </a:defRPr>
            </a:lvl8pPr>
            <a:lvl9pPr indent="3657600" defTabSz="457200">
              <a:defRPr>
                <a:latin typeface="Calibri"/>
                <a:ea typeface="Calibri"/>
                <a:cs typeface="Calibri"/>
                <a:sym typeface="Calibri"/>
              </a:defRPr>
            </a:lvl9pPr>
          </a:lstStyle>
          <a:p>
            <a:pPr lvl="0"/>
            <a:fld id="{86CB4B4D-7CA3-9044-876B-883B54F8677D}" type="slidenum">
              <a:rPr lang="en-US" smtClean="0"/>
              <a:pPr lvl="0"/>
              <a:t>11</a:t>
            </a:fld>
            <a:endParaRPr lang="en-US"/>
          </a:p>
        </p:txBody>
      </p:sp>
    </p:spTree>
    <p:extLst>
      <p:ext uri="{BB962C8B-B14F-4D97-AF65-F5344CB8AC3E}">
        <p14:creationId xmlns:p14="http://schemas.microsoft.com/office/powerpoint/2010/main" val="2058315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hape 50"/>
          <p:cNvSpPr/>
          <p:nvPr/>
        </p:nvSpPr>
        <p:spPr>
          <a:xfrm>
            <a:off x="2142997" y="9217524"/>
            <a:ext cx="342902" cy="2"/>
          </a:xfrm>
          <a:prstGeom prst="line">
            <a:avLst/>
          </a:prstGeom>
          <a:ln w="6350">
            <a:solidFill/>
            <a:round/>
          </a:ln>
        </p:spPr>
        <p:txBody>
          <a:bodyPr lIns="0" tIns="0" rIns="0" bIns="0"/>
          <a:lstStyle/>
          <a:p>
            <a:pPr lvl="0">
              <a:defRPr sz="1200"/>
            </a:pPr>
            <a:endParaRPr sz="1200"/>
          </a:p>
        </p:txBody>
      </p:sp>
      <p:sp>
        <p:nvSpPr>
          <p:cNvPr id="62" name="TextBox 61">
            <a:extLst>
              <a:ext uri="{FF2B5EF4-FFF2-40B4-BE49-F238E27FC236}">
                <a16:creationId xmlns:a16="http://schemas.microsoft.com/office/drawing/2014/main" id="{3873609E-5820-9C44-AC6E-8C3AAC0AA9CB}"/>
              </a:ext>
            </a:extLst>
          </p:cNvPr>
          <p:cNvSpPr txBox="1"/>
          <p:nvPr/>
        </p:nvSpPr>
        <p:spPr>
          <a:xfrm>
            <a:off x="185530" y="155731"/>
            <a:ext cx="11529391" cy="769441"/>
          </a:xfrm>
          <a:prstGeom prst="rect">
            <a:avLst/>
          </a:prstGeom>
          <a:noFill/>
        </p:spPr>
        <p:txBody>
          <a:bodyPr wrap="square" rtlCol="0">
            <a:spAutoFit/>
          </a:bodyPr>
          <a:lstStyle/>
          <a:p>
            <a:pPr algn="ctr"/>
            <a:r>
              <a:rPr lang="en-US" sz="4400" dirty="0">
                <a:latin typeface="+mj-lt"/>
              </a:rPr>
              <a:t>Navigation Message</a:t>
            </a:r>
          </a:p>
        </p:txBody>
      </p:sp>
      <p:sp>
        <p:nvSpPr>
          <p:cNvPr id="15" name="TextBox 14">
            <a:extLst>
              <a:ext uri="{FF2B5EF4-FFF2-40B4-BE49-F238E27FC236}">
                <a16:creationId xmlns:a16="http://schemas.microsoft.com/office/drawing/2014/main" id="{34EE796B-9DCB-DE41-AEA4-31CBF97794EF}"/>
              </a:ext>
            </a:extLst>
          </p:cNvPr>
          <p:cNvSpPr txBox="1"/>
          <p:nvPr/>
        </p:nvSpPr>
        <p:spPr>
          <a:xfrm>
            <a:off x="356260" y="1270045"/>
            <a:ext cx="11418036" cy="539659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oAutofit/>
          </a:bodyPr>
          <a:lstStyle/>
          <a:p>
            <a:pPr marL="285750" indent="-285750">
              <a:buFont typeface="Arial" panose="020B0604020202020204" pitchFamily="34" charset="0"/>
              <a:buChar char="•"/>
            </a:pPr>
            <a:r>
              <a:rPr lang="en-US" sz="2000" dirty="0"/>
              <a:t>The navigation message contains 25 pages (’frames’) of 30 seconds each. Entire message takes 12.5 minutes to be transmitted. Every frame is subdivided into 5 sub-frames of 6 seconds each; every sub-frame consists of 10 words, with 30 bits per word. </a:t>
            </a:r>
          </a:p>
          <a:p>
            <a:pPr marL="285750" indent="-285750">
              <a:buFont typeface="Arial" panose="020B0604020202020204" pitchFamily="34" charset="0"/>
              <a:buChar char="•"/>
            </a:pPr>
            <a:r>
              <a:rPr lang="en-US" sz="2000" dirty="0"/>
              <a:t>Every sub-frame starts with the telemetry word (TLM), needed for synchronism. Next, the transference word (HOW) which provides time information (seconds of the GPS week), allowing the receiver to acquire the week-long P(Y)-code segment. </a:t>
            </a:r>
          </a:p>
          <a:p>
            <a:pPr marL="742950" lvl="1" indent="-285750">
              <a:buFont typeface="Arial" panose="020B0604020202020204" pitchFamily="34" charset="0"/>
              <a:buChar char="•"/>
            </a:pPr>
            <a:r>
              <a:rPr lang="en-US" sz="2000" dirty="0"/>
              <a:t>Sub-frame 1: contains information the satellite clock. It also has information about satellite health condition.</a:t>
            </a:r>
          </a:p>
          <a:p>
            <a:pPr marL="742950" lvl="1" indent="-285750">
              <a:buFont typeface="Arial" panose="020B0604020202020204" pitchFamily="34" charset="0"/>
              <a:buChar char="•"/>
            </a:pPr>
            <a:r>
              <a:rPr lang="en-US" sz="2000" dirty="0"/>
              <a:t>Sub-frames 2 and 3: contain satellite ephemeris.</a:t>
            </a:r>
          </a:p>
          <a:p>
            <a:pPr marL="742950" lvl="1" indent="-285750">
              <a:buFont typeface="Arial" panose="020B0604020202020204" pitchFamily="34" charset="0"/>
              <a:buChar char="•"/>
            </a:pPr>
            <a:r>
              <a:rPr lang="en-US" sz="2000" dirty="0"/>
              <a:t>Sub-frame 4: provides ionospheric model parameters, UTC information (Universal Coordinate Time), part of the almanac, and indications whether the Anti-Spoofing, A/S, is activated.</a:t>
            </a:r>
          </a:p>
          <a:p>
            <a:pPr marL="742950" lvl="1" indent="-285750">
              <a:buFont typeface="Arial" panose="020B0604020202020204" pitchFamily="34" charset="0"/>
              <a:buChar char="•"/>
            </a:pPr>
            <a:r>
              <a:rPr lang="en-US" sz="2000" dirty="0"/>
              <a:t>Sub-frame 5: contains data from the almanac and the constellation status. It allows to quickly identify the satellite from which the signal comes. A total of 25 frames are needed to complete the almanac.</a:t>
            </a:r>
          </a:p>
          <a:p>
            <a:pPr marL="742950" lvl="1" indent="-285750">
              <a:buFont typeface="Arial" panose="020B0604020202020204" pitchFamily="34" charset="0"/>
              <a:buChar char="•"/>
            </a:pPr>
            <a:r>
              <a:rPr lang="en-US" sz="2000" b="1" dirty="0"/>
              <a:t>Sub-frames 1, 2 and 3 are transmitted with each frame. </a:t>
            </a:r>
            <a:r>
              <a:rPr lang="en-US" sz="2000" dirty="0"/>
              <a:t>The content of sub-frames 4 and 5 is common for all satellites. So, the almanac data for all in orbit satellites can be obtained from a single tracked satellite.</a:t>
            </a:r>
          </a:p>
          <a:p>
            <a:pPr marL="342900" indent="-342900" defTabSz="457200" hangingPunct="0">
              <a:buFont typeface="Arial" panose="020B0604020202020204" pitchFamily="34" charset="0"/>
              <a:buChar char="•"/>
            </a:pPr>
            <a:endParaRPr lang="en-US" sz="2000" dirty="0">
              <a:solidFill>
                <a:srgbClr val="000000"/>
              </a:solidFill>
              <a:latin typeface="Calibri" panose="020F0502020204030204" pitchFamily="34" charset="0"/>
              <a:ea typeface="Cambria Math" panose="02040503050406030204" pitchFamily="18" charset="0"/>
              <a:cs typeface="Calibri" panose="020F0502020204030204" pitchFamily="34" charset="0"/>
              <a:sym typeface="Calibri"/>
            </a:endParaRPr>
          </a:p>
          <a:p>
            <a:pPr marL="342900" indent="-342900" defTabSz="457200" latinLnBrk="1" hangingPunct="0">
              <a:buFont typeface="Arial" panose="020B0604020202020204" pitchFamily="34" charset="0"/>
              <a:buChar char="•"/>
            </a:pPr>
            <a:endParaRPr lang="en-US" sz="2000" dirty="0">
              <a:solidFill>
                <a:srgbClr val="000000"/>
              </a:solidFill>
              <a:latin typeface="Calibri"/>
              <a:ea typeface="Cambria Math" panose="02040503050406030204" pitchFamily="18" charset="0"/>
              <a:sym typeface="Calibri"/>
            </a:endParaRPr>
          </a:p>
        </p:txBody>
      </p:sp>
      <p:sp>
        <p:nvSpPr>
          <p:cNvPr id="3" name="Slide Number Placeholder 2">
            <a:extLst>
              <a:ext uri="{FF2B5EF4-FFF2-40B4-BE49-F238E27FC236}">
                <a16:creationId xmlns:a16="http://schemas.microsoft.com/office/drawing/2014/main" id="{6826992A-7B64-6440-A560-83BE3668A105}"/>
              </a:ext>
            </a:extLst>
          </p:cNvPr>
          <p:cNvSpPr>
            <a:spLocks noGrp="1"/>
          </p:cNvSpPr>
          <p:nvPr>
            <p:ph type="sldNum" sz="quarter" idx="2"/>
          </p:nvPr>
        </p:nvSpPr>
        <p:spPr>
          <a:xfrm>
            <a:off x="6553200" y="6404292"/>
            <a:ext cx="2133600" cy="269241"/>
          </a:xfrm>
          <a:prstGeom prst="rect">
            <a:avLst/>
          </a:prstGeom>
          <a:ln w="12700">
            <a:miter lim="400000"/>
          </a:ln>
        </p:spPr>
        <p:txBody>
          <a:bodyPr lIns="45719" rIns="45719" anchor="ctr">
            <a:spAutoFit/>
          </a:bodyPr>
          <a:lstStyle>
            <a:lvl1pPr algn="r" defTabSz="457200">
              <a:defRPr sz="1200">
                <a:solidFill>
                  <a:srgbClr val="888888"/>
                </a:solidFill>
                <a:latin typeface="Calibri"/>
                <a:ea typeface="Calibri"/>
                <a:cs typeface="Calibri"/>
                <a:sym typeface="Calibri"/>
              </a:defRPr>
            </a:lvl1pPr>
            <a:lvl2pPr indent="457200" defTabSz="457200">
              <a:defRPr>
                <a:latin typeface="Calibri"/>
                <a:ea typeface="Calibri"/>
                <a:cs typeface="Calibri"/>
                <a:sym typeface="Calibri"/>
              </a:defRPr>
            </a:lvl2pPr>
            <a:lvl3pPr indent="914400" defTabSz="457200">
              <a:defRPr>
                <a:latin typeface="Calibri"/>
                <a:ea typeface="Calibri"/>
                <a:cs typeface="Calibri"/>
                <a:sym typeface="Calibri"/>
              </a:defRPr>
            </a:lvl3pPr>
            <a:lvl4pPr indent="1371600" defTabSz="457200">
              <a:defRPr>
                <a:latin typeface="Calibri"/>
                <a:ea typeface="Calibri"/>
                <a:cs typeface="Calibri"/>
                <a:sym typeface="Calibri"/>
              </a:defRPr>
            </a:lvl4pPr>
            <a:lvl5pPr indent="1828800" defTabSz="457200">
              <a:defRPr>
                <a:latin typeface="Calibri"/>
                <a:ea typeface="Calibri"/>
                <a:cs typeface="Calibri"/>
                <a:sym typeface="Calibri"/>
              </a:defRPr>
            </a:lvl5pPr>
            <a:lvl6pPr indent="2286000" defTabSz="457200">
              <a:defRPr>
                <a:latin typeface="Calibri"/>
                <a:ea typeface="Calibri"/>
                <a:cs typeface="Calibri"/>
                <a:sym typeface="Calibri"/>
              </a:defRPr>
            </a:lvl6pPr>
            <a:lvl7pPr indent="2743200" defTabSz="457200">
              <a:defRPr>
                <a:latin typeface="Calibri"/>
                <a:ea typeface="Calibri"/>
                <a:cs typeface="Calibri"/>
                <a:sym typeface="Calibri"/>
              </a:defRPr>
            </a:lvl7pPr>
            <a:lvl8pPr indent="3200400" defTabSz="457200">
              <a:defRPr>
                <a:latin typeface="Calibri"/>
                <a:ea typeface="Calibri"/>
                <a:cs typeface="Calibri"/>
                <a:sym typeface="Calibri"/>
              </a:defRPr>
            </a:lvl8pPr>
            <a:lvl9pPr indent="3657600" defTabSz="457200">
              <a:defRPr>
                <a:latin typeface="Calibri"/>
                <a:ea typeface="Calibri"/>
                <a:cs typeface="Calibri"/>
                <a:sym typeface="Calibri"/>
              </a:defRPr>
            </a:lvl9pPr>
          </a:lstStyle>
          <a:p>
            <a:pPr lvl="0"/>
            <a:fld id="{86CB4B4D-7CA3-9044-876B-883B54F8677D}" type="slidenum">
              <a:rPr lang="en-US" smtClean="0"/>
              <a:pPr lvl="0"/>
              <a:t>12</a:t>
            </a:fld>
            <a:endParaRPr lang="en-US"/>
          </a:p>
        </p:txBody>
      </p:sp>
    </p:spTree>
    <p:extLst>
      <p:ext uri="{BB962C8B-B14F-4D97-AF65-F5344CB8AC3E}">
        <p14:creationId xmlns:p14="http://schemas.microsoft.com/office/powerpoint/2010/main" val="3706555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hape 50"/>
          <p:cNvSpPr/>
          <p:nvPr/>
        </p:nvSpPr>
        <p:spPr>
          <a:xfrm>
            <a:off x="2142997" y="9217524"/>
            <a:ext cx="342902" cy="2"/>
          </a:xfrm>
          <a:prstGeom prst="line">
            <a:avLst/>
          </a:prstGeom>
          <a:ln w="6350">
            <a:solidFill/>
            <a:round/>
          </a:ln>
        </p:spPr>
        <p:txBody>
          <a:bodyPr lIns="0" tIns="0" rIns="0" bIns="0"/>
          <a:lstStyle/>
          <a:p>
            <a:pPr lvl="0">
              <a:defRPr sz="1200"/>
            </a:pPr>
            <a:endParaRPr sz="1200"/>
          </a:p>
        </p:txBody>
      </p:sp>
      <p:sp>
        <p:nvSpPr>
          <p:cNvPr id="62" name="TextBox 61">
            <a:extLst>
              <a:ext uri="{FF2B5EF4-FFF2-40B4-BE49-F238E27FC236}">
                <a16:creationId xmlns:a16="http://schemas.microsoft.com/office/drawing/2014/main" id="{3873609E-5820-9C44-AC6E-8C3AAC0AA9CB}"/>
              </a:ext>
            </a:extLst>
          </p:cNvPr>
          <p:cNvSpPr txBox="1"/>
          <p:nvPr/>
        </p:nvSpPr>
        <p:spPr>
          <a:xfrm>
            <a:off x="185530" y="155731"/>
            <a:ext cx="11529391" cy="769441"/>
          </a:xfrm>
          <a:prstGeom prst="rect">
            <a:avLst/>
          </a:prstGeom>
          <a:noFill/>
        </p:spPr>
        <p:txBody>
          <a:bodyPr wrap="square" rtlCol="0">
            <a:spAutoFit/>
          </a:bodyPr>
          <a:lstStyle/>
          <a:p>
            <a:pPr algn="ctr"/>
            <a:r>
              <a:rPr lang="en-US" sz="4400" dirty="0">
                <a:latin typeface="+mj-lt"/>
              </a:rPr>
              <a:t>Processing and Accuracy</a:t>
            </a:r>
          </a:p>
        </p:txBody>
      </p:sp>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34EE796B-9DCB-DE41-AEA4-31CBF97794EF}"/>
                  </a:ext>
                </a:extLst>
              </p:cNvPr>
              <p:cNvSpPr txBox="1"/>
              <p:nvPr/>
            </p:nvSpPr>
            <p:spPr>
              <a:xfrm>
                <a:off x="622514" y="1912071"/>
                <a:ext cx="11246873" cy="394538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oAutofit/>
              </a:bodyPr>
              <a:lstStyle/>
              <a:p>
                <a:pPr marL="342900"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For satellite k:  </a:t>
                </a:r>
                <a14:m>
                  <m:oMath xmlns:m="http://schemas.openxmlformats.org/officeDocument/2006/math">
                    <m:sSup>
                      <m:sSupPr>
                        <m:ctrlPr>
                          <a:rPr lang="en-US" sz="2000" i="1" smtClean="0">
                            <a:solidFill>
                              <a:srgbClr val="000000"/>
                            </a:solidFill>
                            <a:latin typeface="Cambria Math" panose="02040503050406030204" pitchFamily="18" charset="0"/>
                            <a:ea typeface="Cambria Math" panose="02040503050406030204" pitchFamily="18" charset="0"/>
                            <a:sym typeface="Calibri"/>
                          </a:rPr>
                        </m:ctrlPr>
                      </m:sSupPr>
                      <m:e>
                        <m:r>
                          <a:rPr lang="en-US" sz="2000" i="1" smtClean="0">
                            <a:solidFill>
                              <a:srgbClr val="000000"/>
                            </a:solidFill>
                            <a:latin typeface="Cambria Math" panose="02040503050406030204" pitchFamily="18" charset="0"/>
                            <a:ea typeface="Cambria Math" panose="02040503050406030204" pitchFamily="18" charset="0"/>
                            <a:sym typeface="Calibri"/>
                          </a:rPr>
                          <m:t>𝜌</m:t>
                        </m:r>
                      </m:e>
                      <m:sup>
                        <m:r>
                          <a:rPr lang="en-US" sz="2000" b="0" i="1" smtClean="0">
                            <a:solidFill>
                              <a:srgbClr val="000000"/>
                            </a:solidFill>
                            <a:latin typeface="Cambria Math" panose="02040503050406030204" pitchFamily="18" charset="0"/>
                            <a:ea typeface="Cambria Math" panose="02040503050406030204" pitchFamily="18" charset="0"/>
                            <a:sym typeface="Calibri"/>
                          </a:rPr>
                          <m:t>𝑘</m:t>
                        </m:r>
                      </m:sup>
                    </m:sSup>
                    <m:r>
                      <a:rPr lang="en-US" sz="2000" b="0" i="1" smtClean="0">
                        <a:solidFill>
                          <a:srgbClr val="000000"/>
                        </a:solidFill>
                        <a:latin typeface="Cambria Math" panose="02040503050406030204" pitchFamily="18" charset="0"/>
                        <a:ea typeface="Cambria Math" panose="02040503050406030204" pitchFamily="18" charset="0"/>
                        <a:sym typeface="Calibri"/>
                      </a:rPr>
                      <m:t>=</m:t>
                    </m:r>
                    <m:rad>
                      <m:radPr>
                        <m:degHide m:val="on"/>
                        <m:ctrlPr>
                          <a:rPr lang="en-US" sz="2000" b="0" i="1" smtClean="0">
                            <a:solidFill>
                              <a:srgbClr val="000000"/>
                            </a:solidFill>
                            <a:latin typeface="Cambria Math" panose="02040503050406030204" pitchFamily="18" charset="0"/>
                            <a:ea typeface="Cambria Math" panose="02040503050406030204" pitchFamily="18" charset="0"/>
                            <a:sym typeface="Calibri"/>
                          </a:rPr>
                        </m:ctrlPr>
                      </m:radPr>
                      <m:deg/>
                      <m:e>
                        <m:sSup>
                          <m:sSupPr>
                            <m:ctrlPr>
                              <a:rPr lang="en-US" sz="2000" b="0" i="1" smtClean="0">
                                <a:solidFill>
                                  <a:srgbClr val="000000"/>
                                </a:solidFill>
                                <a:latin typeface="Cambria Math" panose="02040503050406030204" pitchFamily="18" charset="0"/>
                                <a:ea typeface="Cambria Math" panose="02040503050406030204" pitchFamily="18" charset="0"/>
                                <a:sym typeface="Calibri"/>
                              </a:rPr>
                            </m:ctrlPr>
                          </m:sSupPr>
                          <m:e>
                            <m:r>
                              <a:rPr lang="en-US" sz="2000" b="0" i="1" smtClean="0">
                                <a:solidFill>
                                  <a:srgbClr val="000000"/>
                                </a:solidFill>
                                <a:latin typeface="Cambria Math" panose="02040503050406030204" pitchFamily="18" charset="0"/>
                                <a:ea typeface="Cambria Math" panose="02040503050406030204" pitchFamily="18" charset="0"/>
                                <a:sym typeface="Calibri"/>
                              </a:rPr>
                              <m:t>(</m:t>
                            </m:r>
                            <m:sSup>
                              <m:sSupPr>
                                <m:ctrlPr>
                                  <a:rPr lang="en-US" sz="2000" b="0" i="1" smtClean="0">
                                    <a:solidFill>
                                      <a:srgbClr val="000000"/>
                                    </a:solidFill>
                                    <a:latin typeface="Cambria Math" panose="02040503050406030204" pitchFamily="18" charset="0"/>
                                    <a:ea typeface="Cambria Math" panose="02040503050406030204" pitchFamily="18" charset="0"/>
                                    <a:sym typeface="Calibri"/>
                                  </a:rPr>
                                </m:ctrlPr>
                              </m:sSupPr>
                              <m:e>
                                <m:r>
                                  <a:rPr lang="en-US" sz="2000" b="0" i="1" smtClean="0">
                                    <a:solidFill>
                                      <a:srgbClr val="000000"/>
                                    </a:solidFill>
                                    <a:latin typeface="Cambria Math" panose="02040503050406030204" pitchFamily="18" charset="0"/>
                                    <a:ea typeface="Cambria Math" panose="02040503050406030204" pitchFamily="18" charset="0"/>
                                    <a:sym typeface="Calibri"/>
                                  </a:rPr>
                                  <m:t>𝑥</m:t>
                                </m:r>
                              </m:e>
                              <m:sup>
                                <m:r>
                                  <a:rPr lang="en-US" sz="2000" b="0" i="1" smtClean="0">
                                    <a:solidFill>
                                      <a:srgbClr val="000000"/>
                                    </a:solidFill>
                                    <a:latin typeface="Cambria Math" panose="02040503050406030204" pitchFamily="18" charset="0"/>
                                    <a:ea typeface="Cambria Math" panose="02040503050406030204" pitchFamily="18" charset="0"/>
                                    <a:sym typeface="Calibri"/>
                                  </a:rPr>
                                  <m:t>(</m:t>
                                </m:r>
                                <m:r>
                                  <a:rPr lang="en-US" sz="2000" b="0" i="1" smtClean="0">
                                    <a:solidFill>
                                      <a:srgbClr val="000000"/>
                                    </a:solidFill>
                                    <a:latin typeface="Cambria Math" panose="02040503050406030204" pitchFamily="18" charset="0"/>
                                    <a:ea typeface="Cambria Math" panose="02040503050406030204" pitchFamily="18" charset="0"/>
                                    <a:sym typeface="Calibri"/>
                                  </a:rPr>
                                  <m:t>𝑘</m:t>
                                </m:r>
                                <m:r>
                                  <a:rPr lang="en-US" sz="2000" b="0" i="1" smtClean="0">
                                    <a:solidFill>
                                      <a:srgbClr val="000000"/>
                                    </a:solidFill>
                                    <a:latin typeface="Cambria Math" panose="02040503050406030204" pitchFamily="18" charset="0"/>
                                    <a:ea typeface="Cambria Math" panose="02040503050406030204" pitchFamily="18" charset="0"/>
                                    <a:sym typeface="Calibri"/>
                                  </a:rPr>
                                  <m:t>)</m:t>
                                </m:r>
                              </m:sup>
                            </m:sSup>
                            <m:r>
                              <a:rPr lang="en-US" sz="2000" b="0" i="1" smtClean="0">
                                <a:solidFill>
                                  <a:srgbClr val="000000"/>
                                </a:solidFill>
                                <a:latin typeface="Cambria Math" panose="02040503050406030204" pitchFamily="18" charset="0"/>
                                <a:ea typeface="Cambria Math" panose="02040503050406030204" pitchFamily="18" charset="0"/>
                                <a:sym typeface="Calibri"/>
                              </a:rPr>
                              <m:t>−</m:t>
                            </m:r>
                            <m:r>
                              <a:rPr lang="en-US" sz="2000" b="0" i="1" smtClean="0">
                                <a:solidFill>
                                  <a:srgbClr val="000000"/>
                                </a:solidFill>
                                <a:latin typeface="Cambria Math" panose="02040503050406030204" pitchFamily="18" charset="0"/>
                                <a:ea typeface="Cambria Math" panose="02040503050406030204" pitchFamily="18" charset="0"/>
                                <a:sym typeface="Calibri"/>
                              </a:rPr>
                              <m:t>𝑥</m:t>
                            </m:r>
                            <m:r>
                              <a:rPr lang="en-US" sz="2000" b="0" i="1" smtClean="0">
                                <a:solidFill>
                                  <a:srgbClr val="000000"/>
                                </a:solidFill>
                                <a:latin typeface="Cambria Math" panose="02040503050406030204" pitchFamily="18" charset="0"/>
                                <a:ea typeface="Cambria Math" panose="02040503050406030204" pitchFamily="18" charset="0"/>
                                <a:sym typeface="Calibri"/>
                              </a:rPr>
                              <m:t>)</m:t>
                            </m:r>
                          </m:e>
                          <m:sup>
                            <m:r>
                              <a:rPr lang="en-US" sz="2000" b="0" i="1" smtClean="0">
                                <a:solidFill>
                                  <a:srgbClr val="000000"/>
                                </a:solidFill>
                                <a:latin typeface="Cambria Math" panose="02040503050406030204" pitchFamily="18" charset="0"/>
                                <a:ea typeface="Cambria Math" panose="02040503050406030204" pitchFamily="18" charset="0"/>
                                <a:sym typeface="Calibri"/>
                              </a:rPr>
                              <m:t>2</m:t>
                            </m:r>
                          </m:sup>
                        </m:sSup>
                        <m:r>
                          <a:rPr lang="en-US" sz="2000" b="0" i="1" smtClean="0">
                            <a:solidFill>
                              <a:srgbClr val="000000"/>
                            </a:solidFill>
                            <a:latin typeface="Cambria Math" panose="02040503050406030204" pitchFamily="18" charset="0"/>
                            <a:ea typeface="Cambria Math" panose="02040503050406030204" pitchFamily="18" charset="0"/>
                            <a:sym typeface="Calibri"/>
                          </a:rPr>
                          <m:t>+</m:t>
                        </m:r>
                        <m:sSup>
                          <m:sSupPr>
                            <m:ctrlPr>
                              <a:rPr lang="en-US" sz="2000" i="1">
                                <a:solidFill>
                                  <a:srgbClr val="000000"/>
                                </a:solidFill>
                                <a:latin typeface="Cambria Math" panose="02040503050406030204" pitchFamily="18" charset="0"/>
                                <a:ea typeface="Cambria Math" panose="02040503050406030204" pitchFamily="18" charset="0"/>
                                <a:sym typeface="Calibri"/>
                              </a:rPr>
                            </m:ctrlPr>
                          </m:sSupPr>
                          <m:e>
                            <m:r>
                              <a:rPr lang="en-US" sz="2000" i="1">
                                <a:solidFill>
                                  <a:srgbClr val="000000"/>
                                </a:solidFill>
                                <a:latin typeface="Cambria Math" panose="02040503050406030204" pitchFamily="18" charset="0"/>
                                <a:ea typeface="Cambria Math" panose="02040503050406030204" pitchFamily="18" charset="0"/>
                                <a:sym typeface="Calibri"/>
                              </a:rPr>
                              <m:t>(</m:t>
                            </m:r>
                            <m:sSup>
                              <m:sSupPr>
                                <m:ctrlPr>
                                  <a:rPr lang="en-US" sz="2000" i="1">
                                    <a:solidFill>
                                      <a:srgbClr val="000000"/>
                                    </a:solidFill>
                                    <a:latin typeface="Cambria Math" panose="02040503050406030204" pitchFamily="18" charset="0"/>
                                    <a:ea typeface="Cambria Math" panose="02040503050406030204" pitchFamily="18" charset="0"/>
                                    <a:sym typeface="Calibri"/>
                                  </a:rPr>
                                </m:ctrlPr>
                              </m:sSupPr>
                              <m:e>
                                <m:r>
                                  <a:rPr lang="en-US" sz="2000" b="0" i="1" smtClean="0">
                                    <a:solidFill>
                                      <a:srgbClr val="000000"/>
                                    </a:solidFill>
                                    <a:latin typeface="Cambria Math" panose="02040503050406030204" pitchFamily="18" charset="0"/>
                                    <a:ea typeface="Cambria Math" panose="02040503050406030204" pitchFamily="18" charset="0"/>
                                    <a:sym typeface="Calibri"/>
                                  </a:rPr>
                                  <m:t>𝑦</m:t>
                                </m:r>
                              </m:e>
                              <m:sup>
                                <m:r>
                                  <a:rPr lang="en-US" sz="2000" i="1">
                                    <a:solidFill>
                                      <a:srgbClr val="000000"/>
                                    </a:solidFill>
                                    <a:latin typeface="Cambria Math" panose="02040503050406030204" pitchFamily="18" charset="0"/>
                                    <a:ea typeface="Cambria Math" panose="02040503050406030204" pitchFamily="18" charset="0"/>
                                    <a:sym typeface="Calibri"/>
                                  </a:rPr>
                                  <m:t>(</m:t>
                                </m:r>
                                <m:r>
                                  <a:rPr lang="en-US" sz="2000" i="1">
                                    <a:solidFill>
                                      <a:srgbClr val="000000"/>
                                    </a:solidFill>
                                    <a:latin typeface="Cambria Math" panose="02040503050406030204" pitchFamily="18" charset="0"/>
                                    <a:ea typeface="Cambria Math" panose="02040503050406030204" pitchFamily="18" charset="0"/>
                                    <a:sym typeface="Calibri"/>
                                  </a:rPr>
                                  <m:t>𝑘</m:t>
                                </m:r>
                                <m:r>
                                  <a:rPr lang="en-US" sz="2000" i="1">
                                    <a:solidFill>
                                      <a:srgbClr val="000000"/>
                                    </a:solidFill>
                                    <a:latin typeface="Cambria Math" panose="02040503050406030204" pitchFamily="18" charset="0"/>
                                    <a:ea typeface="Cambria Math" panose="02040503050406030204" pitchFamily="18" charset="0"/>
                                    <a:sym typeface="Calibri"/>
                                  </a:rPr>
                                  <m:t>)</m:t>
                                </m:r>
                              </m:sup>
                            </m:sSup>
                            <m:r>
                              <a:rPr lang="en-US" sz="2000" i="1">
                                <a:solidFill>
                                  <a:srgbClr val="000000"/>
                                </a:solidFill>
                                <a:latin typeface="Cambria Math" panose="02040503050406030204" pitchFamily="18" charset="0"/>
                                <a:ea typeface="Cambria Math" panose="02040503050406030204" pitchFamily="18" charset="0"/>
                                <a:sym typeface="Calibri"/>
                              </a:rPr>
                              <m:t>−</m:t>
                            </m:r>
                            <m:r>
                              <a:rPr lang="en-US" sz="2000" b="0" i="1" smtClean="0">
                                <a:solidFill>
                                  <a:srgbClr val="000000"/>
                                </a:solidFill>
                                <a:latin typeface="Cambria Math" panose="02040503050406030204" pitchFamily="18" charset="0"/>
                                <a:ea typeface="Cambria Math" panose="02040503050406030204" pitchFamily="18" charset="0"/>
                                <a:sym typeface="Calibri"/>
                              </a:rPr>
                              <m:t>𝑦</m:t>
                            </m:r>
                            <m:r>
                              <a:rPr lang="en-US" sz="2000" i="1">
                                <a:solidFill>
                                  <a:srgbClr val="000000"/>
                                </a:solidFill>
                                <a:latin typeface="Cambria Math" panose="02040503050406030204" pitchFamily="18" charset="0"/>
                                <a:ea typeface="Cambria Math" panose="02040503050406030204" pitchFamily="18" charset="0"/>
                                <a:sym typeface="Calibri"/>
                              </a:rPr>
                              <m:t>)</m:t>
                            </m:r>
                          </m:e>
                          <m:sup>
                            <m:r>
                              <a:rPr lang="en-US" sz="2000" i="1">
                                <a:solidFill>
                                  <a:srgbClr val="000000"/>
                                </a:solidFill>
                                <a:latin typeface="Cambria Math" panose="02040503050406030204" pitchFamily="18" charset="0"/>
                                <a:ea typeface="Cambria Math" panose="02040503050406030204" pitchFamily="18" charset="0"/>
                                <a:sym typeface="Calibri"/>
                              </a:rPr>
                              <m:t>2</m:t>
                            </m:r>
                          </m:sup>
                        </m:sSup>
                        <m:r>
                          <a:rPr lang="en-US" sz="2000" b="0" i="1" smtClean="0">
                            <a:solidFill>
                              <a:srgbClr val="000000"/>
                            </a:solidFill>
                            <a:latin typeface="Cambria Math" panose="02040503050406030204" pitchFamily="18" charset="0"/>
                            <a:ea typeface="Cambria Math" panose="02040503050406030204" pitchFamily="18" charset="0"/>
                            <a:sym typeface="Calibri"/>
                          </a:rPr>
                          <m:t>+</m:t>
                        </m:r>
                        <m:sSup>
                          <m:sSupPr>
                            <m:ctrlPr>
                              <a:rPr lang="en-US" sz="2000" i="1">
                                <a:solidFill>
                                  <a:srgbClr val="000000"/>
                                </a:solidFill>
                                <a:latin typeface="Cambria Math" panose="02040503050406030204" pitchFamily="18" charset="0"/>
                                <a:ea typeface="Cambria Math" panose="02040503050406030204" pitchFamily="18" charset="0"/>
                                <a:sym typeface="Calibri"/>
                              </a:rPr>
                            </m:ctrlPr>
                          </m:sSupPr>
                          <m:e>
                            <m:r>
                              <a:rPr lang="en-US" sz="2000" i="1">
                                <a:solidFill>
                                  <a:srgbClr val="000000"/>
                                </a:solidFill>
                                <a:latin typeface="Cambria Math" panose="02040503050406030204" pitchFamily="18" charset="0"/>
                                <a:ea typeface="Cambria Math" panose="02040503050406030204" pitchFamily="18" charset="0"/>
                                <a:sym typeface="Calibri"/>
                              </a:rPr>
                              <m:t>(</m:t>
                            </m:r>
                            <m:sSup>
                              <m:sSupPr>
                                <m:ctrlPr>
                                  <a:rPr lang="en-US" sz="2000" i="1">
                                    <a:solidFill>
                                      <a:srgbClr val="000000"/>
                                    </a:solidFill>
                                    <a:latin typeface="Cambria Math" panose="02040503050406030204" pitchFamily="18" charset="0"/>
                                    <a:ea typeface="Cambria Math" panose="02040503050406030204" pitchFamily="18" charset="0"/>
                                    <a:sym typeface="Calibri"/>
                                  </a:rPr>
                                </m:ctrlPr>
                              </m:sSupPr>
                              <m:e>
                                <m:r>
                                  <a:rPr lang="en-US" sz="2000" b="0" i="1" smtClean="0">
                                    <a:solidFill>
                                      <a:srgbClr val="000000"/>
                                    </a:solidFill>
                                    <a:latin typeface="Cambria Math" panose="02040503050406030204" pitchFamily="18" charset="0"/>
                                    <a:ea typeface="Cambria Math" panose="02040503050406030204" pitchFamily="18" charset="0"/>
                                    <a:sym typeface="Calibri"/>
                                  </a:rPr>
                                  <m:t>𝑧</m:t>
                                </m:r>
                              </m:e>
                              <m:sup>
                                <m:r>
                                  <a:rPr lang="en-US" sz="2000" i="1">
                                    <a:solidFill>
                                      <a:srgbClr val="000000"/>
                                    </a:solidFill>
                                    <a:latin typeface="Cambria Math" panose="02040503050406030204" pitchFamily="18" charset="0"/>
                                    <a:ea typeface="Cambria Math" panose="02040503050406030204" pitchFamily="18" charset="0"/>
                                    <a:sym typeface="Calibri"/>
                                  </a:rPr>
                                  <m:t>(</m:t>
                                </m:r>
                                <m:r>
                                  <a:rPr lang="en-US" sz="2000" i="1">
                                    <a:solidFill>
                                      <a:srgbClr val="000000"/>
                                    </a:solidFill>
                                    <a:latin typeface="Cambria Math" panose="02040503050406030204" pitchFamily="18" charset="0"/>
                                    <a:ea typeface="Cambria Math" panose="02040503050406030204" pitchFamily="18" charset="0"/>
                                    <a:sym typeface="Calibri"/>
                                  </a:rPr>
                                  <m:t>𝑘</m:t>
                                </m:r>
                                <m:r>
                                  <a:rPr lang="en-US" sz="2000" i="1">
                                    <a:solidFill>
                                      <a:srgbClr val="000000"/>
                                    </a:solidFill>
                                    <a:latin typeface="Cambria Math" panose="02040503050406030204" pitchFamily="18" charset="0"/>
                                    <a:ea typeface="Cambria Math" panose="02040503050406030204" pitchFamily="18" charset="0"/>
                                    <a:sym typeface="Calibri"/>
                                  </a:rPr>
                                  <m:t>)</m:t>
                                </m:r>
                              </m:sup>
                            </m:sSup>
                            <m:r>
                              <a:rPr lang="en-US" sz="2000" i="1">
                                <a:solidFill>
                                  <a:srgbClr val="000000"/>
                                </a:solidFill>
                                <a:latin typeface="Cambria Math" panose="02040503050406030204" pitchFamily="18" charset="0"/>
                                <a:ea typeface="Cambria Math" panose="02040503050406030204" pitchFamily="18" charset="0"/>
                                <a:sym typeface="Calibri"/>
                              </a:rPr>
                              <m:t>−</m:t>
                            </m:r>
                            <m:r>
                              <a:rPr lang="en-US" sz="2000" b="0" i="1" smtClean="0">
                                <a:solidFill>
                                  <a:srgbClr val="000000"/>
                                </a:solidFill>
                                <a:latin typeface="Cambria Math" panose="02040503050406030204" pitchFamily="18" charset="0"/>
                                <a:ea typeface="Cambria Math" panose="02040503050406030204" pitchFamily="18" charset="0"/>
                                <a:sym typeface="Calibri"/>
                              </a:rPr>
                              <m:t>𝑧</m:t>
                            </m:r>
                            <m:r>
                              <a:rPr lang="en-US" sz="2000" i="1">
                                <a:solidFill>
                                  <a:srgbClr val="000000"/>
                                </a:solidFill>
                                <a:latin typeface="Cambria Math" panose="02040503050406030204" pitchFamily="18" charset="0"/>
                                <a:ea typeface="Cambria Math" panose="02040503050406030204" pitchFamily="18" charset="0"/>
                                <a:sym typeface="Calibri"/>
                              </a:rPr>
                              <m:t>)</m:t>
                            </m:r>
                          </m:e>
                          <m:sup>
                            <m:r>
                              <a:rPr lang="en-US" sz="2000" i="1">
                                <a:solidFill>
                                  <a:srgbClr val="000000"/>
                                </a:solidFill>
                                <a:latin typeface="Cambria Math" panose="02040503050406030204" pitchFamily="18" charset="0"/>
                                <a:ea typeface="Cambria Math" panose="02040503050406030204" pitchFamily="18" charset="0"/>
                                <a:sym typeface="Calibri"/>
                              </a:rPr>
                              <m:t>2</m:t>
                            </m:r>
                          </m:sup>
                        </m:sSup>
                      </m:e>
                    </m:rad>
                    <m:r>
                      <a:rPr lang="en-US" sz="2000" b="0" i="1" smtClean="0">
                        <a:solidFill>
                          <a:srgbClr val="000000"/>
                        </a:solidFill>
                        <a:latin typeface="Cambria Math" panose="02040503050406030204" pitchFamily="18" charset="0"/>
                        <a:ea typeface="Cambria Math" panose="02040503050406030204" pitchFamily="18" charset="0"/>
                        <a:sym typeface="Calibri"/>
                      </a:rPr>
                      <m:t>−</m:t>
                    </m:r>
                    <m:r>
                      <a:rPr lang="en-US" sz="2000" b="0" i="1" smtClean="0">
                        <a:solidFill>
                          <a:srgbClr val="000000"/>
                        </a:solidFill>
                        <a:latin typeface="Cambria Math" panose="02040503050406030204" pitchFamily="18" charset="0"/>
                        <a:ea typeface="Cambria Math" panose="02040503050406030204" pitchFamily="18" charset="0"/>
                        <a:sym typeface="Calibri"/>
                      </a:rPr>
                      <m:t>𝑏𝑐</m:t>
                    </m:r>
                  </m:oMath>
                </a14:m>
                <a:endParaRPr lang="en-US" sz="2000" dirty="0">
                  <a:solidFill>
                    <a:srgbClr val="000000"/>
                  </a:solidFill>
                  <a:ea typeface="Cambria Math" panose="02040503050406030204" pitchFamily="18" charset="0"/>
                  <a:sym typeface="Calibri"/>
                </a:endParaRPr>
              </a:p>
              <a:p>
                <a:pPr marL="800100" lvl="1"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Need to account for skew between satellite clocks and receiver clock. b is receiver’s clock bias</a:t>
                </a:r>
              </a:p>
              <a:p>
                <a:pPr marL="800100" lvl="1"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Four satellites required.  More satellites increase precision with least squares.</a:t>
                </a:r>
              </a:p>
              <a:p>
                <a:pPr marL="342900" indent="-342900" defTabSz="457200" hangingPunct="0">
                  <a:buFont typeface="Arial" panose="020B0604020202020204" pitchFamily="34" charset="0"/>
                  <a:buChar char="•"/>
                </a:pPr>
                <a:r>
                  <a:rPr lang="en-US" sz="2000" dirty="0"/>
                  <a:t>Doppler correction improves accuracy</a:t>
                </a:r>
              </a:p>
              <a:p>
                <a:pPr marL="342900" indent="-342900" defTabSz="457200" hangingPunct="0">
                  <a:buFont typeface="Arial" panose="020B0604020202020204" pitchFamily="34" charset="0"/>
                  <a:buChar char="•"/>
                </a:pPr>
                <a:r>
                  <a:rPr lang="en-US" sz="2000" i="1" dirty="0"/>
                  <a:t>Carrier-Phase Enhancement</a:t>
                </a:r>
                <a:r>
                  <a:rPr lang="en-US" sz="2000" dirty="0"/>
                  <a:t> corrects timing errors caused by non-zero PRN pulse transition.</a:t>
                </a:r>
              </a:p>
              <a:p>
                <a:pPr marL="800100" lvl="1" indent="-342900" defTabSz="457200" hangingPunct="0">
                  <a:buFont typeface="Arial" panose="020B0604020202020204" pitchFamily="34" charset="0"/>
                  <a:buChar char="•"/>
                </a:pPr>
                <a:r>
                  <a:rPr lang="en-US" sz="2000" dirty="0"/>
                  <a:t>It uses the L1 carrier wave, which has a period about one-thousandth of the C/A Gold code bit providing an additional clock. </a:t>
                </a:r>
              </a:p>
              <a:p>
                <a:pPr marL="800100" lvl="1" indent="-342900" defTabSz="457200" hangingPunct="0">
                  <a:buFont typeface="Arial" panose="020B0604020202020204" pitchFamily="34" charset="0"/>
                  <a:buChar char="•"/>
                </a:pPr>
                <a:r>
                  <a:rPr lang="en-US" sz="2000" dirty="0"/>
                  <a:t>The phase difference error in the normal GPS amounts to 2–3 m error. </a:t>
                </a:r>
                <a:r>
                  <a:rPr lang="en-US" sz="2000" i="1" dirty="0"/>
                  <a:t>Carrier-Phase Enhancement</a:t>
                </a:r>
                <a:r>
                  <a:rPr lang="en-US" sz="2000" dirty="0"/>
                  <a:t> reduces this to 3 cm (1.2 in). </a:t>
                </a:r>
              </a:p>
              <a:p>
                <a:pPr marL="1257300" lvl="2" indent="-342900" defTabSz="457200" hangingPunct="0">
                  <a:buFont typeface="Arial" panose="020B0604020202020204" pitchFamily="34" charset="0"/>
                  <a:buChar char="•"/>
                </a:pPr>
                <a:r>
                  <a:rPr lang="en-US" sz="2000" dirty="0"/>
                  <a:t>Averaging can get this down to millimeters!</a:t>
                </a:r>
              </a:p>
              <a:p>
                <a:pPr marL="800100" lvl="1" indent="-342900" defTabSz="457200" hangingPunct="0">
                  <a:buFont typeface="Arial" panose="020B0604020202020204" pitchFamily="34" charset="0"/>
                  <a:buChar char="•"/>
                </a:pPr>
                <a:endParaRPr lang="en-US" sz="2000" dirty="0">
                  <a:solidFill>
                    <a:srgbClr val="000000"/>
                  </a:solidFill>
                  <a:ea typeface="Cambria Math" panose="02040503050406030204" pitchFamily="18" charset="0"/>
                  <a:sym typeface="Calibri"/>
                </a:endParaRPr>
              </a:p>
              <a:p>
                <a:pPr marL="342900" indent="-342900" defTabSz="457200" latinLnBrk="1" hangingPunct="0">
                  <a:buFont typeface="Arial" panose="020B0604020202020204" pitchFamily="34" charset="0"/>
                  <a:buChar char="•"/>
                </a:pPr>
                <a:endParaRPr lang="en-US" sz="2000" dirty="0">
                  <a:solidFill>
                    <a:srgbClr val="000000"/>
                  </a:solidFill>
                  <a:latin typeface="Calibri"/>
                  <a:ea typeface="Cambria Math" panose="02040503050406030204" pitchFamily="18" charset="0"/>
                  <a:sym typeface="Calibri"/>
                </a:endParaRPr>
              </a:p>
            </p:txBody>
          </p:sp>
        </mc:Choice>
        <mc:Fallback>
          <p:sp>
            <p:nvSpPr>
              <p:cNvPr id="15" name="TextBox 14">
                <a:extLst>
                  <a:ext uri="{FF2B5EF4-FFF2-40B4-BE49-F238E27FC236}">
                    <a16:creationId xmlns:a16="http://schemas.microsoft.com/office/drawing/2014/main" id="{34EE796B-9DCB-DE41-AEA4-31CBF97794EF}"/>
                  </a:ext>
                </a:extLst>
              </p:cNvPr>
              <p:cNvSpPr txBox="1">
                <a:spLocks noRot="1" noChangeAspect="1" noMove="1" noResize="1" noEditPoints="1" noAdjustHandles="1" noChangeArrowheads="1" noChangeShapeType="1" noTextEdit="1"/>
              </p:cNvSpPr>
              <p:nvPr/>
            </p:nvSpPr>
            <p:spPr>
              <a:xfrm>
                <a:off x="622514" y="1912071"/>
                <a:ext cx="11246873" cy="3945386"/>
              </a:xfrm>
              <a:prstGeom prst="rect">
                <a:avLst/>
              </a:prstGeom>
              <a:blipFill>
                <a:blip r:embed="rId3"/>
                <a:stretch>
                  <a:fillRect l="-789"/>
                </a:stretch>
              </a:blipFill>
              <a:ln w="12700" cap="flat">
                <a:noFill/>
                <a:miter lim="400000"/>
              </a:ln>
              <a:effectLst/>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6826992A-7B64-6440-A560-83BE3668A105}"/>
              </a:ext>
            </a:extLst>
          </p:cNvPr>
          <p:cNvSpPr>
            <a:spLocks noGrp="1"/>
          </p:cNvSpPr>
          <p:nvPr>
            <p:ph type="sldNum" sz="quarter" idx="2"/>
          </p:nvPr>
        </p:nvSpPr>
        <p:spPr>
          <a:xfrm>
            <a:off x="6553200" y="6404292"/>
            <a:ext cx="2133600" cy="269241"/>
          </a:xfrm>
          <a:prstGeom prst="rect">
            <a:avLst/>
          </a:prstGeom>
          <a:ln w="12700">
            <a:miter lim="400000"/>
          </a:ln>
        </p:spPr>
        <p:txBody>
          <a:bodyPr lIns="45719" rIns="45719" anchor="ctr">
            <a:spAutoFit/>
          </a:bodyPr>
          <a:lstStyle>
            <a:lvl1pPr algn="r" defTabSz="457200">
              <a:defRPr sz="1200">
                <a:solidFill>
                  <a:srgbClr val="888888"/>
                </a:solidFill>
                <a:latin typeface="Calibri"/>
                <a:ea typeface="Calibri"/>
                <a:cs typeface="Calibri"/>
                <a:sym typeface="Calibri"/>
              </a:defRPr>
            </a:lvl1pPr>
            <a:lvl2pPr indent="457200" defTabSz="457200">
              <a:defRPr>
                <a:latin typeface="Calibri"/>
                <a:ea typeface="Calibri"/>
                <a:cs typeface="Calibri"/>
                <a:sym typeface="Calibri"/>
              </a:defRPr>
            </a:lvl2pPr>
            <a:lvl3pPr indent="914400" defTabSz="457200">
              <a:defRPr>
                <a:latin typeface="Calibri"/>
                <a:ea typeface="Calibri"/>
                <a:cs typeface="Calibri"/>
                <a:sym typeface="Calibri"/>
              </a:defRPr>
            </a:lvl3pPr>
            <a:lvl4pPr indent="1371600" defTabSz="457200">
              <a:defRPr>
                <a:latin typeface="Calibri"/>
                <a:ea typeface="Calibri"/>
                <a:cs typeface="Calibri"/>
                <a:sym typeface="Calibri"/>
              </a:defRPr>
            </a:lvl4pPr>
            <a:lvl5pPr indent="1828800" defTabSz="457200">
              <a:defRPr>
                <a:latin typeface="Calibri"/>
                <a:ea typeface="Calibri"/>
                <a:cs typeface="Calibri"/>
                <a:sym typeface="Calibri"/>
              </a:defRPr>
            </a:lvl5pPr>
            <a:lvl6pPr indent="2286000" defTabSz="457200">
              <a:defRPr>
                <a:latin typeface="Calibri"/>
                <a:ea typeface="Calibri"/>
                <a:cs typeface="Calibri"/>
                <a:sym typeface="Calibri"/>
              </a:defRPr>
            </a:lvl6pPr>
            <a:lvl7pPr indent="2743200" defTabSz="457200">
              <a:defRPr>
                <a:latin typeface="Calibri"/>
                <a:ea typeface="Calibri"/>
                <a:cs typeface="Calibri"/>
                <a:sym typeface="Calibri"/>
              </a:defRPr>
            </a:lvl7pPr>
            <a:lvl8pPr indent="3200400" defTabSz="457200">
              <a:defRPr>
                <a:latin typeface="Calibri"/>
                <a:ea typeface="Calibri"/>
                <a:cs typeface="Calibri"/>
                <a:sym typeface="Calibri"/>
              </a:defRPr>
            </a:lvl8pPr>
            <a:lvl9pPr indent="3657600" defTabSz="457200">
              <a:defRPr>
                <a:latin typeface="Calibri"/>
                <a:ea typeface="Calibri"/>
                <a:cs typeface="Calibri"/>
                <a:sym typeface="Calibri"/>
              </a:defRPr>
            </a:lvl9pPr>
          </a:lstStyle>
          <a:p>
            <a:pPr lvl="0"/>
            <a:fld id="{86CB4B4D-7CA3-9044-876B-883B54F8677D}" type="slidenum">
              <a:rPr lang="en-US" smtClean="0"/>
              <a:pPr lvl="0"/>
              <a:t>13</a:t>
            </a:fld>
            <a:endParaRPr lang="en-US"/>
          </a:p>
        </p:txBody>
      </p:sp>
    </p:spTree>
    <p:extLst>
      <p:ext uri="{BB962C8B-B14F-4D97-AF65-F5344CB8AC3E}">
        <p14:creationId xmlns:p14="http://schemas.microsoft.com/office/powerpoint/2010/main" val="28099722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hape 50"/>
          <p:cNvSpPr/>
          <p:nvPr/>
        </p:nvSpPr>
        <p:spPr>
          <a:xfrm>
            <a:off x="2142997" y="9217524"/>
            <a:ext cx="342902" cy="2"/>
          </a:xfrm>
          <a:prstGeom prst="line">
            <a:avLst/>
          </a:prstGeom>
          <a:ln w="6350">
            <a:solidFill/>
            <a:round/>
          </a:ln>
        </p:spPr>
        <p:txBody>
          <a:bodyPr lIns="0" tIns="0" rIns="0" bIns="0"/>
          <a:lstStyle/>
          <a:p>
            <a:pPr lvl="0">
              <a:defRPr sz="1200"/>
            </a:pPr>
            <a:endParaRPr sz="1200"/>
          </a:p>
        </p:txBody>
      </p:sp>
      <p:sp>
        <p:nvSpPr>
          <p:cNvPr id="62" name="TextBox 61">
            <a:extLst>
              <a:ext uri="{FF2B5EF4-FFF2-40B4-BE49-F238E27FC236}">
                <a16:creationId xmlns:a16="http://schemas.microsoft.com/office/drawing/2014/main" id="{3873609E-5820-9C44-AC6E-8C3AAC0AA9CB}"/>
              </a:ext>
            </a:extLst>
          </p:cNvPr>
          <p:cNvSpPr txBox="1"/>
          <p:nvPr/>
        </p:nvSpPr>
        <p:spPr>
          <a:xfrm>
            <a:off x="185530" y="155731"/>
            <a:ext cx="11529391" cy="769441"/>
          </a:xfrm>
          <a:prstGeom prst="rect">
            <a:avLst/>
          </a:prstGeom>
          <a:noFill/>
        </p:spPr>
        <p:txBody>
          <a:bodyPr wrap="square" rtlCol="0">
            <a:spAutoFit/>
          </a:bodyPr>
          <a:lstStyle/>
          <a:p>
            <a:pPr algn="ctr"/>
            <a:r>
              <a:rPr lang="en-US" sz="4400" dirty="0">
                <a:latin typeface="+mj-lt"/>
              </a:rPr>
              <a:t>Carrier phase measurements</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4EE796B-9DCB-DE41-AEA4-31CBF97794EF}"/>
                  </a:ext>
                </a:extLst>
              </p:cNvPr>
              <p:cNvSpPr txBox="1"/>
              <p:nvPr/>
            </p:nvSpPr>
            <p:spPr>
              <a:xfrm>
                <a:off x="609814" y="1556471"/>
                <a:ext cx="11246873" cy="459032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oAutofit/>
              </a:bodyPr>
              <a:lstStyle/>
              <a:p>
                <a:pPr marL="342900"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Carrier phase is number of carrier cycles since some starting point.  Receiver must track phase to accurately track integer cycles</a:t>
                </a:r>
              </a:p>
              <a:p>
                <a:pPr marL="800100" lvl="1"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Receiver acquires lock and measures fractional phase difference between received and receiver generated carrier</a:t>
                </a:r>
              </a:p>
              <a:p>
                <a:pPr marL="342900" indent="-342900" defTabSz="457200" hangingPunct="0">
                  <a:buFont typeface="Arial" panose="020B0604020202020204" pitchFamily="34" charset="0"/>
                  <a:buChar char="•"/>
                </a:pPr>
                <a14:m>
                  <m:oMath xmlns:m="http://schemas.openxmlformats.org/officeDocument/2006/math">
                    <m:r>
                      <a:rPr lang="en-US" sz="2000" i="1" smtClean="0">
                        <a:solidFill>
                          <a:srgbClr val="000000"/>
                        </a:solidFill>
                        <a:latin typeface="Cambria Math" panose="02040503050406030204" pitchFamily="18" charset="0"/>
                        <a:ea typeface="Cambria Math" panose="02040503050406030204" pitchFamily="18" charset="0"/>
                        <a:sym typeface="Calibri"/>
                      </a:rPr>
                      <m:t>𝜙</m:t>
                    </m:r>
                    <m:d>
                      <m:dPr>
                        <m:ctrlPr>
                          <a:rPr lang="en-US" sz="2000" b="0" i="1" smtClean="0">
                            <a:solidFill>
                              <a:srgbClr val="000000"/>
                            </a:solidFill>
                            <a:latin typeface="Cambria Math" panose="02040503050406030204" pitchFamily="18" charset="0"/>
                            <a:ea typeface="Cambria Math" panose="02040503050406030204" pitchFamily="18" charset="0"/>
                            <a:sym typeface="Calibri"/>
                          </a:rPr>
                        </m:ctrlPr>
                      </m:dPr>
                      <m:e>
                        <m:r>
                          <a:rPr lang="en-US" sz="2000" b="0" i="1" smtClean="0">
                            <a:solidFill>
                              <a:srgbClr val="000000"/>
                            </a:solidFill>
                            <a:latin typeface="Cambria Math" panose="02040503050406030204" pitchFamily="18" charset="0"/>
                            <a:ea typeface="Cambria Math" panose="02040503050406030204" pitchFamily="18" charset="0"/>
                            <a:sym typeface="Calibri"/>
                          </a:rPr>
                          <m:t>𝑡</m:t>
                        </m:r>
                      </m:e>
                    </m:d>
                    <m:r>
                      <a:rPr lang="en-US" sz="2000" b="0" i="1" smtClean="0">
                        <a:solidFill>
                          <a:srgbClr val="000000"/>
                        </a:solidFill>
                        <a:latin typeface="Cambria Math" panose="02040503050406030204" pitchFamily="18" charset="0"/>
                        <a:ea typeface="Cambria Math" panose="02040503050406030204" pitchFamily="18" charset="0"/>
                        <a:sym typeface="Calibri"/>
                      </a:rPr>
                      <m:t>=</m:t>
                    </m:r>
                    <m:sSub>
                      <m:sSubPr>
                        <m:ctrlPr>
                          <a:rPr lang="en-US" sz="2000" b="0" i="1" smtClean="0">
                            <a:solidFill>
                              <a:srgbClr val="000000"/>
                            </a:solidFill>
                            <a:latin typeface="Cambria Math" panose="02040503050406030204" pitchFamily="18" charset="0"/>
                            <a:ea typeface="Cambria Math" panose="02040503050406030204" pitchFamily="18" charset="0"/>
                            <a:sym typeface="Calibri"/>
                          </a:rPr>
                        </m:ctrlPr>
                      </m:sSubPr>
                      <m:e>
                        <m:r>
                          <a:rPr lang="en-US" sz="2000" b="0" i="1" smtClean="0">
                            <a:solidFill>
                              <a:srgbClr val="000000"/>
                            </a:solidFill>
                            <a:latin typeface="Cambria Math" panose="02040503050406030204" pitchFamily="18" charset="0"/>
                            <a:ea typeface="Cambria Math" panose="02040503050406030204" pitchFamily="18" charset="0"/>
                            <a:sym typeface="Calibri"/>
                          </a:rPr>
                          <m:t>𝜙</m:t>
                        </m:r>
                      </m:e>
                      <m:sub>
                        <m:r>
                          <a:rPr lang="en-US" sz="2000" b="0" i="1" smtClean="0">
                            <a:solidFill>
                              <a:srgbClr val="000000"/>
                            </a:solidFill>
                            <a:latin typeface="Cambria Math" panose="02040503050406030204" pitchFamily="18" charset="0"/>
                            <a:ea typeface="Cambria Math" panose="02040503050406030204" pitchFamily="18" charset="0"/>
                            <a:sym typeface="Calibri"/>
                          </a:rPr>
                          <m:t>𝑢</m:t>
                        </m:r>
                      </m:sub>
                    </m:sSub>
                    <m:d>
                      <m:dPr>
                        <m:ctrlPr>
                          <a:rPr lang="en-US" sz="2000" b="0" i="1" smtClean="0">
                            <a:solidFill>
                              <a:srgbClr val="000000"/>
                            </a:solidFill>
                            <a:latin typeface="Cambria Math" panose="02040503050406030204" pitchFamily="18" charset="0"/>
                            <a:ea typeface="Cambria Math" panose="02040503050406030204" pitchFamily="18" charset="0"/>
                            <a:sym typeface="Calibri"/>
                          </a:rPr>
                        </m:ctrlPr>
                      </m:dPr>
                      <m:e>
                        <m:r>
                          <a:rPr lang="en-US" sz="2000" b="0" i="1" smtClean="0">
                            <a:solidFill>
                              <a:srgbClr val="000000"/>
                            </a:solidFill>
                            <a:latin typeface="Cambria Math" panose="02040503050406030204" pitchFamily="18" charset="0"/>
                            <a:ea typeface="Cambria Math" panose="02040503050406030204" pitchFamily="18" charset="0"/>
                            <a:sym typeface="Calibri"/>
                          </a:rPr>
                          <m:t>𝑡</m:t>
                        </m:r>
                      </m:e>
                    </m:d>
                    <m:r>
                      <a:rPr lang="en-US" sz="2000" b="0" i="1" smtClean="0">
                        <a:solidFill>
                          <a:srgbClr val="000000"/>
                        </a:solidFill>
                        <a:latin typeface="Cambria Math" panose="02040503050406030204" pitchFamily="18" charset="0"/>
                        <a:ea typeface="Cambria Math" panose="02040503050406030204" pitchFamily="18" charset="0"/>
                        <a:sym typeface="Calibri"/>
                      </a:rPr>
                      <m:t>−</m:t>
                    </m:r>
                    <m:sSup>
                      <m:sSupPr>
                        <m:ctrlPr>
                          <a:rPr lang="en-US" sz="2000" b="0" i="1" smtClean="0">
                            <a:solidFill>
                              <a:srgbClr val="000000"/>
                            </a:solidFill>
                            <a:latin typeface="Cambria Math" panose="02040503050406030204" pitchFamily="18" charset="0"/>
                            <a:ea typeface="Cambria Math" panose="02040503050406030204" pitchFamily="18" charset="0"/>
                            <a:sym typeface="Calibri"/>
                          </a:rPr>
                        </m:ctrlPr>
                      </m:sSupPr>
                      <m:e>
                        <m:r>
                          <a:rPr lang="en-US" sz="2000" b="0" i="1" smtClean="0">
                            <a:solidFill>
                              <a:srgbClr val="000000"/>
                            </a:solidFill>
                            <a:latin typeface="Cambria Math" panose="02040503050406030204" pitchFamily="18" charset="0"/>
                            <a:ea typeface="Cambria Math" panose="02040503050406030204" pitchFamily="18" charset="0"/>
                            <a:sym typeface="Calibri"/>
                          </a:rPr>
                          <m:t>𝜙</m:t>
                        </m:r>
                      </m:e>
                      <m:sup>
                        <m:r>
                          <a:rPr lang="en-US" sz="2000" b="0" i="1" smtClean="0">
                            <a:solidFill>
                              <a:srgbClr val="000000"/>
                            </a:solidFill>
                            <a:latin typeface="Cambria Math" panose="02040503050406030204" pitchFamily="18" charset="0"/>
                            <a:ea typeface="Cambria Math" panose="02040503050406030204" pitchFamily="18" charset="0"/>
                            <a:sym typeface="Calibri"/>
                          </a:rPr>
                          <m:t>𝑠</m:t>
                        </m:r>
                      </m:sup>
                    </m:sSup>
                    <m:d>
                      <m:dPr>
                        <m:ctrlPr>
                          <a:rPr lang="en-US" sz="2000" b="0" i="1" smtClean="0">
                            <a:solidFill>
                              <a:srgbClr val="000000"/>
                            </a:solidFill>
                            <a:latin typeface="Cambria Math" panose="02040503050406030204" pitchFamily="18" charset="0"/>
                            <a:ea typeface="Cambria Math" panose="02040503050406030204" pitchFamily="18" charset="0"/>
                            <a:sym typeface="Calibri"/>
                          </a:rPr>
                        </m:ctrlPr>
                      </m:dPr>
                      <m:e>
                        <m:r>
                          <a:rPr lang="en-US" sz="2000" b="0" i="1" smtClean="0">
                            <a:solidFill>
                              <a:srgbClr val="000000"/>
                            </a:solidFill>
                            <a:latin typeface="Cambria Math" panose="02040503050406030204" pitchFamily="18" charset="0"/>
                            <a:ea typeface="Cambria Math" panose="02040503050406030204" pitchFamily="18" charset="0"/>
                            <a:sym typeface="Calibri"/>
                          </a:rPr>
                          <m:t>𝑡</m:t>
                        </m:r>
                        <m:r>
                          <a:rPr lang="en-US" sz="2000" b="0" i="1" smtClean="0">
                            <a:solidFill>
                              <a:srgbClr val="000000"/>
                            </a:solidFill>
                            <a:latin typeface="Cambria Math" panose="02040503050406030204" pitchFamily="18" charset="0"/>
                            <a:ea typeface="Cambria Math" panose="02040503050406030204" pitchFamily="18" charset="0"/>
                            <a:sym typeface="Calibri"/>
                          </a:rPr>
                          <m:t>−</m:t>
                        </m:r>
                        <m:r>
                          <a:rPr lang="en-US" sz="2000" b="0" i="1" smtClean="0">
                            <a:solidFill>
                              <a:srgbClr val="000000"/>
                            </a:solidFill>
                            <a:latin typeface="Cambria Math" panose="02040503050406030204" pitchFamily="18" charset="0"/>
                            <a:ea typeface="Cambria Math" panose="02040503050406030204" pitchFamily="18" charset="0"/>
                            <a:sym typeface="Calibri"/>
                          </a:rPr>
                          <m:t>𝜏</m:t>
                        </m:r>
                      </m:e>
                    </m:d>
                    <m:r>
                      <a:rPr lang="en-US" sz="2000" b="0" i="1" smtClean="0">
                        <a:solidFill>
                          <a:srgbClr val="000000"/>
                        </a:solidFill>
                        <a:latin typeface="Cambria Math" panose="02040503050406030204" pitchFamily="18" charset="0"/>
                        <a:ea typeface="Cambria Math" panose="02040503050406030204" pitchFamily="18" charset="0"/>
                        <a:sym typeface="Calibri"/>
                      </a:rPr>
                      <m:t>+</m:t>
                    </m:r>
                    <m:r>
                      <a:rPr lang="en-US" sz="2000" b="0" i="1" smtClean="0">
                        <a:solidFill>
                          <a:srgbClr val="000000"/>
                        </a:solidFill>
                        <a:latin typeface="Cambria Math" panose="02040503050406030204" pitchFamily="18" charset="0"/>
                        <a:ea typeface="Cambria Math" panose="02040503050406030204" pitchFamily="18" charset="0"/>
                        <a:sym typeface="Calibri"/>
                      </a:rPr>
                      <m:t>𝑁</m:t>
                    </m:r>
                  </m:oMath>
                </a14:m>
                <a:r>
                  <a:rPr lang="en-US" sz="2000" dirty="0">
                    <a:solidFill>
                      <a:srgbClr val="000000"/>
                    </a:solidFill>
                    <a:ea typeface="Cambria Math" panose="02040503050406030204" pitchFamily="18" charset="0"/>
                    <a:sym typeface="Calibri"/>
                  </a:rPr>
                  <a:t>, where </a:t>
                </a:r>
                <a14:m>
                  <m:oMath xmlns:m="http://schemas.openxmlformats.org/officeDocument/2006/math">
                    <m:r>
                      <a:rPr lang="en-US" sz="2000" b="0" i="1" smtClean="0">
                        <a:solidFill>
                          <a:srgbClr val="000000"/>
                        </a:solidFill>
                        <a:latin typeface="Cambria Math" panose="02040503050406030204" pitchFamily="18" charset="0"/>
                        <a:ea typeface="Cambria Math" panose="02040503050406030204" pitchFamily="18" charset="0"/>
                        <a:sym typeface="Calibri"/>
                      </a:rPr>
                      <m:t>𝑡</m:t>
                    </m:r>
                  </m:oMath>
                </a14:m>
                <a:r>
                  <a:rPr lang="en-US" sz="2000" dirty="0">
                    <a:solidFill>
                      <a:srgbClr val="000000"/>
                    </a:solidFill>
                    <a:ea typeface="Cambria Math" panose="02040503050406030204" pitchFamily="18" charset="0"/>
                    <a:sym typeface="Calibri"/>
                  </a:rPr>
                  <a:t> is “perfect” GPST time</a:t>
                </a:r>
              </a:p>
              <a:p>
                <a:pPr marL="342900" indent="-342900" defTabSz="457200" hangingPunct="0">
                  <a:buFont typeface="Arial" panose="020B0604020202020204" pitchFamily="34" charset="0"/>
                  <a:buChar char="•"/>
                </a:pPr>
                <a14:m>
                  <m:oMath xmlns:m="http://schemas.openxmlformats.org/officeDocument/2006/math">
                    <m:r>
                      <a:rPr lang="en-US" sz="2000" i="1" smtClean="0">
                        <a:solidFill>
                          <a:srgbClr val="000000"/>
                        </a:solidFill>
                        <a:latin typeface="Cambria Math" panose="02040503050406030204" pitchFamily="18" charset="0"/>
                        <a:ea typeface="Cambria Math" panose="02040503050406030204" pitchFamily="18" charset="0"/>
                        <a:sym typeface="Calibri"/>
                      </a:rPr>
                      <m:t>𝜏</m:t>
                    </m:r>
                  </m:oMath>
                </a14:m>
                <a:r>
                  <a:rPr lang="en-US" sz="2000" dirty="0">
                    <a:solidFill>
                      <a:srgbClr val="000000"/>
                    </a:solidFill>
                    <a:ea typeface="Cambria Math" panose="02040503050406030204" pitchFamily="18" charset="0"/>
                    <a:sym typeface="Calibri"/>
                  </a:rPr>
                  <a:t> is sat transit time, </a:t>
                </a:r>
                <a14:m>
                  <m:oMath xmlns:m="http://schemas.openxmlformats.org/officeDocument/2006/math">
                    <m:sSup>
                      <m:sSupPr>
                        <m:ctrlPr>
                          <a:rPr lang="en-US" sz="2000" i="1" smtClean="0">
                            <a:solidFill>
                              <a:srgbClr val="000000"/>
                            </a:solidFill>
                            <a:latin typeface="Cambria Math" panose="02040503050406030204" pitchFamily="18" charset="0"/>
                            <a:ea typeface="Cambria Math" panose="02040503050406030204" pitchFamily="18" charset="0"/>
                            <a:sym typeface="Calibri"/>
                          </a:rPr>
                        </m:ctrlPr>
                      </m:sSupPr>
                      <m:e>
                        <m:r>
                          <a:rPr lang="en-US" sz="2000" b="0" i="1" smtClean="0">
                            <a:solidFill>
                              <a:srgbClr val="000000"/>
                            </a:solidFill>
                            <a:latin typeface="Cambria Math" panose="02040503050406030204" pitchFamily="18" charset="0"/>
                            <a:ea typeface="Cambria Math" panose="02040503050406030204" pitchFamily="18" charset="0"/>
                            <a:sym typeface="Calibri"/>
                          </a:rPr>
                          <m:t>𝑡</m:t>
                        </m:r>
                      </m:e>
                      <m:sup>
                        <m:r>
                          <a:rPr lang="en-US" sz="2000" b="0" i="1" smtClean="0">
                            <a:solidFill>
                              <a:srgbClr val="000000"/>
                            </a:solidFill>
                            <a:latin typeface="Cambria Math" panose="02040503050406030204" pitchFamily="18" charset="0"/>
                            <a:ea typeface="Cambria Math" panose="02040503050406030204" pitchFamily="18" charset="0"/>
                            <a:sym typeface="Calibri"/>
                          </a:rPr>
                          <m:t>𝑠</m:t>
                        </m:r>
                      </m:sup>
                    </m:sSup>
                    <m:r>
                      <a:rPr lang="en-US" sz="2000" b="0" i="1" smtClean="0">
                        <a:solidFill>
                          <a:srgbClr val="000000"/>
                        </a:solidFill>
                        <a:latin typeface="Cambria Math" panose="02040503050406030204" pitchFamily="18" charset="0"/>
                        <a:ea typeface="Cambria Math" panose="02040503050406030204" pitchFamily="18" charset="0"/>
                        <a:sym typeface="Calibri"/>
                      </a:rPr>
                      <m:t>(</m:t>
                    </m:r>
                    <m:r>
                      <a:rPr lang="en-US" sz="2000" b="0" i="1" smtClean="0">
                        <a:solidFill>
                          <a:srgbClr val="000000"/>
                        </a:solidFill>
                        <a:latin typeface="Cambria Math" panose="02040503050406030204" pitchFamily="18" charset="0"/>
                        <a:ea typeface="Cambria Math" panose="02040503050406030204" pitchFamily="18" charset="0"/>
                        <a:sym typeface="Calibri"/>
                      </a:rPr>
                      <m:t>𝑡</m:t>
                    </m:r>
                    <m:r>
                      <a:rPr lang="en-US" sz="2000" b="0" i="1" smtClean="0">
                        <a:solidFill>
                          <a:srgbClr val="000000"/>
                        </a:solidFill>
                        <a:latin typeface="Cambria Math" panose="02040503050406030204" pitchFamily="18" charset="0"/>
                        <a:ea typeface="Cambria Math" panose="02040503050406030204" pitchFamily="18" charset="0"/>
                        <a:sym typeface="Calibri"/>
                      </a:rPr>
                      <m:t>−</m:t>
                    </m:r>
                    <m:r>
                      <a:rPr lang="en-US" sz="2000" b="0" i="1" smtClean="0">
                        <a:solidFill>
                          <a:srgbClr val="000000"/>
                        </a:solidFill>
                        <a:latin typeface="Cambria Math" panose="02040503050406030204" pitchFamily="18" charset="0"/>
                        <a:ea typeface="Cambria Math" panose="02040503050406030204" pitchFamily="18" charset="0"/>
                        <a:sym typeface="Calibri"/>
                      </a:rPr>
                      <m:t>𝜏</m:t>
                    </m:r>
                    <m:r>
                      <a:rPr lang="en-US" sz="2000" b="0" i="1" smtClean="0">
                        <a:solidFill>
                          <a:srgbClr val="000000"/>
                        </a:solidFill>
                        <a:latin typeface="Cambria Math" panose="02040503050406030204" pitchFamily="18" charset="0"/>
                        <a:ea typeface="Cambria Math" panose="02040503050406030204" pitchFamily="18" charset="0"/>
                        <a:sym typeface="Calibri"/>
                      </a:rPr>
                      <m:t>)</m:t>
                    </m:r>
                  </m:oMath>
                </a14:m>
                <a:r>
                  <a:rPr lang="en-US" sz="2000" dirty="0">
                    <a:solidFill>
                      <a:srgbClr val="000000"/>
                    </a:solidFill>
                    <a:ea typeface="Cambria Math" panose="02040503050406030204" pitchFamily="18" charset="0"/>
                    <a:sym typeface="Calibri"/>
                  </a:rPr>
                  <a:t> is corresponding emitter time, </a:t>
                </a:r>
                <a14:m>
                  <m:oMath xmlns:m="http://schemas.openxmlformats.org/officeDocument/2006/math">
                    <m:sSub>
                      <m:sSubPr>
                        <m:ctrlPr>
                          <a:rPr lang="en-US" sz="2000" i="1" smtClean="0">
                            <a:solidFill>
                              <a:srgbClr val="000000"/>
                            </a:solidFill>
                            <a:latin typeface="Cambria Math" panose="02040503050406030204" pitchFamily="18" charset="0"/>
                            <a:ea typeface="Cambria Math" panose="02040503050406030204" pitchFamily="18" charset="0"/>
                            <a:sym typeface="Calibri"/>
                          </a:rPr>
                        </m:ctrlPr>
                      </m:sSubPr>
                      <m:e>
                        <m:r>
                          <a:rPr lang="en-US" sz="2000" b="0" i="1" smtClean="0">
                            <a:solidFill>
                              <a:srgbClr val="000000"/>
                            </a:solidFill>
                            <a:latin typeface="Cambria Math" panose="02040503050406030204" pitchFamily="18" charset="0"/>
                            <a:ea typeface="Cambria Math" panose="02040503050406030204" pitchFamily="18" charset="0"/>
                            <a:sym typeface="Calibri"/>
                          </a:rPr>
                          <m:t>𝑡</m:t>
                        </m:r>
                      </m:e>
                      <m:sub>
                        <m:r>
                          <a:rPr lang="en-US" sz="2000" b="0" i="1" smtClean="0">
                            <a:solidFill>
                              <a:srgbClr val="000000"/>
                            </a:solidFill>
                            <a:latin typeface="Cambria Math" panose="02040503050406030204" pitchFamily="18" charset="0"/>
                            <a:ea typeface="Cambria Math" panose="02040503050406030204" pitchFamily="18" charset="0"/>
                            <a:sym typeface="Calibri"/>
                          </a:rPr>
                          <m:t>𝑢</m:t>
                        </m:r>
                      </m:sub>
                    </m:sSub>
                    <m:r>
                      <a:rPr lang="en-US" sz="2000" b="0" i="1" smtClean="0">
                        <a:solidFill>
                          <a:srgbClr val="000000"/>
                        </a:solidFill>
                        <a:latin typeface="Cambria Math" panose="02040503050406030204" pitchFamily="18" charset="0"/>
                        <a:ea typeface="Cambria Math" panose="02040503050406030204" pitchFamily="18" charset="0"/>
                        <a:sym typeface="Calibri"/>
                      </a:rPr>
                      <m:t>(</m:t>
                    </m:r>
                    <m:r>
                      <a:rPr lang="en-US" sz="2000" b="0" i="1" smtClean="0">
                        <a:solidFill>
                          <a:srgbClr val="000000"/>
                        </a:solidFill>
                        <a:latin typeface="Cambria Math" panose="02040503050406030204" pitchFamily="18" charset="0"/>
                        <a:ea typeface="Cambria Math" panose="02040503050406030204" pitchFamily="18" charset="0"/>
                        <a:sym typeface="Calibri"/>
                      </a:rPr>
                      <m:t>𝑡</m:t>
                    </m:r>
                    <m:r>
                      <a:rPr lang="en-US" sz="2000" b="0" i="1" smtClean="0">
                        <a:solidFill>
                          <a:srgbClr val="000000"/>
                        </a:solidFill>
                        <a:latin typeface="Cambria Math" panose="02040503050406030204" pitchFamily="18" charset="0"/>
                        <a:ea typeface="Cambria Math" panose="02040503050406030204" pitchFamily="18" charset="0"/>
                        <a:sym typeface="Calibri"/>
                      </a:rPr>
                      <m:t>)</m:t>
                    </m:r>
                  </m:oMath>
                </a14:m>
                <a:r>
                  <a:rPr lang="en-US" sz="2000" dirty="0">
                    <a:solidFill>
                      <a:srgbClr val="000000"/>
                    </a:solidFill>
                    <a:ea typeface="Cambria Math" panose="02040503050406030204" pitchFamily="18" charset="0"/>
                    <a:sym typeface="Calibri"/>
                  </a:rPr>
                  <a:t> is arrival time measured by receiver clock. </a:t>
                </a:r>
                <a14:m>
                  <m:oMath xmlns:m="http://schemas.openxmlformats.org/officeDocument/2006/math">
                    <m:r>
                      <a:rPr lang="en-US" sz="2000" b="0" i="1" smtClean="0">
                        <a:solidFill>
                          <a:srgbClr val="000000"/>
                        </a:solidFill>
                        <a:latin typeface="Cambria Math" panose="02040503050406030204" pitchFamily="18" charset="0"/>
                        <a:ea typeface="Cambria Math" panose="02040503050406030204" pitchFamily="18" charset="0"/>
                        <a:sym typeface="Calibri"/>
                      </a:rPr>
                      <m:t>70</m:t>
                    </m:r>
                    <m:r>
                      <a:rPr lang="en-US" sz="2000" b="0" i="1" smtClean="0">
                        <a:solidFill>
                          <a:srgbClr val="000000"/>
                        </a:solidFill>
                        <a:latin typeface="Cambria Math" panose="02040503050406030204" pitchFamily="18" charset="0"/>
                        <a:ea typeface="Cambria Math" panose="02040503050406030204" pitchFamily="18" charset="0"/>
                        <a:sym typeface="Calibri"/>
                      </a:rPr>
                      <m:t>𝑚𝑠</m:t>
                    </m:r>
                    <m:r>
                      <a:rPr lang="en-US" sz="2000" b="0" i="1" smtClean="0">
                        <a:solidFill>
                          <a:srgbClr val="000000"/>
                        </a:solidFill>
                        <a:latin typeface="Cambria Math" panose="02040503050406030204" pitchFamily="18" charset="0"/>
                        <a:ea typeface="Cambria Math" panose="02040503050406030204" pitchFamily="18" charset="0"/>
                        <a:sym typeface="Calibri"/>
                      </a:rPr>
                      <m:t>≤</m:t>
                    </m:r>
                    <m:r>
                      <a:rPr lang="en-US" sz="2000" b="0" i="1" smtClean="0">
                        <a:solidFill>
                          <a:srgbClr val="000000"/>
                        </a:solidFill>
                        <a:latin typeface="Cambria Math" panose="02040503050406030204" pitchFamily="18" charset="0"/>
                        <a:ea typeface="Cambria Math" panose="02040503050406030204" pitchFamily="18" charset="0"/>
                        <a:sym typeface="Calibri"/>
                      </a:rPr>
                      <m:t>𝜏</m:t>
                    </m:r>
                    <m:r>
                      <a:rPr lang="en-US" sz="2000" b="0" i="1" smtClean="0">
                        <a:solidFill>
                          <a:srgbClr val="000000"/>
                        </a:solidFill>
                        <a:latin typeface="Cambria Math" panose="02040503050406030204" pitchFamily="18" charset="0"/>
                        <a:ea typeface="Cambria Math" panose="02040503050406030204" pitchFamily="18" charset="0"/>
                        <a:sym typeface="Calibri"/>
                      </a:rPr>
                      <m:t>≤90</m:t>
                    </m:r>
                    <m:r>
                      <a:rPr lang="en-US" sz="2000" b="0" i="1" smtClean="0">
                        <a:solidFill>
                          <a:srgbClr val="000000"/>
                        </a:solidFill>
                        <a:latin typeface="Cambria Math" panose="02040503050406030204" pitchFamily="18" charset="0"/>
                        <a:ea typeface="Cambria Math" panose="02040503050406030204" pitchFamily="18" charset="0"/>
                        <a:sym typeface="Calibri"/>
                      </a:rPr>
                      <m:t>𝑚𝑠</m:t>
                    </m:r>
                    <m:r>
                      <a:rPr lang="en-US" sz="2000" b="0" i="1" smtClean="0">
                        <a:solidFill>
                          <a:srgbClr val="000000"/>
                        </a:solidFill>
                        <a:latin typeface="Cambria Math" panose="02040503050406030204" pitchFamily="18" charset="0"/>
                        <a:ea typeface="Cambria Math" panose="02040503050406030204" pitchFamily="18" charset="0"/>
                        <a:sym typeface="Calibri"/>
                      </a:rPr>
                      <m:t>.</m:t>
                    </m:r>
                  </m:oMath>
                </a14:m>
                <a:endParaRPr lang="en-US" sz="2000" dirty="0">
                  <a:solidFill>
                    <a:srgbClr val="000000"/>
                  </a:solidFill>
                  <a:ea typeface="Cambria Math" panose="02040503050406030204" pitchFamily="18" charset="0"/>
                  <a:sym typeface="Calibri"/>
                </a:endParaRPr>
              </a:p>
              <a:p>
                <a:pPr marL="800100" lvl="1" indent="-342900" defTabSz="457200" hangingPunct="0">
                  <a:buFont typeface="Arial" panose="020B0604020202020204" pitchFamily="34" charset="0"/>
                  <a:buChar char="•"/>
                </a:pPr>
                <a14:m>
                  <m:oMath xmlns:m="http://schemas.openxmlformats.org/officeDocument/2006/math">
                    <m:r>
                      <a:rPr lang="en-US" sz="2000" i="1" smtClean="0">
                        <a:solidFill>
                          <a:srgbClr val="000000"/>
                        </a:solidFill>
                        <a:latin typeface="Cambria Math" panose="02040503050406030204" pitchFamily="18" charset="0"/>
                        <a:ea typeface="Cambria Math" panose="02040503050406030204" pitchFamily="18" charset="0"/>
                        <a:sym typeface="Calibri"/>
                      </a:rPr>
                      <m:t>𝛿</m:t>
                    </m:r>
                    <m:sSup>
                      <m:sSupPr>
                        <m:ctrlPr>
                          <a:rPr lang="en-US" sz="2000" i="1" smtClean="0">
                            <a:solidFill>
                              <a:srgbClr val="000000"/>
                            </a:solidFill>
                            <a:latin typeface="Cambria Math" panose="02040503050406030204" pitchFamily="18" charset="0"/>
                            <a:ea typeface="Cambria Math" panose="02040503050406030204" pitchFamily="18" charset="0"/>
                            <a:sym typeface="Calibri"/>
                          </a:rPr>
                        </m:ctrlPr>
                      </m:sSupPr>
                      <m:e>
                        <m:r>
                          <a:rPr lang="en-US" sz="2000" b="0" i="1" smtClean="0">
                            <a:solidFill>
                              <a:srgbClr val="000000"/>
                            </a:solidFill>
                            <a:latin typeface="Cambria Math" panose="02040503050406030204" pitchFamily="18" charset="0"/>
                            <a:ea typeface="Cambria Math" panose="02040503050406030204" pitchFamily="18" charset="0"/>
                            <a:sym typeface="Calibri"/>
                          </a:rPr>
                          <m:t>𝑡</m:t>
                        </m:r>
                      </m:e>
                      <m:sup>
                        <m:r>
                          <a:rPr lang="en-US" sz="2000" b="0" i="1" smtClean="0">
                            <a:solidFill>
                              <a:srgbClr val="000000"/>
                            </a:solidFill>
                            <a:latin typeface="Cambria Math" panose="02040503050406030204" pitchFamily="18" charset="0"/>
                            <a:ea typeface="Cambria Math" panose="02040503050406030204" pitchFamily="18" charset="0"/>
                            <a:sym typeface="Calibri"/>
                          </a:rPr>
                          <m:t>𝑠</m:t>
                        </m:r>
                      </m:sup>
                    </m:sSup>
                    <m:d>
                      <m:dPr>
                        <m:ctrlPr>
                          <a:rPr lang="en-US" sz="2000" b="0" i="1" smtClean="0">
                            <a:solidFill>
                              <a:srgbClr val="000000"/>
                            </a:solidFill>
                            <a:latin typeface="Cambria Math" panose="02040503050406030204" pitchFamily="18" charset="0"/>
                            <a:ea typeface="Cambria Math" panose="02040503050406030204" pitchFamily="18" charset="0"/>
                            <a:sym typeface="Calibri"/>
                          </a:rPr>
                        </m:ctrlPr>
                      </m:dPr>
                      <m:e>
                        <m:r>
                          <a:rPr lang="en-US" sz="2000" b="0" i="1" smtClean="0">
                            <a:solidFill>
                              <a:srgbClr val="000000"/>
                            </a:solidFill>
                            <a:latin typeface="Cambria Math" panose="02040503050406030204" pitchFamily="18" charset="0"/>
                            <a:ea typeface="Cambria Math" panose="02040503050406030204" pitchFamily="18" charset="0"/>
                            <a:sym typeface="Calibri"/>
                          </a:rPr>
                          <m:t>𝑡</m:t>
                        </m:r>
                      </m:e>
                    </m:d>
                  </m:oMath>
                </a14:m>
                <a:r>
                  <a:rPr lang="en-US" sz="2000" dirty="0">
                    <a:solidFill>
                      <a:srgbClr val="000000"/>
                    </a:solidFill>
                    <a:ea typeface="Cambria Math" panose="02040503050406030204" pitchFamily="18" charset="0"/>
                    <a:sym typeface="Calibri"/>
                  </a:rPr>
                  <a:t> is satellite clock bias and </a:t>
                </a:r>
                <a14:m>
                  <m:oMath xmlns:m="http://schemas.openxmlformats.org/officeDocument/2006/math">
                    <m:sSub>
                      <m:sSubPr>
                        <m:ctrlPr>
                          <a:rPr lang="en-US" sz="2000" i="1" smtClean="0">
                            <a:solidFill>
                              <a:srgbClr val="000000"/>
                            </a:solidFill>
                            <a:latin typeface="Cambria Math" panose="02040503050406030204" pitchFamily="18" charset="0"/>
                            <a:ea typeface="Cambria Math" panose="02040503050406030204" pitchFamily="18" charset="0"/>
                            <a:sym typeface="Calibri"/>
                          </a:rPr>
                        </m:ctrlPr>
                      </m:sSubPr>
                      <m:e>
                        <m:r>
                          <a:rPr lang="en-US" sz="2000" i="1" smtClean="0">
                            <a:solidFill>
                              <a:srgbClr val="000000"/>
                            </a:solidFill>
                            <a:latin typeface="Cambria Math" panose="02040503050406030204" pitchFamily="18" charset="0"/>
                            <a:ea typeface="Cambria Math" panose="02040503050406030204" pitchFamily="18" charset="0"/>
                            <a:sym typeface="Calibri"/>
                          </a:rPr>
                          <m:t>𝛿</m:t>
                        </m:r>
                        <m:r>
                          <a:rPr lang="en-US" sz="2000" b="0" i="1" smtClean="0">
                            <a:solidFill>
                              <a:srgbClr val="000000"/>
                            </a:solidFill>
                            <a:latin typeface="Cambria Math" panose="02040503050406030204" pitchFamily="18" charset="0"/>
                            <a:ea typeface="Cambria Math" panose="02040503050406030204" pitchFamily="18" charset="0"/>
                            <a:sym typeface="Calibri"/>
                          </a:rPr>
                          <m:t>𝑡</m:t>
                        </m:r>
                      </m:e>
                      <m:sub>
                        <m:r>
                          <a:rPr lang="en-US" sz="2000" b="0" i="1" smtClean="0">
                            <a:solidFill>
                              <a:srgbClr val="000000"/>
                            </a:solidFill>
                            <a:latin typeface="Cambria Math" panose="02040503050406030204" pitchFamily="18" charset="0"/>
                            <a:ea typeface="Cambria Math" panose="02040503050406030204" pitchFamily="18" charset="0"/>
                            <a:sym typeface="Calibri"/>
                          </a:rPr>
                          <m:t>𝑢</m:t>
                        </m:r>
                      </m:sub>
                    </m:sSub>
                    <m:d>
                      <m:dPr>
                        <m:ctrlPr>
                          <a:rPr lang="en-US" sz="2000" b="0" i="1" smtClean="0">
                            <a:solidFill>
                              <a:srgbClr val="000000"/>
                            </a:solidFill>
                            <a:latin typeface="Cambria Math" panose="02040503050406030204" pitchFamily="18" charset="0"/>
                            <a:ea typeface="Cambria Math" panose="02040503050406030204" pitchFamily="18" charset="0"/>
                            <a:sym typeface="Calibri"/>
                          </a:rPr>
                        </m:ctrlPr>
                      </m:dPr>
                      <m:e>
                        <m:r>
                          <a:rPr lang="en-US" sz="2000" b="0" i="1" smtClean="0">
                            <a:solidFill>
                              <a:srgbClr val="000000"/>
                            </a:solidFill>
                            <a:latin typeface="Cambria Math" panose="02040503050406030204" pitchFamily="18" charset="0"/>
                            <a:ea typeface="Cambria Math" panose="02040503050406030204" pitchFamily="18" charset="0"/>
                            <a:sym typeface="Calibri"/>
                          </a:rPr>
                          <m:t>𝑡</m:t>
                        </m:r>
                      </m:e>
                    </m:d>
                  </m:oMath>
                </a14:m>
                <a:r>
                  <a:rPr lang="en-US" sz="2000" dirty="0">
                    <a:solidFill>
                      <a:srgbClr val="000000"/>
                    </a:solidFill>
                    <a:ea typeface="Cambria Math" panose="02040503050406030204" pitchFamily="18" charset="0"/>
                    <a:sym typeface="Calibri"/>
                  </a:rPr>
                  <a:t> is the receiver clock bias</a:t>
                </a:r>
              </a:p>
              <a:p>
                <a:pPr marL="800100" lvl="1" indent="-342900" defTabSz="457200" hangingPunct="0">
                  <a:buFont typeface="Arial" panose="020B0604020202020204" pitchFamily="34" charset="0"/>
                  <a:buChar char="•"/>
                </a:pPr>
                <a14:m>
                  <m:oMath xmlns:m="http://schemas.openxmlformats.org/officeDocument/2006/math">
                    <m:sSub>
                      <m:sSubPr>
                        <m:ctrlPr>
                          <a:rPr lang="en-US" sz="2000" i="1" smtClean="0">
                            <a:solidFill>
                              <a:srgbClr val="000000"/>
                            </a:solidFill>
                            <a:latin typeface="Cambria Math" panose="02040503050406030204" pitchFamily="18" charset="0"/>
                            <a:ea typeface="Cambria Math" panose="02040503050406030204" pitchFamily="18" charset="0"/>
                            <a:sym typeface="Calibri"/>
                          </a:rPr>
                        </m:ctrlPr>
                      </m:sSubPr>
                      <m:e>
                        <m:r>
                          <a:rPr lang="en-US" sz="2000" b="0" i="1" smtClean="0">
                            <a:solidFill>
                              <a:srgbClr val="000000"/>
                            </a:solidFill>
                            <a:latin typeface="Cambria Math" panose="02040503050406030204" pitchFamily="18" charset="0"/>
                            <a:ea typeface="Cambria Math" panose="02040503050406030204" pitchFamily="18" charset="0"/>
                            <a:sym typeface="Calibri"/>
                          </a:rPr>
                          <m:t>𝑡</m:t>
                        </m:r>
                      </m:e>
                      <m:sub>
                        <m:r>
                          <a:rPr lang="en-US" sz="2000" b="0" i="1" smtClean="0">
                            <a:solidFill>
                              <a:srgbClr val="000000"/>
                            </a:solidFill>
                            <a:latin typeface="Cambria Math" panose="02040503050406030204" pitchFamily="18" charset="0"/>
                            <a:ea typeface="Cambria Math" panose="02040503050406030204" pitchFamily="18" charset="0"/>
                            <a:sym typeface="Calibri"/>
                          </a:rPr>
                          <m:t>𝑢</m:t>
                        </m:r>
                      </m:sub>
                    </m:sSub>
                    <m:d>
                      <m:dPr>
                        <m:ctrlPr>
                          <a:rPr lang="en-US" sz="2000" b="0" i="1" smtClean="0">
                            <a:solidFill>
                              <a:srgbClr val="000000"/>
                            </a:solidFill>
                            <a:latin typeface="Cambria Math" panose="02040503050406030204" pitchFamily="18" charset="0"/>
                            <a:ea typeface="Cambria Math" panose="02040503050406030204" pitchFamily="18" charset="0"/>
                            <a:sym typeface="Calibri"/>
                          </a:rPr>
                        </m:ctrlPr>
                      </m:dPr>
                      <m:e>
                        <m:r>
                          <a:rPr lang="en-US" sz="2000" b="0" i="1" smtClean="0">
                            <a:solidFill>
                              <a:srgbClr val="000000"/>
                            </a:solidFill>
                            <a:latin typeface="Cambria Math" panose="02040503050406030204" pitchFamily="18" charset="0"/>
                            <a:ea typeface="Cambria Math" panose="02040503050406030204" pitchFamily="18" charset="0"/>
                            <a:sym typeface="Calibri"/>
                          </a:rPr>
                          <m:t>𝑡</m:t>
                        </m:r>
                      </m:e>
                    </m:d>
                    <m:r>
                      <a:rPr lang="en-US" sz="2000" b="0" i="1" smtClean="0">
                        <a:solidFill>
                          <a:srgbClr val="000000"/>
                        </a:solidFill>
                        <a:latin typeface="Cambria Math" panose="02040503050406030204" pitchFamily="18" charset="0"/>
                        <a:ea typeface="Cambria Math" panose="02040503050406030204" pitchFamily="18" charset="0"/>
                        <a:sym typeface="Calibri"/>
                      </a:rPr>
                      <m:t>=</m:t>
                    </m:r>
                    <m:r>
                      <a:rPr lang="en-US" sz="2000" b="0" i="1" smtClean="0">
                        <a:solidFill>
                          <a:srgbClr val="000000"/>
                        </a:solidFill>
                        <a:latin typeface="Cambria Math" panose="02040503050406030204" pitchFamily="18" charset="0"/>
                        <a:ea typeface="Cambria Math" panose="02040503050406030204" pitchFamily="18" charset="0"/>
                        <a:sym typeface="Calibri"/>
                      </a:rPr>
                      <m:t>𝑡</m:t>
                    </m:r>
                    <m:r>
                      <a:rPr lang="en-US" sz="2000" b="0" i="1" smtClean="0">
                        <a:solidFill>
                          <a:srgbClr val="000000"/>
                        </a:solidFill>
                        <a:latin typeface="Cambria Math" panose="02040503050406030204" pitchFamily="18" charset="0"/>
                        <a:ea typeface="Cambria Math" panose="02040503050406030204" pitchFamily="18" charset="0"/>
                        <a:sym typeface="Calibri"/>
                      </a:rPr>
                      <m:t>+</m:t>
                    </m:r>
                    <m:sSub>
                      <m:sSubPr>
                        <m:ctrlPr>
                          <a:rPr lang="en-US" sz="2000" i="1">
                            <a:solidFill>
                              <a:srgbClr val="000000"/>
                            </a:solidFill>
                            <a:latin typeface="Cambria Math" panose="02040503050406030204" pitchFamily="18" charset="0"/>
                            <a:ea typeface="Cambria Math" panose="02040503050406030204" pitchFamily="18" charset="0"/>
                            <a:sym typeface="Calibri"/>
                          </a:rPr>
                        </m:ctrlPr>
                      </m:sSubPr>
                      <m:e>
                        <m:r>
                          <a:rPr lang="en-US" sz="2000" i="1">
                            <a:solidFill>
                              <a:srgbClr val="000000"/>
                            </a:solidFill>
                            <a:latin typeface="Cambria Math" panose="02040503050406030204" pitchFamily="18" charset="0"/>
                            <a:ea typeface="Cambria Math" panose="02040503050406030204" pitchFamily="18" charset="0"/>
                            <a:sym typeface="Calibri"/>
                          </a:rPr>
                          <m:t>𝛿</m:t>
                        </m:r>
                        <m:r>
                          <a:rPr lang="en-US" sz="2000" i="1">
                            <a:solidFill>
                              <a:srgbClr val="000000"/>
                            </a:solidFill>
                            <a:latin typeface="Cambria Math" panose="02040503050406030204" pitchFamily="18" charset="0"/>
                            <a:ea typeface="Cambria Math" panose="02040503050406030204" pitchFamily="18" charset="0"/>
                            <a:sym typeface="Calibri"/>
                          </a:rPr>
                          <m:t>𝑡</m:t>
                        </m:r>
                      </m:e>
                      <m:sub>
                        <m:r>
                          <a:rPr lang="en-US" sz="2000" i="1">
                            <a:solidFill>
                              <a:srgbClr val="000000"/>
                            </a:solidFill>
                            <a:latin typeface="Cambria Math" panose="02040503050406030204" pitchFamily="18" charset="0"/>
                            <a:ea typeface="Cambria Math" panose="02040503050406030204" pitchFamily="18" charset="0"/>
                            <a:sym typeface="Calibri"/>
                          </a:rPr>
                          <m:t>𝑢</m:t>
                        </m:r>
                      </m:sub>
                    </m:sSub>
                    <m:d>
                      <m:dPr>
                        <m:ctrlPr>
                          <a:rPr lang="en-US" sz="2000" i="1">
                            <a:solidFill>
                              <a:srgbClr val="000000"/>
                            </a:solidFill>
                            <a:latin typeface="Cambria Math" panose="02040503050406030204" pitchFamily="18" charset="0"/>
                            <a:ea typeface="Cambria Math" panose="02040503050406030204" pitchFamily="18" charset="0"/>
                            <a:sym typeface="Calibri"/>
                          </a:rPr>
                        </m:ctrlPr>
                      </m:dPr>
                      <m:e>
                        <m:r>
                          <a:rPr lang="en-US" sz="2000" i="1">
                            <a:solidFill>
                              <a:srgbClr val="000000"/>
                            </a:solidFill>
                            <a:latin typeface="Cambria Math" panose="02040503050406030204" pitchFamily="18" charset="0"/>
                            <a:ea typeface="Cambria Math" panose="02040503050406030204" pitchFamily="18" charset="0"/>
                            <a:sym typeface="Calibri"/>
                          </a:rPr>
                          <m:t>𝑡</m:t>
                        </m:r>
                      </m:e>
                    </m:d>
                  </m:oMath>
                </a14:m>
                <a:r>
                  <a:rPr lang="en-US" sz="2000" dirty="0">
                    <a:solidFill>
                      <a:srgbClr val="000000"/>
                    </a:solidFill>
                    <a:ea typeface="Cambria Math" panose="02040503050406030204" pitchFamily="18" charset="0"/>
                    <a:sym typeface="Calibri"/>
                  </a:rPr>
                  <a:t>, </a:t>
                </a:r>
                <a14:m>
                  <m:oMath xmlns:m="http://schemas.openxmlformats.org/officeDocument/2006/math">
                    <m:sSup>
                      <m:sSupPr>
                        <m:ctrlPr>
                          <a:rPr lang="en-US" sz="2000" i="1" smtClean="0">
                            <a:solidFill>
                              <a:srgbClr val="000000"/>
                            </a:solidFill>
                            <a:latin typeface="Cambria Math" panose="02040503050406030204" pitchFamily="18" charset="0"/>
                            <a:ea typeface="Cambria Math" panose="02040503050406030204" pitchFamily="18" charset="0"/>
                            <a:sym typeface="Calibri"/>
                          </a:rPr>
                        </m:ctrlPr>
                      </m:sSupPr>
                      <m:e>
                        <m:r>
                          <a:rPr lang="en-US" sz="2000" b="0" i="1" smtClean="0">
                            <a:solidFill>
                              <a:srgbClr val="000000"/>
                            </a:solidFill>
                            <a:latin typeface="Cambria Math" panose="02040503050406030204" pitchFamily="18" charset="0"/>
                            <a:ea typeface="Cambria Math" panose="02040503050406030204" pitchFamily="18" charset="0"/>
                            <a:sym typeface="Calibri"/>
                          </a:rPr>
                          <m:t>𝑡</m:t>
                        </m:r>
                      </m:e>
                      <m:sup>
                        <m:r>
                          <a:rPr lang="en-US" sz="2000" b="0" i="1" smtClean="0">
                            <a:solidFill>
                              <a:srgbClr val="000000"/>
                            </a:solidFill>
                            <a:latin typeface="Cambria Math" panose="02040503050406030204" pitchFamily="18" charset="0"/>
                            <a:ea typeface="Cambria Math" panose="02040503050406030204" pitchFamily="18" charset="0"/>
                            <a:sym typeface="Calibri"/>
                          </a:rPr>
                          <m:t>𝑠</m:t>
                        </m:r>
                      </m:sup>
                    </m:sSup>
                    <m:d>
                      <m:dPr>
                        <m:ctrlPr>
                          <a:rPr lang="en-US" sz="2000" b="0" i="1" smtClean="0">
                            <a:solidFill>
                              <a:srgbClr val="000000"/>
                            </a:solidFill>
                            <a:latin typeface="Cambria Math" panose="02040503050406030204" pitchFamily="18" charset="0"/>
                            <a:ea typeface="Cambria Math" panose="02040503050406030204" pitchFamily="18" charset="0"/>
                            <a:sym typeface="Calibri"/>
                          </a:rPr>
                        </m:ctrlPr>
                      </m:dPr>
                      <m:e>
                        <m:r>
                          <a:rPr lang="en-US" sz="2000" b="0" i="1" smtClean="0">
                            <a:solidFill>
                              <a:srgbClr val="000000"/>
                            </a:solidFill>
                            <a:latin typeface="Cambria Math" panose="02040503050406030204" pitchFamily="18" charset="0"/>
                            <a:ea typeface="Cambria Math" panose="02040503050406030204" pitchFamily="18" charset="0"/>
                            <a:sym typeface="Calibri"/>
                          </a:rPr>
                          <m:t>𝑡</m:t>
                        </m:r>
                      </m:e>
                    </m:d>
                    <m:r>
                      <a:rPr lang="en-US" sz="2000" b="0" i="1" smtClean="0">
                        <a:solidFill>
                          <a:srgbClr val="000000"/>
                        </a:solidFill>
                        <a:latin typeface="Cambria Math" panose="02040503050406030204" pitchFamily="18" charset="0"/>
                        <a:ea typeface="Cambria Math" panose="02040503050406030204" pitchFamily="18" charset="0"/>
                        <a:sym typeface="Calibri"/>
                      </a:rPr>
                      <m:t>=</m:t>
                    </m:r>
                    <m:d>
                      <m:dPr>
                        <m:ctrlPr>
                          <a:rPr lang="en-US" sz="2000" b="0" i="1" smtClean="0">
                            <a:solidFill>
                              <a:srgbClr val="000000"/>
                            </a:solidFill>
                            <a:latin typeface="Cambria Math" panose="02040503050406030204" pitchFamily="18" charset="0"/>
                            <a:ea typeface="Cambria Math" panose="02040503050406030204" pitchFamily="18" charset="0"/>
                            <a:sym typeface="Calibri"/>
                          </a:rPr>
                        </m:ctrlPr>
                      </m:dPr>
                      <m:e>
                        <m:r>
                          <a:rPr lang="en-US" sz="2000" b="0" i="1" smtClean="0">
                            <a:solidFill>
                              <a:srgbClr val="000000"/>
                            </a:solidFill>
                            <a:latin typeface="Cambria Math" panose="02040503050406030204" pitchFamily="18" charset="0"/>
                            <a:ea typeface="Cambria Math" panose="02040503050406030204" pitchFamily="18" charset="0"/>
                            <a:sym typeface="Calibri"/>
                          </a:rPr>
                          <m:t>𝑡</m:t>
                        </m:r>
                        <m:r>
                          <a:rPr lang="en-US" sz="2000" b="0" i="1" smtClean="0">
                            <a:solidFill>
                              <a:srgbClr val="000000"/>
                            </a:solidFill>
                            <a:latin typeface="Cambria Math" panose="02040503050406030204" pitchFamily="18" charset="0"/>
                            <a:ea typeface="Cambria Math" panose="02040503050406030204" pitchFamily="18" charset="0"/>
                            <a:sym typeface="Calibri"/>
                          </a:rPr>
                          <m:t>−</m:t>
                        </m:r>
                        <m:r>
                          <a:rPr lang="en-US" sz="2000" b="0" i="1" smtClean="0">
                            <a:solidFill>
                              <a:srgbClr val="000000"/>
                            </a:solidFill>
                            <a:latin typeface="Cambria Math" panose="02040503050406030204" pitchFamily="18" charset="0"/>
                            <a:ea typeface="Cambria Math" panose="02040503050406030204" pitchFamily="18" charset="0"/>
                            <a:sym typeface="Calibri"/>
                          </a:rPr>
                          <m:t>𝜏</m:t>
                        </m:r>
                      </m:e>
                    </m:d>
                    <m:r>
                      <a:rPr lang="en-US" sz="2000" b="0" i="1" smtClean="0">
                        <a:solidFill>
                          <a:srgbClr val="000000"/>
                        </a:solidFill>
                        <a:latin typeface="Cambria Math" panose="02040503050406030204" pitchFamily="18" charset="0"/>
                        <a:ea typeface="Cambria Math" panose="02040503050406030204" pitchFamily="18" charset="0"/>
                        <a:sym typeface="Calibri"/>
                      </a:rPr>
                      <m:t>+ </m:t>
                    </m:r>
                    <m:r>
                      <a:rPr lang="en-US" sz="2000" b="0" i="1" smtClean="0">
                        <a:solidFill>
                          <a:srgbClr val="000000"/>
                        </a:solidFill>
                        <a:latin typeface="Cambria Math" panose="02040503050406030204" pitchFamily="18" charset="0"/>
                        <a:ea typeface="Cambria Math" panose="02040503050406030204" pitchFamily="18" charset="0"/>
                        <a:sym typeface="Calibri"/>
                      </a:rPr>
                      <m:t>𝛿</m:t>
                    </m:r>
                    <m:sSup>
                      <m:sSupPr>
                        <m:ctrlPr>
                          <a:rPr lang="en-US" sz="2000" b="0" i="1" smtClean="0">
                            <a:solidFill>
                              <a:srgbClr val="000000"/>
                            </a:solidFill>
                            <a:latin typeface="Cambria Math" panose="02040503050406030204" pitchFamily="18" charset="0"/>
                            <a:ea typeface="Cambria Math" panose="02040503050406030204" pitchFamily="18" charset="0"/>
                            <a:sym typeface="Calibri"/>
                          </a:rPr>
                        </m:ctrlPr>
                      </m:sSupPr>
                      <m:e>
                        <m:r>
                          <a:rPr lang="en-US" sz="2000" b="0" i="1" smtClean="0">
                            <a:solidFill>
                              <a:srgbClr val="000000"/>
                            </a:solidFill>
                            <a:latin typeface="Cambria Math" panose="02040503050406030204" pitchFamily="18" charset="0"/>
                            <a:ea typeface="Cambria Math" panose="02040503050406030204" pitchFamily="18" charset="0"/>
                            <a:sym typeface="Calibri"/>
                          </a:rPr>
                          <m:t>𝑡</m:t>
                        </m:r>
                      </m:e>
                      <m:sup>
                        <m:r>
                          <a:rPr lang="en-US" sz="2000" b="0" i="1" smtClean="0">
                            <a:solidFill>
                              <a:srgbClr val="000000"/>
                            </a:solidFill>
                            <a:latin typeface="Cambria Math" panose="02040503050406030204" pitchFamily="18" charset="0"/>
                            <a:ea typeface="Cambria Math" panose="02040503050406030204" pitchFamily="18" charset="0"/>
                            <a:sym typeface="Calibri"/>
                          </a:rPr>
                          <m:t>𝑠</m:t>
                        </m:r>
                      </m:sup>
                    </m:sSup>
                    <m:r>
                      <a:rPr lang="en-US" sz="2000" b="0" i="1" smtClean="0">
                        <a:solidFill>
                          <a:srgbClr val="000000"/>
                        </a:solidFill>
                        <a:latin typeface="Cambria Math" panose="02040503050406030204" pitchFamily="18" charset="0"/>
                        <a:ea typeface="Cambria Math" panose="02040503050406030204" pitchFamily="18" charset="0"/>
                        <a:sym typeface="Calibri"/>
                      </a:rPr>
                      <m:t>(</m:t>
                    </m:r>
                    <m:r>
                      <a:rPr lang="en-US" sz="2000" b="0" i="1" smtClean="0">
                        <a:solidFill>
                          <a:srgbClr val="000000"/>
                        </a:solidFill>
                        <a:latin typeface="Cambria Math" panose="02040503050406030204" pitchFamily="18" charset="0"/>
                        <a:ea typeface="Cambria Math" panose="02040503050406030204" pitchFamily="18" charset="0"/>
                        <a:sym typeface="Calibri"/>
                      </a:rPr>
                      <m:t>𝑡</m:t>
                    </m:r>
                    <m:r>
                      <a:rPr lang="en-US" sz="2000" b="0" i="1" smtClean="0">
                        <a:solidFill>
                          <a:srgbClr val="000000"/>
                        </a:solidFill>
                        <a:latin typeface="Cambria Math" panose="02040503050406030204" pitchFamily="18" charset="0"/>
                        <a:ea typeface="Cambria Math" panose="02040503050406030204" pitchFamily="18" charset="0"/>
                        <a:sym typeface="Calibri"/>
                      </a:rPr>
                      <m:t>−</m:t>
                    </m:r>
                    <m:r>
                      <a:rPr lang="en-US" sz="2000" b="0" i="1" smtClean="0">
                        <a:solidFill>
                          <a:srgbClr val="000000"/>
                        </a:solidFill>
                        <a:latin typeface="Cambria Math" panose="02040503050406030204" pitchFamily="18" charset="0"/>
                        <a:ea typeface="Cambria Math" panose="02040503050406030204" pitchFamily="18" charset="0"/>
                        <a:sym typeface="Calibri"/>
                      </a:rPr>
                      <m:t>𝜏</m:t>
                    </m:r>
                    <m:r>
                      <a:rPr lang="en-US" sz="2000" b="0" i="1" smtClean="0">
                        <a:solidFill>
                          <a:srgbClr val="000000"/>
                        </a:solidFill>
                        <a:latin typeface="Cambria Math" panose="02040503050406030204" pitchFamily="18" charset="0"/>
                        <a:ea typeface="Cambria Math" panose="02040503050406030204" pitchFamily="18" charset="0"/>
                        <a:sym typeface="Calibri"/>
                      </a:rPr>
                      <m:t>)</m:t>
                    </m:r>
                  </m:oMath>
                </a14:m>
                <a:endParaRPr lang="en-US" sz="2000" dirty="0">
                  <a:solidFill>
                    <a:srgbClr val="000000"/>
                  </a:solidFill>
                  <a:ea typeface="Cambria Math" panose="02040503050406030204" pitchFamily="18" charset="0"/>
                  <a:sym typeface="Calibri"/>
                </a:endParaRPr>
              </a:p>
              <a:p>
                <a:pPr marL="342900"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Apparent range: </a:t>
                </a:r>
                <a14:m>
                  <m:oMath xmlns:m="http://schemas.openxmlformats.org/officeDocument/2006/math">
                    <m:r>
                      <a:rPr lang="en-US" sz="2000" i="1" smtClean="0">
                        <a:solidFill>
                          <a:srgbClr val="000000"/>
                        </a:solidFill>
                        <a:latin typeface="Cambria Math" panose="02040503050406030204" pitchFamily="18" charset="0"/>
                        <a:ea typeface="Cambria Math" panose="02040503050406030204" pitchFamily="18" charset="0"/>
                        <a:sym typeface="Calibri"/>
                      </a:rPr>
                      <m:t>𝜌</m:t>
                    </m:r>
                    <m:d>
                      <m:dPr>
                        <m:ctrlPr>
                          <a:rPr lang="en-US" sz="2000" b="0" i="1" smtClean="0">
                            <a:solidFill>
                              <a:srgbClr val="000000"/>
                            </a:solidFill>
                            <a:latin typeface="Cambria Math" panose="02040503050406030204" pitchFamily="18" charset="0"/>
                            <a:ea typeface="Cambria Math" panose="02040503050406030204" pitchFamily="18" charset="0"/>
                            <a:sym typeface="Calibri"/>
                          </a:rPr>
                        </m:ctrlPr>
                      </m:dPr>
                      <m:e>
                        <m:r>
                          <a:rPr lang="en-US" sz="2000" b="0" i="1" smtClean="0">
                            <a:solidFill>
                              <a:srgbClr val="000000"/>
                            </a:solidFill>
                            <a:latin typeface="Cambria Math" panose="02040503050406030204" pitchFamily="18" charset="0"/>
                            <a:ea typeface="Cambria Math" panose="02040503050406030204" pitchFamily="18" charset="0"/>
                            <a:sym typeface="Calibri"/>
                          </a:rPr>
                          <m:t>𝑡</m:t>
                        </m:r>
                      </m:e>
                    </m:d>
                    <m:r>
                      <a:rPr lang="en-US" sz="2000" b="0" i="1" smtClean="0">
                        <a:solidFill>
                          <a:srgbClr val="000000"/>
                        </a:solidFill>
                        <a:latin typeface="Cambria Math" panose="02040503050406030204" pitchFamily="18" charset="0"/>
                        <a:ea typeface="Cambria Math" panose="02040503050406030204" pitchFamily="18" charset="0"/>
                        <a:sym typeface="Calibri"/>
                      </a:rPr>
                      <m:t>=</m:t>
                    </m:r>
                    <m:r>
                      <a:rPr lang="en-US" sz="2000" b="0" i="1" smtClean="0">
                        <a:solidFill>
                          <a:srgbClr val="000000"/>
                        </a:solidFill>
                        <a:latin typeface="Cambria Math" panose="02040503050406030204" pitchFamily="18" charset="0"/>
                        <a:ea typeface="Cambria Math" panose="02040503050406030204" pitchFamily="18" charset="0"/>
                        <a:sym typeface="Calibri"/>
                      </a:rPr>
                      <m:t>𝑐</m:t>
                    </m:r>
                    <m:r>
                      <a:rPr lang="en-US" sz="2000" b="0" i="1" smtClean="0">
                        <a:solidFill>
                          <a:srgbClr val="000000"/>
                        </a:solidFill>
                        <a:latin typeface="Cambria Math" panose="02040503050406030204" pitchFamily="18" charset="0"/>
                        <a:ea typeface="Cambria Math" panose="02040503050406030204" pitchFamily="18" charset="0"/>
                        <a:sym typeface="Calibri"/>
                      </a:rPr>
                      <m:t>[</m:t>
                    </m:r>
                    <m:sSub>
                      <m:sSubPr>
                        <m:ctrlPr>
                          <a:rPr lang="en-US" sz="2000" i="1">
                            <a:solidFill>
                              <a:srgbClr val="000000"/>
                            </a:solidFill>
                            <a:latin typeface="Cambria Math" panose="02040503050406030204" pitchFamily="18" charset="0"/>
                            <a:ea typeface="Cambria Math" panose="02040503050406030204" pitchFamily="18" charset="0"/>
                            <a:sym typeface="Calibri"/>
                          </a:rPr>
                        </m:ctrlPr>
                      </m:sSubPr>
                      <m:e>
                        <m:r>
                          <a:rPr lang="en-US" sz="2000" i="1">
                            <a:solidFill>
                              <a:srgbClr val="000000"/>
                            </a:solidFill>
                            <a:latin typeface="Cambria Math" panose="02040503050406030204" pitchFamily="18" charset="0"/>
                            <a:ea typeface="Cambria Math" panose="02040503050406030204" pitchFamily="18" charset="0"/>
                            <a:sym typeface="Calibri"/>
                          </a:rPr>
                          <m:t>𝑡</m:t>
                        </m:r>
                      </m:e>
                      <m:sub>
                        <m:r>
                          <a:rPr lang="en-US" sz="2000" i="1">
                            <a:solidFill>
                              <a:srgbClr val="000000"/>
                            </a:solidFill>
                            <a:latin typeface="Cambria Math" panose="02040503050406030204" pitchFamily="18" charset="0"/>
                            <a:ea typeface="Cambria Math" panose="02040503050406030204" pitchFamily="18" charset="0"/>
                            <a:sym typeface="Calibri"/>
                          </a:rPr>
                          <m:t>𝑢</m:t>
                        </m:r>
                      </m:sub>
                    </m:sSub>
                    <m:d>
                      <m:dPr>
                        <m:ctrlPr>
                          <a:rPr lang="en-US" sz="2000" i="1">
                            <a:solidFill>
                              <a:srgbClr val="000000"/>
                            </a:solidFill>
                            <a:latin typeface="Cambria Math" panose="02040503050406030204" pitchFamily="18" charset="0"/>
                            <a:ea typeface="Cambria Math" panose="02040503050406030204" pitchFamily="18" charset="0"/>
                            <a:sym typeface="Calibri"/>
                          </a:rPr>
                        </m:ctrlPr>
                      </m:dPr>
                      <m:e>
                        <m:r>
                          <a:rPr lang="en-US" sz="2000" i="1">
                            <a:solidFill>
                              <a:srgbClr val="000000"/>
                            </a:solidFill>
                            <a:latin typeface="Cambria Math" panose="02040503050406030204" pitchFamily="18" charset="0"/>
                            <a:ea typeface="Cambria Math" panose="02040503050406030204" pitchFamily="18" charset="0"/>
                            <a:sym typeface="Calibri"/>
                          </a:rPr>
                          <m:t>𝑡</m:t>
                        </m:r>
                      </m:e>
                    </m:d>
                    <m:r>
                      <a:rPr lang="en-US" sz="2000" b="0" i="0" smtClean="0">
                        <a:solidFill>
                          <a:srgbClr val="000000"/>
                        </a:solidFill>
                        <a:latin typeface="Cambria Math" panose="02040503050406030204" pitchFamily="18" charset="0"/>
                        <a:ea typeface="Cambria Math" panose="02040503050406030204" pitchFamily="18" charset="0"/>
                        <a:sym typeface="Calibri"/>
                      </a:rPr>
                      <m:t>−</m:t>
                    </m:r>
                    <m:sSup>
                      <m:sSupPr>
                        <m:ctrlPr>
                          <a:rPr lang="en-US" sz="2000" i="1">
                            <a:solidFill>
                              <a:srgbClr val="000000"/>
                            </a:solidFill>
                            <a:latin typeface="Cambria Math" panose="02040503050406030204" pitchFamily="18" charset="0"/>
                            <a:ea typeface="Cambria Math" panose="02040503050406030204" pitchFamily="18" charset="0"/>
                            <a:sym typeface="Calibri"/>
                          </a:rPr>
                        </m:ctrlPr>
                      </m:sSupPr>
                      <m:e>
                        <m:r>
                          <a:rPr lang="en-US" sz="2000" i="1">
                            <a:solidFill>
                              <a:srgbClr val="000000"/>
                            </a:solidFill>
                            <a:latin typeface="Cambria Math" panose="02040503050406030204" pitchFamily="18" charset="0"/>
                            <a:ea typeface="Cambria Math" panose="02040503050406030204" pitchFamily="18" charset="0"/>
                            <a:sym typeface="Calibri"/>
                          </a:rPr>
                          <m:t>𝑡</m:t>
                        </m:r>
                      </m:e>
                      <m:sup>
                        <m:r>
                          <a:rPr lang="en-US" sz="2000" i="1">
                            <a:solidFill>
                              <a:srgbClr val="000000"/>
                            </a:solidFill>
                            <a:latin typeface="Cambria Math" panose="02040503050406030204" pitchFamily="18" charset="0"/>
                            <a:ea typeface="Cambria Math" panose="02040503050406030204" pitchFamily="18" charset="0"/>
                            <a:sym typeface="Calibri"/>
                          </a:rPr>
                          <m:t>𝑠</m:t>
                        </m:r>
                      </m:sup>
                    </m:sSup>
                    <m:r>
                      <a:rPr lang="en-US" sz="2000" i="1">
                        <a:solidFill>
                          <a:srgbClr val="000000"/>
                        </a:solidFill>
                        <a:latin typeface="Cambria Math" panose="02040503050406030204" pitchFamily="18" charset="0"/>
                        <a:ea typeface="Cambria Math" panose="02040503050406030204" pitchFamily="18" charset="0"/>
                        <a:sym typeface="Calibri"/>
                      </a:rPr>
                      <m:t>(</m:t>
                    </m:r>
                    <m:r>
                      <a:rPr lang="en-US" sz="2000" i="1">
                        <a:solidFill>
                          <a:srgbClr val="000000"/>
                        </a:solidFill>
                        <a:latin typeface="Cambria Math" panose="02040503050406030204" pitchFamily="18" charset="0"/>
                        <a:ea typeface="Cambria Math" panose="02040503050406030204" pitchFamily="18" charset="0"/>
                        <a:sym typeface="Calibri"/>
                      </a:rPr>
                      <m:t>𝑡</m:t>
                    </m:r>
                    <m:r>
                      <a:rPr lang="en-US" sz="2000" i="1">
                        <a:solidFill>
                          <a:srgbClr val="000000"/>
                        </a:solidFill>
                        <a:latin typeface="Cambria Math" panose="02040503050406030204" pitchFamily="18" charset="0"/>
                        <a:ea typeface="Cambria Math" panose="02040503050406030204" pitchFamily="18" charset="0"/>
                        <a:sym typeface="Calibri"/>
                      </a:rPr>
                      <m:t>−</m:t>
                    </m:r>
                    <m:r>
                      <a:rPr lang="en-US" sz="2000" i="1">
                        <a:solidFill>
                          <a:srgbClr val="000000"/>
                        </a:solidFill>
                        <a:latin typeface="Cambria Math" panose="02040503050406030204" pitchFamily="18" charset="0"/>
                        <a:ea typeface="Cambria Math" panose="02040503050406030204" pitchFamily="18" charset="0"/>
                        <a:sym typeface="Calibri"/>
                      </a:rPr>
                      <m:t>𝜏</m:t>
                    </m:r>
                    <m:r>
                      <a:rPr lang="en-US" sz="2000" i="1">
                        <a:solidFill>
                          <a:srgbClr val="000000"/>
                        </a:solidFill>
                        <a:latin typeface="Cambria Math" panose="02040503050406030204" pitchFamily="18" charset="0"/>
                        <a:ea typeface="Cambria Math" panose="02040503050406030204" pitchFamily="18" charset="0"/>
                        <a:sym typeface="Calibri"/>
                      </a:rPr>
                      <m:t>)</m:t>
                    </m:r>
                  </m:oMath>
                </a14:m>
                <a:r>
                  <a:rPr lang="en-US" sz="2000" dirty="0">
                    <a:solidFill>
                      <a:srgbClr val="000000"/>
                    </a:solidFill>
                    <a:ea typeface="Cambria Math" panose="02040503050406030204" pitchFamily="18" charset="0"/>
                    <a:sym typeface="Calibri"/>
                  </a:rPr>
                  <a:t>].  </a:t>
                </a:r>
                <a14:m>
                  <m:oMath xmlns:m="http://schemas.openxmlformats.org/officeDocument/2006/math">
                    <m:r>
                      <a:rPr lang="en-US" sz="2000" b="0" i="1" dirty="0" smtClean="0">
                        <a:solidFill>
                          <a:srgbClr val="000000"/>
                        </a:solidFill>
                        <a:latin typeface="Cambria Math" panose="02040503050406030204" pitchFamily="18" charset="0"/>
                        <a:ea typeface="Cambria Math" panose="02040503050406030204" pitchFamily="18" charset="0"/>
                        <a:sym typeface="Calibri"/>
                      </a:rPr>
                      <m:t>𝑡</m:t>
                    </m:r>
                  </m:oMath>
                </a14:m>
                <a:r>
                  <a:rPr lang="en-US" sz="2000" dirty="0">
                    <a:solidFill>
                      <a:srgbClr val="000000"/>
                    </a:solidFill>
                    <a:ea typeface="Cambria Math" panose="02040503050406030204" pitchFamily="18" charset="0"/>
                    <a:sym typeface="Calibri"/>
                  </a:rPr>
                  <a:t> and </a:t>
                </a:r>
                <a14:m>
                  <m:oMath xmlns:m="http://schemas.openxmlformats.org/officeDocument/2006/math">
                    <m:r>
                      <a:rPr lang="en-US" sz="2000" i="1" smtClean="0">
                        <a:solidFill>
                          <a:srgbClr val="000000"/>
                        </a:solidFill>
                        <a:latin typeface="Cambria Math" panose="02040503050406030204" pitchFamily="18" charset="0"/>
                        <a:ea typeface="Cambria Math" panose="02040503050406030204" pitchFamily="18" charset="0"/>
                        <a:sym typeface="Calibri"/>
                      </a:rPr>
                      <m:t>𝜏</m:t>
                    </m:r>
                  </m:oMath>
                </a14:m>
                <a:r>
                  <a:rPr lang="en-US" sz="2000" dirty="0">
                    <a:solidFill>
                      <a:srgbClr val="000000"/>
                    </a:solidFill>
                    <a:ea typeface="Cambria Math" panose="02040503050406030204" pitchFamily="18" charset="0"/>
                    <a:sym typeface="Calibri"/>
                  </a:rPr>
                  <a:t> are unknown at outset.</a:t>
                </a:r>
              </a:p>
              <a:p>
                <a:pPr marL="342900"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Bottom line</a:t>
                </a:r>
              </a:p>
              <a:p>
                <a:pPr marL="800100" lvl="1"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Much more accurate than code aligned times.</a:t>
                </a:r>
              </a:p>
              <a:p>
                <a:pPr marL="800100" lvl="1"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Final accuracy for carrier phase fix is a few centimeters.  Millimeters with </a:t>
                </a:r>
                <a:r>
                  <a:rPr lang="en-US" sz="2000">
                    <a:solidFill>
                      <a:srgbClr val="000000"/>
                    </a:solidFill>
                    <a:ea typeface="Cambria Math" panose="02040503050406030204" pitchFamily="18" charset="0"/>
                    <a:sym typeface="Calibri"/>
                  </a:rPr>
                  <a:t>averaging!</a:t>
                </a:r>
                <a:endParaRPr lang="en-US" sz="2000" dirty="0">
                  <a:solidFill>
                    <a:srgbClr val="000000"/>
                  </a:solidFill>
                  <a:ea typeface="Cambria Math" panose="02040503050406030204" pitchFamily="18" charset="0"/>
                  <a:sym typeface="Calibri"/>
                </a:endParaRPr>
              </a:p>
              <a:p>
                <a:pPr marL="342900"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High precision receivers use carrier phase measurements.  Very important not to lose lock otherwise “integer variability” ruins carrier phase estimate</a:t>
                </a:r>
              </a:p>
              <a:p>
                <a:pPr marL="342900" indent="-342900" defTabSz="457200" latinLnBrk="1" hangingPunct="0">
                  <a:buFont typeface="Arial" panose="020B0604020202020204" pitchFamily="34" charset="0"/>
                  <a:buChar char="•"/>
                </a:pPr>
                <a:endParaRPr lang="en-US" sz="2000" dirty="0">
                  <a:solidFill>
                    <a:srgbClr val="000000"/>
                  </a:solidFill>
                  <a:latin typeface="Calibri"/>
                  <a:ea typeface="Cambria Math" panose="02040503050406030204" pitchFamily="18" charset="0"/>
                  <a:sym typeface="Calibri"/>
                </a:endParaRPr>
              </a:p>
            </p:txBody>
          </p:sp>
        </mc:Choice>
        <mc:Fallback xmlns="">
          <p:sp>
            <p:nvSpPr>
              <p:cNvPr id="15" name="TextBox 14">
                <a:extLst>
                  <a:ext uri="{FF2B5EF4-FFF2-40B4-BE49-F238E27FC236}">
                    <a16:creationId xmlns:a16="http://schemas.microsoft.com/office/drawing/2014/main" id="{34EE796B-9DCB-DE41-AEA4-31CBF97794EF}"/>
                  </a:ext>
                </a:extLst>
              </p:cNvPr>
              <p:cNvSpPr txBox="1">
                <a:spLocks noRot="1" noChangeAspect="1" noMove="1" noResize="1" noEditPoints="1" noAdjustHandles="1" noChangeArrowheads="1" noChangeShapeType="1" noTextEdit="1"/>
              </p:cNvSpPr>
              <p:nvPr/>
            </p:nvSpPr>
            <p:spPr>
              <a:xfrm>
                <a:off x="609814" y="1556471"/>
                <a:ext cx="11246873" cy="4590326"/>
              </a:xfrm>
              <a:prstGeom prst="rect">
                <a:avLst/>
              </a:prstGeom>
              <a:blipFill>
                <a:blip r:embed="rId3"/>
                <a:stretch>
                  <a:fillRect l="-903" t="-552" b="-4144"/>
                </a:stretch>
              </a:blipFill>
              <a:ln w="12700" cap="flat">
                <a:noFill/>
                <a:miter lim="400000"/>
              </a:ln>
              <a:effectLst/>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6826992A-7B64-6440-A560-83BE3668A105}"/>
              </a:ext>
            </a:extLst>
          </p:cNvPr>
          <p:cNvSpPr>
            <a:spLocks noGrp="1"/>
          </p:cNvSpPr>
          <p:nvPr>
            <p:ph type="sldNum" sz="quarter" idx="2"/>
          </p:nvPr>
        </p:nvSpPr>
        <p:spPr>
          <a:xfrm>
            <a:off x="6553200" y="6404292"/>
            <a:ext cx="2133600" cy="269241"/>
          </a:xfrm>
          <a:prstGeom prst="rect">
            <a:avLst/>
          </a:prstGeom>
          <a:ln w="12700">
            <a:miter lim="400000"/>
          </a:ln>
        </p:spPr>
        <p:txBody>
          <a:bodyPr lIns="45719" rIns="45719" anchor="ctr">
            <a:spAutoFit/>
          </a:bodyPr>
          <a:lstStyle>
            <a:lvl1pPr algn="r" defTabSz="457200">
              <a:defRPr sz="1200">
                <a:solidFill>
                  <a:srgbClr val="888888"/>
                </a:solidFill>
                <a:latin typeface="Calibri"/>
                <a:ea typeface="Calibri"/>
                <a:cs typeface="Calibri"/>
                <a:sym typeface="Calibri"/>
              </a:defRPr>
            </a:lvl1pPr>
            <a:lvl2pPr indent="457200" defTabSz="457200">
              <a:defRPr>
                <a:latin typeface="Calibri"/>
                <a:ea typeface="Calibri"/>
                <a:cs typeface="Calibri"/>
                <a:sym typeface="Calibri"/>
              </a:defRPr>
            </a:lvl2pPr>
            <a:lvl3pPr indent="914400" defTabSz="457200">
              <a:defRPr>
                <a:latin typeface="Calibri"/>
                <a:ea typeface="Calibri"/>
                <a:cs typeface="Calibri"/>
                <a:sym typeface="Calibri"/>
              </a:defRPr>
            </a:lvl3pPr>
            <a:lvl4pPr indent="1371600" defTabSz="457200">
              <a:defRPr>
                <a:latin typeface="Calibri"/>
                <a:ea typeface="Calibri"/>
                <a:cs typeface="Calibri"/>
                <a:sym typeface="Calibri"/>
              </a:defRPr>
            </a:lvl4pPr>
            <a:lvl5pPr indent="1828800" defTabSz="457200">
              <a:defRPr>
                <a:latin typeface="Calibri"/>
                <a:ea typeface="Calibri"/>
                <a:cs typeface="Calibri"/>
                <a:sym typeface="Calibri"/>
              </a:defRPr>
            </a:lvl5pPr>
            <a:lvl6pPr indent="2286000" defTabSz="457200">
              <a:defRPr>
                <a:latin typeface="Calibri"/>
                <a:ea typeface="Calibri"/>
                <a:cs typeface="Calibri"/>
                <a:sym typeface="Calibri"/>
              </a:defRPr>
            </a:lvl6pPr>
            <a:lvl7pPr indent="2743200" defTabSz="457200">
              <a:defRPr>
                <a:latin typeface="Calibri"/>
                <a:ea typeface="Calibri"/>
                <a:cs typeface="Calibri"/>
                <a:sym typeface="Calibri"/>
              </a:defRPr>
            </a:lvl7pPr>
            <a:lvl8pPr indent="3200400" defTabSz="457200">
              <a:defRPr>
                <a:latin typeface="Calibri"/>
                <a:ea typeface="Calibri"/>
                <a:cs typeface="Calibri"/>
                <a:sym typeface="Calibri"/>
              </a:defRPr>
            </a:lvl8pPr>
            <a:lvl9pPr indent="3657600" defTabSz="457200">
              <a:defRPr>
                <a:latin typeface="Calibri"/>
                <a:ea typeface="Calibri"/>
                <a:cs typeface="Calibri"/>
                <a:sym typeface="Calibri"/>
              </a:defRPr>
            </a:lvl9pPr>
          </a:lstStyle>
          <a:p>
            <a:pPr lvl="0"/>
            <a:fld id="{86CB4B4D-7CA3-9044-876B-883B54F8677D}" type="slidenum">
              <a:rPr lang="en-US" smtClean="0"/>
              <a:pPr lvl="0"/>
              <a:t>14</a:t>
            </a:fld>
            <a:endParaRPr lang="en-US"/>
          </a:p>
        </p:txBody>
      </p:sp>
    </p:spTree>
    <p:extLst>
      <p:ext uri="{BB962C8B-B14F-4D97-AF65-F5344CB8AC3E}">
        <p14:creationId xmlns:p14="http://schemas.microsoft.com/office/powerpoint/2010/main" val="1899343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hape 50"/>
          <p:cNvSpPr/>
          <p:nvPr/>
        </p:nvSpPr>
        <p:spPr>
          <a:xfrm>
            <a:off x="2142997" y="9217524"/>
            <a:ext cx="342902" cy="2"/>
          </a:xfrm>
          <a:prstGeom prst="line">
            <a:avLst/>
          </a:prstGeom>
          <a:ln w="6350">
            <a:solidFill/>
            <a:round/>
          </a:ln>
        </p:spPr>
        <p:txBody>
          <a:bodyPr lIns="0" tIns="0" rIns="0" bIns="0"/>
          <a:lstStyle/>
          <a:p>
            <a:pPr lvl="0">
              <a:defRPr sz="1200"/>
            </a:pPr>
            <a:endParaRPr sz="1200"/>
          </a:p>
        </p:txBody>
      </p:sp>
      <p:sp>
        <p:nvSpPr>
          <p:cNvPr id="62" name="TextBox 61">
            <a:extLst>
              <a:ext uri="{FF2B5EF4-FFF2-40B4-BE49-F238E27FC236}">
                <a16:creationId xmlns:a16="http://schemas.microsoft.com/office/drawing/2014/main" id="{3873609E-5820-9C44-AC6E-8C3AAC0AA9CB}"/>
              </a:ext>
            </a:extLst>
          </p:cNvPr>
          <p:cNvSpPr txBox="1"/>
          <p:nvPr/>
        </p:nvSpPr>
        <p:spPr>
          <a:xfrm>
            <a:off x="185530" y="155731"/>
            <a:ext cx="11529391" cy="769441"/>
          </a:xfrm>
          <a:prstGeom prst="rect">
            <a:avLst/>
          </a:prstGeom>
          <a:noFill/>
        </p:spPr>
        <p:txBody>
          <a:bodyPr wrap="square" rtlCol="0">
            <a:spAutoFit/>
          </a:bodyPr>
          <a:lstStyle/>
          <a:p>
            <a:pPr algn="ctr"/>
            <a:r>
              <a:rPr lang="en-US" sz="4400" dirty="0">
                <a:latin typeface="+mj-lt"/>
              </a:rPr>
              <a:t>GPS receiver</a:t>
            </a:r>
          </a:p>
        </p:txBody>
      </p:sp>
      <p:sp>
        <p:nvSpPr>
          <p:cNvPr id="3" name="Slide Number Placeholder 2">
            <a:extLst>
              <a:ext uri="{FF2B5EF4-FFF2-40B4-BE49-F238E27FC236}">
                <a16:creationId xmlns:a16="http://schemas.microsoft.com/office/drawing/2014/main" id="{6826992A-7B64-6440-A560-83BE3668A105}"/>
              </a:ext>
            </a:extLst>
          </p:cNvPr>
          <p:cNvSpPr>
            <a:spLocks noGrp="1"/>
          </p:cNvSpPr>
          <p:nvPr>
            <p:ph type="sldNum" sz="quarter" idx="2"/>
          </p:nvPr>
        </p:nvSpPr>
        <p:spPr>
          <a:xfrm>
            <a:off x="6553200" y="6404292"/>
            <a:ext cx="2133600" cy="269241"/>
          </a:xfrm>
          <a:prstGeom prst="rect">
            <a:avLst/>
          </a:prstGeom>
          <a:ln w="12700">
            <a:miter lim="400000"/>
          </a:ln>
        </p:spPr>
        <p:txBody>
          <a:bodyPr lIns="45719" rIns="45719" anchor="ctr">
            <a:spAutoFit/>
          </a:bodyPr>
          <a:lstStyle>
            <a:lvl1pPr algn="r" defTabSz="457200">
              <a:defRPr sz="1200">
                <a:solidFill>
                  <a:srgbClr val="888888"/>
                </a:solidFill>
                <a:latin typeface="Calibri"/>
                <a:ea typeface="Calibri"/>
                <a:cs typeface="Calibri"/>
                <a:sym typeface="Calibri"/>
              </a:defRPr>
            </a:lvl1pPr>
            <a:lvl2pPr indent="457200" defTabSz="457200">
              <a:defRPr>
                <a:latin typeface="Calibri"/>
                <a:ea typeface="Calibri"/>
                <a:cs typeface="Calibri"/>
                <a:sym typeface="Calibri"/>
              </a:defRPr>
            </a:lvl2pPr>
            <a:lvl3pPr indent="914400" defTabSz="457200">
              <a:defRPr>
                <a:latin typeface="Calibri"/>
                <a:ea typeface="Calibri"/>
                <a:cs typeface="Calibri"/>
                <a:sym typeface="Calibri"/>
              </a:defRPr>
            </a:lvl3pPr>
            <a:lvl4pPr indent="1371600" defTabSz="457200">
              <a:defRPr>
                <a:latin typeface="Calibri"/>
                <a:ea typeface="Calibri"/>
                <a:cs typeface="Calibri"/>
                <a:sym typeface="Calibri"/>
              </a:defRPr>
            </a:lvl4pPr>
            <a:lvl5pPr indent="1828800" defTabSz="457200">
              <a:defRPr>
                <a:latin typeface="Calibri"/>
                <a:ea typeface="Calibri"/>
                <a:cs typeface="Calibri"/>
                <a:sym typeface="Calibri"/>
              </a:defRPr>
            </a:lvl5pPr>
            <a:lvl6pPr indent="2286000" defTabSz="457200">
              <a:defRPr>
                <a:latin typeface="Calibri"/>
                <a:ea typeface="Calibri"/>
                <a:cs typeface="Calibri"/>
                <a:sym typeface="Calibri"/>
              </a:defRPr>
            </a:lvl6pPr>
            <a:lvl7pPr indent="2743200" defTabSz="457200">
              <a:defRPr>
                <a:latin typeface="Calibri"/>
                <a:ea typeface="Calibri"/>
                <a:cs typeface="Calibri"/>
                <a:sym typeface="Calibri"/>
              </a:defRPr>
            </a:lvl7pPr>
            <a:lvl8pPr indent="3200400" defTabSz="457200">
              <a:defRPr>
                <a:latin typeface="Calibri"/>
                <a:ea typeface="Calibri"/>
                <a:cs typeface="Calibri"/>
                <a:sym typeface="Calibri"/>
              </a:defRPr>
            </a:lvl8pPr>
            <a:lvl9pPr indent="3657600" defTabSz="457200">
              <a:defRPr>
                <a:latin typeface="Calibri"/>
                <a:ea typeface="Calibri"/>
                <a:cs typeface="Calibri"/>
                <a:sym typeface="Calibri"/>
              </a:defRPr>
            </a:lvl9pPr>
          </a:lstStyle>
          <a:p>
            <a:pPr lvl="0"/>
            <a:fld id="{86CB4B4D-7CA3-9044-876B-883B54F8677D}" type="slidenum">
              <a:rPr lang="en-US" smtClean="0"/>
              <a:pPr lvl="0"/>
              <a:t>15</a:t>
            </a:fld>
            <a:endParaRPr lang="en-US"/>
          </a:p>
        </p:txBody>
      </p:sp>
      <p:grpSp>
        <p:nvGrpSpPr>
          <p:cNvPr id="7" name="Group 333">
            <a:extLst>
              <a:ext uri="{FF2B5EF4-FFF2-40B4-BE49-F238E27FC236}">
                <a16:creationId xmlns:a16="http://schemas.microsoft.com/office/drawing/2014/main" id="{F00D0483-ED56-BB4E-BA78-C229AF58A4F7}"/>
              </a:ext>
            </a:extLst>
          </p:cNvPr>
          <p:cNvGrpSpPr>
            <a:grpSpLocks/>
          </p:cNvGrpSpPr>
          <p:nvPr/>
        </p:nvGrpSpPr>
        <p:grpSpPr bwMode="auto">
          <a:xfrm>
            <a:off x="1642771" y="1328615"/>
            <a:ext cx="365125" cy="365125"/>
            <a:chOff x="3341" y="1296"/>
            <a:chExt cx="230" cy="230"/>
          </a:xfrm>
        </p:grpSpPr>
        <p:grpSp>
          <p:nvGrpSpPr>
            <p:cNvPr id="8" name="Group 237">
              <a:extLst>
                <a:ext uri="{FF2B5EF4-FFF2-40B4-BE49-F238E27FC236}">
                  <a16:creationId xmlns:a16="http://schemas.microsoft.com/office/drawing/2014/main" id="{55D46DE3-8D5A-3940-9AF0-B7D3F771A318}"/>
                </a:ext>
              </a:extLst>
            </p:cNvPr>
            <p:cNvGrpSpPr>
              <a:grpSpLocks/>
            </p:cNvGrpSpPr>
            <p:nvPr/>
          </p:nvGrpSpPr>
          <p:grpSpPr bwMode="auto">
            <a:xfrm>
              <a:off x="3341" y="1296"/>
              <a:ext cx="230" cy="230"/>
              <a:chOff x="4608" y="2045"/>
              <a:chExt cx="230" cy="230"/>
            </a:xfrm>
          </p:grpSpPr>
          <p:sp>
            <p:nvSpPr>
              <p:cNvPr id="11" name="Freeform 238">
                <a:extLst>
                  <a:ext uri="{FF2B5EF4-FFF2-40B4-BE49-F238E27FC236}">
                    <a16:creationId xmlns:a16="http://schemas.microsoft.com/office/drawing/2014/main" id="{2BFAF026-380A-924D-925D-49324875CFF6}"/>
                  </a:ext>
                </a:extLst>
              </p:cNvPr>
              <p:cNvSpPr>
                <a:spLocks/>
              </p:cNvSpPr>
              <p:nvPr/>
            </p:nvSpPr>
            <p:spPr bwMode="auto">
              <a:xfrm>
                <a:off x="4608" y="2045"/>
                <a:ext cx="230" cy="115"/>
              </a:xfrm>
              <a:custGeom>
                <a:avLst/>
                <a:gdLst>
                  <a:gd name="T0" fmla="*/ 0 w 230"/>
                  <a:gd name="T1" fmla="*/ 0 h 115"/>
                  <a:gd name="T2" fmla="*/ 115 w 230"/>
                  <a:gd name="T3" fmla="*/ 115 h 115"/>
                  <a:gd name="T4" fmla="*/ 230 w 230"/>
                  <a:gd name="T5" fmla="*/ 0 h 115"/>
                  <a:gd name="T6" fmla="*/ 0 w 230"/>
                  <a:gd name="T7" fmla="*/ 0 h 115"/>
                  <a:gd name="T8" fmla="*/ 0 60000 65536"/>
                  <a:gd name="T9" fmla="*/ 0 60000 65536"/>
                  <a:gd name="T10" fmla="*/ 0 60000 65536"/>
                  <a:gd name="T11" fmla="*/ 0 60000 65536"/>
                  <a:gd name="T12" fmla="*/ 0 w 230"/>
                  <a:gd name="T13" fmla="*/ 0 h 115"/>
                  <a:gd name="T14" fmla="*/ 230 w 230"/>
                  <a:gd name="T15" fmla="*/ 115 h 115"/>
                </a:gdLst>
                <a:ahLst/>
                <a:cxnLst>
                  <a:cxn ang="T8">
                    <a:pos x="T0" y="T1"/>
                  </a:cxn>
                  <a:cxn ang="T9">
                    <a:pos x="T2" y="T3"/>
                  </a:cxn>
                  <a:cxn ang="T10">
                    <a:pos x="T4" y="T5"/>
                  </a:cxn>
                  <a:cxn ang="T11">
                    <a:pos x="T6" y="T7"/>
                  </a:cxn>
                </a:cxnLst>
                <a:rect l="T12" t="T13" r="T14" b="T15"/>
                <a:pathLst>
                  <a:path w="230" h="115">
                    <a:moveTo>
                      <a:pt x="0" y="0"/>
                    </a:moveTo>
                    <a:lnTo>
                      <a:pt x="115" y="115"/>
                    </a:lnTo>
                    <a:lnTo>
                      <a:pt x="230" y="0"/>
                    </a:lnTo>
                    <a:lnTo>
                      <a:pt x="0" y="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dirty="0"/>
              </a:p>
            </p:txBody>
          </p:sp>
          <p:sp>
            <p:nvSpPr>
              <p:cNvPr id="12" name="Line 239">
                <a:extLst>
                  <a:ext uri="{FF2B5EF4-FFF2-40B4-BE49-F238E27FC236}">
                    <a16:creationId xmlns:a16="http://schemas.microsoft.com/office/drawing/2014/main" id="{457C69A5-BED6-A442-9460-54BBCEECE521}"/>
                  </a:ext>
                </a:extLst>
              </p:cNvPr>
              <p:cNvSpPr>
                <a:spLocks noChangeShapeType="1"/>
              </p:cNvSpPr>
              <p:nvPr/>
            </p:nvSpPr>
            <p:spPr bwMode="auto">
              <a:xfrm>
                <a:off x="4723" y="2045"/>
                <a:ext cx="0" cy="23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0" name="Freeform 332">
              <a:extLst>
                <a:ext uri="{FF2B5EF4-FFF2-40B4-BE49-F238E27FC236}">
                  <a16:creationId xmlns:a16="http://schemas.microsoft.com/office/drawing/2014/main" id="{D2A0D278-E847-4E4D-BC0D-24DFB724E89F}"/>
                </a:ext>
              </a:extLst>
            </p:cNvPr>
            <p:cNvSpPr>
              <a:spLocks/>
            </p:cNvSpPr>
            <p:nvPr/>
          </p:nvSpPr>
          <p:spPr bwMode="auto">
            <a:xfrm>
              <a:off x="3341" y="1296"/>
              <a:ext cx="230" cy="230"/>
            </a:xfrm>
            <a:custGeom>
              <a:avLst/>
              <a:gdLst>
                <a:gd name="T0" fmla="*/ 0 w 230"/>
                <a:gd name="T1" fmla="*/ 0 h 230"/>
                <a:gd name="T2" fmla="*/ 115 w 230"/>
                <a:gd name="T3" fmla="*/ 230 h 230"/>
                <a:gd name="T4" fmla="*/ 230 w 230"/>
                <a:gd name="T5" fmla="*/ 0 h 230"/>
                <a:gd name="T6" fmla="*/ 0 w 230"/>
                <a:gd name="T7" fmla="*/ 0 h 230"/>
                <a:gd name="T8" fmla="*/ 0 60000 65536"/>
                <a:gd name="T9" fmla="*/ 0 60000 65536"/>
                <a:gd name="T10" fmla="*/ 0 60000 65536"/>
                <a:gd name="T11" fmla="*/ 0 60000 65536"/>
                <a:gd name="T12" fmla="*/ 0 w 230"/>
                <a:gd name="T13" fmla="*/ 0 h 230"/>
                <a:gd name="T14" fmla="*/ 230 w 230"/>
                <a:gd name="T15" fmla="*/ 230 h 230"/>
              </a:gdLst>
              <a:ahLst/>
              <a:cxnLst>
                <a:cxn ang="T8">
                  <a:pos x="T0" y="T1"/>
                </a:cxn>
                <a:cxn ang="T9">
                  <a:pos x="T2" y="T3"/>
                </a:cxn>
                <a:cxn ang="T10">
                  <a:pos x="T4" y="T5"/>
                </a:cxn>
                <a:cxn ang="T11">
                  <a:pos x="T6" y="T7"/>
                </a:cxn>
              </a:cxnLst>
              <a:rect l="T12" t="T13" r="T14" b="T15"/>
              <a:pathLst>
                <a:path w="230" h="230">
                  <a:moveTo>
                    <a:pt x="0" y="0"/>
                  </a:moveTo>
                  <a:lnTo>
                    <a:pt x="115" y="230"/>
                  </a:lnTo>
                  <a:lnTo>
                    <a:pt x="230" y="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round/>
                  <a:headEnd/>
                  <a:tailEnd/>
                </a14:hiddenLine>
              </a:ext>
            </a:extLst>
          </p:spPr>
          <p:txBody>
            <a:bodyPr wrap="none" anchor="ctr"/>
            <a:lstStyle/>
            <a:p>
              <a:endParaRPr lang="en-US"/>
            </a:p>
          </p:txBody>
        </p:sp>
      </p:grpSp>
      <p:grpSp>
        <p:nvGrpSpPr>
          <p:cNvPr id="13" name="Group 373">
            <a:extLst>
              <a:ext uri="{FF2B5EF4-FFF2-40B4-BE49-F238E27FC236}">
                <a16:creationId xmlns:a16="http://schemas.microsoft.com/office/drawing/2014/main" id="{3C714222-5848-3B4B-A241-FCE53C43E20B}"/>
              </a:ext>
            </a:extLst>
          </p:cNvPr>
          <p:cNvGrpSpPr>
            <a:grpSpLocks/>
          </p:cNvGrpSpPr>
          <p:nvPr/>
        </p:nvGrpSpPr>
        <p:grpSpPr bwMode="auto">
          <a:xfrm>
            <a:off x="2859078" y="3175800"/>
            <a:ext cx="914400" cy="731838"/>
            <a:chOff x="2131" y="3542"/>
            <a:chExt cx="576" cy="461"/>
          </a:xfrm>
        </p:grpSpPr>
        <p:sp>
          <p:nvSpPr>
            <p:cNvPr id="14" name="Oval 364">
              <a:extLst>
                <a:ext uri="{FF2B5EF4-FFF2-40B4-BE49-F238E27FC236}">
                  <a16:creationId xmlns:a16="http://schemas.microsoft.com/office/drawing/2014/main" id="{EF990BDD-4CB3-3A45-8836-642E7ACCF237}"/>
                </a:ext>
              </a:extLst>
            </p:cNvPr>
            <p:cNvSpPr>
              <a:spLocks noChangeArrowheads="1"/>
            </p:cNvSpPr>
            <p:nvPr/>
          </p:nvSpPr>
          <p:spPr bwMode="auto">
            <a:xfrm>
              <a:off x="2246" y="3657"/>
              <a:ext cx="346" cy="34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16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1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endParaRPr lang="en-US" altLang="en-US"/>
            </a:p>
          </p:txBody>
        </p:sp>
        <p:sp>
          <p:nvSpPr>
            <p:cNvPr id="17" name="Line 366">
              <a:extLst>
                <a:ext uri="{FF2B5EF4-FFF2-40B4-BE49-F238E27FC236}">
                  <a16:creationId xmlns:a16="http://schemas.microsoft.com/office/drawing/2014/main" id="{DE74996B-BF94-E947-BE80-E2E0A20CA001}"/>
                </a:ext>
              </a:extLst>
            </p:cNvPr>
            <p:cNvSpPr>
              <a:spLocks noChangeShapeType="1"/>
            </p:cNvSpPr>
            <p:nvPr/>
          </p:nvSpPr>
          <p:spPr bwMode="auto">
            <a:xfrm rot="5400000">
              <a:off x="2189" y="3772"/>
              <a:ext cx="0" cy="11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 name="Text Box 368">
              <a:extLst>
                <a:ext uri="{FF2B5EF4-FFF2-40B4-BE49-F238E27FC236}">
                  <a16:creationId xmlns:a16="http://schemas.microsoft.com/office/drawing/2014/main" id="{20E3C0EE-AE6B-9E43-AD5B-47C0208E8951}"/>
                </a:ext>
              </a:extLst>
            </p:cNvPr>
            <p:cNvSpPr txBox="1">
              <a:spLocks noChangeArrowheads="1"/>
            </p:cNvSpPr>
            <p:nvPr/>
          </p:nvSpPr>
          <p:spPr bwMode="auto">
            <a:xfrm>
              <a:off x="2311" y="3693"/>
              <a:ext cx="28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har char="•"/>
                <a:defRPr>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16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1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r>
                <a:rPr lang="en-US" altLang="en-US" sz="2000" dirty="0">
                  <a:latin typeface="+mn-lt"/>
                </a:rPr>
                <a:t>X</a:t>
              </a:r>
            </a:p>
          </p:txBody>
        </p:sp>
        <p:sp>
          <p:nvSpPr>
            <p:cNvPr id="20" name="Freeform 371">
              <a:extLst>
                <a:ext uri="{FF2B5EF4-FFF2-40B4-BE49-F238E27FC236}">
                  <a16:creationId xmlns:a16="http://schemas.microsoft.com/office/drawing/2014/main" id="{CA8FC56F-AA10-D740-A4A2-1D78242FF070}"/>
                </a:ext>
              </a:extLst>
            </p:cNvPr>
            <p:cNvSpPr>
              <a:spLocks/>
            </p:cNvSpPr>
            <p:nvPr/>
          </p:nvSpPr>
          <p:spPr bwMode="auto">
            <a:xfrm>
              <a:off x="2131" y="3542"/>
              <a:ext cx="576" cy="288"/>
            </a:xfrm>
            <a:custGeom>
              <a:avLst/>
              <a:gdLst>
                <a:gd name="T0" fmla="*/ 0 w 576"/>
                <a:gd name="T1" fmla="*/ 288 h 288"/>
                <a:gd name="T2" fmla="*/ 288 w 576"/>
                <a:gd name="T3" fmla="*/ 0 h 288"/>
                <a:gd name="T4" fmla="*/ 576 w 576"/>
                <a:gd name="T5" fmla="*/ 288 h 288"/>
                <a:gd name="T6" fmla="*/ 0 w 576"/>
                <a:gd name="T7" fmla="*/ 288 h 288"/>
                <a:gd name="T8" fmla="*/ 0 60000 65536"/>
                <a:gd name="T9" fmla="*/ 0 60000 65536"/>
                <a:gd name="T10" fmla="*/ 0 60000 65536"/>
                <a:gd name="T11" fmla="*/ 0 60000 65536"/>
                <a:gd name="T12" fmla="*/ 0 w 576"/>
                <a:gd name="T13" fmla="*/ 0 h 288"/>
                <a:gd name="T14" fmla="*/ 576 w 576"/>
                <a:gd name="T15" fmla="*/ 288 h 288"/>
              </a:gdLst>
              <a:ahLst/>
              <a:cxnLst>
                <a:cxn ang="T8">
                  <a:pos x="T0" y="T1"/>
                </a:cxn>
                <a:cxn ang="T9">
                  <a:pos x="T2" y="T3"/>
                </a:cxn>
                <a:cxn ang="T10">
                  <a:pos x="T4" y="T5"/>
                </a:cxn>
                <a:cxn ang="T11">
                  <a:pos x="T6" y="T7"/>
                </a:cxn>
              </a:cxnLst>
              <a:rect l="T12" t="T13" r="T14" b="T15"/>
              <a:pathLst>
                <a:path w="576" h="288">
                  <a:moveTo>
                    <a:pt x="0" y="288"/>
                  </a:moveTo>
                  <a:lnTo>
                    <a:pt x="288" y="0"/>
                  </a:lnTo>
                  <a:lnTo>
                    <a:pt x="576" y="288"/>
                  </a:lnTo>
                  <a:lnTo>
                    <a:pt x="0" y="288"/>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round/>
                  <a:headEnd/>
                  <a:tailEnd/>
                </a14:hiddenLine>
              </a:ext>
            </a:extLst>
          </p:spPr>
          <p:txBody>
            <a:bodyPr wrap="none" anchor="ctr"/>
            <a:lstStyle/>
            <a:p>
              <a:endParaRPr lang="en-US"/>
            </a:p>
          </p:txBody>
        </p:sp>
      </p:grpSp>
      <p:sp>
        <p:nvSpPr>
          <p:cNvPr id="4" name="Rectangle 3">
            <a:extLst>
              <a:ext uri="{FF2B5EF4-FFF2-40B4-BE49-F238E27FC236}">
                <a16:creationId xmlns:a16="http://schemas.microsoft.com/office/drawing/2014/main" id="{7298C6E7-5675-7245-8625-15B78B3999E4}"/>
              </a:ext>
            </a:extLst>
          </p:cNvPr>
          <p:cNvSpPr/>
          <p:nvPr/>
        </p:nvSpPr>
        <p:spPr>
          <a:xfrm>
            <a:off x="4509662" y="3242093"/>
            <a:ext cx="1184555" cy="73613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98A4670-9304-574F-B4CB-AFFE50FAB717}"/>
              </a:ext>
            </a:extLst>
          </p:cNvPr>
          <p:cNvSpPr txBox="1"/>
          <p:nvPr/>
        </p:nvSpPr>
        <p:spPr>
          <a:xfrm>
            <a:off x="4727871" y="3436444"/>
            <a:ext cx="966355" cy="369332"/>
          </a:xfrm>
          <a:prstGeom prst="rect">
            <a:avLst/>
          </a:prstGeom>
          <a:noFill/>
        </p:spPr>
        <p:txBody>
          <a:bodyPr wrap="square" rtlCol="0">
            <a:spAutoFit/>
          </a:bodyPr>
          <a:lstStyle/>
          <a:p>
            <a:r>
              <a:rPr lang="en-US" dirty="0"/>
              <a:t>A/D</a:t>
            </a:r>
          </a:p>
        </p:txBody>
      </p:sp>
      <p:sp>
        <p:nvSpPr>
          <p:cNvPr id="24" name="Rectangle 23">
            <a:extLst>
              <a:ext uri="{FF2B5EF4-FFF2-40B4-BE49-F238E27FC236}">
                <a16:creationId xmlns:a16="http://schemas.microsoft.com/office/drawing/2014/main" id="{4AD0D762-FF83-F245-B4C5-E5F232D6B8D0}"/>
              </a:ext>
            </a:extLst>
          </p:cNvPr>
          <p:cNvSpPr/>
          <p:nvPr/>
        </p:nvSpPr>
        <p:spPr>
          <a:xfrm>
            <a:off x="1215246" y="3231209"/>
            <a:ext cx="1184564" cy="73613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8597663F-3C9D-0A4D-8BAC-0EEFFD5DD121}"/>
              </a:ext>
            </a:extLst>
          </p:cNvPr>
          <p:cNvSpPr txBox="1"/>
          <p:nvPr/>
        </p:nvSpPr>
        <p:spPr>
          <a:xfrm>
            <a:off x="1329544" y="3425560"/>
            <a:ext cx="966355" cy="369332"/>
          </a:xfrm>
          <a:prstGeom prst="rect">
            <a:avLst/>
          </a:prstGeom>
          <a:noFill/>
        </p:spPr>
        <p:txBody>
          <a:bodyPr wrap="square" rtlCol="0">
            <a:spAutoFit/>
          </a:bodyPr>
          <a:lstStyle/>
          <a:p>
            <a:r>
              <a:rPr lang="en-US" dirty="0"/>
              <a:t>LNA</a:t>
            </a:r>
          </a:p>
        </p:txBody>
      </p:sp>
      <p:cxnSp>
        <p:nvCxnSpPr>
          <p:cNvPr id="26" name="Straight Connector 25">
            <a:extLst>
              <a:ext uri="{FF2B5EF4-FFF2-40B4-BE49-F238E27FC236}">
                <a16:creationId xmlns:a16="http://schemas.microsoft.com/office/drawing/2014/main" id="{C6D92AEA-966F-E84F-B621-7C319C1E1290}"/>
              </a:ext>
            </a:extLst>
          </p:cNvPr>
          <p:cNvCxnSpPr>
            <a:cxnSpLocks/>
          </p:cNvCxnSpPr>
          <p:nvPr/>
        </p:nvCxnSpPr>
        <p:spPr>
          <a:xfrm flipV="1">
            <a:off x="1825333" y="1511178"/>
            <a:ext cx="0" cy="1720031"/>
          </a:xfrm>
          <a:prstGeom prst="line">
            <a:avLst/>
          </a:prstGeom>
          <a:ln w="2540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276B952-9F5E-024E-9EC6-77E3C49901AB}"/>
              </a:ext>
            </a:extLst>
          </p:cNvPr>
          <p:cNvCxnSpPr>
            <a:cxnSpLocks/>
          </p:cNvCxnSpPr>
          <p:nvPr/>
        </p:nvCxnSpPr>
        <p:spPr>
          <a:xfrm flipV="1">
            <a:off x="9360428" y="4072961"/>
            <a:ext cx="1" cy="787014"/>
          </a:xfrm>
          <a:prstGeom prst="line">
            <a:avLst/>
          </a:prstGeom>
          <a:ln w="2540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0D8280-75C9-4341-8AA1-8791EFAF0C4B}"/>
              </a:ext>
            </a:extLst>
          </p:cNvPr>
          <p:cNvCxnSpPr>
            <a:cxnSpLocks/>
          </p:cNvCxnSpPr>
          <p:nvPr/>
        </p:nvCxnSpPr>
        <p:spPr>
          <a:xfrm flipH="1">
            <a:off x="2399810" y="3630546"/>
            <a:ext cx="616528" cy="0"/>
          </a:xfrm>
          <a:prstGeom prst="line">
            <a:avLst/>
          </a:prstGeom>
          <a:ln w="25400">
            <a:solidFill>
              <a:schemeClr val="tx1"/>
            </a:solidFill>
            <a:headEnd type="triangle"/>
          </a:ln>
        </p:spPr>
        <p:style>
          <a:lnRef idx="1">
            <a:schemeClr val="accent1"/>
          </a:lnRef>
          <a:fillRef idx="0">
            <a:schemeClr val="accent1"/>
          </a:fillRef>
          <a:effectRef idx="0">
            <a:schemeClr val="accent1"/>
          </a:effectRef>
          <a:fontRef idx="minor">
            <a:schemeClr val="tx1"/>
          </a:fontRef>
        </p:style>
      </p:cxnSp>
      <p:grpSp>
        <p:nvGrpSpPr>
          <p:cNvPr id="33" name="Group 207">
            <a:extLst>
              <a:ext uri="{FF2B5EF4-FFF2-40B4-BE49-F238E27FC236}">
                <a16:creationId xmlns:a16="http://schemas.microsoft.com/office/drawing/2014/main" id="{89B57D29-00C2-D949-93C7-D380B4C4DFCF}"/>
              </a:ext>
            </a:extLst>
          </p:cNvPr>
          <p:cNvGrpSpPr>
            <a:grpSpLocks/>
          </p:cNvGrpSpPr>
          <p:nvPr/>
        </p:nvGrpSpPr>
        <p:grpSpPr bwMode="auto">
          <a:xfrm>
            <a:off x="3043702" y="2266904"/>
            <a:ext cx="602013" cy="635159"/>
            <a:chOff x="4560" y="2544"/>
            <a:chExt cx="192" cy="192"/>
          </a:xfrm>
        </p:grpSpPr>
        <p:sp>
          <p:nvSpPr>
            <p:cNvPr id="34" name="Oval 111">
              <a:extLst>
                <a:ext uri="{FF2B5EF4-FFF2-40B4-BE49-F238E27FC236}">
                  <a16:creationId xmlns:a16="http://schemas.microsoft.com/office/drawing/2014/main" id="{286A46B0-E2C0-414C-B66D-006E87C4B698}"/>
                </a:ext>
              </a:extLst>
            </p:cNvPr>
            <p:cNvSpPr>
              <a:spLocks noChangeAspect="1" noChangeArrowheads="1"/>
            </p:cNvSpPr>
            <p:nvPr/>
          </p:nvSpPr>
          <p:spPr bwMode="auto">
            <a:xfrm>
              <a:off x="4560" y="2544"/>
              <a:ext cx="192" cy="192"/>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a:solidFill>
                    <a:schemeClr val="tx1"/>
                  </a:solidFill>
                  <a:latin typeface="Times New Roman" panose="02020603050405020304" pitchFamily="18" charset="0"/>
                  <a:ea typeface="ＭＳ Ｐゴシック" panose="020B0600070205080204" pitchFamily="34" charset="-128"/>
                </a:defRPr>
              </a:lvl1pPr>
              <a:lvl2pPr marL="37931725" indent="-37474525">
                <a:spcBef>
                  <a:spcPct val="20000"/>
                </a:spcBef>
                <a:buChar char="–"/>
                <a:defRPr sz="16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Char char="•"/>
                <a:defRPr sz="1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sz="12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12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buFontTx/>
                <a:buNone/>
              </a:pPr>
              <a:endParaRPr lang="en-US" altLang="en-US" sz="2000"/>
            </a:p>
          </p:txBody>
        </p:sp>
        <p:grpSp>
          <p:nvGrpSpPr>
            <p:cNvPr id="40" name="Group 117">
              <a:extLst>
                <a:ext uri="{FF2B5EF4-FFF2-40B4-BE49-F238E27FC236}">
                  <a16:creationId xmlns:a16="http://schemas.microsoft.com/office/drawing/2014/main" id="{0E25FCBA-8A87-1C41-8B9E-30EC763C27F6}"/>
                </a:ext>
              </a:extLst>
            </p:cNvPr>
            <p:cNvGrpSpPr>
              <a:grpSpLocks noChangeAspect="1"/>
            </p:cNvGrpSpPr>
            <p:nvPr/>
          </p:nvGrpSpPr>
          <p:grpSpPr bwMode="auto">
            <a:xfrm>
              <a:off x="4608" y="2592"/>
              <a:ext cx="96" cy="96"/>
              <a:chOff x="2929" y="3217"/>
              <a:chExt cx="383" cy="191"/>
            </a:xfrm>
          </p:grpSpPr>
          <p:sp>
            <p:nvSpPr>
              <p:cNvPr id="41" name="Arc 118">
                <a:extLst>
                  <a:ext uri="{FF2B5EF4-FFF2-40B4-BE49-F238E27FC236}">
                    <a16:creationId xmlns:a16="http://schemas.microsoft.com/office/drawing/2014/main" id="{C6DB9D6C-0EB1-234C-84D9-95F9BED988D9}"/>
                  </a:ext>
                </a:extLst>
              </p:cNvPr>
              <p:cNvSpPr>
                <a:spLocks noChangeAspect="1"/>
              </p:cNvSpPr>
              <p:nvPr/>
            </p:nvSpPr>
            <p:spPr bwMode="auto">
              <a:xfrm>
                <a:off x="2929" y="3217"/>
                <a:ext cx="192" cy="96"/>
              </a:xfrm>
              <a:custGeom>
                <a:avLst/>
                <a:gdLst>
                  <a:gd name="T0" fmla="*/ 0 w 43200"/>
                  <a:gd name="T1" fmla="*/ 0 h 21600"/>
                  <a:gd name="T2" fmla="*/ 0 w 43200"/>
                  <a:gd name="T3" fmla="*/ 0 h 21600"/>
                  <a:gd name="T4" fmla="*/ 0 w 43200"/>
                  <a:gd name="T5" fmla="*/ 0 h 21600"/>
                  <a:gd name="T6" fmla="*/ 0 60000 65536"/>
                  <a:gd name="T7" fmla="*/ 0 60000 65536"/>
                  <a:gd name="T8" fmla="*/ 0 60000 65536"/>
                  <a:gd name="T9" fmla="*/ 0 w 43200"/>
                  <a:gd name="T10" fmla="*/ 0 h 21600"/>
                  <a:gd name="T11" fmla="*/ 43200 w 43200"/>
                  <a:gd name="T12" fmla="*/ 21600 h 21600"/>
                </a:gdLst>
                <a:ahLst/>
                <a:cxnLst>
                  <a:cxn ang="T6">
                    <a:pos x="T0" y="T1"/>
                  </a:cxn>
                  <a:cxn ang="T7">
                    <a:pos x="T2" y="T3"/>
                  </a:cxn>
                  <a:cxn ang="T8">
                    <a:pos x="T4" y="T5"/>
                  </a:cxn>
                </a:cxnLst>
                <a:rect l="T9" t="T10" r="T11" b="T12"/>
                <a:pathLst>
                  <a:path w="43200" h="21600" fill="none" extrusionOk="0">
                    <a:moveTo>
                      <a:pt x="-1" y="21599"/>
                    </a:moveTo>
                    <a:cubicBezTo>
                      <a:pt x="0" y="9670"/>
                      <a:pt x="9670" y="0"/>
                      <a:pt x="21600" y="0"/>
                    </a:cubicBezTo>
                    <a:cubicBezTo>
                      <a:pt x="33529" y="-1"/>
                      <a:pt x="43200" y="9670"/>
                      <a:pt x="43200" y="21600"/>
                    </a:cubicBezTo>
                  </a:path>
                  <a:path w="43200" h="21600" stroke="0" extrusionOk="0">
                    <a:moveTo>
                      <a:pt x="-1" y="21599"/>
                    </a:moveTo>
                    <a:cubicBezTo>
                      <a:pt x="0" y="9670"/>
                      <a:pt x="9670" y="0"/>
                      <a:pt x="21600" y="0"/>
                    </a:cubicBezTo>
                    <a:cubicBezTo>
                      <a:pt x="33529" y="-1"/>
                      <a:pt x="43200" y="9670"/>
                      <a:pt x="43200" y="21600"/>
                    </a:cubicBezTo>
                    <a:lnTo>
                      <a:pt x="21600" y="21600"/>
                    </a:lnTo>
                    <a:lnTo>
                      <a:pt x="-1" y="21599"/>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2" name="Arc 119">
                <a:extLst>
                  <a:ext uri="{FF2B5EF4-FFF2-40B4-BE49-F238E27FC236}">
                    <a16:creationId xmlns:a16="http://schemas.microsoft.com/office/drawing/2014/main" id="{D26169B9-F12D-B045-BD73-D26A5FE17FE0}"/>
                  </a:ext>
                </a:extLst>
              </p:cNvPr>
              <p:cNvSpPr>
                <a:spLocks noChangeAspect="1"/>
              </p:cNvSpPr>
              <p:nvPr/>
            </p:nvSpPr>
            <p:spPr bwMode="auto">
              <a:xfrm flipV="1">
                <a:off x="3120" y="3312"/>
                <a:ext cx="192" cy="96"/>
              </a:xfrm>
              <a:custGeom>
                <a:avLst/>
                <a:gdLst>
                  <a:gd name="T0" fmla="*/ 0 w 43200"/>
                  <a:gd name="T1" fmla="*/ 0 h 21600"/>
                  <a:gd name="T2" fmla="*/ 0 w 43200"/>
                  <a:gd name="T3" fmla="*/ 0 h 21600"/>
                  <a:gd name="T4" fmla="*/ 0 w 43200"/>
                  <a:gd name="T5" fmla="*/ 0 h 21600"/>
                  <a:gd name="T6" fmla="*/ 0 60000 65536"/>
                  <a:gd name="T7" fmla="*/ 0 60000 65536"/>
                  <a:gd name="T8" fmla="*/ 0 60000 65536"/>
                  <a:gd name="T9" fmla="*/ 0 w 43200"/>
                  <a:gd name="T10" fmla="*/ 0 h 21600"/>
                  <a:gd name="T11" fmla="*/ 43200 w 43200"/>
                  <a:gd name="T12" fmla="*/ 21600 h 21600"/>
                </a:gdLst>
                <a:ahLst/>
                <a:cxnLst>
                  <a:cxn ang="T6">
                    <a:pos x="T0" y="T1"/>
                  </a:cxn>
                  <a:cxn ang="T7">
                    <a:pos x="T2" y="T3"/>
                  </a:cxn>
                  <a:cxn ang="T8">
                    <a:pos x="T4" y="T5"/>
                  </a:cxn>
                </a:cxnLst>
                <a:rect l="T9" t="T10" r="T11" b="T12"/>
                <a:pathLst>
                  <a:path w="43200" h="21600" fill="none" extrusionOk="0">
                    <a:moveTo>
                      <a:pt x="-1" y="21599"/>
                    </a:moveTo>
                    <a:cubicBezTo>
                      <a:pt x="0" y="9670"/>
                      <a:pt x="9670" y="0"/>
                      <a:pt x="21600" y="0"/>
                    </a:cubicBezTo>
                    <a:cubicBezTo>
                      <a:pt x="33529" y="-1"/>
                      <a:pt x="43200" y="9670"/>
                      <a:pt x="43200" y="21600"/>
                    </a:cubicBezTo>
                  </a:path>
                  <a:path w="43200" h="21600" stroke="0" extrusionOk="0">
                    <a:moveTo>
                      <a:pt x="-1" y="21599"/>
                    </a:moveTo>
                    <a:cubicBezTo>
                      <a:pt x="0" y="9670"/>
                      <a:pt x="9670" y="0"/>
                      <a:pt x="21600" y="0"/>
                    </a:cubicBezTo>
                    <a:cubicBezTo>
                      <a:pt x="33529" y="-1"/>
                      <a:pt x="43200" y="9670"/>
                      <a:pt x="43200" y="21600"/>
                    </a:cubicBezTo>
                    <a:lnTo>
                      <a:pt x="21600" y="21600"/>
                    </a:lnTo>
                    <a:lnTo>
                      <a:pt x="-1" y="21599"/>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cxnSp>
        <p:nvCxnSpPr>
          <p:cNvPr id="51" name="Straight Connector 50">
            <a:extLst>
              <a:ext uri="{FF2B5EF4-FFF2-40B4-BE49-F238E27FC236}">
                <a16:creationId xmlns:a16="http://schemas.microsoft.com/office/drawing/2014/main" id="{FA655D17-DEDC-4449-AE71-A9C2DA7D9B3C}"/>
              </a:ext>
            </a:extLst>
          </p:cNvPr>
          <p:cNvCxnSpPr>
            <a:cxnSpLocks/>
          </p:cNvCxnSpPr>
          <p:nvPr/>
        </p:nvCxnSpPr>
        <p:spPr>
          <a:xfrm flipV="1">
            <a:off x="3356983" y="2901536"/>
            <a:ext cx="2" cy="482768"/>
          </a:xfrm>
          <a:prstGeom prst="line">
            <a:avLst/>
          </a:prstGeom>
          <a:ln w="25400">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BA2C58FF-0ED1-864F-90C1-7494DE0D4947}"/>
              </a:ext>
            </a:extLst>
          </p:cNvPr>
          <p:cNvSpPr txBox="1"/>
          <p:nvPr/>
        </p:nvSpPr>
        <p:spPr>
          <a:xfrm>
            <a:off x="3772686" y="3254254"/>
            <a:ext cx="486888" cy="369332"/>
          </a:xfrm>
          <a:prstGeom prst="rect">
            <a:avLst/>
          </a:prstGeom>
          <a:noFill/>
        </p:spPr>
        <p:txBody>
          <a:bodyPr wrap="square" rtlCol="0">
            <a:spAutoFit/>
          </a:bodyPr>
          <a:lstStyle/>
          <a:p>
            <a:r>
              <a:rPr lang="en-US" dirty="0"/>
              <a:t>IF</a:t>
            </a:r>
          </a:p>
        </p:txBody>
      </p:sp>
      <p:cxnSp>
        <p:nvCxnSpPr>
          <p:cNvPr id="53" name="Straight Connector 52">
            <a:extLst>
              <a:ext uri="{FF2B5EF4-FFF2-40B4-BE49-F238E27FC236}">
                <a16:creationId xmlns:a16="http://schemas.microsoft.com/office/drawing/2014/main" id="{4F1871AE-BD3C-1A40-86F6-F228EBE7FFDC}"/>
              </a:ext>
            </a:extLst>
          </p:cNvPr>
          <p:cNvCxnSpPr>
            <a:cxnSpLocks/>
          </p:cNvCxnSpPr>
          <p:nvPr/>
        </p:nvCxnSpPr>
        <p:spPr>
          <a:xfrm flipH="1">
            <a:off x="3590916" y="3644189"/>
            <a:ext cx="928255" cy="0"/>
          </a:xfrm>
          <a:prstGeom prst="line">
            <a:avLst/>
          </a:prstGeom>
          <a:ln w="25400">
            <a:solidFill>
              <a:schemeClr val="tx1"/>
            </a:solidFill>
            <a:head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48AB640F-A4DA-194D-B111-27064ECDE92D}"/>
              </a:ext>
            </a:extLst>
          </p:cNvPr>
          <p:cNvSpPr/>
          <p:nvPr/>
        </p:nvSpPr>
        <p:spPr>
          <a:xfrm>
            <a:off x="6633367" y="3263868"/>
            <a:ext cx="1184555" cy="73613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16531079-C806-5B49-8A96-FA9EEE9723C2}"/>
              </a:ext>
            </a:extLst>
          </p:cNvPr>
          <p:cNvSpPr txBox="1"/>
          <p:nvPr/>
        </p:nvSpPr>
        <p:spPr>
          <a:xfrm>
            <a:off x="6742466" y="3319308"/>
            <a:ext cx="966355" cy="646331"/>
          </a:xfrm>
          <a:prstGeom prst="rect">
            <a:avLst/>
          </a:prstGeom>
          <a:noFill/>
        </p:spPr>
        <p:txBody>
          <a:bodyPr wrap="square" rtlCol="0">
            <a:spAutoFit/>
          </a:bodyPr>
          <a:lstStyle/>
          <a:p>
            <a:r>
              <a:rPr lang="en-US" dirty="0"/>
              <a:t>Phase rotation</a:t>
            </a:r>
          </a:p>
        </p:txBody>
      </p:sp>
      <p:sp>
        <p:nvSpPr>
          <p:cNvPr id="57" name="Rectangle 56">
            <a:extLst>
              <a:ext uri="{FF2B5EF4-FFF2-40B4-BE49-F238E27FC236}">
                <a16:creationId xmlns:a16="http://schemas.microsoft.com/office/drawing/2014/main" id="{CF044DA9-74DE-5C4C-913E-CA598AB142BD}"/>
              </a:ext>
            </a:extLst>
          </p:cNvPr>
          <p:cNvSpPr/>
          <p:nvPr/>
        </p:nvSpPr>
        <p:spPr>
          <a:xfrm>
            <a:off x="8768948" y="3333136"/>
            <a:ext cx="1184555" cy="73613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75C89358-DD2C-9744-82D0-2DF76519541C}"/>
              </a:ext>
            </a:extLst>
          </p:cNvPr>
          <p:cNvSpPr txBox="1"/>
          <p:nvPr/>
        </p:nvSpPr>
        <p:spPr>
          <a:xfrm>
            <a:off x="8768153" y="3459826"/>
            <a:ext cx="1184555" cy="369332"/>
          </a:xfrm>
          <a:prstGeom prst="rect">
            <a:avLst/>
          </a:prstGeom>
          <a:noFill/>
        </p:spPr>
        <p:txBody>
          <a:bodyPr wrap="square" rtlCol="0">
            <a:spAutoFit/>
          </a:bodyPr>
          <a:lstStyle/>
          <a:p>
            <a:pPr algn="ctr"/>
            <a:r>
              <a:rPr lang="en-US" dirty="0"/>
              <a:t>Correlator</a:t>
            </a:r>
          </a:p>
        </p:txBody>
      </p:sp>
      <p:sp>
        <p:nvSpPr>
          <p:cNvPr id="59" name="Rectangle 58">
            <a:extLst>
              <a:ext uri="{FF2B5EF4-FFF2-40B4-BE49-F238E27FC236}">
                <a16:creationId xmlns:a16="http://schemas.microsoft.com/office/drawing/2014/main" id="{5237315C-677F-E046-9D63-74469E4800FE}"/>
              </a:ext>
            </a:extLst>
          </p:cNvPr>
          <p:cNvSpPr/>
          <p:nvPr/>
        </p:nvSpPr>
        <p:spPr>
          <a:xfrm>
            <a:off x="8671968" y="4839325"/>
            <a:ext cx="1402773" cy="73613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DAEEA52D-562A-4A42-9FAB-976B487D3CC4}"/>
              </a:ext>
            </a:extLst>
          </p:cNvPr>
          <p:cNvSpPr txBox="1"/>
          <p:nvPr/>
        </p:nvSpPr>
        <p:spPr>
          <a:xfrm>
            <a:off x="8671173" y="4966015"/>
            <a:ext cx="1402773" cy="369332"/>
          </a:xfrm>
          <a:prstGeom prst="rect">
            <a:avLst/>
          </a:prstGeom>
          <a:noFill/>
        </p:spPr>
        <p:txBody>
          <a:bodyPr wrap="square" rtlCol="0">
            <a:spAutoFit/>
          </a:bodyPr>
          <a:lstStyle/>
          <a:p>
            <a:r>
              <a:rPr lang="en-US" dirty="0"/>
              <a:t>Accumulator</a:t>
            </a:r>
          </a:p>
        </p:txBody>
      </p:sp>
      <p:sp>
        <p:nvSpPr>
          <p:cNvPr id="61" name="Rectangle 60">
            <a:extLst>
              <a:ext uri="{FF2B5EF4-FFF2-40B4-BE49-F238E27FC236}">
                <a16:creationId xmlns:a16="http://schemas.microsoft.com/office/drawing/2014/main" id="{550BFC0F-87CD-F64F-B361-2731435064C5}"/>
              </a:ext>
            </a:extLst>
          </p:cNvPr>
          <p:cNvSpPr/>
          <p:nvPr/>
        </p:nvSpPr>
        <p:spPr>
          <a:xfrm>
            <a:off x="8778842" y="1989248"/>
            <a:ext cx="1184555" cy="736136"/>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a:extLst>
              <a:ext uri="{FF2B5EF4-FFF2-40B4-BE49-F238E27FC236}">
                <a16:creationId xmlns:a16="http://schemas.microsoft.com/office/drawing/2014/main" id="{DF7C701C-6B9E-EC48-9E47-11D1ED7E9D7B}"/>
              </a:ext>
            </a:extLst>
          </p:cNvPr>
          <p:cNvSpPr txBox="1"/>
          <p:nvPr/>
        </p:nvSpPr>
        <p:spPr>
          <a:xfrm>
            <a:off x="8778047" y="2080313"/>
            <a:ext cx="1184555" cy="646331"/>
          </a:xfrm>
          <a:prstGeom prst="rect">
            <a:avLst/>
          </a:prstGeom>
          <a:noFill/>
        </p:spPr>
        <p:txBody>
          <a:bodyPr wrap="square" rtlCol="0">
            <a:spAutoFit/>
          </a:bodyPr>
          <a:lstStyle/>
          <a:p>
            <a:pPr algn="ctr"/>
            <a:r>
              <a:rPr lang="en-US" dirty="0"/>
              <a:t>Code</a:t>
            </a:r>
          </a:p>
          <a:p>
            <a:pPr algn="ctr"/>
            <a:r>
              <a:rPr lang="en-US" dirty="0"/>
              <a:t>NCO</a:t>
            </a:r>
          </a:p>
        </p:txBody>
      </p:sp>
      <p:cxnSp>
        <p:nvCxnSpPr>
          <p:cNvPr id="64" name="Straight Connector 63">
            <a:extLst>
              <a:ext uri="{FF2B5EF4-FFF2-40B4-BE49-F238E27FC236}">
                <a16:creationId xmlns:a16="http://schemas.microsoft.com/office/drawing/2014/main" id="{1B14E73E-A5BF-904F-8183-EAC21C3E9BD3}"/>
              </a:ext>
            </a:extLst>
          </p:cNvPr>
          <p:cNvCxnSpPr>
            <a:cxnSpLocks/>
          </p:cNvCxnSpPr>
          <p:nvPr/>
        </p:nvCxnSpPr>
        <p:spPr>
          <a:xfrm flipH="1">
            <a:off x="7817922" y="3652804"/>
            <a:ext cx="928255" cy="0"/>
          </a:xfrm>
          <a:prstGeom prst="line">
            <a:avLst/>
          </a:prstGeom>
          <a:ln w="2540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5D8B9FE-11DB-CF4A-9F40-37EBE9D39E6F}"/>
              </a:ext>
            </a:extLst>
          </p:cNvPr>
          <p:cNvCxnSpPr>
            <a:cxnSpLocks/>
          </p:cNvCxnSpPr>
          <p:nvPr/>
        </p:nvCxnSpPr>
        <p:spPr>
          <a:xfrm flipH="1">
            <a:off x="5694217" y="3630546"/>
            <a:ext cx="928255" cy="0"/>
          </a:xfrm>
          <a:prstGeom prst="line">
            <a:avLst/>
          </a:prstGeom>
          <a:ln w="25400">
            <a:solidFill>
              <a:schemeClr val="tx1"/>
            </a:solidFill>
            <a:headEnd type="triangle"/>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05A9C4B-80B7-7A49-91FF-119686701815}"/>
              </a:ext>
            </a:extLst>
          </p:cNvPr>
          <p:cNvCxnSpPr>
            <a:cxnSpLocks/>
          </p:cNvCxnSpPr>
          <p:nvPr/>
        </p:nvCxnSpPr>
        <p:spPr>
          <a:xfrm flipV="1">
            <a:off x="9360429" y="2709721"/>
            <a:ext cx="1" cy="648480"/>
          </a:xfrm>
          <a:prstGeom prst="line">
            <a:avLst/>
          </a:prstGeom>
          <a:ln w="25400">
            <a:solidFill>
              <a:schemeClr val="tx1"/>
            </a:solidFill>
            <a:head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66924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hape 50"/>
          <p:cNvSpPr/>
          <p:nvPr/>
        </p:nvSpPr>
        <p:spPr>
          <a:xfrm>
            <a:off x="2142997" y="9217524"/>
            <a:ext cx="342902" cy="2"/>
          </a:xfrm>
          <a:prstGeom prst="line">
            <a:avLst/>
          </a:prstGeom>
          <a:ln w="6350">
            <a:solidFill/>
            <a:round/>
          </a:ln>
        </p:spPr>
        <p:txBody>
          <a:bodyPr lIns="0" tIns="0" rIns="0" bIns="0"/>
          <a:lstStyle/>
          <a:p>
            <a:pPr lvl="0">
              <a:defRPr sz="1200"/>
            </a:pPr>
            <a:endParaRPr sz="1200"/>
          </a:p>
        </p:txBody>
      </p:sp>
      <p:sp>
        <p:nvSpPr>
          <p:cNvPr id="62" name="TextBox 61">
            <a:extLst>
              <a:ext uri="{FF2B5EF4-FFF2-40B4-BE49-F238E27FC236}">
                <a16:creationId xmlns:a16="http://schemas.microsoft.com/office/drawing/2014/main" id="{3873609E-5820-9C44-AC6E-8C3AAC0AA9CB}"/>
              </a:ext>
            </a:extLst>
          </p:cNvPr>
          <p:cNvSpPr txBox="1"/>
          <p:nvPr/>
        </p:nvSpPr>
        <p:spPr>
          <a:xfrm>
            <a:off x="185530" y="155731"/>
            <a:ext cx="11529391" cy="769441"/>
          </a:xfrm>
          <a:prstGeom prst="rect">
            <a:avLst/>
          </a:prstGeom>
          <a:noFill/>
        </p:spPr>
        <p:txBody>
          <a:bodyPr wrap="square" rtlCol="0">
            <a:spAutoFit/>
          </a:bodyPr>
          <a:lstStyle/>
          <a:p>
            <a:pPr algn="ctr"/>
            <a:r>
              <a:rPr lang="en-US" sz="4400" dirty="0">
                <a:latin typeface="+mj-lt"/>
              </a:rPr>
              <a:t>Interference and Harmful Interference</a:t>
            </a:r>
          </a:p>
        </p:txBody>
      </p:sp>
      <p:sp>
        <p:nvSpPr>
          <p:cNvPr id="15" name="TextBox 14">
            <a:extLst>
              <a:ext uri="{FF2B5EF4-FFF2-40B4-BE49-F238E27FC236}">
                <a16:creationId xmlns:a16="http://schemas.microsoft.com/office/drawing/2014/main" id="{34EE796B-9DCB-DE41-AEA4-31CBF97794EF}"/>
              </a:ext>
            </a:extLst>
          </p:cNvPr>
          <p:cNvSpPr txBox="1"/>
          <p:nvPr/>
        </p:nvSpPr>
        <p:spPr>
          <a:xfrm>
            <a:off x="468048" y="1322839"/>
            <a:ext cx="11246873" cy="494321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oAutofit/>
          </a:bodyPr>
          <a:lstStyle/>
          <a:p>
            <a:r>
              <a:rPr lang="en-US" sz="2400" dirty="0">
                <a:effectLst/>
              </a:rPr>
              <a:t>The ITU’s definition of “interference” is: </a:t>
            </a:r>
            <a:endParaRPr lang="en-US" sz="2800" dirty="0"/>
          </a:p>
          <a:p>
            <a:pPr marL="742950" lvl="1" indent="-285750">
              <a:buFont typeface="Arial" panose="020B0604020202020204" pitchFamily="34" charset="0"/>
              <a:buChar char="•"/>
            </a:pPr>
            <a:r>
              <a:rPr lang="en-US" sz="2000" dirty="0">
                <a:effectLst/>
              </a:rPr>
              <a:t>The effect of unwanted energy due to one or a combination of </a:t>
            </a:r>
            <a:r>
              <a:rPr lang="en-US" sz="2000" i="1" dirty="0">
                <a:effectLst/>
              </a:rPr>
              <a:t>emissions</a:t>
            </a:r>
            <a:r>
              <a:rPr lang="en-US" sz="2000" dirty="0">
                <a:effectLst/>
              </a:rPr>
              <a:t>, </a:t>
            </a:r>
            <a:r>
              <a:rPr lang="en-US" sz="2000" i="1" dirty="0">
                <a:effectLst/>
              </a:rPr>
              <a:t>radiations</a:t>
            </a:r>
            <a:r>
              <a:rPr lang="en-US" sz="2000" dirty="0">
                <a:effectLst/>
              </a:rPr>
              <a:t>, or inductions upon reception in a </a:t>
            </a:r>
            <a:r>
              <a:rPr lang="en-US" sz="2000" i="1" dirty="0">
                <a:effectLst/>
              </a:rPr>
              <a:t>radio communication </a:t>
            </a:r>
            <a:r>
              <a:rPr lang="en-US" sz="2000" dirty="0">
                <a:effectLst/>
              </a:rPr>
              <a:t>system, manifested by any performance degradation, misinterpretation, or loss of information which could be extracted in the absence of such unwanted energy. </a:t>
            </a:r>
          </a:p>
          <a:p>
            <a:r>
              <a:rPr lang="en-US" sz="2400" dirty="0"/>
              <a:t>ITU </a:t>
            </a:r>
            <a:r>
              <a:rPr lang="en-US" sz="2400" dirty="0">
                <a:effectLst/>
              </a:rPr>
              <a:t>definition of “harmful interference” (ITU) : </a:t>
            </a:r>
            <a:endParaRPr lang="en-US" sz="2800" dirty="0"/>
          </a:p>
          <a:p>
            <a:pPr marL="742950" lvl="1" indent="-285750">
              <a:buFont typeface="Arial" panose="020B0604020202020204" pitchFamily="34" charset="0"/>
              <a:buChar char="•"/>
            </a:pPr>
            <a:r>
              <a:rPr lang="en-US" sz="2000" i="1" dirty="0">
                <a:effectLst/>
              </a:rPr>
              <a:t>Interference </a:t>
            </a:r>
            <a:r>
              <a:rPr lang="en-US" sz="2000" dirty="0">
                <a:effectLst/>
              </a:rPr>
              <a:t>which endangers the functioning of a </a:t>
            </a:r>
            <a:r>
              <a:rPr lang="en-US" sz="2000" i="1" dirty="0">
                <a:effectLst/>
              </a:rPr>
              <a:t>radio navigation service </a:t>
            </a:r>
            <a:r>
              <a:rPr lang="en-US" sz="2000" dirty="0">
                <a:effectLst/>
              </a:rPr>
              <a:t>or of other </a:t>
            </a:r>
            <a:r>
              <a:rPr lang="en-US" sz="2000" i="1" dirty="0">
                <a:effectLst/>
              </a:rPr>
              <a:t>safety services </a:t>
            </a:r>
            <a:r>
              <a:rPr lang="en-US" sz="2000" dirty="0">
                <a:effectLst/>
              </a:rPr>
              <a:t>or seriously degrades, obstructs, or repeatedly interrupts a </a:t>
            </a:r>
            <a:r>
              <a:rPr lang="en-US" sz="2000" i="1" dirty="0">
                <a:effectLst/>
              </a:rPr>
              <a:t>radio communication service </a:t>
            </a:r>
            <a:r>
              <a:rPr lang="en-US" sz="2000" dirty="0">
                <a:effectLst/>
              </a:rPr>
              <a:t>operating in accordance with [the] Radio Regulations </a:t>
            </a:r>
            <a:endParaRPr lang="en-US" sz="2000" dirty="0"/>
          </a:p>
          <a:p>
            <a:r>
              <a:rPr lang="en-US" sz="2400" dirty="0">
                <a:effectLst/>
              </a:rPr>
              <a:t>These international regulations also include two related terms: </a:t>
            </a:r>
            <a:endParaRPr lang="en-US" sz="2800" dirty="0"/>
          </a:p>
          <a:p>
            <a:pPr marL="742950" lvl="1" indent="-285750">
              <a:buFont typeface="Arial" panose="020B0604020202020204" pitchFamily="34" charset="0"/>
              <a:buChar char="•"/>
            </a:pPr>
            <a:r>
              <a:rPr lang="en-US" sz="2000" i="1" dirty="0">
                <a:effectLst/>
              </a:rPr>
              <a:t>permissible interference</a:t>
            </a:r>
            <a:endParaRPr lang="en-US" sz="2000" dirty="0"/>
          </a:p>
          <a:p>
            <a:pPr marL="742950" lvl="1" indent="-285750">
              <a:buFont typeface="Arial" panose="020B0604020202020204" pitchFamily="34" charset="0"/>
              <a:buChar char="•"/>
            </a:pPr>
            <a:r>
              <a:rPr lang="en-US" sz="2000" i="1" dirty="0">
                <a:effectLst/>
              </a:rPr>
              <a:t>accepted interference</a:t>
            </a:r>
          </a:p>
          <a:p>
            <a:pPr marL="285750" indent="-285750">
              <a:buFont typeface="Arial" panose="020B0604020202020204" pitchFamily="34" charset="0"/>
              <a:buChar char="•"/>
            </a:pPr>
            <a:r>
              <a:rPr lang="en-US" sz="2400" dirty="0">
                <a:solidFill>
                  <a:srgbClr val="000000"/>
                </a:solidFill>
                <a:ea typeface="Cambria Math" panose="02040503050406030204" pitchFamily="18" charset="0"/>
                <a:sym typeface="Calibri"/>
              </a:rPr>
              <a:t>Harmful Interference</a:t>
            </a:r>
          </a:p>
          <a:p>
            <a:pPr marL="742950" lvl="1" indent="-285750">
              <a:buFont typeface="Arial" panose="020B0604020202020204" pitchFamily="34" charset="0"/>
              <a:buChar char="•"/>
            </a:pPr>
            <a:r>
              <a:rPr lang="en-US" sz="2000" dirty="0">
                <a:solidFill>
                  <a:srgbClr val="000000"/>
                </a:solidFill>
                <a:ea typeface="Cambria Math" panose="02040503050406030204" pitchFamily="18" charset="0"/>
                <a:sym typeface="Calibri"/>
              </a:rPr>
              <a:t>Roughly “harmful interference” to a service operating in accordance with FCC regulations</a:t>
            </a:r>
          </a:p>
        </p:txBody>
      </p:sp>
      <p:sp>
        <p:nvSpPr>
          <p:cNvPr id="3" name="Slide Number Placeholder 2">
            <a:extLst>
              <a:ext uri="{FF2B5EF4-FFF2-40B4-BE49-F238E27FC236}">
                <a16:creationId xmlns:a16="http://schemas.microsoft.com/office/drawing/2014/main" id="{6826992A-7B64-6440-A560-83BE3668A105}"/>
              </a:ext>
            </a:extLst>
          </p:cNvPr>
          <p:cNvSpPr>
            <a:spLocks noGrp="1"/>
          </p:cNvSpPr>
          <p:nvPr>
            <p:ph type="sldNum" sz="quarter" idx="2"/>
          </p:nvPr>
        </p:nvSpPr>
        <p:spPr>
          <a:xfrm>
            <a:off x="6553200" y="6404292"/>
            <a:ext cx="2133600" cy="269241"/>
          </a:xfrm>
          <a:prstGeom prst="rect">
            <a:avLst/>
          </a:prstGeom>
          <a:ln w="12700">
            <a:miter lim="400000"/>
          </a:ln>
        </p:spPr>
        <p:txBody>
          <a:bodyPr lIns="45719" rIns="45719" anchor="ctr">
            <a:spAutoFit/>
          </a:bodyPr>
          <a:lstStyle>
            <a:lvl1pPr algn="r" defTabSz="457200">
              <a:defRPr sz="1200">
                <a:solidFill>
                  <a:srgbClr val="888888"/>
                </a:solidFill>
                <a:latin typeface="Calibri"/>
                <a:ea typeface="Calibri"/>
                <a:cs typeface="Calibri"/>
                <a:sym typeface="Calibri"/>
              </a:defRPr>
            </a:lvl1pPr>
            <a:lvl2pPr indent="457200" defTabSz="457200">
              <a:defRPr>
                <a:latin typeface="Calibri"/>
                <a:ea typeface="Calibri"/>
                <a:cs typeface="Calibri"/>
                <a:sym typeface="Calibri"/>
              </a:defRPr>
            </a:lvl2pPr>
            <a:lvl3pPr indent="914400" defTabSz="457200">
              <a:defRPr>
                <a:latin typeface="Calibri"/>
                <a:ea typeface="Calibri"/>
                <a:cs typeface="Calibri"/>
                <a:sym typeface="Calibri"/>
              </a:defRPr>
            </a:lvl3pPr>
            <a:lvl4pPr indent="1371600" defTabSz="457200">
              <a:defRPr>
                <a:latin typeface="Calibri"/>
                <a:ea typeface="Calibri"/>
                <a:cs typeface="Calibri"/>
                <a:sym typeface="Calibri"/>
              </a:defRPr>
            </a:lvl4pPr>
            <a:lvl5pPr indent="1828800" defTabSz="457200">
              <a:defRPr>
                <a:latin typeface="Calibri"/>
                <a:ea typeface="Calibri"/>
                <a:cs typeface="Calibri"/>
                <a:sym typeface="Calibri"/>
              </a:defRPr>
            </a:lvl5pPr>
            <a:lvl6pPr indent="2286000" defTabSz="457200">
              <a:defRPr>
                <a:latin typeface="Calibri"/>
                <a:ea typeface="Calibri"/>
                <a:cs typeface="Calibri"/>
                <a:sym typeface="Calibri"/>
              </a:defRPr>
            </a:lvl6pPr>
            <a:lvl7pPr indent="2743200" defTabSz="457200">
              <a:defRPr>
                <a:latin typeface="Calibri"/>
                <a:ea typeface="Calibri"/>
                <a:cs typeface="Calibri"/>
                <a:sym typeface="Calibri"/>
              </a:defRPr>
            </a:lvl7pPr>
            <a:lvl8pPr indent="3200400" defTabSz="457200">
              <a:defRPr>
                <a:latin typeface="Calibri"/>
                <a:ea typeface="Calibri"/>
                <a:cs typeface="Calibri"/>
                <a:sym typeface="Calibri"/>
              </a:defRPr>
            </a:lvl8pPr>
            <a:lvl9pPr indent="3657600" defTabSz="457200">
              <a:defRPr>
                <a:latin typeface="Calibri"/>
                <a:ea typeface="Calibri"/>
                <a:cs typeface="Calibri"/>
                <a:sym typeface="Calibri"/>
              </a:defRPr>
            </a:lvl9pPr>
          </a:lstStyle>
          <a:p>
            <a:pPr lvl="0"/>
            <a:fld id="{86CB4B4D-7CA3-9044-876B-883B54F8677D}" type="slidenum">
              <a:rPr lang="en-US" smtClean="0"/>
              <a:pPr lvl="0"/>
              <a:t>16</a:t>
            </a:fld>
            <a:endParaRPr lang="en-US"/>
          </a:p>
        </p:txBody>
      </p:sp>
    </p:spTree>
    <p:extLst>
      <p:ext uri="{BB962C8B-B14F-4D97-AF65-F5344CB8AC3E}">
        <p14:creationId xmlns:p14="http://schemas.microsoft.com/office/powerpoint/2010/main" val="11992821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hape 50"/>
          <p:cNvSpPr/>
          <p:nvPr/>
        </p:nvSpPr>
        <p:spPr>
          <a:xfrm>
            <a:off x="2142997" y="9217524"/>
            <a:ext cx="342902" cy="2"/>
          </a:xfrm>
          <a:prstGeom prst="line">
            <a:avLst/>
          </a:prstGeom>
          <a:ln w="6350">
            <a:solidFill/>
            <a:round/>
          </a:ln>
        </p:spPr>
        <p:txBody>
          <a:bodyPr lIns="0" tIns="0" rIns="0" bIns="0"/>
          <a:lstStyle/>
          <a:p>
            <a:pPr lvl="0">
              <a:defRPr sz="1200"/>
            </a:pPr>
            <a:endParaRPr sz="1200"/>
          </a:p>
        </p:txBody>
      </p:sp>
      <p:sp>
        <p:nvSpPr>
          <p:cNvPr id="62" name="TextBox 61">
            <a:extLst>
              <a:ext uri="{FF2B5EF4-FFF2-40B4-BE49-F238E27FC236}">
                <a16:creationId xmlns:a16="http://schemas.microsoft.com/office/drawing/2014/main" id="{3873609E-5820-9C44-AC6E-8C3AAC0AA9CB}"/>
              </a:ext>
            </a:extLst>
          </p:cNvPr>
          <p:cNvSpPr txBox="1"/>
          <p:nvPr/>
        </p:nvSpPr>
        <p:spPr>
          <a:xfrm>
            <a:off x="185530" y="155731"/>
            <a:ext cx="11529391" cy="769441"/>
          </a:xfrm>
          <a:prstGeom prst="rect">
            <a:avLst/>
          </a:prstGeom>
          <a:noFill/>
        </p:spPr>
        <p:txBody>
          <a:bodyPr wrap="square" rtlCol="0">
            <a:spAutoFit/>
          </a:bodyPr>
          <a:lstStyle/>
          <a:p>
            <a:pPr algn="ctr"/>
            <a:r>
              <a:rPr lang="en-US" sz="4400" dirty="0">
                <a:latin typeface="+mj-lt"/>
              </a:rPr>
              <a:t>Noise Power and Interference Power</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4EE796B-9DCB-DE41-AEA4-31CBF97794EF}"/>
                  </a:ext>
                </a:extLst>
              </p:cNvPr>
              <p:cNvSpPr txBox="1"/>
              <p:nvPr/>
            </p:nvSpPr>
            <p:spPr>
              <a:xfrm>
                <a:off x="472563" y="1210505"/>
                <a:ext cx="11246873" cy="243838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oAutofit/>
              </a:bodyPr>
              <a:lstStyle/>
              <a:p>
                <a:pPr marL="342900" indent="-342900" defTabSz="457200" latinLnBrk="1"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 </a:t>
                </a:r>
                <a14:m>
                  <m:oMath xmlns:m="http://schemas.openxmlformats.org/officeDocument/2006/math">
                    <m:f>
                      <m:fPr>
                        <m:ctrlPr>
                          <a:rPr lang="en-US" sz="2000" i="1" smtClean="0">
                            <a:solidFill>
                              <a:srgbClr val="000000"/>
                            </a:solidFill>
                            <a:latin typeface="Cambria Math" panose="02040503050406030204" pitchFamily="18" charset="0"/>
                            <a:ea typeface="Cambria Math" panose="02040503050406030204" pitchFamily="18" charset="0"/>
                            <a:sym typeface="Calibri"/>
                          </a:rPr>
                        </m:ctrlPr>
                      </m:fPr>
                      <m:num>
                        <m:r>
                          <a:rPr lang="en-US" sz="2000" b="0" i="1" smtClean="0">
                            <a:solidFill>
                              <a:srgbClr val="000000"/>
                            </a:solidFill>
                            <a:latin typeface="Cambria Math" panose="02040503050406030204" pitchFamily="18" charset="0"/>
                            <a:ea typeface="Cambria Math" panose="02040503050406030204" pitchFamily="18" charset="0"/>
                            <a:sym typeface="Calibri"/>
                          </a:rPr>
                          <m:t>𝐼</m:t>
                        </m:r>
                        <m:r>
                          <a:rPr lang="en-US" sz="2000" b="0" i="1" smtClean="0">
                            <a:solidFill>
                              <a:srgbClr val="000000"/>
                            </a:solidFill>
                            <a:latin typeface="Cambria Math" panose="02040503050406030204" pitchFamily="18" charset="0"/>
                            <a:ea typeface="Cambria Math" panose="02040503050406030204" pitchFamily="18" charset="0"/>
                            <a:sym typeface="Calibri"/>
                          </a:rPr>
                          <m:t>+</m:t>
                        </m:r>
                        <m:r>
                          <a:rPr lang="en-US" sz="2000" b="0" i="1" smtClean="0">
                            <a:solidFill>
                              <a:srgbClr val="000000"/>
                            </a:solidFill>
                            <a:latin typeface="Cambria Math" panose="02040503050406030204" pitchFamily="18" charset="0"/>
                            <a:ea typeface="Cambria Math" panose="02040503050406030204" pitchFamily="18" charset="0"/>
                            <a:sym typeface="Calibri"/>
                          </a:rPr>
                          <m:t>𝑁</m:t>
                        </m:r>
                      </m:num>
                      <m:den>
                        <m:r>
                          <a:rPr lang="en-US" sz="2000" b="0" i="1" smtClean="0">
                            <a:solidFill>
                              <a:srgbClr val="000000"/>
                            </a:solidFill>
                            <a:latin typeface="Cambria Math" panose="02040503050406030204" pitchFamily="18" charset="0"/>
                            <a:ea typeface="Cambria Math" panose="02040503050406030204" pitchFamily="18" charset="0"/>
                            <a:sym typeface="Calibri"/>
                          </a:rPr>
                          <m:t>𝑁</m:t>
                        </m:r>
                      </m:den>
                    </m:f>
                  </m:oMath>
                </a14:m>
                <a:r>
                  <a:rPr lang="en-US" sz="2000" dirty="0">
                    <a:solidFill>
                      <a:srgbClr val="000000"/>
                    </a:solidFill>
                    <a:latin typeface="Calibri"/>
                    <a:ea typeface="Cambria Math" panose="02040503050406030204" pitchFamily="18" charset="0"/>
                    <a:sym typeface="Calibri"/>
                  </a:rPr>
                  <a:t>, I is power of “interfering signal”, N is “noise power”</a:t>
                </a:r>
              </a:p>
              <a:p>
                <a:pPr marL="342900" indent="-342900" defTabSz="457200" latinLnBrk="1" hangingPunct="0">
                  <a:buFont typeface="Arial" panose="020B0604020202020204" pitchFamily="34" charset="0"/>
                  <a:buChar char="•"/>
                </a:pPr>
                <a:r>
                  <a:rPr lang="en-US" sz="2000" dirty="0">
                    <a:solidFill>
                      <a:srgbClr val="000000"/>
                    </a:solidFill>
                    <a:latin typeface="Calibri"/>
                    <a:ea typeface="Cambria Math" panose="02040503050406030204" pitchFamily="18" charset="0"/>
                    <a:sym typeface="Calibri"/>
                  </a:rPr>
                  <a:t>Often expressed in dB: </a:t>
                </a:r>
                <a14:m>
                  <m:oMath xmlns:m="http://schemas.openxmlformats.org/officeDocument/2006/math">
                    <m:r>
                      <a:rPr lang="en-US" sz="2000" b="0" i="1" smtClean="0">
                        <a:solidFill>
                          <a:srgbClr val="000000"/>
                        </a:solidFill>
                        <a:latin typeface="Cambria Math" panose="02040503050406030204" pitchFamily="18" charset="0"/>
                        <a:ea typeface="Cambria Math" panose="02040503050406030204" pitchFamily="18" charset="0"/>
                        <a:sym typeface="Calibri"/>
                      </a:rPr>
                      <m:t>10</m:t>
                    </m:r>
                    <m:sSub>
                      <m:sSubPr>
                        <m:ctrlPr>
                          <a:rPr lang="en-US" sz="2000" b="0" i="1" smtClean="0">
                            <a:solidFill>
                              <a:srgbClr val="000000"/>
                            </a:solidFill>
                            <a:latin typeface="Cambria Math" panose="02040503050406030204" pitchFamily="18" charset="0"/>
                            <a:ea typeface="Cambria Math" panose="02040503050406030204" pitchFamily="18" charset="0"/>
                            <a:sym typeface="Calibri"/>
                          </a:rPr>
                        </m:ctrlPr>
                      </m:sSubPr>
                      <m:e>
                        <m:r>
                          <a:rPr lang="en-US" sz="2000" b="0" i="1" smtClean="0">
                            <a:solidFill>
                              <a:srgbClr val="000000"/>
                            </a:solidFill>
                            <a:latin typeface="Cambria Math" panose="02040503050406030204" pitchFamily="18" charset="0"/>
                            <a:ea typeface="Cambria Math" panose="02040503050406030204" pitchFamily="18" charset="0"/>
                            <a:sym typeface="Calibri"/>
                          </a:rPr>
                          <m:t>𝑙𝑜𝑔</m:t>
                        </m:r>
                      </m:e>
                      <m:sub>
                        <m:r>
                          <a:rPr lang="en-US" sz="2000" b="0" i="1" smtClean="0">
                            <a:solidFill>
                              <a:srgbClr val="000000"/>
                            </a:solidFill>
                            <a:latin typeface="Cambria Math" panose="02040503050406030204" pitchFamily="18" charset="0"/>
                            <a:ea typeface="Cambria Math" panose="02040503050406030204" pitchFamily="18" charset="0"/>
                            <a:sym typeface="Calibri"/>
                          </a:rPr>
                          <m:t>10</m:t>
                        </m:r>
                      </m:sub>
                    </m:sSub>
                    <m:r>
                      <a:rPr lang="en-US" sz="2000" b="0" i="1" smtClean="0">
                        <a:solidFill>
                          <a:srgbClr val="000000"/>
                        </a:solidFill>
                        <a:latin typeface="Cambria Math" panose="02040503050406030204" pitchFamily="18" charset="0"/>
                        <a:ea typeface="Cambria Math" panose="02040503050406030204" pitchFamily="18" charset="0"/>
                        <a:sym typeface="Calibri"/>
                      </a:rPr>
                      <m:t>(</m:t>
                    </m:r>
                    <m:f>
                      <m:fPr>
                        <m:ctrlPr>
                          <a:rPr lang="en-US" sz="2000" i="1">
                            <a:solidFill>
                              <a:srgbClr val="000000"/>
                            </a:solidFill>
                            <a:latin typeface="Cambria Math" panose="02040503050406030204" pitchFamily="18" charset="0"/>
                            <a:ea typeface="Cambria Math" panose="02040503050406030204" pitchFamily="18" charset="0"/>
                            <a:sym typeface="Calibri"/>
                          </a:rPr>
                        </m:ctrlPr>
                      </m:fPr>
                      <m:num>
                        <m:r>
                          <a:rPr lang="en-US" sz="2000" i="1">
                            <a:solidFill>
                              <a:srgbClr val="000000"/>
                            </a:solidFill>
                            <a:latin typeface="Cambria Math" panose="02040503050406030204" pitchFamily="18" charset="0"/>
                            <a:ea typeface="Cambria Math" panose="02040503050406030204" pitchFamily="18" charset="0"/>
                            <a:sym typeface="Calibri"/>
                          </a:rPr>
                          <m:t>𝐼</m:t>
                        </m:r>
                        <m:r>
                          <a:rPr lang="en-US" sz="2000" i="1">
                            <a:solidFill>
                              <a:srgbClr val="000000"/>
                            </a:solidFill>
                            <a:latin typeface="Cambria Math" panose="02040503050406030204" pitchFamily="18" charset="0"/>
                            <a:ea typeface="Cambria Math" panose="02040503050406030204" pitchFamily="18" charset="0"/>
                            <a:sym typeface="Calibri"/>
                          </a:rPr>
                          <m:t>+</m:t>
                        </m:r>
                        <m:r>
                          <a:rPr lang="en-US" sz="2000" i="1">
                            <a:solidFill>
                              <a:srgbClr val="000000"/>
                            </a:solidFill>
                            <a:latin typeface="Cambria Math" panose="02040503050406030204" pitchFamily="18" charset="0"/>
                            <a:ea typeface="Cambria Math" panose="02040503050406030204" pitchFamily="18" charset="0"/>
                            <a:sym typeface="Calibri"/>
                          </a:rPr>
                          <m:t>𝑁</m:t>
                        </m:r>
                      </m:num>
                      <m:den>
                        <m:r>
                          <a:rPr lang="en-US" sz="2000" i="1">
                            <a:solidFill>
                              <a:srgbClr val="000000"/>
                            </a:solidFill>
                            <a:latin typeface="Cambria Math" panose="02040503050406030204" pitchFamily="18" charset="0"/>
                            <a:ea typeface="Cambria Math" panose="02040503050406030204" pitchFamily="18" charset="0"/>
                            <a:sym typeface="Calibri"/>
                          </a:rPr>
                          <m:t>𝑁</m:t>
                        </m:r>
                      </m:den>
                    </m:f>
                    <m:r>
                      <a:rPr lang="en-US" sz="2000" b="0" i="1" smtClean="0">
                        <a:solidFill>
                          <a:srgbClr val="000000"/>
                        </a:solidFill>
                        <a:latin typeface="Cambria Math" panose="02040503050406030204" pitchFamily="18" charset="0"/>
                        <a:ea typeface="Cambria Math" panose="02040503050406030204" pitchFamily="18" charset="0"/>
                        <a:sym typeface="Calibri"/>
                      </a:rPr>
                      <m:t>)</m:t>
                    </m:r>
                  </m:oMath>
                </a14:m>
                <a:r>
                  <a:rPr lang="en-US" sz="2000" dirty="0">
                    <a:solidFill>
                      <a:srgbClr val="000000"/>
                    </a:solidFill>
                    <a:latin typeface="Calibri"/>
                    <a:ea typeface="Cambria Math" panose="02040503050406030204" pitchFamily="18" charset="0"/>
                    <a:sym typeface="Calibri"/>
                  </a:rPr>
                  <a:t>.</a:t>
                </a:r>
              </a:p>
              <a:p>
                <a:pPr marL="342900" indent="-342900" defTabSz="457200" latinLnBrk="1"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In general , </a:t>
                </a:r>
                <a14:m>
                  <m:oMath xmlns:m="http://schemas.openxmlformats.org/officeDocument/2006/math">
                    <m:sSub>
                      <m:sSubPr>
                        <m:ctrlPr>
                          <a:rPr lang="en-US" sz="2000" i="1">
                            <a:solidFill>
                              <a:srgbClr val="000000"/>
                            </a:solidFill>
                            <a:latin typeface="Cambria Math" panose="02040503050406030204" pitchFamily="18" charset="0"/>
                            <a:ea typeface="Cambria Math" panose="02040503050406030204" pitchFamily="18" charset="0"/>
                            <a:sym typeface="Calibri"/>
                          </a:rPr>
                        </m:ctrlPr>
                      </m:sSubPr>
                      <m:e>
                        <m:r>
                          <a:rPr lang="en-US" sz="2000" i="1">
                            <a:solidFill>
                              <a:srgbClr val="000000"/>
                            </a:solidFill>
                            <a:latin typeface="Cambria Math" panose="02040503050406030204" pitchFamily="18" charset="0"/>
                            <a:ea typeface="Cambria Math" panose="02040503050406030204" pitchFamily="18" charset="0"/>
                            <a:sym typeface="Calibri"/>
                          </a:rPr>
                          <m:t>𝑃</m:t>
                        </m:r>
                      </m:e>
                      <m:sub>
                        <m:r>
                          <a:rPr lang="en-US" sz="2000" i="1">
                            <a:solidFill>
                              <a:srgbClr val="000000"/>
                            </a:solidFill>
                            <a:latin typeface="Cambria Math" panose="02040503050406030204" pitchFamily="18" charset="0"/>
                            <a:ea typeface="Cambria Math" panose="02040503050406030204" pitchFamily="18" charset="0"/>
                            <a:sym typeface="Calibri"/>
                          </a:rPr>
                          <m:t>𝑛</m:t>
                        </m:r>
                      </m:sub>
                    </m:sSub>
                    <m:r>
                      <a:rPr lang="en-US" sz="2000" i="1">
                        <a:solidFill>
                          <a:srgbClr val="000000"/>
                        </a:solidFill>
                        <a:latin typeface="Cambria Math" panose="02040503050406030204" pitchFamily="18" charset="0"/>
                        <a:ea typeface="Cambria Math" panose="02040503050406030204" pitchFamily="18" charset="0"/>
                        <a:sym typeface="Calibri"/>
                      </a:rPr>
                      <m:t>=</m:t>
                    </m:r>
                    <m:r>
                      <a:rPr lang="en-US" sz="2000" i="1">
                        <a:solidFill>
                          <a:srgbClr val="000000"/>
                        </a:solidFill>
                        <a:latin typeface="Cambria Math" panose="02040503050406030204" pitchFamily="18" charset="0"/>
                        <a:ea typeface="Cambria Math" panose="02040503050406030204" pitchFamily="18" charset="0"/>
                        <a:sym typeface="Calibri"/>
                      </a:rPr>
                      <m:t>𝑁𝐵</m:t>
                    </m:r>
                  </m:oMath>
                </a14:m>
                <a:r>
                  <a:rPr lang="en-US" sz="2000" dirty="0">
                    <a:solidFill>
                      <a:srgbClr val="000000"/>
                    </a:solidFill>
                    <a:ea typeface="Cambria Math" panose="02040503050406030204" pitchFamily="18" charset="0"/>
                    <a:sym typeface="Calibri"/>
                  </a:rPr>
                  <a:t>, where N is the noise power per Hz and B is the bandwidth</a:t>
                </a:r>
              </a:p>
              <a:p>
                <a:pPr marL="342900" indent="-342900" defTabSz="457200" latinLnBrk="1" hangingPunct="0">
                  <a:buFont typeface="Arial" panose="020B0604020202020204" pitchFamily="34" charset="0"/>
                  <a:buChar char="•"/>
                </a:pPr>
                <a:r>
                  <a:rPr lang="en-US" sz="2000" b="0" dirty="0">
                    <a:solidFill>
                      <a:srgbClr val="000000"/>
                    </a:solidFill>
                    <a:ea typeface="Cambria Math" panose="02040503050406030204" pitchFamily="18" charset="0"/>
                    <a:sym typeface="Calibri"/>
                  </a:rPr>
                  <a:t>Thermal </a:t>
                </a:r>
                <a:r>
                  <a:rPr lang="en-US" sz="2000" b="0" dirty="0" err="1">
                    <a:solidFill>
                      <a:srgbClr val="000000"/>
                    </a:solidFill>
                    <a:ea typeface="Cambria Math" panose="02040503050406030204" pitchFamily="18" charset="0"/>
                    <a:sym typeface="Calibri"/>
                  </a:rPr>
                  <a:t>n</a:t>
                </a:r>
                <a:r>
                  <a:rPr lang="en-US" sz="2000" b="0" dirty="0">
                    <a:solidFill>
                      <a:srgbClr val="000000"/>
                    </a:solidFill>
                    <a:ea typeface="Cambria Math" panose="02040503050406030204" pitchFamily="18" charset="0"/>
                    <a:sym typeface="Calibri"/>
                  </a:rPr>
                  <a:t>oise is </a:t>
                </a:r>
                <a14:m>
                  <m:oMath xmlns:m="http://schemas.openxmlformats.org/officeDocument/2006/math">
                    <m:r>
                      <a:rPr lang="en-US" sz="2000" b="0" i="1" smtClean="0">
                        <a:solidFill>
                          <a:srgbClr val="000000"/>
                        </a:solidFill>
                        <a:latin typeface="Cambria Math" panose="02040503050406030204" pitchFamily="18" charset="0"/>
                        <a:ea typeface="Cambria Math" panose="02040503050406030204" pitchFamily="18" charset="0"/>
                        <a:sym typeface="Calibri"/>
                      </a:rPr>
                      <m:t>𝑁</m:t>
                    </m:r>
                    <m:r>
                      <a:rPr lang="en-US" sz="2000" b="0" i="1" smtClean="0">
                        <a:solidFill>
                          <a:srgbClr val="000000"/>
                        </a:solidFill>
                        <a:latin typeface="Cambria Math" panose="02040503050406030204" pitchFamily="18" charset="0"/>
                        <a:ea typeface="Cambria Math" panose="02040503050406030204" pitchFamily="18" charset="0"/>
                        <a:sym typeface="Calibri"/>
                      </a:rPr>
                      <m:t>=</m:t>
                    </m:r>
                    <m:r>
                      <a:rPr lang="en-US" sz="2000" b="0" i="1" smtClean="0">
                        <a:solidFill>
                          <a:srgbClr val="000000"/>
                        </a:solidFill>
                        <a:latin typeface="Cambria Math" panose="02040503050406030204" pitchFamily="18" charset="0"/>
                        <a:ea typeface="Cambria Math" panose="02040503050406030204" pitchFamily="18" charset="0"/>
                        <a:sym typeface="Calibri"/>
                      </a:rPr>
                      <m:t>𝑘𝑇</m:t>
                    </m:r>
                    <m:r>
                      <a:rPr lang="en-US" sz="2000" b="0" i="1" smtClean="0">
                        <a:solidFill>
                          <a:srgbClr val="000000"/>
                        </a:solidFill>
                        <a:latin typeface="Cambria Math" panose="02040503050406030204" pitchFamily="18" charset="0"/>
                        <a:ea typeface="Cambria Math" panose="02040503050406030204" pitchFamily="18" charset="0"/>
                        <a:sym typeface="Calibri"/>
                      </a:rPr>
                      <m:t>.</m:t>
                    </m:r>
                  </m:oMath>
                </a14:m>
                <a:r>
                  <a:rPr lang="en-US" sz="2000" b="0" i="1" dirty="0">
                    <a:solidFill>
                      <a:srgbClr val="000000"/>
                    </a:solidFill>
                    <a:latin typeface="Cambria Math" panose="02040503050406030204" pitchFamily="18" charset="0"/>
                    <a:ea typeface="Cambria Math" panose="02040503050406030204" pitchFamily="18" charset="0"/>
                    <a:sym typeface="Calibri"/>
                  </a:rPr>
                  <a:t> </a:t>
                </a:r>
                <a14:m>
                  <m:oMath xmlns:m="http://schemas.openxmlformats.org/officeDocument/2006/math">
                    <m:r>
                      <a:rPr lang="en-US" sz="2000" b="0" i="1" dirty="0" smtClean="0">
                        <a:solidFill>
                          <a:srgbClr val="000000"/>
                        </a:solidFill>
                        <a:latin typeface="Cambria Math" panose="02040503050406030204" pitchFamily="18" charset="0"/>
                        <a:ea typeface="Cambria Math" panose="02040503050406030204" pitchFamily="18" charset="0"/>
                        <a:sym typeface="Calibri"/>
                      </a:rPr>
                      <m:t>𝑘</m:t>
                    </m:r>
                    <m:r>
                      <a:rPr lang="en-US" sz="2000" b="0" i="1" dirty="0" smtClean="0">
                        <a:solidFill>
                          <a:srgbClr val="000000"/>
                        </a:solidFill>
                        <a:latin typeface="Cambria Math" panose="02040503050406030204" pitchFamily="18" charset="0"/>
                        <a:ea typeface="Cambria Math" panose="02040503050406030204" pitchFamily="18" charset="0"/>
                        <a:sym typeface="Calibri"/>
                      </a:rPr>
                      <m:t>=1.38×</m:t>
                    </m:r>
                    <m:sSup>
                      <m:sSupPr>
                        <m:ctrlPr>
                          <a:rPr lang="en-US" sz="2000" b="0" i="1" dirty="0" smtClean="0">
                            <a:solidFill>
                              <a:srgbClr val="000000"/>
                            </a:solidFill>
                            <a:latin typeface="Cambria Math" panose="02040503050406030204" pitchFamily="18" charset="0"/>
                            <a:ea typeface="Cambria Math" panose="02040503050406030204" pitchFamily="18" charset="0"/>
                            <a:sym typeface="Calibri"/>
                          </a:rPr>
                        </m:ctrlPr>
                      </m:sSupPr>
                      <m:e>
                        <m:r>
                          <a:rPr lang="en-US" sz="2000" b="0" i="1" dirty="0" smtClean="0">
                            <a:solidFill>
                              <a:srgbClr val="000000"/>
                            </a:solidFill>
                            <a:latin typeface="Cambria Math" panose="02040503050406030204" pitchFamily="18" charset="0"/>
                            <a:ea typeface="Cambria Math" panose="02040503050406030204" pitchFamily="18" charset="0"/>
                            <a:sym typeface="Calibri"/>
                          </a:rPr>
                          <m:t>10</m:t>
                        </m:r>
                      </m:e>
                      <m:sup>
                        <m:r>
                          <a:rPr lang="en-US" sz="2000" b="0" i="1" dirty="0" smtClean="0">
                            <a:solidFill>
                              <a:srgbClr val="000000"/>
                            </a:solidFill>
                            <a:latin typeface="Cambria Math" panose="02040503050406030204" pitchFamily="18" charset="0"/>
                            <a:ea typeface="Cambria Math" panose="02040503050406030204" pitchFamily="18" charset="0"/>
                            <a:sym typeface="Calibri"/>
                          </a:rPr>
                          <m:t>−23</m:t>
                        </m:r>
                      </m:sup>
                    </m:sSup>
                    <m:r>
                      <a:rPr lang="en-US" sz="2000" b="0" i="1" dirty="0" smtClean="0">
                        <a:solidFill>
                          <a:srgbClr val="000000"/>
                        </a:solidFill>
                        <a:latin typeface="Cambria Math" panose="02040503050406030204" pitchFamily="18" charset="0"/>
                        <a:ea typeface="Cambria Math" panose="02040503050406030204" pitchFamily="18" charset="0"/>
                        <a:sym typeface="Calibri"/>
                      </a:rPr>
                      <m:t> </m:t>
                    </m:r>
                    <m:f>
                      <m:fPr>
                        <m:ctrlPr>
                          <a:rPr lang="en-US" sz="2000" b="0" i="1" dirty="0" smtClean="0">
                            <a:solidFill>
                              <a:srgbClr val="000000"/>
                            </a:solidFill>
                            <a:latin typeface="Cambria Math" panose="02040503050406030204" pitchFamily="18" charset="0"/>
                            <a:ea typeface="Cambria Math" panose="02040503050406030204" pitchFamily="18" charset="0"/>
                            <a:sym typeface="Calibri"/>
                          </a:rPr>
                        </m:ctrlPr>
                      </m:fPr>
                      <m:num>
                        <m:sSup>
                          <m:sSupPr>
                            <m:ctrlPr>
                              <a:rPr lang="en-US" sz="2000" b="0" i="1" dirty="0" smtClean="0">
                                <a:solidFill>
                                  <a:srgbClr val="000000"/>
                                </a:solidFill>
                                <a:latin typeface="Cambria Math" panose="02040503050406030204" pitchFamily="18" charset="0"/>
                                <a:ea typeface="Cambria Math" panose="02040503050406030204" pitchFamily="18" charset="0"/>
                                <a:sym typeface="Calibri"/>
                              </a:rPr>
                            </m:ctrlPr>
                          </m:sSupPr>
                          <m:e>
                            <m:r>
                              <a:rPr lang="en-US" sz="2000" b="0" i="1" dirty="0" smtClean="0">
                                <a:solidFill>
                                  <a:srgbClr val="000000"/>
                                </a:solidFill>
                                <a:latin typeface="Cambria Math" panose="02040503050406030204" pitchFamily="18" charset="0"/>
                                <a:ea typeface="Cambria Math" panose="02040503050406030204" pitchFamily="18" charset="0"/>
                                <a:sym typeface="Calibri"/>
                              </a:rPr>
                              <m:t>𝑚</m:t>
                            </m:r>
                          </m:e>
                          <m:sup>
                            <m:r>
                              <a:rPr lang="en-US" sz="2000" b="0" i="1" dirty="0" smtClean="0">
                                <a:solidFill>
                                  <a:srgbClr val="000000"/>
                                </a:solidFill>
                                <a:latin typeface="Cambria Math" panose="02040503050406030204" pitchFamily="18" charset="0"/>
                                <a:ea typeface="Cambria Math" panose="02040503050406030204" pitchFamily="18" charset="0"/>
                                <a:sym typeface="Calibri"/>
                              </a:rPr>
                              <m:t>2</m:t>
                            </m:r>
                          </m:sup>
                        </m:sSup>
                        <m:r>
                          <a:rPr lang="en-US" sz="2000" b="0" i="1" dirty="0" smtClean="0">
                            <a:solidFill>
                              <a:srgbClr val="000000"/>
                            </a:solidFill>
                            <a:latin typeface="Cambria Math" panose="02040503050406030204" pitchFamily="18" charset="0"/>
                            <a:ea typeface="Cambria Math" panose="02040503050406030204" pitchFamily="18" charset="0"/>
                            <a:sym typeface="Calibri"/>
                          </a:rPr>
                          <m:t>−</m:t>
                        </m:r>
                        <m:r>
                          <a:rPr lang="en-US" sz="2000" b="0" i="1" dirty="0" smtClean="0">
                            <a:solidFill>
                              <a:srgbClr val="000000"/>
                            </a:solidFill>
                            <a:latin typeface="Cambria Math" panose="02040503050406030204" pitchFamily="18" charset="0"/>
                            <a:ea typeface="Cambria Math" panose="02040503050406030204" pitchFamily="18" charset="0"/>
                            <a:sym typeface="Calibri"/>
                          </a:rPr>
                          <m:t>𝑘𝑔</m:t>
                        </m:r>
                      </m:num>
                      <m:den>
                        <m:sSup>
                          <m:sSupPr>
                            <m:ctrlPr>
                              <a:rPr lang="en-US" sz="2000" b="0" i="1" dirty="0" smtClean="0">
                                <a:solidFill>
                                  <a:srgbClr val="000000"/>
                                </a:solidFill>
                                <a:latin typeface="Cambria Math" panose="02040503050406030204" pitchFamily="18" charset="0"/>
                                <a:ea typeface="Cambria Math" panose="02040503050406030204" pitchFamily="18" charset="0"/>
                                <a:sym typeface="Calibri"/>
                              </a:rPr>
                            </m:ctrlPr>
                          </m:sSupPr>
                          <m:e>
                            <m:r>
                              <a:rPr lang="en-US" sz="2000" b="0" i="1" dirty="0" smtClean="0">
                                <a:solidFill>
                                  <a:srgbClr val="000000"/>
                                </a:solidFill>
                                <a:latin typeface="Cambria Math" panose="02040503050406030204" pitchFamily="18" charset="0"/>
                                <a:ea typeface="Cambria Math" panose="02040503050406030204" pitchFamily="18" charset="0"/>
                                <a:sym typeface="Calibri"/>
                              </a:rPr>
                              <m:t>𝑠</m:t>
                            </m:r>
                          </m:e>
                          <m:sup>
                            <m:r>
                              <a:rPr lang="en-US" sz="2000" b="0" i="1" dirty="0" smtClean="0">
                                <a:solidFill>
                                  <a:srgbClr val="000000"/>
                                </a:solidFill>
                                <a:latin typeface="Cambria Math" panose="02040503050406030204" pitchFamily="18" charset="0"/>
                                <a:ea typeface="Cambria Math" panose="02040503050406030204" pitchFamily="18" charset="0"/>
                                <a:sym typeface="Calibri"/>
                              </a:rPr>
                              <m:t>2</m:t>
                            </m:r>
                          </m:sup>
                        </m:sSup>
                        <m:r>
                          <a:rPr lang="en-US" sz="2000" b="0" i="1" dirty="0" smtClean="0">
                            <a:solidFill>
                              <a:srgbClr val="000000"/>
                            </a:solidFill>
                            <a:latin typeface="Cambria Math" panose="02040503050406030204" pitchFamily="18" charset="0"/>
                            <a:ea typeface="Cambria Math" panose="02040503050406030204" pitchFamily="18" charset="0"/>
                            <a:sym typeface="Calibri"/>
                          </a:rPr>
                          <m:t>−</m:t>
                        </m:r>
                        <m:r>
                          <a:rPr lang="en-US" sz="2000" b="0" i="1" dirty="0" smtClean="0">
                            <a:solidFill>
                              <a:srgbClr val="000000"/>
                            </a:solidFill>
                            <a:latin typeface="Cambria Math" panose="02040503050406030204" pitchFamily="18" charset="0"/>
                            <a:ea typeface="Cambria Math" panose="02040503050406030204" pitchFamily="18" charset="0"/>
                            <a:sym typeface="Calibri"/>
                          </a:rPr>
                          <m:t>𝐾</m:t>
                        </m:r>
                      </m:den>
                    </m:f>
                  </m:oMath>
                </a14:m>
                <a:endParaRPr lang="en-US" sz="2000" b="0" i="1" dirty="0">
                  <a:solidFill>
                    <a:srgbClr val="000000"/>
                  </a:solidFill>
                  <a:latin typeface="Cambria Math" panose="02040503050406030204" pitchFamily="18" charset="0"/>
                  <a:ea typeface="Cambria Math" panose="02040503050406030204" pitchFamily="18" charset="0"/>
                  <a:sym typeface="Calibri"/>
                </a:endParaRPr>
              </a:p>
              <a:p>
                <a:pPr marL="342900" indent="-342900" defTabSz="457200" latinLnBrk="1" hangingPunct="0">
                  <a:buFont typeface="Arial" panose="020B0604020202020204" pitchFamily="34" charset="0"/>
                  <a:buChar char="•"/>
                </a:pPr>
                <a14:m>
                  <m:oMath xmlns:m="http://schemas.openxmlformats.org/officeDocument/2006/math">
                    <m:r>
                      <a:rPr lang="en-US" sz="2000" b="0" i="1" smtClean="0">
                        <a:solidFill>
                          <a:srgbClr val="000000"/>
                        </a:solidFill>
                        <a:latin typeface="Cambria Math" panose="02040503050406030204" pitchFamily="18" charset="0"/>
                        <a:ea typeface="Cambria Math" panose="02040503050406030204" pitchFamily="18" charset="0"/>
                        <a:sym typeface="Calibri"/>
                      </a:rPr>
                      <m:t>4×</m:t>
                    </m:r>
                    <m:sSup>
                      <m:sSupPr>
                        <m:ctrlPr>
                          <a:rPr lang="en-US" sz="2000" b="0" i="1" smtClean="0">
                            <a:solidFill>
                              <a:srgbClr val="000000"/>
                            </a:solidFill>
                            <a:latin typeface="Cambria Math" panose="02040503050406030204" pitchFamily="18" charset="0"/>
                            <a:ea typeface="Cambria Math" panose="02040503050406030204" pitchFamily="18" charset="0"/>
                            <a:sym typeface="Calibri"/>
                          </a:rPr>
                        </m:ctrlPr>
                      </m:sSupPr>
                      <m:e>
                        <m:r>
                          <a:rPr lang="en-US" sz="2000" b="0" i="1" smtClean="0">
                            <a:solidFill>
                              <a:srgbClr val="000000"/>
                            </a:solidFill>
                            <a:latin typeface="Cambria Math" panose="02040503050406030204" pitchFamily="18" charset="0"/>
                            <a:ea typeface="Cambria Math" panose="02040503050406030204" pitchFamily="18" charset="0"/>
                            <a:sym typeface="Calibri"/>
                          </a:rPr>
                          <m:t>10</m:t>
                        </m:r>
                      </m:e>
                      <m:sup>
                        <m:r>
                          <a:rPr lang="en-US" sz="2000" b="0" i="1" smtClean="0">
                            <a:solidFill>
                              <a:srgbClr val="000000"/>
                            </a:solidFill>
                            <a:latin typeface="Cambria Math" panose="02040503050406030204" pitchFamily="18" charset="0"/>
                            <a:ea typeface="Cambria Math" panose="02040503050406030204" pitchFamily="18" charset="0"/>
                            <a:sym typeface="Calibri"/>
                          </a:rPr>
                          <m:t>−21</m:t>
                        </m:r>
                      </m:sup>
                    </m:sSup>
                    <m:f>
                      <m:fPr>
                        <m:ctrlPr>
                          <a:rPr lang="en-US" sz="2000" b="0" i="1" smtClean="0">
                            <a:solidFill>
                              <a:srgbClr val="000000"/>
                            </a:solidFill>
                            <a:latin typeface="Cambria Math" panose="02040503050406030204" pitchFamily="18" charset="0"/>
                            <a:ea typeface="Cambria Math" panose="02040503050406030204" pitchFamily="18" charset="0"/>
                            <a:sym typeface="Calibri"/>
                          </a:rPr>
                        </m:ctrlPr>
                      </m:fPr>
                      <m:num>
                        <m:r>
                          <a:rPr lang="en-US" sz="2000" b="0" i="1" smtClean="0">
                            <a:solidFill>
                              <a:srgbClr val="000000"/>
                            </a:solidFill>
                            <a:latin typeface="Cambria Math" panose="02040503050406030204" pitchFamily="18" charset="0"/>
                            <a:ea typeface="Cambria Math" panose="02040503050406030204" pitchFamily="18" charset="0"/>
                            <a:sym typeface="Calibri"/>
                          </a:rPr>
                          <m:t>𝑊𝑎𝑡𝑡𝑠</m:t>
                        </m:r>
                      </m:num>
                      <m:den>
                        <m:r>
                          <a:rPr lang="en-US" sz="2000" b="0" i="1" smtClean="0">
                            <a:solidFill>
                              <a:srgbClr val="000000"/>
                            </a:solidFill>
                            <a:latin typeface="Cambria Math" panose="02040503050406030204" pitchFamily="18" charset="0"/>
                            <a:ea typeface="Cambria Math" panose="02040503050406030204" pitchFamily="18" charset="0"/>
                            <a:sym typeface="Calibri"/>
                          </a:rPr>
                          <m:t>𝐻𝑧</m:t>
                        </m:r>
                      </m:den>
                    </m:f>
                  </m:oMath>
                </a14:m>
                <a:r>
                  <a:rPr lang="en-US" sz="2000" dirty="0">
                    <a:solidFill>
                      <a:srgbClr val="000000"/>
                    </a:solidFill>
                    <a:latin typeface="Calibri"/>
                    <a:ea typeface="Cambria Math" panose="02040503050406030204" pitchFamily="18" charset="0"/>
                    <a:sym typeface="Calibri"/>
                  </a:rPr>
                  <a:t> at 300 K or about </a:t>
                </a:r>
                <a14:m>
                  <m:oMath xmlns:m="http://schemas.openxmlformats.org/officeDocument/2006/math">
                    <m:r>
                      <a:rPr lang="en-US" sz="2000" b="0" i="1" smtClean="0">
                        <a:solidFill>
                          <a:srgbClr val="000000"/>
                        </a:solidFill>
                        <a:latin typeface="Cambria Math" panose="02040503050406030204" pitchFamily="18" charset="0"/>
                        <a:ea typeface="Cambria Math" panose="02040503050406030204" pitchFamily="18" charset="0"/>
                        <a:sym typeface="Calibri"/>
                      </a:rPr>
                      <m:t>8×</m:t>
                    </m:r>
                    <m:sSup>
                      <m:sSupPr>
                        <m:ctrlPr>
                          <a:rPr lang="en-US" sz="2000" b="0" i="1" smtClean="0">
                            <a:solidFill>
                              <a:srgbClr val="000000"/>
                            </a:solidFill>
                            <a:latin typeface="Cambria Math" panose="02040503050406030204" pitchFamily="18" charset="0"/>
                            <a:ea typeface="Cambria Math" panose="02040503050406030204" pitchFamily="18" charset="0"/>
                            <a:sym typeface="Calibri"/>
                          </a:rPr>
                        </m:ctrlPr>
                      </m:sSupPr>
                      <m:e>
                        <m:r>
                          <a:rPr lang="en-US" sz="2000" b="0" i="1" smtClean="0">
                            <a:solidFill>
                              <a:srgbClr val="000000"/>
                            </a:solidFill>
                            <a:latin typeface="Cambria Math" panose="02040503050406030204" pitchFamily="18" charset="0"/>
                            <a:ea typeface="Cambria Math" panose="02040503050406030204" pitchFamily="18" charset="0"/>
                            <a:sym typeface="Calibri"/>
                          </a:rPr>
                          <m:t>10</m:t>
                        </m:r>
                      </m:e>
                      <m:sup>
                        <m:r>
                          <a:rPr lang="en-US" sz="2000" b="0" i="1" smtClean="0">
                            <a:solidFill>
                              <a:srgbClr val="000000"/>
                            </a:solidFill>
                            <a:latin typeface="Cambria Math" panose="02040503050406030204" pitchFamily="18" charset="0"/>
                            <a:ea typeface="Cambria Math" panose="02040503050406030204" pitchFamily="18" charset="0"/>
                            <a:sym typeface="Calibri"/>
                          </a:rPr>
                          <m:t>−15 </m:t>
                        </m:r>
                      </m:sup>
                    </m:sSup>
                    <m:r>
                      <a:rPr lang="en-US" sz="2000" b="0" i="1" smtClean="0">
                        <a:solidFill>
                          <a:srgbClr val="000000"/>
                        </a:solidFill>
                        <a:latin typeface="Cambria Math" panose="02040503050406030204" pitchFamily="18" charset="0"/>
                        <a:ea typeface="Cambria Math" panose="02040503050406030204" pitchFamily="18" charset="0"/>
                        <a:sym typeface="Calibri"/>
                      </a:rPr>
                      <m:t>𝑊</m:t>
                    </m:r>
                  </m:oMath>
                </a14:m>
                <a:r>
                  <a:rPr lang="en-US" sz="2000" dirty="0">
                    <a:solidFill>
                      <a:srgbClr val="000000"/>
                    </a:solidFill>
                    <a:latin typeface="Calibri"/>
                    <a:ea typeface="Cambria Math" panose="02040503050406030204" pitchFamily="18" charset="0"/>
                    <a:sym typeface="Calibri"/>
                  </a:rPr>
                  <a:t> (or -141dB) over 2 MHz GPS BW</a:t>
                </a:r>
              </a:p>
              <a:p>
                <a:pPr marL="342900" indent="-342900" defTabSz="457200" latinLnBrk="1" hangingPunct="0">
                  <a:buFont typeface="Arial" panose="020B0604020202020204" pitchFamily="34" charset="0"/>
                  <a:buChar char="•"/>
                </a:pPr>
                <a:r>
                  <a:rPr lang="en-US" sz="2000" dirty="0">
                    <a:solidFill>
                      <a:srgbClr val="000000"/>
                    </a:solidFill>
                    <a:latin typeface="Calibri"/>
                    <a:ea typeface="Cambria Math" panose="02040503050406030204" pitchFamily="18" charset="0"/>
                    <a:sym typeface="Calibri"/>
                  </a:rPr>
                  <a:t>Free space loss: for </a:t>
                </a:r>
                <a14:m>
                  <m:oMath xmlns:m="http://schemas.openxmlformats.org/officeDocument/2006/math">
                    <m:sSub>
                      <m:sSubPr>
                        <m:ctrlPr>
                          <a:rPr lang="en-US" sz="2000" i="1" smtClean="0">
                            <a:solidFill>
                              <a:srgbClr val="000000"/>
                            </a:solidFill>
                            <a:latin typeface="Cambria Math" panose="02040503050406030204" pitchFamily="18" charset="0"/>
                            <a:ea typeface="Cambria Math" panose="02040503050406030204" pitchFamily="18" charset="0"/>
                            <a:sym typeface="Calibri"/>
                          </a:rPr>
                        </m:ctrlPr>
                      </m:sSubPr>
                      <m:e>
                        <m:r>
                          <a:rPr lang="en-US" sz="2000" b="0" i="1" smtClean="0">
                            <a:solidFill>
                              <a:srgbClr val="000000"/>
                            </a:solidFill>
                            <a:latin typeface="Cambria Math" panose="02040503050406030204" pitchFamily="18" charset="0"/>
                            <a:ea typeface="Cambria Math" panose="02040503050406030204" pitchFamily="18" charset="0"/>
                            <a:sym typeface="Calibri"/>
                          </a:rPr>
                          <m:t>𝑑</m:t>
                        </m:r>
                      </m:e>
                      <m:sub>
                        <m:r>
                          <a:rPr lang="en-US" sz="2000" b="0" i="1" smtClean="0">
                            <a:solidFill>
                              <a:srgbClr val="000000"/>
                            </a:solidFill>
                            <a:latin typeface="Cambria Math" panose="02040503050406030204" pitchFamily="18" charset="0"/>
                            <a:ea typeface="Cambria Math" panose="02040503050406030204" pitchFamily="18" charset="0"/>
                            <a:sym typeface="Calibri"/>
                          </a:rPr>
                          <m:t>1</m:t>
                        </m:r>
                      </m:sub>
                    </m:sSub>
                    <m:r>
                      <a:rPr lang="en-US" sz="2000" b="0" i="1" smtClean="0">
                        <a:solidFill>
                          <a:srgbClr val="000000"/>
                        </a:solidFill>
                        <a:latin typeface="Cambria Math" panose="02040503050406030204" pitchFamily="18" charset="0"/>
                        <a:ea typeface="Cambria Math" panose="02040503050406030204" pitchFamily="18" charset="0"/>
                        <a:sym typeface="Calibri"/>
                      </a:rPr>
                      <m:t>&lt;</m:t>
                    </m:r>
                    <m:sSub>
                      <m:sSubPr>
                        <m:ctrlPr>
                          <a:rPr lang="en-US" sz="2000" b="0" i="1" smtClean="0">
                            <a:solidFill>
                              <a:srgbClr val="000000"/>
                            </a:solidFill>
                            <a:latin typeface="Cambria Math" panose="02040503050406030204" pitchFamily="18" charset="0"/>
                            <a:ea typeface="Cambria Math" panose="02040503050406030204" pitchFamily="18" charset="0"/>
                            <a:sym typeface="Calibri"/>
                          </a:rPr>
                        </m:ctrlPr>
                      </m:sSubPr>
                      <m:e>
                        <m:r>
                          <a:rPr lang="en-US" sz="2000" b="0" i="1" smtClean="0">
                            <a:solidFill>
                              <a:srgbClr val="000000"/>
                            </a:solidFill>
                            <a:latin typeface="Cambria Math" panose="02040503050406030204" pitchFamily="18" charset="0"/>
                            <a:ea typeface="Cambria Math" panose="02040503050406030204" pitchFamily="18" charset="0"/>
                            <a:sym typeface="Calibri"/>
                          </a:rPr>
                          <m:t>𝑑</m:t>
                        </m:r>
                      </m:e>
                      <m:sub>
                        <m:r>
                          <a:rPr lang="en-US" sz="2000" b="0" i="1" smtClean="0">
                            <a:solidFill>
                              <a:srgbClr val="000000"/>
                            </a:solidFill>
                            <a:latin typeface="Cambria Math" panose="02040503050406030204" pitchFamily="18" charset="0"/>
                            <a:ea typeface="Cambria Math" panose="02040503050406030204" pitchFamily="18" charset="0"/>
                            <a:sym typeface="Calibri"/>
                          </a:rPr>
                          <m:t>2</m:t>
                        </m:r>
                      </m:sub>
                    </m:sSub>
                  </m:oMath>
                </a14:m>
                <a:r>
                  <a:rPr lang="en-US" sz="2000" dirty="0">
                    <a:solidFill>
                      <a:srgbClr val="000000"/>
                    </a:solidFill>
                    <a:latin typeface="Calibri"/>
                    <a:ea typeface="Cambria Math" panose="02040503050406030204" pitchFamily="18" charset="0"/>
                    <a:sym typeface="Calibri"/>
                  </a:rPr>
                  <a:t>, </a:t>
                </a:r>
                <a14:m>
                  <m:oMath xmlns:m="http://schemas.openxmlformats.org/officeDocument/2006/math">
                    <m:f>
                      <m:fPr>
                        <m:ctrlPr>
                          <a:rPr lang="en-US" sz="2000" i="1" smtClean="0">
                            <a:solidFill>
                              <a:srgbClr val="000000"/>
                            </a:solidFill>
                            <a:latin typeface="Cambria Math" panose="02040503050406030204" pitchFamily="18" charset="0"/>
                            <a:ea typeface="Cambria Math" panose="02040503050406030204" pitchFamily="18" charset="0"/>
                            <a:sym typeface="Calibri"/>
                          </a:rPr>
                        </m:ctrlPr>
                      </m:fPr>
                      <m:num>
                        <m:r>
                          <a:rPr lang="en-US" sz="2000" b="0" i="1" smtClean="0">
                            <a:solidFill>
                              <a:srgbClr val="000000"/>
                            </a:solidFill>
                            <a:latin typeface="Cambria Math" panose="02040503050406030204" pitchFamily="18" charset="0"/>
                            <a:ea typeface="Cambria Math" panose="02040503050406030204" pitchFamily="18" charset="0"/>
                            <a:sym typeface="Calibri"/>
                          </a:rPr>
                          <m:t>𝑃</m:t>
                        </m:r>
                        <m:r>
                          <a:rPr lang="en-US" sz="2000" b="0" i="1" smtClean="0">
                            <a:solidFill>
                              <a:srgbClr val="000000"/>
                            </a:solidFill>
                            <a:latin typeface="Cambria Math" panose="02040503050406030204" pitchFamily="18" charset="0"/>
                            <a:ea typeface="Cambria Math" panose="02040503050406030204" pitchFamily="18" charset="0"/>
                            <a:sym typeface="Calibri"/>
                          </a:rPr>
                          <m:t>(</m:t>
                        </m:r>
                        <m:sSub>
                          <m:sSubPr>
                            <m:ctrlPr>
                              <a:rPr lang="en-US" sz="2000" b="0" i="1" smtClean="0">
                                <a:solidFill>
                                  <a:srgbClr val="000000"/>
                                </a:solidFill>
                                <a:latin typeface="Cambria Math" panose="02040503050406030204" pitchFamily="18" charset="0"/>
                                <a:ea typeface="Cambria Math" panose="02040503050406030204" pitchFamily="18" charset="0"/>
                                <a:sym typeface="Calibri"/>
                              </a:rPr>
                            </m:ctrlPr>
                          </m:sSubPr>
                          <m:e>
                            <m:r>
                              <a:rPr lang="en-US" sz="2000" b="0" i="1" smtClean="0">
                                <a:solidFill>
                                  <a:srgbClr val="000000"/>
                                </a:solidFill>
                                <a:latin typeface="Cambria Math" panose="02040503050406030204" pitchFamily="18" charset="0"/>
                                <a:ea typeface="Cambria Math" panose="02040503050406030204" pitchFamily="18" charset="0"/>
                                <a:sym typeface="Calibri"/>
                              </a:rPr>
                              <m:t>𝑑</m:t>
                            </m:r>
                          </m:e>
                          <m:sub>
                            <m:r>
                              <a:rPr lang="en-US" sz="2000" b="0" i="1" smtClean="0">
                                <a:solidFill>
                                  <a:srgbClr val="000000"/>
                                </a:solidFill>
                                <a:latin typeface="Cambria Math" panose="02040503050406030204" pitchFamily="18" charset="0"/>
                                <a:ea typeface="Cambria Math" panose="02040503050406030204" pitchFamily="18" charset="0"/>
                                <a:sym typeface="Calibri"/>
                              </a:rPr>
                              <m:t>2</m:t>
                            </m:r>
                          </m:sub>
                        </m:sSub>
                        <m:r>
                          <a:rPr lang="en-US" sz="2000" b="0" i="1" smtClean="0">
                            <a:solidFill>
                              <a:srgbClr val="000000"/>
                            </a:solidFill>
                            <a:latin typeface="Cambria Math" panose="02040503050406030204" pitchFamily="18" charset="0"/>
                            <a:ea typeface="Cambria Math" panose="02040503050406030204" pitchFamily="18" charset="0"/>
                            <a:sym typeface="Calibri"/>
                          </a:rPr>
                          <m:t>)</m:t>
                        </m:r>
                      </m:num>
                      <m:den>
                        <m:r>
                          <a:rPr lang="en-US" sz="2000" b="0" i="1" smtClean="0">
                            <a:solidFill>
                              <a:srgbClr val="000000"/>
                            </a:solidFill>
                            <a:latin typeface="Cambria Math" panose="02040503050406030204" pitchFamily="18" charset="0"/>
                            <a:ea typeface="Cambria Math" panose="02040503050406030204" pitchFamily="18" charset="0"/>
                            <a:sym typeface="Calibri"/>
                          </a:rPr>
                          <m:t>𝑃</m:t>
                        </m:r>
                        <m:r>
                          <a:rPr lang="en-US" sz="2000" b="0" i="1" smtClean="0">
                            <a:solidFill>
                              <a:srgbClr val="000000"/>
                            </a:solidFill>
                            <a:latin typeface="Cambria Math" panose="02040503050406030204" pitchFamily="18" charset="0"/>
                            <a:ea typeface="Cambria Math" panose="02040503050406030204" pitchFamily="18" charset="0"/>
                            <a:sym typeface="Calibri"/>
                          </a:rPr>
                          <m:t>(</m:t>
                        </m:r>
                        <m:sSub>
                          <m:sSubPr>
                            <m:ctrlPr>
                              <a:rPr lang="en-US" sz="2000" b="0" i="1" smtClean="0">
                                <a:solidFill>
                                  <a:srgbClr val="000000"/>
                                </a:solidFill>
                                <a:latin typeface="Cambria Math" panose="02040503050406030204" pitchFamily="18" charset="0"/>
                                <a:ea typeface="Cambria Math" panose="02040503050406030204" pitchFamily="18" charset="0"/>
                                <a:sym typeface="Calibri"/>
                              </a:rPr>
                            </m:ctrlPr>
                          </m:sSubPr>
                          <m:e>
                            <m:r>
                              <a:rPr lang="en-US" sz="2000" b="0" i="1" smtClean="0">
                                <a:solidFill>
                                  <a:srgbClr val="000000"/>
                                </a:solidFill>
                                <a:latin typeface="Cambria Math" panose="02040503050406030204" pitchFamily="18" charset="0"/>
                                <a:ea typeface="Cambria Math" panose="02040503050406030204" pitchFamily="18" charset="0"/>
                                <a:sym typeface="Calibri"/>
                              </a:rPr>
                              <m:t>𝑑</m:t>
                            </m:r>
                          </m:e>
                          <m:sub>
                            <m:r>
                              <a:rPr lang="en-US" sz="2000" b="0" i="1" smtClean="0">
                                <a:solidFill>
                                  <a:srgbClr val="000000"/>
                                </a:solidFill>
                                <a:latin typeface="Cambria Math" panose="02040503050406030204" pitchFamily="18" charset="0"/>
                                <a:ea typeface="Cambria Math" panose="02040503050406030204" pitchFamily="18" charset="0"/>
                                <a:sym typeface="Calibri"/>
                              </a:rPr>
                              <m:t>1</m:t>
                            </m:r>
                          </m:sub>
                        </m:sSub>
                        <m:r>
                          <a:rPr lang="en-US" sz="2000" b="0" i="1" smtClean="0">
                            <a:solidFill>
                              <a:srgbClr val="000000"/>
                            </a:solidFill>
                            <a:latin typeface="Cambria Math" panose="02040503050406030204" pitchFamily="18" charset="0"/>
                            <a:ea typeface="Cambria Math" panose="02040503050406030204" pitchFamily="18" charset="0"/>
                            <a:sym typeface="Calibri"/>
                          </a:rPr>
                          <m:t>)</m:t>
                        </m:r>
                      </m:den>
                    </m:f>
                    <m:r>
                      <a:rPr lang="en-US" sz="2000" i="1" smtClean="0">
                        <a:solidFill>
                          <a:srgbClr val="000000"/>
                        </a:solidFill>
                        <a:latin typeface="Cambria Math" panose="02040503050406030204" pitchFamily="18" charset="0"/>
                        <a:ea typeface="Cambria Math" panose="02040503050406030204" pitchFamily="18" charset="0"/>
                        <a:sym typeface="Calibri"/>
                      </a:rPr>
                      <m:t>≈</m:t>
                    </m:r>
                    <m:sSup>
                      <m:sSupPr>
                        <m:ctrlPr>
                          <a:rPr lang="en-US" sz="2000" i="1" smtClean="0">
                            <a:solidFill>
                              <a:srgbClr val="000000"/>
                            </a:solidFill>
                            <a:latin typeface="Cambria Math" panose="02040503050406030204" pitchFamily="18" charset="0"/>
                            <a:ea typeface="Cambria Math" panose="02040503050406030204" pitchFamily="18" charset="0"/>
                            <a:sym typeface="Calibri"/>
                          </a:rPr>
                        </m:ctrlPr>
                      </m:sSupPr>
                      <m:e>
                        <m:r>
                          <a:rPr lang="en-US" sz="2000" b="0" i="1" smtClean="0">
                            <a:solidFill>
                              <a:srgbClr val="000000"/>
                            </a:solidFill>
                            <a:latin typeface="Cambria Math" panose="02040503050406030204" pitchFamily="18" charset="0"/>
                            <a:ea typeface="Cambria Math" panose="02040503050406030204" pitchFamily="18" charset="0"/>
                            <a:sym typeface="Calibri"/>
                          </a:rPr>
                          <m:t>(</m:t>
                        </m:r>
                        <m:f>
                          <m:fPr>
                            <m:ctrlPr>
                              <a:rPr lang="en-US" sz="2000" b="0" i="1" smtClean="0">
                                <a:solidFill>
                                  <a:srgbClr val="000000"/>
                                </a:solidFill>
                                <a:latin typeface="Cambria Math" panose="02040503050406030204" pitchFamily="18" charset="0"/>
                                <a:ea typeface="Cambria Math" panose="02040503050406030204" pitchFamily="18" charset="0"/>
                                <a:sym typeface="Calibri"/>
                              </a:rPr>
                            </m:ctrlPr>
                          </m:fPr>
                          <m:num>
                            <m:sSub>
                              <m:sSubPr>
                                <m:ctrlPr>
                                  <a:rPr lang="en-US" sz="2000" b="0" i="1" smtClean="0">
                                    <a:solidFill>
                                      <a:srgbClr val="000000"/>
                                    </a:solidFill>
                                    <a:latin typeface="Cambria Math" panose="02040503050406030204" pitchFamily="18" charset="0"/>
                                    <a:ea typeface="Cambria Math" panose="02040503050406030204" pitchFamily="18" charset="0"/>
                                    <a:sym typeface="Calibri"/>
                                  </a:rPr>
                                </m:ctrlPr>
                              </m:sSubPr>
                              <m:e>
                                <m:r>
                                  <a:rPr lang="en-US" sz="2000" b="0" i="1" smtClean="0">
                                    <a:solidFill>
                                      <a:srgbClr val="000000"/>
                                    </a:solidFill>
                                    <a:latin typeface="Cambria Math" panose="02040503050406030204" pitchFamily="18" charset="0"/>
                                    <a:ea typeface="Cambria Math" panose="02040503050406030204" pitchFamily="18" charset="0"/>
                                    <a:sym typeface="Calibri"/>
                                  </a:rPr>
                                  <m:t>𝑑</m:t>
                                </m:r>
                              </m:e>
                              <m:sub>
                                <m:r>
                                  <a:rPr lang="en-US" sz="2000" b="0" i="1" smtClean="0">
                                    <a:solidFill>
                                      <a:srgbClr val="000000"/>
                                    </a:solidFill>
                                    <a:latin typeface="Cambria Math" panose="02040503050406030204" pitchFamily="18" charset="0"/>
                                    <a:ea typeface="Cambria Math" panose="02040503050406030204" pitchFamily="18" charset="0"/>
                                    <a:sym typeface="Calibri"/>
                                  </a:rPr>
                                  <m:t>1</m:t>
                                </m:r>
                              </m:sub>
                            </m:sSub>
                          </m:num>
                          <m:den>
                            <m:sSub>
                              <m:sSubPr>
                                <m:ctrlPr>
                                  <a:rPr lang="en-US" sz="2000" b="0" i="1" smtClean="0">
                                    <a:solidFill>
                                      <a:srgbClr val="000000"/>
                                    </a:solidFill>
                                    <a:latin typeface="Cambria Math" panose="02040503050406030204" pitchFamily="18" charset="0"/>
                                    <a:ea typeface="Cambria Math" panose="02040503050406030204" pitchFamily="18" charset="0"/>
                                    <a:sym typeface="Calibri"/>
                                  </a:rPr>
                                </m:ctrlPr>
                              </m:sSubPr>
                              <m:e>
                                <m:r>
                                  <a:rPr lang="en-US" sz="2000" b="0" i="1" smtClean="0">
                                    <a:solidFill>
                                      <a:srgbClr val="000000"/>
                                    </a:solidFill>
                                    <a:latin typeface="Cambria Math" panose="02040503050406030204" pitchFamily="18" charset="0"/>
                                    <a:ea typeface="Cambria Math" panose="02040503050406030204" pitchFamily="18" charset="0"/>
                                    <a:sym typeface="Calibri"/>
                                  </a:rPr>
                                  <m:t>𝑑</m:t>
                                </m:r>
                              </m:e>
                              <m:sub>
                                <m:r>
                                  <a:rPr lang="en-US" sz="2000" b="0" i="1" smtClean="0">
                                    <a:solidFill>
                                      <a:srgbClr val="000000"/>
                                    </a:solidFill>
                                    <a:latin typeface="Cambria Math" panose="02040503050406030204" pitchFamily="18" charset="0"/>
                                    <a:ea typeface="Cambria Math" panose="02040503050406030204" pitchFamily="18" charset="0"/>
                                    <a:sym typeface="Calibri"/>
                                  </a:rPr>
                                  <m:t>2</m:t>
                                </m:r>
                              </m:sub>
                            </m:sSub>
                          </m:den>
                        </m:f>
                        <m:r>
                          <a:rPr lang="en-US" sz="2000" b="0" i="1" smtClean="0">
                            <a:solidFill>
                              <a:srgbClr val="000000"/>
                            </a:solidFill>
                            <a:latin typeface="Cambria Math" panose="02040503050406030204" pitchFamily="18" charset="0"/>
                            <a:ea typeface="Cambria Math" panose="02040503050406030204" pitchFamily="18" charset="0"/>
                            <a:sym typeface="Calibri"/>
                          </a:rPr>
                          <m:t>)</m:t>
                        </m:r>
                      </m:e>
                      <m:sup>
                        <m:r>
                          <a:rPr lang="en-US" sz="2000" b="0" i="1" smtClean="0">
                            <a:solidFill>
                              <a:srgbClr val="000000"/>
                            </a:solidFill>
                            <a:latin typeface="Cambria Math" panose="02040503050406030204" pitchFamily="18" charset="0"/>
                            <a:ea typeface="Cambria Math" panose="02040503050406030204" pitchFamily="18" charset="0"/>
                            <a:sym typeface="Calibri"/>
                          </a:rPr>
                          <m:t>2</m:t>
                        </m:r>
                      </m:sup>
                    </m:sSup>
                  </m:oMath>
                </a14:m>
                <a:endParaRPr lang="en-US" sz="2000" dirty="0">
                  <a:solidFill>
                    <a:srgbClr val="000000"/>
                  </a:solidFill>
                  <a:latin typeface="Calibri"/>
                  <a:ea typeface="Cambria Math" panose="02040503050406030204" pitchFamily="18" charset="0"/>
                  <a:sym typeface="Calibri"/>
                </a:endParaRPr>
              </a:p>
              <a:p>
                <a:pPr marL="342900" indent="-342900" defTabSz="457200" latinLnBrk="1" hangingPunct="0">
                  <a:buFont typeface="Arial" panose="020B0604020202020204" pitchFamily="34" charset="0"/>
                  <a:buChar char="•"/>
                </a:pPr>
                <a14:m>
                  <m:oMath xmlns:m="http://schemas.openxmlformats.org/officeDocument/2006/math">
                    <m:r>
                      <a:rPr lang="en-US" sz="2000" b="0" i="1" smtClean="0">
                        <a:solidFill>
                          <a:srgbClr val="000000"/>
                        </a:solidFill>
                        <a:latin typeface="Cambria Math" panose="02040503050406030204" pitchFamily="18" charset="0"/>
                        <a:ea typeface="Cambria Math" panose="02040503050406030204" pitchFamily="18" charset="0"/>
                        <a:sym typeface="Calibri"/>
                      </a:rPr>
                      <m:t>𝑆𝑁𝑅</m:t>
                    </m:r>
                    <m:r>
                      <a:rPr lang="en-US" sz="2000" b="0" i="1" smtClean="0">
                        <a:solidFill>
                          <a:srgbClr val="000000"/>
                        </a:solidFill>
                        <a:latin typeface="Cambria Math" panose="02040503050406030204" pitchFamily="18" charset="0"/>
                        <a:ea typeface="Cambria Math" panose="02040503050406030204" pitchFamily="18" charset="0"/>
                        <a:sym typeface="Calibri"/>
                      </a:rPr>
                      <m:t>= </m:t>
                    </m:r>
                    <m:f>
                      <m:fPr>
                        <m:ctrlPr>
                          <a:rPr lang="en-US" sz="2000" b="0" i="1" smtClean="0">
                            <a:solidFill>
                              <a:srgbClr val="000000"/>
                            </a:solidFill>
                            <a:latin typeface="Cambria Math" panose="02040503050406030204" pitchFamily="18" charset="0"/>
                            <a:ea typeface="Cambria Math" panose="02040503050406030204" pitchFamily="18" charset="0"/>
                            <a:sym typeface="Calibri"/>
                          </a:rPr>
                        </m:ctrlPr>
                      </m:fPr>
                      <m:num>
                        <m:r>
                          <a:rPr lang="en-US" sz="2000" b="0" i="1" smtClean="0">
                            <a:solidFill>
                              <a:srgbClr val="000000"/>
                            </a:solidFill>
                            <a:latin typeface="Cambria Math" panose="02040503050406030204" pitchFamily="18" charset="0"/>
                            <a:ea typeface="Cambria Math" panose="02040503050406030204" pitchFamily="18" charset="0"/>
                            <a:sym typeface="Calibri"/>
                          </a:rPr>
                          <m:t>𝑃</m:t>
                        </m:r>
                      </m:num>
                      <m:den>
                        <m:sSub>
                          <m:sSubPr>
                            <m:ctrlPr>
                              <a:rPr lang="en-US" sz="2000" b="0" i="1" smtClean="0">
                                <a:solidFill>
                                  <a:srgbClr val="000000"/>
                                </a:solidFill>
                                <a:latin typeface="Cambria Math" panose="02040503050406030204" pitchFamily="18" charset="0"/>
                                <a:ea typeface="Cambria Math" panose="02040503050406030204" pitchFamily="18" charset="0"/>
                                <a:sym typeface="Calibri"/>
                              </a:rPr>
                            </m:ctrlPr>
                          </m:sSubPr>
                          <m:e>
                            <m:r>
                              <a:rPr lang="en-US" sz="2000" b="0" i="1" smtClean="0">
                                <a:solidFill>
                                  <a:srgbClr val="000000"/>
                                </a:solidFill>
                                <a:latin typeface="Cambria Math" panose="02040503050406030204" pitchFamily="18" charset="0"/>
                                <a:ea typeface="Cambria Math" panose="02040503050406030204" pitchFamily="18" charset="0"/>
                                <a:sym typeface="Calibri"/>
                              </a:rPr>
                              <m:t>𝑃</m:t>
                            </m:r>
                          </m:e>
                          <m:sub>
                            <m:r>
                              <a:rPr lang="en-US" sz="2000" b="0" i="1" smtClean="0">
                                <a:solidFill>
                                  <a:srgbClr val="000000"/>
                                </a:solidFill>
                                <a:latin typeface="Cambria Math" panose="02040503050406030204" pitchFamily="18" charset="0"/>
                                <a:ea typeface="Cambria Math" panose="02040503050406030204" pitchFamily="18" charset="0"/>
                                <a:sym typeface="Calibri"/>
                              </a:rPr>
                              <m:t>𝑛</m:t>
                            </m:r>
                          </m:sub>
                        </m:sSub>
                      </m:den>
                    </m:f>
                  </m:oMath>
                </a14:m>
                <a:r>
                  <a:rPr lang="en-US" sz="2000" dirty="0">
                    <a:solidFill>
                      <a:srgbClr val="000000"/>
                    </a:solidFill>
                    <a:latin typeface="Calibri"/>
                    <a:ea typeface="Cambria Math" panose="02040503050406030204" pitchFamily="18" charset="0"/>
                    <a:sym typeface="Calibri"/>
                  </a:rPr>
                  <a:t> also often expressed in dB</a:t>
                </a:r>
              </a:p>
              <a:p>
                <a:pPr marL="342900" indent="-342900" defTabSz="457200" latinLnBrk="1" hangingPunct="0">
                  <a:buFont typeface="Arial" panose="020B0604020202020204" pitchFamily="34" charset="0"/>
                  <a:buChar char="•"/>
                </a:pPr>
                <a:endParaRPr lang="en-US" sz="2000" dirty="0">
                  <a:solidFill>
                    <a:srgbClr val="000000"/>
                  </a:solidFill>
                  <a:latin typeface="Calibri"/>
                  <a:ea typeface="Cambria Math" panose="02040503050406030204" pitchFamily="18" charset="0"/>
                  <a:sym typeface="Calibri"/>
                </a:endParaRPr>
              </a:p>
            </p:txBody>
          </p:sp>
        </mc:Choice>
        <mc:Fallback xmlns="">
          <p:sp>
            <p:nvSpPr>
              <p:cNvPr id="15" name="TextBox 14">
                <a:extLst>
                  <a:ext uri="{FF2B5EF4-FFF2-40B4-BE49-F238E27FC236}">
                    <a16:creationId xmlns:a16="http://schemas.microsoft.com/office/drawing/2014/main" id="{34EE796B-9DCB-DE41-AEA4-31CBF97794EF}"/>
                  </a:ext>
                </a:extLst>
              </p:cNvPr>
              <p:cNvSpPr txBox="1">
                <a:spLocks noRot="1" noChangeAspect="1" noMove="1" noResize="1" noEditPoints="1" noAdjustHandles="1" noChangeArrowheads="1" noChangeShapeType="1" noTextEdit="1"/>
              </p:cNvSpPr>
              <p:nvPr/>
            </p:nvSpPr>
            <p:spPr>
              <a:xfrm>
                <a:off x="472563" y="1210505"/>
                <a:ext cx="11246873" cy="2438388"/>
              </a:xfrm>
              <a:prstGeom prst="rect">
                <a:avLst/>
              </a:prstGeom>
              <a:blipFill>
                <a:blip r:embed="rId3"/>
                <a:stretch>
                  <a:fillRect l="-903" b="-27979"/>
                </a:stretch>
              </a:blipFill>
              <a:ln w="12700" cap="flat">
                <a:noFill/>
                <a:miter lim="400000"/>
              </a:ln>
              <a:effectLst/>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6826992A-7B64-6440-A560-83BE3668A105}"/>
              </a:ext>
            </a:extLst>
          </p:cNvPr>
          <p:cNvSpPr>
            <a:spLocks noGrp="1"/>
          </p:cNvSpPr>
          <p:nvPr>
            <p:ph type="sldNum" sz="quarter" idx="2"/>
          </p:nvPr>
        </p:nvSpPr>
        <p:spPr>
          <a:xfrm>
            <a:off x="6553200" y="6404292"/>
            <a:ext cx="2133600" cy="269241"/>
          </a:xfrm>
          <a:prstGeom prst="rect">
            <a:avLst/>
          </a:prstGeom>
          <a:ln w="12700">
            <a:miter lim="400000"/>
          </a:ln>
        </p:spPr>
        <p:txBody>
          <a:bodyPr lIns="45719" rIns="45719" anchor="ctr">
            <a:spAutoFit/>
          </a:bodyPr>
          <a:lstStyle>
            <a:lvl1pPr algn="r" defTabSz="457200">
              <a:defRPr sz="1200">
                <a:solidFill>
                  <a:srgbClr val="888888"/>
                </a:solidFill>
                <a:latin typeface="Calibri"/>
                <a:ea typeface="Calibri"/>
                <a:cs typeface="Calibri"/>
                <a:sym typeface="Calibri"/>
              </a:defRPr>
            </a:lvl1pPr>
            <a:lvl2pPr indent="457200" defTabSz="457200">
              <a:defRPr>
                <a:latin typeface="Calibri"/>
                <a:ea typeface="Calibri"/>
                <a:cs typeface="Calibri"/>
                <a:sym typeface="Calibri"/>
              </a:defRPr>
            </a:lvl2pPr>
            <a:lvl3pPr indent="914400" defTabSz="457200">
              <a:defRPr>
                <a:latin typeface="Calibri"/>
                <a:ea typeface="Calibri"/>
                <a:cs typeface="Calibri"/>
                <a:sym typeface="Calibri"/>
              </a:defRPr>
            </a:lvl3pPr>
            <a:lvl4pPr indent="1371600" defTabSz="457200">
              <a:defRPr>
                <a:latin typeface="Calibri"/>
                <a:ea typeface="Calibri"/>
                <a:cs typeface="Calibri"/>
                <a:sym typeface="Calibri"/>
              </a:defRPr>
            </a:lvl4pPr>
            <a:lvl5pPr indent="1828800" defTabSz="457200">
              <a:defRPr>
                <a:latin typeface="Calibri"/>
                <a:ea typeface="Calibri"/>
                <a:cs typeface="Calibri"/>
                <a:sym typeface="Calibri"/>
              </a:defRPr>
            </a:lvl5pPr>
            <a:lvl6pPr indent="2286000" defTabSz="457200">
              <a:defRPr>
                <a:latin typeface="Calibri"/>
                <a:ea typeface="Calibri"/>
                <a:cs typeface="Calibri"/>
                <a:sym typeface="Calibri"/>
              </a:defRPr>
            </a:lvl6pPr>
            <a:lvl7pPr indent="2743200" defTabSz="457200">
              <a:defRPr>
                <a:latin typeface="Calibri"/>
                <a:ea typeface="Calibri"/>
                <a:cs typeface="Calibri"/>
                <a:sym typeface="Calibri"/>
              </a:defRPr>
            </a:lvl7pPr>
            <a:lvl8pPr indent="3200400" defTabSz="457200">
              <a:defRPr>
                <a:latin typeface="Calibri"/>
                <a:ea typeface="Calibri"/>
                <a:cs typeface="Calibri"/>
                <a:sym typeface="Calibri"/>
              </a:defRPr>
            </a:lvl8pPr>
            <a:lvl9pPr indent="3657600" defTabSz="457200">
              <a:defRPr>
                <a:latin typeface="Calibri"/>
                <a:ea typeface="Calibri"/>
                <a:cs typeface="Calibri"/>
                <a:sym typeface="Calibri"/>
              </a:defRPr>
            </a:lvl9pPr>
          </a:lstStyle>
          <a:p>
            <a:pPr lvl="0"/>
            <a:fld id="{86CB4B4D-7CA3-9044-876B-883B54F8677D}" type="slidenum">
              <a:rPr lang="en-US" smtClean="0"/>
              <a:pPr lvl="0"/>
              <a:t>17</a:t>
            </a:fld>
            <a:endParaRPr lang="en-US"/>
          </a:p>
        </p:txBody>
      </p:sp>
      <p:graphicFrame>
        <p:nvGraphicFramePr>
          <p:cNvPr id="2" name="Table 3">
            <a:extLst>
              <a:ext uri="{FF2B5EF4-FFF2-40B4-BE49-F238E27FC236}">
                <a16:creationId xmlns:a16="http://schemas.microsoft.com/office/drawing/2014/main" id="{9208E476-3B2E-BAEC-1A65-74265D1D3953}"/>
              </a:ext>
            </a:extLst>
          </p:cNvPr>
          <p:cNvGraphicFramePr>
            <a:graphicFrameLocks noGrp="1"/>
          </p:cNvGraphicFramePr>
          <p:nvPr/>
        </p:nvGraphicFramePr>
        <p:xfrm>
          <a:off x="4419600" y="4302735"/>
          <a:ext cx="3759200" cy="2225040"/>
        </p:xfrm>
        <a:graphic>
          <a:graphicData uri="http://schemas.openxmlformats.org/drawingml/2006/table">
            <a:tbl>
              <a:tblPr firstRow="1" bandRow="1">
                <a:tableStyleId>{5C22544A-7EE6-4342-B048-85BDC9FD1C3A}</a:tableStyleId>
              </a:tblPr>
              <a:tblGrid>
                <a:gridCol w="1549400">
                  <a:extLst>
                    <a:ext uri="{9D8B030D-6E8A-4147-A177-3AD203B41FA5}">
                      <a16:colId xmlns:a16="http://schemas.microsoft.com/office/drawing/2014/main" val="3869774004"/>
                    </a:ext>
                  </a:extLst>
                </a:gridCol>
                <a:gridCol w="2209800">
                  <a:extLst>
                    <a:ext uri="{9D8B030D-6E8A-4147-A177-3AD203B41FA5}">
                      <a16:colId xmlns:a16="http://schemas.microsoft.com/office/drawing/2014/main" val="1410857657"/>
                    </a:ext>
                  </a:extLst>
                </a:gridCol>
              </a:tblGrid>
              <a:tr h="370840">
                <a:tc>
                  <a:txBody>
                    <a:bodyPr/>
                    <a:lstStyle/>
                    <a:p>
                      <a:pPr algn="r"/>
                      <a:r>
                        <a:rPr lang="en-US" dirty="0"/>
                        <a:t>(I+N)/N (dB)</a:t>
                      </a:r>
                    </a:p>
                  </a:txBody>
                  <a:tcPr/>
                </a:tc>
                <a:tc>
                  <a:txBody>
                    <a:bodyPr/>
                    <a:lstStyle/>
                    <a:p>
                      <a:pPr algn="r"/>
                      <a:r>
                        <a:rPr lang="en-US" dirty="0"/>
                        <a:t>(I+N)/N </a:t>
                      </a:r>
                    </a:p>
                  </a:txBody>
                  <a:tcPr/>
                </a:tc>
                <a:extLst>
                  <a:ext uri="{0D108BD9-81ED-4DB2-BD59-A6C34878D82A}">
                    <a16:rowId xmlns:a16="http://schemas.microsoft.com/office/drawing/2014/main" val="484052502"/>
                  </a:ext>
                </a:extLst>
              </a:tr>
              <a:tr h="370840">
                <a:tc>
                  <a:txBody>
                    <a:bodyPr/>
                    <a:lstStyle/>
                    <a:p>
                      <a:pPr algn="r"/>
                      <a:r>
                        <a:rPr lang="en-US" dirty="0"/>
                        <a:t>1</a:t>
                      </a:r>
                    </a:p>
                  </a:txBody>
                  <a:tcPr/>
                </a:tc>
                <a:tc>
                  <a:txBody>
                    <a:bodyPr/>
                    <a:lstStyle/>
                    <a:p>
                      <a:pPr algn="r"/>
                      <a:r>
                        <a:rPr lang="en-US" dirty="0"/>
                        <a:t>1.26</a:t>
                      </a:r>
                    </a:p>
                  </a:txBody>
                  <a:tcPr/>
                </a:tc>
                <a:extLst>
                  <a:ext uri="{0D108BD9-81ED-4DB2-BD59-A6C34878D82A}">
                    <a16:rowId xmlns:a16="http://schemas.microsoft.com/office/drawing/2014/main" val="2618706138"/>
                  </a:ext>
                </a:extLst>
              </a:tr>
              <a:tr h="370840">
                <a:tc>
                  <a:txBody>
                    <a:bodyPr/>
                    <a:lstStyle/>
                    <a:p>
                      <a:pPr algn="r"/>
                      <a:r>
                        <a:rPr lang="en-US" dirty="0"/>
                        <a:t>2</a:t>
                      </a:r>
                    </a:p>
                  </a:txBody>
                  <a:tcPr/>
                </a:tc>
                <a:tc>
                  <a:txBody>
                    <a:bodyPr/>
                    <a:lstStyle/>
                    <a:p>
                      <a:pPr algn="r"/>
                      <a:r>
                        <a:rPr lang="en-US" dirty="0"/>
                        <a:t>1.58</a:t>
                      </a:r>
                    </a:p>
                  </a:txBody>
                  <a:tcPr/>
                </a:tc>
                <a:extLst>
                  <a:ext uri="{0D108BD9-81ED-4DB2-BD59-A6C34878D82A}">
                    <a16:rowId xmlns:a16="http://schemas.microsoft.com/office/drawing/2014/main" val="1257703176"/>
                  </a:ext>
                </a:extLst>
              </a:tr>
              <a:tr h="370840">
                <a:tc>
                  <a:txBody>
                    <a:bodyPr/>
                    <a:lstStyle/>
                    <a:p>
                      <a:pPr algn="r"/>
                      <a:r>
                        <a:rPr lang="en-US" dirty="0"/>
                        <a:t>3</a:t>
                      </a:r>
                    </a:p>
                  </a:txBody>
                  <a:tcPr/>
                </a:tc>
                <a:tc>
                  <a:txBody>
                    <a:bodyPr/>
                    <a:lstStyle/>
                    <a:p>
                      <a:pPr algn="r"/>
                      <a:r>
                        <a:rPr lang="en-US" dirty="0"/>
                        <a:t>2</a:t>
                      </a:r>
                    </a:p>
                  </a:txBody>
                  <a:tcPr/>
                </a:tc>
                <a:extLst>
                  <a:ext uri="{0D108BD9-81ED-4DB2-BD59-A6C34878D82A}">
                    <a16:rowId xmlns:a16="http://schemas.microsoft.com/office/drawing/2014/main" val="1628733891"/>
                  </a:ext>
                </a:extLst>
              </a:tr>
              <a:tr h="370840">
                <a:tc>
                  <a:txBody>
                    <a:bodyPr/>
                    <a:lstStyle/>
                    <a:p>
                      <a:pPr algn="r"/>
                      <a:r>
                        <a:rPr lang="en-US" dirty="0"/>
                        <a:t>4</a:t>
                      </a:r>
                    </a:p>
                  </a:txBody>
                  <a:tcPr/>
                </a:tc>
                <a:tc>
                  <a:txBody>
                    <a:bodyPr/>
                    <a:lstStyle/>
                    <a:p>
                      <a:pPr algn="r"/>
                      <a:r>
                        <a:rPr lang="en-US" dirty="0"/>
                        <a:t>2.51</a:t>
                      </a:r>
                    </a:p>
                  </a:txBody>
                  <a:tcPr/>
                </a:tc>
                <a:extLst>
                  <a:ext uri="{0D108BD9-81ED-4DB2-BD59-A6C34878D82A}">
                    <a16:rowId xmlns:a16="http://schemas.microsoft.com/office/drawing/2014/main" val="1977121043"/>
                  </a:ext>
                </a:extLst>
              </a:tr>
              <a:tr h="370840">
                <a:tc>
                  <a:txBody>
                    <a:bodyPr/>
                    <a:lstStyle/>
                    <a:p>
                      <a:pPr algn="r"/>
                      <a:r>
                        <a:rPr lang="en-US" dirty="0"/>
                        <a:t>5</a:t>
                      </a:r>
                    </a:p>
                  </a:txBody>
                  <a:tcPr/>
                </a:tc>
                <a:tc>
                  <a:txBody>
                    <a:bodyPr/>
                    <a:lstStyle/>
                    <a:p>
                      <a:pPr algn="r"/>
                      <a:r>
                        <a:rPr lang="en-US" dirty="0"/>
                        <a:t>3.16</a:t>
                      </a:r>
                    </a:p>
                  </a:txBody>
                  <a:tcPr/>
                </a:tc>
                <a:extLst>
                  <a:ext uri="{0D108BD9-81ED-4DB2-BD59-A6C34878D82A}">
                    <a16:rowId xmlns:a16="http://schemas.microsoft.com/office/drawing/2014/main" val="3299861635"/>
                  </a:ext>
                </a:extLst>
              </a:tr>
            </a:tbl>
          </a:graphicData>
        </a:graphic>
      </p:graphicFrame>
      <p:graphicFrame>
        <p:nvGraphicFramePr>
          <p:cNvPr id="4" name="Table 3">
            <a:extLst>
              <a:ext uri="{FF2B5EF4-FFF2-40B4-BE49-F238E27FC236}">
                <a16:creationId xmlns:a16="http://schemas.microsoft.com/office/drawing/2014/main" id="{023D9E28-710A-B103-18DD-E3AD05E8F265}"/>
              </a:ext>
            </a:extLst>
          </p:cNvPr>
          <p:cNvGraphicFramePr>
            <a:graphicFrameLocks noGrp="1"/>
          </p:cNvGraphicFramePr>
          <p:nvPr/>
        </p:nvGraphicFramePr>
        <p:xfrm>
          <a:off x="8369300" y="4302735"/>
          <a:ext cx="3670300" cy="2225040"/>
        </p:xfrm>
        <a:graphic>
          <a:graphicData uri="http://schemas.openxmlformats.org/drawingml/2006/table">
            <a:tbl>
              <a:tblPr firstRow="1" bandRow="1">
                <a:tableStyleId>{5C22544A-7EE6-4342-B048-85BDC9FD1C3A}</a:tableStyleId>
              </a:tblPr>
              <a:tblGrid>
                <a:gridCol w="1460500">
                  <a:extLst>
                    <a:ext uri="{9D8B030D-6E8A-4147-A177-3AD203B41FA5}">
                      <a16:colId xmlns:a16="http://schemas.microsoft.com/office/drawing/2014/main" val="3869774004"/>
                    </a:ext>
                  </a:extLst>
                </a:gridCol>
                <a:gridCol w="2209800">
                  <a:extLst>
                    <a:ext uri="{9D8B030D-6E8A-4147-A177-3AD203B41FA5}">
                      <a16:colId xmlns:a16="http://schemas.microsoft.com/office/drawing/2014/main" val="1410857657"/>
                    </a:ext>
                  </a:extLst>
                </a:gridCol>
              </a:tblGrid>
              <a:tr h="370840">
                <a:tc>
                  <a:txBody>
                    <a:bodyPr/>
                    <a:lstStyle/>
                    <a:p>
                      <a:pPr algn="r"/>
                      <a:r>
                        <a:rPr lang="en-US" dirty="0"/>
                        <a:t>(I+N)/N (dB)</a:t>
                      </a:r>
                    </a:p>
                  </a:txBody>
                  <a:tcPr/>
                </a:tc>
                <a:tc>
                  <a:txBody>
                    <a:bodyPr/>
                    <a:lstStyle/>
                    <a:p>
                      <a:pPr algn="r"/>
                      <a:r>
                        <a:rPr lang="en-US" dirty="0"/>
                        <a:t>(I+N)/N </a:t>
                      </a:r>
                    </a:p>
                  </a:txBody>
                  <a:tcPr/>
                </a:tc>
                <a:extLst>
                  <a:ext uri="{0D108BD9-81ED-4DB2-BD59-A6C34878D82A}">
                    <a16:rowId xmlns:a16="http://schemas.microsoft.com/office/drawing/2014/main" val="484052502"/>
                  </a:ext>
                </a:extLst>
              </a:tr>
              <a:tr h="370840">
                <a:tc>
                  <a:txBody>
                    <a:bodyPr/>
                    <a:lstStyle/>
                    <a:p>
                      <a:pPr algn="r"/>
                      <a:r>
                        <a:rPr lang="en-US" dirty="0"/>
                        <a:t>6</a:t>
                      </a:r>
                    </a:p>
                  </a:txBody>
                  <a:tcPr/>
                </a:tc>
                <a:tc>
                  <a:txBody>
                    <a:bodyPr/>
                    <a:lstStyle/>
                    <a:p>
                      <a:pPr algn="r"/>
                      <a:r>
                        <a:rPr lang="en-US" dirty="0"/>
                        <a:t>4</a:t>
                      </a:r>
                    </a:p>
                  </a:txBody>
                  <a:tcPr/>
                </a:tc>
                <a:extLst>
                  <a:ext uri="{0D108BD9-81ED-4DB2-BD59-A6C34878D82A}">
                    <a16:rowId xmlns:a16="http://schemas.microsoft.com/office/drawing/2014/main" val="2618706138"/>
                  </a:ext>
                </a:extLst>
              </a:tr>
              <a:tr h="370840">
                <a:tc>
                  <a:txBody>
                    <a:bodyPr/>
                    <a:lstStyle/>
                    <a:p>
                      <a:pPr algn="r"/>
                      <a:r>
                        <a:rPr lang="en-US" dirty="0"/>
                        <a:t>7</a:t>
                      </a:r>
                    </a:p>
                  </a:txBody>
                  <a:tcPr/>
                </a:tc>
                <a:tc>
                  <a:txBody>
                    <a:bodyPr/>
                    <a:lstStyle/>
                    <a:p>
                      <a:pPr algn="r"/>
                      <a:r>
                        <a:rPr lang="en-US" dirty="0"/>
                        <a:t>5</a:t>
                      </a:r>
                    </a:p>
                  </a:txBody>
                  <a:tcPr/>
                </a:tc>
                <a:extLst>
                  <a:ext uri="{0D108BD9-81ED-4DB2-BD59-A6C34878D82A}">
                    <a16:rowId xmlns:a16="http://schemas.microsoft.com/office/drawing/2014/main" val="1257703176"/>
                  </a:ext>
                </a:extLst>
              </a:tr>
              <a:tr h="370840">
                <a:tc>
                  <a:txBody>
                    <a:bodyPr/>
                    <a:lstStyle/>
                    <a:p>
                      <a:pPr algn="r"/>
                      <a:r>
                        <a:rPr lang="en-US" dirty="0"/>
                        <a:t>8</a:t>
                      </a:r>
                    </a:p>
                  </a:txBody>
                  <a:tcPr/>
                </a:tc>
                <a:tc>
                  <a:txBody>
                    <a:bodyPr/>
                    <a:lstStyle/>
                    <a:p>
                      <a:pPr algn="r"/>
                      <a:r>
                        <a:rPr lang="en-US" dirty="0"/>
                        <a:t>6.3</a:t>
                      </a:r>
                    </a:p>
                  </a:txBody>
                  <a:tcPr/>
                </a:tc>
                <a:extLst>
                  <a:ext uri="{0D108BD9-81ED-4DB2-BD59-A6C34878D82A}">
                    <a16:rowId xmlns:a16="http://schemas.microsoft.com/office/drawing/2014/main" val="1628733891"/>
                  </a:ext>
                </a:extLst>
              </a:tr>
              <a:tr h="370840">
                <a:tc>
                  <a:txBody>
                    <a:bodyPr/>
                    <a:lstStyle/>
                    <a:p>
                      <a:pPr algn="r"/>
                      <a:r>
                        <a:rPr lang="en-US" dirty="0"/>
                        <a:t>9</a:t>
                      </a:r>
                    </a:p>
                  </a:txBody>
                  <a:tcPr/>
                </a:tc>
                <a:tc>
                  <a:txBody>
                    <a:bodyPr/>
                    <a:lstStyle/>
                    <a:p>
                      <a:pPr algn="r"/>
                      <a:r>
                        <a:rPr lang="en-US" dirty="0"/>
                        <a:t>7.0</a:t>
                      </a:r>
                    </a:p>
                  </a:txBody>
                  <a:tcPr/>
                </a:tc>
                <a:extLst>
                  <a:ext uri="{0D108BD9-81ED-4DB2-BD59-A6C34878D82A}">
                    <a16:rowId xmlns:a16="http://schemas.microsoft.com/office/drawing/2014/main" val="1977121043"/>
                  </a:ext>
                </a:extLst>
              </a:tr>
              <a:tr h="370840">
                <a:tc>
                  <a:txBody>
                    <a:bodyPr/>
                    <a:lstStyle/>
                    <a:p>
                      <a:pPr algn="r"/>
                      <a:r>
                        <a:rPr lang="en-US" dirty="0"/>
                        <a:t>10</a:t>
                      </a:r>
                    </a:p>
                  </a:txBody>
                  <a:tcPr/>
                </a:tc>
                <a:tc>
                  <a:txBody>
                    <a:bodyPr/>
                    <a:lstStyle/>
                    <a:p>
                      <a:pPr algn="r"/>
                      <a:r>
                        <a:rPr lang="en-US" dirty="0"/>
                        <a:t>10</a:t>
                      </a:r>
                    </a:p>
                  </a:txBody>
                  <a:tcPr/>
                </a:tc>
                <a:extLst>
                  <a:ext uri="{0D108BD9-81ED-4DB2-BD59-A6C34878D82A}">
                    <a16:rowId xmlns:a16="http://schemas.microsoft.com/office/drawing/2014/main" val="3299861635"/>
                  </a:ext>
                </a:extLst>
              </a:tr>
            </a:tbl>
          </a:graphicData>
        </a:graphic>
      </p:graphicFrame>
    </p:spTree>
    <p:extLst>
      <p:ext uri="{BB962C8B-B14F-4D97-AF65-F5344CB8AC3E}">
        <p14:creationId xmlns:p14="http://schemas.microsoft.com/office/powerpoint/2010/main" val="34440750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hape 50"/>
          <p:cNvSpPr/>
          <p:nvPr/>
        </p:nvSpPr>
        <p:spPr>
          <a:xfrm>
            <a:off x="2142997" y="9217524"/>
            <a:ext cx="342902" cy="2"/>
          </a:xfrm>
          <a:prstGeom prst="line">
            <a:avLst/>
          </a:prstGeom>
          <a:ln w="6350">
            <a:solidFill/>
            <a:round/>
          </a:ln>
        </p:spPr>
        <p:txBody>
          <a:bodyPr lIns="0" tIns="0" rIns="0" bIns="0"/>
          <a:lstStyle/>
          <a:p>
            <a:pPr lvl="0">
              <a:defRPr sz="1200"/>
            </a:pPr>
            <a:endParaRPr sz="1200"/>
          </a:p>
        </p:txBody>
      </p:sp>
      <p:sp>
        <p:nvSpPr>
          <p:cNvPr id="62" name="TextBox 61">
            <a:extLst>
              <a:ext uri="{FF2B5EF4-FFF2-40B4-BE49-F238E27FC236}">
                <a16:creationId xmlns:a16="http://schemas.microsoft.com/office/drawing/2014/main" id="{3873609E-5820-9C44-AC6E-8C3AAC0AA9CB}"/>
              </a:ext>
            </a:extLst>
          </p:cNvPr>
          <p:cNvSpPr txBox="1"/>
          <p:nvPr/>
        </p:nvSpPr>
        <p:spPr>
          <a:xfrm>
            <a:off x="185530" y="155731"/>
            <a:ext cx="11529391" cy="769441"/>
          </a:xfrm>
          <a:prstGeom prst="rect">
            <a:avLst/>
          </a:prstGeom>
          <a:noFill/>
        </p:spPr>
        <p:txBody>
          <a:bodyPr wrap="square" rtlCol="0">
            <a:spAutoFit/>
          </a:bodyPr>
          <a:lstStyle/>
          <a:p>
            <a:pPr algn="ctr"/>
            <a:r>
              <a:rPr lang="en-US" sz="4400" dirty="0">
                <a:latin typeface="+mj-lt"/>
              </a:rPr>
              <a:t>Evidence presented to committee</a:t>
            </a:r>
          </a:p>
        </p:txBody>
      </p:sp>
      <p:sp>
        <p:nvSpPr>
          <p:cNvPr id="15" name="TextBox 14">
            <a:extLst>
              <a:ext uri="{FF2B5EF4-FFF2-40B4-BE49-F238E27FC236}">
                <a16:creationId xmlns:a16="http://schemas.microsoft.com/office/drawing/2014/main" id="{34EE796B-9DCB-DE41-AEA4-31CBF97794EF}"/>
              </a:ext>
            </a:extLst>
          </p:cNvPr>
          <p:cNvSpPr txBox="1"/>
          <p:nvPr/>
        </p:nvSpPr>
        <p:spPr>
          <a:xfrm>
            <a:off x="335953" y="1086044"/>
            <a:ext cx="11784797" cy="513362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oAutofit/>
          </a:bodyPr>
          <a:lstStyle/>
          <a:p>
            <a:pPr marL="342900"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Receiver classes: General Navigation (GLN), Timing (TIM), Cellular (CEL), High Precision (HP)</a:t>
            </a:r>
          </a:p>
          <a:p>
            <a:pPr marL="342900"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Presentations</a:t>
            </a:r>
          </a:p>
          <a:p>
            <a:pPr marL="800100" lvl="1"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DoT report (ABC) report</a:t>
            </a:r>
          </a:p>
          <a:p>
            <a:pPr marL="800100" lvl="1"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Roberson report</a:t>
            </a:r>
          </a:p>
          <a:p>
            <a:pPr marL="800100" lvl="1" indent="-342900" defTabSz="457200" hangingPunct="0">
              <a:buFont typeface="Arial" panose="020B0604020202020204" pitchFamily="34" charset="0"/>
              <a:buChar char="•"/>
            </a:pPr>
            <a:r>
              <a:rPr lang="en-US" sz="2000" dirty="0" err="1">
                <a:solidFill>
                  <a:srgbClr val="000000"/>
                </a:solidFill>
                <a:ea typeface="Cambria Math" panose="02040503050406030204" pitchFamily="18" charset="0"/>
                <a:sym typeface="Calibri"/>
              </a:rPr>
              <a:t>Ligado</a:t>
            </a:r>
            <a:r>
              <a:rPr lang="en-US" sz="2000" dirty="0">
                <a:solidFill>
                  <a:srgbClr val="000000"/>
                </a:solidFill>
                <a:ea typeface="Cambria Math" panose="02040503050406030204" pitchFamily="18" charset="0"/>
                <a:sym typeface="Calibri"/>
              </a:rPr>
              <a:t> presentation</a:t>
            </a:r>
          </a:p>
          <a:p>
            <a:pPr marL="800100" lvl="1"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FCC</a:t>
            </a:r>
          </a:p>
          <a:p>
            <a:pPr marL="342900"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Many experimental studies had fundamental problems</a:t>
            </a:r>
          </a:p>
          <a:p>
            <a:pPr marL="800100" lvl="1"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“Harmful Interference” characterized at imputed (I+N)/N of 1dB under worst conditions</a:t>
            </a:r>
          </a:p>
          <a:p>
            <a:pPr marL="1257300" lvl="2"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Almost no receiver started losing function until 4dB (6 times the power of 1dB metric)</a:t>
            </a:r>
          </a:p>
          <a:p>
            <a:pPr marL="1257300" lvl="2"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Many did not to degrade until 8dB (21 times power of 1dB)</a:t>
            </a:r>
          </a:p>
          <a:p>
            <a:pPr marL="800100" lvl="1"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Imputed because it was receiver reported (so bad filters and receiver design influenced metric)</a:t>
            </a:r>
          </a:p>
          <a:p>
            <a:pPr marL="800100" lvl="1"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Receivers were not identified and old. (Newer receivers are much better)</a:t>
            </a:r>
          </a:p>
          <a:p>
            <a:pPr marL="800100" lvl="1"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High precision were designed to receive outside GPS including: one that received directly in </a:t>
            </a:r>
            <a:r>
              <a:rPr lang="en-US" sz="2000" dirty="0" err="1">
                <a:solidFill>
                  <a:srgbClr val="000000"/>
                </a:solidFill>
                <a:ea typeface="Cambria Math" panose="02040503050406030204" pitchFamily="18" charset="0"/>
                <a:sym typeface="Calibri"/>
              </a:rPr>
              <a:t>Ligado’s</a:t>
            </a:r>
            <a:r>
              <a:rPr lang="en-US" sz="2000" dirty="0">
                <a:solidFill>
                  <a:srgbClr val="000000"/>
                </a:solidFill>
                <a:ea typeface="Cambria Math" panose="02040503050406030204" pitchFamily="18" charset="0"/>
                <a:sym typeface="Calibri"/>
              </a:rPr>
              <a:t> band</a:t>
            </a:r>
          </a:p>
          <a:p>
            <a:pPr marL="342900" indent="-342900" defTabSz="457200" latinLnBrk="1" hangingPunct="0">
              <a:buFont typeface="Arial" panose="020B0604020202020204" pitchFamily="34" charset="0"/>
              <a:buChar char="•"/>
            </a:pPr>
            <a:r>
              <a:rPr lang="en-US" sz="2000" dirty="0">
                <a:solidFill>
                  <a:srgbClr val="000000"/>
                </a:solidFill>
                <a:latin typeface="Calibri"/>
                <a:ea typeface="Cambria Math" panose="02040503050406030204" pitchFamily="18" charset="0"/>
                <a:sym typeface="Calibri"/>
              </a:rPr>
              <a:t>Except for HP receivers, almost no receiver experienced “harmful interference” from </a:t>
            </a:r>
            <a:r>
              <a:rPr lang="en-US" sz="2000" dirty="0" err="1">
                <a:solidFill>
                  <a:srgbClr val="000000"/>
                </a:solidFill>
                <a:latin typeface="Calibri"/>
                <a:ea typeface="Cambria Math" panose="02040503050406030204" pitchFamily="18" charset="0"/>
                <a:sym typeface="Calibri"/>
              </a:rPr>
              <a:t>Ligado</a:t>
            </a:r>
            <a:endParaRPr lang="en-US" sz="2000" dirty="0">
              <a:solidFill>
                <a:srgbClr val="000000"/>
              </a:solidFill>
              <a:latin typeface="Calibri"/>
              <a:ea typeface="Cambria Math" panose="02040503050406030204" pitchFamily="18" charset="0"/>
              <a:sym typeface="Calibri"/>
            </a:endParaRPr>
          </a:p>
          <a:p>
            <a:pPr marL="342900" indent="-342900" defTabSz="457200" latinLnBrk="1" hangingPunct="0">
              <a:buFont typeface="Arial" panose="020B0604020202020204" pitchFamily="34" charset="0"/>
              <a:buChar char="•"/>
            </a:pPr>
            <a:r>
              <a:rPr lang="en-US" sz="2000" dirty="0">
                <a:solidFill>
                  <a:srgbClr val="000000"/>
                </a:solidFill>
                <a:latin typeface="Calibri"/>
                <a:ea typeface="Cambria Math" panose="02040503050406030204" pitchFamily="18" charset="0"/>
                <a:sym typeface="Calibri"/>
              </a:rPr>
              <a:t>About half of the HP receivers experienced harmful interference at the closest allowed distance from emitter</a:t>
            </a:r>
          </a:p>
          <a:p>
            <a:pPr marL="342900" indent="-342900" defTabSz="457200" latinLnBrk="1" hangingPunct="0">
              <a:buFont typeface="Arial" panose="020B0604020202020204" pitchFamily="34" charset="0"/>
              <a:buChar char="•"/>
            </a:pPr>
            <a:r>
              <a:rPr lang="en-US" sz="2000" dirty="0">
                <a:solidFill>
                  <a:srgbClr val="000000"/>
                </a:solidFill>
                <a:latin typeface="Calibri"/>
                <a:ea typeface="Cambria Math" panose="02040503050406030204" pitchFamily="18" charset="0"/>
                <a:sym typeface="Calibri"/>
              </a:rPr>
              <a:t>Biggest problem: Real Time Kinematics (RTK)</a:t>
            </a:r>
          </a:p>
          <a:p>
            <a:pPr marL="342900" indent="-342900" defTabSz="457200" latinLnBrk="1" hangingPunct="0">
              <a:buFont typeface="Arial" panose="020B0604020202020204" pitchFamily="34" charset="0"/>
              <a:buChar char="•"/>
            </a:pPr>
            <a:r>
              <a:rPr lang="en-US" sz="2000" dirty="0">
                <a:solidFill>
                  <a:srgbClr val="000000"/>
                </a:solidFill>
                <a:latin typeface="Calibri"/>
                <a:ea typeface="Cambria Math" panose="02040503050406030204" pitchFamily="18" charset="0"/>
                <a:sym typeface="Calibri"/>
              </a:rPr>
              <a:t>Substantially no evidence of interference with HP receivers sold after around 2012</a:t>
            </a:r>
          </a:p>
        </p:txBody>
      </p:sp>
      <p:sp>
        <p:nvSpPr>
          <p:cNvPr id="3" name="Slide Number Placeholder 2">
            <a:extLst>
              <a:ext uri="{FF2B5EF4-FFF2-40B4-BE49-F238E27FC236}">
                <a16:creationId xmlns:a16="http://schemas.microsoft.com/office/drawing/2014/main" id="{6826992A-7B64-6440-A560-83BE3668A105}"/>
              </a:ext>
            </a:extLst>
          </p:cNvPr>
          <p:cNvSpPr>
            <a:spLocks noGrp="1"/>
          </p:cNvSpPr>
          <p:nvPr>
            <p:ph type="sldNum" sz="quarter" idx="2"/>
          </p:nvPr>
        </p:nvSpPr>
        <p:spPr>
          <a:xfrm>
            <a:off x="6553200" y="6404292"/>
            <a:ext cx="2133600" cy="269241"/>
          </a:xfrm>
          <a:prstGeom prst="rect">
            <a:avLst/>
          </a:prstGeom>
          <a:ln w="12700">
            <a:miter lim="400000"/>
          </a:ln>
        </p:spPr>
        <p:txBody>
          <a:bodyPr lIns="45719" rIns="45719" anchor="ctr">
            <a:spAutoFit/>
          </a:bodyPr>
          <a:lstStyle>
            <a:lvl1pPr algn="r" defTabSz="457200">
              <a:defRPr sz="1200">
                <a:solidFill>
                  <a:srgbClr val="888888"/>
                </a:solidFill>
                <a:latin typeface="Calibri"/>
                <a:ea typeface="Calibri"/>
                <a:cs typeface="Calibri"/>
                <a:sym typeface="Calibri"/>
              </a:defRPr>
            </a:lvl1pPr>
            <a:lvl2pPr indent="457200" defTabSz="457200">
              <a:defRPr>
                <a:latin typeface="Calibri"/>
                <a:ea typeface="Calibri"/>
                <a:cs typeface="Calibri"/>
                <a:sym typeface="Calibri"/>
              </a:defRPr>
            </a:lvl2pPr>
            <a:lvl3pPr indent="914400" defTabSz="457200">
              <a:defRPr>
                <a:latin typeface="Calibri"/>
                <a:ea typeface="Calibri"/>
                <a:cs typeface="Calibri"/>
                <a:sym typeface="Calibri"/>
              </a:defRPr>
            </a:lvl3pPr>
            <a:lvl4pPr indent="1371600" defTabSz="457200">
              <a:defRPr>
                <a:latin typeface="Calibri"/>
                <a:ea typeface="Calibri"/>
                <a:cs typeface="Calibri"/>
                <a:sym typeface="Calibri"/>
              </a:defRPr>
            </a:lvl4pPr>
            <a:lvl5pPr indent="1828800" defTabSz="457200">
              <a:defRPr>
                <a:latin typeface="Calibri"/>
                <a:ea typeface="Calibri"/>
                <a:cs typeface="Calibri"/>
                <a:sym typeface="Calibri"/>
              </a:defRPr>
            </a:lvl5pPr>
            <a:lvl6pPr indent="2286000" defTabSz="457200">
              <a:defRPr>
                <a:latin typeface="Calibri"/>
                <a:ea typeface="Calibri"/>
                <a:cs typeface="Calibri"/>
                <a:sym typeface="Calibri"/>
              </a:defRPr>
            </a:lvl6pPr>
            <a:lvl7pPr indent="2743200" defTabSz="457200">
              <a:defRPr>
                <a:latin typeface="Calibri"/>
                <a:ea typeface="Calibri"/>
                <a:cs typeface="Calibri"/>
                <a:sym typeface="Calibri"/>
              </a:defRPr>
            </a:lvl7pPr>
            <a:lvl8pPr indent="3200400" defTabSz="457200">
              <a:defRPr>
                <a:latin typeface="Calibri"/>
                <a:ea typeface="Calibri"/>
                <a:cs typeface="Calibri"/>
                <a:sym typeface="Calibri"/>
              </a:defRPr>
            </a:lvl8pPr>
            <a:lvl9pPr indent="3657600" defTabSz="457200">
              <a:defRPr>
                <a:latin typeface="Calibri"/>
                <a:ea typeface="Calibri"/>
                <a:cs typeface="Calibri"/>
                <a:sym typeface="Calibri"/>
              </a:defRPr>
            </a:lvl9pPr>
          </a:lstStyle>
          <a:p>
            <a:pPr lvl="0"/>
            <a:fld id="{86CB4B4D-7CA3-9044-876B-883B54F8677D}" type="slidenum">
              <a:rPr lang="en-US" smtClean="0"/>
              <a:pPr lvl="0"/>
              <a:t>18</a:t>
            </a:fld>
            <a:endParaRPr lang="en-US"/>
          </a:p>
        </p:txBody>
      </p:sp>
    </p:spTree>
    <p:extLst>
      <p:ext uri="{BB962C8B-B14F-4D97-AF65-F5344CB8AC3E}">
        <p14:creationId xmlns:p14="http://schemas.microsoft.com/office/powerpoint/2010/main" val="3819479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3AF6C-E517-C50C-7B36-49985C78BDB9}"/>
              </a:ext>
            </a:extLst>
          </p:cNvPr>
          <p:cNvSpPr>
            <a:spLocks noGrp="1"/>
          </p:cNvSpPr>
          <p:nvPr>
            <p:ph type="title"/>
          </p:nvPr>
        </p:nvSpPr>
        <p:spPr/>
        <p:txBody>
          <a:bodyPr/>
          <a:lstStyle/>
          <a:p>
            <a:r>
              <a:rPr lang="en-US" dirty="0"/>
              <a:t>Study Committee</a:t>
            </a:r>
          </a:p>
        </p:txBody>
      </p:sp>
      <p:sp>
        <p:nvSpPr>
          <p:cNvPr id="3" name="Content Placeholder 2">
            <a:extLst>
              <a:ext uri="{FF2B5EF4-FFF2-40B4-BE49-F238E27FC236}">
                <a16:creationId xmlns:a16="http://schemas.microsoft.com/office/drawing/2014/main" id="{51570D9B-F4C0-9E01-419B-4430219FCD1C}"/>
              </a:ext>
            </a:extLst>
          </p:cNvPr>
          <p:cNvSpPr>
            <a:spLocks noGrp="1"/>
          </p:cNvSpPr>
          <p:nvPr>
            <p:ph idx="1"/>
          </p:nvPr>
        </p:nvSpPr>
        <p:spPr/>
        <p:txBody>
          <a:bodyPr>
            <a:normAutofit fontScale="85000" lnSpcReduction="20000"/>
          </a:bodyPr>
          <a:lstStyle/>
          <a:p>
            <a:pPr marL="0" indent="0">
              <a:buNone/>
            </a:pPr>
            <a:r>
              <a:rPr lang="en-US" dirty="0"/>
              <a:t>Michael McQuade		Carnegie Mellon University (Chair)</a:t>
            </a:r>
          </a:p>
          <a:p>
            <a:pPr marL="0" indent="0">
              <a:buNone/>
            </a:pPr>
            <a:r>
              <a:rPr lang="en-US" dirty="0"/>
              <a:t>Jennifer Alvarez		Aurora Insight Inc. </a:t>
            </a:r>
          </a:p>
          <a:p>
            <a:pPr marL="0" indent="0">
              <a:buNone/>
            </a:pPr>
            <a:r>
              <a:rPr lang="en-US" dirty="0"/>
              <a:t>Kristine Larson, NAS		University of Colorado Boulder</a:t>
            </a:r>
          </a:p>
          <a:p>
            <a:pPr marL="0" indent="0">
              <a:buNone/>
            </a:pPr>
            <a:r>
              <a:rPr lang="en-US" dirty="0"/>
              <a:t>John </a:t>
            </a:r>
            <a:r>
              <a:rPr lang="en-US" dirty="0" err="1"/>
              <a:t>Manferdelli</a:t>
            </a:r>
            <a:r>
              <a:rPr lang="en-US" dirty="0"/>
              <a:t>		VMware</a:t>
            </a:r>
          </a:p>
          <a:p>
            <a:pPr marL="0" indent="0">
              <a:buNone/>
            </a:pPr>
            <a:r>
              <a:rPr lang="en-US" dirty="0"/>
              <a:t>Preston Marshall		Google</a:t>
            </a:r>
          </a:p>
          <a:p>
            <a:pPr marL="0" indent="0">
              <a:buNone/>
            </a:pPr>
            <a:r>
              <a:rPr lang="en-US" dirty="0"/>
              <a:t>Mark </a:t>
            </a:r>
            <a:r>
              <a:rPr lang="en-US" dirty="0" err="1"/>
              <a:t>Psiaki</a:t>
            </a:r>
            <a:r>
              <a:rPr lang="en-US" dirty="0"/>
              <a:t>			Virginia Tech</a:t>
            </a:r>
          </a:p>
          <a:p>
            <a:pPr marL="0" indent="0">
              <a:buNone/>
            </a:pPr>
            <a:r>
              <a:rPr lang="en-US" dirty="0"/>
              <a:t>Richard </a:t>
            </a:r>
            <a:r>
              <a:rPr lang="en-US" dirty="0" err="1"/>
              <a:t>Reaser</a:t>
            </a:r>
            <a:r>
              <a:rPr lang="en-US" dirty="0"/>
              <a:t>, Jr.		Independent Consultant</a:t>
            </a:r>
          </a:p>
          <a:p>
            <a:pPr marL="0" indent="0">
              <a:buNone/>
            </a:pPr>
            <a:r>
              <a:rPr lang="en-US" dirty="0"/>
              <a:t>Jeffry Reed			Virginia Tech</a:t>
            </a:r>
          </a:p>
          <a:p>
            <a:pPr marL="0" indent="0">
              <a:buNone/>
            </a:pPr>
            <a:r>
              <a:rPr lang="en-US" dirty="0" err="1"/>
              <a:t>Nambi</a:t>
            </a:r>
            <a:r>
              <a:rPr lang="en-US" dirty="0"/>
              <a:t> Seshadri, NAE		University of California San Diego</a:t>
            </a:r>
          </a:p>
          <a:p>
            <a:pPr marL="0" indent="0">
              <a:buNone/>
            </a:pPr>
            <a:r>
              <a:rPr lang="en-US" dirty="0"/>
              <a:t>Scott Stadler			MIT Lincoln Laboratory </a:t>
            </a:r>
          </a:p>
          <a:p>
            <a:pPr marL="0" indent="0">
              <a:buNone/>
            </a:pPr>
            <a:r>
              <a:rPr lang="en-US" dirty="0"/>
              <a:t>Stephen Stafford		Johns Hopkins University Applied Physics Laboratory</a:t>
            </a:r>
          </a:p>
          <a:p>
            <a:pPr marL="0" indent="0">
              <a:buNone/>
            </a:pPr>
            <a:endParaRPr lang="en-US" dirty="0"/>
          </a:p>
        </p:txBody>
      </p:sp>
      <p:sp>
        <p:nvSpPr>
          <p:cNvPr id="6" name="Slide Number Placeholder 5">
            <a:extLst>
              <a:ext uri="{FF2B5EF4-FFF2-40B4-BE49-F238E27FC236}">
                <a16:creationId xmlns:a16="http://schemas.microsoft.com/office/drawing/2014/main" id="{E120DF89-A67D-F4DF-1BA7-EA7C5A2B282B}"/>
              </a:ext>
            </a:extLst>
          </p:cNvPr>
          <p:cNvSpPr>
            <a:spLocks noGrp="1"/>
          </p:cNvSpPr>
          <p:nvPr>
            <p:ph type="sldNum" sz="quarter" idx="12"/>
          </p:nvPr>
        </p:nvSpPr>
        <p:spPr/>
        <p:txBody>
          <a:bodyPr/>
          <a:lstStyle/>
          <a:p>
            <a:fld id="{43B3CA38-4950-7D44-9504-DBEA58CCFD28}" type="slidenum">
              <a:rPr lang="en-US" smtClean="0"/>
              <a:t>19</a:t>
            </a:fld>
            <a:endParaRPr lang="en-US"/>
          </a:p>
        </p:txBody>
      </p:sp>
    </p:spTree>
    <p:extLst>
      <p:ext uri="{BB962C8B-B14F-4D97-AF65-F5344CB8AC3E}">
        <p14:creationId xmlns:p14="http://schemas.microsoft.com/office/powerpoint/2010/main" val="2662968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hape 50"/>
          <p:cNvSpPr/>
          <p:nvPr/>
        </p:nvSpPr>
        <p:spPr>
          <a:xfrm>
            <a:off x="2142997" y="9217524"/>
            <a:ext cx="342902" cy="2"/>
          </a:xfrm>
          <a:prstGeom prst="line">
            <a:avLst/>
          </a:prstGeom>
          <a:ln w="6350">
            <a:solidFill/>
            <a:round/>
          </a:ln>
        </p:spPr>
        <p:txBody>
          <a:bodyPr lIns="0" tIns="0" rIns="0" bIns="0"/>
          <a:lstStyle/>
          <a:p>
            <a:pPr lvl="0">
              <a:defRPr sz="1200"/>
            </a:pPr>
            <a:endParaRPr sz="1200"/>
          </a:p>
        </p:txBody>
      </p:sp>
      <p:sp>
        <p:nvSpPr>
          <p:cNvPr id="62" name="TextBox 61">
            <a:extLst>
              <a:ext uri="{FF2B5EF4-FFF2-40B4-BE49-F238E27FC236}">
                <a16:creationId xmlns:a16="http://schemas.microsoft.com/office/drawing/2014/main" id="{3873609E-5820-9C44-AC6E-8C3AAC0AA9CB}"/>
              </a:ext>
            </a:extLst>
          </p:cNvPr>
          <p:cNvSpPr txBox="1"/>
          <p:nvPr/>
        </p:nvSpPr>
        <p:spPr>
          <a:xfrm>
            <a:off x="185530" y="155731"/>
            <a:ext cx="11529391" cy="769441"/>
          </a:xfrm>
          <a:prstGeom prst="rect">
            <a:avLst/>
          </a:prstGeom>
          <a:noFill/>
        </p:spPr>
        <p:txBody>
          <a:bodyPr wrap="square" rtlCol="0">
            <a:spAutoFit/>
          </a:bodyPr>
          <a:lstStyle/>
          <a:p>
            <a:pPr algn="ctr"/>
            <a:r>
              <a:rPr lang="en-US" sz="4400" dirty="0">
                <a:latin typeface="+mj-lt"/>
              </a:rPr>
              <a:t>Agenda</a:t>
            </a:r>
          </a:p>
        </p:txBody>
      </p:sp>
      <p:sp>
        <p:nvSpPr>
          <p:cNvPr id="15" name="TextBox 14">
            <a:extLst>
              <a:ext uri="{FF2B5EF4-FFF2-40B4-BE49-F238E27FC236}">
                <a16:creationId xmlns:a16="http://schemas.microsoft.com/office/drawing/2014/main" id="{34EE796B-9DCB-DE41-AEA4-31CBF97794EF}"/>
              </a:ext>
            </a:extLst>
          </p:cNvPr>
          <p:cNvSpPr txBox="1"/>
          <p:nvPr/>
        </p:nvSpPr>
        <p:spPr>
          <a:xfrm>
            <a:off x="622514" y="1689319"/>
            <a:ext cx="11246873" cy="498421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oAutofit/>
          </a:bodyPr>
          <a:lstStyle/>
          <a:p>
            <a:pPr marL="285750" indent="-285750">
              <a:buFont typeface="Symbol" pitchFamily="2" charset="2"/>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The FCC rule that motivated the study</a:t>
            </a:r>
          </a:p>
          <a:p>
            <a:pPr marL="285750" indent="-285750">
              <a:buFont typeface="Symbol" pitchFamily="2" charset="2"/>
              <a:buChar char=""/>
            </a:pPr>
            <a:r>
              <a:rPr lang="en-US" sz="2400" dirty="0">
                <a:latin typeface="Calibri" panose="020F0502020204030204" pitchFamily="34" charset="0"/>
                <a:ea typeface="Calibri" panose="020F0502020204030204" pitchFamily="34" charset="0"/>
                <a:cs typeface="Times New Roman" panose="02020603050405020304" pitchFamily="18" charset="0"/>
              </a:rPr>
              <a:t>The Mobile Satellite and GNSS band</a:t>
            </a:r>
          </a:p>
          <a:p>
            <a:pPr marL="285750" indent="-285750">
              <a:buFont typeface="Symbol" pitchFamily="2" charset="2"/>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How GPS works</a:t>
            </a:r>
          </a:p>
          <a:p>
            <a:pPr marL="742950" lvl="1" indent="-285750">
              <a:buFont typeface="Symbol" pitchFamily="2" charset="2"/>
              <a:buChar char=""/>
            </a:pPr>
            <a:r>
              <a:rPr lang="en-US" sz="2400" dirty="0">
                <a:latin typeface="Calibri" panose="020F0502020204030204" pitchFamily="34" charset="0"/>
                <a:ea typeface="Calibri" panose="020F0502020204030204" pitchFamily="34" charset="0"/>
                <a:cs typeface="Times New Roman" panose="02020603050405020304" pitchFamily="18" charset="0"/>
              </a:rPr>
              <a:t>Satellites</a:t>
            </a:r>
          </a:p>
          <a:p>
            <a:pPr marL="742950" lvl="1" indent="-285750">
              <a:buFont typeface="Symbol" pitchFamily="2" charset="2"/>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Coarse acquisition and navigation</a:t>
            </a:r>
          </a:p>
          <a:p>
            <a:pPr marL="742950" lvl="1" indent="-285750">
              <a:buFont typeface="Symbol" pitchFamily="2" charset="2"/>
              <a:buChar char=""/>
            </a:pPr>
            <a:r>
              <a:rPr lang="en-US" sz="2400" dirty="0">
                <a:latin typeface="Calibri" panose="020F0502020204030204" pitchFamily="34" charset="0"/>
                <a:ea typeface="Calibri" panose="020F0502020204030204" pitchFamily="34" charset="0"/>
                <a:cs typeface="Times New Roman" panose="02020603050405020304" pitchFamily="18" charset="0"/>
              </a:rPr>
              <a:t>Noise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buFont typeface="Symbol" pitchFamily="2" charset="2"/>
              <a:buChar char=""/>
            </a:pPr>
            <a:r>
              <a:rPr lang="en-US" sz="2400" dirty="0">
                <a:latin typeface="Calibri" panose="020F0502020204030204" pitchFamily="34" charset="0"/>
                <a:ea typeface="Calibri" panose="020F0502020204030204" pitchFamily="34" charset="0"/>
                <a:cs typeface="Times New Roman" panose="02020603050405020304" pitchFamily="18" charset="0"/>
              </a:rPr>
              <a:t>Signal structure and “coding gain”</a:t>
            </a:r>
          </a:p>
          <a:p>
            <a:pPr marL="285750" indent="-285750">
              <a:buFont typeface="Symbol" pitchFamily="2" charset="2"/>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Noise and interference metrics</a:t>
            </a:r>
          </a:p>
          <a:p>
            <a:pPr marL="285750" indent="-285750">
              <a:buFont typeface="Symbol" pitchFamily="2" charset="2"/>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Study outcome and recommendations</a:t>
            </a:r>
          </a:p>
          <a:p>
            <a:pPr marL="742950" marR="0" lvl="1" indent="-285750">
              <a:spcBef>
                <a:spcPts val="0"/>
              </a:spcBef>
              <a:spcAft>
                <a:spcPts val="0"/>
              </a:spcAft>
              <a:buFont typeface="Symbol" pitchFamily="2" charset="2"/>
              <a:buChar char=""/>
            </a:pPr>
            <a:endParaRPr lang="en-US" sz="2400" dirty="0">
              <a:solidFill>
                <a:srgbClr val="000000"/>
              </a:solidFill>
              <a:latin typeface="Calibri"/>
              <a:ea typeface="Cambria Math" panose="02040503050406030204" pitchFamily="18" charset="0"/>
              <a:sym typeface="Calibri"/>
            </a:endParaRPr>
          </a:p>
        </p:txBody>
      </p:sp>
      <p:sp>
        <p:nvSpPr>
          <p:cNvPr id="3" name="Slide Number Placeholder 2">
            <a:extLst>
              <a:ext uri="{FF2B5EF4-FFF2-40B4-BE49-F238E27FC236}">
                <a16:creationId xmlns:a16="http://schemas.microsoft.com/office/drawing/2014/main" id="{6826992A-7B64-6440-A560-83BE3668A105}"/>
              </a:ext>
            </a:extLst>
          </p:cNvPr>
          <p:cNvSpPr>
            <a:spLocks noGrp="1"/>
          </p:cNvSpPr>
          <p:nvPr>
            <p:ph type="sldNum" sz="quarter" idx="2"/>
          </p:nvPr>
        </p:nvSpPr>
        <p:spPr>
          <a:xfrm>
            <a:off x="6553200" y="6404292"/>
            <a:ext cx="2133600" cy="269241"/>
          </a:xfrm>
          <a:prstGeom prst="rect">
            <a:avLst/>
          </a:prstGeom>
          <a:ln w="12700">
            <a:miter lim="400000"/>
          </a:ln>
        </p:spPr>
        <p:txBody>
          <a:bodyPr lIns="45719" rIns="45719" anchor="ctr">
            <a:spAutoFit/>
          </a:bodyPr>
          <a:lstStyle>
            <a:lvl1pPr algn="r" defTabSz="457200">
              <a:defRPr sz="1200">
                <a:solidFill>
                  <a:srgbClr val="888888"/>
                </a:solidFill>
                <a:latin typeface="Calibri"/>
                <a:ea typeface="Calibri"/>
                <a:cs typeface="Calibri"/>
                <a:sym typeface="Calibri"/>
              </a:defRPr>
            </a:lvl1pPr>
            <a:lvl2pPr indent="457200" defTabSz="457200">
              <a:defRPr>
                <a:latin typeface="Calibri"/>
                <a:ea typeface="Calibri"/>
                <a:cs typeface="Calibri"/>
                <a:sym typeface="Calibri"/>
              </a:defRPr>
            </a:lvl2pPr>
            <a:lvl3pPr indent="914400" defTabSz="457200">
              <a:defRPr>
                <a:latin typeface="Calibri"/>
                <a:ea typeface="Calibri"/>
                <a:cs typeface="Calibri"/>
                <a:sym typeface="Calibri"/>
              </a:defRPr>
            </a:lvl3pPr>
            <a:lvl4pPr indent="1371600" defTabSz="457200">
              <a:defRPr>
                <a:latin typeface="Calibri"/>
                <a:ea typeface="Calibri"/>
                <a:cs typeface="Calibri"/>
                <a:sym typeface="Calibri"/>
              </a:defRPr>
            </a:lvl4pPr>
            <a:lvl5pPr indent="1828800" defTabSz="457200">
              <a:defRPr>
                <a:latin typeface="Calibri"/>
                <a:ea typeface="Calibri"/>
                <a:cs typeface="Calibri"/>
                <a:sym typeface="Calibri"/>
              </a:defRPr>
            </a:lvl5pPr>
            <a:lvl6pPr indent="2286000" defTabSz="457200">
              <a:defRPr>
                <a:latin typeface="Calibri"/>
                <a:ea typeface="Calibri"/>
                <a:cs typeface="Calibri"/>
                <a:sym typeface="Calibri"/>
              </a:defRPr>
            </a:lvl6pPr>
            <a:lvl7pPr indent="2743200" defTabSz="457200">
              <a:defRPr>
                <a:latin typeface="Calibri"/>
                <a:ea typeface="Calibri"/>
                <a:cs typeface="Calibri"/>
                <a:sym typeface="Calibri"/>
              </a:defRPr>
            </a:lvl7pPr>
            <a:lvl8pPr indent="3200400" defTabSz="457200">
              <a:defRPr>
                <a:latin typeface="Calibri"/>
                <a:ea typeface="Calibri"/>
                <a:cs typeface="Calibri"/>
                <a:sym typeface="Calibri"/>
              </a:defRPr>
            </a:lvl8pPr>
            <a:lvl9pPr indent="3657600" defTabSz="457200">
              <a:defRPr>
                <a:latin typeface="Calibri"/>
                <a:ea typeface="Calibri"/>
                <a:cs typeface="Calibri"/>
                <a:sym typeface="Calibri"/>
              </a:defRPr>
            </a:lvl9pPr>
          </a:lstStyle>
          <a:p>
            <a:pPr lvl="0"/>
            <a:fld id="{86CB4B4D-7CA3-9044-876B-883B54F8677D}" type="slidenum">
              <a:rPr lang="en-US" smtClean="0"/>
              <a:pPr lvl="0"/>
              <a:t>2</a:t>
            </a:fld>
            <a:endParaRPr lang="en-US"/>
          </a:p>
        </p:txBody>
      </p:sp>
    </p:spTree>
    <p:extLst>
      <p:ext uri="{BB962C8B-B14F-4D97-AF65-F5344CB8AC3E}">
        <p14:creationId xmlns:p14="http://schemas.microsoft.com/office/powerpoint/2010/main" val="19001062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8DE93E-3447-6B10-83F3-20B4054B9824}"/>
              </a:ext>
            </a:extLst>
          </p:cNvPr>
          <p:cNvSpPr>
            <a:spLocks noGrp="1"/>
          </p:cNvSpPr>
          <p:nvPr>
            <p:ph type="title"/>
          </p:nvPr>
        </p:nvSpPr>
        <p:spPr/>
        <p:txBody>
          <a:bodyPr/>
          <a:lstStyle/>
          <a:p>
            <a:r>
              <a:rPr lang="en-US" dirty="0"/>
              <a:t>Presentations to the Committee</a:t>
            </a:r>
          </a:p>
        </p:txBody>
      </p:sp>
      <p:sp>
        <p:nvSpPr>
          <p:cNvPr id="5" name="Content Placeholder 4">
            <a:extLst>
              <a:ext uri="{FF2B5EF4-FFF2-40B4-BE49-F238E27FC236}">
                <a16:creationId xmlns:a16="http://schemas.microsoft.com/office/drawing/2014/main" id="{95AA393E-9CC0-0DE9-F03D-6F0BAA6D1F81}"/>
              </a:ext>
            </a:extLst>
          </p:cNvPr>
          <p:cNvSpPr>
            <a:spLocks noGrp="1"/>
          </p:cNvSpPr>
          <p:nvPr>
            <p:ph sz="half" idx="1"/>
          </p:nvPr>
        </p:nvSpPr>
        <p:spPr/>
        <p:txBody>
          <a:bodyPr>
            <a:normAutofit fontScale="77500" lnSpcReduction="20000"/>
          </a:bodyPr>
          <a:lstStyle/>
          <a:p>
            <a:pPr marL="0" indent="0">
              <a:buNone/>
            </a:pPr>
            <a:r>
              <a:rPr lang="en-US" dirty="0"/>
              <a:t>DOD CIO</a:t>
            </a:r>
          </a:p>
          <a:p>
            <a:pPr marL="0" indent="0">
              <a:buNone/>
            </a:pPr>
            <a:r>
              <a:rPr lang="en-US" dirty="0" err="1"/>
              <a:t>Ligado</a:t>
            </a:r>
            <a:r>
              <a:rPr lang="en-US" dirty="0"/>
              <a:t> Networks</a:t>
            </a:r>
          </a:p>
          <a:p>
            <a:pPr marL="0" indent="0">
              <a:buNone/>
            </a:pPr>
            <a:r>
              <a:rPr lang="en-US" dirty="0"/>
              <a:t>National Telecommunications and Information Administration, Dept. of Commerce</a:t>
            </a:r>
          </a:p>
          <a:p>
            <a:pPr marL="0" indent="0">
              <a:buNone/>
            </a:pPr>
            <a:r>
              <a:rPr lang="en-US" dirty="0"/>
              <a:t>Roberson and Associates</a:t>
            </a:r>
          </a:p>
          <a:p>
            <a:pPr marL="0" indent="0">
              <a:buNone/>
            </a:pPr>
            <a:r>
              <a:rPr lang="en-US" dirty="0"/>
              <a:t>Volpe Center, Department of Transportation</a:t>
            </a:r>
          </a:p>
          <a:p>
            <a:pPr marL="0" indent="0">
              <a:buNone/>
            </a:pPr>
            <a:r>
              <a:rPr lang="en-US" dirty="0"/>
              <a:t>National Advanced Spectrum and Communications Test Network</a:t>
            </a:r>
          </a:p>
          <a:p>
            <a:pPr marL="0" indent="0">
              <a:buNone/>
            </a:pPr>
            <a:r>
              <a:rPr lang="en-US" dirty="0"/>
              <a:t>Brad Parkinson, Stanford University</a:t>
            </a:r>
          </a:p>
          <a:p>
            <a:pPr marL="0" indent="0">
              <a:buNone/>
            </a:pPr>
            <a:r>
              <a:rPr lang="en-US" dirty="0"/>
              <a:t>Garmin International</a:t>
            </a:r>
          </a:p>
          <a:p>
            <a:pPr marL="0" indent="0">
              <a:buNone/>
            </a:pPr>
            <a:r>
              <a:rPr lang="en-US" dirty="0"/>
              <a:t>Trimble, Inc.</a:t>
            </a:r>
          </a:p>
        </p:txBody>
      </p:sp>
      <p:sp>
        <p:nvSpPr>
          <p:cNvPr id="6" name="Content Placeholder 5">
            <a:extLst>
              <a:ext uri="{FF2B5EF4-FFF2-40B4-BE49-F238E27FC236}">
                <a16:creationId xmlns:a16="http://schemas.microsoft.com/office/drawing/2014/main" id="{67A364DB-4824-522A-1FE5-5E2877F4C574}"/>
              </a:ext>
            </a:extLst>
          </p:cNvPr>
          <p:cNvSpPr>
            <a:spLocks noGrp="1"/>
          </p:cNvSpPr>
          <p:nvPr>
            <p:ph sz="half" idx="2"/>
          </p:nvPr>
        </p:nvSpPr>
        <p:spPr/>
        <p:txBody>
          <a:bodyPr>
            <a:normAutofit fontScale="77500" lnSpcReduction="20000"/>
          </a:bodyPr>
          <a:lstStyle/>
          <a:p>
            <a:pPr marL="0" indent="0">
              <a:buNone/>
            </a:pPr>
            <a:r>
              <a:rPr lang="en-US" dirty="0"/>
              <a:t>Iridium</a:t>
            </a:r>
          </a:p>
          <a:p>
            <a:pPr marL="0" indent="0">
              <a:buNone/>
            </a:pPr>
            <a:r>
              <a:rPr lang="en-US" dirty="0"/>
              <a:t>Resilient Navigation and Timing Foundation</a:t>
            </a:r>
          </a:p>
          <a:p>
            <a:pPr marL="0" indent="0">
              <a:buNone/>
            </a:pPr>
            <a:r>
              <a:rPr lang="en-US" dirty="0"/>
              <a:t>AMS Committee on Radio Frequency Allocation</a:t>
            </a:r>
          </a:p>
          <a:p>
            <a:pPr marL="0" indent="0">
              <a:buNone/>
            </a:pPr>
            <a:r>
              <a:rPr lang="en-US" dirty="0"/>
              <a:t>National Society of Professional Surveyors</a:t>
            </a:r>
          </a:p>
          <a:p>
            <a:pPr marL="0" indent="0">
              <a:buNone/>
            </a:pPr>
            <a:r>
              <a:rPr lang="en-US" dirty="0"/>
              <a:t>Air Line Pilots Association</a:t>
            </a:r>
          </a:p>
          <a:p>
            <a:pPr marL="0" indent="0">
              <a:buNone/>
            </a:pPr>
            <a:r>
              <a:rPr lang="en-US" dirty="0"/>
              <a:t>Aviation Spectrum Resources, Inc. </a:t>
            </a:r>
          </a:p>
          <a:p>
            <a:pPr marL="0" indent="0">
              <a:buNone/>
            </a:pPr>
            <a:r>
              <a:rPr lang="en-US" dirty="0"/>
              <a:t>Collins Aerospace</a:t>
            </a:r>
          </a:p>
          <a:p>
            <a:pPr marL="0" indent="0">
              <a:buNone/>
            </a:pPr>
            <a:r>
              <a:rPr lang="en-US" dirty="0"/>
              <a:t>Helicopter Association International </a:t>
            </a:r>
          </a:p>
          <a:p>
            <a:pPr marL="0" indent="0">
              <a:buNone/>
            </a:pPr>
            <a:r>
              <a:rPr lang="en-US" dirty="0"/>
              <a:t>National Agricultural Aviation Association</a:t>
            </a:r>
          </a:p>
          <a:p>
            <a:pPr marL="0" indent="0">
              <a:buNone/>
            </a:pPr>
            <a:r>
              <a:rPr lang="en-US" dirty="0"/>
              <a:t>Office of Engineering and Technology, Federal Communications Commission</a:t>
            </a:r>
          </a:p>
        </p:txBody>
      </p:sp>
      <p:sp>
        <p:nvSpPr>
          <p:cNvPr id="7" name="Slide Number Placeholder 6">
            <a:extLst>
              <a:ext uri="{FF2B5EF4-FFF2-40B4-BE49-F238E27FC236}">
                <a16:creationId xmlns:a16="http://schemas.microsoft.com/office/drawing/2014/main" id="{9EA0A017-D14F-8B79-1CF9-4D4D0F63F187}"/>
              </a:ext>
            </a:extLst>
          </p:cNvPr>
          <p:cNvSpPr>
            <a:spLocks noGrp="1"/>
          </p:cNvSpPr>
          <p:nvPr>
            <p:ph type="sldNum" sz="quarter" idx="12"/>
          </p:nvPr>
        </p:nvSpPr>
        <p:spPr/>
        <p:txBody>
          <a:bodyPr/>
          <a:lstStyle/>
          <a:p>
            <a:fld id="{43B3CA38-4950-7D44-9504-DBEA58CCFD28}" type="slidenum">
              <a:rPr lang="en-US" smtClean="0"/>
              <a:t>20</a:t>
            </a:fld>
            <a:endParaRPr lang="en-US"/>
          </a:p>
        </p:txBody>
      </p:sp>
    </p:spTree>
    <p:extLst>
      <p:ext uri="{BB962C8B-B14F-4D97-AF65-F5344CB8AC3E}">
        <p14:creationId xmlns:p14="http://schemas.microsoft.com/office/powerpoint/2010/main" val="23969168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3D95F-1665-8F9C-F23D-9F808DB9225A}"/>
              </a:ext>
            </a:extLst>
          </p:cNvPr>
          <p:cNvSpPr>
            <a:spLocks noGrp="1"/>
          </p:cNvSpPr>
          <p:nvPr>
            <p:ph type="title"/>
          </p:nvPr>
        </p:nvSpPr>
        <p:spPr/>
        <p:txBody>
          <a:bodyPr/>
          <a:lstStyle/>
          <a:p>
            <a:r>
              <a:rPr lang="en-US" dirty="0"/>
              <a:t>Reviewers</a:t>
            </a:r>
          </a:p>
        </p:txBody>
      </p:sp>
      <p:sp>
        <p:nvSpPr>
          <p:cNvPr id="3" name="Content Placeholder 2">
            <a:extLst>
              <a:ext uri="{FF2B5EF4-FFF2-40B4-BE49-F238E27FC236}">
                <a16:creationId xmlns:a16="http://schemas.microsoft.com/office/drawing/2014/main" id="{37F64B25-416B-4F79-C341-731D3FD3721B}"/>
              </a:ext>
            </a:extLst>
          </p:cNvPr>
          <p:cNvSpPr>
            <a:spLocks noGrp="1"/>
          </p:cNvSpPr>
          <p:nvPr>
            <p:ph idx="1"/>
          </p:nvPr>
        </p:nvSpPr>
        <p:spPr>
          <a:xfrm>
            <a:off x="838199" y="1825625"/>
            <a:ext cx="10885715" cy="4351338"/>
          </a:xfrm>
        </p:spPr>
        <p:txBody>
          <a:bodyPr>
            <a:noAutofit/>
          </a:bodyPr>
          <a:lstStyle/>
          <a:p>
            <a:pPr marL="0" indent="0">
              <a:buNone/>
              <a:tabLst>
                <a:tab pos="3309938" algn="l"/>
              </a:tabLst>
            </a:pPr>
            <a:r>
              <a:rPr lang="en-US" sz="2400" dirty="0"/>
              <a:t>Alison K. Brown, NAE	NAVSYS Corporation</a:t>
            </a:r>
          </a:p>
          <a:p>
            <a:pPr marL="0" indent="0">
              <a:buNone/>
              <a:tabLst>
                <a:tab pos="3309938" algn="l"/>
              </a:tabLst>
            </a:pPr>
            <a:r>
              <a:rPr lang="en-US" sz="2400" dirty="0"/>
              <a:t>Alden Fuchs	Fuchs Consulting</a:t>
            </a:r>
          </a:p>
          <a:p>
            <a:pPr marL="0" indent="0">
              <a:buNone/>
              <a:tabLst>
                <a:tab pos="3309938" algn="l"/>
              </a:tabLst>
            </a:pPr>
            <a:r>
              <a:rPr lang="en-US" sz="2400" dirty="0"/>
              <a:t>Christopher Hegarty	MITRE Corporation</a:t>
            </a:r>
          </a:p>
          <a:p>
            <a:pPr marL="0" indent="0">
              <a:buNone/>
              <a:tabLst>
                <a:tab pos="3309938" algn="l"/>
              </a:tabLst>
            </a:pPr>
            <a:r>
              <a:rPr lang="en-US" sz="2400" dirty="0"/>
              <a:t>Todd Humphreys	University of Texas at Austin</a:t>
            </a:r>
          </a:p>
          <a:p>
            <a:pPr marL="0" indent="0">
              <a:buNone/>
              <a:tabLst>
                <a:tab pos="3309938" algn="l"/>
              </a:tabLst>
            </a:pPr>
            <a:r>
              <a:rPr lang="en-US" sz="2400" dirty="0"/>
              <a:t>Mark </a:t>
            </a:r>
            <a:r>
              <a:rPr lang="en-US" sz="2400" dirty="0" err="1"/>
              <a:t>Lofquist</a:t>
            </a:r>
            <a:r>
              <a:rPr lang="en-US" sz="2400" dirty="0"/>
              <a:t>	Aerospace Corporation/University of Colorado Boulder</a:t>
            </a:r>
          </a:p>
          <a:p>
            <a:pPr marL="0" indent="0">
              <a:buNone/>
              <a:tabLst>
                <a:tab pos="3309938" algn="l"/>
              </a:tabLst>
            </a:pPr>
            <a:r>
              <a:rPr lang="en-US" sz="2400" dirty="0"/>
              <a:t>Douglas </a:t>
            </a:r>
            <a:r>
              <a:rPr lang="en-US" sz="2400" dirty="0" err="1"/>
              <a:t>Loverro</a:t>
            </a:r>
            <a:r>
              <a:rPr lang="en-US" sz="2400" dirty="0"/>
              <a:t>	</a:t>
            </a:r>
            <a:r>
              <a:rPr lang="en-US" sz="2400" dirty="0" err="1"/>
              <a:t>Loverro</a:t>
            </a:r>
            <a:r>
              <a:rPr lang="en-US" sz="2400" dirty="0"/>
              <a:t> Consulting</a:t>
            </a:r>
          </a:p>
          <a:p>
            <a:pPr marL="0" indent="0">
              <a:buNone/>
              <a:tabLst>
                <a:tab pos="3309938" algn="l"/>
              </a:tabLst>
            </a:pPr>
            <a:r>
              <a:rPr lang="en-US" sz="2400" dirty="0"/>
              <a:t>Jon </a:t>
            </a:r>
            <a:r>
              <a:rPr lang="en-US" sz="2400" dirty="0" err="1"/>
              <a:t>Peha</a:t>
            </a:r>
            <a:r>
              <a:rPr lang="en-US" sz="2400" dirty="0"/>
              <a:t>	Carnegie Mellon University</a:t>
            </a:r>
          </a:p>
          <a:p>
            <a:pPr marL="0" indent="0">
              <a:buNone/>
              <a:tabLst>
                <a:tab pos="3309938" algn="l"/>
              </a:tabLst>
            </a:pPr>
            <a:r>
              <a:rPr lang="en-US" sz="2400" dirty="0"/>
              <a:t>William Press, NAS	University of Texas at Austin</a:t>
            </a:r>
          </a:p>
          <a:p>
            <a:pPr marL="0" indent="0">
              <a:buNone/>
              <a:tabLst>
                <a:tab pos="3309938" algn="l"/>
              </a:tabLst>
            </a:pPr>
            <a:r>
              <a:rPr lang="en-US" sz="2400" dirty="0"/>
              <a:t>Dorothy Robyn	Boston University</a:t>
            </a:r>
          </a:p>
          <a:p>
            <a:pPr marL="0" indent="0">
              <a:buNone/>
              <a:tabLst>
                <a:tab pos="3309938" algn="l"/>
              </a:tabLst>
            </a:pPr>
            <a:r>
              <a:rPr lang="en-US" sz="2400" dirty="0"/>
              <a:t>Douglas Sicker	University of Colorado Denver</a:t>
            </a:r>
          </a:p>
          <a:p>
            <a:pPr marL="0" indent="0">
              <a:buNone/>
            </a:pPr>
            <a:endParaRPr lang="en-US" dirty="0"/>
          </a:p>
        </p:txBody>
      </p:sp>
      <p:sp>
        <p:nvSpPr>
          <p:cNvPr id="6" name="Slide Number Placeholder 5">
            <a:extLst>
              <a:ext uri="{FF2B5EF4-FFF2-40B4-BE49-F238E27FC236}">
                <a16:creationId xmlns:a16="http://schemas.microsoft.com/office/drawing/2014/main" id="{14177E4B-D286-E23F-E56E-06D2C369E944}"/>
              </a:ext>
            </a:extLst>
          </p:cNvPr>
          <p:cNvSpPr>
            <a:spLocks noGrp="1"/>
          </p:cNvSpPr>
          <p:nvPr>
            <p:ph type="sldNum" sz="quarter" idx="12"/>
          </p:nvPr>
        </p:nvSpPr>
        <p:spPr/>
        <p:txBody>
          <a:bodyPr/>
          <a:lstStyle/>
          <a:p>
            <a:fld id="{43B3CA38-4950-7D44-9504-DBEA58CCFD28}" type="slidenum">
              <a:rPr lang="en-US" smtClean="0"/>
              <a:t>21</a:t>
            </a:fld>
            <a:endParaRPr lang="en-US"/>
          </a:p>
        </p:txBody>
      </p:sp>
    </p:spTree>
    <p:extLst>
      <p:ext uri="{BB962C8B-B14F-4D97-AF65-F5344CB8AC3E}">
        <p14:creationId xmlns:p14="http://schemas.microsoft.com/office/powerpoint/2010/main" val="4368037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3F2D1-9756-49BD-27DD-CB2B6CE3FA93}"/>
              </a:ext>
            </a:extLst>
          </p:cNvPr>
          <p:cNvSpPr>
            <a:spLocks noGrp="1"/>
          </p:cNvSpPr>
          <p:nvPr>
            <p:ph type="title"/>
          </p:nvPr>
        </p:nvSpPr>
        <p:spPr>
          <a:xfrm>
            <a:off x="987135" y="-121763"/>
            <a:ext cx="10515600" cy="1325563"/>
          </a:xfrm>
        </p:spPr>
        <p:txBody>
          <a:bodyPr/>
          <a:lstStyle/>
          <a:p>
            <a:r>
              <a:rPr lang="en-US" dirty="0"/>
              <a:t>Approaches to Predicting Interference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C022313-595B-944D-5542-6DBA97DC6B6B}"/>
                  </a:ext>
                </a:extLst>
              </p:cNvPr>
              <p:cNvSpPr>
                <a:spLocks noGrp="1"/>
              </p:cNvSpPr>
              <p:nvPr>
                <p:ph idx="1"/>
              </p:nvPr>
            </p:nvSpPr>
            <p:spPr>
              <a:xfrm>
                <a:off x="838199" y="1530212"/>
                <a:ext cx="10813473" cy="5001491"/>
              </a:xfrm>
            </p:spPr>
            <p:txBody>
              <a:bodyPr>
                <a:normAutofit/>
              </a:bodyPr>
              <a:lstStyle/>
              <a:p>
                <a:r>
                  <a:rPr lang="en-US" sz="2400" dirty="0"/>
                  <a:t>Signal-to-Noise interference protection criterion</a:t>
                </a:r>
              </a:p>
              <a:p>
                <a:pPr marL="234950" indent="0">
                  <a:buNone/>
                </a:pPr>
                <a:r>
                  <a:rPr lang="en-US" sz="2000" dirty="0">
                    <a:solidFill>
                      <a:schemeClr val="tx1"/>
                    </a:solidFill>
                  </a:rPr>
                  <a:t>This approach tests GPS receivers at various interference levels that could be attributed to Ligado transmissions and measures the resulting degradation in reported </a:t>
                </a:r>
                <a14:m>
                  <m:oMath xmlns:m="http://schemas.openxmlformats.org/officeDocument/2006/math">
                    <m:f>
                      <m:fPr>
                        <m:type m:val="lin"/>
                        <m:ctrlPr>
                          <a:rPr lang="en-US" sz="2000" i="1">
                            <a:solidFill>
                              <a:schemeClr val="tx1"/>
                            </a:solidFill>
                            <a:latin typeface="Cambria Math" panose="02040503050406030204" pitchFamily="18" charset="0"/>
                          </a:rPr>
                        </m:ctrlPr>
                      </m:fPr>
                      <m:num>
                        <m:r>
                          <a:rPr lang="en-US" sz="2000" i="1">
                            <a:solidFill>
                              <a:schemeClr val="tx1"/>
                            </a:solidFill>
                            <a:latin typeface="Cambria Math" panose="02040503050406030204" pitchFamily="18" charset="0"/>
                          </a:rPr>
                          <m:t>𝐶</m:t>
                        </m:r>
                      </m:num>
                      <m:den>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𝑁</m:t>
                            </m:r>
                          </m:e>
                          <m:sub>
                            <m:r>
                              <a:rPr lang="en-US" sz="2000" i="1">
                                <a:solidFill>
                                  <a:schemeClr val="tx1"/>
                                </a:solidFill>
                                <a:latin typeface="Cambria Math" panose="02040503050406030204" pitchFamily="18" charset="0"/>
                              </a:rPr>
                              <m:t>0</m:t>
                            </m:r>
                          </m:sub>
                        </m:sSub>
                      </m:den>
                    </m:f>
                  </m:oMath>
                </a14:m>
                <a:r>
                  <a:rPr lang="en-US" sz="2000" dirty="0">
                    <a:solidFill>
                      <a:schemeClr val="tx1"/>
                    </a:solidFill>
                  </a:rPr>
                  <a:t>. Many key receiver functions can be mapped to </a:t>
                </a:r>
                <a14:m>
                  <m:oMath xmlns:m="http://schemas.openxmlformats.org/officeDocument/2006/math">
                    <m:f>
                      <m:fPr>
                        <m:type m:val="lin"/>
                        <m:ctrlPr>
                          <a:rPr lang="en-US" sz="2000" i="1">
                            <a:solidFill>
                              <a:schemeClr val="tx1"/>
                            </a:solidFill>
                            <a:latin typeface="Cambria Math" panose="02040503050406030204" pitchFamily="18" charset="0"/>
                          </a:rPr>
                        </m:ctrlPr>
                      </m:fPr>
                      <m:num>
                        <m:r>
                          <a:rPr lang="en-US" sz="2000" i="1">
                            <a:solidFill>
                              <a:schemeClr val="tx1"/>
                            </a:solidFill>
                            <a:latin typeface="Cambria Math" panose="02040503050406030204" pitchFamily="18" charset="0"/>
                          </a:rPr>
                          <m:t>𝐶</m:t>
                        </m:r>
                      </m:num>
                      <m:den>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𝑁</m:t>
                            </m:r>
                          </m:e>
                          <m:sub>
                            <m:r>
                              <a:rPr lang="en-US" sz="2000" i="1">
                                <a:solidFill>
                                  <a:schemeClr val="tx1"/>
                                </a:solidFill>
                                <a:latin typeface="Cambria Math" panose="02040503050406030204" pitchFamily="18" charset="0"/>
                              </a:rPr>
                              <m:t>0</m:t>
                            </m:r>
                          </m:sub>
                        </m:sSub>
                      </m:den>
                    </m:f>
                  </m:oMath>
                </a14:m>
                <a:r>
                  <a:rPr lang="en-US" sz="2000" dirty="0">
                    <a:solidFill>
                      <a:schemeClr val="tx1"/>
                    </a:solidFill>
                  </a:rPr>
                  <a:t> thresholds.  This metric commonly proposes a 1 dB loss (or less) as precluding harm to any of these functions.</a:t>
                </a:r>
              </a:p>
              <a:p>
                <a:r>
                  <a:rPr lang="en-US" sz="2400" dirty="0"/>
                  <a:t>Measurement of the GPS position error</a:t>
                </a:r>
              </a:p>
              <a:p>
                <a:pPr marL="234950" indent="0">
                  <a:buNone/>
                </a:pPr>
                <a:r>
                  <a:rPr lang="en-US" sz="2000" dirty="0"/>
                  <a:t>This approach tests GPS receivers under two scenarios, the first without the Ligado signals present and the second with them.  Truth surveyed position is known in both cases.  Any increase in the average position error and related position error statistics for the second scenario relative to the first are deemed measures of interference by the Ligado signals.</a:t>
                </a:r>
              </a:p>
            </p:txBody>
          </p:sp>
        </mc:Choice>
        <mc:Fallback>
          <p:sp>
            <p:nvSpPr>
              <p:cNvPr id="3" name="Content Placeholder 2">
                <a:extLst>
                  <a:ext uri="{FF2B5EF4-FFF2-40B4-BE49-F238E27FC236}">
                    <a16:creationId xmlns:a16="http://schemas.microsoft.com/office/drawing/2014/main" id="{DC022313-595B-944D-5542-6DBA97DC6B6B}"/>
                  </a:ext>
                </a:extLst>
              </p:cNvPr>
              <p:cNvSpPr>
                <a:spLocks noGrp="1" noRot="1" noChangeAspect="1" noMove="1" noResize="1" noEditPoints="1" noAdjustHandles="1" noChangeArrowheads="1" noChangeShapeType="1" noTextEdit="1"/>
              </p:cNvSpPr>
              <p:nvPr>
                <p:ph idx="1"/>
              </p:nvPr>
            </p:nvSpPr>
            <p:spPr>
              <a:xfrm>
                <a:off x="838199" y="1530212"/>
                <a:ext cx="10813473" cy="5001491"/>
              </a:xfrm>
              <a:blipFill>
                <a:blip r:embed="rId2"/>
                <a:stretch>
                  <a:fillRect l="-703" t="-1519" r="-1055"/>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D16F7A61-B7EA-DF87-FBE3-60A031B6B204}"/>
              </a:ext>
            </a:extLst>
          </p:cNvPr>
          <p:cNvSpPr>
            <a:spLocks noGrp="1"/>
          </p:cNvSpPr>
          <p:nvPr>
            <p:ph type="sldNum" sz="quarter" idx="12"/>
          </p:nvPr>
        </p:nvSpPr>
        <p:spPr/>
        <p:txBody>
          <a:bodyPr/>
          <a:lstStyle/>
          <a:p>
            <a:fld id="{43B3CA38-4950-7D44-9504-DBEA58CCFD28}" type="slidenum">
              <a:rPr lang="en-US" smtClean="0"/>
              <a:t>22</a:t>
            </a:fld>
            <a:endParaRPr lang="en-US"/>
          </a:p>
        </p:txBody>
      </p:sp>
    </p:spTree>
    <p:extLst>
      <p:ext uri="{BB962C8B-B14F-4D97-AF65-F5344CB8AC3E}">
        <p14:creationId xmlns:p14="http://schemas.microsoft.com/office/powerpoint/2010/main" val="812930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3F2D1-9756-49BD-27DD-CB2B6CE3FA93}"/>
              </a:ext>
            </a:extLst>
          </p:cNvPr>
          <p:cNvSpPr>
            <a:spLocks noGrp="1"/>
          </p:cNvSpPr>
          <p:nvPr>
            <p:ph type="title"/>
          </p:nvPr>
        </p:nvSpPr>
        <p:spPr>
          <a:xfrm>
            <a:off x="838200" y="0"/>
            <a:ext cx="10515600" cy="1325563"/>
          </a:xfrm>
        </p:spPr>
        <p:txBody>
          <a:bodyPr/>
          <a:lstStyle/>
          <a:p>
            <a:r>
              <a:rPr lang="en-US" dirty="0"/>
              <a:t>FCC Definition of Harmful Interference</a:t>
            </a:r>
          </a:p>
        </p:txBody>
      </p:sp>
      <p:sp>
        <p:nvSpPr>
          <p:cNvPr id="3" name="Content Placeholder 2">
            <a:extLst>
              <a:ext uri="{FF2B5EF4-FFF2-40B4-BE49-F238E27FC236}">
                <a16:creationId xmlns:a16="http://schemas.microsoft.com/office/drawing/2014/main" id="{DC022313-595B-944D-5542-6DBA97DC6B6B}"/>
              </a:ext>
            </a:extLst>
          </p:cNvPr>
          <p:cNvSpPr>
            <a:spLocks noGrp="1"/>
          </p:cNvSpPr>
          <p:nvPr>
            <p:ph idx="1"/>
          </p:nvPr>
        </p:nvSpPr>
        <p:spPr>
          <a:xfrm>
            <a:off x="838200" y="1427040"/>
            <a:ext cx="10515600" cy="4707946"/>
          </a:xfrm>
        </p:spPr>
        <p:txBody>
          <a:bodyPr>
            <a:normAutofit lnSpcReduction="10000"/>
          </a:bodyPr>
          <a:lstStyle/>
          <a:p>
            <a:r>
              <a:rPr lang="en-US" sz="2400" dirty="0"/>
              <a:t> “[</a:t>
            </a:r>
            <a:r>
              <a:rPr lang="en-US" sz="2400" dirty="0" err="1"/>
              <a:t>i</a:t>
            </a:r>
            <a:r>
              <a:rPr lang="en-US" sz="2400" dirty="0"/>
              <a:t>]</a:t>
            </a:r>
            <a:r>
              <a:rPr lang="en-US" sz="2400" dirty="0" err="1"/>
              <a:t>nterference</a:t>
            </a:r>
            <a:r>
              <a:rPr lang="en-US" sz="2400" dirty="0"/>
              <a:t> which endangers the functioning of a radionavigation service or of other safety services or seriously degrades, obstructs, or repeatedly interrupts a radiocommunication service operating in accordance with [the ITU] Radio Regulations.”</a:t>
            </a:r>
          </a:p>
          <a:p>
            <a:pPr lvl="0"/>
            <a:r>
              <a:rPr lang="en-US" sz="2400" dirty="0"/>
              <a:t>This implies two conditions:</a:t>
            </a:r>
          </a:p>
          <a:p>
            <a:pPr lvl="1"/>
            <a:r>
              <a:rPr lang="en-US" sz="2000" dirty="0"/>
              <a:t>The emission, radiation or induction must (a) endanger the functioning of the radio navigation or safety service or (b) seriously degrade, obstruct or repeatedly interrupt any other radiocommunication service and</a:t>
            </a:r>
          </a:p>
          <a:p>
            <a:pPr lvl="1"/>
            <a:r>
              <a:rPr lang="en-US" sz="2000" dirty="0"/>
              <a:t>The service claiming Harmful Interference must be operating in accordance with regulations (as in United States Code (USC), Title 47 Telecommunications, Chapter 1, Subchapter A, Part 15, Section 15.3)).</a:t>
            </a:r>
          </a:p>
          <a:p>
            <a:r>
              <a:rPr lang="en-US" sz="2400" dirty="0"/>
              <a:t>Report uses the uncapitalized term ‘harmful interference’ meaning degraded receiver operations without assessing whether such degradation is actually causing a degradation of function or whether the receiver is operating in accordance with FCC rules.</a:t>
            </a:r>
          </a:p>
          <a:p>
            <a:endParaRPr lang="en-US" sz="2400" dirty="0"/>
          </a:p>
        </p:txBody>
      </p:sp>
      <p:sp>
        <p:nvSpPr>
          <p:cNvPr id="6" name="Slide Number Placeholder 5">
            <a:extLst>
              <a:ext uri="{FF2B5EF4-FFF2-40B4-BE49-F238E27FC236}">
                <a16:creationId xmlns:a16="http://schemas.microsoft.com/office/drawing/2014/main" id="{515338C1-E10B-AA11-C9D6-7E9A06BFC05F}"/>
              </a:ext>
            </a:extLst>
          </p:cNvPr>
          <p:cNvSpPr>
            <a:spLocks noGrp="1"/>
          </p:cNvSpPr>
          <p:nvPr>
            <p:ph type="sldNum" sz="quarter" idx="12"/>
          </p:nvPr>
        </p:nvSpPr>
        <p:spPr/>
        <p:txBody>
          <a:bodyPr/>
          <a:lstStyle/>
          <a:p>
            <a:fld id="{43B3CA38-4950-7D44-9504-DBEA58CCFD28}" type="slidenum">
              <a:rPr lang="en-US" smtClean="0"/>
              <a:t>23</a:t>
            </a:fld>
            <a:endParaRPr lang="en-US"/>
          </a:p>
        </p:txBody>
      </p:sp>
    </p:spTree>
    <p:extLst>
      <p:ext uri="{BB962C8B-B14F-4D97-AF65-F5344CB8AC3E}">
        <p14:creationId xmlns:p14="http://schemas.microsoft.com/office/powerpoint/2010/main" val="1209309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635B42C-5A23-67BD-30D4-503247C71163}"/>
              </a:ext>
            </a:extLst>
          </p:cNvPr>
          <p:cNvSpPr>
            <a:spLocks noGrp="1"/>
          </p:cNvSpPr>
          <p:nvPr>
            <p:ph type="title"/>
          </p:nvPr>
        </p:nvSpPr>
        <p:spPr>
          <a:xfrm>
            <a:off x="838200" y="-116996"/>
            <a:ext cx="10515600" cy="1325563"/>
          </a:xfrm>
        </p:spPr>
        <p:txBody>
          <a:bodyPr/>
          <a:lstStyle/>
          <a:p>
            <a:r>
              <a:rPr lang="en-US" dirty="0"/>
              <a:t>The Frequency Bands of Interest</a:t>
            </a:r>
          </a:p>
        </p:txBody>
      </p:sp>
      <p:sp>
        <p:nvSpPr>
          <p:cNvPr id="9" name="Content Placeholder 8">
            <a:extLst>
              <a:ext uri="{FF2B5EF4-FFF2-40B4-BE49-F238E27FC236}">
                <a16:creationId xmlns:a16="http://schemas.microsoft.com/office/drawing/2014/main" id="{DE2EE891-E101-0320-F984-6567D7319C72}"/>
              </a:ext>
            </a:extLst>
          </p:cNvPr>
          <p:cNvSpPr>
            <a:spLocks noGrp="1"/>
          </p:cNvSpPr>
          <p:nvPr>
            <p:ph idx="1"/>
          </p:nvPr>
        </p:nvSpPr>
        <p:spPr>
          <a:xfrm>
            <a:off x="484413" y="4559135"/>
            <a:ext cx="11000015" cy="2013857"/>
          </a:xfrm>
        </p:spPr>
        <p:txBody>
          <a:bodyPr>
            <a:normAutofit/>
          </a:bodyPr>
          <a:lstStyle/>
          <a:p>
            <a:pPr marL="346075" lvl="1" indent="-227013"/>
            <a:r>
              <a:rPr lang="en-US" sz="2000" dirty="0"/>
              <a:t>RF transmitters do not operate with arbitrarily sharp cutoff frequencies and thus, depending on how rapidly (as a function of frequency) their emitted power spectrum falls off, may emit power beyond their authorized spectral bands.</a:t>
            </a:r>
          </a:p>
          <a:p>
            <a:pPr marL="346075" lvl="1" indent="-227013"/>
            <a:r>
              <a:rPr lang="en-US" sz="2000" dirty="0"/>
              <a:t>RF receivers do not ‘listen’ only within a band defined with arbitrarily sharp boundaries and thus may receive power from frequencies outside their designed band.</a:t>
            </a:r>
          </a:p>
        </p:txBody>
      </p:sp>
      <p:pic>
        <p:nvPicPr>
          <p:cNvPr id="10" name="image38.jpg" descr="page2image30272896">
            <a:extLst>
              <a:ext uri="{FF2B5EF4-FFF2-40B4-BE49-F238E27FC236}">
                <a16:creationId xmlns:a16="http://schemas.microsoft.com/office/drawing/2014/main" id="{9D430A26-56A8-14E7-CE5E-AD32A68305A9}"/>
              </a:ext>
            </a:extLst>
          </p:cNvPr>
          <p:cNvPicPr/>
          <p:nvPr/>
        </p:nvPicPr>
        <p:blipFill>
          <a:blip r:embed="rId2"/>
          <a:srcRect/>
          <a:stretch>
            <a:fillRect/>
          </a:stretch>
        </p:blipFill>
        <p:spPr>
          <a:xfrm>
            <a:off x="2457660" y="1365420"/>
            <a:ext cx="7056454" cy="2880009"/>
          </a:xfrm>
          <a:prstGeom prst="rect">
            <a:avLst/>
          </a:prstGeom>
          <a:ln/>
        </p:spPr>
      </p:pic>
      <p:sp>
        <p:nvSpPr>
          <p:cNvPr id="4" name="Slide Number Placeholder 3">
            <a:extLst>
              <a:ext uri="{FF2B5EF4-FFF2-40B4-BE49-F238E27FC236}">
                <a16:creationId xmlns:a16="http://schemas.microsoft.com/office/drawing/2014/main" id="{1BAD1827-7E69-6CEC-3903-E62F93F7AC5B}"/>
              </a:ext>
            </a:extLst>
          </p:cNvPr>
          <p:cNvSpPr>
            <a:spLocks noGrp="1"/>
          </p:cNvSpPr>
          <p:nvPr>
            <p:ph type="sldNum" sz="quarter" idx="12"/>
          </p:nvPr>
        </p:nvSpPr>
        <p:spPr/>
        <p:txBody>
          <a:bodyPr/>
          <a:lstStyle/>
          <a:p>
            <a:fld id="{43B3CA38-4950-7D44-9504-DBEA58CCFD28}" type="slidenum">
              <a:rPr lang="en-US" smtClean="0"/>
              <a:t>24</a:t>
            </a:fld>
            <a:endParaRPr lang="en-US"/>
          </a:p>
        </p:txBody>
      </p:sp>
    </p:spTree>
    <p:extLst>
      <p:ext uri="{BB962C8B-B14F-4D97-AF65-F5344CB8AC3E}">
        <p14:creationId xmlns:p14="http://schemas.microsoft.com/office/powerpoint/2010/main" val="36128494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3F2D1-9756-49BD-27DD-CB2B6CE3FA93}"/>
              </a:ext>
            </a:extLst>
          </p:cNvPr>
          <p:cNvSpPr>
            <a:spLocks noGrp="1"/>
          </p:cNvSpPr>
          <p:nvPr>
            <p:ph type="title"/>
          </p:nvPr>
        </p:nvSpPr>
        <p:spPr>
          <a:xfrm>
            <a:off x="695696" y="365124"/>
            <a:ext cx="10515600" cy="1325563"/>
          </a:xfrm>
        </p:spPr>
        <p:txBody>
          <a:bodyPr>
            <a:normAutofit fontScale="90000"/>
          </a:bodyPr>
          <a:lstStyle/>
          <a:p>
            <a:r>
              <a:rPr lang="en-US" sz="4400" dirty="0"/>
              <a:t>Approaches to Evaluating Harmful Interference Concerns</a:t>
            </a:r>
            <a:br>
              <a:rPr lang="en-US" sz="4400" dirty="0"/>
            </a:br>
            <a:endParaRPr lang="en-US" dirty="0"/>
          </a:p>
        </p:txBody>
      </p:sp>
      <p:sp>
        <p:nvSpPr>
          <p:cNvPr id="3" name="Content Placeholder 2">
            <a:extLst>
              <a:ext uri="{FF2B5EF4-FFF2-40B4-BE49-F238E27FC236}">
                <a16:creationId xmlns:a16="http://schemas.microsoft.com/office/drawing/2014/main" id="{DC022313-595B-944D-5542-6DBA97DC6B6B}"/>
              </a:ext>
            </a:extLst>
          </p:cNvPr>
          <p:cNvSpPr>
            <a:spLocks noGrp="1"/>
          </p:cNvSpPr>
          <p:nvPr>
            <p:ph idx="1"/>
          </p:nvPr>
        </p:nvSpPr>
        <p:spPr>
          <a:xfrm>
            <a:off x="499730" y="1918142"/>
            <a:ext cx="11113039" cy="4282350"/>
          </a:xfrm>
        </p:spPr>
        <p:txBody>
          <a:bodyPr>
            <a:normAutofit/>
          </a:bodyPr>
          <a:lstStyle/>
          <a:p>
            <a:pPr marL="0" indent="0">
              <a:buNone/>
            </a:pPr>
            <a:r>
              <a:rPr lang="en-US" sz="2000" b="1" dirty="0"/>
              <a:t>Conclusion: Neither of the prevailing approaches to evaluating harmful interference concerns effectively </a:t>
            </a:r>
            <a:r>
              <a:rPr lang="en-US" sz="2000" b="1" dirty="0">
                <a:solidFill>
                  <a:srgbClr val="00B0F0"/>
                </a:solidFill>
              </a:rPr>
              <a:t>effectively characterizes </a:t>
            </a:r>
            <a:r>
              <a:rPr lang="en-US" sz="2000" b="1" dirty="0"/>
              <a:t>the risk of harmful interference.</a:t>
            </a:r>
          </a:p>
          <a:p>
            <a:r>
              <a:rPr lang="en-US" sz="2000" dirty="0"/>
              <a:t>Neither approach provides analytical, repeatable, or straightforward criteria to evaluate new entrants. Both approaches depend on sampling a subset of the many and varied GPS receivers in the marketplace. Both approaches have a role to play in evaluating harmful interference to existing receivers. </a:t>
            </a:r>
          </a:p>
          <a:p>
            <a:r>
              <a:rPr lang="en-US" sz="2000" dirty="0"/>
              <a:t>The signal-to-noise approach is inflexible as a determinant or threshold, providing what in some circumstances may be an overly conservative emission limit because no single value for signal-to-noise degradation determines when the various types of possible harm to receiver performance will become significant. </a:t>
            </a:r>
          </a:p>
          <a:p>
            <a:r>
              <a:rPr lang="en-US" sz="2000" dirty="0"/>
              <a:t>The position measurement approach is too narrow in its applicability to the many and varied uses of the GPS system.</a:t>
            </a:r>
          </a:p>
        </p:txBody>
      </p:sp>
      <p:sp>
        <p:nvSpPr>
          <p:cNvPr id="5" name="Title 1">
            <a:extLst>
              <a:ext uri="{FF2B5EF4-FFF2-40B4-BE49-F238E27FC236}">
                <a16:creationId xmlns:a16="http://schemas.microsoft.com/office/drawing/2014/main" id="{ED766E53-E01A-BFE9-601E-4E8C98AFBFC8}"/>
              </a:ext>
            </a:extLst>
          </p:cNvPr>
          <p:cNvSpPr txBox="1">
            <a:spLocks/>
          </p:cNvSpPr>
          <p:nvPr/>
        </p:nvSpPr>
        <p:spPr>
          <a:xfrm>
            <a:off x="838200" y="1027906"/>
            <a:ext cx="10515600"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200" dirty="0"/>
          </a:p>
        </p:txBody>
      </p:sp>
      <p:sp>
        <p:nvSpPr>
          <p:cNvPr id="7" name="Slide Number Placeholder 6">
            <a:extLst>
              <a:ext uri="{FF2B5EF4-FFF2-40B4-BE49-F238E27FC236}">
                <a16:creationId xmlns:a16="http://schemas.microsoft.com/office/drawing/2014/main" id="{142E8B57-E8F8-7529-E9F5-AD6BA80760C5}"/>
              </a:ext>
            </a:extLst>
          </p:cNvPr>
          <p:cNvSpPr>
            <a:spLocks noGrp="1"/>
          </p:cNvSpPr>
          <p:nvPr>
            <p:ph type="sldNum" sz="quarter" idx="12"/>
          </p:nvPr>
        </p:nvSpPr>
        <p:spPr/>
        <p:txBody>
          <a:bodyPr/>
          <a:lstStyle/>
          <a:p>
            <a:fld id="{43B3CA38-4950-7D44-9504-DBEA58CCFD28}" type="slidenum">
              <a:rPr lang="en-US" smtClean="0"/>
              <a:t>25</a:t>
            </a:fld>
            <a:endParaRPr lang="en-US"/>
          </a:p>
        </p:txBody>
      </p:sp>
    </p:spTree>
    <p:extLst>
      <p:ext uri="{BB962C8B-B14F-4D97-AF65-F5344CB8AC3E}">
        <p14:creationId xmlns:p14="http://schemas.microsoft.com/office/powerpoint/2010/main" val="21951206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3F2D1-9756-49BD-27DD-CB2B6CE3FA93}"/>
              </a:ext>
            </a:extLst>
          </p:cNvPr>
          <p:cNvSpPr>
            <a:spLocks noGrp="1"/>
          </p:cNvSpPr>
          <p:nvPr>
            <p:ph type="title"/>
          </p:nvPr>
        </p:nvSpPr>
        <p:spPr>
          <a:xfrm>
            <a:off x="612568" y="136525"/>
            <a:ext cx="10515600" cy="1325563"/>
          </a:xfrm>
        </p:spPr>
        <p:txBody>
          <a:bodyPr>
            <a:normAutofit/>
          </a:bodyPr>
          <a:lstStyle/>
          <a:p>
            <a:r>
              <a:rPr lang="en-US" dirty="0"/>
              <a:t>Further Comments</a:t>
            </a:r>
          </a:p>
        </p:txBody>
      </p:sp>
      <p:sp>
        <p:nvSpPr>
          <p:cNvPr id="7" name="Content Placeholder 2">
            <a:extLst>
              <a:ext uri="{FF2B5EF4-FFF2-40B4-BE49-F238E27FC236}">
                <a16:creationId xmlns:a16="http://schemas.microsoft.com/office/drawing/2014/main" id="{A5D26918-7A26-8D92-D232-46B788E9ABDB}"/>
              </a:ext>
            </a:extLst>
          </p:cNvPr>
          <p:cNvSpPr txBox="1">
            <a:spLocks/>
          </p:cNvSpPr>
          <p:nvPr/>
        </p:nvSpPr>
        <p:spPr>
          <a:xfrm>
            <a:off x="612568" y="2029761"/>
            <a:ext cx="10515600" cy="40220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While commonly argued in the FCC proceedings and in input to the committee </a:t>
            </a:r>
            <a:r>
              <a:rPr lang="en-US" sz="2400" i="1" dirty="0"/>
              <a:t>the committee does not believe that a 1 dB Interference Protection Criteria is appropriate as a general standard. Often receivers can tolerate 6-15 times this level of interfering power before the objective performance of a receiver is degraded</a:t>
            </a:r>
            <a:r>
              <a:rPr lang="en-US" sz="2400" dirty="0"/>
              <a:t>. The 1 dB criterion is prophylactic, but conservative.</a:t>
            </a:r>
          </a:p>
          <a:p>
            <a:r>
              <a:rPr lang="en-US" sz="2400" dirty="0"/>
              <a:t>With more well-defined receiver standards, and frequency masks for potentially interfering signals, a straightforward SNR standard could be highly predictive of harmful interference and hence inform emitter characteristics that are calculated to prevent such interference.</a:t>
            </a:r>
          </a:p>
          <a:p>
            <a:r>
              <a:rPr lang="en-US" sz="2400" dirty="0"/>
              <a:t>This SNR standard will likely be higher than 1dB signal degradation and the standard may change over time as technology improves.</a:t>
            </a:r>
          </a:p>
        </p:txBody>
      </p:sp>
      <p:sp>
        <p:nvSpPr>
          <p:cNvPr id="6" name="Slide Number Placeholder 5">
            <a:extLst>
              <a:ext uri="{FF2B5EF4-FFF2-40B4-BE49-F238E27FC236}">
                <a16:creationId xmlns:a16="http://schemas.microsoft.com/office/drawing/2014/main" id="{2C8F95FA-40D9-6D1D-85F3-2223C171856B}"/>
              </a:ext>
            </a:extLst>
          </p:cNvPr>
          <p:cNvSpPr>
            <a:spLocks noGrp="1"/>
          </p:cNvSpPr>
          <p:nvPr>
            <p:ph type="sldNum" sz="quarter" idx="12"/>
          </p:nvPr>
        </p:nvSpPr>
        <p:spPr/>
        <p:txBody>
          <a:bodyPr/>
          <a:lstStyle/>
          <a:p>
            <a:fld id="{43B3CA38-4950-7D44-9504-DBEA58CCFD28}" type="slidenum">
              <a:rPr lang="en-US" smtClean="0"/>
              <a:t>26</a:t>
            </a:fld>
            <a:endParaRPr lang="en-US"/>
          </a:p>
        </p:txBody>
      </p:sp>
    </p:spTree>
    <p:extLst>
      <p:ext uri="{BB962C8B-B14F-4D97-AF65-F5344CB8AC3E}">
        <p14:creationId xmlns:p14="http://schemas.microsoft.com/office/powerpoint/2010/main" val="9026441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3F2D1-9756-49BD-27DD-CB2B6CE3FA93}"/>
              </a:ext>
            </a:extLst>
          </p:cNvPr>
          <p:cNvSpPr>
            <a:spLocks noGrp="1"/>
          </p:cNvSpPr>
          <p:nvPr>
            <p:ph type="title"/>
          </p:nvPr>
        </p:nvSpPr>
        <p:spPr>
          <a:xfrm>
            <a:off x="838200" y="130665"/>
            <a:ext cx="10515600" cy="1325563"/>
          </a:xfrm>
        </p:spPr>
        <p:txBody>
          <a:bodyPr>
            <a:normAutofit/>
          </a:bodyPr>
          <a:lstStyle/>
          <a:p>
            <a:r>
              <a:rPr lang="en-US" sz="4400" dirty="0"/>
              <a:t>Harmful Interference to GPS and Mobile Satellite Services</a:t>
            </a:r>
            <a:r>
              <a:rPr lang="en-US" sz="4400" dirty="0">
                <a:effectLst/>
              </a:rPr>
              <a:t> </a:t>
            </a:r>
            <a:endParaRPr lang="en-US" sz="4400" dirty="0"/>
          </a:p>
        </p:txBody>
      </p:sp>
      <p:sp>
        <p:nvSpPr>
          <p:cNvPr id="3" name="Content Placeholder 2">
            <a:extLst>
              <a:ext uri="{FF2B5EF4-FFF2-40B4-BE49-F238E27FC236}">
                <a16:creationId xmlns:a16="http://schemas.microsoft.com/office/drawing/2014/main" id="{DC022313-595B-944D-5542-6DBA97DC6B6B}"/>
              </a:ext>
            </a:extLst>
          </p:cNvPr>
          <p:cNvSpPr>
            <a:spLocks noGrp="1"/>
          </p:cNvSpPr>
          <p:nvPr>
            <p:ph idx="1"/>
          </p:nvPr>
        </p:nvSpPr>
        <p:spPr>
          <a:xfrm>
            <a:off x="544286" y="2540500"/>
            <a:ext cx="5671458" cy="4474889"/>
          </a:xfrm>
        </p:spPr>
        <p:txBody>
          <a:bodyPr>
            <a:noAutofit/>
          </a:bodyPr>
          <a:lstStyle/>
          <a:p>
            <a:pPr marL="0" indent="0">
              <a:buNone/>
            </a:pPr>
            <a:endParaRPr lang="en-US" sz="2400" b="1" dirty="0">
              <a:effectLst/>
            </a:endParaRPr>
          </a:p>
          <a:p>
            <a:r>
              <a:rPr lang="en-US" sz="2400" dirty="0"/>
              <a:t>Susceptibility spans up to 60 </a:t>
            </a:r>
            <a:r>
              <a:rPr lang="en-US" sz="2400" dirty="0" err="1"/>
              <a:t>dB.</a:t>
            </a:r>
            <a:endParaRPr lang="en-US" sz="2400" dirty="0"/>
          </a:p>
          <a:p>
            <a:r>
              <a:rPr lang="en-US" sz="2400" dirty="0"/>
              <a:t>GPS receivers encountering a different environment from when they were designed.</a:t>
            </a:r>
          </a:p>
          <a:p>
            <a:pPr marL="0" indent="0">
              <a:buNone/>
            </a:pPr>
            <a:endParaRPr lang="en-US" sz="2400" b="1" dirty="0">
              <a:effectLst/>
            </a:endParaRPr>
          </a:p>
        </p:txBody>
      </p:sp>
      <p:sp>
        <p:nvSpPr>
          <p:cNvPr id="5" name="Content Placeholder 2">
            <a:extLst>
              <a:ext uri="{FF2B5EF4-FFF2-40B4-BE49-F238E27FC236}">
                <a16:creationId xmlns:a16="http://schemas.microsoft.com/office/drawing/2014/main" id="{2A33EDE5-8BB1-3E0F-72E8-A862204A4047}"/>
              </a:ext>
            </a:extLst>
          </p:cNvPr>
          <p:cNvSpPr txBox="1">
            <a:spLocks/>
          </p:cNvSpPr>
          <p:nvPr/>
        </p:nvSpPr>
        <p:spPr>
          <a:xfrm>
            <a:off x="2939142" y="1906498"/>
            <a:ext cx="5671458" cy="63400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t>GPS Receiver Sensitivity to Interference</a:t>
            </a:r>
          </a:p>
          <a:p>
            <a:pPr marL="0" indent="0">
              <a:buFont typeface="Arial" panose="020B0604020202020204" pitchFamily="34" charset="0"/>
              <a:buNone/>
            </a:pPr>
            <a:endParaRPr lang="en-US" sz="2400" b="1" dirty="0"/>
          </a:p>
          <a:p>
            <a:pPr marL="0" indent="0">
              <a:buFont typeface="Arial" panose="020B0604020202020204" pitchFamily="34" charset="0"/>
              <a:buNone/>
            </a:pPr>
            <a:endParaRPr lang="en-US" sz="2400" b="1" dirty="0"/>
          </a:p>
        </p:txBody>
      </p:sp>
      <p:pic>
        <p:nvPicPr>
          <p:cNvPr id="6" name="image8.png" descr="Chart, scatter chart&#10;&#10;Description automatically generated">
            <a:extLst>
              <a:ext uri="{FF2B5EF4-FFF2-40B4-BE49-F238E27FC236}">
                <a16:creationId xmlns:a16="http://schemas.microsoft.com/office/drawing/2014/main" id="{B3839634-27F2-0CF4-D933-DB04BB412980}"/>
              </a:ext>
            </a:extLst>
          </p:cNvPr>
          <p:cNvPicPr/>
          <p:nvPr/>
        </p:nvPicPr>
        <p:blipFill>
          <a:blip r:embed="rId2"/>
          <a:srcRect/>
          <a:stretch>
            <a:fillRect/>
          </a:stretch>
        </p:blipFill>
        <p:spPr>
          <a:xfrm>
            <a:off x="5875283" y="2375339"/>
            <a:ext cx="5944610" cy="4056992"/>
          </a:xfrm>
          <a:prstGeom prst="rect">
            <a:avLst/>
          </a:prstGeom>
          <a:ln/>
        </p:spPr>
      </p:pic>
      <p:sp>
        <p:nvSpPr>
          <p:cNvPr id="9" name="Slide Number Placeholder 8">
            <a:extLst>
              <a:ext uri="{FF2B5EF4-FFF2-40B4-BE49-F238E27FC236}">
                <a16:creationId xmlns:a16="http://schemas.microsoft.com/office/drawing/2014/main" id="{6BE7F06C-F4EF-3628-A7D1-15540BC80222}"/>
              </a:ext>
            </a:extLst>
          </p:cNvPr>
          <p:cNvSpPr>
            <a:spLocks noGrp="1"/>
          </p:cNvSpPr>
          <p:nvPr>
            <p:ph type="sldNum" sz="quarter" idx="12"/>
          </p:nvPr>
        </p:nvSpPr>
        <p:spPr/>
        <p:txBody>
          <a:bodyPr/>
          <a:lstStyle/>
          <a:p>
            <a:fld id="{43B3CA38-4950-7D44-9504-DBEA58CCFD28}" type="slidenum">
              <a:rPr lang="en-US" smtClean="0"/>
              <a:t>27</a:t>
            </a:fld>
            <a:endParaRPr lang="en-US"/>
          </a:p>
        </p:txBody>
      </p:sp>
      <p:sp>
        <p:nvSpPr>
          <p:cNvPr id="7" name="TextBox 6">
            <a:extLst>
              <a:ext uri="{FF2B5EF4-FFF2-40B4-BE49-F238E27FC236}">
                <a16:creationId xmlns:a16="http://schemas.microsoft.com/office/drawing/2014/main" id="{21A2AB18-C99E-03A7-4CB8-AE186B93C60B}"/>
              </a:ext>
            </a:extLst>
          </p:cNvPr>
          <p:cNvSpPr txBox="1"/>
          <p:nvPr/>
        </p:nvSpPr>
        <p:spPr>
          <a:xfrm>
            <a:off x="6505903" y="6432331"/>
            <a:ext cx="3930869" cy="261610"/>
          </a:xfrm>
          <a:prstGeom prst="rect">
            <a:avLst/>
          </a:prstGeom>
          <a:noFill/>
        </p:spPr>
        <p:txBody>
          <a:bodyPr wrap="square" rtlCol="0">
            <a:spAutoFit/>
          </a:bodyPr>
          <a:lstStyle/>
          <a:p>
            <a:r>
              <a:rPr lang="en-US" sz="1050" dirty="0"/>
              <a:t>Source: </a:t>
            </a:r>
            <a:r>
              <a:rPr lang="en-US" sz="1050" dirty="0" err="1"/>
              <a:t>Drocella</a:t>
            </a:r>
            <a:r>
              <a:rPr lang="en-US" sz="1050" dirty="0"/>
              <a:t>, Wang, and </a:t>
            </a:r>
            <a:r>
              <a:rPr lang="en-US" sz="1050" dirty="0" err="1"/>
              <a:t>LaSorte</a:t>
            </a:r>
            <a:r>
              <a:rPr lang="en-US" sz="1050" dirty="0"/>
              <a:t>, 2020, NTIA-TM-20-536</a:t>
            </a:r>
          </a:p>
        </p:txBody>
      </p:sp>
    </p:spTree>
    <p:extLst>
      <p:ext uri="{BB962C8B-B14F-4D97-AF65-F5344CB8AC3E}">
        <p14:creationId xmlns:p14="http://schemas.microsoft.com/office/powerpoint/2010/main" val="40080341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022313-595B-944D-5542-6DBA97DC6B6B}"/>
              </a:ext>
            </a:extLst>
          </p:cNvPr>
          <p:cNvSpPr>
            <a:spLocks noGrp="1"/>
          </p:cNvSpPr>
          <p:nvPr>
            <p:ph idx="1"/>
          </p:nvPr>
        </p:nvSpPr>
        <p:spPr>
          <a:xfrm>
            <a:off x="739665" y="1881461"/>
            <a:ext cx="10712669" cy="4474889"/>
          </a:xfrm>
        </p:spPr>
        <p:txBody>
          <a:bodyPr>
            <a:noAutofit/>
          </a:bodyPr>
          <a:lstStyle/>
          <a:p>
            <a:pPr marL="0" indent="0">
              <a:buNone/>
            </a:pPr>
            <a:r>
              <a:rPr lang="en-US" sz="2000" dirty="0"/>
              <a:t>Conclusion for GPS interference caused by </a:t>
            </a:r>
            <a:r>
              <a:rPr lang="en-US" sz="2000" dirty="0" err="1"/>
              <a:t>Ligado</a:t>
            </a:r>
            <a:r>
              <a:rPr lang="en-US" sz="2000" dirty="0"/>
              <a:t> emissions in 1526-1536MHz: </a:t>
            </a:r>
          </a:p>
          <a:p>
            <a:pPr lvl="1"/>
            <a:r>
              <a:rPr lang="en-US" sz="2000" dirty="0"/>
              <a:t>Most commercially produced general navigation, timing, cellular or certified aviation GPS receivers will not experience significant harmful interference from Ligado emissions as authorized by the FCC. </a:t>
            </a:r>
          </a:p>
          <a:p>
            <a:pPr lvl="1"/>
            <a:r>
              <a:rPr lang="en-US" sz="2000" dirty="0"/>
              <a:t>High precision receivers are the most vulnerable receiver class, with the largest proportion of units tested that will experience significant harmful interference from Ligado operations as authorized by the FCC. </a:t>
            </a:r>
          </a:p>
          <a:p>
            <a:pPr marL="0" indent="0">
              <a:buNone/>
            </a:pPr>
            <a:r>
              <a:rPr lang="en-US" sz="2000" dirty="0"/>
              <a:t>Conclusion: It is within the state-of-the-practice of current technology to build a receiver that is robust to </a:t>
            </a:r>
            <a:r>
              <a:rPr lang="en-US" sz="2000" dirty="0" err="1"/>
              <a:t>Ligado</a:t>
            </a:r>
            <a:r>
              <a:rPr lang="en-US" sz="2000" dirty="0"/>
              <a:t> signals for any GPS application, and all GPS receiver manufacturers could field new designs that could coexist with the authorized </a:t>
            </a:r>
            <a:r>
              <a:rPr lang="en-US" sz="2000" dirty="0" err="1"/>
              <a:t>Ligado</a:t>
            </a:r>
            <a:r>
              <a:rPr lang="en-US" sz="2000" dirty="0"/>
              <a:t> signals and achieve good performance even if their existing designs cannot.</a:t>
            </a:r>
          </a:p>
          <a:p>
            <a:pPr marL="0" indent="0">
              <a:buNone/>
            </a:pPr>
            <a:r>
              <a:rPr lang="en-US" sz="2000" dirty="0"/>
              <a:t>Conclusion: Iridium terminals will experience harmful interference on their downlink caused by </a:t>
            </a:r>
            <a:r>
              <a:rPr lang="en-US" sz="2000" dirty="0" err="1"/>
              <a:t>Ligado</a:t>
            </a:r>
            <a:r>
              <a:rPr lang="en-US" sz="2000" dirty="0"/>
              <a:t> user terminals operating in the UL1 band while those Iridium terminals are within a significant range of a </a:t>
            </a:r>
            <a:r>
              <a:rPr lang="en-US" sz="2000" dirty="0" err="1"/>
              <a:t>Ligado</a:t>
            </a:r>
            <a:r>
              <a:rPr lang="en-US" sz="2000" dirty="0"/>
              <a:t> emitter — up to 732 meters.</a:t>
            </a:r>
            <a:endParaRPr lang="en-US" sz="2000" dirty="0">
              <a:effectLst/>
            </a:endParaRPr>
          </a:p>
        </p:txBody>
      </p:sp>
      <p:sp>
        <p:nvSpPr>
          <p:cNvPr id="4" name="Title 1">
            <a:extLst>
              <a:ext uri="{FF2B5EF4-FFF2-40B4-BE49-F238E27FC236}">
                <a16:creationId xmlns:a16="http://schemas.microsoft.com/office/drawing/2014/main" id="{5887DD14-8E40-2223-3396-B85FD297F22A}"/>
              </a:ext>
            </a:extLst>
          </p:cNvPr>
          <p:cNvSpPr txBox="1">
            <a:spLocks/>
          </p:cNvSpPr>
          <p:nvPr/>
        </p:nvSpPr>
        <p:spPr>
          <a:xfrm>
            <a:off x="719447" y="136525"/>
            <a:ext cx="10515600"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Harmful Interference to GPS and Mobile Satellite Services</a:t>
            </a:r>
            <a:r>
              <a:rPr lang="en-US" sz="4000" dirty="0">
                <a:effectLst/>
              </a:rPr>
              <a:t> </a:t>
            </a:r>
            <a:endParaRPr lang="en-US" sz="4000" dirty="0"/>
          </a:p>
        </p:txBody>
      </p:sp>
      <p:sp>
        <p:nvSpPr>
          <p:cNvPr id="7" name="Slide Number Placeholder 6">
            <a:extLst>
              <a:ext uri="{FF2B5EF4-FFF2-40B4-BE49-F238E27FC236}">
                <a16:creationId xmlns:a16="http://schemas.microsoft.com/office/drawing/2014/main" id="{CF007D50-0898-A3A5-5216-992A464A236C}"/>
              </a:ext>
            </a:extLst>
          </p:cNvPr>
          <p:cNvSpPr>
            <a:spLocks noGrp="1"/>
          </p:cNvSpPr>
          <p:nvPr>
            <p:ph type="sldNum" sz="quarter" idx="12"/>
          </p:nvPr>
        </p:nvSpPr>
        <p:spPr/>
        <p:txBody>
          <a:bodyPr/>
          <a:lstStyle/>
          <a:p>
            <a:fld id="{43B3CA38-4950-7D44-9504-DBEA58CCFD28}" type="slidenum">
              <a:rPr lang="en-US" smtClean="0"/>
              <a:t>28</a:t>
            </a:fld>
            <a:endParaRPr lang="en-US"/>
          </a:p>
        </p:txBody>
      </p:sp>
    </p:spTree>
    <p:extLst>
      <p:ext uri="{BB962C8B-B14F-4D97-AF65-F5344CB8AC3E}">
        <p14:creationId xmlns:p14="http://schemas.microsoft.com/office/powerpoint/2010/main" val="22016094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3F2D1-9756-49BD-27DD-CB2B6CE3FA93}"/>
              </a:ext>
            </a:extLst>
          </p:cNvPr>
          <p:cNvSpPr>
            <a:spLocks noGrp="1"/>
          </p:cNvSpPr>
          <p:nvPr>
            <p:ph type="title"/>
          </p:nvPr>
        </p:nvSpPr>
        <p:spPr>
          <a:xfrm>
            <a:off x="731322" y="56763"/>
            <a:ext cx="10515600" cy="909903"/>
          </a:xfrm>
        </p:spPr>
        <p:txBody>
          <a:bodyPr>
            <a:normAutofit/>
          </a:bodyPr>
          <a:lstStyle/>
          <a:p>
            <a:r>
              <a:rPr lang="en-US" dirty="0"/>
              <a:t>Potential interference with Iridium Downlink</a:t>
            </a:r>
          </a:p>
        </p:txBody>
      </p:sp>
      <p:sp>
        <p:nvSpPr>
          <p:cNvPr id="3" name="Content Placeholder 2">
            <a:extLst>
              <a:ext uri="{FF2B5EF4-FFF2-40B4-BE49-F238E27FC236}">
                <a16:creationId xmlns:a16="http://schemas.microsoft.com/office/drawing/2014/main" id="{DC022313-595B-944D-5542-6DBA97DC6B6B}"/>
              </a:ext>
            </a:extLst>
          </p:cNvPr>
          <p:cNvSpPr>
            <a:spLocks noGrp="1"/>
          </p:cNvSpPr>
          <p:nvPr>
            <p:ph idx="1"/>
          </p:nvPr>
        </p:nvSpPr>
        <p:spPr>
          <a:xfrm>
            <a:off x="414670" y="1833400"/>
            <a:ext cx="6096513" cy="4046405"/>
          </a:xfrm>
        </p:spPr>
        <p:txBody>
          <a:bodyPr>
            <a:noAutofit/>
          </a:bodyPr>
          <a:lstStyle/>
          <a:p>
            <a:pPr algn="l" rtl="0" fontAlgn="base">
              <a:buFont typeface="Arial" panose="020B0604020202020204" pitchFamily="34" charset="0"/>
              <a:buChar char="•"/>
            </a:pPr>
            <a:r>
              <a:rPr lang="en-US" sz="2400" b="0" i="0" u="none" strike="noStrike" dirty="0">
                <a:effectLst/>
              </a:rPr>
              <a:t>Iridium says their noise floor is  -170 dBm/Hz, which is consistent with a noise-limited system</a:t>
            </a:r>
            <a:r>
              <a:rPr lang="en-US" sz="2400" b="0" i="0" dirty="0">
                <a:effectLst/>
              </a:rPr>
              <a:t>​.</a:t>
            </a:r>
          </a:p>
          <a:p>
            <a:pPr algn="l" rtl="0" fontAlgn="base">
              <a:buFont typeface="Arial" panose="020B0604020202020204" pitchFamily="34" charset="0"/>
              <a:buChar char="•"/>
            </a:pPr>
            <a:r>
              <a:rPr lang="en-US" sz="2400" b="0" i="0" u="none" strike="noStrike" dirty="0">
                <a:effectLst/>
              </a:rPr>
              <a:t>At the high side of the Iridium band, channels will see an interference level of -76 dBm/Hz from a single user</a:t>
            </a:r>
            <a:r>
              <a:rPr lang="en-US" sz="2400" b="0" i="0" dirty="0">
                <a:effectLst/>
              </a:rPr>
              <a:t>​.</a:t>
            </a:r>
          </a:p>
          <a:p>
            <a:pPr lvl="1" fontAlgn="base"/>
            <a:r>
              <a:rPr lang="en-US" sz="2000" b="0" i="0" u="none" strike="noStrike" dirty="0">
                <a:effectLst/>
              </a:rPr>
              <a:t>Requires 94 dB of attenuation to be reduced to the noise floor which occurs at a distance of 732 m (free space path loss)</a:t>
            </a:r>
            <a:endParaRPr lang="en-US" sz="1400" b="0" i="0" dirty="0">
              <a:effectLst/>
            </a:endParaRPr>
          </a:p>
          <a:p>
            <a:pPr marL="0" indent="0">
              <a:buNone/>
            </a:pPr>
            <a:endParaRPr lang="en-US" sz="3600" b="1" dirty="0">
              <a:effectLst/>
            </a:endParaRPr>
          </a:p>
        </p:txBody>
      </p:sp>
      <p:sp>
        <p:nvSpPr>
          <p:cNvPr id="7" name="Slide Number Placeholder 6">
            <a:extLst>
              <a:ext uri="{FF2B5EF4-FFF2-40B4-BE49-F238E27FC236}">
                <a16:creationId xmlns:a16="http://schemas.microsoft.com/office/drawing/2014/main" id="{CF007D50-0898-A3A5-5216-992A464A236C}"/>
              </a:ext>
            </a:extLst>
          </p:cNvPr>
          <p:cNvSpPr>
            <a:spLocks noGrp="1"/>
          </p:cNvSpPr>
          <p:nvPr>
            <p:ph type="sldNum" sz="quarter" idx="12"/>
          </p:nvPr>
        </p:nvSpPr>
        <p:spPr/>
        <p:txBody>
          <a:bodyPr/>
          <a:lstStyle/>
          <a:p>
            <a:fld id="{43B3CA38-4950-7D44-9504-DBEA58CCFD28}" type="slidenum">
              <a:rPr lang="en-US" smtClean="0"/>
              <a:t>29</a:t>
            </a:fld>
            <a:endParaRPr lang="en-US" dirty="0"/>
          </a:p>
        </p:txBody>
      </p:sp>
      <p:pic>
        <p:nvPicPr>
          <p:cNvPr id="1026" name="Picture 2">
            <a:extLst>
              <a:ext uri="{FF2B5EF4-FFF2-40B4-BE49-F238E27FC236}">
                <a16:creationId xmlns:a16="http://schemas.microsoft.com/office/drawing/2014/main" id="{CCBAA8BE-A0F0-4F00-6F93-E178965109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4590" y="1714500"/>
            <a:ext cx="5063332" cy="34290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1A0D0EC0-8BD2-B078-9D8C-50753545A3B7}"/>
              </a:ext>
            </a:extLst>
          </p:cNvPr>
          <p:cNvSpPr txBox="1"/>
          <p:nvPr/>
        </p:nvSpPr>
        <p:spPr>
          <a:xfrm>
            <a:off x="7409487" y="5108375"/>
            <a:ext cx="3266727" cy="338554"/>
          </a:xfrm>
          <a:prstGeom prst="rect">
            <a:avLst/>
          </a:prstGeom>
          <a:noFill/>
        </p:spPr>
        <p:txBody>
          <a:bodyPr wrap="square">
            <a:spAutoFit/>
          </a:bodyPr>
          <a:lstStyle/>
          <a:p>
            <a:r>
              <a:rPr lang="en-US" sz="1600" b="0" i="0" dirty="0">
                <a:solidFill>
                  <a:srgbClr val="000000"/>
                </a:solidFill>
                <a:effectLst/>
                <a:cs typeface="Arial" panose="020B0604020202020204" pitchFamily="34" charset="0"/>
              </a:rPr>
              <a:t> Out-of-band emissions spectral mask</a:t>
            </a:r>
            <a:endParaRPr lang="en-US" sz="1600" dirty="0">
              <a:cs typeface="Arial" panose="020B0604020202020204" pitchFamily="34" charset="0"/>
            </a:endParaRPr>
          </a:p>
        </p:txBody>
      </p:sp>
    </p:spTree>
    <p:extLst>
      <p:ext uri="{BB962C8B-B14F-4D97-AF65-F5344CB8AC3E}">
        <p14:creationId xmlns:p14="http://schemas.microsoft.com/office/powerpoint/2010/main" val="764204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hape 50"/>
          <p:cNvSpPr/>
          <p:nvPr/>
        </p:nvSpPr>
        <p:spPr>
          <a:xfrm>
            <a:off x="2142997" y="9217524"/>
            <a:ext cx="342902" cy="2"/>
          </a:xfrm>
          <a:prstGeom prst="line">
            <a:avLst/>
          </a:prstGeom>
          <a:ln w="6350">
            <a:solidFill/>
            <a:round/>
          </a:ln>
        </p:spPr>
        <p:txBody>
          <a:bodyPr lIns="0" tIns="0" rIns="0" bIns="0"/>
          <a:lstStyle/>
          <a:p>
            <a:pPr lvl="0">
              <a:defRPr sz="1200"/>
            </a:pPr>
            <a:endParaRPr sz="1200"/>
          </a:p>
        </p:txBody>
      </p:sp>
      <p:sp>
        <p:nvSpPr>
          <p:cNvPr id="62" name="TextBox 61">
            <a:extLst>
              <a:ext uri="{FF2B5EF4-FFF2-40B4-BE49-F238E27FC236}">
                <a16:creationId xmlns:a16="http://schemas.microsoft.com/office/drawing/2014/main" id="{3873609E-5820-9C44-AC6E-8C3AAC0AA9CB}"/>
              </a:ext>
            </a:extLst>
          </p:cNvPr>
          <p:cNvSpPr txBox="1"/>
          <p:nvPr/>
        </p:nvSpPr>
        <p:spPr>
          <a:xfrm>
            <a:off x="185530" y="155731"/>
            <a:ext cx="11529391" cy="769441"/>
          </a:xfrm>
          <a:prstGeom prst="rect">
            <a:avLst/>
          </a:prstGeom>
          <a:noFill/>
        </p:spPr>
        <p:txBody>
          <a:bodyPr wrap="square" rtlCol="0">
            <a:spAutoFit/>
          </a:bodyPr>
          <a:lstStyle/>
          <a:p>
            <a:pPr algn="ctr"/>
            <a:r>
              <a:rPr lang="en-US" sz="4400" dirty="0">
                <a:latin typeface="+mj-lt"/>
              </a:rPr>
              <a:t>The FCC order</a:t>
            </a:r>
          </a:p>
        </p:txBody>
      </p:sp>
      <p:sp>
        <p:nvSpPr>
          <p:cNvPr id="15" name="TextBox 14">
            <a:extLst>
              <a:ext uri="{FF2B5EF4-FFF2-40B4-BE49-F238E27FC236}">
                <a16:creationId xmlns:a16="http://schemas.microsoft.com/office/drawing/2014/main" id="{34EE796B-9DCB-DE41-AEA4-31CBF97794EF}"/>
              </a:ext>
            </a:extLst>
          </p:cNvPr>
          <p:cNvSpPr txBox="1"/>
          <p:nvPr/>
        </p:nvSpPr>
        <p:spPr>
          <a:xfrm>
            <a:off x="597114" y="848371"/>
            <a:ext cx="11246873" cy="555592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oAutofit/>
          </a:bodyPr>
          <a:lstStyle/>
          <a:p>
            <a:pPr marL="0" marR="0">
              <a:spcBef>
                <a:spcPts val="0"/>
              </a:spcBef>
              <a:spcAft>
                <a:spcPts val="0"/>
              </a:spcAft>
            </a:pPr>
            <a:r>
              <a:rPr lang="en-US" sz="2000" dirty="0">
                <a:effectLst/>
                <a:latin typeface="Calibri" panose="020F0502020204030204" pitchFamily="34" charset="0"/>
                <a:ea typeface="Calibri" panose="020F0502020204030204" pitchFamily="34" charset="0"/>
                <a:cs typeface="Calibri" panose="020F0502020204030204" pitchFamily="34" charset="0"/>
              </a:rPr>
              <a:t>On April 20, 2020, the FCC licensed </a:t>
            </a:r>
            <a:r>
              <a:rPr lang="en-US" sz="2000" dirty="0" err="1">
                <a:effectLst/>
                <a:latin typeface="Calibri" panose="020F0502020204030204" pitchFamily="34" charset="0"/>
                <a:ea typeface="Calibri" panose="020F0502020204030204" pitchFamily="34" charset="0"/>
                <a:cs typeface="Calibri" panose="020F0502020204030204" pitchFamily="34" charset="0"/>
              </a:rPr>
              <a:t>Ligado</a:t>
            </a:r>
            <a:r>
              <a:rPr lang="en-US" sz="2000" dirty="0">
                <a:effectLst/>
                <a:latin typeface="Calibri" panose="020F0502020204030204" pitchFamily="34" charset="0"/>
                <a:ea typeface="Calibri" panose="020F0502020204030204" pitchFamily="34" charset="0"/>
                <a:cs typeface="Calibri" panose="020F0502020204030204" pitchFamily="34" charset="0"/>
              </a:rPr>
              <a:t> to operate</a:t>
            </a:r>
            <a:r>
              <a:rPr lang="en-US" sz="2000" dirty="0">
                <a:effectLst/>
                <a:latin typeface="Calibri" panose="020F0502020204030204" pitchFamily="34" charset="0"/>
                <a:ea typeface="Times New Roman" panose="02020603050405020304" pitchFamily="18" charset="0"/>
                <a:cs typeface="Calibri" panose="020F0502020204030204" pitchFamily="34" charset="0"/>
              </a:rPr>
              <a:t> ATC downlinks in the 1526-1536 MHz</a:t>
            </a:r>
            <a:r>
              <a:rPr lang="en-US" sz="2000" dirty="0">
                <a:effectLst/>
                <a:latin typeface="Calibri" panose="020F0502020204030204" pitchFamily="34" charset="0"/>
                <a:ea typeface="Calibri" panose="020F0502020204030204" pitchFamily="34" charset="0"/>
                <a:cs typeface="Calibri" panose="020F0502020204030204" pitchFamily="34" charset="0"/>
              </a:rPr>
              <a:t> frequency band under certain conditions.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buFont typeface="+mj-lt"/>
              <a:buAutoNum type="arabicPeriod"/>
            </a:pPr>
            <a:r>
              <a:rPr lang="en-US" sz="2000" dirty="0" err="1">
                <a:effectLst/>
                <a:latin typeface="Calibri" panose="020F0502020204030204" pitchFamily="34" charset="0"/>
                <a:ea typeface="Times New Roman" panose="02020603050405020304" pitchFamily="18" charset="0"/>
                <a:cs typeface="Calibri" panose="020F0502020204030204" pitchFamily="34" charset="0"/>
              </a:rPr>
              <a:t>Ligado’s</a:t>
            </a:r>
            <a:r>
              <a:rPr lang="en-US" sz="2000" dirty="0">
                <a:effectLst/>
                <a:latin typeface="Calibri" panose="020F0502020204030204" pitchFamily="34" charset="0"/>
                <a:ea typeface="Times New Roman" panose="02020603050405020304" pitchFamily="18" charset="0"/>
                <a:cs typeface="Calibri" panose="020F0502020204030204" pitchFamily="34" charset="0"/>
              </a:rPr>
              <a:t> ATC base stations operating at 1526-1536 MHz band shall not exceed an equivalent isotopically radiated power (EIRP) of 9.8 </a:t>
            </a:r>
            <a:r>
              <a:rPr lang="en-US" sz="2000" dirty="0" err="1">
                <a:effectLst/>
                <a:latin typeface="Calibri" panose="020F0502020204030204" pitchFamily="34" charset="0"/>
                <a:ea typeface="Times New Roman" panose="02020603050405020304" pitchFamily="18" charset="0"/>
                <a:cs typeface="Calibri" panose="020F0502020204030204" pitchFamily="34" charset="0"/>
              </a:rPr>
              <a:t>dBW</a:t>
            </a:r>
            <a:r>
              <a:rPr lang="en-US" sz="2000" dirty="0">
                <a:effectLst/>
                <a:latin typeface="Calibri" panose="020F0502020204030204" pitchFamily="34" charset="0"/>
                <a:ea typeface="Times New Roman" panose="02020603050405020304" pitchFamily="18" charset="0"/>
                <a:cs typeface="Calibri" panose="020F0502020204030204" pitchFamily="34" charset="0"/>
              </a:rPr>
              <a:t> (10 W) with a +/- 45 degree cross-polarized base station antenna</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buFont typeface="+mj-lt"/>
              <a:buAutoNum type="arabicPeriod"/>
            </a:pPr>
            <a:r>
              <a:rPr lang="en-US" sz="2000" dirty="0" err="1">
                <a:effectLst/>
                <a:latin typeface="Calibri" panose="020F0502020204030204" pitchFamily="34" charset="0"/>
                <a:ea typeface="Times New Roman" panose="02020603050405020304" pitchFamily="18" charset="0"/>
                <a:cs typeface="Calibri" panose="020F0502020204030204" pitchFamily="34" charset="0"/>
              </a:rPr>
              <a:t>Ligado</a:t>
            </a:r>
            <a:r>
              <a:rPr lang="en-US" sz="2000" dirty="0">
                <a:effectLst/>
                <a:latin typeface="Calibri" panose="020F0502020204030204" pitchFamily="34" charset="0"/>
                <a:ea typeface="Times New Roman" panose="02020603050405020304" pitchFamily="18" charset="0"/>
                <a:cs typeface="Calibri" panose="020F0502020204030204" pitchFamily="34" charset="0"/>
              </a:rPr>
              <a:t> ATC base station antenna in the 1526-1536 MHz band may not be located less than 250 feet laterally or less than 30 feet below an obstacle clearance surface established by the FAA; and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buFont typeface="+mj-lt"/>
              <a:buAutoNum type="arabicPeriod"/>
            </a:pPr>
            <a:r>
              <a:rPr lang="en-US" sz="2000" dirty="0" err="1">
                <a:effectLst/>
                <a:latin typeface="Calibri" panose="020F0502020204030204" pitchFamily="34" charset="0"/>
                <a:ea typeface="Times New Roman" panose="02020603050405020304" pitchFamily="18" charset="0"/>
                <a:cs typeface="Calibri" panose="020F0502020204030204" pitchFamily="34" charset="0"/>
              </a:rPr>
              <a:t>Ligado</a:t>
            </a:r>
            <a:r>
              <a:rPr lang="en-US" sz="2000" dirty="0">
                <a:effectLst/>
                <a:latin typeface="Calibri" panose="020F0502020204030204" pitchFamily="34" charset="0"/>
                <a:ea typeface="Times New Roman" panose="02020603050405020304" pitchFamily="18" charset="0"/>
                <a:cs typeface="Calibri" panose="020F0502020204030204" pitchFamily="34" charset="0"/>
              </a:rPr>
              <a:t> is required to comply with specific reporting, notification, and monitoring obligations.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2000" dirty="0">
                <a:effectLst/>
                <a:latin typeface="Calibri" panose="020F0502020204030204" pitchFamily="34" charset="0"/>
                <a:ea typeface="Times New Roman" panose="02020603050405020304" pitchFamily="18" charset="0"/>
                <a:cs typeface="Calibri" panose="020F0502020204030204" pitchFamily="34" charset="0"/>
              </a:rPr>
              <a:t>The emissions are further limited as follows by the order:</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spcBef>
                <a:spcPts val="0"/>
              </a:spcBef>
              <a:spcAft>
                <a:spcPts val="0"/>
              </a:spcAft>
              <a:buFont typeface="Symbol" pitchFamily="2" charset="2"/>
              <a:buChar char=""/>
            </a:pPr>
            <a:r>
              <a:rPr lang="en-US" sz="2000" i="1" dirty="0">
                <a:effectLst/>
                <a:latin typeface="Calibri" panose="020F0502020204030204" pitchFamily="34" charset="0"/>
                <a:ea typeface="Calibri" panose="020F0502020204030204" pitchFamily="34" charset="0"/>
                <a:cs typeface="Times New Roman" panose="02020603050405020304" pitchFamily="18" charset="0"/>
              </a:rPr>
              <a:t>ATC Mobile Terminal Emissions.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spcBef>
                <a:spcPts val="0"/>
              </a:spcBef>
              <a:spcAft>
                <a:spcPts val="0"/>
              </a:spcAft>
              <a:buFont typeface="Wingdings" pitchFamily="2"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-67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dBW</a:t>
            </a:r>
            <a:r>
              <a:rPr lang="en-US" sz="2000" dirty="0">
                <a:effectLst/>
                <a:latin typeface="Calibri" panose="020F0502020204030204" pitchFamily="34" charset="0"/>
                <a:ea typeface="Calibri" panose="020F0502020204030204" pitchFamily="34" charset="0"/>
                <a:cs typeface="Times New Roman" panose="02020603050405020304" pitchFamily="18" charset="0"/>
              </a:rPr>
              <a:t>/4kHz at 1627.5 MHz</a:t>
            </a:r>
          </a:p>
          <a:p>
            <a:pPr marL="1143000" marR="0" lvl="2" indent="-228600">
              <a:spcBef>
                <a:spcPts val="0"/>
              </a:spcBef>
              <a:spcAft>
                <a:spcPts val="0"/>
              </a:spcAft>
              <a:buFont typeface="Wingdings" pitchFamily="2"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a level determined by linear interpolation from -67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dBW</a:t>
            </a:r>
            <a:r>
              <a:rPr lang="en-US" sz="2000" dirty="0">
                <a:effectLst/>
                <a:latin typeface="Calibri" panose="020F0502020204030204" pitchFamily="34" charset="0"/>
                <a:ea typeface="Calibri" panose="020F0502020204030204" pitchFamily="34" charset="0"/>
                <a:cs typeface="Times New Roman" panose="02020603050405020304" pitchFamily="18" charset="0"/>
              </a:rPr>
              <a:t>/4kHz at 1627.5 MHz to -100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dBW</a:t>
            </a:r>
            <a:r>
              <a:rPr lang="en-US" sz="2000" dirty="0">
                <a:effectLst/>
                <a:latin typeface="Calibri" panose="020F0502020204030204" pitchFamily="34" charset="0"/>
                <a:ea typeface="Calibri" panose="020F0502020204030204" pitchFamily="34" charset="0"/>
                <a:cs typeface="Times New Roman" panose="02020603050405020304" pitchFamily="18" charset="0"/>
              </a:rPr>
              <a:t>/MHz at 1610 MHz in the 1627.5-1610 MHz frequency range</a:t>
            </a:r>
          </a:p>
          <a:p>
            <a:pPr marL="1600200" marR="0" lvl="3" indent="-228600">
              <a:spcBef>
                <a:spcPts val="0"/>
              </a:spcBef>
              <a:spcAft>
                <a:spcPts val="0"/>
              </a:spcAft>
              <a:buFont typeface="Symbol" pitchFamily="2"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a level determined by linear interpolation from -100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dBW</a:t>
            </a:r>
            <a:r>
              <a:rPr lang="en-US" sz="2000" dirty="0">
                <a:effectLst/>
                <a:latin typeface="Calibri" panose="020F0502020204030204" pitchFamily="34" charset="0"/>
                <a:ea typeface="Calibri" panose="020F0502020204030204" pitchFamily="34" charset="0"/>
                <a:cs typeface="Times New Roman" panose="02020603050405020304" pitchFamily="18" charset="0"/>
              </a:rPr>
              <a:t>/MHz at 1610 MHz to -105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dBW</a:t>
            </a:r>
            <a:r>
              <a:rPr lang="en-US" sz="2000" dirty="0">
                <a:effectLst/>
                <a:latin typeface="Calibri" panose="020F0502020204030204" pitchFamily="34" charset="0"/>
                <a:ea typeface="Calibri" panose="020F0502020204030204" pitchFamily="34" charset="0"/>
                <a:cs typeface="Times New Roman" panose="02020603050405020304" pitchFamily="18" charset="0"/>
              </a:rPr>
              <a:t>/MHz at 1608 MHz in the 1610-1608 MHz frequency range</a:t>
            </a:r>
          </a:p>
          <a:p>
            <a:pPr marL="1600200" marR="0" lvl="3" indent="-228600">
              <a:spcBef>
                <a:spcPts val="0"/>
              </a:spcBef>
              <a:spcAft>
                <a:spcPts val="0"/>
              </a:spcAft>
              <a:buFont typeface="Symbol" pitchFamily="2"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-105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dBW</a:t>
            </a:r>
            <a:r>
              <a:rPr lang="en-US" sz="2000" dirty="0">
                <a:effectLst/>
                <a:latin typeface="Calibri" panose="020F0502020204030204" pitchFamily="34" charset="0"/>
                <a:ea typeface="Calibri" panose="020F0502020204030204" pitchFamily="34" charset="0"/>
                <a:cs typeface="Times New Roman" panose="02020603050405020304" pitchFamily="18" charset="0"/>
              </a:rPr>
              <a:t>/MHz in the 1541-1608 MHz frequency range</a:t>
            </a:r>
          </a:p>
          <a:p>
            <a:pPr marL="1600200" marR="0" lvl="3" indent="-228600">
              <a:spcBef>
                <a:spcPts val="0"/>
              </a:spcBef>
              <a:spcAft>
                <a:spcPts val="0"/>
              </a:spcAft>
              <a:buFont typeface="Symbol" pitchFamily="2"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-58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dBW</a:t>
            </a:r>
            <a:r>
              <a:rPr lang="en-US" sz="2000" dirty="0">
                <a:effectLst/>
                <a:latin typeface="Calibri" panose="020F0502020204030204" pitchFamily="34" charset="0"/>
                <a:ea typeface="Calibri" panose="020F0502020204030204" pitchFamily="34" charset="0"/>
                <a:cs typeface="Times New Roman" panose="02020603050405020304" pitchFamily="18" charset="0"/>
              </a:rPr>
              <a:t>/4 kHz at a 1 megahertz offset beyond the edges of the authorized and internationally coordinated MSS frequency assignment at 1646.5-1656.5 MHz</a:t>
            </a:r>
          </a:p>
        </p:txBody>
      </p:sp>
      <p:sp>
        <p:nvSpPr>
          <p:cNvPr id="3" name="Slide Number Placeholder 2">
            <a:extLst>
              <a:ext uri="{FF2B5EF4-FFF2-40B4-BE49-F238E27FC236}">
                <a16:creationId xmlns:a16="http://schemas.microsoft.com/office/drawing/2014/main" id="{6826992A-7B64-6440-A560-83BE3668A105}"/>
              </a:ext>
            </a:extLst>
          </p:cNvPr>
          <p:cNvSpPr>
            <a:spLocks noGrp="1"/>
          </p:cNvSpPr>
          <p:nvPr>
            <p:ph type="sldNum" sz="quarter" idx="2"/>
          </p:nvPr>
        </p:nvSpPr>
        <p:spPr>
          <a:xfrm>
            <a:off x="6553200" y="6404292"/>
            <a:ext cx="2133600" cy="269241"/>
          </a:xfrm>
          <a:prstGeom prst="rect">
            <a:avLst/>
          </a:prstGeom>
          <a:ln w="12700">
            <a:miter lim="400000"/>
          </a:ln>
        </p:spPr>
        <p:txBody>
          <a:bodyPr lIns="45719" rIns="45719" anchor="ctr">
            <a:spAutoFit/>
          </a:bodyPr>
          <a:lstStyle>
            <a:lvl1pPr algn="r" defTabSz="457200">
              <a:defRPr sz="1200">
                <a:solidFill>
                  <a:srgbClr val="888888"/>
                </a:solidFill>
                <a:latin typeface="Calibri"/>
                <a:ea typeface="Calibri"/>
                <a:cs typeface="Calibri"/>
                <a:sym typeface="Calibri"/>
              </a:defRPr>
            </a:lvl1pPr>
            <a:lvl2pPr indent="457200" defTabSz="457200">
              <a:defRPr>
                <a:latin typeface="Calibri"/>
                <a:ea typeface="Calibri"/>
                <a:cs typeface="Calibri"/>
                <a:sym typeface="Calibri"/>
              </a:defRPr>
            </a:lvl2pPr>
            <a:lvl3pPr indent="914400" defTabSz="457200">
              <a:defRPr>
                <a:latin typeface="Calibri"/>
                <a:ea typeface="Calibri"/>
                <a:cs typeface="Calibri"/>
                <a:sym typeface="Calibri"/>
              </a:defRPr>
            </a:lvl3pPr>
            <a:lvl4pPr indent="1371600" defTabSz="457200">
              <a:defRPr>
                <a:latin typeface="Calibri"/>
                <a:ea typeface="Calibri"/>
                <a:cs typeface="Calibri"/>
                <a:sym typeface="Calibri"/>
              </a:defRPr>
            </a:lvl4pPr>
            <a:lvl5pPr indent="1828800" defTabSz="457200">
              <a:defRPr>
                <a:latin typeface="Calibri"/>
                <a:ea typeface="Calibri"/>
                <a:cs typeface="Calibri"/>
                <a:sym typeface="Calibri"/>
              </a:defRPr>
            </a:lvl5pPr>
            <a:lvl6pPr indent="2286000" defTabSz="457200">
              <a:defRPr>
                <a:latin typeface="Calibri"/>
                <a:ea typeface="Calibri"/>
                <a:cs typeface="Calibri"/>
                <a:sym typeface="Calibri"/>
              </a:defRPr>
            </a:lvl6pPr>
            <a:lvl7pPr indent="2743200" defTabSz="457200">
              <a:defRPr>
                <a:latin typeface="Calibri"/>
                <a:ea typeface="Calibri"/>
                <a:cs typeface="Calibri"/>
                <a:sym typeface="Calibri"/>
              </a:defRPr>
            </a:lvl7pPr>
            <a:lvl8pPr indent="3200400" defTabSz="457200">
              <a:defRPr>
                <a:latin typeface="Calibri"/>
                <a:ea typeface="Calibri"/>
                <a:cs typeface="Calibri"/>
                <a:sym typeface="Calibri"/>
              </a:defRPr>
            </a:lvl8pPr>
            <a:lvl9pPr indent="3657600" defTabSz="457200">
              <a:defRPr>
                <a:latin typeface="Calibri"/>
                <a:ea typeface="Calibri"/>
                <a:cs typeface="Calibri"/>
                <a:sym typeface="Calibri"/>
              </a:defRPr>
            </a:lvl9pPr>
          </a:lstStyle>
          <a:p>
            <a:pPr lvl="0"/>
            <a:fld id="{86CB4B4D-7CA3-9044-876B-883B54F8677D}" type="slidenum">
              <a:rPr lang="en-US" smtClean="0"/>
              <a:pPr lvl="0"/>
              <a:t>3</a:t>
            </a:fld>
            <a:endParaRPr lang="en-US"/>
          </a:p>
        </p:txBody>
      </p:sp>
    </p:spTree>
    <p:extLst>
      <p:ext uri="{BB962C8B-B14F-4D97-AF65-F5344CB8AC3E}">
        <p14:creationId xmlns:p14="http://schemas.microsoft.com/office/powerpoint/2010/main" val="16705493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3F2D1-9756-49BD-27DD-CB2B6CE3FA93}"/>
              </a:ext>
            </a:extLst>
          </p:cNvPr>
          <p:cNvSpPr>
            <a:spLocks noGrp="1"/>
          </p:cNvSpPr>
          <p:nvPr>
            <p:ph type="title"/>
          </p:nvPr>
        </p:nvSpPr>
        <p:spPr>
          <a:xfrm>
            <a:off x="838200" y="130665"/>
            <a:ext cx="10515600" cy="1325563"/>
          </a:xfrm>
        </p:spPr>
        <p:txBody>
          <a:bodyPr>
            <a:normAutofit/>
          </a:bodyPr>
          <a:lstStyle/>
          <a:p>
            <a:r>
              <a:rPr lang="en-US" dirty="0"/>
              <a:t>DoD statement on second study task</a:t>
            </a:r>
          </a:p>
        </p:txBody>
      </p:sp>
      <p:sp>
        <p:nvSpPr>
          <p:cNvPr id="3" name="Content Placeholder 2">
            <a:extLst>
              <a:ext uri="{FF2B5EF4-FFF2-40B4-BE49-F238E27FC236}">
                <a16:creationId xmlns:a16="http://schemas.microsoft.com/office/drawing/2014/main" id="{DC022313-595B-944D-5542-6DBA97DC6B6B}"/>
              </a:ext>
            </a:extLst>
          </p:cNvPr>
          <p:cNvSpPr>
            <a:spLocks noGrp="1"/>
          </p:cNvSpPr>
          <p:nvPr>
            <p:ph idx="1"/>
          </p:nvPr>
        </p:nvSpPr>
        <p:spPr>
          <a:xfrm>
            <a:off x="838199" y="2017985"/>
            <a:ext cx="10712669" cy="4474889"/>
          </a:xfrm>
        </p:spPr>
        <p:txBody>
          <a:bodyPr>
            <a:noAutofit/>
          </a:bodyPr>
          <a:lstStyle/>
          <a:p>
            <a:pPr marL="0" indent="0">
              <a:buNone/>
            </a:pPr>
            <a:r>
              <a:rPr lang="en-US" sz="2400" b="1" dirty="0"/>
              <a:t>‘DoD and interagency partners conducted testing to determine the impacts to GPS (captures FCC Order 20-48’s authorized deployment). The tests demonstrated that the proposed signal introduces harmful interference to critical national security mission capabilities.’ </a:t>
            </a:r>
          </a:p>
          <a:p>
            <a:pPr marL="0" indent="0">
              <a:buNone/>
            </a:pPr>
            <a:r>
              <a:rPr lang="en-US" sz="2400" b="1" dirty="0"/>
              <a:t>‘The terrestrial network authorized by FCC Order 20-48 will create unacceptable harmful interference for DoD missions. The mitigation techniques and other regulatory provisions in FCC Order 20-48 are insufficient to protect national security missions.’</a:t>
            </a:r>
          </a:p>
          <a:p>
            <a:pPr marL="0" indent="0">
              <a:buNone/>
            </a:pPr>
            <a:r>
              <a:rPr lang="en-US" sz="2400" dirty="0"/>
              <a:t>The committee discusses these issues in a classified annex to this report. </a:t>
            </a:r>
          </a:p>
          <a:p>
            <a:pPr marL="0" indent="0">
              <a:buNone/>
            </a:pPr>
            <a:endParaRPr lang="en-US" sz="2000" dirty="0"/>
          </a:p>
        </p:txBody>
      </p:sp>
      <p:sp>
        <p:nvSpPr>
          <p:cNvPr id="7" name="Slide Number Placeholder 6">
            <a:extLst>
              <a:ext uri="{FF2B5EF4-FFF2-40B4-BE49-F238E27FC236}">
                <a16:creationId xmlns:a16="http://schemas.microsoft.com/office/drawing/2014/main" id="{CF007D50-0898-A3A5-5216-992A464A236C}"/>
              </a:ext>
            </a:extLst>
          </p:cNvPr>
          <p:cNvSpPr>
            <a:spLocks noGrp="1"/>
          </p:cNvSpPr>
          <p:nvPr>
            <p:ph type="sldNum" sz="quarter" idx="12"/>
          </p:nvPr>
        </p:nvSpPr>
        <p:spPr/>
        <p:txBody>
          <a:bodyPr/>
          <a:lstStyle/>
          <a:p>
            <a:fld id="{43B3CA38-4950-7D44-9504-DBEA58CCFD28}" type="slidenum">
              <a:rPr lang="en-US" smtClean="0"/>
              <a:t>30</a:t>
            </a:fld>
            <a:endParaRPr lang="en-US"/>
          </a:p>
        </p:txBody>
      </p:sp>
    </p:spTree>
    <p:extLst>
      <p:ext uri="{BB962C8B-B14F-4D97-AF65-F5344CB8AC3E}">
        <p14:creationId xmlns:p14="http://schemas.microsoft.com/office/powerpoint/2010/main" val="35022264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3F2D1-9756-49BD-27DD-CB2B6CE3FA93}"/>
              </a:ext>
            </a:extLst>
          </p:cNvPr>
          <p:cNvSpPr>
            <a:spLocks noGrp="1"/>
          </p:cNvSpPr>
          <p:nvPr>
            <p:ph type="title"/>
          </p:nvPr>
        </p:nvSpPr>
        <p:spPr>
          <a:xfrm>
            <a:off x="668079" y="136525"/>
            <a:ext cx="10515600" cy="1325563"/>
          </a:xfrm>
        </p:spPr>
        <p:txBody>
          <a:bodyPr>
            <a:normAutofit/>
          </a:bodyPr>
          <a:lstStyle/>
          <a:p>
            <a:r>
              <a:rPr lang="en-US" dirty="0"/>
              <a:t>Mitigations</a:t>
            </a:r>
          </a:p>
        </p:txBody>
      </p:sp>
      <p:sp>
        <p:nvSpPr>
          <p:cNvPr id="3" name="Content Placeholder 2">
            <a:extLst>
              <a:ext uri="{FF2B5EF4-FFF2-40B4-BE49-F238E27FC236}">
                <a16:creationId xmlns:a16="http://schemas.microsoft.com/office/drawing/2014/main" id="{DC022313-595B-944D-5542-6DBA97DC6B6B}"/>
              </a:ext>
            </a:extLst>
          </p:cNvPr>
          <p:cNvSpPr>
            <a:spLocks noGrp="1"/>
          </p:cNvSpPr>
          <p:nvPr>
            <p:ph idx="1"/>
          </p:nvPr>
        </p:nvSpPr>
        <p:spPr>
          <a:xfrm>
            <a:off x="838200" y="2198375"/>
            <a:ext cx="10515600" cy="3944555"/>
          </a:xfrm>
        </p:spPr>
        <p:txBody>
          <a:bodyPr>
            <a:normAutofit/>
          </a:bodyPr>
          <a:lstStyle/>
          <a:p>
            <a:r>
              <a:rPr lang="en-US" sz="2400" dirty="0"/>
              <a:t>Although the mitigation procedures proposed in the order may be effective, in many cases such mitigation may be impractical without the extensive dialog among the affected parties presumed in the Order. </a:t>
            </a:r>
          </a:p>
          <a:p>
            <a:r>
              <a:rPr lang="en-US" sz="2400" dirty="0"/>
              <a:t>In some cases, mitigation may not be practical at operationally relevant timescales or at reasonable cost. </a:t>
            </a:r>
            <a:endParaRPr lang="en-US" sz="2400" i="1" dirty="0"/>
          </a:p>
        </p:txBody>
      </p:sp>
      <p:sp>
        <p:nvSpPr>
          <p:cNvPr id="7" name="Slide Number Placeholder 6">
            <a:extLst>
              <a:ext uri="{FF2B5EF4-FFF2-40B4-BE49-F238E27FC236}">
                <a16:creationId xmlns:a16="http://schemas.microsoft.com/office/drawing/2014/main" id="{63F6335B-0992-2498-9312-43A5DA75D9B5}"/>
              </a:ext>
            </a:extLst>
          </p:cNvPr>
          <p:cNvSpPr>
            <a:spLocks noGrp="1"/>
          </p:cNvSpPr>
          <p:nvPr>
            <p:ph type="sldNum" sz="quarter" idx="12"/>
          </p:nvPr>
        </p:nvSpPr>
        <p:spPr/>
        <p:txBody>
          <a:bodyPr/>
          <a:lstStyle/>
          <a:p>
            <a:fld id="{43B3CA38-4950-7D44-9504-DBEA58CCFD28}" type="slidenum">
              <a:rPr lang="en-US" smtClean="0"/>
              <a:t>31</a:t>
            </a:fld>
            <a:endParaRPr lang="en-US"/>
          </a:p>
        </p:txBody>
      </p:sp>
    </p:spTree>
    <p:extLst>
      <p:ext uri="{BB962C8B-B14F-4D97-AF65-F5344CB8AC3E}">
        <p14:creationId xmlns:p14="http://schemas.microsoft.com/office/powerpoint/2010/main" val="3790971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3F2D1-9756-49BD-27DD-CB2B6CE3FA93}"/>
              </a:ext>
            </a:extLst>
          </p:cNvPr>
          <p:cNvSpPr>
            <a:spLocks noGrp="1"/>
          </p:cNvSpPr>
          <p:nvPr>
            <p:ph type="title"/>
          </p:nvPr>
        </p:nvSpPr>
        <p:spPr>
          <a:xfrm>
            <a:off x="576942" y="136525"/>
            <a:ext cx="10776857" cy="1325563"/>
          </a:xfrm>
        </p:spPr>
        <p:txBody>
          <a:bodyPr>
            <a:normAutofit/>
          </a:bodyPr>
          <a:lstStyle/>
          <a:p>
            <a:pPr lvl="0"/>
            <a:r>
              <a:rPr lang="en-US" sz="4400" dirty="0"/>
              <a:t>Better means of assessing harmful interference</a:t>
            </a:r>
            <a:r>
              <a:rPr lang="en-US" sz="4400" dirty="0">
                <a:effectLst/>
              </a:rPr>
              <a:t> </a:t>
            </a:r>
            <a:endParaRPr lang="en-US" sz="4400" dirty="0"/>
          </a:p>
        </p:txBody>
      </p:sp>
      <p:sp>
        <p:nvSpPr>
          <p:cNvPr id="3" name="Content Placeholder 2">
            <a:extLst>
              <a:ext uri="{FF2B5EF4-FFF2-40B4-BE49-F238E27FC236}">
                <a16:creationId xmlns:a16="http://schemas.microsoft.com/office/drawing/2014/main" id="{DC022313-595B-944D-5542-6DBA97DC6B6B}"/>
              </a:ext>
            </a:extLst>
          </p:cNvPr>
          <p:cNvSpPr>
            <a:spLocks noGrp="1"/>
          </p:cNvSpPr>
          <p:nvPr>
            <p:ph idx="1"/>
          </p:nvPr>
        </p:nvSpPr>
        <p:spPr>
          <a:xfrm>
            <a:off x="707570" y="2005012"/>
            <a:ext cx="10515600" cy="4351338"/>
          </a:xfrm>
        </p:spPr>
        <p:txBody>
          <a:bodyPr>
            <a:normAutofit/>
          </a:bodyPr>
          <a:lstStyle/>
          <a:p>
            <a:r>
              <a:rPr lang="en-US" sz="2400" dirty="0"/>
              <a:t>The committee believes that a sensible criterion for harmful interference could be developed that accounts for position error effects, acquisition and tracking challenges, and continuity of service.</a:t>
            </a:r>
          </a:p>
          <a:p>
            <a:r>
              <a:rPr lang="en-US" sz="2400" dirty="0"/>
              <a:t>Such a criterion might be based on a maximum limit for degradation of </a:t>
            </a:r>
            <a:r>
              <a:rPr lang="en-US" sz="2400" i="1" dirty="0"/>
              <a:t>C</a:t>
            </a:r>
            <a:r>
              <a:rPr lang="en-US" sz="2400" dirty="0"/>
              <a:t>/</a:t>
            </a:r>
            <a:r>
              <a:rPr lang="en-US" sz="2400" i="1" dirty="0"/>
              <a:t>N</a:t>
            </a:r>
            <a:r>
              <a:rPr lang="en-US" sz="2400" baseline="-25000" dirty="0"/>
              <a:t>0</a:t>
            </a:r>
            <a:r>
              <a:rPr lang="en-US" sz="2400" dirty="0"/>
              <a:t> in the designated frequency range </a:t>
            </a:r>
            <a:r>
              <a:rPr lang="en-US" sz="2400" i="1" dirty="0"/>
              <a:t>for a reasonably well-designed receiver</a:t>
            </a:r>
            <a:r>
              <a:rPr lang="en-US" sz="2400" dirty="0"/>
              <a:t>. </a:t>
            </a:r>
          </a:p>
          <a:p>
            <a:r>
              <a:rPr lang="en-US" sz="2400" dirty="0"/>
              <a:t>This analysis would then dictate an adjacent-band power mask that the FCC would guarantee going forward </a:t>
            </a:r>
            <a:r>
              <a:rPr lang="en-US" sz="2400" i="1" dirty="0"/>
              <a:t>for a given period of time</a:t>
            </a:r>
            <a:r>
              <a:rPr lang="en-US" sz="2400" dirty="0"/>
              <a:t>.</a:t>
            </a:r>
          </a:p>
        </p:txBody>
      </p:sp>
      <p:sp>
        <p:nvSpPr>
          <p:cNvPr id="7" name="Slide Number Placeholder 6">
            <a:extLst>
              <a:ext uri="{FF2B5EF4-FFF2-40B4-BE49-F238E27FC236}">
                <a16:creationId xmlns:a16="http://schemas.microsoft.com/office/drawing/2014/main" id="{62F08EE2-22C3-4B1A-BD24-CFC0575C5A6F}"/>
              </a:ext>
            </a:extLst>
          </p:cNvPr>
          <p:cNvSpPr>
            <a:spLocks noGrp="1"/>
          </p:cNvSpPr>
          <p:nvPr>
            <p:ph type="sldNum" sz="quarter" idx="12"/>
          </p:nvPr>
        </p:nvSpPr>
        <p:spPr/>
        <p:txBody>
          <a:bodyPr/>
          <a:lstStyle/>
          <a:p>
            <a:fld id="{43B3CA38-4950-7D44-9504-DBEA58CCFD28}" type="slidenum">
              <a:rPr lang="en-US" smtClean="0"/>
              <a:t>32</a:t>
            </a:fld>
            <a:endParaRPr lang="en-US"/>
          </a:p>
        </p:txBody>
      </p:sp>
    </p:spTree>
    <p:extLst>
      <p:ext uri="{BB962C8B-B14F-4D97-AF65-F5344CB8AC3E}">
        <p14:creationId xmlns:p14="http://schemas.microsoft.com/office/powerpoint/2010/main" val="26094058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3F2D1-9756-49BD-27DD-CB2B6CE3FA93}"/>
              </a:ext>
            </a:extLst>
          </p:cNvPr>
          <p:cNvSpPr>
            <a:spLocks noGrp="1"/>
          </p:cNvSpPr>
          <p:nvPr>
            <p:ph type="title"/>
          </p:nvPr>
        </p:nvSpPr>
        <p:spPr>
          <a:xfrm>
            <a:off x="415636" y="270123"/>
            <a:ext cx="10938164" cy="1325563"/>
          </a:xfrm>
        </p:spPr>
        <p:txBody>
          <a:bodyPr>
            <a:normAutofit fontScale="90000"/>
          </a:bodyPr>
          <a:lstStyle/>
          <a:p>
            <a:pPr lvl="1"/>
            <a:r>
              <a:rPr lang="en-US" sz="4400" dirty="0">
                <a:latin typeface="+mj-lt"/>
              </a:rPr>
              <a:t>Managing Future Controversies - Receiver standards</a:t>
            </a:r>
          </a:p>
        </p:txBody>
      </p:sp>
      <p:sp>
        <p:nvSpPr>
          <p:cNvPr id="3" name="Content Placeholder 2">
            <a:extLst>
              <a:ext uri="{FF2B5EF4-FFF2-40B4-BE49-F238E27FC236}">
                <a16:creationId xmlns:a16="http://schemas.microsoft.com/office/drawing/2014/main" id="{DC022313-595B-944D-5542-6DBA97DC6B6B}"/>
              </a:ext>
            </a:extLst>
          </p:cNvPr>
          <p:cNvSpPr>
            <a:spLocks noGrp="1"/>
          </p:cNvSpPr>
          <p:nvPr>
            <p:ph idx="1"/>
          </p:nvPr>
        </p:nvSpPr>
        <p:spPr>
          <a:xfrm>
            <a:off x="606973" y="2141537"/>
            <a:ext cx="10515600" cy="2528434"/>
          </a:xfrm>
        </p:spPr>
        <p:txBody>
          <a:bodyPr>
            <a:noAutofit/>
          </a:bodyPr>
          <a:lstStyle/>
          <a:p>
            <a:pPr marL="9525" lvl="2" indent="0">
              <a:buNone/>
            </a:pPr>
            <a:r>
              <a:rPr lang="en-US" sz="2400" dirty="0"/>
              <a:t>Many of the current spectrum controversies arise from receiver designs that were predicated on different environments than would emerge after FCC rulemakings. </a:t>
            </a:r>
          </a:p>
          <a:p>
            <a:pPr marL="9525" lvl="2" indent="0">
              <a:buNone/>
            </a:pPr>
            <a:r>
              <a:rPr lang="en-US" sz="2400" dirty="0"/>
              <a:t>Assumptions about receiver performance would be highly beneficial in focusing the discussion, without impacting the marketplace or equipment cost and performance of future receiver designs.</a:t>
            </a:r>
          </a:p>
          <a:p>
            <a:pPr marL="9525" lvl="2" indent="0">
              <a:buNone/>
            </a:pPr>
            <a:endParaRPr lang="en-US" sz="2600" dirty="0"/>
          </a:p>
        </p:txBody>
      </p:sp>
      <p:sp>
        <p:nvSpPr>
          <p:cNvPr id="7" name="Slide Number Placeholder 6">
            <a:extLst>
              <a:ext uri="{FF2B5EF4-FFF2-40B4-BE49-F238E27FC236}">
                <a16:creationId xmlns:a16="http://schemas.microsoft.com/office/drawing/2014/main" id="{9CC72207-E07C-3E9F-82C5-6488CF57269C}"/>
              </a:ext>
            </a:extLst>
          </p:cNvPr>
          <p:cNvSpPr>
            <a:spLocks noGrp="1"/>
          </p:cNvSpPr>
          <p:nvPr>
            <p:ph type="sldNum" sz="quarter" idx="12"/>
          </p:nvPr>
        </p:nvSpPr>
        <p:spPr/>
        <p:txBody>
          <a:bodyPr/>
          <a:lstStyle/>
          <a:p>
            <a:fld id="{43B3CA38-4950-7D44-9504-DBEA58CCFD28}" type="slidenum">
              <a:rPr lang="en-US" smtClean="0"/>
              <a:t>33</a:t>
            </a:fld>
            <a:endParaRPr lang="en-US"/>
          </a:p>
        </p:txBody>
      </p:sp>
    </p:spTree>
    <p:extLst>
      <p:ext uri="{BB962C8B-B14F-4D97-AF65-F5344CB8AC3E}">
        <p14:creationId xmlns:p14="http://schemas.microsoft.com/office/powerpoint/2010/main" val="25560213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3F2D1-9756-49BD-27DD-CB2B6CE3FA93}"/>
              </a:ext>
            </a:extLst>
          </p:cNvPr>
          <p:cNvSpPr>
            <a:spLocks noGrp="1"/>
          </p:cNvSpPr>
          <p:nvPr>
            <p:ph type="title"/>
          </p:nvPr>
        </p:nvSpPr>
        <p:spPr/>
        <p:txBody>
          <a:bodyPr>
            <a:normAutofit/>
          </a:bodyPr>
          <a:lstStyle/>
          <a:p>
            <a:r>
              <a:rPr lang="en-US" sz="4400" dirty="0">
                <a:latin typeface="+mj-lt"/>
              </a:rPr>
              <a:t>Managing future controversies</a:t>
            </a:r>
            <a:endParaRPr lang="en-US" dirty="0"/>
          </a:p>
        </p:txBody>
      </p:sp>
      <p:sp>
        <p:nvSpPr>
          <p:cNvPr id="3" name="Content Placeholder 2">
            <a:extLst>
              <a:ext uri="{FF2B5EF4-FFF2-40B4-BE49-F238E27FC236}">
                <a16:creationId xmlns:a16="http://schemas.microsoft.com/office/drawing/2014/main" id="{DC022313-595B-944D-5542-6DBA97DC6B6B}"/>
              </a:ext>
            </a:extLst>
          </p:cNvPr>
          <p:cNvSpPr>
            <a:spLocks noGrp="1"/>
          </p:cNvSpPr>
          <p:nvPr>
            <p:ph idx="1"/>
          </p:nvPr>
        </p:nvSpPr>
        <p:spPr>
          <a:xfrm>
            <a:off x="838200" y="2687473"/>
            <a:ext cx="10515600" cy="4351338"/>
          </a:xfrm>
        </p:spPr>
        <p:txBody>
          <a:bodyPr>
            <a:normAutofit/>
          </a:bodyPr>
          <a:lstStyle/>
          <a:p>
            <a:pPr marL="0" indent="0">
              <a:buNone/>
            </a:pPr>
            <a:r>
              <a:rPr lang="en-US" dirty="0"/>
              <a:t>It is essential that spectrum decisions be flexible enough to be adjusted or changed completely.</a:t>
            </a:r>
            <a:endParaRPr lang="en-US" sz="2600" dirty="0"/>
          </a:p>
          <a:p>
            <a:pPr marL="0" indent="0">
              <a:buNone/>
            </a:pPr>
            <a:r>
              <a:rPr lang="en-US" dirty="0"/>
              <a:t>A cohesive policy about rights of current users, the impact of equipment lifetime, business models, and all other considerations is essential, and should be established outside the pressures of any one spectrum decision.</a:t>
            </a:r>
            <a:endParaRPr lang="en-US" sz="2600" dirty="0"/>
          </a:p>
        </p:txBody>
      </p:sp>
      <p:sp>
        <p:nvSpPr>
          <p:cNvPr id="7" name="Slide Number Placeholder 6">
            <a:extLst>
              <a:ext uri="{FF2B5EF4-FFF2-40B4-BE49-F238E27FC236}">
                <a16:creationId xmlns:a16="http://schemas.microsoft.com/office/drawing/2014/main" id="{5DFA6398-A92E-A224-F2C8-95CAC2E039CB}"/>
              </a:ext>
            </a:extLst>
          </p:cNvPr>
          <p:cNvSpPr>
            <a:spLocks noGrp="1"/>
          </p:cNvSpPr>
          <p:nvPr>
            <p:ph type="sldNum" sz="quarter" idx="12"/>
          </p:nvPr>
        </p:nvSpPr>
        <p:spPr/>
        <p:txBody>
          <a:bodyPr/>
          <a:lstStyle/>
          <a:p>
            <a:fld id="{43B3CA38-4950-7D44-9504-DBEA58CCFD28}" type="slidenum">
              <a:rPr lang="en-US" smtClean="0"/>
              <a:t>34</a:t>
            </a:fld>
            <a:endParaRPr lang="en-US"/>
          </a:p>
        </p:txBody>
      </p:sp>
    </p:spTree>
    <p:extLst>
      <p:ext uri="{BB962C8B-B14F-4D97-AF65-F5344CB8AC3E}">
        <p14:creationId xmlns:p14="http://schemas.microsoft.com/office/powerpoint/2010/main" val="19627878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3F2D1-9756-49BD-27DD-CB2B6CE3FA93}"/>
              </a:ext>
            </a:extLst>
          </p:cNvPr>
          <p:cNvSpPr>
            <a:spLocks noGrp="1"/>
          </p:cNvSpPr>
          <p:nvPr>
            <p:ph type="title"/>
          </p:nvPr>
        </p:nvSpPr>
        <p:spPr/>
        <p:txBody>
          <a:bodyPr>
            <a:normAutofit/>
          </a:bodyPr>
          <a:lstStyle/>
          <a:p>
            <a:r>
              <a:rPr lang="en-US" dirty="0"/>
              <a:t>Administrative processes</a:t>
            </a:r>
          </a:p>
        </p:txBody>
      </p:sp>
      <p:sp>
        <p:nvSpPr>
          <p:cNvPr id="3" name="Content Placeholder 2">
            <a:extLst>
              <a:ext uri="{FF2B5EF4-FFF2-40B4-BE49-F238E27FC236}">
                <a16:creationId xmlns:a16="http://schemas.microsoft.com/office/drawing/2014/main" id="{DC022313-595B-944D-5542-6DBA97DC6B6B}"/>
              </a:ext>
            </a:extLst>
          </p:cNvPr>
          <p:cNvSpPr>
            <a:spLocks noGrp="1"/>
          </p:cNvSpPr>
          <p:nvPr>
            <p:ph idx="1"/>
          </p:nvPr>
        </p:nvSpPr>
        <p:spPr>
          <a:xfrm>
            <a:off x="838200" y="2141537"/>
            <a:ext cx="10515600" cy="4351338"/>
          </a:xfrm>
        </p:spPr>
        <p:txBody>
          <a:bodyPr>
            <a:normAutofit/>
          </a:bodyPr>
          <a:lstStyle/>
          <a:p>
            <a:pPr marL="0" indent="0">
              <a:buNone/>
            </a:pPr>
            <a:r>
              <a:rPr lang="en-US" sz="2600" dirty="0"/>
              <a:t>FCC regulatory decisions have both a policy component, and a technical fact finding one. </a:t>
            </a:r>
          </a:p>
          <a:p>
            <a:r>
              <a:rPr lang="en-US" sz="2000" dirty="0"/>
              <a:t>The process appeared to the committee to be resolving questions of fact, e.g., ‘Will </a:t>
            </a:r>
            <a:r>
              <a:rPr lang="en-US" sz="2000" dirty="0" err="1"/>
              <a:t>Ligado</a:t>
            </a:r>
            <a:r>
              <a:rPr lang="en-US" sz="2000" dirty="0"/>
              <a:t> interfere with GPS,’ through administrative and/or procedural processes rather than a technical one.  While it is keenly aware of the constraints inherent in the Administrative Procedures Act, it is the committee's opinion that selecting from specific filings may not be an appropriate technique to answer questions of fact.  This proceeding might have had a more accepted outcome if the FCC was in a position to provide its own positions on factual questions. </a:t>
            </a:r>
          </a:p>
          <a:p>
            <a:r>
              <a:rPr lang="en-US" sz="2000" dirty="0"/>
              <a:t>A useful step to meeting the U.S. Government objectives (as compared to the individual objectives of the FCC and NTIA) would be to jointly study and test the impact of proposed regimes. Criteria would be agreed in advance, experiments agreed by all parties to be the relevant and inclusive cases.</a:t>
            </a:r>
          </a:p>
          <a:p>
            <a:endParaRPr lang="en-US" sz="2000" dirty="0"/>
          </a:p>
        </p:txBody>
      </p:sp>
      <p:sp>
        <p:nvSpPr>
          <p:cNvPr id="7" name="Slide Number Placeholder 6">
            <a:extLst>
              <a:ext uri="{FF2B5EF4-FFF2-40B4-BE49-F238E27FC236}">
                <a16:creationId xmlns:a16="http://schemas.microsoft.com/office/drawing/2014/main" id="{084C7AA6-D260-28D8-9604-C8D4A81B67D9}"/>
              </a:ext>
            </a:extLst>
          </p:cNvPr>
          <p:cNvSpPr>
            <a:spLocks noGrp="1"/>
          </p:cNvSpPr>
          <p:nvPr>
            <p:ph type="sldNum" sz="quarter" idx="12"/>
          </p:nvPr>
        </p:nvSpPr>
        <p:spPr/>
        <p:txBody>
          <a:bodyPr/>
          <a:lstStyle/>
          <a:p>
            <a:fld id="{43B3CA38-4950-7D44-9504-DBEA58CCFD28}" type="slidenum">
              <a:rPr lang="en-US" smtClean="0"/>
              <a:t>35</a:t>
            </a:fld>
            <a:endParaRPr lang="en-US"/>
          </a:p>
        </p:txBody>
      </p:sp>
    </p:spTree>
    <p:extLst>
      <p:ext uri="{BB962C8B-B14F-4D97-AF65-F5344CB8AC3E}">
        <p14:creationId xmlns:p14="http://schemas.microsoft.com/office/powerpoint/2010/main" val="1636569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hape 50"/>
          <p:cNvSpPr/>
          <p:nvPr/>
        </p:nvSpPr>
        <p:spPr>
          <a:xfrm>
            <a:off x="2142997" y="9217524"/>
            <a:ext cx="342902" cy="2"/>
          </a:xfrm>
          <a:prstGeom prst="line">
            <a:avLst/>
          </a:prstGeom>
          <a:ln w="6350">
            <a:solidFill/>
            <a:round/>
          </a:ln>
        </p:spPr>
        <p:txBody>
          <a:bodyPr lIns="0" tIns="0" rIns="0" bIns="0"/>
          <a:lstStyle/>
          <a:p>
            <a:pPr lvl="0">
              <a:defRPr sz="1200"/>
            </a:pPr>
            <a:endParaRPr sz="1200"/>
          </a:p>
        </p:txBody>
      </p:sp>
      <p:sp>
        <p:nvSpPr>
          <p:cNvPr id="62" name="TextBox 61">
            <a:extLst>
              <a:ext uri="{FF2B5EF4-FFF2-40B4-BE49-F238E27FC236}">
                <a16:creationId xmlns:a16="http://schemas.microsoft.com/office/drawing/2014/main" id="{3873609E-5820-9C44-AC6E-8C3AAC0AA9CB}"/>
              </a:ext>
            </a:extLst>
          </p:cNvPr>
          <p:cNvSpPr txBox="1"/>
          <p:nvPr/>
        </p:nvSpPr>
        <p:spPr>
          <a:xfrm>
            <a:off x="185530" y="155731"/>
            <a:ext cx="11529391" cy="769441"/>
          </a:xfrm>
          <a:prstGeom prst="rect">
            <a:avLst/>
          </a:prstGeom>
          <a:noFill/>
        </p:spPr>
        <p:txBody>
          <a:bodyPr wrap="square" rtlCol="0">
            <a:spAutoFit/>
          </a:bodyPr>
          <a:lstStyle/>
          <a:p>
            <a:pPr algn="ctr"/>
            <a:r>
              <a:rPr lang="en-US" sz="4400" dirty="0">
                <a:latin typeface="+mj-lt"/>
              </a:rPr>
              <a:t>The FCC order</a:t>
            </a:r>
          </a:p>
        </p:txBody>
      </p:sp>
      <p:sp>
        <p:nvSpPr>
          <p:cNvPr id="15" name="TextBox 14">
            <a:extLst>
              <a:ext uri="{FF2B5EF4-FFF2-40B4-BE49-F238E27FC236}">
                <a16:creationId xmlns:a16="http://schemas.microsoft.com/office/drawing/2014/main" id="{34EE796B-9DCB-DE41-AEA4-31CBF97794EF}"/>
              </a:ext>
            </a:extLst>
          </p:cNvPr>
          <p:cNvSpPr txBox="1"/>
          <p:nvPr/>
        </p:nvSpPr>
        <p:spPr>
          <a:xfrm>
            <a:off x="622514" y="1117608"/>
            <a:ext cx="11246873" cy="555592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oAutofit/>
          </a:bodyPr>
          <a:lstStyle/>
          <a:p>
            <a:pPr marL="742950" marR="0" lvl="1" indent="-285750">
              <a:spcBef>
                <a:spcPts val="0"/>
              </a:spcBef>
              <a:spcAft>
                <a:spcPts val="0"/>
              </a:spcAft>
              <a:buFont typeface="Symbol" pitchFamily="2" charset="2"/>
              <a:buChar char=""/>
            </a:pPr>
            <a:r>
              <a:rPr lang="en-US" sz="2000" i="1" dirty="0">
                <a:effectLst/>
                <a:latin typeface="Calibri" panose="020F0502020204030204" pitchFamily="34" charset="0"/>
                <a:ea typeface="Calibri" panose="020F0502020204030204" pitchFamily="34" charset="0"/>
                <a:cs typeface="Times New Roman" panose="02020603050405020304" pitchFamily="18" charset="0"/>
              </a:rPr>
              <a:t>ATC Mobile Terminal Discrete Emissions.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spcBef>
                <a:spcPts val="0"/>
              </a:spcBef>
              <a:spcAft>
                <a:spcPts val="0"/>
              </a:spcAft>
              <a:buFont typeface="Wingdings" pitchFamily="2"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a level determined by linear interpolation from -44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dBW</a:t>
            </a:r>
            <a:r>
              <a:rPr lang="en-US" sz="2000" dirty="0">
                <a:effectLst/>
                <a:latin typeface="Calibri" panose="020F0502020204030204" pitchFamily="34" charset="0"/>
                <a:ea typeface="Calibri" panose="020F0502020204030204" pitchFamily="34" charset="0"/>
                <a:cs typeface="Times New Roman" panose="02020603050405020304" pitchFamily="18" charset="0"/>
              </a:rPr>
              <a:t>/700 Hz at 1625 MHz to -110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dBW</a:t>
            </a:r>
            <a:r>
              <a:rPr lang="en-US" sz="2000" dirty="0">
                <a:effectLst/>
                <a:latin typeface="Calibri" panose="020F0502020204030204" pitchFamily="34" charset="0"/>
                <a:ea typeface="Calibri" panose="020F0502020204030204" pitchFamily="34" charset="0"/>
                <a:cs typeface="Times New Roman" panose="02020603050405020304" pitchFamily="18" charset="0"/>
              </a:rPr>
              <a:t>/700 Hz at 1610 MHz in the 1625-1610 MHz frequency range</a:t>
            </a:r>
          </a:p>
          <a:p>
            <a:pPr marL="1143000" marR="0" lvl="2" indent="-228600">
              <a:spcBef>
                <a:spcPts val="0"/>
              </a:spcBef>
              <a:spcAft>
                <a:spcPts val="0"/>
              </a:spcAft>
              <a:buFont typeface="Wingdings" pitchFamily="2"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a level determined by linear interpolation from -110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dBW</a:t>
            </a:r>
            <a:r>
              <a:rPr lang="en-US" sz="2000" dirty="0">
                <a:effectLst/>
                <a:latin typeface="Calibri" panose="020F0502020204030204" pitchFamily="34" charset="0"/>
                <a:ea typeface="Calibri" panose="020F0502020204030204" pitchFamily="34" charset="0"/>
                <a:cs typeface="Times New Roman" panose="02020603050405020304" pitchFamily="18" charset="0"/>
              </a:rPr>
              <a:t>/700 Hz at 1610 MHz to -115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dBW</a:t>
            </a:r>
            <a:r>
              <a:rPr lang="en-US" sz="2000" dirty="0">
                <a:effectLst/>
                <a:latin typeface="Calibri" panose="020F0502020204030204" pitchFamily="34" charset="0"/>
                <a:ea typeface="Calibri" panose="020F0502020204030204" pitchFamily="34" charset="0"/>
                <a:cs typeface="Times New Roman" panose="02020603050405020304" pitchFamily="18" charset="0"/>
              </a:rPr>
              <a:t>/700 Hz at 1608 MHz in the 1610-1608 MHz frequency range</a:t>
            </a:r>
          </a:p>
          <a:p>
            <a:pPr marL="1143000" marR="0" lvl="2" indent="-228600">
              <a:spcBef>
                <a:spcPts val="0"/>
              </a:spcBef>
              <a:spcAft>
                <a:spcPts val="0"/>
              </a:spcAft>
              <a:buFont typeface="Wingdings" pitchFamily="2"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-115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dBW</a:t>
            </a:r>
            <a:r>
              <a:rPr lang="en-US" sz="2000" dirty="0">
                <a:effectLst/>
                <a:latin typeface="Calibri" panose="020F0502020204030204" pitchFamily="34" charset="0"/>
                <a:ea typeface="Calibri" panose="020F0502020204030204" pitchFamily="34" charset="0"/>
                <a:cs typeface="Times New Roman" panose="02020603050405020304" pitchFamily="18" charset="0"/>
              </a:rPr>
              <a:t>/700 Hz in the 1608-1559 MHz frequency range</a:t>
            </a:r>
          </a:p>
          <a:p>
            <a:pPr marL="1143000" marR="0" lvl="2" indent="-228600">
              <a:spcBef>
                <a:spcPts val="0"/>
              </a:spcBef>
              <a:spcAft>
                <a:spcPts val="0"/>
              </a:spcAft>
              <a:buFont typeface="Wingdings" pitchFamily="2"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-132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dBW</a:t>
            </a:r>
            <a:r>
              <a:rPr lang="en-US" sz="2000" dirty="0">
                <a:effectLst/>
                <a:latin typeface="Calibri" panose="020F0502020204030204" pitchFamily="34" charset="0"/>
                <a:ea typeface="Calibri" panose="020F0502020204030204" pitchFamily="34" charset="0"/>
                <a:cs typeface="Times New Roman" panose="02020603050405020304" pitchFamily="18" charset="0"/>
              </a:rPr>
              <a:t>/2 kHz in the 1559-1541 MHz frequency range</a:t>
            </a:r>
          </a:p>
          <a:p>
            <a:pPr marL="742950" marR="0" lvl="1" indent="-285750">
              <a:spcBef>
                <a:spcPts val="0"/>
              </a:spcBef>
              <a:spcAft>
                <a:spcPts val="0"/>
              </a:spcAft>
              <a:buFont typeface="Symbol" pitchFamily="2" charset="2"/>
              <a:buChar char=""/>
            </a:pPr>
            <a:r>
              <a:rPr lang="en-US" sz="2000" i="1" dirty="0">
                <a:effectLst/>
                <a:latin typeface="Calibri" panose="020F0502020204030204" pitchFamily="34" charset="0"/>
                <a:ea typeface="Calibri" panose="020F0502020204030204" pitchFamily="34" charset="0"/>
                <a:cs typeface="Times New Roman" panose="02020603050405020304" pitchFamily="18" charset="0"/>
              </a:rPr>
              <a:t>ATC Base Station Emissions.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spcBef>
                <a:spcPts val="0"/>
              </a:spcBef>
              <a:spcAft>
                <a:spcPts val="0"/>
              </a:spcAft>
              <a:buFont typeface="Wingdings" pitchFamily="2"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-85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dBW</a:t>
            </a:r>
            <a:r>
              <a:rPr lang="en-US" sz="2000" dirty="0">
                <a:effectLst/>
                <a:latin typeface="Calibri" panose="020F0502020204030204" pitchFamily="34" charset="0"/>
                <a:ea typeface="Calibri" panose="020F0502020204030204" pitchFamily="34" charset="0"/>
                <a:cs typeface="Times New Roman" panose="02020603050405020304" pitchFamily="18" charset="0"/>
              </a:rPr>
              <a:t>/MHz in the 1541-1559 MHz and 1610-1650 MHz frequency ranges</a:t>
            </a:r>
          </a:p>
          <a:p>
            <a:pPr marL="1143000" marR="0" lvl="2" indent="-228600">
              <a:spcBef>
                <a:spcPts val="0"/>
              </a:spcBef>
              <a:spcAft>
                <a:spcPts val="0"/>
              </a:spcAft>
              <a:buFont typeface="Wingdings" pitchFamily="2"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-100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dBW</a:t>
            </a:r>
            <a:r>
              <a:rPr lang="en-US" sz="2000" dirty="0">
                <a:effectLst/>
                <a:latin typeface="Calibri" panose="020F0502020204030204" pitchFamily="34" charset="0"/>
                <a:ea typeface="Calibri" panose="020F0502020204030204" pitchFamily="34" charset="0"/>
                <a:cs typeface="Times New Roman" panose="02020603050405020304" pitchFamily="18" charset="0"/>
              </a:rPr>
              <a:t>/MHz in the 1559-1610 MHz frequency range</a:t>
            </a:r>
          </a:p>
          <a:p>
            <a:pPr marL="742950" marR="0" lvl="1" indent="-285750">
              <a:spcBef>
                <a:spcPts val="0"/>
              </a:spcBef>
              <a:spcAft>
                <a:spcPts val="0"/>
              </a:spcAft>
              <a:buFont typeface="Symbol" pitchFamily="2" charset="2"/>
              <a:buChar char=""/>
            </a:pPr>
            <a:r>
              <a:rPr lang="en-US" sz="2000" i="1" dirty="0">
                <a:effectLst/>
                <a:latin typeface="Calibri" panose="020F0502020204030204" pitchFamily="34" charset="0"/>
                <a:ea typeface="Calibri" panose="020F0502020204030204" pitchFamily="34" charset="0"/>
                <a:cs typeface="Times New Roman" panose="02020603050405020304" pitchFamily="18" charset="0"/>
              </a:rPr>
              <a:t>ATC Base Station Discrete Emissions.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spcBef>
                <a:spcPts val="0"/>
              </a:spcBef>
              <a:spcAft>
                <a:spcPts val="0"/>
              </a:spcAft>
              <a:buFont typeface="Wingdings" pitchFamily="2"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-112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dBW</a:t>
            </a:r>
            <a:r>
              <a:rPr lang="en-US" sz="2000" dirty="0">
                <a:effectLst/>
                <a:latin typeface="Calibri" panose="020F0502020204030204" pitchFamily="34" charset="0"/>
                <a:ea typeface="Calibri" panose="020F0502020204030204" pitchFamily="34" charset="0"/>
                <a:cs typeface="Times New Roman" panose="02020603050405020304" pitchFamily="18" charset="0"/>
              </a:rPr>
              <a:t>/2 kHz in the 1541-1559 MHz frequency range</a:t>
            </a:r>
          </a:p>
          <a:p>
            <a:pPr marL="1143000" marR="0" lvl="2" indent="-228600">
              <a:spcBef>
                <a:spcPts val="0"/>
              </a:spcBef>
              <a:spcAft>
                <a:spcPts val="0"/>
              </a:spcAft>
              <a:buFont typeface="Wingdings" pitchFamily="2"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-110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dBW</a:t>
            </a:r>
            <a:r>
              <a:rPr lang="en-US" sz="2000" dirty="0">
                <a:effectLst/>
                <a:latin typeface="Calibri" panose="020F0502020204030204" pitchFamily="34" charset="0"/>
                <a:ea typeface="Calibri" panose="020F0502020204030204" pitchFamily="34" charset="0"/>
                <a:cs typeface="Times New Roman" panose="02020603050405020304" pitchFamily="18" charset="0"/>
              </a:rPr>
              <a:t>/700 Hz in the 1559-1610 MHz frequency range</a:t>
            </a:r>
          </a:p>
          <a:p>
            <a:pPr marL="1143000" marR="0" lvl="2" indent="-228600">
              <a:spcBef>
                <a:spcPts val="0"/>
              </a:spcBef>
              <a:spcAft>
                <a:spcPts val="0"/>
              </a:spcAft>
              <a:buFont typeface="Wingdings" pitchFamily="2"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-95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dBW</a:t>
            </a:r>
            <a:r>
              <a:rPr lang="en-US" sz="2000" dirty="0">
                <a:effectLst/>
                <a:latin typeface="Calibri" panose="020F0502020204030204" pitchFamily="34" charset="0"/>
                <a:ea typeface="Calibri" panose="020F0502020204030204" pitchFamily="34" charset="0"/>
                <a:cs typeface="Times New Roman" panose="02020603050405020304" pitchFamily="18" charset="0"/>
              </a:rPr>
              <a:t>/700 Hz in the 1610-1650 MHz frequency range</a:t>
            </a:r>
          </a:p>
          <a:p>
            <a:pPr marL="0" marR="0">
              <a:spcBef>
                <a:spcPts val="0"/>
              </a:spcBef>
              <a:spcAft>
                <a:spcPts val="0"/>
              </a:spcAft>
            </a:pPr>
            <a:r>
              <a:rPr lang="en-US" sz="1000" dirty="0">
                <a:effectLst/>
                <a:latin typeface="Calibri" panose="020F0502020204030204" pitchFamily="34" charset="0"/>
                <a:ea typeface="Calibri" panose="020F0502020204030204" pitchFamily="34" charset="0"/>
                <a:cs typeface="Times New Roman" panose="02020603050405020304" pitchFamily="18" charset="0"/>
              </a:rPr>
              <a:t> </a:t>
            </a:r>
            <a:endParaRPr lang="en-US" sz="2000" dirty="0">
              <a:solidFill>
                <a:srgbClr val="000000"/>
              </a:solidFill>
              <a:latin typeface="Calibri"/>
              <a:ea typeface="Cambria Math" panose="02040503050406030204" pitchFamily="18" charset="0"/>
              <a:sym typeface="Calibri"/>
            </a:endParaRPr>
          </a:p>
        </p:txBody>
      </p:sp>
      <p:sp>
        <p:nvSpPr>
          <p:cNvPr id="3" name="Slide Number Placeholder 2">
            <a:extLst>
              <a:ext uri="{FF2B5EF4-FFF2-40B4-BE49-F238E27FC236}">
                <a16:creationId xmlns:a16="http://schemas.microsoft.com/office/drawing/2014/main" id="{6826992A-7B64-6440-A560-83BE3668A105}"/>
              </a:ext>
            </a:extLst>
          </p:cNvPr>
          <p:cNvSpPr>
            <a:spLocks noGrp="1"/>
          </p:cNvSpPr>
          <p:nvPr>
            <p:ph type="sldNum" sz="quarter" idx="2"/>
          </p:nvPr>
        </p:nvSpPr>
        <p:spPr>
          <a:xfrm>
            <a:off x="6553200" y="6404292"/>
            <a:ext cx="2133600" cy="269241"/>
          </a:xfrm>
          <a:prstGeom prst="rect">
            <a:avLst/>
          </a:prstGeom>
          <a:ln w="12700">
            <a:miter lim="400000"/>
          </a:ln>
        </p:spPr>
        <p:txBody>
          <a:bodyPr lIns="45719" rIns="45719" anchor="ctr">
            <a:spAutoFit/>
          </a:bodyPr>
          <a:lstStyle>
            <a:lvl1pPr algn="r" defTabSz="457200">
              <a:defRPr sz="1200">
                <a:solidFill>
                  <a:srgbClr val="888888"/>
                </a:solidFill>
                <a:latin typeface="Calibri"/>
                <a:ea typeface="Calibri"/>
                <a:cs typeface="Calibri"/>
                <a:sym typeface="Calibri"/>
              </a:defRPr>
            </a:lvl1pPr>
            <a:lvl2pPr indent="457200" defTabSz="457200">
              <a:defRPr>
                <a:latin typeface="Calibri"/>
                <a:ea typeface="Calibri"/>
                <a:cs typeface="Calibri"/>
                <a:sym typeface="Calibri"/>
              </a:defRPr>
            </a:lvl2pPr>
            <a:lvl3pPr indent="914400" defTabSz="457200">
              <a:defRPr>
                <a:latin typeface="Calibri"/>
                <a:ea typeface="Calibri"/>
                <a:cs typeface="Calibri"/>
                <a:sym typeface="Calibri"/>
              </a:defRPr>
            </a:lvl3pPr>
            <a:lvl4pPr indent="1371600" defTabSz="457200">
              <a:defRPr>
                <a:latin typeface="Calibri"/>
                <a:ea typeface="Calibri"/>
                <a:cs typeface="Calibri"/>
                <a:sym typeface="Calibri"/>
              </a:defRPr>
            </a:lvl4pPr>
            <a:lvl5pPr indent="1828800" defTabSz="457200">
              <a:defRPr>
                <a:latin typeface="Calibri"/>
                <a:ea typeface="Calibri"/>
                <a:cs typeface="Calibri"/>
                <a:sym typeface="Calibri"/>
              </a:defRPr>
            </a:lvl5pPr>
            <a:lvl6pPr indent="2286000" defTabSz="457200">
              <a:defRPr>
                <a:latin typeface="Calibri"/>
                <a:ea typeface="Calibri"/>
                <a:cs typeface="Calibri"/>
                <a:sym typeface="Calibri"/>
              </a:defRPr>
            </a:lvl6pPr>
            <a:lvl7pPr indent="2743200" defTabSz="457200">
              <a:defRPr>
                <a:latin typeface="Calibri"/>
                <a:ea typeface="Calibri"/>
                <a:cs typeface="Calibri"/>
                <a:sym typeface="Calibri"/>
              </a:defRPr>
            </a:lvl7pPr>
            <a:lvl8pPr indent="3200400" defTabSz="457200">
              <a:defRPr>
                <a:latin typeface="Calibri"/>
                <a:ea typeface="Calibri"/>
                <a:cs typeface="Calibri"/>
                <a:sym typeface="Calibri"/>
              </a:defRPr>
            </a:lvl8pPr>
            <a:lvl9pPr indent="3657600" defTabSz="457200">
              <a:defRPr>
                <a:latin typeface="Calibri"/>
                <a:ea typeface="Calibri"/>
                <a:cs typeface="Calibri"/>
                <a:sym typeface="Calibri"/>
              </a:defRPr>
            </a:lvl9pPr>
          </a:lstStyle>
          <a:p>
            <a:pPr lvl="0"/>
            <a:fld id="{86CB4B4D-7CA3-9044-876B-883B54F8677D}" type="slidenum">
              <a:rPr lang="en-US" smtClean="0"/>
              <a:pPr lvl="0"/>
              <a:t>4</a:t>
            </a:fld>
            <a:endParaRPr lang="en-US"/>
          </a:p>
        </p:txBody>
      </p:sp>
    </p:spTree>
    <p:extLst>
      <p:ext uri="{BB962C8B-B14F-4D97-AF65-F5344CB8AC3E}">
        <p14:creationId xmlns:p14="http://schemas.microsoft.com/office/powerpoint/2010/main" val="3270609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hape 50"/>
          <p:cNvSpPr/>
          <p:nvPr/>
        </p:nvSpPr>
        <p:spPr>
          <a:xfrm>
            <a:off x="2142997" y="9217524"/>
            <a:ext cx="342902" cy="2"/>
          </a:xfrm>
          <a:prstGeom prst="line">
            <a:avLst/>
          </a:prstGeom>
          <a:ln w="6350">
            <a:solidFill/>
            <a:round/>
          </a:ln>
        </p:spPr>
        <p:txBody>
          <a:bodyPr lIns="0" tIns="0" rIns="0" bIns="0"/>
          <a:lstStyle/>
          <a:p>
            <a:pPr lvl="0">
              <a:defRPr sz="1200"/>
            </a:pPr>
            <a:endParaRPr sz="1200"/>
          </a:p>
        </p:txBody>
      </p:sp>
      <p:sp>
        <p:nvSpPr>
          <p:cNvPr id="166" name="Shape 51">
            <a:extLst>
              <a:ext uri="{FF2B5EF4-FFF2-40B4-BE49-F238E27FC236}">
                <a16:creationId xmlns:a16="http://schemas.microsoft.com/office/drawing/2014/main" id="{5CFC68EA-908F-0148-9A24-5F33514662D4}"/>
              </a:ext>
            </a:extLst>
          </p:cNvPr>
          <p:cNvSpPr/>
          <p:nvPr/>
        </p:nvSpPr>
        <p:spPr>
          <a:xfrm>
            <a:off x="332507" y="89984"/>
            <a:ext cx="10960925" cy="677108"/>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spAutoFit/>
          </a:bodyPr>
          <a:lstStyle>
            <a:lvl1pPr>
              <a:defRPr sz="1600">
                <a:latin typeface="Calibri"/>
                <a:ea typeface="Calibri"/>
                <a:cs typeface="Calibri"/>
                <a:sym typeface="Calibri"/>
              </a:defRPr>
            </a:lvl1pPr>
          </a:lstStyle>
          <a:p>
            <a:pPr lvl="0" algn="ctr">
              <a:defRPr sz="1800"/>
            </a:pPr>
            <a:r>
              <a:rPr lang="en-US" sz="4400" dirty="0">
                <a:latin typeface="+mj-lt"/>
              </a:rPr>
              <a:t>GNSS/MSS Spectrum</a:t>
            </a:r>
            <a:endParaRPr sz="3200" dirty="0">
              <a:latin typeface="+mj-lt"/>
            </a:endParaRPr>
          </a:p>
        </p:txBody>
      </p:sp>
      <p:sp>
        <p:nvSpPr>
          <p:cNvPr id="3" name="Slide Number Placeholder 2">
            <a:extLst>
              <a:ext uri="{FF2B5EF4-FFF2-40B4-BE49-F238E27FC236}">
                <a16:creationId xmlns:a16="http://schemas.microsoft.com/office/drawing/2014/main" id="{F3EED66A-56F2-494C-BB12-2E8BBB011DE2}"/>
              </a:ext>
            </a:extLst>
          </p:cNvPr>
          <p:cNvSpPr>
            <a:spLocks noGrp="1"/>
          </p:cNvSpPr>
          <p:nvPr>
            <p:ph type="sldNum" sz="quarter" idx="2"/>
          </p:nvPr>
        </p:nvSpPr>
        <p:spPr>
          <a:xfrm>
            <a:off x="6553200" y="6400413"/>
            <a:ext cx="2133600" cy="276999"/>
          </a:xfrm>
          <a:prstGeom prst="rect">
            <a:avLst/>
          </a:prstGeom>
          <a:ln w="12700">
            <a:miter lim="400000"/>
          </a:ln>
        </p:spPr>
        <p:txBody>
          <a:bodyPr lIns="45719" rIns="45719" anchor="ctr">
            <a:spAutoFit/>
          </a:bodyPr>
          <a:lstStyle>
            <a:lvl1pPr algn="r" defTabSz="457200">
              <a:defRPr sz="1200">
                <a:solidFill>
                  <a:srgbClr val="888888"/>
                </a:solidFill>
                <a:latin typeface="Calibri"/>
                <a:ea typeface="Calibri"/>
                <a:cs typeface="Calibri"/>
                <a:sym typeface="Calibri"/>
              </a:defRPr>
            </a:lvl1pPr>
            <a:lvl2pPr indent="457200" defTabSz="457200">
              <a:defRPr>
                <a:latin typeface="Calibri"/>
                <a:ea typeface="Calibri"/>
                <a:cs typeface="Calibri"/>
                <a:sym typeface="Calibri"/>
              </a:defRPr>
            </a:lvl2pPr>
            <a:lvl3pPr indent="914400" defTabSz="457200">
              <a:defRPr>
                <a:latin typeface="Calibri"/>
                <a:ea typeface="Calibri"/>
                <a:cs typeface="Calibri"/>
                <a:sym typeface="Calibri"/>
              </a:defRPr>
            </a:lvl3pPr>
            <a:lvl4pPr indent="1371600" defTabSz="457200">
              <a:defRPr>
                <a:latin typeface="Calibri"/>
                <a:ea typeface="Calibri"/>
                <a:cs typeface="Calibri"/>
                <a:sym typeface="Calibri"/>
              </a:defRPr>
            </a:lvl4pPr>
            <a:lvl5pPr indent="1828800" defTabSz="457200">
              <a:defRPr>
                <a:latin typeface="Calibri"/>
                <a:ea typeface="Calibri"/>
                <a:cs typeface="Calibri"/>
                <a:sym typeface="Calibri"/>
              </a:defRPr>
            </a:lvl5pPr>
            <a:lvl6pPr indent="2286000" defTabSz="457200">
              <a:defRPr>
                <a:latin typeface="Calibri"/>
                <a:ea typeface="Calibri"/>
                <a:cs typeface="Calibri"/>
                <a:sym typeface="Calibri"/>
              </a:defRPr>
            </a:lvl6pPr>
            <a:lvl7pPr indent="2743200" defTabSz="457200">
              <a:defRPr>
                <a:latin typeface="Calibri"/>
                <a:ea typeface="Calibri"/>
                <a:cs typeface="Calibri"/>
                <a:sym typeface="Calibri"/>
              </a:defRPr>
            </a:lvl7pPr>
            <a:lvl8pPr indent="3200400" defTabSz="457200">
              <a:defRPr>
                <a:latin typeface="Calibri"/>
                <a:ea typeface="Calibri"/>
                <a:cs typeface="Calibri"/>
                <a:sym typeface="Calibri"/>
              </a:defRPr>
            </a:lvl8pPr>
            <a:lvl9pPr indent="3657600" defTabSz="457200">
              <a:defRPr>
                <a:latin typeface="Calibri"/>
                <a:ea typeface="Calibri"/>
                <a:cs typeface="Calibri"/>
                <a:sym typeface="Calibri"/>
              </a:defRPr>
            </a:lvl9pPr>
          </a:lstStyle>
          <a:p>
            <a:pPr lvl="0"/>
            <a:fld id="{86CB4B4D-7CA3-9044-876B-883B54F8677D}" type="slidenum">
              <a:rPr lang="en-US" smtClean="0">
                <a:solidFill>
                  <a:schemeClr val="tx1"/>
                </a:solidFill>
              </a:rPr>
              <a:pPr lvl="0"/>
              <a:t>5</a:t>
            </a:fld>
            <a:endParaRPr lang="en-US" dirty="0">
              <a:solidFill>
                <a:schemeClr val="tx1"/>
              </a:solidFill>
            </a:endParaRPr>
          </a:p>
        </p:txBody>
      </p:sp>
      <p:sp>
        <p:nvSpPr>
          <p:cNvPr id="2" name="Rectangle 2">
            <a:extLst>
              <a:ext uri="{FF2B5EF4-FFF2-40B4-BE49-F238E27FC236}">
                <a16:creationId xmlns:a16="http://schemas.microsoft.com/office/drawing/2014/main" id="{FAEF1C34-67A2-A710-610F-50588F8DB155}"/>
              </a:ext>
            </a:extLst>
          </p:cNvPr>
          <p:cNvSpPr>
            <a:spLocks noChangeArrowheads="1"/>
          </p:cNvSpPr>
          <p:nvPr/>
        </p:nvSpPr>
        <p:spPr bwMode="auto">
          <a:xfrm>
            <a:off x="6959600" y="2413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1" descr="page2image30272896">
            <a:extLst>
              <a:ext uri="{FF2B5EF4-FFF2-40B4-BE49-F238E27FC236}">
                <a16:creationId xmlns:a16="http://schemas.microsoft.com/office/drawing/2014/main" id="{CFFE4789-E68C-16F9-42AD-A4E198F0A46E}"/>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384300" y="2237305"/>
            <a:ext cx="9194800" cy="3124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9903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hape 50"/>
          <p:cNvSpPr/>
          <p:nvPr/>
        </p:nvSpPr>
        <p:spPr>
          <a:xfrm>
            <a:off x="2142997" y="9217524"/>
            <a:ext cx="342902" cy="2"/>
          </a:xfrm>
          <a:prstGeom prst="line">
            <a:avLst/>
          </a:prstGeom>
          <a:ln w="6350">
            <a:solidFill/>
            <a:round/>
          </a:ln>
        </p:spPr>
        <p:txBody>
          <a:bodyPr lIns="0" tIns="0" rIns="0" bIns="0"/>
          <a:lstStyle/>
          <a:p>
            <a:pPr lvl="0">
              <a:defRPr sz="1200"/>
            </a:pPr>
            <a:endParaRPr sz="1200"/>
          </a:p>
        </p:txBody>
      </p:sp>
      <p:sp>
        <p:nvSpPr>
          <p:cNvPr id="62" name="TextBox 61">
            <a:extLst>
              <a:ext uri="{FF2B5EF4-FFF2-40B4-BE49-F238E27FC236}">
                <a16:creationId xmlns:a16="http://schemas.microsoft.com/office/drawing/2014/main" id="{3873609E-5820-9C44-AC6E-8C3AAC0AA9CB}"/>
              </a:ext>
            </a:extLst>
          </p:cNvPr>
          <p:cNvSpPr txBox="1"/>
          <p:nvPr/>
        </p:nvSpPr>
        <p:spPr>
          <a:xfrm>
            <a:off x="185530" y="155731"/>
            <a:ext cx="11529391" cy="769441"/>
          </a:xfrm>
          <a:prstGeom prst="rect">
            <a:avLst/>
          </a:prstGeom>
          <a:noFill/>
        </p:spPr>
        <p:txBody>
          <a:bodyPr wrap="square" rtlCol="0">
            <a:spAutoFit/>
          </a:bodyPr>
          <a:lstStyle/>
          <a:p>
            <a:pPr algn="ctr"/>
            <a:r>
              <a:rPr lang="en-US" sz="4400" dirty="0">
                <a:latin typeface="+mj-lt"/>
              </a:rPr>
              <a:t>Study Focus</a:t>
            </a:r>
          </a:p>
        </p:txBody>
      </p:sp>
      <p:sp>
        <p:nvSpPr>
          <p:cNvPr id="15" name="TextBox 14">
            <a:extLst>
              <a:ext uri="{FF2B5EF4-FFF2-40B4-BE49-F238E27FC236}">
                <a16:creationId xmlns:a16="http://schemas.microsoft.com/office/drawing/2014/main" id="{34EE796B-9DCB-DE41-AEA4-31CBF97794EF}"/>
              </a:ext>
            </a:extLst>
          </p:cNvPr>
          <p:cNvSpPr txBox="1"/>
          <p:nvPr/>
        </p:nvSpPr>
        <p:spPr>
          <a:xfrm>
            <a:off x="622514" y="1689319"/>
            <a:ext cx="11246873" cy="498421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oAutofit/>
          </a:bodyPr>
          <a:lstStyle/>
          <a:p>
            <a:pPr marL="285750" indent="-285750">
              <a:buFont typeface="Symbol" pitchFamily="2" charset="2"/>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What methods should be used to assess possible interference</a:t>
            </a:r>
          </a:p>
          <a:p>
            <a:pPr marL="742950" lvl="1" indent="-285750">
              <a:buFont typeface="Symbol" pitchFamily="2" charset="2"/>
              <a:buChar char=""/>
            </a:pPr>
            <a:r>
              <a:rPr lang="en-US" sz="2400" dirty="0">
                <a:latin typeface="Calibri" panose="020F0502020204030204" pitchFamily="34" charset="0"/>
                <a:ea typeface="Calibri" panose="020F0502020204030204" pitchFamily="34" charset="0"/>
                <a:cs typeface="Times New Roman" panose="02020603050405020304" pitchFamily="18" charset="0"/>
              </a:rPr>
              <a:t>SNR</a:t>
            </a:r>
          </a:p>
          <a:p>
            <a:pPr marL="742950" lvl="1" indent="-285750">
              <a:buFont typeface="Symbol" pitchFamily="2" charset="2"/>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Study of individual receivers</a:t>
            </a:r>
          </a:p>
          <a:p>
            <a:pPr marL="285750" indent="-285750">
              <a:buFont typeface="Symbol" pitchFamily="2" charset="2"/>
              <a:buChar char=""/>
            </a:pPr>
            <a:r>
              <a:rPr lang="en-US" sz="2400" dirty="0">
                <a:latin typeface="Calibri" panose="020F0502020204030204" pitchFamily="34" charset="0"/>
                <a:ea typeface="Calibri" panose="020F0502020204030204" pitchFamily="34" charset="0"/>
                <a:cs typeface="Times New Roman" panose="02020603050405020304" pitchFamily="18" charset="0"/>
              </a:rPr>
              <a:t>Will there be “harmful interference” to GNSS and MSS services</a:t>
            </a:r>
          </a:p>
          <a:p>
            <a:pPr marL="742950" lvl="1" indent="-285750">
              <a:buFont typeface="Symbol" pitchFamily="2" charset="2"/>
              <a:buChar char=""/>
            </a:pPr>
            <a:r>
              <a:rPr lang="en-US" sz="2400" dirty="0">
                <a:latin typeface="Calibri" panose="020F0502020204030204" pitchFamily="34" charset="0"/>
                <a:ea typeface="Calibri" panose="020F0502020204030204" pitchFamily="34" charset="0"/>
                <a:cs typeface="Times New Roman" panose="02020603050405020304" pitchFamily="18" charset="0"/>
              </a:rPr>
              <a:t>Anyone</a:t>
            </a:r>
          </a:p>
          <a:p>
            <a:pPr marL="742950" lvl="1" indent="-285750">
              <a:buFont typeface="Symbol" pitchFamily="2" charset="2"/>
              <a:buChar char=""/>
            </a:pPr>
            <a:r>
              <a:rPr lang="en-US" sz="2400" dirty="0">
                <a:latin typeface="Calibri" panose="020F0502020204030204" pitchFamily="34" charset="0"/>
                <a:ea typeface="Calibri" panose="020F0502020204030204" pitchFamily="34" charset="0"/>
                <a:cs typeface="Times New Roman" panose="02020603050405020304" pitchFamily="18" charset="0"/>
              </a:rPr>
              <a:t>DoD missions</a:t>
            </a:r>
          </a:p>
          <a:p>
            <a:pPr marL="285750" indent="-285750">
              <a:buFont typeface="Symbol" pitchFamily="2" charset="2"/>
              <a:buChar char=""/>
            </a:pPr>
            <a:r>
              <a:rPr lang="en-US" sz="2400" dirty="0">
                <a:latin typeface="Calibri" panose="020F0502020204030204" pitchFamily="34" charset="0"/>
                <a:ea typeface="Calibri" panose="020F0502020204030204" pitchFamily="34" charset="0"/>
                <a:cs typeface="Times New Roman" panose="02020603050405020304" pitchFamily="18" charset="0"/>
              </a:rPr>
              <a:t>How practical and effective are the mitigation techniques being proposed</a:t>
            </a:r>
          </a:p>
          <a:p>
            <a:pPr marL="285750" indent="-285750">
              <a:buFont typeface="Symbol" pitchFamily="2" charset="2"/>
              <a:buChar char=""/>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spcBef>
                <a:spcPts val="0"/>
              </a:spcBef>
              <a:spcAft>
                <a:spcPts val="0"/>
              </a:spcAft>
              <a:buFont typeface="Symbol" pitchFamily="2" charset="2"/>
              <a:buChar char=""/>
            </a:pPr>
            <a:endParaRPr lang="en-US" sz="2400" dirty="0">
              <a:solidFill>
                <a:srgbClr val="000000"/>
              </a:solidFill>
              <a:latin typeface="Calibri"/>
              <a:ea typeface="Cambria Math" panose="02040503050406030204" pitchFamily="18" charset="0"/>
              <a:sym typeface="Calibri"/>
            </a:endParaRPr>
          </a:p>
        </p:txBody>
      </p:sp>
      <p:sp>
        <p:nvSpPr>
          <p:cNvPr id="3" name="Slide Number Placeholder 2">
            <a:extLst>
              <a:ext uri="{FF2B5EF4-FFF2-40B4-BE49-F238E27FC236}">
                <a16:creationId xmlns:a16="http://schemas.microsoft.com/office/drawing/2014/main" id="{6826992A-7B64-6440-A560-83BE3668A105}"/>
              </a:ext>
            </a:extLst>
          </p:cNvPr>
          <p:cNvSpPr>
            <a:spLocks noGrp="1"/>
          </p:cNvSpPr>
          <p:nvPr>
            <p:ph type="sldNum" sz="quarter" idx="2"/>
          </p:nvPr>
        </p:nvSpPr>
        <p:spPr>
          <a:xfrm>
            <a:off x="6553200" y="6404292"/>
            <a:ext cx="2133600" cy="269241"/>
          </a:xfrm>
          <a:prstGeom prst="rect">
            <a:avLst/>
          </a:prstGeom>
          <a:ln w="12700">
            <a:miter lim="400000"/>
          </a:ln>
        </p:spPr>
        <p:txBody>
          <a:bodyPr lIns="45719" rIns="45719" anchor="ctr">
            <a:spAutoFit/>
          </a:bodyPr>
          <a:lstStyle>
            <a:lvl1pPr algn="r" defTabSz="457200">
              <a:defRPr sz="1200">
                <a:solidFill>
                  <a:srgbClr val="888888"/>
                </a:solidFill>
                <a:latin typeface="Calibri"/>
                <a:ea typeface="Calibri"/>
                <a:cs typeface="Calibri"/>
                <a:sym typeface="Calibri"/>
              </a:defRPr>
            </a:lvl1pPr>
            <a:lvl2pPr indent="457200" defTabSz="457200">
              <a:defRPr>
                <a:latin typeface="Calibri"/>
                <a:ea typeface="Calibri"/>
                <a:cs typeface="Calibri"/>
                <a:sym typeface="Calibri"/>
              </a:defRPr>
            </a:lvl2pPr>
            <a:lvl3pPr indent="914400" defTabSz="457200">
              <a:defRPr>
                <a:latin typeface="Calibri"/>
                <a:ea typeface="Calibri"/>
                <a:cs typeface="Calibri"/>
                <a:sym typeface="Calibri"/>
              </a:defRPr>
            </a:lvl3pPr>
            <a:lvl4pPr indent="1371600" defTabSz="457200">
              <a:defRPr>
                <a:latin typeface="Calibri"/>
                <a:ea typeface="Calibri"/>
                <a:cs typeface="Calibri"/>
                <a:sym typeface="Calibri"/>
              </a:defRPr>
            </a:lvl4pPr>
            <a:lvl5pPr indent="1828800" defTabSz="457200">
              <a:defRPr>
                <a:latin typeface="Calibri"/>
                <a:ea typeface="Calibri"/>
                <a:cs typeface="Calibri"/>
                <a:sym typeface="Calibri"/>
              </a:defRPr>
            </a:lvl5pPr>
            <a:lvl6pPr indent="2286000" defTabSz="457200">
              <a:defRPr>
                <a:latin typeface="Calibri"/>
                <a:ea typeface="Calibri"/>
                <a:cs typeface="Calibri"/>
                <a:sym typeface="Calibri"/>
              </a:defRPr>
            </a:lvl6pPr>
            <a:lvl7pPr indent="2743200" defTabSz="457200">
              <a:defRPr>
                <a:latin typeface="Calibri"/>
                <a:ea typeface="Calibri"/>
                <a:cs typeface="Calibri"/>
                <a:sym typeface="Calibri"/>
              </a:defRPr>
            </a:lvl7pPr>
            <a:lvl8pPr indent="3200400" defTabSz="457200">
              <a:defRPr>
                <a:latin typeface="Calibri"/>
                <a:ea typeface="Calibri"/>
                <a:cs typeface="Calibri"/>
                <a:sym typeface="Calibri"/>
              </a:defRPr>
            </a:lvl8pPr>
            <a:lvl9pPr indent="3657600" defTabSz="457200">
              <a:defRPr>
                <a:latin typeface="Calibri"/>
                <a:ea typeface="Calibri"/>
                <a:cs typeface="Calibri"/>
                <a:sym typeface="Calibri"/>
              </a:defRPr>
            </a:lvl9pPr>
          </a:lstStyle>
          <a:p>
            <a:pPr lvl="0"/>
            <a:fld id="{86CB4B4D-7CA3-9044-876B-883B54F8677D}" type="slidenum">
              <a:rPr lang="en-US" smtClean="0"/>
              <a:pPr lvl="0"/>
              <a:t>6</a:t>
            </a:fld>
            <a:endParaRPr lang="en-US"/>
          </a:p>
        </p:txBody>
      </p:sp>
    </p:spTree>
    <p:extLst>
      <p:ext uri="{BB962C8B-B14F-4D97-AF65-F5344CB8AC3E}">
        <p14:creationId xmlns:p14="http://schemas.microsoft.com/office/powerpoint/2010/main" val="2965736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hape 50"/>
          <p:cNvSpPr/>
          <p:nvPr/>
        </p:nvSpPr>
        <p:spPr>
          <a:xfrm>
            <a:off x="2142997" y="9217524"/>
            <a:ext cx="342902" cy="2"/>
          </a:xfrm>
          <a:prstGeom prst="line">
            <a:avLst/>
          </a:prstGeom>
          <a:ln w="6350">
            <a:solidFill/>
            <a:round/>
          </a:ln>
        </p:spPr>
        <p:txBody>
          <a:bodyPr lIns="0" tIns="0" rIns="0" bIns="0"/>
          <a:lstStyle/>
          <a:p>
            <a:pPr lvl="0">
              <a:defRPr sz="1200"/>
            </a:pPr>
            <a:endParaRPr sz="1200"/>
          </a:p>
        </p:txBody>
      </p:sp>
      <p:sp>
        <p:nvSpPr>
          <p:cNvPr id="62" name="TextBox 61">
            <a:extLst>
              <a:ext uri="{FF2B5EF4-FFF2-40B4-BE49-F238E27FC236}">
                <a16:creationId xmlns:a16="http://schemas.microsoft.com/office/drawing/2014/main" id="{3873609E-5820-9C44-AC6E-8C3AAC0AA9CB}"/>
              </a:ext>
            </a:extLst>
          </p:cNvPr>
          <p:cNvSpPr txBox="1"/>
          <p:nvPr/>
        </p:nvSpPr>
        <p:spPr>
          <a:xfrm>
            <a:off x="185530" y="155731"/>
            <a:ext cx="11529391" cy="769441"/>
          </a:xfrm>
          <a:prstGeom prst="rect">
            <a:avLst/>
          </a:prstGeom>
          <a:noFill/>
        </p:spPr>
        <p:txBody>
          <a:bodyPr wrap="square" rtlCol="0">
            <a:spAutoFit/>
          </a:bodyPr>
          <a:lstStyle/>
          <a:p>
            <a:pPr algn="ctr"/>
            <a:r>
              <a:rPr lang="en-US" sz="4400" dirty="0">
                <a:latin typeface="+mj-lt"/>
              </a:rPr>
              <a:t>GPS</a:t>
            </a:r>
          </a:p>
        </p:txBody>
      </p:sp>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34EE796B-9DCB-DE41-AEA4-31CBF97794EF}"/>
                  </a:ext>
                </a:extLst>
              </p:cNvPr>
              <p:cNvSpPr txBox="1"/>
              <p:nvPr/>
            </p:nvSpPr>
            <p:spPr>
              <a:xfrm>
                <a:off x="763078" y="1304393"/>
                <a:ext cx="10866783" cy="455072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oAutofit/>
              </a:bodyPr>
              <a:lstStyle/>
              <a:p>
                <a:pPr marL="342900"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Space Segment</a:t>
                </a:r>
              </a:p>
              <a:p>
                <a:pPr marL="800100" lvl="1"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32 operating satellites (Current generation: block IIIA – 2018)</a:t>
                </a:r>
              </a:p>
              <a:p>
                <a:pPr marL="1257300" lvl="2"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Satellite identified by PRN (1-32). </a:t>
                </a:r>
              </a:p>
              <a:p>
                <a:pPr marL="800100" lvl="1"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Medium Earth Orbit (MEO): 12 hour orbits at 20000km, 8-12 satellites in view</a:t>
                </a:r>
              </a:p>
              <a:p>
                <a:pPr marL="1257300" lvl="2"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MEO signal covers nearly half the earth</a:t>
                </a:r>
              </a:p>
              <a:p>
                <a:pPr marL="1257300" lvl="2"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LEO covers a few percent</a:t>
                </a:r>
              </a:p>
              <a:p>
                <a:pPr marL="800100" lvl="1"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Transmitter power: 44.8 W, </a:t>
                </a:r>
                <a14:m>
                  <m:oMath xmlns:m="http://schemas.openxmlformats.org/officeDocument/2006/math">
                    <m:sSub>
                      <m:sSubPr>
                        <m:ctrlPr>
                          <a:rPr lang="en-US" sz="2000" i="1" smtClean="0">
                            <a:solidFill>
                              <a:srgbClr val="000000"/>
                            </a:solidFill>
                            <a:latin typeface="Cambria Math" panose="02040503050406030204" pitchFamily="18" charset="0"/>
                            <a:ea typeface="Cambria Math" panose="02040503050406030204" pitchFamily="18" charset="0"/>
                            <a:sym typeface="Calibri"/>
                          </a:rPr>
                        </m:ctrlPr>
                      </m:sSubPr>
                      <m:e>
                        <m:r>
                          <a:rPr lang="en-US" sz="2000" b="0" i="1" smtClean="0">
                            <a:solidFill>
                              <a:srgbClr val="000000"/>
                            </a:solidFill>
                            <a:latin typeface="Cambria Math" panose="02040503050406030204" pitchFamily="18" charset="0"/>
                            <a:ea typeface="Cambria Math" panose="02040503050406030204" pitchFamily="18" charset="0"/>
                            <a:sym typeface="Calibri"/>
                          </a:rPr>
                          <m:t>𝐺</m:t>
                        </m:r>
                      </m:e>
                      <m:sub>
                        <m:r>
                          <a:rPr lang="en-US" sz="2000" b="0" i="1" smtClean="0">
                            <a:solidFill>
                              <a:srgbClr val="000000"/>
                            </a:solidFill>
                            <a:latin typeface="Cambria Math" panose="02040503050406030204" pitchFamily="18" charset="0"/>
                            <a:ea typeface="Cambria Math" panose="02040503050406030204" pitchFamily="18" charset="0"/>
                            <a:sym typeface="Calibri"/>
                          </a:rPr>
                          <m:t>𝑡</m:t>
                        </m:r>
                      </m:sub>
                    </m:sSub>
                    <m:r>
                      <a:rPr lang="en-US" sz="2000" b="0" i="1" smtClean="0">
                        <a:solidFill>
                          <a:srgbClr val="000000"/>
                        </a:solidFill>
                        <a:latin typeface="Cambria Math" panose="02040503050406030204" pitchFamily="18" charset="0"/>
                        <a:ea typeface="Cambria Math" panose="02040503050406030204" pitchFamily="18" charset="0"/>
                        <a:sym typeface="Calibri"/>
                      </a:rPr>
                      <m:t>=12</m:t>
                    </m:r>
                    <m:r>
                      <a:rPr lang="en-US" sz="2000" b="0" i="1" smtClean="0">
                        <a:solidFill>
                          <a:srgbClr val="000000"/>
                        </a:solidFill>
                        <a:latin typeface="Cambria Math" panose="02040503050406030204" pitchFamily="18" charset="0"/>
                        <a:ea typeface="Cambria Math" panose="02040503050406030204" pitchFamily="18" charset="0"/>
                        <a:sym typeface="Calibri"/>
                      </a:rPr>
                      <m:t>𝑑𝐵𝑖</m:t>
                    </m:r>
                  </m:oMath>
                </a14:m>
                <a:r>
                  <a:rPr lang="en-US" sz="2000" dirty="0">
                    <a:solidFill>
                      <a:srgbClr val="000000"/>
                    </a:solidFill>
                    <a:ea typeface="Cambria Math" panose="02040503050406030204" pitchFamily="18" charset="0"/>
                    <a:sym typeface="Calibri"/>
                  </a:rPr>
                  <a:t>. </a:t>
                </a:r>
              </a:p>
              <a:p>
                <a:pPr marL="800100" lvl="1"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Clocks accurate to better than 10ns (no leap seconds).</a:t>
                </a:r>
              </a:p>
              <a:p>
                <a:pPr marL="342900"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Control segment master at </a:t>
                </a:r>
                <a:r>
                  <a:rPr lang="en-US" sz="2000" dirty="0"/>
                  <a:t>Schriever AFB (plus alternative master, 4 ground antennas and 6 ground stations).   Ephemeris updates daily.</a:t>
                </a:r>
              </a:p>
              <a:p>
                <a:pPr marL="342900"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User segment</a:t>
                </a:r>
              </a:p>
              <a:p>
                <a:pPr marL="800100" lvl="1"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Two bands:  L1 (1575.42 MHz [2.046MHz BW]) civilian and military, L2 (1227.6MHz)], military only</a:t>
                </a:r>
              </a:p>
              <a:p>
                <a:pPr marL="800100" lvl="1"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Two signals: C/A (civilian) and P(Y) (military).</a:t>
                </a:r>
              </a:p>
              <a:p>
                <a:pPr marL="800100" lvl="1"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C/A signal uses Direct Sequence Spread Spectrum to overcome noise limitations and separate satellite signals.  Chipping code is PRN </a:t>
                </a:r>
                <a:r>
                  <a:rPr lang="en-US" sz="2000" dirty="0" err="1">
                    <a:solidFill>
                      <a:srgbClr val="000000"/>
                    </a:solidFill>
                    <a:ea typeface="Cambria Math" panose="02040503050406030204" pitchFamily="18" charset="0"/>
                    <a:sym typeface="Calibri"/>
                  </a:rPr>
                  <a:t>dependant</a:t>
                </a:r>
                <a:r>
                  <a:rPr lang="en-US" sz="2000" dirty="0">
                    <a:solidFill>
                      <a:srgbClr val="000000"/>
                    </a:solidFill>
                    <a:ea typeface="Cambria Math" panose="02040503050406030204" pitchFamily="18" charset="0"/>
                    <a:sym typeface="Calibri"/>
                  </a:rPr>
                  <a:t>.</a:t>
                </a:r>
              </a:p>
              <a:p>
                <a:pPr lvl="1" defTabSz="457200" hangingPunct="0"/>
                <a:endParaRPr lang="en-US" sz="2000" dirty="0">
                  <a:solidFill>
                    <a:srgbClr val="000000"/>
                  </a:solidFill>
                  <a:ea typeface="Cambria Math" panose="02040503050406030204" pitchFamily="18" charset="0"/>
                  <a:sym typeface="Calibri"/>
                </a:endParaRPr>
              </a:p>
              <a:p>
                <a:pPr marL="342900" indent="-342900" defTabSz="457200" latinLnBrk="1" hangingPunct="0">
                  <a:buFont typeface="Arial" panose="020B0604020202020204" pitchFamily="34" charset="0"/>
                  <a:buChar char="•"/>
                </a:pPr>
                <a:endParaRPr lang="en-US" sz="2000" b="1" dirty="0">
                  <a:solidFill>
                    <a:srgbClr val="000000"/>
                  </a:solidFill>
                  <a:latin typeface="Calibri"/>
                  <a:ea typeface="Cambria Math" panose="02040503050406030204" pitchFamily="18" charset="0"/>
                  <a:sym typeface="Calibri"/>
                </a:endParaRPr>
              </a:p>
            </p:txBody>
          </p:sp>
        </mc:Choice>
        <mc:Fallback>
          <p:sp>
            <p:nvSpPr>
              <p:cNvPr id="15" name="TextBox 14">
                <a:extLst>
                  <a:ext uri="{FF2B5EF4-FFF2-40B4-BE49-F238E27FC236}">
                    <a16:creationId xmlns:a16="http://schemas.microsoft.com/office/drawing/2014/main" id="{34EE796B-9DCB-DE41-AEA4-31CBF97794EF}"/>
                  </a:ext>
                </a:extLst>
              </p:cNvPr>
              <p:cNvSpPr txBox="1">
                <a:spLocks noRot="1" noChangeAspect="1" noMove="1" noResize="1" noEditPoints="1" noAdjustHandles="1" noChangeArrowheads="1" noChangeShapeType="1" noTextEdit="1"/>
              </p:cNvSpPr>
              <p:nvPr/>
            </p:nvSpPr>
            <p:spPr>
              <a:xfrm>
                <a:off x="763078" y="1304393"/>
                <a:ext cx="10866783" cy="4550725"/>
              </a:xfrm>
              <a:prstGeom prst="rect">
                <a:avLst/>
              </a:prstGeom>
              <a:blipFill>
                <a:blip r:embed="rId3"/>
                <a:stretch>
                  <a:fillRect l="-935" t="-836" b="-11699"/>
                </a:stretch>
              </a:blipFill>
              <a:ln w="12700" cap="flat">
                <a:noFill/>
                <a:miter lim="400000"/>
              </a:ln>
              <a:effectLst/>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6826992A-7B64-6440-A560-83BE3668A105}"/>
              </a:ext>
            </a:extLst>
          </p:cNvPr>
          <p:cNvSpPr>
            <a:spLocks noGrp="1"/>
          </p:cNvSpPr>
          <p:nvPr>
            <p:ph type="sldNum" sz="quarter" idx="2"/>
          </p:nvPr>
        </p:nvSpPr>
        <p:spPr>
          <a:xfrm>
            <a:off x="6553200" y="6404292"/>
            <a:ext cx="2133600" cy="269241"/>
          </a:xfrm>
          <a:prstGeom prst="rect">
            <a:avLst/>
          </a:prstGeom>
          <a:ln w="12700">
            <a:miter lim="400000"/>
          </a:ln>
        </p:spPr>
        <p:txBody>
          <a:bodyPr lIns="45719" rIns="45719" anchor="ctr">
            <a:spAutoFit/>
          </a:bodyPr>
          <a:lstStyle>
            <a:lvl1pPr algn="r" defTabSz="457200">
              <a:defRPr sz="1200">
                <a:solidFill>
                  <a:srgbClr val="888888"/>
                </a:solidFill>
                <a:latin typeface="Calibri"/>
                <a:ea typeface="Calibri"/>
                <a:cs typeface="Calibri"/>
                <a:sym typeface="Calibri"/>
              </a:defRPr>
            </a:lvl1pPr>
            <a:lvl2pPr indent="457200" defTabSz="457200">
              <a:defRPr>
                <a:latin typeface="Calibri"/>
                <a:ea typeface="Calibri"/>
                <a:cs typeface="Calibri"/>
                <a:sym typeface="Calibri"/>
              </a:defRPr>
            </a:lvl2pPr>
            <a:lvl3pPr indent="914400" defTabSz="457200">
              <a:defRPr>
                <a:latin typeface="Calibri"/>
                <a:ea typeface="Calibri"/>
                <a:cs typeface="Calibri"/>
                <a:sym typeface="Calibri"/>
              </a:defRPr>
            </a:lvl3pPr>
            <a:lvl4pPr indent="1371600" defTabSz="457200">
              <a:defRPr>
                <a:latin typeface="Calibri"/>
                <a:ea typeface="Calibri"/>
                <a:cs typeface="Calibri"/>
                <a:sym typeface="Calibri"/>
              </a:defRPr>
            </a:lvl4pPr>
            <a:lvl5pPr indent="1828800" defTabSz="457200">
              <a:defRPr>
                <a:latin typeface="Calibri"/>
                <a:ea typeface="Calibri"/>
                <a:cs typeface="Calibri"/>
                <a:sym typeface="Calibri"/>
              </a:defRPr>
            </a:lvl5pPr>
            <a:lvl6pPr indent="2286000" defTabSz="457200">
              <a:defRPr>
                <a:latin typeface="Calibri"/>
                <a:ea typeface="Calibri"/>
                <a:cs typeface="Calibri"/>
                <a:sym typeface="Calibri"/>
              </a:defRPr>
            </a:lvl6pPr>
            <a:lvl7pPr indent="2743200" defTabSz="457200">
              <a:defRPr>
                <a:latin typeface="Calibri"/>
                <a:ea typeface="Calibri"/>
                <a:cs typeface="Calibri"/>
                <a:sym typeface="Calibri"/>
              </a:defRPr>
            </a:lvl7pPr>
            <a:lvl8pPr indent="3200400" defTabSz="457200">
              <a:defRPr>
                <a:latin typeface="Calibri"/>
                <a:ea typeface="Calibri"/>
                <a:cs typeface="Calibri"/>
                <a:sym typeface="Calibri"/>
              </a:defRPr>
            </a:lvl8pPr>
            <a:lvl9pPr indent="3657600" defTabSz="457200">
              <a:defRPr>
                <a:latin typeface="Calibri"/>
                <a:ea typeface="Calibri"/>
                <a:cs typeface="Calibri"/>
                <a:sym typeface="Calibri"/>
              </a:defRPr>
            </a:lvl9pPr>
          </a:lstStyle>
          <a:p>
            <a:pPr lvl="0"/>
            <a:fld id="{86CB4B4D-7CA3-9044-876B-883B54F8677D}" type="slidenum">
              <a:rPr lang="en-US" smtClean="0"/>
              <a:pPr lvl="0"/>
              <a:t>7</a:t>
            </a:fld>
            <a:endParaRPr lang="en-US"/>
          </a:p>
        </p:txBody>
      </p:sp>
    </p:spTree>
    <p:extLst>
      <p:ext uri="{BB962C8B-B14F-4D97-AF65-F5344CB8AC3E}">
        <p14:creationId xmlns:p14="http://schemas.microsoft.com/office/powerpoint/2010/main" val="4174206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hape 50"/>
          <p:cNvSpPr/>
          <p:nvPr/>
        </p:nvSpPr>
        <p:spPr>
          <a:xfrm>
            <a:off x="2142997" y="9217524"/>
            <a:ext cx="342902" cy="2"/>
          </a:xfrm>
          <a:prstGeom prst="line">
            <a:avLst/>
          </a:prstGeom>
          <a:ln w="6350">
            <a:solidFill/>
            <a:round/>
          </a:ln>
        </p:spPr>
        <p:txBody>
          <a:bodyPr lIns="0" tIns="0" rIns="0" bIns="0"/>
          <a:lstStyle/>
          <a:p>
            <a:pPr lvl="0">
              <a:defRPr sz="1200"/>
            </a:pPr>
            <a:endParaRPr sz="1200"/>
          </a:p>
        </p:txBody>
      </p:sp>
      <p:sp>
        <p:nvSpPr>
          <p:cNvPr id="62" name="TextBox 61">
            <a:extLst>
              <a:ext uri="{FF2B5EF4-FFF2-40B4-BE49-F238E27FC236}">
                <a16:creationId xmlns:a16="http://schemas.microsoft.com/office/drawing/2014/main" id="{3873609E-5820-9C44-AC6E-8C3AAC0AA9CB}"/>
              </a:ext>
            </a:extLst>
          </p:cNvPr>
          <p:cNvSpPr txBox="1"/>
          <p:nvPr/>
        </p:nvSpPr>
        <p:spPr>
          <a:xfrm>
            <a:off x="253898" y="113174"/>
            <a:ext cx="11529391" cy="769441"/>
          </a:xfrm>
          <a:prstGeom prst="rect">
            <a:avLst/>
          </a:prstGeom>
          <a:noFill/>
        </p:spPr>
        <p:txBody>
          <a:bodyPr wrap="square" rtlCol="0">
            <a:spAutoFit/>
          </a:bodyPr>
          <a:lstStyle/>
          <a:p>
            <a:pPr algn="ctr"/>
            <a:r>
              <a:rPr lang="en-US" sz="4400" dirty="0">
                <a:latin typeface="+mj-lt"/>
              </a:rPr>
              <a:t>Some data and rough calculations</a:t>
            </a:r>
          </a:p>
        </p:txBody>
      </p:sp>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34EE796B-9DCB-DE41-AEA4-31CBF97794EF}"/>
                  </a:ext>
                </a:extLst>
              </p:cNvPr>
              <p:cNvSpPr txBox="1"/>
              <p:nvPr/>
            </p:nvSpPr>
            <p:spPr>
              <a:xfrm>
                <a:off x="997588" y="1928568"/>
                <a:ext cx="10042010" cy="301556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oAutofit/>
              </a:bodyPr>
              <a:lstStyle/>
              <a:p>
                <a:pPr marL="342900" indent="-342900" defTabSz="457200" hangingPunct="0">
                  <a:buFont typeface="Arial" panose="020B0604020202020204" pitchFamily="34" charset="0"/>
                  <a:buChar char="•"/>
                </a:pPr>
                <a:r>
                  <a:rPr lang="en-US" sz="2000" dirty="0">
                    <a:solidFill>
                      <a:srgbClr val="000000"/>
                    </a:solidFill>
                    <a:ea typeface="Cambria Math" panose="02040503050406030204" pitchFamily="18" charset="0"/>
                    <a:sym typeface="Calibri"/>
                  </a:rPr>
                  <a:t>GPS transmitter power: 44.8 W, </a:t>
                </a:r>
                <a14:m>
                  <m:oMath xmlns:m="http://schemas.openxmlformats.org/officeDocument/2006/math">
                    <m:sSub>
                      <m:sSubPr>
                        <m:ctrlPr>
                          <a:rPr lang="en-US" sz="2000" i="1">
                            <a:solidFill>
                              <a:srgbClr val="000000"/>
                            </a:solidFill>
                            <a:latin typeface="Cambria Math" panose="02040503050406030204" pitchFamily="18" charset="0"/>
                            <a:ea typeface="Cambria Math" panose="02040503050406030204" pitchFamily="18" charset="0"/>
                            <a:sym typeface="Calibri"/>
                          </a:rPr>
                        </m:ctrlPr>
                      </m:sSubPr>
                      <m:e>
                        <m:r>
                          <a:rPr lang="en-US" sz="2000" i="1">
                            <a:solidFill>
                              <a:srgbClr val="000000"/>
                            </a:solidFill>
                            <a:latin typeface="Cambria Math" panose="02040503050406030204" pitchFamily="18" charset="0"/>
                            <a:ea typeface="Cambria Math" panose="02040503050406030204" pitchFamily="18" charset="0"/>
                            <a:sym typeface="Calibri"/>
                          </a:rPr>
                          <m:t>𝐺</m:t>
                        </m:r>
                      </m:e>
                      <m:sub>
                        <m:r>
                          <a:rPr lang="en-US" sz="2000" i="1">
                            <a:solidFill>
                              <a:srgbClr val="000000"/>
                            </a:solidFill>
                            <a:latin typeface="Cambria Math" panose="02040503050406030204" pitchFamily="18" charset="0"/>
                            <a:ea typeface="Cambria Math" panose="02040503050406030204" pitchFamily="18" charset="0"/>
                            <a:sym typeface="Calibri"/>
                          </a:rPr>
                          <m:t>𝑡</m:t>
                        </m:r>
                      </m:sub>
                    </m:sSub>
                    <m:r>
                      <a:rPr lang="en-US" sz="2000" i="1">
                        <a:solidFill>
                          <a:srgbClr val="000000"/>
                        </a:solidFill>
                        <a:latin typeface="Cambria Math" panose="02040503050406030204" pitchFamily="18" charset="0"/>
                        <a:ea typeface="Cambria Math" panose="02040503050406030204" pitchFamily="18" charset="0"/>
                        <a:sym typeface="Calibri"/>
                      </a:rPr>
                      <m:t>=12</m:t>
                    </m:r>
                    <m:r>
                      <a:rPr lang="en-US" sz="2000" i="1">
                        <a:solidFill>
                          <a:srgbClr val="000000"/>
                        </a:solidFill>
                        <a:latin typeface="Cambria Math" panose="02040503050406030204" pitchFamily="18" charset="0"/>
                        <a:ea typeface="Cambria Math" panose="02040503050406030204" pitchFamily="18" charset="0"/>
                        <a:sym typeface="Calibri"/>
                      </a:rPr>
                      <m:t>𝑑𝐵𝑖</m:t>
                    </m:r>
                  </m:oMath>
                </a14:m>
                <a:r>
                  <a:rPr lang="en-US" sz="2000" dirty="0">
                    <a:solidFill>
                      <a:srgbClr val="000000"/>
                    </a:solidFill>
                    <a:ea typeface="Cambria Math" panose="02040503050406030204" pitchFamily="18" charset="0"/>
                    <a:sym typeface="Calibri"/>
                  </a:rPr>
                  <a:t>. </a:t>
                </a:r>
                <a:r>
                  <a:rPr lang="en-US" sz="2000" dirty="0">
                    <a:solidFill>
                      <a:srgbClr val="000000"/>
                    </a:solidFill>
                    <a:latin typeface="Calibri"/>
                    <a:ea typeface="Cambria Math" panose="02040503050406030204" pitchFamily="18" charset="0"/>
                    <a:sym typeface="Calibri"/>
                  </a:rPr>
                  <a:t>Free space loss at </a:t>
                </a:r>
                <a14:m>
                  <m:oMath xmlns:m="http://schemas.openxmlformats.org/officeDocument/2006/math">
                    <m:r>
                      <m:rPr>
                        <m:sty m:val="p"/>
                      </m:rPr>
                      <a:rPr lang="en-US" sz="2000" b="0" i="0" smtClean="0">
                        <a:solidFill>
                          <a:srgbClr val="000000"/>
                        </a:solidFill>
                        <a:latin typeface="Cambria Math" panose="02040503050406030204" pitchFamily="18" charset="0"/>
                        <a:ea typeface="Cambria Math" panose="02040503050406030204" pitchFamily="18" charset="0"/>
                        <a:sym typeface="Calibri"/>
                      </a:rPr>
                      <m:t>r</m:t>
                    </m:r>
                    <m:r>
                      <a:rPr lang="en-US" sz="2000" b="0" i="0" smtClean="0">
                        <a:solidFill>
                          <a:srgbClr val="000000"/>
                        </a:solidFill>
                        <a:latin typeface="Cambria Math" panose="02040503050406030204" pitchFamily="18" charset="0"/>
                        <a:ea typeface="Cambria Math" panose="02040503050406030204" pitchFamily="18" charset="0"/>
                        <a:sym typeface="Calibri"/>
                      </a:rPr>
                      <m:t>=</m:t>
                    </m:r>
                    <m:r>
                      <a:rPr lang="en-US" sz="2000" b="0" i="1" smtClean="0">
                        <a:solidFill>
                          <a:srgbClr val="000000"/>
                        </a:solidFill>
                        <a:latin typeface="Cambria Math" panose="02040503050406030204" pitchFamily="18" charset="0"/>
                        <a:ea typeface="Cambria Math" panose="02040503050406030204" pitchFamily="18" charset="0"/>
                        <a:sym typeface="Calibri"/>
                      </a:rPr>
                      <m:t>20000</m:t>
                    </m:r>
                    <m:r>
                      <a:rPr lang="en-US" sz="2000" b="0" i="1" smtClean="0">
                        <a:solidFill>
                          <a:srgbClr val="000000"/>
                        </a:solidFill>
                        <a:latin typeface="Cambria Math" panose="02040503050406030204" pitchFamily="18" charset="0"/>
                        <a:ea typeface="Cambria Math" panose="02040503050406030204" pitchFamily="18" charset="0"/>
                        <a:sym typeface="Calibri"/>
                      </a:rPr>
                      <m:t>𝑘𝑚</m:t>
                    </m:r>
                  </m:oMath>
                </a14:m>
                <a:r>
                  <a:rPr lang="en-US" sz="2000" dirty="0">
                    <a:solidFill>
                      <a:srgbClr val="000000"/>
                    </a:solidFill>
                    <a:latin typeface="Calibri"/>
                    <a:ea typeface="Cambria Math" panose="02040503050406030204" pitchFamily="18" charset="0"/>
                    <a:sym typeface="Calibri"/>
                  </a:rPr>
                  <a:t>: </a:t>
                </a:r>
                <a14:m>
                  <m:oMath xmlns:m="http://schemas.openxmlformats.org/officeDocument/2006/math">
                    <m:sSub>
                      <m:sSubPr>
                        <m:ctrlPr>
                          <a:rPr lang="en-US" sz="2000" b="0" i="1" smtClean="0">
                            <a:solidFill>
                              <a:srgbClr val="000000"/>
                            </a:solidFill>
                            <a:latin typeface="Cambria Math" panose="02040503050406030204" pitchFamily="18" charset="0"/>
                            <a:ea typeface="Cambria Math" panose="02040503050406030204" pitchFamily="18" charset="0"/>
                            <a:sym typeface="Calibri"/>
                          </a:rPr>
                        </m:ctrlPr>
                      </m:sSubPr>
                      <m:e>
                        <m:r>
                          <a:rPr lang="en-US" sz="2000" b="0" i="1" smtClean="0">
                            <a:solidFill>
                              <a:srgbClr val="000000"/>
                            </a:solidFill>
                            <a:latin typeface="Cambria Math" panose="02040503050406030204" pitchFamily="18" charset="0"/>
                            <a:ea typeface="Cambria Math" panose="02040503050406030204" pitchFamily="18" charset="0"/>
                            <a:sym typeface="Calibri"/>
                          </a:rPr>
                          <m:t>𝑃</m:t>
                        </m:r>
                      </m:e>
                      <m:sub>
                        <m:r>
                          <a:rPr lang="en-US" sz="2000" b="0" i="1" smtClean="0">
                            <a:solidFill>
                              <a:srgbClr val="000000"/>
                            </a:solidFill>
                            <a:latin typeface="Cambria Math" panose="02040503050406030204" pitchFamily="18" charset="0"/>
                            <a:ea typeface="Cambria Math" panose="02040503050406030204" pitchFamily="18" charset="0"/>
                            <a:sym typeface="Calibri"/>
                          </a:rPr>
                          <m:t>𝑟</m:t>
                        </m:r>
                      </m:sub>
                    </m:sSub>
                    <m:r>
                      <a:rPr lang="en-US" sz="2000" b="0" i="1" smtClean="0">
                        <a:solidFill>
                          <a:srgbClr val="000000"/>
                        </a:solidFill>
                        <a:latin typeface="Cambria Math" panose="02040503050406030204" pitchFamily="18" charset="0"/>
                        <a:ea typeface="Cambria Math" panose="02040503050406030204" pitchFamily="18" charset="0"/>
                        <a:sym typeface="Calibri"/>
                      </a:rPr>
                      <m:t>=</m:t>
                    </m:r>
                    <m:f>
                      <m:fPr>
                        <m:ctrlPr>
                          <a:rPr lang="en-US" sz="2000" b="0" i="1" smtClean="0">
                            <a:solidFill>
                              <a:srgbClr val="000000"/>
                            </a:solidFill>
                            <a:latin typeface="Cambria Math" panose="02040503050406030204" pitchFamily="18" charset="0"/>
                            <a:ea typeface="Cambria Math" panose="02040503050406030204" pitchFamily="18" charset="0"/>
                            <a:sym typeface="Calibri"/>
                          </a:rPr>
                        </m:ctrlPr>
                      </m:fPr>
                      <m:num>
                        <m:sSub>
                          <m:sSubPr>
                            <m:ctrlPr>
                              <a:rPr lang="en-US" sz="2000" b="0" i="1" smtClean="0">
                                <a:solidFill>
                                  <a:srgbClr val="000000"/>
                                </a:solidFill>
                                <a:latin typeface="Cambria Math" panose="02040503050406030204" pitchFamily="18" charset="0"/>
                                <a:ea typeface="Cambria Math" panose="02040503050406030204" pitchFamily="18" charset="0"/>
                                <a:sym typeface="Calibri"/>
                              </a:rPr>
                            </m:ctrlPr>
                          </m:sSubPr>
                          <m:e>
                            <m:r>
                              <a:rPr lang="en-US" sz="2000" b="0" i="1" smtClean="0">
                                <a:solidFill>
                                  <a:srgbClr val="000000"/>
                                </a:solidFill>
                                <a:latin typeface="Cambria Math" panose="02040503050406030204" pitchFamily="18" charset="0"/>
                                <a:ea typeface="Cambria Math" panose="02040503050406030204" pitchFamily="18" charset="0"/>
                                <a:sym typeface="Calibri"/>
                              </a:rPr>
                              <m:t>𝑃</m:t>
                            </m:r>
                          </m:e>
                          <m:sub>
                            <m:r>
                              <a:rPr lang="en-US" sz="2000" b="0" i="1" smtClean="0">
                                <a:solidFill>
                                  <a:srgbClr val="000000"/>
                                </a:solidFill>
                                <a:latin typeface="Cambria Math" panose="02040503050406030204" pitchFamily="18" charset="0"/>
                                <a:ea typeface="Cambria Math" panose="02040503050406030204" pitchFamily="18" charset="0"/>
                                <a:sym typeface="Calibri"/>
                              </a:rPr>
                              <m:t>𝑡</m:t>
                            </m:r>
                          </m:sub>
                        </m:sSub>
                        <m:r>
                          <a:rPr lang="en-US" sz="2000" b="0" i="1" smtClean="0">
                            <a:solidFill>
                              <a:srgbClr val="000000"/>
                            </a:solidFill>
                            <a:latin typeface="Cambria Math" panose="02040503050406030204" pitchFamily="18" charset="0"/>
                            <a:ea typeface="Cambria Math" panose="02040503050406030204" pitchFamily="18" charset="0"/>
                            <a:sym typeface="Calibri"/>
                          </a:rPr>
                          <m:t>𝐺𝐴</m:t>
                        </m:r>
                      </m:num>
                      <m:den>
                        <m:r>
                          <a:rPr lang="en-US" sz="2000" b="0" i="1" smtClean="0">
                            <a:solidFill>
                              <a:srgbClr val="000000"/>
                            </a:solidFill>
                            <a:latin typeface="Cambria Math" panose="02040503050406030204" pitchFamily="18" charset="0"/>
                            <a:ea typeface="Cambria Math" panose="02040503050406030204" pitchFamily="18" charset="0"/>
                            <a:sym typeface="Calibri"/>
                          </a:rPr>
                          <m:t>4</m:t>
                        </m:r>
                        <m:r>
                          <a:rPr lang="en-US" sz="2000" b="0" i="1" smtClean="0">
                            <a:solidFill>
                              <a:srgbClr val="000000"/>
                            </a:solidFill>
                            <a:latin typeface="Cambria Math" panose="02040503050406030204" pitchFamily="18" charset="0"/>
                            <a:ea typeface="Cambria Math" panose="02040503050406030204" pitchFamily="18" charset="0"/>
                            <a:sym typeface="Calibri"/>
                          </a:rPr>
                          <m:t>𝜋</m:t>
                        </m:r>
                        <m:sSup>
                          <m:sSupPr>
                            <m:ctrlPr>
                              <a:rPr lang="en-US" sz="2000" b="0" i="1" smtClean="0">
                                <a:solidFill>
                                  <a:srgbClr val="000000"/>
                                </a:solidFill>
                                <a:latin typeface="Cambria Math" panose="02040503050406030204" pitchFamily="18" charset="0"/>
                                <a:ea typeface="Cambria Math" panose="02040503050406030204" pitchFamily="18" charset="0"/>
                                <a:sym typeface="Calibri"/>
                              </a:rPr>
                            </m:ctrlPr>
                          </m:sSupPr>
                          <m:e>
                            <m:r>
                              <a:rPr lang="en-US" sz="2000" b="0" i="1" smtClean="0">
                                <a:solidFill>
                                  <a:srgbClr val="000000"/>
                                </a:solidFill>
                                <a:latin typeface="Cambria Math" panose="02040503050406030204" pitchFamily="18" charset="0"/>
                                <a:ea typeface="Cambria Math" panose="02040503050406030204" pitchFamily="18" charset="0"/>
                                <a:sym typeface="Calibri"/>
                              </a:rPr>
                              <m:t>𝑟</m:t>
                            </m:r>
                          </m:e>
                          <m:sup>
                            <m:r>
                              <a:rPr lang="en-US" sz="2000" b="0" i="1" smtClean="0">
                                <a:solidFill>
                                  <a:srgbClr val="000000"/>
                                </a:solidFill>
                                <a:latin typeface="Cambria Math" panose="02040503050406030204" pitchFamily="18" charset="0"/>
                                <a:ea typeface="Cambria Math" panose="02040503050406030204" pitchFamily="18" charset="0"/>
                                <a:sym typeface="Calibri"/>
                              </a:rPr>
                              <m:t>2</m:t>
                            </m:r>
                          </m:sup>
                        </m:sSup>
                      </m:den>
                    </m:f>
                    <m:r>
                      <a:rPr lang="en-US" sz="2000" b="0" i="0" smtClean="0">
                        <a:solidFill>
                          <a:srgbClr val="000000"/>
                        </a:solidFill>
                        <a:latin typeface="Cambria Math" panose="02040503050406030204" pitchFamily="18" charset="0"/>
                        <a:ea typeface="Cambria Math" panose="02040503050406030204" pitchFamily="18" charset="0"/>
                        <a:sym typeface="Calibri"/>
                      </a:rPr>
                      <m:t>.</m:t>
                    </m:r>
                  </m:oMath>
                </a14:m>
                <a:r>
                  <a:rPr lang="en-US" sz="2000" dirty="0">
                    <a:solidFill>
                      <a:srgbClr val="000000"/>
                    </a:solidFill>
                    <a:latin typeface="Calibri"/>
                    <a:ea typeface="Cambria Math" panose="02040503050406030204" pitchFamily="18" charset="0"/>
                    <a:sym typeface="Calibri"/>
                  </a:rPr>
                  <a:t> </a:t>
                </a:r>
              </a:p>
              <a:p>
                <a:pPr marL="342900" indent="-342900" defTabSz="457200" hangingPunct="0">
                  <a:buFont typeface="Arial" panose="020B0604020202020204" pitchFamily="34" charset="0"/>
                  <a:buChar char="•"/>
                </a:pPr>
                <a:r>
                  <a:rPr lang="en-US" sz="2000" dirty="0">
                    <a:solidFill>
                      <a:srgbClr val="000000"/>
                    </a:solidFill>
                    <a:latin typeface="Calibri"/>
                    <a:ea typeface="Cambria Math" panose="02040503050406030204" pitchFamily="18" charset="0"/>
                    <a:sym typeface="Calibri"/>
                  </a:rPr>
                  <a:t>Final power at receiver is about </a:t>
                </a:r>
                <a14:m>
                  <m:oMath xmlns:m="http://schemas.openxmlformats.org/officeDocument/2006/math">
                    <m:r>
                      <a:rPr lang="en-US" sz="2000" b="0" i="1" smtClean="0">
                        <a:solidFill>
                          <a:srgbClr val="000000"/>
                        </a:solidFill>
                        <a:latin typeface="Cambria Math" panose="02040503050406030204" pitchFamily="18" charset="0"/>
                        <a:ea typeface="Cambria Math" panose="02040503050406030204" pitchFamily="18" charset="0"/>
                        <a:sym typeface="Calibri"/>
                      </a:rPr>
                      <m:t>−170</m:t>
                    </m:r>
                    <m:r>
                      <a:rPr lang="en-US" sz="2000" b="0" i="1" smtClean="0">
                        <a:solidFill>
                          <a:srgbClr val="000000"/>
                        </a:solidFill>
                        <a:latin typeface="Cambria Math" panose="02040503050406030204" pitchFamily="18" charset="0"/>
                        <a:ea typeface="Cambria Math" panose="02040503050406030204" pitchFamily="18" charset="0"/>
                        <a:sym typeface="Calibri"/>
                      </a:rPr>
                      <m:t>𝑑</m:t>
                    </m:r>
                  </m:oMath>
                </a14:m>
                <a:r>
                  <a:rPr lang="en-US" sz="2000" dirty="0">
                    <a:solidFill>
                      <a:srgbClr val="000000"/>
                    </a:solidFill>
                    <a:latin typeface="Calibri"/>
                    <a:ea typeface="Cambria Math" panose="02040503050406030204" pitchFamily="18" charset="0"/>
                    <a:sym typeface="Calibri"/>
                  </a:rPr>
                  <a:t>B (Well below ambient noise power of about -140dB)</a:t>
                </a:r>
              </a:p>
              <a:p>
                <a:pPr marL="342900" indent="-342900" defTabSz="457200" hangingPunct="0">
                  <a:buFont typeface="Arial" panose="020B0604020202020204" pitchFamily="34" charset="0"/>
                  <a:buChar char="•"/>
                </a:pPr>
                <a:r>
                  <a:rPr lang="en-US" sz="2000" dirty="0">
                    <a:solidFill>
                      <a:srgbClr val="000000"/>
                    </a:solidFill>
                    <a:latin typeface="Calibri"/>
                    <a:ea typeface="Cambria Math" panose="02040503050406030204" pitchFamily="18" charset="0"/>
                    <a:sym typeface="Calibri"/>
                  </a:rPr>
                  <a:t>With “coding gain” of 43dB final effective signal strength at receiver is </a:t>
                </a:r>
                <a14:m>
                  <m:oMath xmlns:m="http://schemas.openxmlformats.org/officeDocument/2006/math">
                    <m:r>
                      <a:rPr lang="en-US" sz="2000" b="0" i="1" smtClean="0">
                        <a:solidFill>
                          <a:srgbClr val="000000"/>
                        </a:solidFill>
                        <a:latin typeface="Cambria Math" panose="02040503050406030204" pitchFamily="18" charset="0"/>
                        <a:ea typeface="Cambria Math" panose="02040503050406030204" pitchFamily="18" charset="0"/>
                        <a:sym typeface="Calibri"/>
                      </a:rPr>
                      <m:t>−170+43=−127</m:t>
                    </m:r>
                    <m:r>
                      <a:rPr lang="en-US" sz="2000" b="0" i="1" smtClean="0">
                        <a:solidFill>
                          <a:srgbClr val="000000"/>
                        </a:solidFill>
                        <a:latin typeface="Cambria Math" panose="02040503050406030204" pitchFamily="18" charset="0"/>
                        <a:ea typeface="Cambria Math" panose="02040503050406030204" pitchFamily="18" charset="0"/>
                        <a:sym typeface="Calibri"/>
                      </a:rPr>
                      <m:t>𝑑𝐵</m:t>
                    </m:r>
                  </m:oMath>
                </a14:m>
                <a:r>
                  <a:rPr lang="en-US" sz="2000" dirty="0">
                    <a:solidFill>
                      <a:srgbClr val="000000"/>
                    </a:solidFill>
                    <a:latin typeface="Calibri"/>
                    <a:ea typeface="Cambria Math" panose="02040503050406030204" pitchFamily="18" charset="0"/>
                    <a:sym typeface="Calibri"/>
                  </a:rPr>
                  <a:t>.</a:t>
                </a:r>
              </a:p>
              <a:p>
                <a:pPr marL="342900" indent="-342900" defTabSz="457200" hangingPunct="0">
                  <a:buFont typeface="Arial" panose="020B0604020202020204" pitchFamily="34" charset="0"/>
                  <a:buChar char="•"/>
                </a:pPr>
                <a:r>
                  <a:rPr lang="en-US" sz="2000" dirty="0">
                    <a:solidFill>
                      <a:srgbClr val="000000"/>
                    </a:solidFill>
                    <a:latin typeface="Calibri"/>
                    <a:ea typeface="Cambria Math" panose="02040503050406030204" pitchFamily="18" charset="0"/>
                    <a:sym typeface="Calibri"/>
                  </a:rPr>
                  <a:t>So, SNR is about : </a:t>
                </a:r>
                <a14:m>
                  <m:oMath xmlns:m="http://schemas.openxmlformats.org/officeDocument/2006/math">
                    <m:r>
                      <a:rPr lang="en-US" sz="2000" b="0" i="0" smtClean="0">
                        <a:solidFill>
                          <a:srgbClr val="000000"/>
                        </a:solidFill>
                        <a:latin typeface="Cambria Math" panose="02040503050406030204" pitchFamily="18" charset="0"/>
                        <a:ea typeface="Cambria Math" panose="02040503050406030204" pitchFamily="18" charset="0"/>
                        <a:sym typeface="Calibri"/>
                      </a:rPr>
                      <m:t>−1</m:t>
                    </m:r>
                    <m:r>
                      <a:rPr lang="en-US" sz="2000" b="0" i="1" smtClean="0">
                        <a:solidFill>
                          <a:srgbClr val="000000"/>
                        </a:solidFill>
                        <a:latin typeface="Cambria Math" panose="02040503050406030204" pitchFamily="18" charset="0"/>
                        <a:ea typeface="Cambria Math" panose="02040503050406030204" pitchFamily="18" charset="0"/>
                        <a:sym typeface="Calibri"/>
                      </a:rPr>
                      <m:t>27+14</m:t>
                    </m:r>
                    <m:r>
                      <a:rPr lang="en-US" sz="2000" b="0" i="0" smtClean="0">
                        <a:solidFill>
                          <a:srgbClr val="000000"/>
                        </a:solidFill>
                        <a:latin typeface="Cambria Math" panose="02040503050406030204" pitchFamily="18" charset="0"/>
                        <a:ea typeface="Cambria Math" panose="02040503050406030204" pitchFamily="18" charset="0"/>
                        <a:sym typeface="Calibri"/>
                      </a:rPr>
                      <m:t>4=17</m:t>
                    </m:r>
                    <m:r>
                      <m:rPr>
                        <m:sty m:val="p"/>
                      </m:rPr>
                      <a:rPr lang="en-US" sz="2000" b="0" i="0" smtClean="0">
                        <a:solidFill>
                          <a:srgbClr val="000000"/>
                        </a:solidFill>
                        <a:latin typeface="Cambria Math" panose="02040503050406030204" pitchFamily="18" charset="0"/>
                        <a:ea typeface="Cambria Math" panose="02040503050406030204" pitchFamily="18" charset="0"/>
                        <a:sym typeface="Calibri"/>
                      </a:rPr>
                      <m:t>dB</m:t>
                    </m:r>
                  </m:oMath>
                </a14:m>
                <a:endParaRPr lang="en-US" sz="2000" dirty="0">
                  <a:solidFill>
                    <a:srgbClr val="000000"/>
                  </a:solidFill>
                  <a:latin typeface="Calibri"/>
                  <a:ea typeface="Cambria Math" panose="02040503050406030204" pitchFamily="18" charset="0"/>
                  <a:sym typeface="Calibri"/>
                </a:endParaRPr>
              </a:p>
              <a:p>
                <a:pPr marL="800100" lvl="1" indent="-342900" defTabSz="457200" hangingPunct="0">
                  <a:buFont typeface="Arial" panose="020B0604020202020204" pitchFamily="34" charset="0"/>
                  <a:buChar char="•"/>
                </a:pPr>
                <a:r>
                  <a:rPr lang="en-US" sz="2000" dirty="0">
                    <a:solidFill>
                      <a:srgbClr val="000000"/>
                    </a:solidFill>
                    <a:latin typeface="Calibri"/>
                    <a:ea typeface="Cambria Math" panose="02040503050406030204" pitchFamily="18" charset="0"/>
                    <a:sym typeface="Calibri"/>
                  </a:rPr>
                  <a:t>Lower in practice since satellite not directly overhead, and there are shadowing and multipath losses.</a:t>
                </a:r>
              </a:p>
              <a:p>
                <a:pPr marL="342900" indent="-342900" defTabSz="457200" hangingPunct="0">
                  <a:buFont typeface="Arial" panose="020B0604020202020204" pitchFamily="34" charset="0"/>
                  <a:buChar char="•"/>
                </a:pPr>
                <a:endParaRPr lang="en-US" sz="2000" dirty="0">
                  <a:solidFill>
                    <a:srgbClr val="000000"/>
                  </a:solidFill>
                  <a:ea typeface="Cambria Math" panose="02040503050406030204" pitchFamily="18" charset="0"/>
                  <a:sym typeface="Calibri"/>
                </a:endParaRPr>
              </a:p>
              <a:p>
                <a:pPr defTabSz="457200" hangingPunct="0"/>
                <a:endParaRPr lang="en-US" sz="2000" dirty="0">
                  <a:solidFill>
                    <a:srgbClr val="000000"/>
                  </a:solidFill>
                  <a:latin typeface="Calibri"/>
                  <a:ea typeface="Cambria Math" panose="02040503050406030204" pitchFamily="18" charset="0"/>
                  <a:sym typeface="Calibri"/>
                </a:endParaRPr>
              </a:p>
            </p:txBody>
          </p:sp>
        </mc:Choice>
        <mc:Fallback>
          <p:sp>
            <p:nvSpPr>
              <p:cNvPr id="15" name="TextBox 14">
                <a:extLst>
                  <a:ext uri="{FF2B5EF4-FFF2-40B4-BE49-F238E27FC236}">
                    <a16:creationId xmlns:a16="http://schemas.microsoft.com/office/drawing/2014/main" id="{34EE796B-9DCB-DE41-AEA4-31CBF97794EF}"/>
                  </a:ext>
                </a:extLst>
              </p:cNvPr>
              <p:cNvSpPr txBox="1">
                <a:spLocks noRot="1" noChangeAspect="1" noMove="1" noResize="1" noEditPoints="1" noAdjustHandles="1" noChangeArrowheads="1" noChangeShapeType="1" noTextEdit="1"/>
              </p:cNvSpPr>
              <p:nvPr/>
            </p:nvSpPr>
            <p:spPr>
              <a:xfrm>
                <a:off x="997588" y="1928568"/>
                <a:ext cx="10042010" cy="3015569"/>
              </a:xfrm>
              <a:prstGeom prst="rect">
                <a:avLst/>
              </a:prstGeom>
              <a:blipFill>
                <a:blip r:embed="rId3"/>
                <a:stretch>
                  <a:fillRect l="-884" r="-379"/>
                </a:stretch>
              </a:blipFill>
              <a:ln w="12700" cap="flat">
                <a:noFill/>
                <a:miter lim="400000"/>
              </a:ln>
              <a:effectLst/>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6826992A-7B64-6440-A560-83BE3668A105}"/>
              </a:ext>
            </a:extLst>
          </p:cNvPr>
          <p:cNvSpPr>
            <a:spLocks noGrp="1"/>
          </p:cNvSpPr>
          <p:nvPr>
            <p:ph type="sldNum" sz="quarter" idx="2"/>
          </p:nvPr>
        </p:nvSpPr>
        <p:spPr>
          <a:xfrm>
            <a:off x="6553200" y="6404292"/>
            <a:ext cx="2133600" cy="269241"/>
          </a:xfrm>
          <a:prstGeom prst="rect">
            <a:avLst/>
          </a:prstGeom>
          <a:ln w="12700">
            <a:miter lim="400000"/>
          </a:ln>
        </p:spPr>
        <p:txBody>
          <a:bodyPr lIns="45719" rIns="45719" anchor="ctr">
            <a:spAutoFit/>
          </a:bodyPr>
          <a:lstStyle>
            <a:lvl1pPr algn="r" defTabSz="457200">
              <a:defRPr sz="1200">
                <a:solidFill>
                  <a:srgbClr val="888888"/>
                </a:solidFill>
                <a:latin typeface="Calibri"/>
                <a:ea typeface="Calibri"/>
                <a:cs typeface="Calibri"/>
                <a:sym typeface="Calibri"/>
              </a:defRPr>
            </a:lvl1pPr>
            <a:lvl2pPr indent="457200" defTabSz="457200">
              <a:defRPr>
                <a:latin typeface="Calibri"/>
                <a:ea typeface="Calibri"/>
                <a:cs typeface="Calibri"/>
                <a:sym typeface="Calibri"/>
              </a:defRPr>
            </a:lvl2pPr>
            <a:lvl3pPr indent="914400" defTabSz="457200">
              <a:defRPr>
                <a:latin typeface="Calibri"/>
                <a:ea typeface="Calibri"/>
                <a:cs typeface="Calibri"/>
                <a:sym typeface="Calibri"/>
              </a:defRPr>
            </a:lvl3pPr>
            <a:lvl4pPr indent="1371600" defTabSz="457200">
              <a:defRPr>
                <a:latin typeface="Calibri"/>
                <a:ea typeface="Calibri"/>
                <a:cs typeface="Calibri"/>
                <a:sym typeface="Calibri"/>
              </a:defRPr>
            </a:lvl4pPr>
            <a:lvl5pPr indent="1828800" defTabSz="457200">
              <a:defRPr>
                <a:latin typeface="Calibri"/>
                <a:ea typeface="Calibri"/>
                <a:cs typeface="Calibri"/>
                <a:sym typeface="Calibri"/>
              </a:defRPr>
            </a:lvl5pPr>
            <a:lvl6pPr indent="2286000" defTabSz="457200">
              <a:defRPr>
                <a:latin typeface="Calibri"/>
                <a:ea typeface="Calibri"/>
                <a:cs typeface="Calibri"/>
                <a:sym typeface="Calibri"/>
              </a:defRPr>
            </a:lvl6pPr>
            <a:lvl7pPr indent="2743200" defTabSz="457200">
              <a:defRPr>
                <a:latin typeface="Calibri"/>
                <a:ea typeface="Calibri"/>
                <a:cs typeface="Calibri"/>
                <a:sym typeface="Calibri"/>
              </a:defRPr>
            </a:lvl7pPr>
            <a:lvl8pPr indent="3200400" defTabSz="457200">
              <a:defRPr>
                <a:latin typeface="Calibri"/>
                <a:ea typeface="Calibri"/>
                <a:cs typeface="Calibri"/>
                <a:sym typeface="Calibri"/>
              </a:defRPr>
            </a:lvl8pPr>
            <a:lvl9pPr indent="3657600" defTabSz="457200">
              <a:defRPr>
                <a:latin typeface="Calibri"/>
                <a:ea typeface="Calibri"/>
                <a:cs typeface="Calibri"/>
                <a:sym typeface="Calibri"/>
              </a:defRPr>
            </a:lvl9pPr>
          </a:lstStyle>
          <a:p>
            <a:pPr lvl="0"/>
            <a:fld id="{86CB4B4D-7CA3-9044-876B-883B54F8677D}" type="slidenum">
              <a:rPr lang="en-US" smtClean="0"/>
              <a:pPr lvl="0"/>
              <a:t>8</a:t>
            </a:fld>
            <a:endParaRPr lang="en-US"/>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12A12D99-7A0A-16E4-E52F-DF17F3CE7016}"/>
                  </a:ext>
                </a:extLst>
              </p:cNvPr>
              <p:cNvSpPr txBox="1"/>
              <p:nvPr/>
            </p:nvSpPr>
            <p:spPr>
              <a:xfrm>
                <a:off x="3174384" y="5124705"/>
                <a:ext cx="5688418" cy="701795"/>
              </a:xfrm>
              <a:prstGeom prst="rect">
                <a:avLst/>
              </a:prstGeom>
              <a:noFill/>
            </p:spPr>
            <p:txBody>
              <a:bodyPr wrap="square" rtlCol="0">
                <a:spAutoFit/>
              </a:bodyPr>
              <a:lstStyle/>
              <a:p>
                <a:r>
                  <a:rPr lang="en-US" sz="2400" dirty="0"/>
                  <a:t>First aid: </a:t>
                </a:r>
                <a14:m>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𝑑𝐵</m:t>
                        </m:r>
                      </m:e>
                    </m:d>
                    <m:r>
                      <a:rPr lang="en-US" sz="2400" b="0" i="1" smtClean="0">
                        <a:latin typeface="Cambria Math" panose="02040503050406030204" pitchFamily="18" charset="0"/>
                      </a:rPr>
                      <m:t>=10 </m:t>
                    </m:r>
                    <m:r>
                      <m:rPr>
                        <m:sty m:val="p"/>
                      </m:rPr>
                      <a:rPr lang="en-US" sz="2400" b="0" i="0" smtClean="0">
                        <a:latin typeface="Cambria Math" panose="02040503050406030204" pitchFamily="18" charset="0"/>
                      </a:rPr>
                      <m:t>log</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𝑃</m:t>
                        </m:r>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𝑃</m:t>
                            </m:r>
                          </m:e>
                          <m:sub>
                            <m:r>
                              <a:rPr lang="en-US" sz="2400" b="0" i="1" smtClean="0">
                                <a:latin typeface="Cambria Math" panose="02040503050406030204" pitchFamily="18" charset="0"/>
                              </a:rPr>
                              <m:t>𝑟𝑒𝑓</m:t>
                            </m:r>
                          </m:sub>
                        </m:sSub>
                      </m:den>
                    </m:f>
                    <m:r>
                      <a:rPr lang="en-US" sz="2400" b="0" i="1" smtClean="0">
                        <a:latin typeface="Cambria Math" panose="02040503050406030204" pitchFamily="18" charset="0"/>
                      </a:rPr>
                      <m:t>)</m:t>
                    </m:r>
                  </m:oMath>
                </a14:m>
                <a:endParaRPr lang="en-US" sz="2400" dirty="0"/>
              </a:p>
            </p:txBody>
          </p:sp>
        </mc:Choice>
        <mc:Fallback>
          <p:sp>
            <p:nvSpPr>
              <p:cNvPr id="2" name="TextBox 1">
                <a:extLst>
                  <a:ext uri="{FF2B5EF4-FFF2-40B4-BE49-F238E27FC236}">
                    <a16:creationId xmlns:a16="http://schemas.microsoft.com/office/drawing/2014/main" id="{12A12D99-7A0A-16E4-E52F-DF17F3CE7016}"/>
                  </a:ext>
                </a:extLst>
              </p:cNvPr>
              <p:cNvSpPr txBox="1">
                <a:spLocks noRot="1" noChangeAspect="1" noMove="1" noResize="1" noEditPoints="1" noAdjustHandles="1" noChangeArrowheads="1" noChangeShapeType="1" noTextEdit="1"/>
              </p:cNvSpPr>
              <p:nvPr/>
            </p:nvSpPr>
            <p:spPr>
              <a:xfrm>
                <a:off x="3174384" y="5124705"/>
                <a:ext cx="5688418" cy="701795"/>
              </a:xfrm>
              <a:prstGeom prst="rect">
                <a:avLst/>
              </a:prstGeom>
              <a:blipFill>
                <a:blip r:embed="rId4"/>
                <a:stretch>
                  <a:fillRect l="-1786" b="-5357"/>
                </a:stretch>
              </a:blipFill>
            </p:spPr>
            <p:txBody>
              <a:bodyPr/>
              <a:lstStyle/>
              <a:p>
                <a:r>
                  <a:rPr lang="en-US">
                    <a:noFill/>
                  </a:rPr>
                  <a:t> </a:t>
                </a:r>
              </a:p>
            </p:txBody>
          </p:sp>
        </mc:Fallback>
      </mc:AlternateContent>
    </p:spTree>
    <p:extLst>
      <p:ext uri="{BB962C8B-B14F-4D97-AF65-F5344CB8AC3E}">
        <p14:creationId xmlns:p14="http://schemas.microsoft.com/office/powerpoint/2010/main" val="595665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hape 50"/>
          <p:cNvSpPr/>
          <p:nvPr/>
        </p:nvSpPr>
        <p:spPr>
          <a:xfrm>
            <a:off x="2142997" y="9217524"/>
            <a:ext cx="342902" cy="2"/>
          </a:xfrm>
          <a:prstGeom prst="line">
            <a:avLst/>
          </a:prstGeom>
          <a:ln w="6350">
            <a:solidFill/>
            <a:round/>
          </a:ln>
        </p:spPr>
        <p:txBody>
          <a:bodyPr lIns="0" tIns="0" rIns="0" bIns="0"/>
          <a:lstStyle/>
          <a:p>
            <a:pPr lvl="0">
              <a:defRPr sz="1200"/>
            </a:pPr>
            <a:endParaRPr sz="1200"/>
          </a:p>
        </p:txBody>
      </p:sp>
      <p:sp>
        <p:nvSpPr>
          <p:cNvPr id="62" name="TextBox 61">
            <a:extLst>
              <a:ext uri="{FF2B5EF4-FFF2-40B4-BE49-F238E27FC236}">
                <a16:creationId xmlns:a16="http://schemas.microsoft.com/office/drawing/2014/main" id="{3873609E-5820-9C44-AC6E-8C3AAC0AA9CB}"/>
              </a:ext>
            </a:extLst>
          </p:cNvPr>
          <p:cNvSpPr txBox="1"/>
          <p:nvPr/>
        </p:nvSpPr>
        <p:spPr>
          <a:xfrm>
            <a:off x="185530" y="155731"/>
            <a:ext cx="11529391" cy="769441"/>
          </a:xfrm>
          <a:prstGeom prst="rect">
            <a:avLst/>
          </a:prstGeom>
          <a:noFill/>
        </p:spPr>
        <p:txBody>
          <a:bodyPr wrap="square" rtlCol="0">
            <a:spAutoFit/>
          </a:bodyPr>
          <a:lstStyle/>
          <a:p>
            <a:pPr algn="ctr"/>
            <a:r>
              <a:rPr lang="en-US" sz="4400" dirty="0">
                <a:latin typeface="+mj-lt"/>
              </a:rPr>
              <a:t>Signal Structure</a:t>
            </a:r>
          </a:p>
        </p:txBody>
      </p:sp>
      <p:sp>
        <p:nvSpPr>
          <p:cNvPr id="3" name="Slide Number Placeholder 2">
            <a:extLst>
              <a:ext uri="{FF2B5EF4-FFF2-40B4-BE49-F238E27FC236}">
                <a16:creationId xmlns:a16="http://schemas.microsoft.com/office/drawing/2014/main" id="{6826992A-7B64-6440-A560-83BE3668A105}"/>
              </a:ext>
            </a:extLst>
          </p:cNvPr>
          <p:cNvSpPr>
            <a:spLocks noGrp="1"/>
          </p:cNvSpPr>
          <p:nvPr>
            <p:ph type="sldNum" sz="quarter" idx="2"/>
          </p:nvPr>
        </p:nvSpPr>
        <p:spPr>
          <a:xfrm>
            <a:off x="6553200" y="6404292"/>
            <a:ext cx="2133600" cy="269241"/>
          </a:xfrm>
          <a:prstGeom prst="rect">
            <a:avLst/>
          </a:prstGeom>
          <a:ln w="12700">
            <a:miter lim="400000"/>
          </a:ln>
        </p:spPr>
        <p:txBody>
          <a:bodyPr lIns="45719" rIns="45719" anchor="ctr">
            <a:spAutoFit/>
          </a:bodyPr>
          <a:lstStyle>
            <a:lvl1pPr algn="r" defTabSz="457200">
              <a:defRPr sz="1200">
                <a:solidFill>
                  <a:srgbClr val="888888"/>
                </a:solidFill>
                <a:latin typeface="Calibri"/>
                <a:ea typeface="Calibri"/>
                <a:cs typeface="Calibri"/>
                <a:sym typeface="Calibri"/>
              </a:defRPr>
            </a:lvl1pPr>
            <a:lvl2pPr indent="457200" defTabSz="457200">
              <a:defRPr>
                <a:latin typeface="Calibri"/>
                <a:ea typeface="Calibri"/>
                <a:cs typeface="Calibri"/>
                <a:sym typeface="Calibri"/>
              </a:defRPr>
            </a:lvl2pPr>
            <a:lvl3pPr indent="914400" defTabSz="457200">
              <a:defRPr>
                <a:latin typeface="Calibri"/>
                <a:ea typeface="Calibri"/>
                <a:cs typeface="Calibri"/>
                <a:sym typeface="Calibri"/>
              </a:defRPr>
            </a:lvl3pPr>
            <a:lvl4pPr indent="1371600" defTabSz="457200">
              <a:defRPr>
                <a:latin typeface="Calibri"/>
                <a:ea typeface="Calibri"/>
                <a:cs typeface="Calibri"/>
                <a:sym typeface="Calibri"/>
              </a:defRPr>
            </a:lvl4pPr>
            <a:lvl5pPr indent="1828800" defTabSz="457200">
              <a:defRPr>
                <a:latin typeface="Calibri"/>
                <a:ea typeface="Calibri"/>
                <a:cs typeface="Calibri"/>
                <a:sym typeface="Calibri"/>
              </a:defRPr>
            </a:lvl5pPr>
            <a:lvl6pPr indent="2286000" defTabSz="457200">
              <a:defRPr>
                <a:latin typeface="Calibri"/>
                <a:ea typeface="Calibri"/>
                <a:cs typeface="Calibri"/>
                <a:sym typeface="Calibri"/>
              </a:defRPr>
            </a:lvl6pPr>
            <a:lvl7pPr indent="2743200" defTabSz="457200">
              <a:defRPr>
                <a:latin typeface="Calibri"/>
                <a:ea typeface="Calibri"/>
                <a:cs typeface="Calibri"/>
                <a:sym typeface="Calibri"/>
              </a:defRPr>
            </a:lvl7pPr>
            <a:lvl8pPr indent="3200400" defTabSz="457200">
              <a:defRPr>
                <a:latin typeface="Calibri"/>
                <a:ea typeface="Calibri"/>
                <a:cs typeface="Calibri"/>
                <a:sym typeface="Calibri"/>
              </a:defRPr>
            </a:lvl8pPr>
            <a:lvl9pPr indent="3657600" defTabSz="457200">
              <a:defRPr>
                <a:latin typeface="Calibri"/>
                <a:ea typeface="Calibri"/>
                <a:cs typeface="Calibri"/>
                <a:sym typeface="Calibri"/>
              </a:defRPr>
            </a:lvl9pPr>
          </a:lstStyle>
          <a:p>
            <a:pPr lvl="0"/>
            <a:fld id="{86CB4B4D-7CA3-9044-876B-883B54F8677D}" type="slidenum">
              <a:rPr lang="en-US" smtClean="0"/>
              <a:pPr lvl="0"/>
              <a:t>9</a:t>
            </a:fld>
            <a:endParaRPr lang="en-US"/>
          </a:p>
        </p:txBody>
      </p:sp>
      <p:pic>
        <p:nvPicPr>
          <p:cNvPr id="6" name="Picture 2" descr="Gen. Shelton in the News Again on GPS/LightSquared | SpectrumTalk - The MSS  Blog">
            <a:extLst>
              <a:ext uri="{FF2B5EF4-FFF2-40B4-BE49-F238E27FC236}">
                <a16:creationId xmlns:a16="http://schemas.microsoft.com/office/drawing/2014/main" id="{677E4272-1464-EE49-86C2-969A57F6312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75930" y="1538514"/>
            <a:ext cx="5408459" cy="4216764"/>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7" name="Picture 2" descr="Transmission of GPS Signals - GPS">
            <a:extLst>
              <a:ext uri="{FF2B5EF4-FFF2-40B4-BE49-F238E27FC236}">
                <a16:creationId xmlns:a16="http://schemas.microsoft.com/office/drawing/2014/main" id="{D74B2E4A-4D63-8744-B0BA-082190A178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7769" y="1956251"/>
            <a:ext cx="5817721" cy="38719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48090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8200</TotalTime>
  <Words>3869</Words>
  <Application>Microsoft Macintosh PowerPoint</Application>
  <PresentationFormat>Widescreen</PresentationFormat>
  <Paragraphs>330</Paragraphs>
  <Slides>35</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vt:lpstr>
      <vt:lpstr>Calibri</vt:lpstr>
      <vt:lpstr>Calibri Light</vt:lpstr>
      <vt:lpstr>Cambria Math</vt:lpstr>
      <vt:lpstr>Symbol</vt:lpstr>
      <vt:lpstr>Times New Roman</vt:lpstr>
      <vt:lpstr>Wingdings</vt:lpstr>
      <vt:lpstr>Office Theme</vt:lpstr>
      <vt:lpstr>GPS, Ligado, the FCC and all that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Study Committee</vt:lpstr>
      <vt:lpstr>Presentations to the Committee</vt:lpstr>
      <vt:lpstr>Reviewers</vt:lpstr>
      <vt:lpstr>Approaches to Predicting Interference</vt:lpstr>
      <vt:lpstr>FCC Definition of Harmful Interference</vt:lpstr>
      <vt:lpstr>The Frequency Bands of Interest</vt:lpstr>
      <vt:lpstr>Approaches to Evaluating Harmful Interference Concerns </vt:lpstr>
      <vt:lpstr>Further Comments</vt:lpstr>
      <vt:lpstr>Harmful Interference to GPS and Mobile Satellite Services </vt:lpstr>
      <vt:lpstr>PowerPoint Presentation</vt:lpstr>
      <vt:lpstr>Potential interference with Iridium Downlink</vt:lpstr>
      <vt:lpstr>DoD statement on second study task</vt:lpstr>
      <vt:lpstr>Mitigations</vt:lpstr>
      <vt:lpstr>Better means of assessing harmful interference </vt:lpstr>
      <vt:lpstr>Managing Future Controversies - Receiver standards</vt:lpstr>
      <vt:lpstr>Managing future controversies</vt:lpstr>
      <vt:lpstr>Administrative processes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Electronics of Radi</dc:title>
  <dc:creator>John Manferdelli</dc:creator>
  <cp:lastModifiedBy>John Manferdelli</cp:lastModifiedBy>
  <cp:revision>1105</cp:revision>
  <dcterms:created xsi:type="dcterms:W3CDTF">2021-07-06T18:24:07Z</dcterms:created>
  <dcterms:modified xsi:type="dcterms:W3CDTF">2022-09-23T19:25:12Z</dcterms:modified>
</cp:coreProperties>
</file>