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 varScale="1">
        <p:scale>
          <a:sx n="93" d="100"/>
          <a:sy n="93" d="100"/>
        </p:scale>
        <p:origin x="309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28800"/>
                <a:ext cx="8382000" cy="3581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Bob reuses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two different messages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adversary, Eve, can see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𝐵𝑚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Eve discovers m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She can compute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Don’t reuse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b’s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!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28800"/>
                <a:ext cx="8382000" cy="3581400"/>
              </a:xfrm>
              <a:blipFill>
                <a:blip r:embed="rId2"/>
                <a:stretch>
                  <a:fillRect l="-758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66800"/>
                <a:ext cx="8153400" cy="4953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159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&lt;q&lt;2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160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511+64t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&lt;p&lt;2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512+64t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1≦t≦8, q|p-1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Select primitive root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Picks a random, 1cacq-1.  A=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18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Private Key: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Signature Generation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random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: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 must be different for each signature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𝑎𝑟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Signature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Verification</a:t>
                </a: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),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𝐴𝑣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Advantages over straight El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Gamal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Verification is more efficient (2 exponentiations rather than 3)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Exponent is 160 bits not 768</a:t>
                </a:r>
              </a:p>
            </p:txBody>
          </p:sp>
        </mc:Choice>
        <mc:Fallback xmlns="">
          <p:sp>
            <p:nvSpPr>
              <p:cNvPr id="921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66800"/>
                <a:ext cx="8153400" cy="4953000"/>
              </a:xfrm>
              <a:blipFill>
                <a:blip r:embed="rId2"/>
                <a:stretch>
                  <a:fillRect l="-778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b="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second coordinate.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random, compute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a match in the tables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𝑚𝑗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discrete log.</a:t>
                </a:r>
              </a:p>
            </p:txBody>
          </p:sp>
        </mc:Choice>
        <mc:Fallback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  <a:blipFill>
                <a:blip r:embed="rId2"/>
                <a:stretch>
                  <a:fillRect l="-1307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001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p=193.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√(p)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=13.  m= 14.  a= 5.  b=41.  Compute 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(41).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 x 193 + (-77) x 5 = 1,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116. 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189 (mod 193).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28608"/>
              </p:ext>
            </p:extLst>
          </p:nvPr>
        </p:nvGraphicFramePr>
        <p:xfrm>
          <a:off x="304800" y="2971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-mj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-(14x5)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90 = 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(mod 193).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Thus b=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14x5+11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(mod 193).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193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(41)= 81.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r>
              <a:rPr lang="en-US" sz="3600" dirty="0">
                <a:latin typeface="Math1Mono" charset="2"/>
                <a:cs typeface="Math1Mono" charset="2"/>
              </a:rPr>
              <a:t>r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(b)(b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</m:oMath>
                </a14:m>
                <a:r>
                  <a:rPr lang="en-US" sz="3600" dirty="0">
                    <a:latin typeface="Math1" pitchFamily="2" charset="2"/>
                  </a:rPr>
                  <a:t> </a:t>
                </a:r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 xmlns=""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  <a:blipFill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p=229, n=191, b=228, a=2. 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(228)=110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48967"/>
              </p:ext>
            </p:extLst>
          </p:nvPr>
        </p:nvGraphicFramePr>
        <p:xfrm>
          <a:off x="990600" y="1676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80399"/>
              </p:ext>
            </p:extLst>
          </p:nvPr>
        </p:nvGraphicFramePr>
        <p:xfrm>
          <a:off x="4648200" y="17018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562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125 (mod 191),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use Chinese Remainder Theorem.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 +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p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(p-1)/q=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(p-1)/q+(p-1)(…)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b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x[0](p-1)/q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Solve for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put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solve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(p-1)/(q x q)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x[1](p-1)/q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costs O(∑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(n)+√q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  <a:blipFill>
                <a:blip r:embed="rId2"/>
                <a:stretch>
                  <a:fillRect l="-750" t="-1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209800"/>
                <a:ext cx="8077200" cy="3962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p=251.  a= 71, b=210, &lt;a&gt;=F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=250= 2 ∙53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(210)= 1 (mod 2).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n/5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71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/5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210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149.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(149)=2.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4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2+ 4∙5 + 2∙25= 72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125)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CRT: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(210)= 197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209800"/>
                <a:ext cx="8077200" cy="3962400"/>
              </a:xfrm>
              <a:blipFill>
                <a:blip r:embed="rId3"/>
                <a:stretch>
                  <a:fillRect l="-942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 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Precompute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…+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𝑝𝑘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you get enough of these, you can solve for the Solve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s at random and compute: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…∙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…+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𝑝𝑘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1+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LaMacchia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Odlyzko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used Gaussian integer index calculus variant to attack discrete log.</a:t>
                </a:r>
              </a:p>
            </p:txBody>
          </p:sp>
        </mc:Choice>
        <mc:Fallback xmlns="">
          <p:sp>
            <p:nvSpPr>
              <p:cNvPr id="942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  <a:blipFill>
                <a:blip r:embed="rId2"/>
                <a:stretch>
                  <a:fillRect l="-91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 b=13. S={2,3,5,7,11}.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180=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176=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165=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154=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198=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210=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of both sides, we get: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100= 2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 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18= 4L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143=L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206=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 (mod 228)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286000"/>
                <a:ext cx="8382000" cy="2971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𝐻𝑀𝐴𝐶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𝑡𝑒𝑥𝑡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⊕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𝑜𝑝𝑎𝑑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)||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⊕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𝑖𝑝𝑎𝑑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)||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𝑡𝑒𝑥𝑡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)))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 is a cryptographic hash like SHA-256</a:t>
                </a:r>
              </a:p>
              <a:p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ipad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 inner pad: the byte 0x36 repeated B times where B is key size</a:t>
                </a:r>
              </a:p>
              <a:p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opad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 outer pad: the byte 0x5c repeated B times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Verification requires knowledge of K.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86000"/>
                <a:ext cx="8382000" cy="2971800"/>
              </a:xfr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Review</a:t>
                </a:r>
              </a:p>
              <a:p>
                <a:pPr lvl="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p=229. a=6.  &lt;a&gt;= 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229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*.  n=228. Solving, we got: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(2)= 21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(3)= 208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(5) = 98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(7)= 107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(11)= 162 (mod 228)</a:t>
                </a:r>
              </a:p>
              <a:p>
                <a:pPr marL="57150" indent="0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" indent="0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Step 2: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b=13.  Pick k=77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13</m:t>
                    </m:r>
                  </m:oMath>
                </a14:m>
                <a:r>
                  <a:rPr lang="en-US" sz="2000" i="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</m:oMath>
                </a14:m>
                <a:r>
                  <a:rPr lang="en-US" sz="2000" i="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77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147 = 3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7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(13)= 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(3)+2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(7)−77)= 117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</a:pPr>
                <a:endParaRPr lang="en-US" sz="1800" dirty="0"/>
              </a:p>
              <a:p>
                <a:pPr marL="914400" lvl="1" indent="-45720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19600"/>
              </a:xfrm>
              <a:blipFill>
                <a:blip r:embed="rId3"/>
                <a:stretch>
                  <a:fillRect l="-901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5DA7A3-5556-EC4B-0BBA-86B5742EB0FD}"/>
              </a:ext>
            </a:extLst>
          </p:cNvPr>
          <p:cNvGrpSpPr/>
          <p:nvPr/>
        </p:nvGrpSpPr>
        <p:grpSpPr>
          <a:xfrm>
            <a:off x="457200" y="2133600"/>
            <a:ext cx="8077200" cy="3733800"/>
            <a:chOff x="457200" y="2133600"/>
            <a:chExt cx="8077200" cy="3733800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582612" y="2133600"/>
              <a:ext cx="2160588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A1: s= min(p size),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N</a:t>
              </a:r>
              <a:r>
                <a:rPr kumimoji="0" lang="en-US" sz="1800" baseline="-250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>
              <a:off x="3048000" y="25908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s,N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4" name="Text Box 8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25146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B1: Choose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x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5" name="Line 9"/>
            <p:cNvSpPr>
              <a:spLocks noChangeShapeType="1"/>
            </p:cNvSpPr>
            <p:nvPr/>
          </p:nvSpPr>
          <p:spPr bwMode="auto">
            <a:xfrm flipH="1">
              <a:off x="3124200" y="3886200"/>
              <a:ext cx="2209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6" name="Text Box 10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8288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 X=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7" name="Text Box 11"/>
            <p:cNvSpPr txBox="1">
              <a:spLocks noChangeArrowheads="1"/>
            </p:cNvSpPr>
            <p:nvPr/>
          </p:nvSpPr>
          <p:spPr bwMode="auto">
            <a:xfrm>
              <a:off x="457200" y="4648200"/>
              <a:ext cx="2362200" cy="92333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A2: Check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 X,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pick y in {0,…q-1}</a:t>
              </a:r>
            </a:p>
          </p:txBody>
        </p:sp>
        <p:sp>
          <p:nvSpPr>
            <p:cNvPr id="88078" name="Text Box 12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2514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B2: Check  Y, Auth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8079" name="Line 13"/>
            <p:cNvSpPr>
              <a:spLocks noChangeShapeType="1"/>
            </p:cNvSpPr>
            <p:nvPr/>
          </p:nvSpPr>
          <p:spPr bwMode="auto">
            <a:xfrm>
              <a:off x="3200400" y="51816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0" name="Text Box 14"/>
            <p:cNvSpPr txBox="1">
              <a:spLocks noChangeArrowheads="1"/>
            </p:cNvSpPr>
            <p:nvPr/>
          </p:nvSpPr>
          <p:spPr bwMode="auto">
            <a:xfrm>
              <a:off x="3429000" y="4724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Y=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1" name="Text Box 15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2" name="Text Box 16"/>
            <p:cNvSpPr txBox="1">
              <a:spLocks noChangeArrowheads="1"/>
            </p:cNvSpPr>
            <p:nvPr/>
          </p:nvSpPr>
          <p:spPr bwMode="auto">
            <a:xfrm>
              <a:off x="5638800" y="5498068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p=3547, g=2.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Alice: a= 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Bob:   b=17.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A=128 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(SHA-2(128||r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B=3380(=2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(SHA-2(3380||r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K= 128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=3380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362.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 dirty="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Login: </a:t>
            </a:r>
            <a:r>
              <a:rPr kumimoji="1" lang="en-GB" sz="2000" dirty="0" err="1"/>
              <a:t>jlm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Welcome John </a:t>
            </a:r>
            <a:r>
              <a:rPr kumimoji="1" lang="en-GB" sz="2000" dirty="0" err="1"/>
              <a:t>Manferdelli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slow down dictionary attacks, a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appended to the password before encryption and stored with the encrypted password.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{</a:t>
              </a:r>
              <a:r>
                <a:rPr lang="en-US" sz="2000" dirty="0" err="1">
                  <a:latin typeface="+mn-lt"/>
                </a:rPr>
                <a:t>exec,read,write</a:t>
              </a:r>
              <a:r>
                <a:rPr lang="en-US" sz="2000" dirty="0">
                  <a:latin typeface="+mn-lt"/>
                </a:rPr>
                <a:t>}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2514600"/>
          </a:xfrm>
          <a:noFill/>
          <a:ln/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Capabilities: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subject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rows of the access control matrix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(ACLs)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object.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486650" cy="3714750"/>
            <a:chOff x="432" y="1152"/>
            <a:chExt cx="4716" cy="2340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77" y="2736"/>
              <a:ext cx="9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Dieter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Gollmann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has a public verification key and a private signature key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cryptography).</a:t>
            </a: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her private key to compute her signature on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a public verification key to check the signature on a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 receives.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non-repudiation.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algorithm=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hash+padding+private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3048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RSA PKCS #1 v1.5 :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(00 || 02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0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Attacker can test if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MSBs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of plaintext = ’02’.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Attack:  to decrypt a given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Pick  r  Z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Compute  C’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C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= (r  PKCS1(M))</a:t>
            </a:r>
            <a:r>
              <a:rPr lang="en-US" sz="2000" baseline="6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Send  C’  to oracle and use response.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6969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f(x)=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 over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deg(f(x))=n.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(mod f(x)),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basis &lt;v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of null space of (Q-I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 w=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w(x) 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… 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i⍃t;i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(h(x)𝝴F,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(h(x), 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(x)-a), a 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(F);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+tpn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t= # irreducible factors.  Can be reduced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608" y="2397991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35922"/>
              </p:ext>
            </p:extLst>
          </p:nvPr>
        </p:nvGraphicFramePr>
        <p:xfrm>
          <a:off x="4419600" y="185928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24970"/>
              </p:ext>
            </p:extLst>
          </p:nvPr>
        </p:nvGraphicFramePr>
        <p:xfrm>
          <a:off x="7315199" y="190500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97781"/>
              </p:ext>
            </p:extLst>
          </p:nvPr>
        </p:nvGraphicFramePr>
        <p:xfrm>
          <a:off x="8381999" y="193548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92608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8217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 = x(x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Dividing into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648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the discrete log function.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𝑥𝐿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Discrete Log Problem (DLP):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&gt;=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Computational </a:t>
                </a:r>
                <a:r>
                  <a:rPr lang="en-US" sz="2000" b="1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Diffie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Hellman Problem (CDHP):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&gt;=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Given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p), find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CDHP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≦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DLP.  If the factorization of p-1 is known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𝜑𝜑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O((ln(p))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)-smooth then DLP and CDHP are equivalent.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Conclusion: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Exponentiation is a one-way trap-door function.</a:t>
                </a:r>
              </a:p>
              <a:p>
                <a:pPr marL="660400" indent="-660400"/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648200"/>
              </a:xfrm>
              <a:blipFill>
                <a:blip r:embed="rId2"/>
                <a:stretch>
                  <a:fillRect l="-979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79248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Alice, the private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keyholder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picks a large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also has large prime divisors (say,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a generator,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picks a random number,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(secret), and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Alice’s public key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send a message,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Bob picks a random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(his secret) and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Bob transmits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𝑚𝐴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decodes the message by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Without knowing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 adversary has to solve the Computational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Diffie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Hellman Problem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 be random and never reused!</a:t>
                </a:r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7924800" cy="4343400"/>
              </a:xfrm>
              <a:blipFill>
                <a:blip r:embed="rId2"/>
                <a:stretch>
                  <a:fillRect l="-960" t="-875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a=111, A=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B=7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=788(mod 919),  461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computes (788)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(54)(902)+(-53)(919)=1.  54=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m= (154) (54)=45 (mod 919).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 before.  Alice’s secret key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Alice publishes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sign, Alice picks another secret,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1≤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𝑆𝑖𝑔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verify: 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𝑎𝑟</m:t>
                            </m:r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Notes:  The hash is important otherwise there is an existential forgery attack.  It’s important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different for every signature otherwise adversary can solve for key.</a:t>
                </a:r>
              </a:p>
            </p:txBody>
          </p:sp>
        </mc:Choice>
        <mc:Fallback xmlns=""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4343400"/>
              </a:xfrm>
              <a:blipFill>
                <a:blip r:embed="rId2"/>
                <a:stretch>
                  <a:fillRect l="-772" t="-875" b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133600"/>
                <a:ext cx="8153400" cy="2438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g takes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)3)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operations, so does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primality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testing and raising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power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Encryption is also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)3)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so is decryption.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key generation is cheap but for safety,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w is the “computational power” of the adversary.</a:t>
                </a:r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133600"/>
                <a:ext cx="8153400" cy="2438400"/>
              </a:xfrm>
              <a:blipFill>
                <a:blip r:embed="rId2"/>
                <a:stretch>
                  <a:fillRect l="-778" t="-1563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*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…</a:t>
                </a:r>
                <a:r>
                  <a:rPr lang="en-US" sz="2000" dirty="0"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while(1) {</a:t>
                </a: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endParaRPr lang="en-US" sz="18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  <a:blipFill>
                <a:blip r:embed="rId2"/>
                <a:stretch>
                  <a:fillRect l="-758" t="-817" b="-4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72267</TotalTime>
  <Words>3569</Words>
  <Application>Microsoft Macintosh PowerPoint</Application>
  <PresentationFormat>Letter Paper (8.5x11 in)</PresentationFormat>
  <Paragraphs>615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Helvetica</vt:lpstr>
      <vt:lpstr>Math1</vt:lpstr>
      <vt:lpstr>Math1Mono</vt:lpstr>
      <vt:lpstr>Segoe</vt:lpstr>
      <vt:lpstr>Symbol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r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4024</cp:revision>
  <cp:lastPrinted>2023-11-04T18:49:57Z</cp:lastPrinted>
  <dcterms:created xsi:type="dcterms:W3CDTF">2013-04-26T22:34:28Z</dcterms:created>
  <dcterms:modified xsi:type="dcterms:W3CDTF">2025-04-22T03:47:43Z</dcterms:modified>
</cp:coreProperties>
</file>