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64" r:id="rId2"/>
    <p:sldId id="2935" r:id="rId3"/>
    <p:sldId id="2939" r:id="rId4"/>
    <p:sldId id="2940" r:id="rId5"/>
    <p:sldId id="2916" r:id="rId6"/>
    <p:sldId id="2923" r:id="rId7"/>
    <p:sldId id="2941" r:id="rId8"/>
    <p:sldId id="2924" r:id="rId9"/>
    <p:sldId id="2928" r:id="rId10"/>
    <p:sldId id="2927" r:id="rId11"/>
    <p:sldId id="2937" r:id="rId12"/>
    <p:sldId id="2925" r:id="rId13"/>
    <p:sldId id="2944" r:id="rId14"/>
    <p:sldId id="2926" r:id="rId15"/>
    <p:sldId id="2917" r:id="rId16"/>
    <p:sldId id="2931" r:id="rId17"/>
    <p:sldId id="2918" r:id="rId18"/>
    <p:sldId id="2933" r:id="rId19"/>
    <p:sldId id="2932" r:id="rId20"/>
    <p:sldId id="2943" r:id="rId21"/>
    <p:sldId id="2920" r:id="rId22"/>
    <p:sldId id="2929" r:id="rId23"/>
    <p:sldId id="2942" r:id="rId24"/>
    <p:sldId id="2938" r:id="rId25"/>
    <p:sldId id="2945" r:id="rId26"/>
    <p:sldId id="2946" r:id="rId27"/>
    <p:sldId id="2919" r:id="rId28"/>
    <p:sldId id="2934" r:id="rId2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66CC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13" autoAdjust="0"/>
    <p:restoredTop sz="50000" autoAdjust="0"/>
  </p:normalViewPr>
  <p:slideViewPr>
    <p:cSldViewPr>
      <p:cViewPr>
        <p:scale>
          <a:sx n="127" d="100"/>
          <a:sy n="127" d="100"/>
        </p:scale>
        <p:origin x="488" y="-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2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52ED5B-CF6F-4B71-B1FE-CE01F4E9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3D30-622E-46CB-8915-991F47C30121}" type="datetimeFigureOut">
              <a:rPr lang="en-US" smtClean="0"/>
              <a:pPr/>
              <a:t>8/7/23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C746-97D0-491F-8377-6BFAC6944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6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8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11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0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7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9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0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97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03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6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9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7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7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9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7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5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4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74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1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7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8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0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9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27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BCC-7A88-49A9-B306-384C90CA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DBC8-875C-4DF5-A8F7-D398778BD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5D8B-1B00-44D9-850C-D2A99A7F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22BAB-C66B-44DB-9362-9BD799F2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3E9C-750C-4BB8-9F43-ECC9C33D4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C2E4-49AA-410B-9F7A-B992238B5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5111-308D-45E6-B6D3-19467DEEA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04D4-F27D-4CE1-88D6-0C19995CC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12ED4-7F26-450A-BC64-6F9D3EE07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77AD-35DA-4F4F-81FA-A3F002DA3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E605-EF61-440A-B103-0258E516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0360-6F76-452E-807B-E2E849E5F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20130119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7E1C973C-62DD-439F-BD56-3255F493D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55800" y="6426200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15.png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Quantum Computing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brief introduction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25716" y="4564559"/>
            <a:ext cx="3417218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John Manferdelli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JohnManferdelli@hotmail.com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32048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2021-2023, John L. </a:t>
            </a:r>
            <a:r>
              <a:rPr lang="en-US" sz="1600" dirty="0" err="1">
                <a:latin typeface="Arial" charset="0"/>
              </a:rPr>
              <a:t>Manferdelli</a:t>
            </a:r>
            <a:r>
              <a:rPr lang="en-US" sz="1600" dirty="0">
                <a:latin typeface="Arial" charset="0"/>
              </a:rPr>
              <a:t>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No Cloning Theorem</a:t>
            </a:r>
            <a:endParaRPr lang="en-US" sz="3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981200"/>
                <a:ext cx="7924800" cy="3657600"/>
              </a:xfrm>
            </p:spPr>
            <p:txBody>
              <a:bodyPr/>
              <a:lstStyle/>
              <a:p>
                <a:pPr marL="457200" indent="-457200" defTabSz="912813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Qubits can’t be copied</a:t>
                </a:r>
              </a:p>
              <a:p>
                <a:pPr marL="457200" indent="-457200" defTabSz="912813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</a:t>
                </a:r>
              </a:p>
              <a:p>
                <a:pPr marL="800100" lvl="2" indent="0" defTabSz="912813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&gt;|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&gt;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&gt;|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&gt; . 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𝑈𝑎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&gt;+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&gt;+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m:rPr>
                        <m:nor/>
                      </m:rPr>
                      <a:rPr lang="en-US" sz="2000" smtClean="0"/>
                      <m:t>&gt;)</m:t>
                    </m:r>
                  </m:oMath>
                </a14:m>
                <a:r>
                  <a:rPr lang="en-US" sz="2000" dirty="0"/>
                  <a:t>, a contradiction.</a:t>
                </a:r>
              </a:p>
              <a:p>
                <a:pPr defTabSz="912813">
                  <a:lnSpc>
                    <a:spcPct val="90000"/>
                  </a:lnSpc>
                </a:pPr>
                <a:r>
                  <a:rPr lang="en-US" sz="1800" dirty="0"/>
                  <a:t>No checkpointing</a:t>
                </a:r>
              </a:p>
              <a:p>
                <a:pPr marL="400050" lvl="1" indent="0" defTabSz="912813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981200"/>
                <a:ext cx="7924800" cy="3657600"/>
              </a:xfrm>
              <a:blipFill>
                <a:blip r:embed="rId3"/>
                <a:stretch>
                  <a:fillRect l="-801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84535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Common gates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447800"/>
                <a:ext cx="8724900" cy="4572000"/>
              </a:xfrm>
            </p:spPr>
            <p:txBody>
              <a:bodyPr/>
              <a:lstStyle/>
              <a:p>
                <a:pPr defTabSz="912813">
                  <a:spcBef>
                    <a:spcPts val="1200"/>
                  </a:spcBef>
                </a:pP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Pauli gates</a:t>
                </a:r>
              </a:p>
              <a:p>
                <a:pPr marL="400050" lvl="1" indent="0" defTabSz="912813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50" lvl="1" indent="0" defTabSz="912813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400050" lvl="1" indent="0" defTabSz="912813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400050" lvl="1" indent="0" defTabSz="912813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1600" dirty="0"/>
              </a:p>
              <a:p>
                <a:pPr defTabSz="912813">
                  <a:spcBef>
                    <a:spcPts val="1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813">
                  <a:spcBef>
                    <a:spcPts val="1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Hadamard</a:t>
                </a:r>
              </a:p>
              <a:p>
                <a:pPr marL="400050" lvl="1" indent="0" defTabSz="912813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400050" lvl="1" indent="0" defTabSz="912813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(|0000…0&gt;)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(|0&gt;+|1&gt;)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sz="1800" dirty="0"/>
                  <a:t>…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</m:oMath>
                </a14:m>
                <a:r>
                  <a:rPr lang="en-US" sz="1800" b="0" i="1" dirty="0">
                    <a:latin typeface="Cambria Math" panose="02040503050406030204" pitchFamily="18" charset="0"/>
                  </a:rPr>
                  <a:t> 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447800"/>
                <a:ext cx="8724900" cy="4572000"/>
              </a:xfrm>
              <a:blipFill>
                <a:blip r:embed="rId3"/>
                <a:stretch>
                  <a:fillRect l="-872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6340" y="1447800"/>
                <a:ext cx="3771900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813">
                  <a:spcBef>
                    <a:spcPts val="1200"/>
                  </a:spcBef>
                </a:pP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Rotation</a:t>
                </a:r>
              </a:p>
              <a:p>
                <a:pPr marL="400050" lvl="1" indent="0" defTabSz="912813">
                  <a:spcBef>
                    <a:spcPts val="12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i="1" kern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kern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 kern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20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𝜋𝜃</m:t>
                                        </m:r>
                                      </m:num>
                                      <m:den>
                                        <m:r>
                                          <a:rPr lang="en-US" sz="2000" i="1" kern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defTabSz="912813">
                  <a:spcBef>
                    <a:spcPts val="1200"/>
                  </a:spcBef>
                </a:pPr>
                <a:r>
                  <a:rPr lang="sv-SE" sz="2000" kern="0" dirty="0"/>
                  <a:t>2 </a:t>
                </a:r>
                <a:r>
                  <a:rPr lang="sv-SE" sz="2000" kern="0" dirty="0" err="1"/>
                  <a:t>qubit</a:t>
                </a:r>
                <a:r>
                  <a:rPr lang="sv-SE" sz="2000" kern="0" dirty="0"/>
                  <a:t> gate</a:t>
                </a:r>
              </a:p>
              <a:p>
                <a:pPr marL="400050" lvl="1" indent="0" defTabSz="912813">
                  <a:spcBef>
                    <a:spcPts val="12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 smtClea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</a:rPr>
                        <m:t>&gt;)=|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en-US" sz="2000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50" lvl="1" indent="0" defTabSz="912813">
                  <a:spcBef>
                    <a:spcPts val="1200"/>
                  </a:spcBef>
                  <a:buFontTx/>
                  <a:buNone/>
                </a:pPr>
                <a:endParaRPr lang="en-US" sz="2000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50" lvl="1" indent="0" defTabSz="912813">
                  <a:spcBef>
                    <a:spcPts val="12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 smtClea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6340" y="1447800"/>
                <a:ext cx="3771900" cy="4648200"/>
              </a:xfrm>
              <a:prstGeom prst="rect">
                <a:avLst/>
              </a:prstGeom>
              <a:blipFill>
                <a:blip r:embed="rId4"/>
                <a:stretch>
                  <a:fillRect l="-1678" t="-8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7497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Bell Basis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1981200"/>
              </a:xfrm>
            </p:spPr>
            <p:txBody>
              <a:bodyPr/>
              <a:lstStyle/>
              <a:p>
                <a:pPr defTabSz="912813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(|00&gt; + |11&gt;)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(|01&gt; + |10&gt;)</m:t>
                    </m:r>
                  </m:oMath>
                </a14:m>
                <a:endParaRPr lang="en-US" sz="2000" dirty="0"/>
              </a:p>
              <a:p>
                <a:pPr defTabSz="912813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(|00&gt;−  |11&gt;)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(|01&gt;  − |10&gt;)</m:t>
                    </m:r>
                  </m:oMath>
                </a14:m>
                <a:endParaRPr lang="en-US" sz="2000" dirty="0"/>
              </a:p>
              <a:p>
                <a:pPr defTabSz="912813">
                  <a:lnSpc>
                    <a:spcPct val="90000"/>
                  </a:lnSpc>
                </a:pPr>
                <a:endParaRPr lang="en-US" sz="2000" dirty="0"/>
              </a:p>
              <a:p>
                <a:pPr defTabSz="912813">
                  <a:lnSpc>
                    <a:spcPct val="90000"/>
                  </a:lnSpc>
                </a:pPr>
                <a:r>
                  <a:rPr lang="en-US" sz="2000" dirty="0"/>
                  <a:t>Measuring in Bell Basis</a:t>
                </a:r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1981200"/>
              </a:xfrm>
              <a:blipFill>
                <a:blip r:embed="rId3"/>
                <a:stretch>
                  <a:fillRect l="-449" t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C9B2282D-ADBE-3CB4-CCF3-63C812EFC0AC}"/>
              </a:ext>
            </a:extLst>
          </p:cNvPr>
          <p:cNvSpPr/>
          <p:nvPr/>
        </p:nvSpPr>
        <p:spPr bwMode="auto">
          <a:xfrm>
            <a:off x="3886200" y="4419600"/>
            <a:ext cx="609600" cy="533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072FC-9CD4-180D-9915-15B2A3044540}"/>
              </a:ext>
            </a:extLst>
          </p:cNvPr>
          <p:cNvSpPr txBox="1"/>
          <p:nvPr/>
        </p:nvSpPr>
        <p:spPr>
          <a:xfrm>
            <a:off x="3962400" y="4495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AF9153-B7ED-680F-39D5-FE50512BBC5E}"/>
              </a:ext>
            </a:extLst>
          </p:cNvPr>
          <p:cNvSpPr/>
          <p:nvPr/>
        </p:nvSpPr>
        <p:spPr bwMode="auto">
          <a:xfrm>
            <a:off x="3048000" y="3733800"/>
            <a:ext cx="609600" cy="533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4DE66-F4F5-7215-067A-B654A099B590}"/>
              </a:ext>
            </a:extLst>
          </p:cNvPr>
          <p:cNvSpPr txBox="1"/>
          <p:nvPr/>
        </p:nvSpPr>
        <p:spPr>
          <a:xfrm>
            <a:off x="31242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3B2908-9871-4A27-85BC-16336FDCB8EF}"/>
              </a:ext>
            </a:extLst>
          </p:cNvPr>
          <p:cNvCxnSpPr>
            <a:cxnSpLocks/>
          </p:cNvCxnSpPr>
          <p:nvPr/>
        </p:nvCxnSpPr>
        <p:spPr bwMode="auto">
          <a:xfrm>
            <a:off x="1600200" y="3956454"/>
            <a:ext cx="142937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190408-EE7B-A47B-4488-7055CB3C2D87}"/>
              </a:ext>
            </a:extLst>
          </p:cNvPr>
          <p:cNvCxnSpPr>
            <a:cxnSpLocks/>
          </p:cNvCxnSpPr>
          <p:nvPr/>
        </p:nvCxnSpPr>
        <p:spPr bwMode="auto">
          <a:xfrm>
            <a:off x="1600200" y="4648200"/>
            <a:ext cx="2286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409BAF-6BAF-6B15-9DEE-8C0003009CE5}"/>
              </a:ext>
            </a:extLst>
          </p:cNvPr>
          <p:cNvCxnSpPr>
            <a:cxnSpLocks/>
          </p:cNvCxnSpPr>
          <p:nvPr/>
        </p:nvCxnSpPr>
        <p:spPr bwMode="auto">
          <a:xfrm>
            <a:off x="4495800" y="4651549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BFD8B8-D631-3F07-0FF5-886628DDDD2B}"/>
              </a:ext>
            </a:extLst>
          </p:cNvPr>
          <p:cNvCxnSpPr>
            <a:cxnSpLocks/>
          </p:cNvCxnSpPr>
          <p:nvPr/>
        </p:nvCxnSpPr>
        <p:spPr bwMode="auto">
          <a:xfrm>
            <a:off x="3648293" y="3947464"/>
            <a:ext cx="1808188" cy="756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D44B50-D42C-7967-9E23-534DDFE5C0C0}"/>
                  </a:ext>
                </a:extLst>
              </p:cNvPr>
              <p:cNvSpPr txBox="1"/>
              <p:nvPr/>
            </p:nvSpPr>
            <p:spPr>
              <a:xfrm>
                <a:off x="1518666" y="35930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D44B50-D42C-7967-9E23-534DDFE5C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66" y="3593068"/>
                <a:ext cx="685800" cy="369332"/>
              </a:xfrm>
              <a:prstGeom prst="rect">
                <a:avLst/>
              </a:prstGeom>
              <a:blipFill>
                <a:blip r:embed="rId4"/>
                <a:stretch>
                  <a:fillRect l="-363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416F8F-B4BF-FA1B-F28D-047A4E699993}"/>
                  </a:ext>
                </a:extLst>
              </p:cNvPr>
              <p:cNvSpPr txBox="1"/>
              <p:nvPr/>
            </p:nvSpPr>
            <p:spPr>
              <a:xfrm>
                <a:off x="1524000" y="42788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416F8F-B4BF-FA1B-F28D-047A4E699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278868"/>
                <a:ext cx="685800" cy="369332"/>
              </a:xfrm>
              <a:prstGeom prst="rect">
                <a:avLst/>
              </a:prstGeom>
              <a:blipFill>
                <a:blip r:embed="rId5"/>
                <a:stretch>
                  <a:fillRect l="-5455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6DCF89-E10F-57A5-4A34-260CFD891EA6}"/>
              </a:ext>
            </a:extLst>
          </p:cNvPr>
          <p:cNvCxnSpPr>
            <a:cxnSpLocks/>
          </p:cNvCxnSpPr>
          <p:nvPr/>
        </p:nvCxnSpPr>
        <p:spPr bwMode="auto">
          <a:xfrm flipV="1">
            <a:off x="4191000" y="3962400"/>
            <a:ext cx="0" cy="4636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C58A29-8964-D96E-EC66-9900681500B8}"/>
                  </a:ext>
                </a:extLst>
              </p:cNvPr>
              <p:cNvSpPr txBox="1"/>
              <p:nvPr/>
            </p:nvSpPr>
            <p:spPr>
              <a:xfrm>
                <a:off x="4730585" y="4071004"/>
                <a:ext cx="990599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C58A29-8964-D96E-EC66-990068150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585" y="4071004"/>
                <a:ext cx="990599" cy="424796"/>
              </a:xfrm>
              <a:prstGeom prst="rect">
                <a:avLst/>
              </a:prstGeom>
              <a:blipFill>
                <a:blip r:embed="rId6"/>
                <a:stretch>
                  <a:fillRect l="-2532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iangle 5">
            <a:extLst>
              <a:ext uri="{FF2B5EF4-FFF2-40B4-BE49-F238E27FC236}">
                <a16:creationId xmlns:a16="http://schemas.microsoft.com/office/drawing/2014/main" id="{A590725C-3AB6-6827-3D54-6094059719EB}"/>
              </a:ext>
            </a:extLst>
          </p:cNvPr>
          <p:cNvSpPr/>
          <p:nvPr/>
        </p:nvSpPr>
        <p:spPr bwMode="auto">
          <a:xfrm rot="16200000">
            <a:off x="7165848" y="4171998"/>
            <a:ext cx="1060704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A7D7E-0106-71AC-3425-EF1E3CE4D786}"/>
              </a:ext>
            </a:extLst>
          </p:cNvPr>
          <p:cNvSpPr txBox="1"/>
          <p:nvPr/>
        </p:nvSpPr>
        <p:spPr>
          <a:xfrm>
            <a:off x="7407360" y="4261104"/>
            <a:ext cx="685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Bell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15D2A5-2AA7-76D0-173C-E82A4770D87F}"/>
                  </a:ext>
                </a:extLst>
              </p:cNvPr>
              <p:cNvSpPr txBox="1"/>
              <p:nvPr/>
            </p:nvSpPr>
            <p:spPr>
              <a:xfrm>
                <a:off x="6096000" y="4071004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15D2A5-2AA7-76D0-173C-E82A4770D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71004"/>
                <a:ext cx="6858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9797C7-BCF2-3BD7-7F81-230E583716DF}"/>
              </a:ext>
            </a:extLst>
          </p:cNvPr>
          <p:cNvCxnSpPr>
            <a:cxnSpLocks/>
          </p:cNvCxnSpPr>
          <p:nvPr/>
        </p:nvCxnSpPr>
        <p:spPr bwMode="auto">
          <a:xfrm>
            <a:off x="7064457" y="4071004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EDB32A-80C9-DB1A-FF85-A7894443AF80}"/>
              </a:ext>
            </a:extLst>
          </p:cNvPr>
          <p:cNvCxnSpPr>
            <a:cxnSpLocks/>
          </p:cNvCxnSpPr>
          <p:nvPr/>
        </p:nvCxnSpPr>
        <p:spPr bwMode="auto">
          <a:xfrm>
            <a:off x="7010400" y="4661345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0C5C8E-17AE-11DE-5098-131206996201}"/>
              </a:ext>
            </a:extLst>
          </p:cNvPr>
          <p:cNvCxnSpPr>
            <a:cxnSpLocks/>
          </p:cNvCxnSpPr>
          <p:nvPr/>
        </p:nvCxnSpPr>
        <p:spPr bwMode="auto">
          <a:xfrm>
            <a:off x="7940755" y="4071004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4BCD41-2082-BA39-2B79-E357E0FCE882}"/>
              </a:ext>
            </a:extLst>
          </p:cNvPr>
          <p:cNvCxnSpPr>
            <a:cxnSpLocks/>
          </p:cNvCxnSpPr>
          <p:nvPr/>
        </p:nvCxnSpPr>
        <p:spPr bwMode="auto">
          <a:xfrm>
            <a:off x="7940755" y="4617417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9568406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Changing Measurement  Basis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1981200"/>
              </a:xfrm>
            </p:spPr>
            <p:txBody>
              <a:bodyPr/>
              <a:lstStyle/>
              <a:p>
                <a:pPr defTabSz="912813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1981200"/>
              </a:xfrm>
              <a:blipFill>
                <a:blip r:embed="rId3"/>
                <a:stretch>
                  <a:fillRect l="-299" t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46201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043" y="6353069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Superdense coding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7658100" cy="2133600"/>
              </a:xfrm>
            </p:spPr>
            <p:txBody>
              <a:bodyPr/>
              <a:lstStyle/>
              <a:p>
                <a:pPr defTabSz="912813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and Bob 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Alice has first bit, Bob second bit</a:t>
                </a:r>
              </a:p>
              <a:p>
                <a:pPr defTabSz="912813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performs one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producing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(to send 00),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(to send 01),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send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(to send 11).</a:t>
                </a:r>
              </a:p>
              <a:p>
                <a:pPr defTabSz="912813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Bob measures joint. Qubit measurement</a:t>
                </a:r>
              </a:p>
              <a:p>
                <a:pPr defTabSz="912813">
                  <a:lnSpc>
                    <a:spcPct val="90000"/>
                  </a:lnSpc>
                </a:pPr>
                <a:endParaRPr lang="sv-SE" sz="2000" dirty="0"/>
              </a:p>
              <a:p>
                <a:pPr defTabSz="912813">
                  <a:lnSpc>
                    <a:spcPct val="90000"/>
                  </a:lnSpc>
                </a:pPr>
                <a:r>
                  <a:rPr lang="sv-SE" sz="2000" dirty="0"/>
                  <a:t>To teleport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sv-SE" sz="2000" dirty="0"/>
                  <a:t>:</a:t>
                </a:r>
              </a:p>
              <a:p>
                <a:pPr defTabSz="912813">
                  <a:lnSpc>
                    <a:spcPct val="90000"/>
                  </a:lnSpc>
                </a:pPr>
                <a:endParaRPr lang="sv-SE" sz="2000" dirty="0"/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7658100" cy="2133600"/>
              </a:xfrm>
              <a:blipFill>
                <a:blip r:embed="rId3"/>
                <a:stretch>
                  <a:fillRect l="-661" t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1">
            <a:extLst>
              <a:ext uri="{FF2B5EF4-FFF2-40B4-BE49-F238E27FC236}">
                <a16:creationId xmlns:a16="http://schemas.microsoft.com/office/drawing/2014/main" id="{162CF867-1B14-A692-361D-83DB4A568CAD}"/>
              </a:ext>
            </a:extLst>
          </p:cNvPr>
          <p:cNvSpPr/>
          <p:nvPr/>
        </p:nvSpPr>
        <p:spPr bwMode="auto">
          <a:xfrm rot="16200000">
            <a:off x="4041648" y="4292394"/>
            <a:ext cx="1060704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375E63-6BE5-4023-9879-787A763859FB}"/>
              </a:ext>
            </a:extLst>
          </p:cNvPr>
          <p:cNvCxnSpPr>
            <a:cxnSpLocks/>
          </p:cNvCxnSpPr>
          <p:nvPr/>
        </p:nvCxnSpPr>
        <p:spPr bwMode="auto">
          <a:xfrm>
            <a:off x="1676400" y="4191000"/>
            <a:ext cx="2971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72BB11-2293-85D9-7B12-4AC28DE6F7FD}"/>
              </a:ext>
            </a:extLst>
          </p:cNvPr>
          <p:cNvCxnSpPr>
            <a:cxnSpLocks/>
          </p:cNvCxnSpPr>
          <p:nvPr/>
        </p:nvCxnSpPr>
        <p:spPr bwMode="auto">
          <a:xfrm>
            <a:off x="1752600" y="5638800"/>
            <a:ext cx="3505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B78BF-2B43-7D7D-5B66-723F383FCC89}"/>
              </a:ext>
            </a:extLst>
          </p:cNvPr>
          <p:cNvCxnSpPr>
            <a:cxnSpLocks/>
          </p:cNvCxnSpPr>
          <p:nvPr/>
        </p:nvCxnSpPr>
        <p:spPr bwMode="auto">
          <a:xfrm>
            <a:off x="1752600" y="4876800"/>
            <a:ext cx="2895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5B74C9-A51B-ED5D-13C9-CF2946407E89}"/>
              </a:ext>
            </a:extLst>
          </p:cNvPr>
          <p:cNvSpPr/>
          <p:nvPr/>
        </p:nvSpPr>
        <p:spPr bwMode="auto">
          <a:xfrm>
            <a:off x="5257800" y="5410200"/>
            <a:ext cx="609600" cy="533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EE107C-B715-DCD7-EEB2-3FD0492D6B61}"/>
              </a:ext>
            </a:extLst>
          </p:cNvPr>
          <p:cNvSpPr/>
          <p:nvPr/>
        </p:nvSpPr>
        <p:spPr bwMode="auto">
          <a:xfrm>
            <a:off x="6629400" y="5410200"/>
            <a:ext cx="609600" cy="533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513C23-24CE-B1C8-D74B-E58708860509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>
            <a:off x="5867400" y="5676900"/>
            <a:ext cx="762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D7981A-F7E6-977F-AC2F-195E603169A9}"/>
              </a:ext>
            </a:extLst>
          </p:cNvPr>
          <p:cNvCxnSpPr>
            <a:cxnSpLocks/>
          </p:cNvCxnSpPr>
          <p:nvPr/>
        </p:nvCxnSpPr>
        <p:spPr bwMode="auto">
          <a:xfrm>
            <a:off x="7239000" y="5670620"/>
            <a:ext cx="762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2A13DB-989D-AF23-5D84-0644E60A38E8}"/>
              </a:ext>
            </a:extLst>
          </p:cNvPr>
          <p:cNvCxnSpPr>
            <a:cxnSpLocks/>
          </p:cNvCxnSpPr>
          <p:nvPr/>
        </p:nvCxnSpPr>
        <p:spPr bwMode="auto">
          <a:xfrm>
            <a:off x="4816555" y="4724400"/>
            <a:ext cx="74604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C46AD-89FB-431C-E18A-567ECC7F50F9}"/>
              </a:ext>
            </a:extLst>
          </p:cNvPr>
          <p:cNvCxnSpPr>
            <a:cxnSpLocks/>
          </p:cNvCxnSpPr>
          <p:nvPr/>
        </p:nvCxnSpPr>
        <p:spPr bwMode="auto">
          <a:xfrm>
            <a:off x="4816555" y="4267200"/>
            <a:ext cx="211764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EC2FA5-C468-3241-D10F-C76A4BF673E0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>
            <a:off x="6934200" y="4267200"/>
            <a:ext cx="0" cy="1143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B97A2C-9652-FC47-AC3B-0E36CCC93C28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5562600" y="4724400"/>
            <a:ext cx="0" cy="685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7354374-0510-87DC-50C9-98B1A32A8D78}"/>
              </a:ext>
            </a:extLst>
          </p:cNvPr>
          <p:cNvSpPr txBox="1"/>
          <p:nvPr/>
        </p:nvSpPr>
        <p:spPr>
          <a:xfrm>
            <a:off x="5325625" y="5486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7BC208-989F-B334-5915-EA897B424F80}"/>
              </a:ext>
            </a:extLst>
          </p:cNvPr>
          <p:cNvSpPr txBox="1"/>
          <p:nvPr/>
        </p:nvSpPr>
        <p:spPr>
          <a:xfrm>
            <a:off x="6705600" y="5486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C31CFF-6E23-334F-1FA9-40BB09506043}"/>
                  </a:ext>
                </a:extLst>
              </p:cNvPr>
              <p:cNvSpPr txBox="1"/>
              <p:nvPr/>
            </p:nvSpPr>
            <p:spPr>
              <a:xfrm>
                <a:off x="1631018" y="3810000"/>
                <a:ext cx="672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C31CFF-6E23-334F-1FA9-40BB09506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018" y="3810000"/>
                <a:ext cx="672657" cy="369332"/>
              </a:xfrm>
              <a:prstGeom prst="rect">
                <a:avLst/>
              </a:prstGeom>
              <a:blipFill>
                <a:blip r:embed="rId4"/>
                <a:stretch>
                  <a:fillRect l="-1111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CDAD08-6C5B-37FA-06EB-509B0378088F}"/>
                  </a:ext>
                </a:extLst>
              </p:cNvPr>
              <p:cNvSpPr txBox="1"/>
              <p:nvPr/>
            </p:nvSpPr>
            <p:spPr>
              <a:xfrm>
                <a:off x="1031944" y="5033547"/>
                <a:ext cx="957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CDAD08-6C5B-37FA-06EB-509B0378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944" y="5033547"/>
                <a:ext cx="957173" cy="369332"/>
              </a:xfrm>
              <a:prstGeom prst="rect">
                <a:avLst/>
              </a:prstGeom>
              <a:blipFill>
                <a:blip r:embed="rId5"/>
                <a:stretch>
                  <a:fillRect l="-263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9BC018-CE98-20E5-FF9D-46BB037EE28B}"/>
                  </a:ext>
                </a:extLst>
              </p:cNvPr>
              <p:cNvSpPr txBox="1"/>
              <p:nvPr/>
            </p:nvSpPr>
            <p:spPr>
              <a:xfrm>
                <a:off x="7785543" y="5269468"/>
                <a:ext cx="672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9BC018-CE98-20E5-FF9D-46BB037EE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543" y="5269468"/>
                <a:ext cx="672657" cy="369332"/>
              </a:xfrm>
              <a:prstGeom prst="rect">
                <a:avLst/>
              </a:prstGeom>
              <a:blipFill>
                <a:blip r:embed="rId6"/>
                <a:stretch>
                  <a:fillRect l="-10909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B40B6C2-4156-D1CE-5234-311971040428}"/>
              </a:ext>
            </a:extLst>
          </p:cNvPr>
          <p:cNvSpPr txBox="1"/>
          <p:nvPr/>
        </p:nvSpPr>
        <p:spPr>
          <a:xfrm>
            <a:off x="51054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DE3E07-2BBB-6DBE-5F21-B0CA0EA1030F}"/>
              </a:ext>
            </a:extLst>
          </p:cNvPr>
          <p:cNvSpPr txBox="1"/>
          <p:nvPr/>
        </p:nvSpPr>
        <p:spPr>
          <a:xfrm>
            <a:off x="5121355" y="432428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A730-DBB2-B467-8929-BDA883C62572}"/>
              </a:ext>
            </a:extLst>
          </p:cNvPr>
          <p:cNvSpPr txBox="1"/>
          <p:nvPr/>
        </p:nvSpPr>
        <p:spPr>
          <a:xfrm>
            <a:off x="4283160" y="4381500"/>
            <a:ext cx="685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Bell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8028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Deutch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1828800"/>
              </a:xfrm>
            </p:spPr>
            <p:txBody>
              <a:bodyPr/>
              <a:lstStyle/>
              <a:p>
                <a:pPr marL="457200" indent="-457200" defTabSz="912813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Determine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one measurement</a:t>
                </a:r>
              </a:p>
              <a:p>
                <a:pPr marL="457200" indent="-457200" defTabSz="912813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200" indent="-457200" defTabSz="912813">
                  <a:lnSpc>
                    <a:spcPct val="90000"/>
                  </a:lnSpc>
                </a:pPr>
                <a:r>
                  <a:rPr lang="en-US" sz="1800" b="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 ,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b="0" dirty="0"/>
              </a:p>
              <a:p>
                <a:pPr marL="457200" indent="-457200" defTabSz="912813">
                  <a:lnSpc>
                    <a:spcPct val="90000"/>
                  </a:lnSpc>
                </a:pPr>
                <a:r>
                  <a:rPr lang="en-US" sz="1800" b="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,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b="0" dirty="0"/>
              </a:p>
              <a:p>
                <a:pPr marL="457200" indent="-457200" defTabSz="912813">
                  <a:lnSpc>
                    <a:spcPct val="90000"/>
                  </a:lnSpc>
                </a:pPr>
                <a:endParaRPr lang="en-US" sz="1800" b="0" dirty="0"/>
              </a:p>
              <a:p>
                <a:pPr defTabSz="912813">
                  <a:lnSpc>
                    <a:spcPct val="90000"/>
                  </a:lnSpc>
                </a:pPr>
                <a:endParaRPr lang="sv-SE" sz="1800" dirty="0"/>
              </a:p>
              <a:p>
                <a:pPr marL="400050" lvl="1" indent="0" defTabSz="912813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1828800"/>
              </a:xfrm>
              <a:blipFill>
                <a:blip r:embed="rId3"/>
                <a:stretch>
                  <a:fillRect l="-801" t="-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B8F251A-4436-395B-1251-E3323F88DDAC}"/>
              </a:ext>
            </a:extLst>
          </p:cNvPr>
          <p:cNvSpPr/>
          <p:nvPr/>
        </p:nvSpPr>
        <p:spPr bwMode="auto">
          <a:xfrm>
            <a:off x="6172200" y="3733800"/>
            <a:ext cx="609600" cy="533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C4180-4AB2-8263-3A21-61F6995614E2}"/>
              </a:ext>
            </a:extLst>
          </p:cNvPr>
          <p:cNvSpPr txBox="1"/>
          <p:nvPr/>
        </p:nvSpPr>
        <p:spPr>
          <a:xfrm>
            <a:off x="62484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980425-4210-798F-22D3-FDAC9B7E59C7}"/>
              </a:ext>
            </a:extLst>
          </p:cNvPr>
          <p:cNvSpPr/>
          <p:nvPr/>
        </p:nvSpPr>
        <p:spPr bwMode="auto">
          <a:xfrm>
            <a:off x="3048000" y="3733800"/>
            <a:ext cx="609600" cy="533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A8C0C-2F9D-C267-C0A7-C2944403A2D4}"/>
              </a:ext>
            </a:extLst>
          </p:cNvPr>
          <p:cNvSpPr txBox="1"/>
          <p:nvPr/>
        </p:nvSpPr>
        <p:spPr>
          <a:xfrm>
            <a:off x="31242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6F2D6FCD-9683-26CD-497D-321B91CD051F}"/>
              </a:ext>
            </a:extLst>
          </p:cNvPr>
          <p:cNvSpPr/>
          <p:nvPr/>
        </p:nvSpPr>
        <p:spPr bwMode="auto">
          <a:xfrm rot="16200000">
            <a:off x="7699248" y="3767328"/>
            <a:ext cx="533401" cy="365760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6BE84A-8E6F-47DD-AEF6-33FE089E3E43}"/>
              </a:ext>
            </a:extLst>
          </p:cNvPr>
          <p:cNvCxnSpPr>
            <a:cxnSpLocks/>
          </p:cNvCxnSpPr>
          <p:nvPr/>
        </p:nvCxnSpPr>
        <p:spPr bwMode="auto">
          <a:xfrm>
            <a:off x="1600200" y="3962400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94642-4D66-0687-448C-58C3D139C367}"/>
              </a:ext>
            </a:extLst>
          </p:cNvPr>
          <p:cNvCxnSpPr>
            <a:cxnSpLocks/>
          </p:cNvCxnSpPr>
          <p:nvPr/>
        </p:nvCxnSpPr>
        <p:spPr bwMode="auto">
          <a:xfrm>
            <a:off x="1600200" y="4648200"/>
            <a:ext cx="3040022" cy="83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496474B-C281-188B-8710-E4839A47511A}"/>
              </a:ext>
            </a:extLst>
          </p:cNvPr>
          <p:cNvSpPr/>
          <p:nvPr/>
        </p:nvSpPr>
        <p:spPr bwMode="auto">
          <a:xfrm>
            <a:off x="4660760" y="3276600"/>
            <a:ext cx="520840" cy="164785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0B089-335A-3589-D5BF-D32601D2EC15}"/>
              </a:ext>
            </a:extLst>
          </p:cNvPr>
          <p:cNvSpPr txBox="1"/>
          <p:nvPr/>
        </p:nvSpPr>
        <p:spPr>
          <a:xfrm>
            <a:off x="4572000" y="370525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C24E0B-D950-47EF-06C0-8C63CA017A00}"/>
              </a:ext>
            </a:extLst>
          </p:cNvPr>
          <p:cNvCxnSpPr>
            <a:cxnSpLocks/>
          </p:cNvCxnSpPr>
          <p:nvPr/>
        </p:nvCxnSpPr>
        <p:spPr bwMode="auto">
          <a:xfrm>
            <a:off x="5181600" y="4648200"/>
            <a:ext cx="289102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34F0B5-B107-B2DC-164B-D7395A54472B}"/>
              </a:ext>
            </a:extLst>
          </p:cNvPr>
          <p:cNvCxnSpPr>
            <a:cxnSpLocks/>
          </p:cNvCxnSpPr>
          <p:nvPr/>
        </p:nvCxnSpPr>
        <p:spPr bwMode="auto">
          <a:xfrm>
            <a:off x="518160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65F3CA-8BC8-4B7A-B642-6CDD83B791A9}"/>
              </a:ext>
            </a:extLst>
          </p:cNvPr>
          <p:cNvCxnSpPr>
            <a:cxnSpLocks/>
          </p:cNvCxnSpPr>
          <p:nvPr/>
        </p:nvCxnSpPr>
        <p:spPr bwMode="auto">
          <a:xfrm>
            <a:off x="678180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7040A4-6E2C-CCA7-16BF-D7C83BD05460}"/>
              </a:ext>
            </a:extLst>
          </p:cNvPr>
          <p:cNvCxnSpPr>
            <a:cxnSpLocks/>
          </p:cNvCxnSpPr>
          <p:nvPr/>
        </p:nvCxnSpPr>
        <p:spPr bwMode="auto">
          <a:xfrm>
            <a:off x="3670160" y="3937279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67E032-C3B8-D128-51F7-7FFE9F89F00A}"/>
                  </a:ext>
                </a:extLst>
              </p:cNvPr>
              <p:cNvSpPr txBox="1"/>
              <p:nvPr/>
            </p:nvSpPr>
            <p:spPr>
              <a:xfrm>
                <a:off x="1518666" y="349878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67E032-C3B8-D128-51F7-7FFE9F89F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66" y="3498780"/>
                <a:ext cx="685800" cy="369332"/>
              </a:xfrm>
              <a:prstGeom prst="rect">
                <a:avLst/>
              </a:prstGeom>
              <a:blipFill>
                <a:blip r:embed="rId4"/>
                <a:stretch>
                  <a:fillRect l="-727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04855D-D928-ADE5-D054-3A4673FB670F}"/>
                  </a:ext>
                </a:extLst>
              </p:cNvPr>
              <p:cNvSpPr txBox="1"/>
              <p:nvPr/>
            </p:nvSpPr>
            <p:spPr>
              <a:xfrm>
                <a:off x="947166" y="4856781"/>
                <a:ext cx="18288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04855D-D928-ADE5-D054-3A4673FB6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66" y="4856781"/>
                <a:ext cx="1828800" cy="6701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43951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 err="1"/>
              <a:t>Deutch-Josza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1828800"/>
              </a:xfrm>
            </p:spPr>
            <p:txBody>
              <a:bodyPr/>
              <a:lstStyle/>
              <a:p>
                <a:pPr marL="457200" indent="-457200" defTabSz="912813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is either constant or balanced.</a:t>
                </a:r>
                <a:endParaRPr lang="en-US" sz="1800" b="0" dirty="0"/>
              </a:p>
              <a:p>
                <a:pPr marL="457200" indent="-457200" defTabSz="912813">
                  <a:lnSpc>
                    <a:spcPct val="90000"/>
                  </a:lnSpc>
                </a:pPr>
                <a:endParaRPr lang="en-US" sz="1800" b="0" dirty="0"/>
              </a:p>
              <a:p>
                <a:pPr defTabSz="912813">
                  <a:lnSpc>
                    <a:spcPct val="90000"/>
                  </a:lnSpc>
                </a:pPr>
                <a:r>
                  <a:rPr lang="en-US" sz="1800" dirty="0"/>
                  <a:t>Which is it?</a:t>
                </a:r>
              </a:p>
              <a:p>
                <a:pPr marL="400050" lvl="1" indent="0" defTabSz="912813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1828800"/>
              </a:xfrm>
              <a:blipFill>
                <a:blip r:embed="rId3"/>
                <a:stretch>
                  <a:fillRect l="-801" t="-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19248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Simon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</p:spPr>
            <p:txBody>
              <a:bodyPr/>
              <a:lstStyle/>
              <a:p>
                <a:pPr defTabSz="912813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 sz="1600" dirty="0"/>
              </a:p>
              <a:p>
                <a:pPr marL="285750" defTabSz="912813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285750" defTabSz="912813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&gt;)=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285750" defTabSz="912813">
                  <a:lnSpc>
                    <a:spcPct val="90000"/>
                  </a:lnSpc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800100" lvl="1" indent="-457200" defTabSz="912813"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b="0" dirty="0"/>
              </a:p>
              <a:p>
                <a:pPr marL="800100" lvl="1" indent="-457200" defTabSz="912813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Prepare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&gt;|0&gt;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100" lvl="1" indent="-457200" defTabSz="912813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100" lvl="1" indent="-457200" defTabSz="912813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second bit</a:t>
                </a:r>
              </a:p>
              <a:p>
                <a:pPr marL="800100" lvl="1" indent="-457200" defTabSz="912813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 to first register</a:t>
                </a:r>
              </a:p>
              <a:p>
                <a:pPr marL="800100" lvl="1" indent="-457200" defTabSz="912813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first register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800100" lvl="1" indent="-457200" defTabSz="912813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1800" dirty="0"/>
                  <a:t>, go to 2</a:t>
                </a:r>
              </a:p>
              <a:p>
                <a:pPr marL="800100" lvl="1" indent="-457200" defTabSz="912813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Output 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  <a:blipFill>
                <a:blip r:embed="rId3"/>
                <a:stretch>
                  <a:fillRect l="-450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04003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Important problems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813">
                  <a:lnSpc>
                    <a:spcPct val="90000"/>
                  </a:lnSpc>
                </a:pPr>
                <a:r>
                  <a:rPr lang="en-US" sz="1800" dirty="0"/>
                  <a:t>Phase estimation problem: Given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/>
                  <a:t>, estimate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1800" dirty="0"/>
              </a:p>
              <a:p>
                <a:pPr defTabSz="912813">
                  <a:lnSpc>
                    <a:spcPct val="90000"/>
                  </a:lnSpc>
                </a:pPr>
                <a:r>
                  <a:rPr lang="en-US" sz="1800" dirty="0"/>
                  <a:t>Hidden subgroup problem: 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dirty="0"/>
                  <a:t> with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800" b="0" dirty="0"/>
              </a:p>
              <a:p>
                <a:pPr defTabSz="912813">
                  <a:lnSpc>
                    <a:spcPct val="90000"/>
                  </a:lnSpc>
                </a:pPr>
                <a:r>
                  <a:rPr lang="en-US" sz="1800" b="0" dirty="0"/>
                  <a:t>Order finding: Given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1800" b="0" dirty="0"/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b="0" dirty="0"/>
                  <a:t> find the order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b="0" dirty="0"/>
              </a:p>
              <a:p>
                <a:pPr defTabSz="912813">
                  <a:lnSpc>
                    <a:spcPct val="90000"/>
                  </a:lnSpc>
                </a:pPr>
                <a:endParaRPr lang="en-US" sz="1800" dirty="0"/>
              </a:p>
              <a:p>
                <a:pPr marL="400050" lvl="1" indent="0" defTabSz="912813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481" t="-8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04569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Phase kick back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b="0" dirty="0"/>
          </a:p>
          <a:p>
            <a:pPr defTabSz="912813">
              <a:lnSpc>
                <a:spcPct val="90000"/>
              </a:lnSpc>
            </a:pPr>
            <a:endParaRPr lang="sv-SE" sz="1800" dirty="0"/>
          </a:p>
          <a:p>
            <a:pPr marL="400050" lvl="1" indent="0" defTabSz="912813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5815731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9592"/>
            <a:ext cx="7772400" cy="914400"/>
          </a:xfrm>
        </p:spPr>
        <p:txBody>
          <a:bodyPr/>
          <a:lstStyle/>
          <a:p>
            <a:r>
              <a:rPr lang="en-US" sz="3600" dirty="0"/>
              <a:t>Beam splitters and QM</a:t>
            </a:r>
            <a:br>
              <a:rPr lang="en-US" sz="3600" dirty="0"/>
            </a:br>
            <a:r>
              <a:rPr lang="en-US" sz="1800" dirty="0"/>
              <a:t>I can safely say that no one understands Quantum Mechanics - Feynman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256208"/>
            <a:ext cx="8458200" cy="2362200"/>
          </a:xfrm>
        </p:spPr>
        <p:txBody>
          <a:bodyPr/>
          <a:lstStyle/>
          <a:p>
            <a:pPr marL="0" indent="0" defTabSz="912813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50" lvl="1" indent="0" defTabSz="912813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.5</a:t>
            </a:r>
          </a:p>
          <a:p>
            <a:pPr marL="400050" lvl="1" indent="0" defTabSz="912813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.5</a:t>
            </a:r>
          </a:p>
          <a:p>
            <a:pPr marL="400050" lvl="1" indent="0" defTabSz="912813">
              <a:lnSpc>
                <a:spcPct val="90000"/>
              </a:lnSpc>
              <a:buNone/>
            </a:pPr>
            <a:endParaRPr lang="en-US" sz="2000" dirty="0"/>
          </a:p>
          <a:p>
            <a:pPr marL="0" indent="0" defTabSz="912813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far, so good</a:t>
            </a:r>
          </a:p>
          <a:p>
            <a:pPr marL="0" indent="0" defTabSz="912813">
              <a:lnSpc>
                <a:spcPct val="90000"/>
              </a:lnSpc>
              <a:buNone/>
            </a:pP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FF0BC6-C2B9-7EF4-BE59-6BCA8FE76FDD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6600" y="2667000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A50D3-C569-09BF-97EA-EF4218FF5087}"/>
              </a:ext>
            </a:extLst>
          </p:cNvPr>
          <p:cNvCxnSpPr>
            <a:cxnSpLocks/>
          </p:cNvCxnSpPr>
          <p:nvPr/>
        </p:nvCxnSpPr>
        <p:spPr bwMode="auto">
          <a:xfrm>
            <a:off x="1905000" y="2917148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C38900-B0B2-3D1C-4518-01F13623E90C}"/>
              </a:ext>
            </a:extLst>
          </p:cNvPr>
          <p:cNvCxnSpPr>
            <a:cxnSpLocks/>
          </p:cNvCxnSpPr>
          <p:nvPr/>
        </p:nvCxnSpPr>
        <p:spPr bwMode="auto">
          <a:xfrm>
            <a:off x="3541385" y="1790495"/>
            <a:ext cx="0" cy="11462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FC695C-0AD8-59D1-D807-8F8EEAC080BC}"/>
              </a:ext>
            </a:extLst>
          </p:cNvPr>
          <p:cNvGrpSpPr/>
          <p:nvPr/>
        </p:nvGrpSpPr>
        <p:grpSpPr>
          <a:xfrm>
            <a:off x="1354828" y="2609978"/>
            <a:ext cx="550172" cy="666622"/>
            <a:chOff x="1219199" y="1775476"/>
            <a:chExt cx="550172" cy="6666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1874A3F-4F3F-9C65-DC4A-263CB66B7A65}"/>
                </a:ext>
              </a:extLst>
            </p:cNvPr>
            <p:cNvSpPr/>
            <p:nvPr/>
          </p:nvSpPr>
          <p:spPr bwMode="auto">
            <a:xfrm>
              <a:off x="1219199" y="1905000"/>
              <a:ext cx="394073" cy="3810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8EA72D-F1B8-9CF7-D920-7A6A9A6C10B2}"/>
                </a:ext>
              </a:extLst>
            </p:cNvPr>
            <p:cNvCxnSpPr>
              <a:cxnSpLocks/>
            </p:cNvCxnSpPr>
            <p:nvPr/>
          </p:nvCxnSpPr>
          <p:spPr bwMode="auto">
            <a:xfrm rot="-2700000">
              <a:off x="1586491" y="1827269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EE143F-DA39-4AA5-F2E0-0219D6A00358}"/>
                </a:ext>
              </a:extLst>
            </p:cNvPr>
            <p:cNvCxnSpPr>
              <a:cxnSpLocks/>
            </p:cNvCxnSpPr>
            <p:nvPr/>
          </p:nvCxnSpPr>
          <p:spPr bwMode="auto">
            <a:xfrm rot="2700000">
              <a:off x="1596502" y="2350658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E79D90-2A44-ED7C-811F-E926FE2926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1775476"/>
              <a:ext cx="0" cy="6398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Chord 18">
            <a:extLst>
              <a:ext uri="{FF2B5EF4-FFF2-40B4-BE49-F238E27FC236}">
                <a16:creationId xmlns:a16="http://schemas.microsoft.com/office/drawing/2014/main" id="{BADD89E3-7014-CD1A-6D93-8A6852D29FA8}"/>
              </a:ext>
            </a:extLst>
          </p:cNvPr>
          <p:cNvSpPr/>
          <p:nvPr/>
        </p:nvSpPr>
        <p:spPr bwMode="auto">
          <a:xfrm rot="6600000">
            <a:off x="3205115" y="1401903"/>
            <a:ext cx="574591" cy="574548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7AD71F-4D8A-C868-3042-78C1CD8B05DD}"/>
              </a:ext>
            </a:extLst>
          </p:cNvPr>
          <p:cNvCxnSpPr>
            <a:cxnSpLocks/>
          </p:cNvCxnSpPr>
          <p:nvPr/>
        </p:nvCxnSpPr>
        <p:spPr bwMode="auto">
          <a:xfrm>
            <a:off x="3545215" y="2907792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Chord 22">
            <a:extLst>
              <a:ext uri="{FF2B5EF4-FFF2-40B4-BE49-F238E27FC236}">
                <a16:creationId xmlns:a16="http://schemas.microsoft.com/office/drawing/2014/main" id="{5986EA78-0378-4479-704E-96BCD9F7E2EA}"/>
              </a:ext>
            </a:extLst>
          </p:cNvPr>
          <p:cNvSpPr/>
          <p:nvPr/>
        </p:nvSpPr>
        <p:spPr bwMode="auto">
          <a:xfrm rot="12000000">
            <a:off x="5005787" y="2594334"/>
            <a:ext cx="574591" cy="574548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5216F0-1E72-2E52-7A28-DC4880A139AB}"/>
              </a:ext>
            </a:extLst>
          </p:cNvPr>
          <p:cNvSpPr txBox="1"/>
          <p:nvPr/>
        </p:nvSpPr>
        <p:spPr>
          <a:xfrm>
            <a:off x="762008" y="3276600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Photon source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DA0B49-308C-4F5E-1058-1714DC3D4A97}"/>
              </a:ext>
            </a:extLst>
          </p:cNvPr>
          <p:cNvSpPr txBox="1"/>
          <p:nvPr/>
        </p:nvSpPr>
        <p:spPr>
          <a:xfrm>
            <a:off x="2845353" y="3322533"/>
            <a:ext cx="15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Half silvered mirror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31F10-CC65-9C38-F775-7101F90887F8}"/>
              </a:ext>
            </a:extLst>
          </p:cNvPr>
          <p:cNvSpPr txBox="1"/>
          <p:nvPr/>
        </p:nvSpPr>
        <p:spPr>
          <a:xfrm>
            <a:off x="5538293" y="2675514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2A55E4-E10A-0D98-C99C-EE4807280280}"/>
              </a:ext>
            </a:extLst>
          </p:cNvPr>
          <p:cNvSpPr txBox="1"/>
          <p:nvPr/>
        </p:nvSpPr>
        <p:spPr>
          <a:xfrm>
            <a:off x="3769090" y="1456575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A9E212-F8B1-09C5-CD96-06BCEE8630CA}"/>
              </a:ext>
            </a:extLst>
          </p:cNvPr>
          <p:cNvSpPr txBox="1"/>
          <p:nvPr/>
        </p:nvSpPr>
        <p:spPr>
          <a:xfrm>
            <a:off x="545999" y="1269219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1</a:t>
            </a:r>
          </a:p>
        </p:txBody>
      </p:sp>
    </p:spTree>
    <p:extLst>
      <p:ext uri="{BB962C8B-B14F-4D97-AF65-F5344CB8AC3E}">
        <p14:creationId xmlns:p14="http://schemas.microsoft.com/office/powerpoint/2010/main" val="89291068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Amplitude</a:t>
            </a:r>
            <a:r>
              <a:rPr lang="sv-SE" sz="3600" dirty="0"/>
              <a:t> </a:t>
            </a:r>
            <a:r>
              <a:rPr lang="sv-SE" sz="3600" dirty="0" err="1"/>
              <a:t>Amplification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b="0" dirty="0"/>
          </a:p>
          <a:p>
            <a:pPr defTabSz="912813">
              <a:lnSpc>
                <a:spcPct val="90000"/>
              </a:lnSpc>
            </a:pPr>
            <a:endParaRPr lang="sv-SE" sz="1800" dirty="0"/>
          </a:p>
          <a:p>
            <a:pPr marL="400050" lvl="1" indent="0" defTabSz="912813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54813843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Quantum Fourier Transform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b="0" dirty="0"/>
          </a:p>
          <a:p>
            <a:pPr defTabSz="912813">
              <a:lnSpc>
                <a:spcPct val="90000"/>
              </a:lnSpc>
            </a:pPr>
            <a:endParaRPr lang="sv-SE" sz="1800" dirty="0"/>
          </a:p>
          <a:p>
            <a:pPr marL="400050" lvl="1" indent="0" defTabSz="912813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94227657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Order </a:t>
            </a:r>
            <a:r>
              <a:rPr lang="sv-SE" sz="3600" dirty="0" err="1"/>
              <a:t>Finding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b="0" dirty="0"/>
          </a:p>
          <a:p>
            <a:pPr defTabSz="912813">
              <a:lnSpc>
                <a:spcPct val="90000"/>
              </a:lnSpc>
            </a:pPr>
            <a:endParaRPr lang="sv-SE" sz="1800" dirty="0"/>
          </a:p>
          <a:p>
            <a:pPr marL="400050" lvl="1" indent="0" defTabSz="912813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21812223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Shor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b="0" dirty="0"/>
          </a:p>
          <a:p>
            <a:pPr defTabSz="912813">
              <a:lnSpc>
                <a:spcPct val="90000"/>
              </a:lnSpc>
            </a:pPr>
            <a:endParaRPr lang="sv-SE" sz="1800" dirty="0"/>
          </a:p>
          <a:p>
            <a:pPr marL="400050" lvl="1" indent="0" defTabSz="912813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1585089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Grover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b="0" dirty="0"/>
          </a:p>
          <a:p>
            <a:pPr defTabSz="912813">
              <a:lnSpc>
                <a:spcPct val="90000"/>
              </a:lnSpc>
            </a:pPr>
            <a:endParaRPr lang="sv-SE" sz="1800" dirty="0"/>
          </a:p>
          <a:p>
            <a:pPr marL="400050" lvl="1" indent="0" defTabSz="912813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56565850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Factoring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b="0" dirty="0"/>
          </a:p>
          <a:p>
            <a:pPr defTabSz="912813">
              <a:lnSpc>
                <a:spcPct val="90000"/>
              </a:lnSpc>
            </a:pPr>
            <a:endParaRPr lang="sv-SE" sz="1800" dirty="0"/>
          </a:p>
          <a:p>
            <a:pPr marL="400050" lvl="1" indent="0" defTabSz="912813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304694389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Discrete</a:t>
            </a:r>
            <a:r>
              <a:rPr lang="sv-SE" sz="3600" dirty="0"/>
              <a:t> log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b="0" dirty="0"/>
          </a:p>
          <a:p>
            <a:pPr defTabSz="912813">
              <a:lnSpc>
                <a:spcPct val="90000"/>
              </a:lnSpc>
            </a:pPr>
            <a:endParaRPr lang="sv-SE" sz="1800" dirty="0"/>
          </a:p>
          <a:p>
            <a:pPr marL="400050" lvl="1" indent="0" defTabSz="912813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8913447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Error Correction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b="0" dirty="0"/>
          </a:p>
          <a:p>
            <a:pPr defTabSz="912813">
              <a:lnSpc>
                <a:spcPct val="90000"/>
              </a:lnSpc>
            </a:pPr>
            <a:endParaRPr lang="sv-SE" sz="1800" dirty="0"/>
          </a:p>
          <a:p>
            <a:pPr marL="400050" lvl="1" indent="0" defTabSz="912813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6687339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End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b="0" dirty="0"/>
          </a:p>
          <a:p>
            <a:pPr defTabSz="912813">
              <a:lnSpc>
                <a:spcPct val="90000"/>
              </a:lnSpc>
            </a:pPr>
            <a:endParaRPr lang="sv-SE" sz="1800" dirty="0"/>
          </a:p>
          <a:p>
            <a:pPr marL="400050" lvl="1" indent="0" defTabSz="912813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189973012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Beam splitters and QM</a:t>
            </a:r>
            <a:br>
              <a:rPr lang="en-US" sz="3600" dirty="0"/>
            </a:br>
            <a:r>
              <a:rPr lang="en-US" sz="1800" dirty="0"/>
              <a:t>Mach-</a:t>
            </a:r>
            <a:r>
              <a:rPr lang="en-US" sz="1800" dirty="0" err="1"/>
              <a:t>Zender</a:t>
            </a:r>
            <a:r>
              <a:rPr lang="en-US" sz="1800" dirty="0"/>
              <a:t> Interferometer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919896"/>
            <a:ext cx="8458200" cy="1698511"/>
          </a:xfrm>
        </p:spPr>
        <p:txBody>
          <a:bodyPr/>
          <a:lstStyle/>
          <a:p>
            <a:pPr marL="0" indent="0" defTabSz="912813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50" lvl="1" indent="0" defTabSz="912813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0</a:t>
            </a:r>
          </a:p>
          <a:p>
            <a:pPr marL="400050" lvl="1" indent="0" defTabSz="912813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1</a:t>
            </a:r>
          </a:p>
          <a:p>
            <a:pPr marL="400050" lvl="1" indent="0" defTabSz="912813">
              <a:lnSpc>
                <a:spcPct val="9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2813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Huh?</a:t>
            </a:r>
          </a:p>
          <a:p>
            <a:pPr marL="400050" lvl="1" indent="0" defTabSz="912813">
              <a:lnSpc>
                <a:spcPct val="90000"/>
              </a:lnSpc>
              <a:buNone/>
            </a:pPr>
            <a:endParaRPr lang="sv-SE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FF0BC6-C2B9-7EF4-BE59-6BCA8FE76FDD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6600" y="3331692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A50D3-C569-09BF-97EA-EF4218FF5087}"/>
              </a:ext>
            </a:extLst>
          </p:cNvPr>
          <p:cNvCxnSpPr>
            <a:cxnSpLocks/>
          </p:cNvCxnSpPr>
          <p:nvPr/>
        </p:nvCxnSpPr>
        <p:spPr bwMode="auto">
          <a:xfrm>
            <a:off x="1905000" y="3581840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C38900-B0B2-3D1C-4518-01F13623E90C}"/>
              </a:ext>
            </a:extLst>
          </p:cNvPr>
          <p:cNvCxnSpPr>
            <a:cxnSpLocks/>
          </p:cNvCxnSpPr>
          <p:nvPr/>
        </p:nvCxnSpPr>
        <p:spPr bwMode="auto">
          <a:xfrm>
            <a:off x="5182511" y="1536341"/>
            <a:ext cx="0" cy="9910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FC695C-0AD8-59D1-D807-8F8EEAC080BC}"/>
              </a:ext>
            </a:extLst>
          </p:cNvPr>
          <p:cNvGrpSpPr/>
          <p:nvPr/>
        </p:nvGrpSpPr>
        <p:grpSpPr>
          <a:xfrm>
            <a:off x="1354828" y="3274670"/>
            <a:ext cx="550172" cy="666622"/>
            <a:chOff x="1219199" y="1775476"/>
            <a:chExt cx="550172" cy="6666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1874A3F-4F3F-9C65-DC4A-263CB66B7A65}"/>
                </a:ext>
              </a:extLst>
            </p:cNvPr>
            <p:cNvSpPr/>
            <p:nvPr/>
          </p:nvSpPr>
          <p:spPr bwMode="auto">
            <a:xfrm>
              <a:off x="1219199" y="1905000"/>
              <a:ext cx="394073" cy="3810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8EA72D-F1B8-9CF7-D920-7A6A9A6C10B2}"/>
                </a:ext>
              </a:extLst>
            </p:cNvPr>
            <p:cNvCxnSpPr>
              <a:cxnSpLocks/>
            </p:cNvCxnSpPr>
            <p:nvPr/>
          </p:nvCxnSpPr>
          <p:spPr bwMode="auto">
            <a:xfrm rot="-2700000">
              <a:off x="1586491" y="1827269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EE143F-DA39-4AA5-F2E0-0219D6A00358}"/>
                </a:ext>
              </a:extLst>
            </p:cNvPr>
            <p:cNvCxnSpPr>
              <a:cxnSpLocks/>
            </p:cNvCxnSpPr>
            <p:nvPr/>
          </p:nvCxnSpPr>
          <p:spPr bwMode="auto">
            <a:xfrm rot="2700000">
              <a:off x="1596502" y="2350658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E79D90-2A44-ED7C-811F-E926FE2926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1775476"/>
              <a:ext cx="0" cy="6398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Chord 18">
            <a:extLst>
              <a:ext uri="{FF2B5EF4-FFF2-40B4-BE49-F238E27FC236}">
                <a16:creationId xmlns:a16="http://schemas.microsoft.com/office/drawing/2014/main" id="{BADD89E3-7014-CD1A-6D93-8A6852D29FA8}"/>
              </a:ext>
            </a:extLst>
          </p:cNvPr>
          <p:cNvSpPr/>
          <p:nvPr/>
        </p:nvSpPr>
        <p:spPr bwMode="auto">
          <a:xfrm rot="6600000">
            <a:off x="4846241" y="1147749"/>
            <a:ext cx="574591" cy="574548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7AD71F-4D8A-C868-3042-78C1CD8B05DD}"/>
              </a:ext>
            </a:extLst>
          </p:cNvPr>
          <p:cNvCxnSpPr>
            <a:cxnSpLocks/>
          </p:cNvCxnSpPr>
          <p:nvPr/>
        </p:nvCxnSpPr>
        <p:spPr bwMode="auto">
          <a:xfrm>
            <a:off x="3545215" y="3572484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Chord 22">
            <a:extLst>
              <a:ext uri="{FF2B5EF4-FFF2-40B4-BE49-F238E27FC236}">
                <a16:creationId xmlns:a16="http://schemas.microsoft.com/office/drawing/2014/main" id="{5986EA78-0378-4479-704E-96BCD9F7E2EA}"/>
              </a:ext>
            </a:extLst>
          </p:cNvPr>
          <p:cNvSpPr/>
          <p:nvPr/>
        </p:nvSpPr>
        <p:spPr bwMode="auto">
          <a:xfrm rot="12000000">
            <a:off x="5920195" y="2240115"/>
            <a:ext cx="574591" cy="574548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5216F0-1E72-2E52-7A28-DC4880A139AB}"/>
              </a:ext>
            </a:extLst>
          </p:cNvPr>
          <p:cNvSpPr txBox="1"/>
          <p:nvPr/>
        </p:nvSpPr>
        <p:spPr>
          <a:xfrm>
            <a:off x="762008" y="3941292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Photon source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DA0B49-308C-4F5E-1058-1714DC3D4A97}"/>
              </a:ext>
            </a:extLst>
          </p:cNvPr>
          <p:cNvSpPr txBox="1"/>
          <p:nvPr/>
        </p:nvSpPr>
        <p:spPr>
          <a:xfrm>
            <a:off x="2845353" y="3987225"/>
            <a:ext cx="15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Half silvered mirror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31F10-CC65-9C38-F775-7101F90887F8}"/>
              </a:ext>
            </a:extLst>
          </p:cNvPr>
          <p:cNvSpPr txBox="1"/>
          <p:nvPr/>
        </p:nvSpPr>
        <p:spPr>
          <a:xfrm>
            <a:off x="6324608" y="2426219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2A55E4-E10A-0D98-C99C-EE4807280280}"/>
              </a:ext>
            </a:extLst>
          </p:cNvPr>
          <p:cNvSpPr txBox="1"/>
          <p:nvPr/>
        </p:nvSpPr>
        <p:spPr>
          <a:xfrm>
            <a:off x="5181608" y="1685175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13EACA-B507-B802-A3F9-C4A454E23D47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7625" y="2356104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962DA5-066C-B29C-9600-6E3C490621FB}"/>
              </a:ext>
            </a:extLst>
          </p:cNvPr>
          <p:cNvCxnSpPr>
            <a:cxnSpLocks/>
          </p:cNvCxnSpPr>
          <p:nvPr/>
        </p:nvCxnSpPr>
        <p:spPr bwMode="auto">
          <a:xfrm flipV="1">
            <a:off x="4880630" y="3352800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306F05-0C10-E405-A913-770D14EEDDF9}"/>
              </a:ext>
            </a:extLst>
          </p:cNvPr>
          <p:cNvCxnSpPr>
            <a:cxnSpLocks/>
          </p:cNvCxnSpPr>
          <p:nvPr/>
        </p:nvCxnSpPr>
        <p:spPr bwMode="auto">
          <a:xfrm flipV="1">
            <a:off x="4909952" y="2283635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8E8172-90B5-59E8-BD17-2C6FC39C35A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41385" y="2574150"/>
            <a:ext cx="0" cy="9983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18C3FA-CF52-A500-94CF-52F6642C8055}"/>
              </a:ext>
            </a:extLst>
          </p:cNvPr>
          <p:cNvCxnSpPr>
            <a:cxnSpLocks/>
          </p:cNvCxnSpPr>
          <p:nvPr/>
        </p:nvCxnSpPr>
        <p:spPr bwMode="auto">
          <a:xfrm flipV="1">
            <a:off x="5182159" y="2583506"/>
            <a:ext cx="0" cy="9983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E4D23D-8160-A2EB-338A-BDAE0B2DCFAE}"/>
              </a:ext>
            </a:extLst>
          </p:cNvPr>
          <p:cNvCxnSpPr>
            <a:cxnSpLocks/>
          </p:cNvCxnSpPr>
          <p:nvPr/>
        </p:nvCxnSpPr>
        <p:spPr bwMode="auto">
          <a:xfrm>
            <a:off x="3525855" y="2583506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FBEBF6-BC0E-FA72-2329-B3764CC16252}"/>
              </a:ext>
            </a:extLst>
          </p:cNvPr>
          <p:cNvCxnSpPr>
            <a:cxnSpLocks/>
          </p:cNvCxnSpPr>
          <p:nvPr/>
        </p:nvCxnSpPr>
        <p:spPr bwMode="auto">
          <a:xfrm>
            <a:off x="5181600" y="2553383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B9ADD7-BDCA-1EAE-C9F1-774099DFA443}"/>
              </a:ext>
            </a:extLst>
          </p:cNvPr>
          <p:cNvSpPr txBox="1"/>
          <p:nvPr/>
        </p:nvSpPr>
        <p:spPr>
          <a:xfrm>
            <a:off x="3847202" y="1846255"/>
            <a:ext cx="15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Half silvered mirror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A33ADC-53B3-9650-87D8-4958A5202FD0}"/>
              </a:ext>
            </a:extLst>
          </p:cNvPr>
          <p:cNvSpPr txBox="1"/>
          <p:nvPr/>
        </p:nvSpPr>
        <p:spPr>
          <a:xfrm>
            <a:off x="2181226" y="2204336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00BD9-C301-EEA9-BD9F-4925EDD923BA}"/>
              </a:ext>
            </a:extLst>
          </p:cNvPr>
          <p:cNvSpPr txBox="1"/>
          <p:nvPr/>
        </p:nvSpPr>
        <p:spPr>
          <a:xfrm>
            <a:off x="4865212" y="3615917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Mirror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EB1317-097E-2ADF-C29D-88CB8535CCFB}"/>
              </a:ext>
            </a:extLst>
          </p:cNvPr>
          <p:cNvSpPr txBox="1"/>
          <p:nvPr/>
        </p:nvSpPr>
        <p:spPr>
          <a:xfrm>
            <a:off x="4114800" y="2625852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5CD0E5-AF48-E4E1-2BA7-19AAA212FA2E}"/>
              </a:ext>
            </a:extLst>
          </p:cNvPr>
          <p:cNvSpPr txBox="1"/>
          <p:nvPr/>
        </p:nvSpPr>
        <p:spPr>
          <a:xfrm>
            <a:off x="3561393" y="2938046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25F7F-41FD-5D26-337A-E84D4E6B13BA}"/>
              </a:ext>
            </a:extLst>
          </p:cNvPr>
          <p:cNvSpPr txBox="1"/>
          <p:nvPr/>
        </p:nvSpPr>
        <p:spPr>
          <a:xfrm>
            <a:off x="4171368" y="3221844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CB175-643A-86D6-F231-7546AC619D42}"/>
              </a:ext>
            </a:extLst>
          </p:cNvPr>
          <p:cNvSpPr txBox="1"/>
          <p:nvPr/>
        </p:nvSpPr>
        <p:spPr>
          <a:xfrm>
            <a:off x="4932993" y="2895600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7BAC6D-AE1A-443C-3323-2D83C463C88D}"/>
              </a:ext>
            </a:extLst>
          </p:cNvPr>
          <p:cNvSpPr txBox="1"/>
          <p:nvPr/>
        </p:nvSpPr>
        <p:spPr>
          <a:xfrm>
            <a:off x="1143000" y="1364736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2</a:t>
            </a:r>
          </a:p>
        </p:txBody>
      </p:sp>
    </p:spTree>
    <p:extLst>
      <p:ext uri="{BB962C8B-B14F-4D97-AF65-F5344CB8AC3E}">
        <p14:creationId xmlns:p14="http://schemas.microsoft.com/office/powerpoint/2010/main" val="17834562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According to QM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371600"/>
                <a:ext cx="8572500" cy="5246807"/>
              </a:xfrm>
            </p:spPr>
            <p:txBody>
              <a:bodyPr/>
              <a:lstStyle/>
              <a:p>
                <a:pPr marL="0" indent="0" defTabSz="912813">
                  <a:spcBef>
                    <a:spcPts val="400"/>
                  </a:spcBef>
                  <a:buNone/>
                </a:pPr>
                <a:r>
                  <a:rPr lang="sv-SE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Beam</a:t>
                </a: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splitter causes the photon to go into superposition: </a:t>
                </a:r>
              </a:p>
              <a:p>
                <a:pPr marL="400050" lvl="1" indent="0" defTabSz="912813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0&gt;+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|0&gt; </m:t>
                    </m:r>
                  </m:oMath>
                </a14:m>
                <a:r>
                  <a:rPr lang="en-US" sz="18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is right,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b="0" dirty="0"/>
                  <a:t> </a:t>
                </a:r>
                <a:r>
                  <a:rPr lang="en-US" sz="18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up.</a:t>
                </a:r>
              </a:p>
              <a:p>
                <a:pPr marL="400050" lvl="1" indent="0" defTabSz="912813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|0&gt;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b="0" dirty="0"/>
                  <a:t>),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).  </a:t>
                </a:r>
              </a:p>
              <a:p>
                <a:pPr marL="0" indent="0" defTabSz="912813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Beam splitter acts on incoming state via the matrix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813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experiment 1, if all photons leave source in state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b="0" dirty="0"/>
                  <a:t>), </a:t>
                </a:r>
                <a:r>
                  <a:rPr lang="en-US" sz="18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after the splitter they are in state</a:t>
                </a:r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 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arrive at detector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detector 2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pPr marL="0" indent="0" defTabSz="912813">
                  <a:spcBef>
                    <a:spcPts val="400"/>
                  </a:spcBef>
                  <a:buNone/>
                </a:pPr>
                <a:endParaRPr lang="en-US" sz="2000" dirty="0"/>
              </a:p>
              <a:p>
                <a:pPr marL="0" indent="0" defTabSz="912813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However, going through another beam splitter, in experiment 2, yields the output state:</a:t>
                </a:r>
              </a:p>
              <a:p>
                <a:pPr marL="400050" lvl="1" indent="0" defTabSz="912813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813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always arrive at detector 2.</a:t>
                </a:r>
              </a:p>
              <a:p>
                <a:pPr marL="400050" lvl="1" indent="0" defTabSz="912813">
                  <a:spcBef>
                    <a:spcPts val="400"/>
                  </a:spcBef>
                  <a:buNone/>
                </a:pPr>
                <a:endParaRPr lang="en-US" sz="1600" dirty="0"/>
              </a:p>
              <a:p>
                <a:pPr marL="400050" lvl="1" indent="0" defTabSz="912813">
                  <a:lnSpc>
                    <a:spcPct val="90000"/>
                  </a:lnSpc>
                  <a:buNone/>
                </a:pPr>
                <a:endParaRPr lang="en-US" sz="2000" b="0" dirty="0"/>
              </a:p>
              <a:p>
                <a:pPr marL="400050" lvl="1" indent="0" defTabSz="912813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50" lvl="1" indent="0" defTabSz="912813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50" lvl="1" indent="0" defTabSz="912813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371600"/>
                <a:ext cx="8572500" cy="5246807"/>
              </a:xfrm>
              <a:blipFill>
                <a:blip r:embed="rId3"/>
                <a:stretch>
                  <a:fillRect l="-591" t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1216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Postulates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81100"/>
                <a:ext cx="8763000" cy="4800600"/>
              </a:xfrm>
            </p:spPr>
            <p:txBody>
              <a:bodyPr/>
              <a:lstStyle/>
              <a:p>
                <a:pPr defTabSz="912813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of a system is a unit vector (over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0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in a Hilbert space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813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qubit is a quantum system,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  A one qubit system is in general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813">
                  <a:spcBef>
                    <a:spcPts val="4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system evolves according to a unitary operator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(0&gt;)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813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unitary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Note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813">
                  <a:spcBef>
                    <a:spcPts val="4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 is a Hamiltonian: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813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Two physical systems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be treated as a single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joint state is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&gt;⊗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813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an orthonormal basis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one can perform a von-Neuman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outputs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It is projective.</a:t>
                </a:r>
              </a:p>
              <a:p>
                <a:pPr marL="400050" lvl="1" indent="0" defTabSz="912813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81100"/>
                <a:ext cx="8763000" cy="4800600"/>
              </a:xfrm>
              <a:blipFill>
                <a:blip r:embed="rId3"/>
                <a:stretch>
                  <a:fillRect l="-870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42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Linear Algebra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</p:spPr>
            <p:txBody>
              <a:bodyPr/>
              <a:lstStyle/>
              <a:p>
                <a:pPr marL="0" indent="0" defTabSz="912813">
                  <a:lnSpc>
                    <a:spcPct val="90000"/>
                  </a:lnSpc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Dirac Notation: Element in Hilbert space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represented by n-entry symbol.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|000…00&gt;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(1, 0,…,0)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etc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column vectors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coordinates.</a:t>
                </a:r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Spectral 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normal operator in the Hilbert space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each is an eigenvector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For every such , there is a unitary matrix,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diagonal.</a:t>
                </a:r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endParaRPr lang="en-US" sz="2000" dirty="0"/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Dual basis</a:t>
                </a:r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Inner product: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Outer product: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</a:t>
                </a:r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Every linear operator can be written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US" sz="20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 defTabSz="912813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  <a:blipFill>
                <a:blip r:embed="rId3"/>
                <a:stretch>
                  <a:fillRect l="-599" t="-1583" b="-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9713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Linear Algebra (continued)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</p:spPr>
            <p:txBody>
              <a:bodyPr/>
              <a:lstStyle/>
              <a:p>
                <a:pPr marL="0" indent="0" defTabSz="912813">
                  <a:lnSpc>
                    <a:spcPct val="90000"/>
                  </a:lnSpc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Tensor product: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</a:t>
                </a:r>
              </a:p>
              <a:p>
                <a:pPr marL="0" indent="0" defTabSz="912813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813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Schmidt decomposition: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  <a:blipFill>
                <a:blip r:embed="rId3"/>
                <a:stretch>
                  <a:fillRect l="-599"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94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Mixed States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295400"/>
            <a:ext cx="8458200" cy="4800600"/>
          </a:xfrm>
        </p:spPr>
        <p:txBody>
          <a:bodyPr/>
          <a:lstStyle/>
          <a:p>
            <a:pPr marL="0" indent="0" defTabSz="912813">
              <a:lnSpc>
                <a:spcPct val="90000"/>
              </a:lnSpc>
              <a:buNone/>
            </a:pPr>
            <a:r>
              <a:rPr lang="en-US" sz="2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988114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Circuits and gates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447800"/>
                <a:ext cx="7772400" cy="4648200"/>
              </a:xfrm>
            </p:spPr>
            <p:txBody>
              <a:bodyPr/>
              <a:lstStyle/>
              <a:p>
                <a:pPr defTabSz="912813">
                  <a:spcBef>
                    <a:spcPts val="1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Quantum circuits</a:t>
                </a:r>
              </a:p>
              <a:p>
                <a:pPr defTabSz="912813">
                  <a:spcBef>
                    <a:spcPts val="1200"/>
                  </a:spcBef>
                </a:pPr>
                <a:r>
                  <a:rPr lang="en-US" sz="20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Gates</a:t>
                </a:r>
              </a:p>
              <a:p>
                <a:pPr defTabSz="912813">
                  <a:spcBef>
                    <a:spcPts val="1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Universal gate set: A gate set is universal if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-bit unitary operator can be approximated to arbitrary accuracy by a quantum circuit from this set</a:t>
                </a:r>
              </a:p>
              <a:p>
                <a:pPr defTabSz="912813">
                  <a:spcBef>
                    <a:spcPts val="1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entangling gate is on that for an input product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output state is not a product state (e.g.-CNOT)</a:t>
                </a:r>
              </a:p>
              <a:p>
                <a:pPr defTabSz="912813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set of states with an entangling 2-qubit gate together with all 1-qubit gates is universal.</a:t>
                </a:r>
              </a:p>
              <a:p>
                <a:pPr defTabSz="912813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1-qubit gate,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813">
                  <a:spcBef>
                    <a:spcPts val="1200"/>
                  </a:spcBef>
                </a:pPr>
                <a:endParaRPr lang="en-US" sz="20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447800"/>
                <a:ext cx="7772400" cy="4648200"/>
              </a:xfrm>
              <a:blipFill>
                <a:blip r:embed="rId3"/>
                <a:stretch>
                  <a:fillRect l="-653" t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14147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72147</TotalTime>
  <Words>1451</Words>
  <Application>Microsoft Macintosh PowerPoint</Application>
  <PresentationFormat>On-screen Show (4:3)</PresentationFormat>
  <Paragraphs>241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Courier New</vt:lpstr>
      <vt:lpstr>Times New Roman</vt:lpstr>
      <vt:lpstr>Contemporary</vt:lpstr>
      <vt:lpstr>PowerPoint Presentation</vt:lpstr>
      <vt:lpstr>Beam splitters and QM I can safely say that no one understands Quantum Mechanics - Feynman</vt:lpstr>
      <vt:lpstr>Beam splitters and QM Mach-Zender Interferometer</vt:lpstr>
      <vt:lpstr>According to QM Analysis</vt:lpstr>
      <vt:lpstr>Postulates</vt:lpstr>
      <vt:lpstr>Linear Algebra</vt:lpstr>
      <vt:lpstr>Linear Algebra (continued)</vt:lpstr>
      <vt:lpstr>Mixed States</vt:lpstr>
      <vt:lpstr>Circuits and gates</vt:lpstr>
      <vt:lpstr>No Cloning Theorem</vt:lpstr>
      <vt:lpstr>Common gates</vt:lpstr>
      <vt:lpstr>Bell Basis</vt:lpstr>
      <vt:lpstr>Changing Measurement  Basis</vt:lpstr>
      <vt:lpstr>Superdense coding</vt:lpstr>
      <vt:lpstr>Deutch</vt:lpstr>
      <vt:lpstr>Deutch-Josza</vt:lpstr>
      <vt:lpstr>Simon</vt:lpstr>
      <vt:lpstr>Important problems</vt:lpstr>
      <vt:lpstr>Phase kick back</vt:lpstr>
      <vt:lpstr>Amplitude Amplification</vt:lpstr>
      <vt:lpstr>Quantum Fourier Transform</vt:lpstr>
      <vt:lpstr>Order Finding</vt:lpstr>
      <vt:lpstr>Shor</vt:lpstr>
      <vt:lpstr>Grover</vt:lpstr>
      <vt:lpstr>Factoring</vt:lpstr>
      <vt:lpstr>Discrete log</vt:lpstr>
      <vt:lpstr>Error Correction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Adversaries and  Cryptography</dc:title>
  <dc:subject>Cryptanalysis</dc:subject>
  <dc:creator>John L Manferdelli</dc:creator>
  <cp:lastModifiedBy>John Manferdelli</cp:lastModifiedBy>
  <cp:revision>3546</cp:revision>
  <cp:lastPrinted>2023-08-07T23:02:46Z</cp:lastPrinted>
  <dcterms:created xsi:type="dcterms:W3CDTF">2013-01-28T20:25:58Z</dcterms:created>
  <dcterms:modified xsi:type="dcterms:W3CDTF">2023-08-08T03:09:52Z</dcterms:modified>
</cp:coreProperties>
</file>