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20210505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4114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3517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128-bit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8611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(IV ) – 128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66611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Compression function takes 128-bit state and 512 bit input and produces new 128 bit state (one </a:t>
            </a:r>
            <a:r>
              <a:rPr lang="en-US" sz="2000" dirty="0" err="1"/>
              <a:t>Merkle</a:t>
            </a:r>
            <a:r>
              <a:rPr lang="en-US" sz="2000" dirty="0"/>
              <a:t> </a:t>
            </a:r>
            <a:r>
              <a:rPr lang="en-US" sz="2000" dirty="0" err="1"/>
              <a:t>Damgard</a:t>
            </a:r>
            <a:r>
              <a:rPr lang="en-US" sz="2000" dirty="0"/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512-bit message input block: 16 32-bit words (M</a:t>
            </a:r>
            <a:r>
              <a:rPr lang="en-US" sz="2000" baseline="-25000" dirty="0"/>
              <a:t>0</a:t>
            </a:r>
            <a:r>
              <a:rPr lang="en-US" sz="2000" dirty="0"/>
              <a:t>, …, M</a:t>
            </a:r>
            <a:r>
              <a:rPr lang="en-US" sz="2000" baseline="-25000" dirty="0"/>
              <a:t>15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Math1Mono" charset="2"/>
                <a:cs typeface="Math1Mono" charset="2"/>
                <a:sym typeface="Symbol" pitchFamily="18" charset="2"/>
              </a:rPr>
              <a:t>s</a:t>
            </a:r>
            <a:r>
              <a:rPr lang="en-US" sz="2000" baseline="-25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(t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/>
                        <a:t>t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Math1Mono" charset="2"/>
                          <a:cs typeface="Math1Mono" charset="2"/>
                          <a:sym typeface="Symbol" pitchFamily="18" charset="2"/>
                        </a:rPr>
                        <a:t>s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(t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Denote M = 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15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Define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by </a:t>
            </a:r>
            <a:r>
              <a:rPr lang="en-US" sz="2000" dirty="0" err="1"/>
              <a:t>X</a:t>
            </a:r>
            <a:r>
              <a:rPr lang="en-US" sz="2000" dirty="0" err="1">
                <a:sym typeface="Symbol" pitchFamily="18" charset="2"/>
              </a:rPr>
              <a:t></a:t>
            </a:r>
            <a:r>
              <a:rPr lang="en-US" sz="2000" baseline="-25000" dirty="0" err="1"/>
              <a:t>i</a:t>
            </a:r>
            <a:r>
              <a:rPr lang="en-US" sz="2000" dirty="0"/>
              <a:t> = X</a:t>
            </a:r>
            <a:r>
              <a:rPr lang="en-US" sz="2000" baseline="-25000" dirty="0"/>
              <a:t>i</a:t>
            </a:r>
            <a:r>
              <a:rPr lang="en-US" sz="2000" dirty="0"/>
              <a:t> for i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12 and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 X</a:t>
            </a:r>
            <a:r>
              <a:rPr lang="en-US" sz="2000" baseline="-25000" dirty="0"/>
              <a:t>12</a:t>
            </a:r>
            <a:r>
              <a:rPr lang="en-US" sz="2000" dirty="0"/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Word X</a:t>
            </a:r>
            <a:r>
              <a:rPr lang="en-US" sz="2000" baseline="-25000" dirty="0"/>
              <a:t>12</a:t>
            </a:r>
            <a:r>
              <a:rPr lang="en-US" sz="2000" dirty="0"/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We have the freedom to choose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11</a:t>
            </a:r>
            <a:r>
              <a:rPr lang="en-US" sz="2000" dirty="0"/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Goal is to find pair M and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with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>
                <a:sym typeface="Symbol" pitchFamily="18" charset="2"/>
              </a:rPr>
              <a:t>= (0,0,0,0)</a:t>
            </a:r>
            <a:endParaRPr lang="en-US" sz="2000" dirty="0"/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Find one-block collision, where M= 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baseline="-25000" dirty="0"/>
              <a:t>15</a:t>
            </a:r>
            <a:r>
              <a:rPr lang="en-US" sz="2000" dirty="0"/>
              <a:t>),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= (X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</a:t>
            </a:r>
            <a:r>
              <a:rPr lang="en-US" sz="2000" dirty="0"/>
              <a:t>,…,X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15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Difference is subtraction mod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Suppose (Q</a:t>
            </a:r>
            <a:r>
              <a:rPr lang="en-US" sz="2000" baseline="-25000" dirty="0"/>
              <a:t>j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/>
              <a:t>) = MD4</a:t>
            </a:r>
            <a:r>
              <a:rPr lang="en-US" sz="2000" baseline="-25000" dirty="0"/>
              <a:t>0…j</a:t>
            </a:r>
            <a:r>
              <a:rPr lang="en-US" sz="2000" dirty="0"/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and 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/>
              <a:t>) = MD4</a:t>
            </a:r>
            <a:r>
              <a:rPr lang="en-US" sz="2000" baseline="-25000" dirty="0"/>
              <a:t>0…j</a:t>
            </a:r>
            <a:r>
              <a:rPr lang="en-US" sz="2000" dirty="0"/>
              <a:t>(IV,M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Define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j</a:t>
            </a:r>
            <a:r>
              <a:rPr lang="en-US" sz="2000" dirty="0">
                <a:latin typeface="Times-Roman" charset="0"/>
                <a:sym typeface="Symbol" pitchFamily="18" charset="2"/>
              </a:rPr>
              <a:t> = </a:t>
            </a:r>
            <a:r>
              <a:rPr lang="en-US" sz="2000" dirty="0"/>
              <a:t>(</a:t>
            </a:r>
            <a:r>
              <a:rPr lang="en-US" sz="2000" dirty="0" err="1"/>
              <a:t>Q</a:t>
            </a:r>
            <a:r>
              <a:rPr lang="en-US" sz="2000" baseline="-25000" dirty="0" err="1"/>
              <a:t>j</a:t>
            </a:r>
            <a:r>
              <a:rPr lang="en-US" sz="2000" dirty="0" err="1">
                <a:sym typeface="Symbol" pitchFamily="18" charset="2"/>
              </a:rPr>
              <a:t></a:t>
            </a:r>
            <a:r>
              <a:rPr lang="en-US" sz="2000" dirty="0" err="1"/>
              <a:t>Q</a:t>
            </a:r>
            <a:r>
              <a:rPr lang="en-US" sz="2000" dirty="0" err="1">
                <a:sym typeface="Symbol" pitchFamily="18" charset="2"/>
              </a:rPr>
              <a:t></a:t>
            </a:r>
            <a:r>
              <a:rPr lang="en-US" sz="2000" baseline="-25000" dirty="0" err="1"/>
              <a:t>j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1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2</a:t>
            </a:r>
            <a:r>
              <a:rPr lang="en-US" sz="2000" dirty="0"/>
              <a:t>, Q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j</a:t>
            </a:r>
            <a:r>
              <a:rPr lang="en-US" sz="2000" baseline="-25000" dirty="0">
                <a:sym typeface="Symbol" pitchFamily="18" charset="2"/>
              </a:rPr>
              <a:t></a:t>
            </a:r>
            <a:r>
              <a:rPr lang="en-US" sz="2000" baseline="-25000" dirty="0"/>
              <a:t>3 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where subtraction is modulo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Let </a:t>
            </a:r>
            <a:r>
              <a:rPr lang="en-US" sz="2000" dirty="0">
                <a:sym typeface="Symbol" pitchFamily="18" charset="2"/>
              </a:rPr>
              <a:t></a:t>
            </a:r>
            <a:r>
              <a:rPr lang="en-US" sz="2000" dirty="0"/>
              <a:t>2</a:t>
            </a:r>
            <a:r>
              <a:rPr lang="en-US" sz="2000" baseline="30000" dirty="0">
                <a:latin typeface="Times-Roman" charset="0"/>
              </a:rPr>
              <a:t>n</a:t>
            </a:r>
            <a:r>
              <a:rPr lang="en-US" sz="2000" dirty="0"/>
              <a:t> denote </a:t>
            </a:r>
            <a:r>
              <a:rPr lang="en-US" sz="2000" dirty="0">
                <a:sym typeface="Symbol" pitchFamily="18" charset="2"/>
              </a:rPr>
              <a:t></a:t>
            </a:r>
            <a:r>
              <a:rPr lang="en-US" sz="2000" dirty="0"/>
              <a:t>2</a:t>
            </a:r>
            <a:r>
              <a:rPr lang="en-US" sz="2000" baseline="30000" dirty="0">
                <a:latin typeface="Times-Roman" charset="0"/>
              </a:rPr>
              <a:t>n</a:t>
            </a:r>
            <a:r>
              <a:rPr lang="en-US" sz="2000" dirty="0"/>
              <a:t> mod 2</a:t>
            </a:r>
            <a:r>
              <a:rPr lang="en-US" sz="2000" baseline="30000" dirty="0"/>
              <a:t>32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25</a:t>
            </a:r>
            <a:r>
              <a:rPr lang="en-US" sz="2000" dirty="0">
                <a:sym typeface="Symbol" pitchFamily="18" charset="2"/>
              </a:rPr>
              <a:t> = 0x02000000</a:t>
            </a:r>
            <a:r>
              <a:rPr lang="en-US" sz="2000" dirty="0"/>
              <a:t> and </a:t>
            </a:r>
            <a:r>
              <a:rPr lang="en-US" sz="2000" dirty="0">
                <a:sym typeface="Symbol" pitchFamily="18" charset="2"/>
              </a:rPr>
              <a:t>2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 = 0x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ffffffe</a:t>
            </a:r>
            <a:r>
              <a:rPr lang="en-US" sz="2000" dirty="0">
                <a:sym typeface="Symbol" pitchFamily="18" charset="2"/>
              </a:rPr>
              <a:t>0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All arithmetic is modulo 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Show: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>
                <a:latin typeface="Times-Roman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2000" dirty="0">
                <a:latin typeface="Times-Roman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2000" dirty="0">
                <a:latin typeface="Times-Roman" charset="0"/>
                <a:sym typeface="Symbol" pitchFamily="18" charset="2"/>
              </a:rPr>
              <a:t>,0,0)</a:t>
            </a:r>
            <a:r>
              <a:rPr lang="en-US" sz="2000" dirty="0"/>
              <a:t> implies probability at least 1/2</a:t>
            </a:r>
            <a:r>
              <a:rPr lang="en-US" sz="2000" baseline="30000" dirty="0"/>
              <a:t>30</a:t>
            </a:r>
            <a:r>
              <a:rPr lang="en-US" sz="2000" dirty="0"/>
              <a:t> that the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/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/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“Backup” to step 12: We can start at step 12 and have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/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/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/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 each phase of attack, some words of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/>
              <a:t>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When completed, have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/>
              <a:t> and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/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Where </a:t>
            </a:r>
            <a:r>
              <a:rPr lang="en-US" sz="2000" dirty="0">
                <a:latin typeface="Times-Roman" charset="0"/>
              </a:rPr>
              <a:t>M </a:t>
            </a:r>
            <a:r>
              <a:rPr lang="en-US" sz="2000" dirty="0">
                <a:latin typeface="Times-Roman" charset="0"/>
                <a:sym typeface="Symbol" pitchFamily="18" charset="2"/>
              </a:rPr>
              <a:t> </a:t>
            </a:r>
            <a:r>
              <a:rPr lang="en-US" sz="2000" dirty="0">
                <a:latin typeface="Times-Roman" charset="0"/>
              </a:rPr>
              <a:t>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/>
              <a:t> but </a:t>
            </a:r>
            <a:r>
              <a:rPr lang="en-US" sz="2000" dirty="0">
                <a:latin typeface="Times-Roman" charset="0"/>
              </a:rPr>
              <a:t>h(M) = h(M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dirty="0">
                <a:latin typeface="Times-Roman" charset="0"/>
              </a:rPr>
              <a:t>)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/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3340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n-US" sz="2000" dirty="0"/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Given y=h(x) it is infeasible to calculate x.  (“One way,” “non-</a:t>
            </a:r>
            <a:r>
              <a:rPr lang="en-US" sz="2000" dirty="0" err="1"/>
              <a:t>invertibility</a:t>
            </a:r>
            <a:r>
              <a:rPr lang="en-US" sz="2000" dirty="0"/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Given u, it is infeasible to find w such that h(u)=h(w).  (weak collision resistance, 2</a:t>
            </a:r>
            <a:r>
              <a:rPr lang="en-US" sz="2000" baseline="30000" dirty="0"/>
              <a:t>nd</a:t>
            </a:r>
            <a:r>
              <a:rPr lang="en-US" sz="2000" dirty="0"/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/>
              <a:t>It is infeasible to find u, w such that h(u)=h(w).  (strong collision resistance).  Note 4</a:t>
            </a:r>
            <a:r>
              <a:rPr lang="en-US" sz="2000" dirty="0"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5814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/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M and M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dirty="0"/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Assume that </a:t>
            </a:r>
            <a:r>
              <a:rPr lang="en-US" sz="1800" dirty="0">
                <a:latin typeface="Times-Roman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1800" dirty="0">
                <a:latin typeface="Times-Roman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1800" dirty="0">
                <a:latin typeface="Times-Roman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1800" dirty="0">
                <a:latin typeface="Times-Roman" charset="0"/>
                <a:sym typeface="Symbol" pitchFamily="18" charset="2"/>
              </a:rPr>
              <a:t>,0,0)</a:t>
            </a:r>
            <a:r>
              <a:rPr lang="en-US" sz="1800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G(Q</a:t>
            </a:r>
            <a:r>
              <a:rPr lang="en-US" sz="1800" baseline="-25000" dirty="0"/>
              <a:t>19</a:t>
            </a:r>
            <a:r>
              <a:rPr lang="en-US" sz="1800" dirty="0"/>
              <a:t>,Q</a:t>
            </a:r>
            <a:r>
              <a:rPr lang="en-US" sz="1800" baseline="-25000" dirty="0"/>
              <a:t>18</a:t>
            </a:r>
            <a:r>
              <a:rPr lang="en-US" sz="1800" dirty="0"/>
              <a:t>,Q</a:t>
            </a:r>
            <a:r>
              <a:rPr lang="en-US" sz="1800" baseline="-25000" dirty="0"/>
              <a:t>17</a:t>
            </a:r>
            <a:r>
              <a:rPr lang="en-US" sz="1800" dirty="0"/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/>
              <a:t>           G(Q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19</a:t>
            </a:r>
            <a:r>
              <a:rPr lang="en-US" sz="1800" dirty="0"/>
              <a:t>,Q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18</a:t>
            </a:r>
            <a:r>
              <a:rPr lang="en-US" sz="1800" dirty="0"/>
              <a:t>,Q</a:t>
            </a:r>
            <a:r>
              <a:rPr lang="en-US" sz="1800" dirty="0">
                <a:sym typeface="Symbol" pitchFamily="18" charset="2"/>
              </a:rPr>
              <a:t></a:t>
            </a:r>
            <a:r>
              <a:rPr lang="en-US" sz="1800" baseline="-25000" dirty="0"/>
              <a:t>17</a:t>
            </a:r>
            <a:r>
              <a:rPr lang="en-US" sz="18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Then we compute probabilities of “</a:t>
            </a:r>
            <a:r>
              <a:rPr lang="en-US" sz="1800" dirty="0">
                <a:sym typeface="Symbol" pitchFamily="18" charset="2"/>
              </a:rPr>
              <a:t>”</a:t>
            </a:r>
            <a:r>
              <a:rPr lang="en-US" sz="1800" dirty="0"/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Total probability: 2</a:t>
            </a:r>
            <a:r>
              <a:rPr lang="en-US" sz="1800" baseline="30000" dirty="0"/>
              <a:t>-30</a:t>
            </a:r>
            <a:r>
              <a:rPr lang="en-US" sz="1800" dirty="0"/>
              <a:t>, actually 2</a:t>
            </a:r>
            <a:r>
              <a:rPr lang="en-US" sz="1800" baseline="30000" dirty="0"/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295400"/>
            <a:ext cx="5562600" cy="4373563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91000"/>
          </a:xfrm>
        </p:spPr>
        <p:txBody>
          <a:bodyPr/>
          <a:lstStyle/>
          <a:p>
            <a:r>
              <a:rPr lang="en-US" sz="2000" dirty="0"/>
              <a:t>Consider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/>
              <a:t> </a:t>
            </a:r>
          </a:p>
          <a:p>
            <a:r>
              <a:rPr lang="en-US" sz="2000" dirty="0"/>
              <a:t>Suppose </a:t>
            </a:r>
            <a:r>
              <a:rPr lang="en-US" sz="2000" dirty="0">
                <a:latin typeface="Times-Roman" charset="0"/>
              </a:rPr>
              <a:t>j = 34</a:t>
            </a:r>
            <a:r>
              <a:rPr lang="en-US" sz="2000" dirty="0"/>
              <a:t> holds: Then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34</a:t>
            </a:r>
            <a:r>
              <a:rPr lang="en-US" sz="2000" dirty="0">
                <a:latin typeface="Times-Roman" charset="0"/>
              </a:rPr>
              <a:t>= (0,0,0,1)</a:t>
            </a:r>
            <a:r>
              <a:rPr lang="en-US" sz="2000" dirty="0"/>
              <a:t> and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Implies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35</a:t>
            </a:r>
            <a:r>
              <a:rPr lang="en-US" sz="2000" dirty="0">
                <a:latin typeface="Times-Roman" charset="0"/>
              </a:rPr>
              <a:t>= (0,0,0,0)</a:t>
            </a:r>
            <a:r>
              <a:rPr lang="en-US" sz="2000" dirty="0"/>
              <a:t> with probability 1</a:t>
            </a:r>
          </a:p>
          <a:p>
            <a:pPr lvl="1"/>
            <a:r>
              <a:rPr lang="en-US" sz="2000" dirty="0"/>
              <a:t>As summarized in </a:t>
            </a:r>
            <a:r>
              <a:rPr lang="en-US" sz="2000" dirty="0">
                <a:latin typeface="Times-Roman" charset="0"/>
              </a:rPr>
              <a:t>j = 35</a:t>
            </a:r>
            <a:r>
              <a:rPr lang="en-US" sz="2000" dirty="0"/>
              <a:t>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81200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46482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Analyze steps 12 to 19, find conditions that ensure </a:t>
            </a:r>
            <a:r>
              <a:rPr lang="en-US" sz="2000" dirty="0">
                <a:latin typeface="Times-Roman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Times-Roman" charset="0"/>
                <a:sym typeface="Symbol" pitchFamily="18" charset="2"/>
              </a:rPr>
              <a:t>19</a:t>
            </a:r>
            <a:r>
              <a:rPr lang="en-US" sz="2000" dirty="0">
                <a:latin typeface="Times-Roman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25</a:t>
            </a:r>
            <a:r>
              <a:rPr lang="en-US" sz="2000" dirty="0">
                <a:latin typeface="Times-Roman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Times-Roman" charset="0"/>
                <a:sym typeface="Symbol" pitchFamily="18" charset="2"/>
              </a:rPr>
              <a:t>5</a:t>
            </a:r>
            <a:r>
              <a:rPr lang="en-US" sz="2000" dirty="0">
                <a:latin typeface="Times-Roman" charset="0"/>
                <a:sym typeface="Symbol" pitchFamily="18" charset="2"/>
              </a:rPr>
              <a:t>,0,0)</a:t>
            </a:r>
            <a:r>
              <a:rPr lang="en-US" sz="2000" dirty="0"/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Times-Roman" charset="0"/>
              </a:rPr>
              <a:t>G(</a:t>
            </a:r>
            <a:r>
              <a:rPr lang="en-US" sz="2000" dirty="0">
                <a:latin typeface="Times Roman" charset="0"/>
              </a:rPr>
              <a:t>Q</a:t>
            </a:r>
            <a:r>
              <a:rPr lang="en-US" sz="2000" baseline="-25000" dirty="0">
                <a:latin typeface="Times Roman" charset="0"/>
              </a:rPr>
              <a:t>19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baseline="-25000" dirty="0">
                <a:latin typeface="Times Roman" charset="0"/>
              </a:rPr>
              <a:t>18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baseline="-25000" dirty="0">
                <a:latin typeface="Times Roman" charset="0"/>
              </a:rPr>
              <a:t>17</a:t>
            </a:r>
            <a:r>
              <a:rPr lang="en-US" sz="2000" dirty="0">
                <a:latin typeface="Times Roman" charset="0"/>
              </a:rPr>
              <a:t>)= G(Q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19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18</a:t>
            </a:r>
            <a:r>
              <a:rPr lang="en-US" sz="2000" dirty="0">
                <a:latin typeface="Times Roman" charset="0"/>
              </a:rPr>
              <a:t>,Q</a:t>
            </a:r>
            <a:r>
              <a:rPr lang="en-US" sz="2000" dirty="0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Times Roman" charset="0"/>
              </a:rPr>
              <a:t>17</a:t>
            </a:r>
            <a:r>
              <a:rPr lang="en-US" sz="2000" dirty="0">
                <a:latin typeface="Times Roman" charset="0"/>
              </a:rPr>
              <a:t>)</a:t>
            </a:r>
            <a:r>
              <a:rPr lang="en-US" sz="2000" dirty="0"/>
              <a:t>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8589" y="3048000"/>
            <a:ext cx="4595410" cy="3413125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To apply differential phase, must have 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baseline="-25000" dirty="0">
                <a:sym typeface="Symbol" pitchFamily="18" charset="2"/>
              </a:rPr>
              <a:t>19</a:t>
            </a:r>
            <a:r>
              <a:rPr lang="en-US" sz="2000" dirty="0">
                <a:sym typeface="Symbol" pitchFamily="18" charset="2"/>
              </a:rPr>
              <a:t>= (2</a:t>
            </a:r>
            <a:r>
              <a:rPr lang="en-US" sz="2000" baseline="30000" dirty="0">
                <a:sym typeface="Symbol" pitchFamily="18" charset="2"/>
              </a:rPr>
              <a:t>25</a:t>
            </a:r>
            <a:r>
              <a:rPr lang="en-US" sz="2000" dirty="0">
                <a:sym typeface="Symbol" pitchFamily="18" charset="2"/>
              </a:rPr>
              <a:t>,2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>
                <a:sym typeface="Symbol" pitchFamily="18" charset="2"/>
              </a:rPr>
              <a:t>,0,0)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19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19</a:t>
            </a:r>
            <a:r>
              <a:rPr lang="en-US" sz="2000" dirty="0"/>
              <a:t>+</a:t>
            </a: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25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18</a:t>
            </a:r>
            <a:r>
              <a:rPr lang="en-US" sz="2000" dirty="0"/>
              <a:t>+</a:t>
            </a:r>
            <a:r>
              <a:rPr lang="en-US" sz="2000" dirty="0">
                <a:sym typeface="Symbol" pitchFamily="18" charset="2"/>
              </a:rPr>
              <a:t>2</a:t>
            </a:r>
            <a:r>
              <a:rPr lang="en-US" sz="2000" baseline="30000" dirty="0">
                <a:sym typeface="Symbol" pitchFamily="18" charset="2"/>
              </a:rPr>
              <a:t>5</a:t>
            </a:r>
            <a:r>
              <a:rPr lang="en-US" sz="2000" dirty="0"/>
              <a:t> 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18</a:t>
            </a:r>
            <a:endParaRPr lang="en-US" sz="2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17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Q</a:t>
            </a:r>
            <a:r>
              <a:rPr lang="en-US" sz="2000" baseline="-25000" dirty="0"/>
              <a:t>16</a:t>
            </a:r>
            <a:r>
              <a:rPr lang="en-US" sz="2000" dirty="0"/>
              <a:t>= 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16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Q</a:t>
            </a:r>
            <a:r>
              <a:rPr lang="en-US" sz="2000" baseline="-25000" dirty="0"/>
              <a:t>12</a:t>
            </a:r>
            <a:r>
              <a:rPr lang="en-US" sz="2000" dirty="0"/>
              <a:t>= (Q</a:t>
            </a:r>
            <a:r>
              <a:rPr lang="en-US" sz="2000" baseline="-25000" dirty="0"/>
              <a:t>8</a:t>
            </a:r>
            <a:r>
              <a:rPr lang="en-US" sz="2000" dirty="0"/>
              <a:t> + F(Q</a:t>
            </a:r>
            <a:r>
              <a:rPr lang="en-US" sz="2000" baseline="-25000" dirty="0"/>
              <a:t>11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) + X</a:t>
            </a:r>
            <a:r>
              <a:rPr lang="en-US" sz="2000" baseline="-25000" dirty="0"/>
              <a:t>12</a:t>
            </a:r>
            <a:r>
              <a:rPr lang="en-US" sz="2000" dirty="0"/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8</a:t>
            </a:r>
            <a:r>
              <a:rPr lang="en-US" sz="2000" dirty="0"/>
              <a:t> + F(Q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11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9</a:t>
            </a:r>
            <a:r>
              <a:rPr lang="en-US" sz="2000" dirty="0"/>
              <a:t>) +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Since 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= X</a:t>
            </a:r>
            <a:r>
              <a:rPr lang="en-US" sz="2000" baseline="-25000" dirty="0"/>
              <a:t>12</a:t>
            </a:r>
            <a:r>
              <a:rPr lang="en-US" sz="2000" dirty="0"/>
              <a:t>+1 and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)= 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11</a:t>
            </a:r>
            <a:r>
              <a:rPr lang="en-US" sz="2000" dirty="0"/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(Q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baseline="-25000" dirty="0"/>
              <a:t>12</a:t>
            </a:r>
            <a:r>
              <a:rPr lang="en-US" sz="2000" dirty="0"/>
              <a:t>&lt;&lt;&lt;29)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(Q</a:t>
            </a:r>
            <a:r>
              <a:rPr lang="en-US" sz="2000" baseline="-25000" dirty="0"/>
              <a:t>12</a:t>
            </a:r>
            <a:r>
              <a:rPr lang="en-US" sz="2000" dirty="0"/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Naïve algorithm: choose six </a:t>
            </a:r>
            <a:r>
              <a:rPr lang="en-US" sz="2000" dirty="0" err="1">
                <a:latin typeface="Times Roman" charset="0"/>
              </a:rPr>
              <a:t>Q</a:t>
            </a:r>
            <a:r>
              <a:rPr lang="en-US" sz="2000" baseline="-25000" dirty="0" err="1">
                <a:latin typeface="Times Roman" charset="0"/>
              </a:rPr>
              <a:t>j</a:t>
            </a:r>
            <a:r>
              <a:rPr lang="en-US" sz="2000" dirty="0"/>
              <a:t>, yields five </a:t>
            </a:r>
            <a:r>
              <a:rPr lang="en-US" sz="2000" dirty="0" err="1">
                <a:latin typeface="Times-Roman" charset="0"/>
              </a:rPr>
              <a:t>Q</a:t>
            </a:r>
            <a:r>
              <a:rPr lang="en-US" sz="2000" baseline="-25000" dirty="0" err="1">
                <a:latin typeface="Times-Roman" charset="0"/>
              </a:rPr>
              <a:t>j</a:t>
            </a:r>
            <a:r>
              <a:rPr lang="en-US" sz="2000" dirty="0">
                <a:latin typeface="Times-Roman" charset="0"/>
              </a:rPr>
              <a:t>, </a:t>
            </a:r>
            <a:r>
              <a:rPr lang="en-US" sz="2000" dirty="0" err="1">
                <a:latin typeface="Times-Roman" charset="0"/>
              </a:rPr>
              <a:t>Q</a:t>
            </a:r>
            <a:r>
              <a:rPr lang="en-US" sz="2000" dirty="0" err="1">
                <a:latin typeface="Times-Roman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Times-Roman" charset="0"/>
              </a:rPr>
              <a:t>j</a:t>
            </a:r>
            <a:r>
              <a:rPr lang="en-US" sz="2000" dirty="0"/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How much work is this?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86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13</a:t>
            </a:r>
            <a:r>
              <a:rPr lang="en-US" sz="2000" dirty="0"/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14</a:t>
            </a:r>
            <a:r>
              <a:rPr lang="en-US" sz="2000" dirty="0"/>
              <a:t>= (Q</a:t>
            </a:r>
            <a:r>
              <a:rPr lang="en-US" sz="2000" baseline="-25000" dirty="0"/>
              <a:t>14</a:t>
            </a:r>
            <a:r>
              <a:rPr lang="en-US" sz="2000" dirty="0"/>
              <a:t>&lt;&lt;&lt;21)-Q</a:t>
            </a:r>
            <a:r>
              <a:rPr lang="en-US" sz="2000" baseline="-25000" dirty="0"/>
              <a:t>10</a:t>
            </a:r>
            <a:r>
              <a:rPr lang="en-US" sz="2000" dirty="0"/>
              <a:t>-F(Q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12</a:t>
            </a:r>
            <a:r>
              <a:rPr lang="en-US" sz="2000" dirty="0"/>
              <a:t>, Q</a:t>
            </a:r>
            <a:r>
              <a:rPr lang="en-US" sz="2000" baseline="-25000" dirty="0"/>
              <a:t>11</a:t>
            </a:r>
            <a:r>
              <a:rPr lang="en-US" sz="2000" dirty="0"/>
              <a:t>)</a:t>
            </a:r>
            <a:endParaRPr lang="en-US" sz="2000" baseline="-25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15</a:t>
            </a:r>
            <a:r>
              <a:rPr lang="en-US" sz="2000" dirty="0"/>
              <a:t>= (Q</a:t>
            </a:r>
            <a:r>
              <a:rPr lang="en-US" sz="2000" baseline="-25000" dirty="0"/>
              <a:t>15</a:t>
            </a:r>
            <a:r>
              <a:rPr lang="en-US" sz="2000" dirty="0"/>
              <a:t>&lt;&lt;&lt;21)-Q</a:t>
            </a:r>
            <a:r>
              <a:rPr lang="en-US" sz="2000" baseline="-25000" dirty="0"/>
              <a:t>11</a:t>
            </a:r>
            <a:r>
              <a:rPr lang="en-US" sz="2000" dirty="0"/>
              <a:t>-F(Q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12</a:t>
            </a:r>
            <a:r>
              <a:rPr lang="en-US" sz="2000" dirty="0"/>
              <a:t>) </a:t>
            </a:r>
            <a:endParaRPr lang="en-US" sz="2000" baseline="-25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=  (Q</a:t>
            </a:r>
            <a:r>
              <a:rPr lang="en-US" sz="2000" baseline="-25000" dirty="0"/>
              <a:t>16</a:t>
            </a:r>
            <a:r>
              <a:rPr lang="en-US" sz="2000" dirty="0"/>
              <a:t>&lt;&lt;&lt;21)-Q</a:t>
            </a:r>
            <a:r>
              <a:rPr lang="en-US" sz="2000" baseline="-25000" dirty="0"/>
              <a:t>12</a:t>
            </a:r>
            <a:r>
              <a:rPr lang="en-US" sz="2000" dirty="0"/>
              <a:t>-G(Q</a:t>
            </a:r>
            <a:r>
              <a:rPr lang="en-US" sz="2000" baseline="-25000" dirty="0"/>
              <a:t>15</a:t>
            </a:r>
            <a:r>
              <a:rPr lang="en-US" sz="2000" dirty="0"/>
              <a:t>, 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=  (Q</a:t>
            </a:r>
            <a:r>
              <a:rPr lang="en-US" sz="2000" baseline="-25000" dirty="0"/>
              <a:t>17</a:t>
            </a:r>
            <a:r>
              <a:rPr lang="en-US" sz="2000" dirty="0"/>
              <a:t>&lt;&lt;&lt;21)-Q</a:t>
            </a:r>
            <a:r>
              <a:rPr lang="en-US" sz="2000" baseline="-25000" dirty="0"/>
              <a:t>13</a:t>
            </a:r>
            <a:r>
              <a:rPr lang="en-US" sz="2000" dirty="0"/>
              <a:t>-G(Q</a:t>
            </a:r>
            <a:r>
              <a:rPr lang="en-US" sz="2000" baseline="-25000" dirty="0"/>
              <a:t>16</a:t>
            </a:r>
            <a:r>
              <a:rPr lang="en-US" sz="2000" dirty="0"/>
              <a:t>, Q</a:t>
            </a:r>
            <a:r>
              <a:rPr lang="en-US" sz="2000" baseline="-25000" dirty="0"/>
              <a:t>15</a:t>
            </a:r>
            <a:r>
              <a:rPr lang="en-US" sz="2000" dirty="0"/>
              <a:t>, Q</a:t>
            </a:r>
            <a:r>
              <a:rPr lang="en-US" sz="2000" baseline="-25000" dirty="0"/>
              <a:t>14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8</a:t>
            </a:r>
            <a:r>
              <a:rPr lang="en-US" sz="2000" dirty="0"/>
              <a:t>=  (Q</a:t>
            </a:r>
            <a:r>
              <a:rPr lang="en-US" sz="2000" baseline="-25000" dirty="0"/>
              <a:t>18</a:t>
            </a:r>
            <a:r>
              <a:rPr lang="en-US" sz="2000" dirty="0"/>
              <a:t>&lt;&lt;&lt;21)-Q</a:t>
            </a:r>
            <a:r>
              <a:rPr lang="en-US" sz="2000" baseline="-25000" dirty="0"/>
              <a:t>14</a:t>
            </a:r>
            <a:r>
              <a:rPr lang="en-US" sz="2000" dirty="0"/>
              <a:t>-G(Q</a:t>
            </a:r>
            <a:r>
              <a:rPr lang="en-US" sz="2000" baseline="-25000" dirty="0"/>
              <a:t>17</a:t>
            </a:r>
            <a:r>
              <a:rPr lang="en-US" sz="2000" dirty="0"/>
              <a:t>, Q</a:t>
            </a:r>
            <a:r>
              <a:rPr lang="en-US" sz="2000" baseline="-25000" dirty="0"/>
              <a:t>16</a:t>
            </a:r>
            <a:r>
              <a:rPr lang="en-US" sz="2000" dirty="0"/>
              <a:t>, Q</a:t>
            </a:r>
            <a:r>
              <a:rPr lang="en-US" sz="2000" baseline="-25000" dirty="0"/>
              <a:t>15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12</a:t>
            </a:r>
            <a:r>
              <a:rPr lang="en-US" sz="2000" dirty="0"/>
              <a:t>= (Q</a:t>
            </a:r>
            <a:r>
              <a:rPr lang="en-US" sz="2000" baseline="-25000" dirty="0"/>
              <a:t>19</a:t>
            </a:r>
            <a:r>
              <a:rPr lang="en-US" sz="2000" dirty="0"/>
              <a:t>&lt;&lt;&lt;21)-Q</a:t>
            </a:r>
            <a:r>
              <a:rPr lang="en-US" sz="2000" baseline="-25000" dirty="0"/>
              <a:t>15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, Q</a:t>
            </a:r>
            <a:r>
              <a:rPr lang="en-US" sz="2000" baseline="-25000" dirty="0"/>
              <a:t>17</a:t>
            </a:r>
            <a:r>
              <a:rPr lang="en-US" sz="2000" dirty="0"/>
              <a:t>, Q</a:t>
            </a:r>
            <a:r>
              <a:rPr lang="en-US" sz="2000" baseline="-25000" dirty="0"/>
              <a:t>16</a:t>
            </a:r>
            <a:r>
              <a:rPr lang="en-US" sz="2000" dirty="0"/>
              <a:t>) –K</a:t>
            </a:r>
            <a:r>
              <a:rPr lang="en-US" sz="2000" baseline="-25000" dirty="0"/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Choose Q</a:t>
            </a:r>
            <a:r>
              <a:rPr lang="en-US" sz="2000" baseline="-25000" dirty="0"/>
              <a:t>12</a:t>
            </a:r>
            <a:r>
              <a:rPr lang="en-US" sz="2000" dirty="0"/>
              <a:t>= -1, Q</a:t>
            </a:r>
            <a:r>
              <a:rPr lang="en-US" sz="2000" baseline="-25000" dirty="0"/>
              <a:t>12</a:t>
            </a:r>
            <a:r>
              <a:rPr lang="en-US" sz="2000" dirty="0"/>
              <a:t>’=0, Q</a:t>
            </a:r>
            <a:r>
              <a:rPr lang="en-US" sz="2000" baseline="-25000" dirty="0"/>
              <a:t>11</a:t>
            </a:r>
            <a:r>
              <a:rPr lang="en-US" sz="2000" dirty="0"/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15</a:t>
            </a:r>
            <a:r>
              <a:rPr lang="en-US" sz="2000" dirty="0"/>
              <a:t>’= Q</a:t>
            </a:r>
            <a:r>
              <a:rPr lang="en-US" sz="2000" baseline="-25000" dirty="0"/>
              <a:t>15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)+(Q</a:t>
            </a:r>
            <a:r>
              <a:rPr lang="en-US" sz="2000" baseline="-25000" dirty="0"/>
              <a:t>19</a:t>
            </a:r>
            <a:r>
              <a:rPr lang="en-US" sz="2000" dirty="0"/>
              <a:t>’&lt;&lt;&lt;19)-(Q</a:t>
            </a:r>
            <a:r>
              <a:rPr lang="en-US" sz="2000" baseline="-25000" dirty="0"/>
              <a:t>19</a:t>
            </a:r>
            <a:r>
              <a:rPr lang="en-US" sz="2000" dirty="0"/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14</a:t>
            </a:r>
            <a:r>
              <a:rPr lang="en-US" sz="2000" dirty="0"/>
              <a:t>’= Q</a:t>
            </a:r>
            <a:r>
              <a:rPr lang="en-US" sz="2000" baseline="-25000" dirty="0"/>
              <a:t>14</a:t>
            </a:r>
            <a:r>
              <a:rPr lang="en-US" sz="2000" dirty="0"/>
              <a:t>-G(Q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)+(Q</a:t>
            </a:r>
            <a:r>
              <a:rPr lang="en-US" sz="2000" baseline="-25000" dirty="0"/>
              <a:t>18</a:t>
            </a:r>
            <a:r>
              <a:rPr lang="en-US" sz="2000" dirty="0"/>
              <a:t>’&lt;&lt;&lt;23)-(Q</a:t>
            </a:r>
            <a:r>
              <a:rPr lang="en-US" sz="2000" baseline="-25000" dirty="0"/>
              <a:t>19</a:t>
            </a:r>
            <a:r>
              <a:rPr lang="en-US" sz="2000" dirty="0"/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13</a:t>
            </a:r>
            <a:r>
              <a:rPr lang="en-US" sz="2000" dirty="0"/>
              <a:t>= (Q</a:t>
            </a:r>
            <a:r>
              <a:rPr lang="en-US" sz="2000" baseline="-25000" dirty="0"/>
              <a:t>14</a:t>
            </a:r>
            <a:r>
              <a:rPr lang="en-US" sz="2000" dirty="0"/>
              <a:t>&lt;&lt;&lt;21)-(Q</a:t>
            </a:r>
            <a:r>
              <a:rPr lang="en-US" sz="2000" baseline="-25000" dirty="0"/>
              <a:t>14</a:t>
            </a:r>
            <a:r>
              <a:rPr lang="en-US" sz="2000" dirty="0"/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13</a:t>
            </a:r>
            <a:r>
              <a:rPr lang="en-US" sz="2000" dirty="0"/>
              <a:t>’= Q</a:t>
            </a:r>
            <a:r>
              <a:rPr lang="en-US" sz="2000" baseline="-25000" dirty="0"/>
              <a:t>13</a:t>
            </a:r>
            <a:r>
              <a:rPr lang="en-US" sz="2000" dirty="0"/>
              <a:t>-G(Q</a:t>
            </a:r>
            <a:r>
              <a:rPr lang="en-US" sz="2000" baseline="-25000" dirty="0"/>
              <a:t>16</a:t>
            </a:r>
            <a:r>
              <a:rPr lang="en-US" sz="2000" dirty="0"/>
              <a:t>,Q</a:t>
            </a:r>
            <a:r>
              <a:rPr lang="en-US" sz="2000" baseline="-25000" dirty="0"/>
              <a:t>15</a:t>
            </a:r>
            <a:r>
              <a:rPr lang="en-US" sz="2000" dirty="0"/>
              <a:t>’,Q</a:t>
            </a:r>
            <a:r>
              <a:rPr lang="en-US" sz="2000" baseline="-25000" dirty="0"/>
              <a:t>14</a:t>
            </a:r>
            <a:r>
              <a:rPr lang="en-US" sz="2000" dirty="0"/>
              <a:t>’)+G(Q</a:t>
            </a:r>
            <a:r>
              <a:rPr lang="en-US" sz="2000" baseline="-25000" dirty="0"/>
              <a:t>16</a:t>
            </a:r>
            <a:r>
              <a:rPr lang="en-US" sz="2000" dirty="0"/>
              <a:t>,Q</a:t>
            </a:r>
            <a:r>
              <a:rPr lang="en-US" sz="2000" baseline="-25000" dirty="0"/>
              <a:t>15</a:t>
            </a:r>
            <a:r>
              <a:rPr lang="en-US" sz="2000" dirty="0"/>
              <a:t>,Q</a:t>
            </a:r>
            <a:r>
              <a:rPr lang="en-US" sz="2000" baseline="-25000" dirty="0"/>
              <a:t>14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Q</a:t>
            </a:r>
            <a:r>
              <a:rPr lang="en-US" sz="2000" baseline="-25000" dirty="0"/>
              <a:t>10</a:t>
            </a:r>
            <a:r>
              <a:rPr lang="en-US" sz="2000" dirty="0"/>
              <a:t>= (Q</a:t>
            </a:r>
            <a:r>
              <a:rPr lang="en-US" sz="2000" baseline="-25000" dirty="0"/>
              <a:t>13</a:t>
            </a:r>
            <a:r>
              <a:rPr lang="en-US" sz="2000" dirty="0"/>
              <a:t>’&lt;&lt;&lt;25)-(Q</a:t>
            </a:r>
            <a:r>
              <a:rPr lang="en-US" sz="2000" baseline="-25000" dirty="0"/>
              <a:t>13</a:t>
            </a:r>
            <a:r>
              <a:rPr lang="en-US" sz="2000" dirty="0"/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)-F(Q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)= (Q</a:t>
            </a:r>
            <a:r>
              <a:rPr lang="en-US" sz="2000" baseline="-25000" dirty="0"/>
              <a:t>15</a:t>
            </a:r>
            <a:r>
              <a:rPr lang="en-US" sz="2000" dirty="0"/>
              <a:t>’&lt;&lt;&lt;13)-(Q</a:t>
            </a:r>
            <a:r>
              <a:rPr lang="en-US" sz="2000" baseline="-25000" dirty="0"/>
              <a:t>15</a:t>
            </a:r>
            <a:r>
              <a:rPr lang="en-US" sz="2000" dirty="0"/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18</a:t>
            </a:r>
            <a:r>
              <a:rPr lang="en-US" sz="2000" dirty="0"/>
              <a:t>’,Q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)-G(Q</a:t>
            </a:r>
            <a:r>
              <a:rPr lang="en-US" sz="2000" baseline="-25000" dirty="0"/>
              <a:t>18</a:t>
            </a:r>
            <a:r>
              <a:rPr lang="en-US" sz="2000" dirty="0"/>
              <a:t>,Q</a:t>
            </a:r>
            <a:r>
              <a:rPr lang="en-US" sz="2000" baseline="-25000" dirty="0"/>
              <a:t>17</a:t>
            </a:r>
            <a:r>
              <a:rPr lang="en-US" sz="2000" dirty="0"/>
              <a:t>,Q</a:t>
            </a:r>
            <a:r>
              <a:rPr lang="en-US" sz="2000" baseline="-25000" dirty="0"/>
              <a:t>16</a:t>
            </a:r>
            <a:r>
              <a:rPr lang="en-US" sz="2000" dirty="0"/>
              <a:t>)= Q</a:t>
            </a:r>
            <a:r>
              <a:rPr lang="en-US" sz="2000" baseline="-25000" dirty="0"/>
              <a:t>12</a:t>
            </a:r>
            <a:r>
              <a:rPr lang="en-US" sz="2000" dirty="0"/>
              <a:t>-Q</a:t>
            </a:r>
            <a:r>
              <a:rPr lang="en-US" sz="2000" baseline="-25000" dirty="0"/>
              <a:t>11</a:t>
            </a:r>
            <a:r>
              <a:rPr lang="en-US" sz="2000" dirty="0"/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Choose Q</a:t>
            </a:r>
            <a:r>
              <a:rPr lang="en-US" sz="2000" baseline="-25000" dirty="0"/>
              <a:t>14</a:t>
            </a:r>
            <a:r>
              <a:rPr lang="en-US" sz="2000" dirty="0"/>
              <a:t>, …, Q</a:t>
            </a:r>
            <a:r>
              <a:rPr lang="en-US" sz="2000" baseline="-25000" dirty="0"/>
              <a:t>19</a:t>
            </a:r>
            <a:r>
              <a:rPr lang="en-US" sz="2000" dirty="0"/>
              <a:t> arbitrarily and solve for Q</a:t>
            </a:r>
            <a:r>
              <a:rPr lang="en-US" sz="2000" baseline="-25000" dirty="0"/>
              <a:t>10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, Q</a:t>
            </a:r>
            <a:r>
              <a:rPr lang="en-US" sz="2000" baseline="-25000" dirty="0"/>
              <a:t>13</a:t>
            </a:r>
            <a:r>
              <a:rPr lang="en-US" sz="2000" dirty="0"/>
              <a:t>’, 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15</a:t>
            </a:r>
            <a:r>
              <a:rPr lang="en-US" sz="2000" dirty="0"/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15</a:t>
            </a:r>
            <a:r>
              <a:rPr lang="en-US" sz="2000" dirty="0"/>
              <a:t>,Q</a:t>
            </a:r>
            <a:r>
              <a:rPr lang="en-US" sz="2000" baseline="-25000" dirty="0"/>
              <a:t>14</a:t>
            </a:r>
            <a:r>
              <a:rPr lang="en-US" sz="2000" dirty="0"/>
              <a:t>,Q</a:t>
            </a:r>
            <a:r>
              <a:rPr lang="en-US" sz="2000" baseline="-25000" dirty="0"/>
              <a:t>13</a:t>
            </a:r>
            <a:r>
              <a:rPr lang="en-US" sz="2000" dirty="0"/>
              <a:t>)-G(Q</a:t>
            </a:r>
            <a:r>
              <a:rPr lang="en-US" sz="2000" baseline="-25000" dirty="0"/>
              <a:t>15</a:t>
            </a:r>
            <a:r>
              <a:rPr lang="en-US" sz="2000" dirty="0"/>
              <a:t>’, 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13</a:t>
            </a:r>
            <a:r>
              <a:rPr lang="en-US" sz="2000" dirty="0"/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F(Q</a:t>
            </a:r>
            <a:r>
              <a:rPr lang="en-US" sz="2000" baseline="-25000" dirty="0"/>
              <a:t>14</a:t>
            </a:r>
            <a:r>
              <a:rPr lang="en-US" sz="2000" dirty="0"/>
              <a:t>’, Q</a:t>
            </a:r>
            <a:r>
              <a:rPr lang="en-US" sz="2000" baseline="-25000" dirty="0"/>
              <a:t>13</a:t>
            </a:r>
            <a:r>
              <a:rPr lang="en-US" sz="2000" dirty="0"/>
              <a:t>’, 0)-F(Q</a:t>
            </a:r>
            <a:r>
              <a:rPr lang="en-US" sz="2000" baseline="-25000" dirty="0"/>
              <a:t>14</a:t>
            </a:r>
            <a:r>
              <a:rPr lang="en-US" sz="2000" dirty="0"/>
              <a:t>, Q</a:t>
            </a:r>
            <a:r>
              <a:rPr lang="en-US" sz="2000" baseline="-25000" dirty="0"/>
              <a:t>13,</a:t>
            </a:r>
            <a:r>
              <a:rPr lang="en-US" sz="2000" dirty="0"/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G(Q</a:t>
            </a:r>
            <a:r>
              <a:rPr lang="en-US" sz="2000" baseline="-25000" dirty="0"/>
              <a:t>19</a:t>
            </a:r>
            <a:r>
              <a:rPr lang="en-US" sz="2000" dirty="0"/>
              <a:t>’, Q</a:t>
            </a:r>
            <a:r>
              <a:rPr lang="en-US" sz="2000" baseline="-25000" dirty="0"/>
              <a:t>18</a:t>
            </a:r>
            <a:r>
              <a:rPr lang="en-US" sz="2000" dirty="0"/>
              <a:t>’, Q</a:t>
            </a:r>
            <a:r>
              <a:rPr lang="en-US" sz="2000" baseline="-25000" dirty="0"/>
              <a:t>17</a:t>
            </a:r>
            <a:r>
              <a:rPr lang="en-US" sz="2000" dirty="0"/>
              <a:t>)= G(Q</a:t>
            </a:r>
            <a:r>
              <a:rPr lang="en-US" sz="2000" baseline="-25000" dirty="0"/>
              <a:t>19</a:t>
            </a:r>
            <a:r>
              <a:rPr lang="en-US" sz="2000" dirty="0"/>
              <a:t>, Q</a:t>
            </a:r>
            <a:r>
              <a:rPr lang="en-US" sz="2000" baseline="-25000" dirty="0"/>
              <a:t>18,</a:t>
            </a:r>
            <a:r>
              <a:rPr lang="en-US" sz="2000" dirty="0"/>
              <a:t>, Q</a:t>
            </a:r>
            <a:r>
              <a:rPr lang="en-US" sz="2000" baseline="-25000" dirty="0"/>
              <a:t>17</a:t>
            </a:r>
            <a:r>
              <a:rPr lang="en-US" sz="20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Each equation holds with probability 1/2</a:t>
            </a:r>
            <a:r>
              <a:rPr lang="en-US" sz="2000" baseline="30000" dirty="0"/>
              <a:t>32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Appears that 2</a:t>
            </a:r>
            <a:r>
              <a:rPr lang="en-US" sz="2000" baseline="30000" dirty="0"/>
              <a:t>96</a:t>
            </a:r>
            <a:r>
              <a:rPr lang="en-US" sz="2000" dirty="0"/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Birthday attack on MD4 is only 2</a:t>
            </a:r>
            <a:r>
              <a:rPr lang="en-US" sz="2000" baseline="30000" dirty="0"/>
              <a:t>64</a:t>
            </a:r>
            <a:r>
              <a:rPr lang="en-US" sz="2000" dirty="0"/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Collision Resistance </a:t>
            </a:r>
            <a:r>
              <a:rPr lang="en-US" sz="2000" dirty="0">
                <a:sym typeface="Wingdings" pitchFamily="2" charset="2"/>
              </a:rPr>
              <a:t> 2</a:t>
            </a:r>
            <a:r>
              <a:rPr lang="en-US" sz="2000" baseline="30000" dirty="0">
                <a:sym typeface="Wingdings" pitchFamily="2" charset="2"/>
              </a:rPr>
              <a:t>nd</a:t>
            </a:r>
            <a:r>
              <a:rPr lang="en-US" sz="2000" dirty="0"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Let f(x)= x</a:t>
            </a:r>
            <a:r>
              <a:rPr lang="en-US" sz="2000" baseline="30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Let f(x)= x</a:t>
            </a:r>
            <a:r>
              <a:rPr lang="en-US" sz="2000" baseline="30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(mod </a:t>
            </a:r>
            <a:r>
              <a:rPr lang="en-US" sz="2000" dirty="0" err="1">
                <a:sym typeface="Wingdings" pitchFamily="2" charset="2"/>
              </a:rPr>
              <a:t>pq</a:t>
            </a:r>
            <a:r>
              <a:rPr lang="en-US" sz="2000" dirty="0"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sym typeface="Wingdings" pitchFamily="2" charset="2"/>
              </a:rPr>
              <a:t>nd</a:t>
            </a:r>
            <a:r>
              <a:rPr lang="en-US" sz="2000" dirty="0"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If either h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(x) or h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(x)||h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sym typeface="Wingdings" pitchFamily="2" charset="2"/>
              </a:rPr>
              <a:t>MDC+signature</a:t>
            </a:r>
            <a:r>
              <a:rPr lang="en-US" sz="2000" dirty="0">
                <a:sym typeface="Wingdings" pitchFamily="2" charset="2"/>
              </a:rPr>
              <a:t> &amp; </a:t>
            </a:r>
            <a:r>
              <a:rPr lang="en-US" sz="2000" dirty="0" err="1">
                <a:sym typeface="Wingdings" pitchFamily="2" charset="2"/>
              </a:rPr>
              <a:t>MAC+unknown</a:t>
            </a:r>
            <a:r>
              <a:rPr lang="en-US" sz="2000" dirty="0"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Generate random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r>
              <a:rPr lang="en-US" sz="2000" dirty="0"/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Random one-bit modifications to </a:t>
            </a:r>
            <a:r>
              <a:rPr lang="en-US" sz="2000" dirty="0" err="1"/>
              <a:t>Q</a:t>
            </a:r>
            <a:r>
              <a:rPr lang="en-US" sz="2000" baseline="-25000" dirty="0" err="1"/>
              <a:t>i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2000" dirty="0"/>
              <a:t>Save if 1st check equation still holds </a:t>
            </a:r>
            <a:r>
              <a:rPr lang="en-US" sz="2000" b="1" dirty="0"/>
              <a:t>and</a:t>
            </a:r>
            <a:r>
              <a:rPr lang="en-US" sz="2000" dirty="0"/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At this point, we have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MD4</a:t>
            </a:r>
            <a:r>
              <a:rPr lang="en-US" sz="2000" baseline="-25000" dirty="0"/>
              <a:t>12…47</a:t>
            </a:r>
            <a:r>
              <a:rPr lang="en-US" sz="2000" dirty="0"/>
              <a:t>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,X)= MD4</a:t>
            </a:r>
            <a:r>
              <a:rPr lang="en-US" sz="2000" baseline="-25000" dirty="0"/>
              <a:t>12…47</a:t>
            </a:r>
            <a:r>
              <a:rPr lang="en-US" sz="2000" dirty="0"/>
              <a:t>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MD4</a:t>
            </a:r>
            <a:r>
              <a:rPr lang="en-US" sz="2000" baseline="-25000" dirty="0"/>
              <a:t>0…11</a:t>
            </a:r>
            <a:r>
              <a:rPr lang="en-US" sz="2000" dirty="0"/>
              <a:t>(IV,X) = MD4</a:t>
            </a:r>
            <a:r>
              <a:rPr lang="en-US" sz="2000" baseline="-25000" dirty="0"/>
              <a:t>0…11</a:t>
            </a:r>
            <a:r>
              <a:rPr lang="en-US" sz="2000" dirty="0"/>
              <a:t>(IV,X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)=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Recall, X</a:t>
            </a:r>
            <a:r>
              <a:rPr lang="en-US" sz="2000" baseline="-25000" dirty="0"/>
              <a:t>12</a:t>
            </a:r>
            <a:r>
              <a:rPr lang="en-US" sz="2000" dirty="0"/>
              <a:t> is only difference between M, M</a:t>
            </a:r>
            <a:r>
              <a:rPr lang="en-US" sz="2000" dirty="0">
                <a:sym typeface="Symbol" pitchFamily="18" charset="2"/>
              </a:rPr>
              <a:t></a:t>
            </a:r>
            <a:r>
              <a:rPr lang="en-US" sz="2000" dirty="0"/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Also, X</a:t>
            </a:r>
            <a:r>
              <a:rPr lang="en-US" sz="2000" baseline="-25000" dirty="0"/>
              <a:t>12</a:t>
            </a:r>
            <a:r>
              <a:rPr lang="en-US" sz="2000" dirty="0"/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Have already found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Free to choose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1,2,3,5,6,7,9,10,11 so that MD4</a:t>
            </a:r>
            <a:r>
              <a:rPr lang="en-US" sz="2000" baseline="-25000" dirty="0"/>
              <a:t>0…11</a:t>
            </a:r>
            <a:r>
              <a:rPr lang="en-US" sz="2000" dirty="0"/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/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12 to 19: Find (Q</a:t>
            </a:r>
            <a:r>
              <a:rPr lang="en-US" sz="2000" baseline="-25000" dirty="0"/>
              <a:t>8</a:t>
            </a:r>
            <a:r>
              <a:rPr lang="en-US" sz="2000" dirty="0"/>
              <a:t>,Q</a:t>
            </a:r>
            <a:r>
              <a:rPr lang="en-US" sz="2000" baseline="-25000" dirty="0"/>
              <a:t>9</a:t>
            </a:r>
            <a:r>
              <a:rPr lang="en-US" sz="2000" dirty="0"/>
              <a:t>,Q</a:t>
            </a:r>
            <a:r>
              <a:rPr lang="en-US" sz="2000" baseline="-25000" dirty="0"/>
              <a:t>10</a:t>
            </a:r>
            <a:r>
              <a:rPr lang="en-US" sz="2000" dirty="0"/>
              <a:t>,Q</a:t>
            </a:r>
            <a:r>
              <a:rPr lang="en-US" sz="2000" baseline="-25000" dirty="0"/>
              <a:t>11</a:t>
            </a:r>
            <a:r>
              <a:rPr lang="en-US" sz="2000" dirty="0"/>
              <a:t>) and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0 to 11: Find </a:t>
            </a: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/>
              <a:t>Steps 19 to 35: Check </a:t>
            </a:r>
            <a:r>
              <a:rPr lang="en-US" sz="2000" dirty="0">
                <a:sym typeface="Symbol" pitchFamily="18" charset="2"/>
              </a:rPr>
              <a:t></a:t>
            </a:r>
            <a:r>
              <a:rPr lang="en-US" sz="2000" baseline="-25000" dirty="0">
                <a:sym typeface="Symbol" pitchFamily="18" charset="2"/>
              </a:rPr>
              <a:t>35</a:t>
            </a:r>
            <a:r>
              <a:rPr lang="en-US" sz="2000" dirty="0"/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/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/>
              <a:t>If not, go to </a:t>
            </a:r>
            <a:r>
              <a:rPr lang="en-US" dirty="0">
                <a:solidFill>
                  <a:schemeClr val="accent2"/>
                </a:solidFill>
              </a:rPr>
              <a:t>2.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096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h be a </a:t>
            </a:r>
            <a:r>
              <a:rPr lang="en-US" sz="2000" dirty="0" err="1"/>
              <a:t>Merkle-Damgard</a:t>
            </a:r>
            <a:r>
              <a:rPr lang="en-US" sz="2000" dirty="0"/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Phase 1: Pick k, generate K= 2</a:t>
            </a:r>
            <a:r>
              <a:rPr lang="en-US" sz="2000" baseline="30000" dirty="0"/>
              <a:t>k</a:t>
            </a:r>
            <a:r>
              <a:rPr lang="en-US" sz="2000" dirty="0"/>
              <a:t> random d</a:t>
            </a:r>
            <a:r>
              <a:rPr lang="en-US" sz="2000" baseline="-25000" dirty="0"/>
              <a:t>0i</a:t>
            </a:r>
            <a:r>
              <a:rPr lang="en-US" sz="2000" dirty="0"/>
              <a:t> from each pair of the values f(IV||d</a:t>
            </a:r>
            <a:r>
              <a:rPr lang="en-US" sz="2000" baseline="-25000" dirty="0"/>
              <a:t>i,i+1</a:t>
            </a:r>
            <a:r>
              <a:rPr lang="en-US" sz="2000" dirty="0"/>
              <a:t>) and two messages M</a:t>
            </a:r>
            <a:r>
              <a:rPr lang="en-US" sz="2000" baseline="-25000" dirty="0"/>
              <a:t>0,j </a:t>
            </a:r>
            <a:r>
              <a:rPr lang="en-US" sz="2000" dirty="0"/>
              <a:t>; M</a:t>
            </a:r>
            <a:r>
              <a:rPr lang="en-US" sz="2000" baseline="-25000" dirty="0"/>
              <a:t>1,j </a:t>
            </a:r>
            <a:r>
              <a:rPr lang="en-US" sz="2000" dirty="0"/>
              <a:t>which collide under </a:t>
            </a:r>
            <a:r>
              <a:rPr lang="en-US" sz="2000" dirty="0" err="1"/>
              <a:t>f</a:t>
            </a:r>
            <a:r>
              <a:rPr lang="en-US" sz="2000" dirty="0"/>
              <a:t>. Call this value d</a:t>
            </a:r>
            <a:r>
              <a:rPr lang="en-US" sz="2000" baseline="-25000" dirty="0"/>
              <a:t>1,j </a:t>
            </a:r>
            <a:r>
              <a:rPr lang="en-US" sz="2000" dirty="0"/>
              <a:t>this takes effort 2</a:t>
            </a:r>
            <a:r>
              <a:rPr lang="en-US" sz="2000" baseline="30000" dirty="0"/>
              <a:t>n/2</a:t>
            </a:r>
            <a:r>
              <a:rPr lang="en-US" sz="2000" dirty="0"/>
              <a:t> for each pair. Do this (colliding </a:t>
            </a:r>
            <a:r>
              <a:rPr lang="en-US" sz="2000" dirty="0" err="1"/>
              <a:t>d</a:t>
            </a:r>
            <a:r>
              <a:rPr lang="en-US" sz="2000" baseline="-25000" dirty="0" err="1"/>
              <a:t>i,j</a:t>
            </a:r>
            <a:r>
              <a:rPr lang="en-US" sz="2000" baseline="-25000" dirty="0"/>
              <a:t> </a:t>
            </a:r>
            <a:r>
              <a:rPr lang="en-US" sz="2000" dirty="0"/>
              <a:t>; d</a:t>
            </a:r>
            <a:r>
              <a:rPr lang="en-US" sz="2000" baseline="-25000" dirty="0"/>
              <a:t>i+1,j </a:t>
            </a:r>
            <a:r>
              <a:rPr lang="en-US" sz="2000" dirty="0"/>
              <a:t>under </a:t>
            </a:r>
            <a:r>
              <a:rPr lang="en-US" sz="2000" dirty="0" err="1"/>
              <a:t>M</a:t>
            </a:r>
            <a:r>
              <a:rPr lang="en-US" sz="2000" baseline="-25000" dirty="0" err="1"/>
              <a:t>i,j</a:t>
            </a:r>
            <a:r>
              <a:rPr lang="en-US" sz="2000" baseline="-25000" dirty="0"/>
              <a:t> </a:t>
            </a:r>
            <a:r>
              <a:rPr lang="en-US" sz="2000" dirty="0"/>
              <a:t>;M</a:t>
            </a:r>
            <a:r>
              <a:rPr lang="en-US" sz="2000" baseline="-25000" dirty="0"/>
              <a:t>i+1,j </a:t>
            </a:r>
            <a:r>
              <a:rPr lang="en-US" sz="2000" dirty="0"/>
              <a:t>to produce d</a:t>
            </a:r>
            <a:r>
              <a:rPr lang="en-US" sz="2000" baseline="-25000" dirty="0"/>
              <a:t>i,j+1</a:t>
            </a:r>
            <a:r>
              <a:rPr lang="en-US" sz="2000" dirty="0"/>
              <a:t> until you reach d</a:t>
            </a:r>
            <a:r>
              <a:rPr lang="en-US" sz="2000" baseline="-25000" dirty="0"/>
              <a:t>K,0</a:t>
            </a:r>
            <a:r>
              <a:rPr lang="en-US" sz="2000" dirty="0"/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Publish y = w(d</a:t>
            </a:r>
            <a:r>
              <a:rPr lang="en-US" sz="2000" baseline="-25000" dirty="0"/>
              <a:t>K,0</a:t>
            </a:r>
            <a:r>
              <a:rPr lang="en-US" sz="2000" dirty="0"/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19050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h(0,0)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38400" y="19354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23622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h(0,1)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3926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28194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h(0,2)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2849880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h(0,3)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38400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400" y="373380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h(0,4)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438400" y="3736777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41880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h(0,5)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38400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2126" y="46452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h(0,6)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32126" y="4675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8400" y="51024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h(0,7)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38400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75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275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7" name="Straight Arrow Connector 26"/>
          <p:cNvCxnSpPr>
            <a:stCxn id="23" idx="3"/>
          </p:cNvCxnSpPr>
          <p:nvPr/>
        </p:nvCxnSpPr>
        <p:spPr bwMode="auto">
          <a:xfrm>
            <a:off x="30480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23" idx="3"/>
            <a:endCxn id="25" idx="1"/>
          </p:cNvCxnSpPr>
          <p:nvPr/>
        </p:nvCxnSpPr>
        <p:spPr bwMode="auto">
          <a:xfrm>
            <a:off x="30480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2895600" y="5257800"/>
            <a:ext cx="9144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48000" y="48006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727526" y="41880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2)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27526" y="4218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3048000" y="43556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endCxn id="38" idx="1"/>
          </p:cNvCxnSpPr>
          <p:nvPr/>
        </p:nvCxnSpPr>
        <p:spPr bwMode="auto">
          <a:xfrm>
            <a:off x="3048000" y="43556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3048000" y="38862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727526" y="23592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0)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727526" y="23897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3048000" y="2526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endCxn id="43" idx="1"/>
          </p:cNvCxnSpPr>
          <p:nvPr/>
        </p:nvCxnSpPr>
        <p:spPr bwMode="auto">
          <a:xfrm>
            <a:off x="3048000" y="25268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3048000" y="20574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3727526" y="32736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h(1, 1)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7275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>
            <a:off x="30480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endCxn id="48" idx="1"/>
          </p:cNvCxnSpPr>
          <p:nvPr/>
        </p:nvCxnSpPr>
        <p:spPr bwMode="auto">
          <a:xfrm>
            <a:off x="30480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3048000" y="2971800"/>
            <a:ext cx="6858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022926" y="5102423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 1)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5022926" y="51329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343400" y="52700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3" idx="1"/>
          </p:cNvCxnSpPr>
          <p:nvPr/>
        </p:nvCxnSpPr>
        <p:spPr bwMode="auto">
          <a:xfrm>
            <a:off x="4343400" y="52700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37" idx="3"/>
          </p:cNvCxnSpPr>
          <p:nvPr/>
        </p:nvCxnSpPr>
        <p:spPr bwMode="auto">
          <a:xfrm>
            <a:off x="4383475" y="4341912"/>
            <a:ext cx="645725" cy="7634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5022926" y="3273623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h(2,0)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022926" y="33041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4343400" y="34412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58" idx="1"/>
          </p:cNvCxnSpPr>
          <p:nvPr/>
        </p:nvCxnSpPr>
        <p:spPr bwMode="auto">
          <a:xfrm>
            <a:off x="4343400" y="3441263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43" idx="3"/>
          </p:cNvCxnSpPr>
          <p:nvPr/>
        </p:nvCxnSpPr>
        <p:spPr bwMode="auto">
          <a:xfrm>
            <a:off x="4337126" y="2526863"/>
            <a:ext cx="692074" cy="7497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6318326" y="5103911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h(3,0)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6318326" y="5134391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5638800" y="5271551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endCxn id="65" idx="1"/>
          </p:cNvCxnSpPr>
          <p:nvPr/>
        </p:nvCxnSpPr>
        <p:spPr bwMode="auto">
          <a:xfrm>
            <a:off x="5638800" y="5271551"/>
            <a:ext cx="679526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58" idx="3"/>
          </p:cNvCxnSpPr>
          <p:nvPr/>
        </p:nvCxnSpPr>
        <p:spPr bwMode="auto">
          <a:xfrm>
            <a:off x="5632526" y="3441263"/>
            <a:ext cx="692074" cy="1665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7404192" y="4614446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Published hash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13726" y="510540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w(h(3,0))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613726" y="5135880"/>
            <a:ext cx="844474" cy="24622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6934200" y="5273040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endCxn id="72" idx="1"/>
          </p:cNvCxnSpPr>
          <p:nvPr/>
        </p:nvCxnSpPr>
        <p:spPr bwMode="auto">
          <a:xfrm flipV="1">
            <a:off x="6934200" y="5258991"/>
            <a:ext cx="679526" cy="140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408160" y="34260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34874" y="3456503"/>
            <a:ext cx="609600" cy="27432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844474" y="3590686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9" idx="1"/>
          </p:cNvCxnSpPr>
          <p:nvPr/>
        </p:nvCxnSpPr>
        <p:spPr bwMode="auto">
          <a:xfrm flipV="1">
            <a:off x="838200" y="2072640"/>
            <a:ext cx="1600200" cy="1356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914400" y="27402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0</a:t>
            </a: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996874" y="5955863"/>
            <a:ext cx="457200" cy="6393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23" idx="1"/>
          </p:cNvCxnSpPr>
          <p:nvPr/>
        </p:nvCxnSpPr>
        <p:spPr bwMode="auto">
          <a:xfrm>
            <a:off x="838200" y="3733800"/>
            <a:ext cx="1600200" cy="1536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838200" y="411480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57932" y="37308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M</a:t>
            </a:r>
            <a:r>
              <a:rPr lang="en-US" sz="1400" baseline="-25000" dirty="0">
                <a:latin typeface="Calibri" pitchFamily="34" charset="0"/>
              </a:rPr>
              <a:t>5</a:t>
            </a:r>
          </a:p>
        </p:txBody>
      </p:sp>
      <p:cxnSp>
        <p:nvCxnSpPr>
          <p:cNvPr id="89" name="Straight Arrow Connector 88"/>
          <p:cNvCxnSpPr>
            <a:endCxn id="19" idx="1"/>
          </p:cNvCxnSpPr>
          <p:nvPr/>
        </p:nvCxnSpPr>
        <p:spPr bwMode="auto">
          <a:xfrm>
            <a:off x="838200" y="3581400"/>
            <a:ext cx="1600200" cy="7742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The cost of phase 1 is (2</a:t>
            </a:r>
            <a:r>
              <a:rPr lang="en-US" sz="2000" i="1" baseline="30000" dirty="0"/>
              <a:t>k</a:t>
            </a:r>
            <a:r>
              <a:rPr lang="en-US" sz="2000" i="1" dirty="0"/>
              <a:t> -1)2</a:t>
            </a:r>
            <a:r>
              <a:rPr lang="en-US" sz="2000" i="1" baseline="30000" dirty="0"/>
              <a:t>n/2</a:t>
            </a:r>
            <a:r>
              <a:rPr lang="en-US" sz="2000" i="1" dirty="0"/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Keep guessing until T is one of the </a:t>
            </a:r>
            <a:r>
              <a:rPr lang="en-US" sz="2000" dirty="0" err="1"/>
              <a:t>d</a:t>
            </a:r>
            <a:r>
              <a:rPr lang="en-US" sz="2000" baseline="-25000" dirty="0" err="1"/>
              <a:t>ij</a:t>
            </a:r>
            <a:r>
              <a:rPr lang="en-US" sz="2000" dirty="0"/>
              <a:t>. Once you get a collision, follow a path through the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baseline="-25000" dirty="0"/>
              <a:t> </a:t>
            </a:r>
            <a:r>
              <a:rPr lang="en-US" sz="2000" dirty="0"/>
              <a:t>to d</a:t>
            </a:r>
            <a:r>
              <a:rPr lang="en-US" sz="2000" baseline="-25000" dirty="0"/>
              <a:t>K,0</a:t>
            </a:r>
            <a:r>
              <a:rPr lang="en-US" sz="2000" dirty="0"/>
              <a:t>. Append these </a:t>
            </a:r>
            <a:r>
              <a:rPr lang="en-US" sz="2000" dirty="0" err="1"/>
              <a:t>M</a:t>
            </a:r>
            <a:r>
              <a:rPr lang="en-US" sz="2000" baseline="-25000" dirty="0" err="1"/>
              <a:t>ij</a:t>
            </a:r>
            <a:r>
              <a:rPr lang="en-US" sz="2000" dirty="0"/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Total cost: W= 2</a:t>
            </a:r>
            <a:r>
              <a:rPr lang="en-US" sz="2000" baseline="30000" dirty="0"/>
              <a:t>n-k-1</a:t>
            </a:r>
            <a:r>
              <a:rPr lang="en-US" sz="2000" dirty="0"/>
              <a:t>+2</a:t>
            </a:r>
            <a:r>
              <a:rPr lang="en-US" sz="2000" baseline="30000" dirty="0"/>
              <a:t>n/2+k/2</a:t>
            </a:r>
            <a:r>
              <a:rPr lang="en-US" sz="2000" dirty="0"/>
              <a:t>+k2</a:t>
            </a:r>
            <a:r>
              <a:rPr lang="en-US" sz="2000" baseline="30000" dirty="0"/>
              <a:t>n/2+1</a:t>
            </a:r>
            <a:r>
              <a:rPr lang="en-US" sz="2000" dirty="0"/>
              <a:t>.  k=(n-5)/3 is a good choice.  For 160 bit hash, k=52.</a:t>
            </a:r>
            <a:endParaRPr lang="en-US" sz="2800" baseline="300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Most modern ciphers are designed so that knowing output of n-1 messages provides no useful information about n</a:t>
            </a:r>
            <a:r>
              <a:rPr lang="en-US" sz="2000" baseline="30000" dirty="0"/>
              <a:t>th</a:t>
            </a:r>
            <a:r>
              <a:rPr lang="en-US" sz="2000" dirty="0"/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Jesse Walker,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Corporation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 Labs – Circuits and Systems Research – Security Research Lab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jesse.walker@intel.com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  <a:p>
            <a:r>
              <a:rPr lang="en-US" dirty="0"/>
              <a:t>Rabin’s Hash Function</a:t>
            </a:r>
          </a:p>
          <a:p>
            <a:r>
              <a:rPr lang="en-US" dirty="0"/>
              <a:t>Davies-Meyer</a:t>
            </a:r>
          </a:p>
          <a:p>
            <a:r>
              <a:rPr lang="en-US" dirty="0"/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Computer scientists introduced </a:t>
            </a:r>
            <a:r>
              <a:rPr lang="en-US" b="1" dirty="0">
                <a:solidFill>
                  <a:srgbClr val="0070C0"/>
                </a:solidFill>
              </a:rPr>
              <a:t>hash function</a:t>
            </a:r>
            <a:r>
              <a:rPr lang="en-US" dirty="0"/>
              <a:t>s to create a compact table index optimizing search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Requirement: a hash function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Indices</a:t>
            </a:r>
            <a:r>
              <a:rPr lang="en-US" dirty="0"/>
              <a:t> acts like a </a:t>
            </a:r>
            <a:r>
              <a:rPr lang="en-US" b="1" dirty="0">
                <a:solidFill>
                  <a:srgbClr val="0070C0"/>
                </a:solidFill>
              </a:rPr>
              <a:t>random mapping</a:t>
            </a:r>
          </a:p>
          <a:p>
            <a:pPr lvl="1"/>
            <a:r>
              <a:rPr lang="en-US" dirty="0"/>
              <a:t>Minimize probability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when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dirty="0">
              <a:sym typeface="Symbol"/>
            </a:endParaRPr>
          </a:p>
          <a:p>
            <a:pPr lvl="2">
              <a:buNone/>
            </a:pP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3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3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3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3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sym typeface="Symbol"/>
              </a:rPr>
              <a:t> usually chosen to be a number theoretic mixer, e.g.,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h,m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 + am + 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c</a:t>
            </a:r>
            <a:r>
              <a:rPr lang="en-US" dirty="0">
                <a:cs typeface="Times New Roman" pitchFamily="18" charset="0"/>
                <a:sym typeface="Symbol"/>
              </a:rPr>
              <a:t> for primes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endParaRPr lang="en-US" sz="3600" i="1" dirty="0"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In 1978 M. Rabin wanted to create a digital signature scheme</a:t>
            </a:r>
          </a:p>
          <a:p>
            <a:r>
              <a:rPr lang="en-US" sz="2400" dirty="0"/>
              <a:t>Rabin needed something like a hash function to “compress” the message into a fixed sized “index”</a:t>
            </a:r>
          </a:p>
          <a:p>
            <a:r>
              <a:rPr lang="en-US" sz="2400" dirty="0"/>
              <a:t>Requirements:</a:t>
            </a:r>
          </a:p>
          <a:p>
            <a:pPr lvl="1"/>
            <a:r>
              <a:rPr lang="en-US" sz="2000" dirty="0"/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Collision resistance</a:t>
            </a:r>
            <a:r>
              <a:rPr lang="en-US" sz="2000" dirty="0"/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</a:rPr>
              <a:t>nd</a:t>
            </a:r>
            <a:r>
              <a:rPr lang="en-US" sz="2000" b="1" dirty="0">
                <a:solidFill>
                  <a:srgbClr val="0070C0"/>
                </a:solidFill>
              </a:rPr>
              <a:t> pre-image resistance</a:t>
            </a:r>
            <a:r>
              <a:rPr lang="en-US" sz="2000" dirty="0"/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Pre-image resistance</a:t>
            </a:r>
            <a:r>
              <a:rPr lang="en-US" sz="2000" dirty="0"/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/>
              <a:t>Rabin realized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400" dirty="0"/>
              <a:t>, being a strong pseudo-random mixer, can replace the non-cryptographic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/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RabinHash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1800" dirty="0"/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Must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instead of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/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Lesson 1: The initial value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/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rgbClr val="0070C0"/>
                </a:solidFill>
              </a:rPr>
              <a:t>Birthday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people who live on a planet with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day year, what is the probability two share a birthday?</a:t>
            </a:r>
          </a:p>
          <a:p>
            <a:pPr lvl="1"/>
            <a:r>
              <a:rPr lang="en-US" dirty="0"/>
              <a:t>Answer: Assuming birthdays are uniformly distributed, 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approximately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r>
              <a:rPr lang="en-US" dirty="0"/>
              <a:t>The Birthday Problem for two sets:</a:t>
            </a:r>
          </a:p>
          <a:p>
            <a:pPr lvl="1"/>
            <a:r>
              <a:rPr lang="en-US" dirty="0"/>
              <a:t>Given a population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 boys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girls who live on a planet with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day year, what is the probability a boy and girl share a birthday?</a:t>
            </a:r>
          </a:p>
          <a:p>
            <a:pPr lvl="1"/>
            <a:r>
              <a:rPr lang="en-US" dirty="0"/>
              <a:t>Answer: 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, assuming birthdays are uniformly distributed,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approximately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if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Coppersmith: To find a 2</a:t>
            </a:r>
            <a:r>
              <a:rPr lang="en-US" baseline="30000" dirty="0"/>
              <a:t>nd</a:t>
            </a:r>
            <a:r>
              <a:rPr lang="en-US" dirty="0"/>
              <a:t> pre-image for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cs typeface="Times New Roman" pitchFamily="18" charset="0"/>
              </a:rPr>
              <a:t> 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Then compute</a:t>
            </a:r>
          </a:p>
          <a:p>
            <a:pPr lvl="1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6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6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dirty="0"/>
          </a:p>
          <a:p>
            <a:r>
              <a:rPr lang="en-US" dirty="0"/>
              <a:t>By the Birthday problem for two lists the probability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/>
              <a:t> exists with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/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/>
              <a:t> is approximately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)(2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endParaRPr lang="en-US" dirty="0"/>
          </a:p>
          <a:p>
            <a:r>
              <a:rPr lang="en-US" dirty="0"/>
              <a:t>Then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RabinHash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/>
              <a:t>Collision resistance implies 2</a:t>
            </a:r>
            <a:r>
              <a:rPr lang="en-US" sz="2400" baseline="30000" dirty="0"/>
              <a:t>nd</a:t>
            </a:r>
            <a:r>
              <a:rPr lang="en-US" sz="2400" dirty="0"/>
              <a:t> pre-image resistance, because if we produce a 2</a:t>
            </a:r>
            <a:r>
              <a:rPr lang="en-US" sz="2400" baseline="30000" dirty="0"/>
              <a:t>nd</a:t>
            </a:r>
            <a:r>
              <a:rPr lang="en-US" sz="2400" dirty="0"/>
              <a:t> pre-image then we also produce a collision</a:t>
            </a:r>
          </a:p>
          <a:p>
            <a:r>
              <a:rPr lang="en-US" sz="2400" dirty="0"/>
              <a:t>Exercise: modify the attack to produce pre-images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/>
              <a:t>In the early 1980s Davies and Meyer observed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sym typeface="Symbol"/>
              </a:rPr>
              <a:t>  is one-way</a:t>
            </a:r>
          </a:p>
          <a:p>
            <a:pPr lvl="1"/>
            <a:r>
              <a:rPr lang="en-US" sz="2400" dirty="0">
                <a:sym typeface="Symbol"/>
              </a:rPr>
              <a:t>Given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it is hard to find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Davies-Meyer construction</a:t>
            </a:r>
            <a:r>
              <a:rPr lang="en-US" sz="2400" dirty="0"/>
              <a:t> replaces DES in the Rabin hash function: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>
                <a:cs typeface="Times New Roman" pitchFamily="18" charset="0"/>
                <a:sym typeface="Symbol"/>
              </a:rPr>
              <a:t>Does this work?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Davies and Meyer reasoned as if DES were an </a:t>
            </a:r>
            <a:r>
              <a:rPr lang="en-US" b="1" dirty="0">
                <a:solidFill>
                  <a:srgbClr val="0070C0"/>
                </a:solidFill>
              </a:rPr>
              <a:t>ideal cipher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each “key”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)</a:t>
            </a:r>
            <a:r>
              <a:rPr lang="en-US" dirty="0">
                <a:sym typeface="Symbol"/>
              </a:rPr>
              <a:t> acts like a random permutation of 64 bits strings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{0,1}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64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It is easy to reason about an ideal cipher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] = 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⨁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] = 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] = 1/2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>
                <a:sym typeface="Symbol"/>
              </a:rPr>
              <a:t>(pre-image resistance)</a:t>
            </a:r>
          </a:p>
          <a:p>
            <a:pPr lvl="1"/>
            <a:r>
              <a:rPr lang="en-US" dirty="0">
                <a:sym typeface="Symbol"/>
              </a:rPr>
              <a:t>Also easy to show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Pr[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 ⨁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] =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 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(collision resistance) in the ideal cipher model</a:t>
            </a:r>
          </a:p>
          <a:p>
            <a:endParaRPr lang="en-US" dirty="0"/>
          </a:p>
          <a:p>
            <a:r>
              <a:rPr lang="en-US" dirty="0"/>
              <a:t>Lesson 4. Nearly all hash function rationales or “security proofs” rely on the ideal cipher model</a:t>
            </a:r>
          </a:p>
          <a:p>
            <a:r>
              <a:rPr lang="en-US" dirty="0"/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sym typeface="Symbol"/>
              </a:rPr>
              <a:t>fixed points </a:t>
            </a:r>
            <a:r>
              <a:rPr lang="en-US" sz="2000" dirty="0"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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0 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0)</a:t>
            </a:r>
            <a:endParaRPr lang="en-US" sz="2000" dirty="0"/>
          </a:p>
          <a:p>
            <a:r>
              <a:rPr lang="en-US" sz="2000" dirty="0"/>
              <a:t>The Attack: Given a message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/>
              <a:t> compute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/>
              <a:t> (with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/>
              <a:t> replacing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000" dirty="0"/>
              <a:t>) and</a:t>
            </a:r>
          </a:p>
          <a:p>
            <a:pPr lvl="1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	  do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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{0,1}</a:t>
            </a:r>
            <a:r>
              <a:rPr lang="en-US" sz="18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;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8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8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, 0) ⨁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dirty="0"/>
          </a:p>
          <a:p>
            <a:r>
              <a:rPr lang="en-US" sz="2000" dirty="0"/>
              <a:t>By the Birthday problem for two lists with high probability there are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j, 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with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Then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DaviesMeyerHash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. . 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dirty="0">
                <a:cs typeface="Times New Roman" pitchFamily="18" charset="0"/>
                <a:sym typeface="Symbol"/>
              </a:rPr>
              <a:t>Conclusion: With Davies-Meyer 2</a:t>
            </a:r>
            <a:r>
              <a:rPr lang="en-US" sz="2000" baseline="30000" dirty="0">
                <a:cs typeface="Times New Roman" pitchFamily="18" charset="0"/>
                <a:sym typeface="Symbol"/>
              </a:rPr>
              <a:t>nd</a:t>
            </a:r>
            <a:r>
              <a:rPr lang="en-US" sz="2000" dirty="0">
                <a:cs typeface="Times New Roman" pitchFamily="18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sym typeface="Wingdings" pitchFamily="2" charset="2"/>
              </a:rPr>
              <a:t>F</a:t>
            </a:r>
            <a:r>
              <a:rPr lang="en-US" sz="2000" baseline="-25000" dirty="0" err="1">
                <a:sym typeface="Wingdings" pitchFamily="2" charset="2"/>
              </a:rPr>
              <a:t>p</a:t>
            </a:r>
            <a:r>
              <a:rPr lang="en-US" sz="2000" dirty="0"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sym typeface="Wingdings" pitchFamily="2" charset="2"/>
              </a:rPr>
              <a:t>x</a:t>
            </a:r>
            <a:r>
              <a:rPr lang="en-US" sz="2000" dirty="0"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g: {1,2,…,q-1}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g(s, t) = a</a:t>
            </a:r>
            <a:r>
              <a:rPr lang="en-US" sz="2000" baseline="30000" dirty="0">
                <a:sym typeface="Wingdings" pitchFamily="2" charset="2"/>
              </a:rPr>
              <a:t>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err="1">
                <a:sym typeface="Wingdings" pitchFamily="2" charset="2"/>
              </a:rPr>
              <a:t>b</a:t>
            </a:r>
            <a:r>
              <a:rPr lang="en-US" sz="2000" baseline="30000" dirty="0" err="1">
                <a:sym typeface="Wingdings" pitchFamily="2" charset="2"/>
              </a:rPr>
              <a:t>t</a:t>
            </a:r>
            <a:r>
              <a:rPr lang="en-US" sz="2000" dirty="0"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sym typeface="Wingdings" pitchFamily="2" charset="2"/>
              </a:rPr>
              <a:t>s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t</a:t>
            </a:r>
            <a:r>
              <a:rPr lang="en-US" sz="1800" dirty="0">
                <a:sym typeface="Wingdings" pitchFamily="2" charset="2"/>
              </a:rPr>
              <a:t> (mod p)= a</a:t>
            </a:r>
            <a:r>
              <a:rPr lang="en-US" sz="1800" baseline="30000" dirty="0">
                <a:sym typeface="Wingdings" pitchFamily="2" charset="2"/>
              </a:rPr>
              <a:t>u</a:t>
            </a:r>
            <a:r>
              <a:rPr lang="en-US" sz="1800" dirty="0">
                <a:sym typeface="Wingdings" pitchFamily="2" charset="2"/>
              </a:rPr>
              <a:t>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v</a:t>
            </a:r>
            <a:r>
              <a:rPr lang="en-US" sz="1800" dirty="0"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So a</a:t>
            </a:r>
            <a:r>
              <a:rPr lang="en-US" sz="1800" baseline="30000" dirty="0">
                <a:sym typeface="Wingdings" pitchFamily="2" charset="2"/>
              </a:rPr>
              <a:t>s-u</a:t>
            </a:r>
            <a:r>
              <a:rPr lang="en-US" sz="1800" dirty="0">
                <a:sym typeface="Wingdings" pitchFamily="2" charset="2"/>
              </a:rPr>
              <a:t> (mod p)=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30000" dirty="0" err="1">
                <a:sym typeface="Wingdings" pitchFamily="2" charset="2"/>
              </a:rPr>
              <a:t>v</a:t>
            </a:r>
            <a:r>
              <a:rPr lang="en-US" sz="1800" baseline="30000" dirty="0">
                <a:sym typeface="Wingdings" pitchFamily="2" charset="2"/>
              </a:rPr>
              <a:t>-t</a:t>
            </a:r>
            <a:r>
              <a:rPr lang="en-US" sz="1800" dirty="0">
                <a:sym typeface="Wingdings" pitchFamily="2" charset="2"/>
              </a:rPr>
              <a:t> (mod p).  Let b= a</a:t>
            </a:r>
            <a:r>
              <a:rPr lang="en-US" sz="1800" baseline="30000" dirty="0">
                <a:sym typeface="Wingdings" pitchFamily="2" charset="2"/>
              </a:rPr>
              <a:t>x</a:t>
            </a:r>
            <a:r>
              <a:rPr lang="en-US" sz="1800" dirty="0"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/>
              <a:t>The Davies-Meyer enhancement can only provide collision resistance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64/2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DES operations</a:t>
            </a:r>
          </a:p>
          <a:p>
            <a:r>
              <a:rPr lang="en-US" sz="2400" dirty="0"/>
              <a:t>In 1987 IBM proposed MDC2 to obtain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/>
              <a:t> collision resistance</a:t>
            </a:r>
            <a:endParaRPr lang="en-US" sz="24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MDC2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m;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left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right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4724400"/>
          </a:xfrm>
        </p:spPr>
        <p:txBody>
          <a:bodyPr>
            <a:noAutofit/>
          </a:bodyPr>
          <a:lstStyle/>
          <a:p>
            <a:r>
              <a:rPr lang="en-US" sz="2400" dirty="0"/>
              <a:t>The construction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DES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⨁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 construction</a:t>
            </a:r>
            <a:endParaRPr lang="en-US" sz="2400" dirty="0"/>
          </a:p>
          <a:p>
            <a:r>
              <a:rPr lang="en-US" sz="2400" dirty="0"/>
              <a:t>Swapping the left and right digest halves is essential for security</a:t>
            </a:r>
          </a:p>
          <a:p>
            <a:pPr lvl="1"/>
            <a:r>
              <a:rPr lang="en-US" sz="2400" dirty="0"/>
              <a:t>Collisions could be found in 2</a:t>
            </a:r>
            <a:r>
              <a:rPr lang="en-US" sz="2400" baseline="30000" dirty="0"/>
              <a:t>32</a:t>
            </a:r>
            <a:r>
              <a:rPr lang="en-US" sz="2400" dirty="0"/>
              <a:t> + 2</a:t>
            </a:r>
            <a:r>
              <a:rPr lang="en-US" sz="2400" baseline="30000" dirty="0"/>
              <a:t>32</a:t>
            </a:r>
            <a:r>
              <a:rPr lang="en-US" sz="2400" dirty="0"/>
              <a:t> = 2</a:t>
            </a:r>
            <a:r>
              <a:rPr lang="en-US" sz="2400" baseline="30000" dirty="0"/>
              <a:t>33</a:t>
            </a:r>
            <a:r>
              <a:rPr lang="en-US" sz="2400" dirty="0"/>
              <a:t> instead of 2</a:t>
            </a:r>
            <a:r>
              <a:rPr lang="en-US" sz="2400" baseline="30000" dirty="0"/>
              <a:t>64</a:t>
            </a:r>
            <a:r>
              <a:rPr lang="en-US" sz="2400" dirty="0"/>
              <a:t> DES operations, because without the swap the digest is just the concatenation of digests from two independent hashes</a:t>
            </a:r>
          </a:p>
          <a:p>
            <a:r>
              <a:rPr lang="en-US" sz="2400" dirty="0"/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/>
              <a:t>Let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 ({0,1}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sz="2400" dirty="0">
                <a:sym typeface="Symbol"/>
              </a:rPr>
              <a:t>, i.e.,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is a string whose bit length is a multiple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56</a:t>
            </a: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For any string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sym typeface="Symbol"/>
              </a:rPr>
              <a:t> it is easy to verify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for each of the hash constructions we have considered</a:t>
            </a:r>
          </a:p>
          <a:p>
            <a:pPr lvl="1"/>
            <a:r>
              <a:rPr lang="en-US" sz="2400" dirty="0"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400" dirty="0">
              <a:cs typeface="Times New Roman" pitchFamily="18" charset="0"/>
              <a:sym typeface="Symbol"/>
            </a:endParaRPr>
          </a:p>
          <a:p>
            <a:r>
              <a:rPr lang="en-US" sz="2400" dirty="0">
                <a:cs typeface="Times New Roman" pitchFamily="18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724400"/>
          </a:xfrm>
        </p:spPr>
        <p:txBody>
          <a:bodyPr>
            <a:noAutofit/>
          </a:bodyPr>
          <a:lstStyle/>
          <a:p>
            <a:r>
              <a:rPr lang="en-US" sz="2400" dirty="0"/>
              <a:t>Suppose the message digest of a hash function is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/>
              <a:t> bits wide</a:t>
            </a:r>
          </a:p>
          <a:p>
            <a:r>
              <a:rPr lang="en-US" sz="2400" dirty="0"/>
              <a:t>Consider the message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/>
              <a:t> for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By the standard birthday problem there is at probability of at least 0.5 that at least two messages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. . . 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}</a:t>
            </a:r>
            <a:r>
              <a:rPr lang="en-US" sz="2400" dirty="0">
                <a:sym typeface="Symbol"/>
              </a:rPr>
              <a:t> collide.</a:t>
            </a:r>
            <a:endParaRPr lang="en-US" sz="2400" dirty="0"/>
          </a:p>
          <a:p>
            <a:r>
              <a:rPr lang="en-US" sz="2400" dirty="0"/>
              <a:t>Lesson 6. To achieve collision resistance the length of all the combined inputs to a hash function must be less than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2400" dirty="0"/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24400"/>
          </a:xfrm>
        </p:spPr>
        <p:txBody>
          <a:bodyPr>
            <a:noAutofit/>
          </a:bodyPr>
          <a:lstStyle/>
          <a:p>
            <a:r>
              <a:rPr lang="en-US" sz="2400" dirty="0"/>
              <a:t>The Davies-Meyer hash is too weak for practical applications</a:t>
            </a:r>
          </a:p>
          <a:p>
            <a:pPr lvl="1"/>
            <a:r>
              <a:rPr lang="en-US" sz="2400" dirty="0"/>
              <a:t>Collisions found in 2</a:t>
            </a:r>
            <a:r>
              <a:rPr lang="en-US" sz="2400" baseline="30000" dirty="0"/>
              <a:t>32</a:t>
            </a:r>
            <a:r>
              <a:rPr lang="en-US" sz="2400" dirty="0"/>
              <a:t> DES operations</a:t>
            </a:r>
          </a:p>
          <a:p>
            <a:r>
              <a:rPr lang="en-US" sz="2400" dirty="0"/>
              <a:t>The MDC2 hash is too expensive for practical use</a:t>
            </a:r>
          </a:p>
          <a:p>
            <a:pPr lvl="1"/>
            <a:r>
              <a:rPr lang="en-US" sz="2400" dirty="0"/>
              <a:t>1 DES operation </a:t>
            </a:r>
            <a:r>
              <a:rPr lang="en-US" sz="2400" dirty="0">
                <a:sym typeface="Symbol"/>
              </a:rPr>
              <a:t> 500 cycles; 1 MDC2 operation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 1000 cycles = 125 cycles </a:t>
            </a:r>
            <a:r>
              <a:rPr lang="en-US" sz="2400" b="1" i="1" dirty="0">
                <a:sym typeface="Symbol"/>
              </a:rPr>
              <a:t>per byte</a:t>
            </a:r>
            <a:endParaRPr lang="en-US" sz="2400" dirty="0"/>
          </a:p>
          <a:p>
            <a:r>
              <a:rPr lang="en-US" sz="2400" dirty="0"/>
              <a:t>There is something wrong in the way early hash functions deal with the length of their inputs</a:t>
            </a:r>
          </a:p>
          <a:p>
            <a:r>
              <a:rPr lang="en-US" sz="2400" dirty="0"/>
              <a:t>Question: Even though the inner loop is collision/pre-image/2</a:t>
            </a:r>
            <a:r>
              <a:rPr lang="en-US" sz="2400" baseline="30000" dirty="0"/>
              <a:t>nd</a:t>
            </a:r>
            <a:r>
              <a:rPr lang="en-US" sz="2400" dirty="0"/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/>
              <a:t>At Crypto 1989 </a:t>
            </a:r>
            <a:r>
              <a:rPr lang="en-US" sz="2200" dirty="0" err="1"/>
              <a:t>Merkle</a:t>
            </a:r>
            <a:r>
              <a:rPr lang="en-US" sz="2200" dirty="0"/>
              <a:t> and </a:t>
            </a:r>
            <a:r>
              <a:rPr lang="en-US" sz="2200" dirty="0" err="1"/>
              <a:t>Damgård</a:t>
            </a:r>
            <a:r>
              <a:rPr lang="en-US" sz="2200" dirty="0"/>
              <a:t> published papers revolutionizing hash function design</a:t>
            </a:r>
          </a:p>
          <a:p>
            <a:r>
              <a:rPr lang="en-US" sz="2200" dirty="0"/>
              <a:t>Replace the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sz="2200" dirty="0"/>
              <a:t> construction by a clean </a:t>
            </a:r>
            <a:r>
              <a:rPr lang="en-US" sz="2200" b="1" dirty="0">
                <a:solidFill>
                  <a:srgbClr val="0070C0"/>
                </a:solidFill>
              </a:rPr>
              <a:t>compression function</a:t>
            </a:r>
            <a:r>
              <a:rPr lang="en-US" sz="2200" dirty="0"/>
              <a:t> abstraction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200" dirty="0"/>
              <a:t> operating on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/>
              <a:t> bit message blocks and an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/>
              <a:t> bit </a:t>
            </a:r>
            <a:r>
              <a:rPr lang="en-US" sz="2200" b="1" dirty="0">
                <a:solidFill>
                  <a:srgbClr val="0070C0"/>
                </a:solidFill>
              </a:rPr>
              <a:t>chaining variable</a:t>
            </a:r>
          </a:p>
          <a:p>
            <a:r>
              <a:rPr lang="en-US" sz="2200" dirty="0"/>
              <a:t>Define a padding scheme to block length extension attacks</a:t>
            </a:r>
          </a:p>
          <a:p>
            <a:r>
              <a:rPr lang="en-US" sz="2200" dirty="0"/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MD-Hash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2000" i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; 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;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do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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20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If the compression function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400" dirty="0"/>
              <a:t> operates 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/>
              <a:t> bit message blocks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/>
              <a:t> bit chaining variables then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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				-- </a:t>
            </a:r>
            <a:r>
              <a:rPr lang="en-US" sz="2000" dirty="0">
                <a:cs typeface="Times New Roman" pitchFamily="18" charset="0"/>
                <a:sym typeface="Symbol"/>
              </a:rPr>
              <a:t>find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cs typeface="Times New Roman" pitchFamily="18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–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mod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–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/2 – 1		</a:t>
            </a:r>
            <a:r>
              <a:rPr lang="en-US" sz="2000" dirty="0">
                <a:cs typeface="Times New Roman" pitchFamily="18" charset="0"/>
                <a:sym typeface="Symbol"/>
              </a:rPr>
              <a:t>-- compute number of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 0 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--</a:t>
            </a:r>
            <a:r>
              <a:rPr lang="en-US" sz="2000" dirty="0">
                <a:cs typeface="Times New Roman" pitchFamily="18" charset="0"/>
                <a:sym typeface="Symbol"/>
              </a:rPr>
              <a:t>    bits needed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 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1 0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l&gt;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/2	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-- </a:t>
            </a:r>
            <a:r>
              <a:rPr lang="en-US" sz="2000" dirty="0">
                <a:cs typeface="Times New Roman" pitchFamily="18" charset="0"/>
                <a:sym typeface="Symbol"/>
              </a:rPr>
              <a:t>append 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cs typeface="Times New Roman" pitchFamily="18" charset="0"/>
                <a:sym typeface="Symbol"/>
              </a:rPr>
              <a:t> bit,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0</a:t>
            </a:r>
            <a:r>
              <a:rPr lang="en-US" sz="2000" dirty="0">
                <a:cs typeface="Times New Roman" pitchFamily="18" charset="0"/>
                <a:sym typeface="Symbol"/>
              </a:rPr>
              <a:t> bits,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		-- </a:t>
            </a:r>
            <a:r>
              <a:rPr lang="en-US" sz="2000" dirty="0">
                <a:cs typeface="Times New Roman" pitchFamily="18" charset="0"/>
                <a:sym typeface="Symbol"/>
              </a:rPr>
              <a:t>  encoded as an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sz="2000" dirty="0">
                <a:cs typeface="Times New Roman" pitchFamily="18" charset="0"/>
                <a:sym typeface="Symbol"/>
              </a:rPr>
              <a:t> bit integer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400" dirty="0"/>
              <a:t>Key property: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pad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400" dirty="0">
                <a:sym typeface="Symbol"/>
              </a:rPr>
              <a:t> gives the number of bits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2400" dirty="0">
                <a:sym typeface="Symbol"/>
              </a:rPr>
              <a:t>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sym typeface="Symbol"/>
            </a:endParaRPr>
          </a:p>
          <a:p>
            <a:r>
              <a:rPr lang="en-US" sz="2400" dirty="0">
                <a:sym typeface="Symbol"/>
              </a:rPr>
              <a:t>This scheme makes it unambiguous where the message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sym typeface="Symbol"/>
              </a:rPr>
              <a:t> ends and where the padding ends</a:t>
            </a:r>
            <a:endParaRPr lang="en-US" sz="2400" dirty="0"/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/>
              <a:t>Why does collision resistance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sz="2400" dirty="0"/>
              <a:t> imply collision resistance of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/>
              <a:t>?</a:t>
            </a:r>
          </a:p>
          <a:p>
            <a:r>
              <a:rPr lang="en-US" sz="2400" dirty="0">
                <a:sym typeface="Symbol"/>
              </a:rPr>
              <a:t>Suppose we can easily find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with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 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</a:p>
          <a:p>
            <a:r>
              <a:rPr lang="en-US" sz="2400" dirty="0"/>
              <a:t>Two cases: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 </a:t>
            </a:r>
            <a:r>
              <a:rPr lang="en-US" sz="2400" dirty="0">
                <a:sym typeface="Symbol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|,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=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 . . .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</a:t>
            </a:r>
          </a:p>
          <a:p>
            <a:r>
              <a:rPr lang="en-US" sz="2000" dirty="0">
                <a:sym typeface="Symbol"/>
              </a:rPr>
              <a:t>Case 1: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 =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sz="2000" dirty="0">
                <a:sym typeface="Symbol"/>
              </a:rPr>
              <a:t>, we know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sym typeface="Symbol"/>
              </a:rPr>
              <a:t>). There must be some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1 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&lt;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sym typeface="Symbol"/>
              </a:rPr>
              <a:t> such that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000" dirty="0">
                <a:sym typeface="Symbol"/>
              </a:rPr>
              <a:t> but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sym typeface="Symbol"/>
              </a:rPr>
              <a:t>. This contradicts the assumption it is hard to find collisions for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Case 2: 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|  |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|</a:t>
            </a:r>
            <a:r>
              <a:rPr lang="en-US" sz="2000" dirty="0">
                <a:sym typeface="Symbol"/>
              </a:rPr>
              <a:t> we know that the final (padding) blocks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000" dirty="0">
                <a:sym typeface="Symbol"/>
              </a:rPr>
              <a:t>, a contradiction since it is hard to find collisions for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endParaRPr lang="en-US" sz="2000" dirty="0"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pre-image attacks</a:t>
            </a:r>
          </a:p>
          <a:p>
            <a:r>
              <a:rPr lang="en-US" dirty="0"/>
              <a:t>Random Mapping properties</a:t>
            </a:r>
          </a:p>
          <a:p>
            <a:r>
              <a:rPr lang="en-US" dirty="0"/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2766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Compression</a:t>
            </a:r>
          </a:p>
          <a:p>
            <a:r>
              <a:rPr lang="en-US" sz="2400">
                <a:latin typeface="Arial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4196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6388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3622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7526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743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743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7432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8768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905000"/>
            <a:ext cx="2165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362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5746750" y="5634038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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 {0,1}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dirty="0"/>
              <a:t> be a collision resistant compression function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be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/>
              <a:t> bit message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By assumption we can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 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operations</a:t>
            </a:r>
          </a:p>
          <a:p>
            <a:r>
              <a:rPr lang="en-US" dirty="0">
                <a:sym typeface="Symbol"/>
              </a:rPr>
              <a:t>Similarly we can</a:t>
            </a:r>
            <a:r>
              <a:rPr lang="en-US" dirty="0"/>
              <a:t> find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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 such that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compress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dirty="0">
                <a:sym typeface="Symbol"/>
              </a:rPr>
              <a:t>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operations</a:t>
            </a:r>
          </a:p>
          <a:p>
            <a:r>
              <a:rPr lang="en-US" dirty="0">
                <a:sym typeface="Symbol"/>
              </a:rPr>
              <a:t>Therefore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sym typeface="Symbol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, and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dirty="0">
                <a:sym typeface="Symbol"/>
              </a:rPr>
              <a:t> are </a:t>
            </a:r>
            <a:r>
              <a:rPr lang="en-US" b="1" dirty="0">
                <a:sym typeface="Symbol"/>
              </a:rPr>
              <a:t>three</a:t>
            </a:r>
            <a:r>
              <a:rPr lang="en-US" dirty="0">
                <a:sym typeface="Symbol"/>
              </a:rPr>
              <a:t>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preimages</a:t>
            </a:r>
            <a:r>
              <a:rPr lang="en-US" dirty="0">
                <a:sym typeface="Symbol"/>
              </a:rPr>
              <a:t> of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 under </a:t>
            </a:r>
            <a:r>
              <a:rPr lang="en-US" dirty="0" err="1">
                <a:sym typeface="Symbol"/>
              </a:rPr>
              <a:t>md</a:t>
            </a:r>
            <a:r>
              <a:rPr lang="en-US" dirty="0">
                <a:sym typeface="Symbol"/>
              </a:rPr>
              <a:t>-hash that we have found in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+ 2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/2+1</a:t>
            </a:r>
            <a:r>
              <a:rPr lang="en-US" dirty="0">
                <a:sym typeface="Symbol"/>
              </a:rPr>
              <a:t> operations instead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Clearly the attack can be extended to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sym typeface="Symbol"/>
              </a:rPr>
              <a:t> block messages to find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–1</a:t>
            </a:r>
            <a:r>
              <a:rPr lang="en-US" dirty="0">
                <a:sym typeface="Symbol"/>
              </a:rPr>
              <a:t>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pre-images in time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/2</a:t>
            </a:r>
            <a:r>
              <a:rPr lang="en-US" dirty="0">
                <a:sym typeface="Symbol"/>
              </a:rPr>
              <a:t> instead of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Conclusion: 2</a:t>
            </a:r>
            <a:r>
              <a:rPr lang="en-US" baseline="30000" dirty="0">
                <a:sym typeface="Symbol"/>
              </a:rPr>
              <a:t>nd</a:t>
            </a:r>
            <a:r>
              <a:rPr lang="en-US" dirty="0">
                <a:sym typeface="Symbol"/>
              </a:rPr>
              <a:t> pre-image resistance from the </a:t>
            </a:r>
            <a:r>
              <a:rPr lang="en-US" dirty="0" err="1">
                <a:sym typeface="Symbol"/>
              </a:rPr>
              <a:t>Merkle-Damgård</a:t>
            </a:r>
            <a:r>
              <a:rPr lang="en-US" dirty="0">
                <a:sym typeface="Symbol"/>
              </a:rPr>
              <a:t> construction is no stronger than collision resistance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0070C0"/>
                </a:solidFill>
              </a:rPr>
              <a:t>random oracle </a:t>
            </a:r>
            <a:r>
              <a:rPr lang="en-US" sz="2000" dirty="0"/>
              <a:t>is a public random mapping</a:t>
            </a:r>
          </a:p>
          <a:p>
            <a:pPr lvl="1"/>
            <a:r>
              <a:rPr lang="en-US" sz="1800" dirty="0"/>
              <a:t>A random oracle returns a fixed length random string in response to any input</a:t>
            </a:r>
          </a:p>
          <a:p>
            <a:r>
              <a:rPr lang="en-US" sz="2000" dirty="0"/>
              <a:t>It is widely assumed in practice that hash functions behave like random oracles</a:t>
            </a:r>
          </a:p>
          <a:p>
            <a:r>
              <a:rPr lang="en-US" sz="2000" dirty="0"/>
              <a:t>Let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2000" dirty="0">
                <a:sym typeface="Symbol"/>
              </a:rPr>
              <a:t>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pad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-hash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sym typeface="Symbol"/>
            </a:endParaRP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sym typeface="Symbol"/>
              </a:rPr>
              <a:t> acted like a random oracle, then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 pad (m) 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hash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should assume independent values</a:t>
            </a:r>
          </a:p>
          <a:p>
            <a:r>
              <a:rPr lang="en-US" sz="2000" dirty="0">
                <a:sym typeface="Symbol"/>
              </a:rPr>
              <a:t>This makes </a:t>
            </a:r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sym typeface="Symbol"/>
              </a:rPr>
              <a:t>We don’t know that constructions using </a:t>
            </a:r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sym typeface="Symbol"/>
              </a:rPr>
              <a:t>Merkle-Damgård</a:t>
            </a:r>
            <a:r>
              <a:rPr lang="en-US" sz="2000" dirty="0"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D. Simon showed that random oracles cannot be instantiated</a:t>
            </a:r>
          </a:p>
          <a:p>
            <a:pPr lvl="1"/>
            <a:r>
              <a:rPr lang="en-US" sz="2000" dirty="0"/>
              <a:t>Random oracles assume an infinite world, so can always be distinguished from real-word constructions</a:t>
            </a:r>
          </a:p>
          <a:p>
            <a:endParaRPr lang="en-US" sz="2400" dirty="0"/>
          </a:p>
          <a:p>
            <a:r>
              <a:rPr lang="en-US" sz="2400" dirty="0"/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</a:rPr>
              <a:t>indifferentiability</a:t>
            </a:r>
            <a:r>
              <a:rPr lang="en-US" sz="2400" dirty="0"/>
              <a:t> to replace the notion of </a:t>
            </a:r>
            <a:r>
              <a:rPr lang="en-US" sz="2400" dirty="0" err="1"/>
              <a:t>distinguishability</a:t>
            </a:r>
            <a:r>
              <a:rPr lang="en-US" sz="2400" dirty="0"/>
              <a:t> when reasoning about hash functions</a:t>
            </a:r>
          </a:p>
          <a:p>
            <a:endParaRPr lang="en-US" sz="2400" dirty="0"/>
          </a:p>
          <a:p>
            <a:r>
              <a:rPr lang="en-US" sz="2400" dirty="0"/>
              <a:t>Collision resistance is not enough; hash functions should be </a:t>
            </a:r>
            <a:r>
              <a:rPr lang="en-US" sz="2400" dirty="0" err="1"/>
              <a:t>indifferentiable</a:t>
            </a:r>
            <a:r>
              <a:rPr lang="en-US" sz="2400" dirty="0"/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Question: When can an iterated construction replace a monolithic construction?</a:t>
            </a:r>
          </a:p>
          <a:p>
            <a:r>
              <a:rPr lang="en-US" dirty="0"/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/>
              <a:t>Differential cryptanalysis was introduced to study block ciphers</a:t>
            </a:r>
          </a:p>
          <a:p>
            <a:r>
              <a:rPr lang="en-US" sz="2400" dirty="0"/>
              <a:t>Given a key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/>
              <a:t>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/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 with difference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⨁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2400" dirty="0">
                <a:sym typeface="Symbol"/>
              </a:rPr>
              <a:t>, what is the difference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)⨁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/>
              </a:rPr>
              <a:t>)</a:t>
            </a:r>
            <a:r>
              <a:rPr lang="en-US" sz="2400" dirty="0">
                <a:sym typeface="Symbol"/>
              </a:rPr>
              <a:t>?</a:t>
            </a:r>
          </a:p>
          <a:p>
            <a:r>
              <a:rPr lang="en-US" sz="2400" dirty="0">
                <a:sym typeface="Symbol"/>
              </a:rPr>
              <a:t>This often yields useful information about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400" dirty="0">
                <a:sym typeface="Symbol"/>
              </a:rPr>
              <a:t> and deep insight into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2400" dirty="0">
                <a:sym typeface="Symbol"/>
              </a:rPr>
              <a:t>’s structure</a:t>
            </a:r>
          </a:p>
          <a:p>
            <a:r>
              <a:rPr lang="en-US" sz="2400" dirty="0">
                <a:sym typeface="Symbol"/>
              </a:rPr>
              <a:t>Since compression functions for </a:t>
            </a:r>
            <a:r>
              <a:rPr lang="en-US" sz="2400" dirty="0" err="1">
                <a:sym typeface="Symbol"/>
              </a:rPr>
              <a:t>Merkle-Damgård</a:t>
            </a:r>
            <a:r>
              <a:rPr lang="en-US" sz="2400" dirty="0"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sym typeface="Symbol"/>
              </a:rPr>
              <a:t>Since hashing is multi-block, we need some way to extend differential cryptanalysis to multi-block attacks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/>
              <a:t>In 2004 </a:t>
            </a:r>
            <a:r>
              <a:rPr lang="en-US" sz="2400" dirty="0" err="1"/>
              <a:t>Xiayuan</a:t>
            </a:r>
            <a:r>
              <a:rPr lang="en-US" sz="2400" dirty="0"/>
              <a:t> Wang applied the multi-block technique to break the collision resistance of MD4, MD5, and Ripe-MD</a:t>
            </a:r>
          </a:p>
          <a:p>
            <a:pPr lvl="1"/>
            <a:r>
              <a:rPr lang="en-US" sz="2000" dirty="0"/>
              <a:t>In 2009 their attack was extended to forge the certificate of real CA that supported MD5</a:t>
            </a:r>
          </a:p>
          <a:p>
            <a:r>
              <a:rPr lang="en-US" sz="2400" dirty="0"/>
              <a:t>In 2005 Wang and colleagues used the technique to defeat the collision resistance of SHA-1</a:t>
            </a:r>
          </a:p>
          <a:p>
            <a:pPr lvl="1"/>
            <a:r>
              <a:rPr lang="en-US" sz="2000" dirty="0"/>
              <a:t>They showed a collision could be found at cost 2</a:t>
            </a:r>
            <a:r>
              <a:rPr lang="en-US" sz="2000" baseline="30000" dirty="0"/>
              <a:t>62</a:t>
            </a:r>
            <a:r>
              <a:rPr lang="en-US" sz="2000" dirty="0"/>
              <a:t> instead of 2</a:t>
            </a:r>
            <a:r>
              <a:rPr lang="en-US" sz="2000" baseline="30000" dirty="0"/>
              <a:t>80</a:t>
            </a:r>
            <a:r>
              <a:rPr lang="en-US" sz="2000" dirty="0"/>
              <a:t> operations</a:t>
            </a:r>
            <a:endParaRPr lang="en-US" sz="2400" dirty="0"/>
          </a:p>
          <a:p>
            <a:r>
              <a:rPr lang="en-US" sz="2400" dirty="0"/>
              <a:t>These attacks caused deep trauma and introspection in the crypto community</a:t>
            </a:r>
          </a:p>
          <a:p>
            <a:pPr lvl="1"/>
            <a:r>
              <a:rPr lang="en-US" sz="2000" dirty="0"/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/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/>
              <a:t>The block being hashed is the encryption key</a:t>
            </a:r>
          </a:p>
          <a:p>
            <a:pPr lvl="1"/>
            <a:r>
              <a:rPr lang="en-US" sz="2000" dirty="0"/>
              <a:t>The attacks exploit the fact that making small changes in one block can be canceled by a later block</a:t>
            </a:r>
          </a:p>
          <a:p>
            <a:r>
              <a:rPr lang="en-US" sz="2400" dirty="0"/>
              <a:t>We have learned that hash functions and block ciphers are attacked in similar ways</a:t>
            </a:r>
          </a:p>
          <a:p>
            <a:pPr lvl="1"/>
            <a:r>
              <a:rPr lang="en-US" sz="2000" dirty="0"/>
              <a:t>No longer surprising, given how hash function have been built</a:t>
            </a:r>
            <a:endParaRPr lang="en-US" dirty="0"/>
          </a:p>
          <a:p>
            <a:r>
              <a:rPr lang="en-US" sz="2400" dirty="0"/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/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Compression function takes 160-bit state and 512 bit input and produces new 160 bit state (one </a:t>
            </a:r>
            <a:r>
              <a:rPr lang="en-US" sz="2000" dirty="0" err="1"/>
              <a:t>Merkle</a:t>
            </a:r>
            <a:r>
              <a:rPr lang="en-US" sz="2000" dirty="0"/>
              <a:t> </a:t>
            </a:r>
            <a:r>
              <a:rPr lang="en-US" sz="2000" dirty="0" err="1"/>
              <a:t>Damgard</a:t>
            </a:r>
            <a:r>
              <a:rPr lang="en-US" sz="2000" dirty="0"/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512-bit message input block: 16 32-bit words (M</a:t>
            </a:r>
            <a:r>
              <a:rPr lang="en-US" sz="2000" baseline="-25000" dirty="0"/>
              <a:t>0</a:t>
            </a:r>
            <a:r>
              <a:rPr lang="en-US" sz="2000" dirty="0"/>
              <a:t>, …, M</a:t>
            </a:r>
            <a:r>
              <a:rPr lang="en-US" sz="2000" baseline="-25000" dirty="0"/>
              <a:t>15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sym typeface="Symbol" pitchFamily="18" charset="2"/>
              </a:rPr>
              <a:t>W</a:t>
            </a:r>
            <a:r>
              <a:rPr lang="en-US" sz="2000" baseline="-25000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= (W</a:t>
            </a:r>
            <a:r>
              <a:rPr lang="en-US" sz="2000" baseline="-25000" dirty="0">
                <a:sym typeface="Symbol" pitchFamily="18" charset="2"/>
              </a:rPr>
              <a:t>t-3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t-8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t-14</a:t>
            </a:r>
            <a:r>
              <a:rPr lang="en-US" sz="2000" dirty="0">
                <a:sym typeface="Symbol" pitchFamily="18" charset="2"/>
              </a:rPr>
              <a:t>⨁W</a:t>
            </a:r>
            <a:r>
              <a:rPr lang="en-US" sz="2000" baseline="-25000" dirty="0">
                <a:sym typeface="Symbol" pitchFamily="18" charset="2"/>
              </a:rPr>
              <a:t>t-16</a:t>
            </a:r>
            <a:r>
              <a:rPr lang="en-US" sz="2000" dirty="0"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sym typeface="Symbol" pitchFamily="18" charset="2"/>
              </a:rPr>
              <a:t>X= (a&lt;&lt;&lt;5)+f</a:t>
            </a:r>
            <a:r>
              <a:rPr lang="en-US" baseline="-25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(b,c,d)+e+W</a:t>
            </a:r>
            <a:r>
              <a:rPr lang="en-US" baseline="-25000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+K</a:t>
            </a:r>
            <a:r>
              <a:rPr lang="en-US" baseline="-25000" dirty="0">
                <a:sym typeface="Symbol" pitchFamily="18" charset="2"/>
              </a:rPr>
              <a:t>t</a:t>
            </a:r>
            <a:endParaRPr lang="en-US" dirty="0"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sym typeface="Symbol" pitchFamily="18" charset="2"/>
              </a:rPr>
              <a:t>E= 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; 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=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; 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&lt;&lt;&lt;30; </a:t>
            </a:r>
            <a:r>
              <a:rPr lang="en-US" dirty="0" err="1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=a; a= </a:t>
            </a:r>
            <a:r>
              <a:rPr lang="en-US" dirty="0" err="1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Three f</a:t>
            </a:r>
            <a:r>
              <a:rPr lang="en-US" sz="2000" baseline="-25000" dirty="0">
                <a:sym typeface="Symbol" pitchFamily="18" charset="2"/>
              </a:rPr>
              <a:t>t</a:t>
            </a:r>
            <a:r>
              <a:rPr lang="en-US" sz="2000" dirty="0"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5334000"/>
          </a:xfrm>
        </p:spPr>
        <p:txBody>
          <a:bodyPr>
            <a:noAutofit/>
          </a:bodyPr>
          <a:lstStyle/>
          <a:p>
            <a:r>
              <a:rPr lang="en-US" sz="2400" dirty="0" err="1"/>
              <a:t>Merkle-Damgård</a:t>
            </a:r>
            <a:r>
              <a:rPr lang="en-US" sz="2400" dirty="0"/>
              <a:t> theory finally puts collision resistance, 2</a:t>
            </a:r>
            <a:r>
              <a:rPr lang="en-US" sz="2400" baseline="30000" dirty="0"/>
              <a:t>nd</a:t>
            </a:r>
            <a:r>
              <a:rPr lang="en-US" sz="2400" dirty="0"/>
              <a:t> pre-image resistance, and pre-image resistance on a firm foundation</a:t>
            </a:r>
          </a:p>
          <a:p>
            <a:r>
              <a:rPr lang="en-US" sz="2400" dirty="0" err="1"/>
              <a:t>Merkle-Damgård</a:t>
            </a:r>
            <a:r>
              <a:rPr lang="en-US" sz="2400" dirty="0"/>
              <a:t> 2</a:t>
            </a:r>
            <a:r>
              <a:rPr lang="en-US" sz="2400" baseline="30000" dirty="0"/>
              <a:t>nd</a:t>
            </a:r>
            <a:r>
              <a:rPr lang="en-US" sz="2400" dirty="0"/>
              <a:t> pre-image is much weaker than anticipated</a:t>
            </a:r>
          </a:p>
          <a:p>
            <a:r>
              <a:rPr lang="en-US" sz="2400" dirty="0" err="1"/>
              <a:t>Merkle-Damgård</a:t>
            </a:r>
            <a:r>
              <a:rPr lang="en-US" sz="2400" dirty="0"/>
              <a:t> hash functions do not act like random oracles</a:t>
            </a:r>
          </a:p>
          <a:p>
            <a:pPr lvl="1"/>
            <a:r>
              <a:rPr lang="en-US" sz="2000" dirty="0"/>
              <a:t>So we don’t know many of our constructions are safe</a:t>
            </a:r>
          </a:p>
          <a:p>
            <a:r>
              <a:rPr lang="en-US" sz="2400" dirty="0"/>
              <a:t>The Multi-block technique appears to threaten </a:t>
            </a:r>
            <a:r>
              <a:rPr lang="en-US" sz="2400" dirty="0" err="1"/>
              <a:t>Merkle-Damgård</a:t>
            </a:r>
            <a:r>
              <a:rPr lang="en-US" sz="2400" dirty="0"/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/>
              <a:t>The SHA-3 competition</a:t>
            </a:r>
          </a:p>
          <a:p>
            <a:r>
              <a:rPr lang="en-US" sz="2400" dirty="0"/>
              <a:t>HAIFA</a:t>
            </a:r>
          </a:p>
          <a:p>
            <a:r>
              <a:rPr lang="en-US" sz="2400" dirty="0"/>
              <a:t>Domain Switching</a:t>
            </a:r>
          </a:p>
          <a:p>
            <a:r>
              <a:rPr lang="en-US" sz="2400" dirty="0"/>
              <a:t>The Sponge Construction</a:t>
            </a:r>
          </a:p>
          <a:p>
            <a:r>
              <a:rPr lang="en-US" sz="2400" dirty="0"/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NIST adopted the SHA-2 family in 2003</a:t>
            </a:r>
          </a:p>
          <a:p>
            <a:pPr lvl="1"/>
            <a:r>
              <a:rPr lang="en-US" sz="1800" dirty="0"/>
              <a:t>Block sizes of 224, 256, 384, and 512 bits to address Moore’s Law</a:t>
            </a:r>
          </a:p>
          <a:p>
            <a:r>
              <a:rPr lang="en-US" sz="2400" dirty="0"/>
              <a:t>Design of SHA-2 family very similar to that for SHA-1</a:t>
            </a:r>
          </a:p>
          <a:p>
            <a:pPr lvl="1"/>
            <a:r>
              <a:rPr lang="en-US" sz="1800" dirty="0"/>
              <a:t>Is SHA-2 vulnerable to Wang’s attack? No, but this was not established until after SHA-3 competition was under way</a:t>
            </a:r>
          </a:p>
          <a:p>
            <a:r>
              <a:rPr lang="en-US" sz="2400" dirty="0"/>
              <a:t>Due to similarity of SHA-2 family to SHA-1, consensus was we need a new hash algorithm design</a:t>
            </a:r>
          </a:p>
          <a:p>
            <a:r>
              <a:rPr lang="en-US" sz="2400" dirty="0"/>
              <a:t>Crypto community’s BKM for designing new algorithms: hold a contest</a:t>
            </a:r>
          </a:p>
          <a:p>
            <a:r>
              <a:rPr lang="en-US" sz="2400" dirty="0"/>
              <a:t>NIST published RFP January 7, 2007 announcing competition</a:t>
            </a:r>
          </a:p>
          <a:p>
            <a:r>
              <a:rPr lang="en-US" sz="2400" dirty="0"/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/>
              <a:t>NIST accepted 51 of the 64 submissions into Round 1</a:t>
            </a:r>
          </a:p>
          <a:p>
            <a:r>
              <a:rPr lang="en-US" sz="2400" dirty="0"/>
              <a:t>Extensive cryptanalysis of all designs by the international community</a:t>
            </a:r>
          </a:p>
          <a:p>
            <a:pPr lvl="1"/>
            <a:r>
              <a:rPr lang="en-US" sz="2000" dirty="0"/>
              <a:t>All designs independently analyzed by multiple parties</a:t>
            </a:r>
          </a:p>
          <a:p>
            <a:pPr lvl="1"/>
            <a:r>
              <a:rPr lang="en-US" sz="2000" dirty="0"/>
              <a:t>Majority of designs broken</a:t>
            </a:r>
          </a:p>
          <a:p>
            <a:r>
              <a:rPr lang="en-US" sz="2400" dirty="0"/>
              <a:t>Extensive performance data collected at the e-BACS site</a:t>
            </a:r>
          </a:p>
          <a:p>
            <a:r>
              <a:rPr lang="en-US" sz="2400" dirty="0"/>
              <a:t>NIST selected 14 designs for Round 2 in July 2009</a:t>
            </a:r>
          </a:p>
          <a:p>
            <a:r>
              <a:rPr lang="en-US" sz="2400" dirty="0"/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/>
              <a:t>3 Approaches proposed</a:t>
            </a:r>
          </a:p>
          <a:p>
            <a:pPr lvl="1"/>
            <a:r>
              <a:rPr lang="en-US" sz="2000" dirty="0"/>
              <a:t>The HAIFA construction</a:t>
            </a:r>
          </a:p>
          <a:p>
            <a:pPr lvl="1"/>
            <a:r>
              <a:rPr lang="en-US" sz="2000" dirty="0"/>
              <a:t>Domain switching (aka “Final Transform”)</a:t>
            </a:r>
          </a:p>
          <a:p>
            <a:pPr lvl="1"/>
            <a:r>
              <a:rPr lang="en-US" sz="2000" dirty="0"/>
              <a:t>The Sponge construction</a:t>
            </a:r>
          </a:p>
          <a:p>
            <a:r>
              <a:rPr lang="en-US" sz="2400" dirty="0"/>
              <a:t>HAIFA and domain switching patch </a:t>
            </a:r>
            <a:r>
              <a:rPr lang="en-US" sz="2400" dirty="0" err="1"/>
              <a:t>Merkle-Damgård</a:t>
            </a:r>
            <a:r>
              <a:rPr lang="en-US" sz="2400" dirty="0"/>
              <a:t>, while a sponge is something entirely new</a:t>
            </a:r>
          </a:p>
          <a:p>
            <a:r>
              <a:rPr lang="en-US" sz="2400" dirty="0"/>
              <a:t>All five finalists employ one or more of these approaches</a:t>
            </a:r>
          </a:p>
          <a:p>
            <a:r>
              <a:rPr lang="en-US" sz="2400" dirty="0"/>
              <a:t>All five finalists appear to have comparable security levels</a:t>
            </a:r>
          </a:p>
          <a:p>
            <a:pPr lvl="1"/>
            <a:r>
              <a:rPr lang="en-US" sz="2000" dirty="0"/>
              <a:t>Significantly better safety margins than SHA-2</a:t>
            </a:r>
          </a:p>
          <a:p>
            <a:pPr lvl="1"/>
            <a:r>
              <a:rPr lang="en-US" sz="2000" dirty="0"/>
              <a:t>All are </a:t>
            </a:r>
            <a:r>
              <a:rPr lang="en-US" sz="2000" dirty="0" err="1"/>
              <a:t>indifferentiable</a:t>
            </a:r>
            <a:r>
              <a:rPr lang="en-US" sz="2000" dirty="0"/>
              <a:t> from random oracles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76800"/>
          </a:xfrm>
        </p:spPr>
        <p:txBody>
          <a:bodyPr>
            <a:noAutofit/>
          </a:bodyPr>
          <a:lstStyle/>
          <a:p>
            <a:r>
              <a:rPr lang="en-US" sz="2400" dirty="0"/>
              <a:t>Developed by </a:t>
            </a:r>
            <a:r>
              <a:rPr lang="en-US" sz="2400" dirty="0" err="1"/>
              <a:t>Biham</a:t>
            </a:r>
            <a:r>
              <a:rPr lang="en-US" sz="2400" dirty="0"/>
              <a:t> and </a:t>
            </a:r>
            <a:r>
              <a:rPr lang="en-US" sz="2400" dirty="0" err="1"/>
              <a:t>Dunkleman</a:t>
            </a:r>
            <a:endParaRPr lang="en-US" sz="2400" dirty="0"/>
          </a:p>
          <a:p>
            <a:r>
              <a:rPr lang="en-US" sz="2400" dirty="0"/>
              <a:t>Idea: hash each message block through the compression function with the number of bits hashed so far and an optional salt</a:t>
            </a:r>
          </a:p>
          <a:p>
            <a:r>
              <a:rPr lang="en-US" sz="2400" dirty="0"/>
              <a:t>Intuition: This makes each compression function invocation independent</a:t>
            </a:r>
          </a:p>
          <a:p>
            <a:r>
              <a:rPr lang="en-US" sz="2400" dirty="0"/>
              <a:t>Theoretical foundation:</a:t>
            </a:r>
          </a:p>
          <a:p>
            <a:pPr lvl="1"/>
            <a:r>
              <a:rPr lang="en-US" sz="2000" dirty="0"/>
              <a:t>The mapping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 (0,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(2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 . . .  ((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–1)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sz="2000" dirty="0">
                <a:sym typeface="Symbol"/>
              </a:rPr>
              <a:t> is a </a:t>
            </a:r>
            <a:r>
              <a:rPr lang="en-US" sz="2000" b="1" dirty="0">
                <a:solidFill>
                  <a:srgbClr val="0070C0"/>
                </a:solidFill>
                <a:sym typeface="Symbol"/>
              </a:rPr>
              <a:t>prefix-free encoding</a:t>
            </a:r>
            <a:r>
              <a:rPr lang="en-US" sz="2000" dirty="0">
                <a:sym typeface="Symbol"/>
              </a:rPr>
              <a:t>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</a:p>
          <a:p>
            <a:pPr lvl="1"/>
            <a:r>
              <a:rPr lang="en-US" sz="2000" dirty="0" err="1"/>
              <a:t>Coron</a:t>
            </a:r>
            <a:r>
              <a:rPr lang="en-US" sz="2000" dirty="0"/>
              <a:t> et al proved that the </a:t>
            </a:r>
            <a:r>
              <a:rPr lang="en-US" sz="2000" dirty="0" err="1"/>
              <a:t>Merkle-Damgård</a:t>
            </a:r>
            <a:r>
              <a:rPr lang="en-US" sz="2000" dirty="0"/>
              <a:t> hash of a prefix-free encoded message is </a:t>
            </a:r>
            <a:r>
              <a:rPr lang="en-US" sz="2000" dirty="0" err="1"/>
              <a:t>indifferentiable</a:t>
            </a:r>
            <a:r>
              <a:rPr lang="en-US" sz="2000" dirty="0"/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572000"/>
          </a:xfrm>
        </p:spPr>
        <p:txBody>
          <a:bodyPr>
            <a:noAutofit/>
          </a:bodyPr>
          <a:lstStyle/>
          <a:p>
            <a:r>
              <a:rPr lang="en-US" sz="2800" dirty="0"/>
              <a:t>Developed by Bellare and </a:t>
            </a:r>
            <a:r>
              <a:rPr lang="en-US" sz="2800" dirty="0" err="1"/>
              <a:t>Ristenpart</a:t>
            </a:r>
            <a:endParaRPr lang="en-US" sz="2800" dirty="0"/>
          </a:p>
          <a:p>
            <a:r>
              <a:rPr lang="en-US" sz="2800" dirty="0"/>
              <a:t>Idea: Rehash the output from </a:t>
            </a:r>
            <a:r>
              <a:rPr lang="en-US" sz="2800" dirty="0" err="1"/>
              <a:t>Merkle-Damgård</a:t>
            </a:r>
            <a:r>
              <a:rPr lang="en-US" sz="2800" dirty="0"/>
              <a:t> under an independent compression function</a:t>
            </a:r>
          </a:p>
          <a:p>
            <a:r>
              <a:rPr lang="en-US" sz="2800" dirty="0"/>
              <a:t>Intuition: Hide the iterative structure with an independent hash (“domain switch”)</a:t>
            </a:r>
          </a:p>
          <a:p>
            <a:r>
              <a:rPr lang="en-US" sz="2800" dirty="0"/>
              <a:t>Theoretical foundation:</a:t>
            </a:r>
          </a:p>
          <a:p>
            <a:pPr lvl="1"/>
            <a:r>
              <a:rPr lang="en-US" sz="2400" dirty="0"/>
              <a:t>If the compression function acts like a random oracle, then so is a </a:t>
            </a:r>
            <a:r>
              <a:rPr lang="en-US" sz="2400" dirty="0" err="1"/>
              <a:t>Merkle-Damgård</a:t>
            </a:r>
            <a:r>
              <a:rPr lang="en-US" sz="2400" dirty="0"/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Developed by </a:t>
            </a:r>
            <a:r>
              <a:rPr lang="en-US" sz="2400" dirty="0" err="1"/>
              <a:t>Bertoni</a:t>
            </a:r>
            <a:r>
              <a:rPr lang="en-US" sz="2400" dirty="0"/>
              <a:t>, </a:t>
            </a:r>
            <a:r>
              <a:rPr lang="en-US" sz="2400" dirty="0" err="1"/>
              <a:t>Daemen</a:t>
            </a:r>
            <a:r>
              <a:rPr lang="en-US" sz="2400" dirty="0"/>
              <a:t>, </a:t>
            </a:r>
            <a:r>
              <a:rPr lang="en-US" sz="2400" dirty="0" err="1"/>
              <a:t>Peeters</a:t>
            </a:r>
            <a:r>
              <a:rPr lang="en-US" sz="2400" dirty="0"/>
              <a:t>, and Van </a:t>
            </a:r>
            <a:r>
              <a:rPr lang="en-US" sz="2400" dirty="0" err="1"/>
              <a:t>Assche</a:t>
            </a:r>
            <a:endParaRPr lang="en-US" sz="2400" dirty="0"/>
          </a:p>
          <a:p>
            <a:r>
              <a:rPr lang="en-US" sz="2400" dirty="0"/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/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/>
              <a:t>Theoretical foundation:</a:t>
            </a:r>
          </a:p>
          <a:p>
            <a:pPr lvl="1"/>
            <a:r>
              <a:rPr lang="en-US" sz="2000" dirty="0"/>
              <a:t>Can prove a sponge is </a:t>
            </a:r>
            <a:r>
              <a:rPr lang="en-US" sz="2000" dirty="0" err="1"/>
              <a:t>indifferentiable</a:t>
            </a:r>
            <a:r>
              <a:rPr lang="en-US" sz="2000" dirty="0"/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Keccak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r>
              <a:rPr lang="en-US" dirty="0" err="1"/>
              <a:t>Keccak</a:t>
            </a:r>
            <a:r>
              <a:rPr lang="en-US" dirty="0"/>
              <a:t> was designed by Guido </a:t>
            </a:r>
            <a:r>
              <a:rPr lang="en-US" dirty="0" err="1"/>
              <a:t>Bertoni</a:t>
            </a:r>
            <a:r>
              <a:rPr lang="en-US" dirty="0"/>
              <a:t>, Joan </a:t>
            </a:r>
            <a:r>
              <a:rPr lang="en-US" dirty="0" err="1"/>
              <a:t>Daemen</a:t>
            </a:r>
            <a:r>
              <a:rPr lang="en-US" dirty="0"/>
              <a:t>, Michael </a:t>
            </a:r>
            <a:r>
              <a:rPr lang="en-US" dirty="0" err="1"/>
              <a:t>Peeters</a:t>
            </a:r>
            <a:r>
              <a:rPr lang="en-US" dirty="0"/>
              <a:t>, Gilles Van </a:t>
            </a:r>
            <a:r>
              <a:rPr lang="en-US" dirty="0" err="1"/>
              <a:t>Assche</a:t>
            </a:r>
            <a:endParaRPr lang="en-US" dirty="0"/>
          </a:p>
          <a:p>
            <a:pPr lvl="1"/>
            <a:r>
              <a:rPr lang="en-US" sz="3200" dirty="0"/>
              <a:t>Joan </a:t>
            </a:r>
            <a:r>
              <a:rPr lang="en-US" sz="3200" dirty="0" err="1"/>
              <a:t>Daemen</a:t>
            </a:r>
            <a:r>
              <a:rPr lang="en-US" sz="3200" dirty="0"/>
              <a:t> </a:t>
            </a:r>
            <a:r>
              <a:rPr lang="en-US" dirty="0"/>
              <a:t>and Vincent </a:t>
            </a:r>
            <a:r>
              <a:rPr lang="en-US" dirty="0" err="1"/>
              <a:t>Rijman</a:t>
            </a:r>
            <a:r>
              <a:rPr lang="en-US" dirty="0"/>
              <a:t> designed AES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NIST announced the SHA-3 winner on October 2, 2012</a:t>
            </a:r>
          </a:p>
          <a:p>
            <a:pPr lvl="1"/>
            <a:r>
              <a:rPr lang="en-US" dirty="0"/>
              <a:t>AES winner announced on </a:t>
            </a:r>
            <a:r>
              <a:rPr lang="en-US" sz="3200" dirty="0"/>
              <a:t>October 2, 2000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NIST indicated design diversity drove their choice</a:t>
            </a:r>
          </a:p>
          <a:p>
            <a:pPr lvl="1"/>
            <a:r>
              <a:rPr lang="en-US" dirty="0"/>
              <a:t>SHA-2, BLAKE, </a:t>
            </a:r>
            <a:r>
              <a:rPr lang="en-US" dirty="0" err="1"/>
              <a:t>Grøstl</a:t>
            </a:r>
            <a:r>
              <a:rPr lang="en-US" dirty="0"/>
              <a:t>, Skein are </a:t>
            </a:r>
            <a:r>
              <a:rPr lang="en-US" dirty="0" err="1"/>
              <a:t>Merkle-Damgård</a:t>
            </a:r>
            <a:r>
              <a:rPr lang="en-US" dirty="0"/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29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Keccak</a:t>
            </a:r>
            <a:r>
              <a:rPr lang="en-US" sz="2400" dirty="0"/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Keccak’s</a:t>
            </a:r>
            <a:r>
              <a:rPr lang="en-US" sz="2400" dirty="0"/>
              <a:t> </a:t>
            </a:r>
            <a:r>
              <a:rPr lang="en-US" sz="2400" dirty="0" err="1"/>
              <a:t>permuation</a:t>
            </a:r>
            <a:r>
              <a:rPr lang="en-US" sz="2400" dirty="0"/>
              <a:t> is called </a:t>
            </a:r>
            <a:r>
              <a:rPr lang="en-US" sz="2400" dirty="0" err="1">
                <a:latin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and parameterized by rate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/>
              <a:t> and capacity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+</a:t>
            </a:r>
            <a:r>
              <a:rPr lang="en-US" sz="2400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1600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25  64</a:t>
            </a:r>
            <a:endParaRPr lang="en-US" sz="2400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Keccak-512: </a:t>
            </a:r>
            <a:r>
              <a:rPr lang="en-US" sz="2000" i="1" dirty="0">
                <a:sym typeface="Symbol" pitchFamily="18" charset="2"/>
              </a:rPr>
              <a:t>r</a:t>
            </a:r>
            <a:r>
              <a:rPr lang="en-US" sz="2000" dirty="0">
                <a:sym typeface="Symbol" pitchFamily="18" charset="2"/>
              </a:rPr>
              <a:t> = 512, </a:t>
            </a:r>
            <a:r>
              <a:rPr lang="en-US" sz="2000" i="1" dirty="0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 = 1088  faster with 2</a:t>
            </a:r>
            <a:r>
              <a:rPr lang="en-US" sz="2000" baseline="30000" dirty="0">
                <a:sym typeface="Symbol" pitchFamily="18" charset="2"/>
              </a:rPr>
              <a:t>544</a:t>
            </a:r>
            <a:r>
              <a:rPr lang="en-US" sz="2000" dirty="0"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Keccak-256: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256, </a:t>
            </a:r>
            <a:r>
              <a:rPr lang="en-US" sz="2000" i="1" dirty="0"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 = 1344</a:t>
            </a:r>
            <a:r>
              <a:rPr lang="en-US" sz="2000" dirty="0">
                <a:sym typeface="Symbol" pitchFamily="18" charset="2"/>
              </a:rPr>
              <a:t>  slower with 2</a:t>
            </a:r>
            <a:r>
              <a:rPr lang="en-US" sz="2000" baseline="30000" dirty="0">
                <a:sym typeface="Symbol" pitchFamily="18" charset="2"/>
              </a:rPr>
              <a:t>672</a:t>
            </a:r>
            <a:r>
              <a:rPr lang="en-US" sz="2000" dirty="0"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/>
              <a:t>Design goal: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 </a:t>
            </a:r>
            <a:r>
              <a:rPr lang="en-US" sz="2400" dirty="0" err="1"/>
              <a:t>’s</a:t>
            </a:r>
            <a:r>
              <a:rPr lang="en-US" sz="2400" dirty="0"/>
              <a:t> d</a:t>
            </a:r>
            <a:r>
              <a:rPr lang="en-US" sz="2400" dirty="0"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wide-trail</a:t>
            </a:r>
            <a:r>
              <a:rPr lang="en-US" sz="2400" dirty="0">
                <a:sym typeface="Symbol" pitchFamily="18" charset="2"/>
              </a:rPr>
              <a:t> design strategy</a:t>
            </a:r>
            <a:endParaRPr lang="en-US" sz="2400" dirty="0">
              <a:latin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sz="2400" dirty="0"/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Keccak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i="1" dirty="0">
                <a:latin typeface="Times New Roman" pitchFamily="18" charset="0"/>
              </a:rPr>
              <a:t>f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round: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(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)))))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sym typeface="Symbol" pitchFamily="18" charset="2"/>
              </a:rPr>
              <a:t></a:t>
            </a:r>
            <a:r>
              <a:rPr lang="en-US" sz="2400" b="1" dirty="0">
                <a:sym typeface="Symbol" pitchFamily="18" charset="2"/>
              </a:rPr>
              <a:t>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state</a:t>
            </a:r>
            <a:r>
              <a:rPr lang="en-US" sz="2400" dirty="0">
                <a:sym typeface="Symbol" pitchFamily="18" charset="2"/>
              </a:rPr>
              <a:t>) = 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Implemented as a linear mapping of GF(5)  GF(5)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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(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81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ourier New" pitchFamily="49" charset="0"/>
              </a:rPr>
              <a:t>	</a:t>
            </a:r>
            <a:r>
              <a:rPr lang="en-US" sz="2000" dirty="0">
                <a:latin typeface="Courier New" pitchFamily="49" charset="0"/>
              </a:rPr>
              <a:t>	f(X,Y,Z)= 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</a:t>
            </a:r>
            <a:r>
              <a:rPr lang="en-US" sz="2000" dirty="0">
                <a:latin typeface="Courier New" pitchFamily="49" charset="0"/>
              </a:rPr>
              <a:t>(X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/>
              <a:t>All of the SHA-3 finalists offer excellent security</a:t>
            </a:r>
          </a:p>
          <a:p>
            <a:r>
              <a:rPr lang="en-US" sz="2400" dirty="0"/>
              <a:t>Design diversity drove NIST’s selection of </a:t>
            </a:r>
            <a:r>
              <a:rPr lang="en-US" sz="2400" dirty="0" err="1"/>
              <a:t>Keccak</a:t>
            </a:r>
            <a:r>
              <a:rPr lang="en-US" sz="2400" dirty="0"/>
              <a:t> as the SHA-3 winner</a:t>
            </a:r>
          </a:p>
          <a:p>
            <a:r>
              <a:rPr lang="en-US" sz="2400" dirty="0" err="1"/>
              <a:t>Keccak</a:t>
            </a:r>
            <a:r>
              <a:rPr lang="en-US" sz="2400" dirty="0"/>
              <a:t> is </a:t>
            </a:r>
            <a:r>
              <a:rPr lang="en-US" sz="2400" dirty="0" err="1"/>
              <a:t>indifferentiable</a:t>
            </a:r>
            <a:r>
              <a:rPr lang="en-US" sz="2400" dirty="0"/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/>
              <a:t>Cryptographic hash function design has deep roots in conventional computer science, but only received a firm foundation with </a:t>
            </a:r>
            <a:r>
              <a:rPr lang="en-US" sz="2400" dirty="0" err="1"/>
              <a:t>Merkle-Damgård</a:t>
            </a:r>
            <a:endParaRPr lang="en-US" sz="2400" dirty="0"/>
          </a:p>
          <a:p>
            <a:r>
              <a:rPr lang="en-US" sz="2400" dirty="0"/>
              <a:t>Identifying the right problems to solve has been a treacherous adventure</a:t>
            </a:r>
          </a:p>
          <a:p>
            <a:r>
              <a:rPr lang="en-US" sz="2400" dirty="0"/>
              <a:t>New hash function designs should strive to construct random oracles</a:t>
            </a:r>
          </a:p>
          <a:p>
            <a:r>
              <a:rPr lang="en-US" sz="2400" dirty="0" err="1"/>
              <a:t>Keccak</a:t>
            </a:r>
            <a:r>
              <a:rPr lang="en-US" sz="2400" dirty="0"/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B. </a:t>
            </a:r>
            <a:r>
              <a:rPr lang="en-US" dirty="0" err="1"/>
              <a:t>Preneel</a:t>
            </a:r>
            <a:r>
              <a:rPr lang="en-US" dirty="0"/>
              <a:t>, </a:t>
            </a:r>
            <a:r>
              <a:rPr lang="en-US" i="1" dirty="0"/>
              <a:t>Analysis and Design of Cryptographic Hash functions</a:t>
            </a:r>
            <a:r>
              <a:rPr lang="en-US" dirty="0"/>
              <a:t>, Ph.D. thesis</a:t>
            </a:r>
          </a:p>
          <a:p>
            <a:r>
              <a:rPr lang="en-US" dirty="0"/>
              <a:t>J. Black, P. Rogaway, and T. Shrimpton, </a:t>
            </a:r>
            <a:r>
              <a:rPr lang="en-US" i="1" dirty="0"/>
              <a:t>Black-Box Analysis of Block-Cipher-Based Hash Function Constructions from PGV</a:t>
            </a:r>
            <a:r>
              <a:rPr lang="en-US" dirty="0"/>
              <a:t>, Crypto 2002, pp 320-355</a:t>
            </a:r>
          </a:p>
          <a:p>
            <a:r>
              <a:rPr lang="en-US" dirty="0"/>
              <a:t>P. Rogaway and T. Shrimpton, </a:t>
            </a:r>
            <a:r>
              <a:rPr lang="en-US" i="1" dirty="0"/>
              <a:t>Cryptographic Hash-Function Basics: Definitions, Implications, and Separations for </a:t>
            </a:r>
            <a:r>
              <a:rPr lang="en-US" i="1" dirty="0" err="1"/>
              <a:t>Preimage</a:t>
            </a:r>
            <a:r>
              <a:rPr lang="en-US" i="1" dirty="0"/>
              <a:t> Resistance, Second-</a:t>
            </a:r>
            <a:r>
              <a:rPr lang="en-US" i="1" dirty="0" err="1"/>
              <a:t>Preimage</a:t>
            </a:r>
            <a:r>
              <a:rPr lang="en-US" i="1" dirty="0"/>
              <a:t> Resistance, and Collision Resistance</a:t>
            </a:r>
            <a:r>
              <a:rPr lang="en-US" dirty="0"/>
              <a:t>, FSE 2004, pp 371-388</a:t>
            </a:r>
          </a:p>
          <a:p>
            <a:r>
              <a:rPr lang="en-US" dirty="0"/>
              <a:t>R. </a:t>
            </a:r>
            <a:r>
              <a:rPr lang="en-US" dirty="0" err="1"/>
              <a:t>Merkle</a:t>
            </a:r>
            <a:r>
              <a:rPr lang="en-US" dirty="0"/>
              <a:t>, </a:t>
            </a:r>
            <a:r>
              <a:rPr lang="en-US" i="1" dirty="0"/>
              <a:t>One way hash functions and DES</a:t>
            </a:r>
            <a:r>
              <a:rPr lang="en-US" dirty="0"/>
              <a:t>, Crypto 1989, pp 228-246</a:t>
            </a:r>
          </a:p>
          <a:p>
            <a:r>
              <a:rPr lang="en-US" dirty="0"/>
              <a:t>I. </a:t>
            </a:r>
            <a:r>
              <a:rPr lang="en-US" dirty="0" err="1"/>
              <a:t>Damgård</a:t>
            </a:r>
            <a:r>
              <a:rPr lang="en-US" dirty="0"/>
              <a:t>, </a:t>
            </a:r>
            <a:r>
              <a:rPr lang="en-US" i="1" dirty="0"/>
              <a:t>A Design Principle for Hash Functions</a:t>
            </a:r>
            <a:r>
              <a:rPr lang="en-US" dirty="0"/>
              <a:t>, Crypto 1989, pp 416-427</a:t>
            </a:r>
          </a:p>
          <a:p>
            <a:r>
              <a:rPr lang="en-US" dirty="0"/>
              <a:t>J.S. </a:t>
            </a:r>
            <a:r>
              <a:rPr lang="en-US" dirty="0" err="1"/>
              <a:t>Coron</a:t>
            </a:r>
            <a:r>
              <a:rPr lang="en-US" dirty="0"/>
              <a:t>, Y. </a:t>
            </a:r>
            <a:r>
              <a:rPr lang="en-US" dirty="0" err="1"/>
              <a:t>Dodis</a:t>
            </a:r>
            <a:r>
              <a:rPr lang="en-US" dirty="0"/>
              <a:t>, C. </a:t>
            </a:r>
            <a:r>
              <a:rPr lang="en-US" dirty="0" err="1"/>
              <a:t>Malinaud</a:t>
            </a:r>
            <a:r>
              <a:rPr lang="en-US" dirty="0"/>
              <a:t>, and P. </a:t>
            </a:r>
            <a:r>
              <a:rPr lang="en-US" dirty="0" err="1"/>
              <a:t>Puniya</a:t>
            </a:r>
            <a:r>
              <a:rPr lang="en-US" dirty="0"/>
              <a:t>. </a:t>
            </a:r>
            <a:r>
              <a:rPr lang="en-US" i="1" dirty="0" err="1"/>
              <a:t>Merkle-Damgard</a:t>
            </a:r>
            <a:r>
              <a:rPr lang="en-US" i="1" dirty="0"/>
              <a:t> Revisited: How to Construct a Hash Function</a:t>
            </a:r>
            <a:r>
              <a:rPr lang="en-US" dirty="0"/>
              <a:t>, Crypto 2005, pp 21-39</a:t>
            </a:r>
          </a:p>
          <a:p>
            <a:r>
              <a:rPr lang="en-US" dirty="0"/>
              <a:t>X. Wang and H. Yu. </a:t>
            </a:r>
            <a:r>
              <a:rPr lang="en-US" i="1" dirty="0"/>
              <a:t>How to Break MD5 and Other Hash Functions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M. Bellare, and T. Ristenpart, </a:t>
            </a:r>
            <a:r>
              <a:rPr lang="en-US" i="1" dirty="0"/>
              <a:t>Multi-Property-Preserving Hash Domain Extension and the EMD Transform</a:t>
            </a:r>
            <a:r>
              <a:rPr lang="en-US" dirty="0"/>
              <a:t>, </a:t>
            </a:r>
            <a:r>
              <a:rPr lang="en-US" dirty="0" err="1"/>
              <a:t>AsiaCrypt</a:t>
            </a:r>
            <a:r>
              <a:rPr lang="en-US" dirty="0"/>
              <a:t>, 2006</a:t>
            </a:r>
          </a:p>
          <a:p>
            <a:r>
              <a:rPr lang="en-US" dirty="0"/>
              <a:t>S. Lucks, </a:t>
            </a:r>
            <a:r>
              <a:rPr lang="en-US" i="1" dirty="0"/>
              <a:t>A Failure-Friendly Design Principle for Hash Functions</a:t>
            </a:r>
            <a:r>
              <a:rPr lang="en-US" dirty="0"/>
              <a:t>, </a:t>
            </a:r>
            <a:r>
              <a:rPr lang="en-US" dirty="0" err="1"/>
              <a:t>AsiaCrypt</a:t>
            </a:r>
            <a:r>
              <a:rPr lang="en-US" dirty="0"/>
              <a:t> 2005</a:t>
            </a:r>
          </a:p>
          <a:p>
            <a:r>
              <a:rPr lang="en-US" dirty="0"/>
              <a:t>J. Black, M. Cochran, and T. Shrimpton, </a:t>
            </a:r>
            <a:r>
              <a:rPr lang="en-US" i="1" dirty="0"/>
              <a:t>On the Impossibility of Highly Efficient </a:t>
            </a:r>
            <a:r>
              <a:rPr lang="en-US" i="1" dirty="0" err="1"/>
              <a:t>Blockcipher</a:t>
            </a:r>
            <a:r>
              <a:rPr lang="en-US" i="1" dirty="0"/>
              <a:t>-Based Hash Functions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2005, pp 526-541</a:t>
            </a:r>
          </a:p>
          <a:p>
            <a:r>
              <a:rPr lang="en-US" dirty="0"/>
              <a:t>A. </a:t>
            </a:r>
            <a:r>
              <a:rPr lang="en-US" dirty="0" err="1"/>
              <a:t>Joux</a:t>
            </a:r>
            <a:r>
              <a:rPr lang="en-US" dirty="0"/>
              <a:t>, </a:t>
            </a:r>
            <a:r>
              <a:rPr lang="en-US" i="1" dirty="0" err="1"/>
              <a:t>Multicollisions</a:t>
            </a:r>
            <a:r>
              <a:rPr lang="en-US" i="1" dirty="0"/>
              <a:t> in Iterated Hash Functions: Application to Cascaded Constructions</a:t>
            </a:r>
            <a:r>
              <a:rPr lang="en-US" dirty="0"/>
              <a:t>, Crypto 2004</a:t>
            </a:r>
          </a:p>
          <a:p>
            <a:r>
              <a:rPr lang="en-US" dirty="0"/>
              <a:t>E. </a:t>
            </a:r>
            <a:r>
              <a:rPr lang="en-US" dirty="0" err="1"/>
              <a:t>Biham</a:t>
            </a:r>
            <a:r>
              <a:rPr lang="en-US" dirty="0"/>
              <a:t>, and O. </a:t>
            </a:r>
            <a:r>
              <a:rPr lang="en-US" dirty="0" err="1"/>
              <a:t>Dunklemann</a:t>
            </a:r>
            <a:r>
              <a:rPr lang="en-US" dirty="0"/>
              <a:t>, </a:t>
            </a:r>
            <a:r>
              <a:rPr lang="en-US" i="1" dirty="0"/>
              <a:t>A Framework for Iterative Hash Functions – HAIFA</a:t>
            </a:r>
            <a:r>
              <a:rPr lang="en-US" dirty="0"/>
              <a:t>, </a:t>
            </a:r>
            <a:r>
              <a:rPr lang="en-US" dirty="0" err="1"/>
              <a:t>eprints</a:t>
            </a:r>
            <a:r>
              <a:rPr lang="en-US" dirty="0"/>
              <a:t> 2007/278</a:t>
            </a:r>
          </a:p>
          <a:p>
            <a:r>
              <a:rPr lang="en-US" dirty="0"/>
              <a:t>G. </a:t>
            </a:r>
            <a:r>
              <a:rPr lang="en-US" dirty="0" err="1"/>
              <a:t>Berton</a:t>
            </a:r>
            <a:r>
              <a:rPr lang="en-US" dirty="0"/>
              <a:t>, J. </a:t>
            </a:r>
            <a:r>
              <a:rPr lang="en-US" dirty="0" err="1"/>
              <a:t>Daemen</a:t>
            </a:r>
            <a:r>
              <a:rPr lang="en-US" dirty="0"/>
              <a:t>, M. </a:t>
            </a:r>
            <a:r>
              <a:rPr lang="en-US" dirty="0" err="1"/>
              <a:t>Peeters</a:t>
            </a:r>
            <a:r>
              <a:rPr lang="en-US" dirty="0"/>
              <a:t>, and G. Van Gilles, </a:t>
            </a:r>
            <a:r>
              <a:rPr lang="en-US" i="1" dirty="0"/>
              <a:t>On the </a:t>
            </a:r>
            <a:r>
              <a:rPr lang="en-US" i="1" dirty="0" err="1"/>
              <a:t>Indifferentiability</a:t>
            </a:r>
            <a:r>
              <a:rPr lang="en-US" i="1" dirty="0"/>
              <a:t> of the Sponge Construction</a:t>
            </a:r>
            <a:r>
              <a:rPr lang="en-US" dirty="0"/>
              <a:t>, </a:t>
            </a:r>
            <a:r>
              <a:rPr lang="en-US" dirty="0" err="1"/>
              <a:t>EuroCrypt</a:t>
            </a:r>
            <a:r>
              <a:rPr lang="en-US" dirty="0"/>
              <a:t> 2008</a:t>
            </a:r>
          </a:p>
          <a:p>
            <a:r>
              <a:rPr lang="en-US" dirty="0"/>
              <a:t>U. Maurer, R. </a:t>
            </a:r>
            <a:r>
              <a:rPr lang="en-US" dirty="0" err="1"/>
              <a:t>Reener</a:t>
            </a:r>
            <a:r>
              <a:rPr lang="en-US" dirty="0"/>
              <a:t>, and C. </a:t>
            </a:r>
            <a:r>
              <a:rPr lang="en-US" dirty="0" err="1"/>
              <a:t>Holenstein</a:t>
            </a:r>
            <a:r>
              <a:rPr lang="en-US" dirty="0"/>
              <a:t>, </a:t>
            </a:r>
            <a:r>
              <a:rPr lang="en-US" i="1" dirty="0" err="1"/>
              <a:t>Indifferentiability</a:t>
            </a:r>
            <a:r>
              <a:rPr lang="en-US" i="1" dirty="0"/>
              <a:t>, Impossibility Results on Reductions, and Applications to the Random Oracle Methodology</a:t>
            </a:r>
            <a:r>
              <a:rPr lang="en-US" dirty="0"/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J.P. Aumasson, L. </a:t>
            </a:r>
            <a:r>
              <a:rPr lang="en-US" dirty="0" err="1"/>
              <a:t>Henzen</a:t>
            </a:r>
            <a:r>
              <a:rPr lang="en-US" dirty="0"/>
              <a:t>, W. Meier, and R. </a:t>
            </a:r>
            <a:r>
              <a:rPr lang="en-US" dirty="0" err="1"/>
              <a:t>Phan</a:t>
            </a:r>
            <a:r>
              <a:rPr lang="en-US" dirty="0"/>
              <a:t>, </a:t>
            </a:r>
            <a:r>
              <a:rPr lang="en-US" i="1" dirty="0"/>
              <a:t>SHA-3 Proposal BLAKE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https://131002.net/blake/blake.pdf</a:t>
            </a:r>
            <a:endParaRPr lang="en-US" dirty="0"/>
          </a:p>
          <a:p>
            <a:r>
              <a:rPr lang="en-US" dirty="0"/>
              <a:t>L. </a:t>
            </a:r>
            <a:r>
              <a:rPr lang="en-US" dirty="0" err="1"/>
              <a:t>Gauravaram</a:t>
            </a:r>
            <a:r>
              <a:rPr lang="en-US" dirty="0"/>
              <a:t>, Knudsen, K. Matusiewicz, C. Rechberger, M. </a:t>
            </a:r>
            <a:r>
              <a:rPr lang="en-US" dirty="0" err="1"/>
              <a:t>Shläffer</a:t>
            </a:r>
            <a:r>
              <a:rPr lang="en-US" dirty="0"/>
              <a:t>, and S. Thomsen, </a:t>
            </a:r>
            <a:r>
              <a:rPr lang="en-US" i="1" dirty="0" err="1"/>
              <a:t>Grøstl</a:t>
            </a:r>
            <a:r>
              <a:rPr lang="en-US" i="1" dirty="0"/>
              <a:t> – a SHA-3 Candidate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http://www.groestl.info/Groestl.pdf</a:t>
            </a:r>
            <a:endParaRPr lang="en-US" dirty="0"/>
          </a:p>
          <a:p>
            <a:r>
              <a:rPr lang="en-US" dirty="0"/>
              <a:t>H. Wu, </a:t>
            </a:r>
            <a:r>
              <a:rPr lang="en-US" i="1" dirty="0"/>
              <a:t>The Hash Function JH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http://www3.ntu.edu.sg/home/wuhj/research/jh/jh_round3.pdf</a:t>
            </a:r>
            <a:endParaRPr lang="en-US" dirty="0"/>
          </a:p>
          <a:p>
            <a:r>
              <a:rPr lang="en-US" dirty="0"/>
              <a:t>G. </a:t>
            </a:r>
            <a:r>
              <a:rPr lang="en-US" dirty="0" err="1"/>
              <a:t>Bertoni</a:t>
            </a:r>
            <a:r>
              <a:rPr lang="en-US" dirty="0"/>
              <a:t>, J. </a:t>
            </a:r>
            <a:r>
              <a:rPr lang="en-US" dirty="0" err="1"/>
              <a:t>Daemen</a:t>
            </a:r>
            <a:r>
              <a:rPr lang="en-US" dirty="0"/>
              <a:t>, M. </a:t>
            </a:r>
            <a:r>
              <a:rPr lang="en-US" dirty="0" err="1"/>
              <a:t>Peeters</a:t>
            </a:r>
            <a:r>
              <a:rPr lang="en-US" dirty="0"/>
              <a:t>, and G. Van Gilles, </a:t>
            </a:r>
            <a:r>
              <a:rPr lang="en-US" i="1" dirty="0"/>
              <a:t>The </a:t>
            </a:r>
            <a:r>
              <a:rPr lang="en-US" i="1" dirty="0" err="1"/>
              <a:t>Keccak</a:t>
            </a:r>
            <a:r>
              <a:rPr lang="en-US" i="1" dirty="0"/>
              <a:t> SHA-3 submission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http://keccak.noekeon.org/Keccak-submission-3.pdf</a:t>
            </a:r>
            <a:endParaRPr lang="en-US" dirty="0"/>
          </a:p>
          <a:p>
            <a:r>
              <a:rPr lang="en-US" dirty="0"/>
              <a:t>N. Ferguson, S. Lucks, B. Schneier, D. Whiting, M. Bellare, T. Kohno, J. Callas, J. Walker, </a:t>
            </a:r>
            <a:r>
              <a:rPr lang="en-US" i="1" dirty="0"/>
              <a:t>The Skein Hash Function Family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http://www.skein-hash.info/sites/default/files/skein1.1.pdf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5943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70880</TotalTime>
  <Words>9363</Words>
  <Application>Microsoft Macintosh PowerPoint</Application>
  <PresentationFormat>On-screen Show (4:3)</PresentationFormat>
  <Paragraphs>1142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Courier New</vt:lpstr>
      <vt:lpstr>Math1Mono</vt:lpstr>
      <vt:lpstr>Times</vt:lpstr>
      <vt:lpstr>Times New Roman</vt:lpstr>
      <vt:lpstr>Times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3457</cp:revision>
  <cp:lastPrinted>2013-02-25T03:36:59Z</cp:lastPrinted>
  <dcterms:created xsi:type="dcterms:W3CDTF">2013-04-07T20:15:24Z</dcterms:created>
  <dcterms:modified xsi:type="dcterms:W3CDTF">2021-05-05T18:54:57Z</dcterms:modified>
</cp:coreProperties>
</file>