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101"/>
  </p:notesMasterIdLst>
  <p:handoutMasterIdLst>
    <p:handoutMasterId r:id="rId102"/>
  </p:handoutMasterIdLst>
  <p:sldIdLst>
    <p:sldId id="3175" r:id="rId2"/>
    <p:sldId id="3176" r:id="rId3"/>
    <p:sldId id="3177" r:id="rId4"/>
    <p:sldId id="3459" r:id="rId5"/>
    <p:sldId id="3471" r:id="rId6"/>
    <p:sldId id="3461" r:id="rId7"/>
    <p:sldId id="3462" r:id="rId8"/>
    <p:sldId id="3463" r:id="rId9"/>
    <p:sldId id="3178" r:id="rId10"/>
    <p:sldId id="3548" r:id="rId11"/>
    <p:sldId id="3549" r:id="rId12"/>
    <p:sldId id="3434" r:id="rId13"/>
    <p:sldId id="3469" r:id="rId14"/>
    <p:sldId id="3536" r:id="rId15"/>
    <p:sldId id="3182" r:id="rId16"/>
    <p:sldId id="3486" r:id="rId17"/>
    <p:sldId id="3466" r:id="rId18"/>
    <p:sldId id="3493" r:id="rId19"/>
    <p:sldId id="3467" r:id="rId20"/>
    <p:sldId id="3535" r:id="rId21"/>
    <p:sldId id="3537" r:id="rId22"/>
    <p:sldId id="3538" r:id="rId23"/>
    <p:sldId id="3184" r:id="rId24"/>
    <p:sldId id="3545" r:id="rId25"/>
    <p:sldId id="3496" r:id="rId26"/>
    <p:sldId id="3546" r:id="rId27"/>
    <p:sldId id="3547" r:id="rId28"/>
    <p:sldId id="3539" r:id="rId29"/>
    <p:sldId id="3517" r:id="rId30"/>
    <p:sldId id="3518" r:id="rId31"/>
    <p:sldId id="3179" r:id="rId32"/>
    <p:sldId id="3181" r:id="rId33"/>
    <p:sldId id="3551" r:id="rId34"/>
    <p:sldId id="3552" r:id="rId35"/>
    <p:sldId id="3458" r:id="rId36"/>
    <p:sldId id="3541" r:id="rId37"/>
    <p:sldId id="3542" r:id="rId38"/>
    <p:sldId id="3192" r:id="rId39"/>
    <p:sldId id="3193" r:id="rId40"/>
    <p:sldId id="3194" r:id="rId41"/>
    <p:sldId id="3195" r:id="rId42"/>
    <p:sldId id="3196" r:id="rId43"/>
    <p:sldId id="3197" r:id="rId44"/>
    <p:sldId id="3199" r:id="rId45"/>
    <p:sldId id="3201" r:id="rId46"/>
    <p:sldId id="3202" r:id="rId47"/>
    <p:sldId id="3203" r:id="rId48"/>
    <p:sldId id="3204" r:id="rId49"/>
    <p:sldId id="3487" r:id="rId50"/>
    <p:sldId id="3553" r:id="rId51"/>
    <p:sldId id="3213" r:id="rId52"/>
    <p:sldId id="3560" r:id="rId53"/>
    <p:sldId id="3561" r:id="rId54"/>
    <p:sldId id="3564" r:id="rId55"/>
    <p:sldId id="3555" r:id="rId56"/>
    <p:sldId id="3556" r:id="rId57"/>
    <p:sldId id="3559" r:id="rId58"/>
    <p:sldId id="3207" r:id="rId59"/>
    <p:sldId id="3208" r:id="rId60"/>
    <p:sldId id="3504" r:id="rId61"/>
    <p:sldId id="3210" r:id="rId62"/>
    <p:sldId id="3220" r:id="rId63"/>
    <p:sldId id="3221" r:id="rId64"/>
    <p:sldId id="3511" r:id="rId65"/>
    <p:sldId id="3512" r:id="rId66"/>
    <p:sldId id="3472" r:id="rId67"/>
    <p:sldId id="3464" r:id="rId68"/>
    <p:sldId id="3465" r:id="rId69"/>
    <p:sldId id="3519" r:id="rId70"/>
    <p:sldId id="3506" r:id="rId71"/>
    <p:sldId id="3478" r:id="rId72"/>
    <p:sldId id="3477" r:id="rId73"/>
    <p:sldId id="3480" r:id="rId74"/>
    <p:sldId id="3485" r:id="rId75"/>
    <p:sldId id="3498" r:id="rId76"/>
    <p:sldId id="3500" r:id="rId77"/>
    <p:sldId id="3568" r:id="rId78"/>
    <p:sldId id="3532" r:id="rId79"/>
    <p:sldId id="3501" r:id="rId80"/>
    <p:sldId id="3224" r:id="rId81"/>
    <p:sldId id="3507" r:id="rId82"/>
    <p:sldId id="3510" r:id="rId83"/>
    <p:sldId id="3528" r:id="rId84"/>
    <p:sldId id="3567" r:id="rId85"/>
    <p:sldId id="3566" r:id="rId86"/>
    <p:sldId id="3508" r:id="rId87"/>
    <p:sldId id="3226" r:id="rId88"/>
    <p:sldId id="3227" r:id="rId89"/>
    <p:sldId id="3531" r:id="rId90"/>
    <p:sldId id="3527" r:id="rId91"/>
    <p:sldId id="3529" r:id="rId92"/>
    <p:sldId id="3230" r:id="rId93"/>
    <p:sldId id="3234" r:id="rId94"/>
    <p:sldId id="3235" r:id="rId95"/>
    <p:sldId id="3497" r:id="rId96"/>
    <p:sldId id="3569" r:id="rId97"/>
    <p:sldId id="3570" r:id="rId98"/>
    <p:sldId id="3571" r:id="rId99"/>
    <p:sldId id="3572" r:id="rId100"/>
  </p:sldIdLst>
  <p:sldSz cx="9144000" cy="6858000" type="letter"/>
  <p:notesSz cx="7010400" cy="9296400"/>
  <p:defaultTextStyle>
    <a:defPPr>
      <a:defRPr lang="en-US"/>
    </a:defPPr>
    <a:lvl1pPr algn="l" rtl="0" eaLnBrk="0" fontAlgn="base" hangingPunct="0">
      <a:spcBef>
        <a:spcPct val="0"/>
      </a:spcBef>
      <a:spcAft>
        <a:spcPct val="0"/>
      </a:spcAft>
      <a:defRPr sz="1000" kern="1200">
        <a:solidFill>
          <a:schemeClr val="tx1"/>
        </a:solidFill>
        <a:latin typeface="Courier New" pitchFamily="49" charset="0"/>
        <a:ea typeface="+mn-ea"/>
        <a:cs typeface="+mn-cs"/>
      </a:defRPr>
    </a:lvl1pPr>
    <a:lvl2pPr marL="457200" algn="l" rtl="0" eaLnBrk="0" fontAlgn="base" hangingPunct="0">
      <a:spcBef>
        <a:spcPct val="0"/>
      </a:spcBef>
      <a:spcAft>
        <a:spcPct val="0"/>
      </a:spcAft>
      <a:defRPr sz="1000" kern="1200">
        <a:solidFill>
          <a:schemeClr val="tx1"/>
        </a:solidFill>
        <a:latin typeface="Courier New" pitchFamily="49" charset="0"/>
        <a:ea typeface="+mn-ea"/>
        <a:cs typeface="+mn-cs"/>
      </a:defRPr>
    </a:lvl2pPr>
    <a:lvl3pPr marL="914400" algn="l" rtl="0" eaLnBrk="0" fontAlgn="base" hangingPunct="0">
      <a:spcBef>
        <a:spcPct val="0"/>
      </a:spcBef>
      <a:spcAft>
        <a:spcPct val="0"/>
      </a:spcAft>
      <a:defRPr sz="1000" kern="1200">
        <a:solidFill>
          <a:schemeClr val="tx1"/>
        </a:solidFill>
        <a:latin typeface="Courier New" pitchFamily="49" charset="0"/>
        <a:ea typeface="+mn-ea"/>
        <a:cs typeface="+mn-cs"/>
      </a:defRPr>
    </a:lvl3pPr>
    <a:lvl4pPr marL="1371600" algn="l" rtl="0" eaLnBrk="0" fontAlgn="base" hangingPunct="0">
      <a:spcBef>
        <a:spcPct val="0"/>
      </a:spcBef>
      <a:spcAft>
        <a:spcPct val="0"/>
      </a:spcAft>
      <a:defRPr sz="1000" kern="1200">
        <a:solidFill>
          <a:schemeClr val="tx1"/>
        </a:solidFill>
        <a:latin typeface="Courier New" pitchFamily="49" charset="0"/>
        <a:ea typeface="+mn-ea"/>
        <a:cs typeface="+mn-cs"/>
      </a:defRPr>
    </a:lvl4pPr>
    <a:lvl5pPr marL="1828800" algn="l" rtl="0" eaLnBrk="0" fontAlgn="base" hangingPunct="0">
      <a:spcBef>
        <a:spcPct val="0"/>
      </a:spcBef>
      <a:spcAft>
        <a:spcPct val="0"/>
      </a:spcAft>
      <a:defRPr sz="1000" kern="1200">
        <a:solidFill>
          <a:schemeClr val="tx1"/>
        </a:solidFill>
        <a:latin typeface="Courier New" pitchFamily="49" charset="0"/>
        <a:ea typeface="+mn-ea"/>
        <a:cs typeface="+mn-cs"/>
      </a:defRPr>
    </a:lvl5pPr>
    <a:lvl6pPr marL="2286000" algn="l" defTabSz="914400" rtl="0" eaLnBrk="1" latinLnBrk="0" hangingPunct="1">
      <a:defRPr sz="1000" kern="1200">
        <a:solidFill>
          <a:schemeClr val="tx1"/>
        </a:solidFill>
        <a:latin typeface="Courier New" pitchFamily="49" charset="0"/>
        <a:ea typeface="+mn-ea"/>
        <a:cs typeface="+mn-cs"/>
      </a:defRPr>
    </a:lvl6pPr>
    <a:lvl7pPr marL="2743200" algn="l" defTabSz="914400" rtl="0" eaLnBrk="1" latinLnBrk="0" hangingPunct="1">
      <a:defRPr sz="1000" kern="1200">
        <a:solidFill>
          <a:schemeClr val="tx1"/>
        </a:solidFill>
        <a:latin typeface="Courier New" pitchFamily="49" charset="0"/>
        <a:ea typeface="+mn-ea"/>
        <a:cs typeface="+mn-cs"/>
      </a:defRPr>
    </a:lvl7pPr>
    <a:lvl8pPr marL="3200400" algn="l" defTabSz="914400" rtl="0" eaLnBrk="1" latinLnBrk="0" hangingPunct="1">
      <a:defRPr sz="1000" kern="1200">
        <a:solidFill>
          <a:schemeClr val="tx1"/>
        </a:solidFill>
        <a:latin typeface="Courier New" pitchFamily="49" charset="0"/>
        <a:ea typeface="+mn-ea"/>
        <a:cs typeface="+mn-cs"/>
      </a:defRPr>
    </a:lvl8pPr>
    <a:lvl9pPr marL="3657600" algn="l" defTabSz="914400" rtl="0" eaLnBrk="1" latinLnBrk="0" hangingPunct="1">
      <a:defRPr sz="10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927">
          <p15:clr>
            <a:srgbClr val="A4A3A4"/>
          </p15:clr>
        </p15:guide>
        <p15:guide id="2" pos="220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66FF66"/>
    <a:srgbClr val="006600"/>
    <a:srgbClr val="008000"/>
    <a:srgbClr val="33CC33"/>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6568" autoAdjust="0"/>
    <p:restoredTop sz="98944" autoAdjust="0"/>
  </p:normalViewPr>
  <p:slideViewPr>
    <p:cSldViewPr>
      <p:cViewPr>
        <p:scale>
          <a:sx n="107" d="100"/>
          <a:sy n="107" d="100"/>
        </p:scale>
        <p:origin x="2656" y="176"/>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100" d="100"/>
        <a:sy n="100" d="100"/>
      </p:scale>
      <p:origin x="0" y="31152"/>
    </p:cViewPr>
  </p:sorterViewPr>
  <p:notesViewPr>
    <p:cSldViewPr>
      <p:cViewPr varScale="1">
        <p:scale>
          <a:sx n="37" d="100"/>
          <a:sy n="37" d="100"/>
        </p:scale>
        <p:origin x="-1440" y="-90"/>
      </p:cViewPr>
      <p:guideLst>
        <p:guide orient="horz" pos="2927"/>
        <p:guide pos="2207"/>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_rels/viewProps.xml.rels><?xml version="1.0" encoding="UTF-8" standalone="yes"?>
<Relationships xmlns="http://schemas.openxmlformats.org/package/2006/relationships"><Relationship Id="rId3" Type="http://schemas.openxmlformats.org/officeDocument/2006/relationships/slide" Target="slides/slide80.xml"/><Relationship Id="rId2" Type="http://schemas.openxmlformats.org/officeDocument/2006/relationships/slide" Target="slides/slide78.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7666" name="Rectangle 2"/>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7" name="Rectangle 3"/>
          <p:cNvSpPr>
            <a:spLocks noGrp="1" noChangeArrowheads="1"/>
          </p:cNvSpPr>
          <p:nvPr>
            <p:ph type="dt" sz="quarter" idx="1"/>
          </p:nvPr>
        </p:nvSpPr>
        <p:spPr bwMode="auto">
          <a:xfrm>
            <a:off x="3973513" y="0"/>
            <a:ext cx="3036887"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497668" name="Rectangle 4"/>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9" name="Rectangle 5"/>
          <p:cNvSpPr>
            <a:spLocks noGrp="1" noChangeArrowheads="1"/>
          </p:cNvSpPr>
          <p:nvPr>
            <p:ph type="sldNum" sz="quarter" idx="3"/>
          </p:nvPr>
        </p:nvSpPr>
        <p:spPr bwMode="auto">
          <a:xfrm>
            <a:off x="3973513" y="8832850"/>
            <a:ext cx="3036887"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89F41C62-24AD-4422-86EA-351047632617}" type="slidenum">
              <a:rPr lang="en-US"/>
              <a:pPr>
                <a:defRPr/>
              </a:pPr>
              <a:t>‹#›</a:t>
            </a:fld>
            <a:endParaRPr lang="en-US"/>
          </a:p>
        </p:txBody>
      </p:sp>
    </p:spTree>
    <p:extLst>
      <p:ext uri="{BB962C8B-B14F-4D97-AF65-F5344CB8AC3E}">
        <p14:creationId xmlns:p14="http://schemas.microsoft.com/office/powerpoint/2010/main" val="4832525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5" name="Rectangle 3"/>
          <p:cNvSpPr>
            <a:spLocks noGrp="1" noChangeArrowheads="1"/>
          </p:cNvSpPr>
          <p:nvPr>
            <p:ph type="dt" idx="1"/>
          </p:nvPr>
        </p:nvSpPr>
        <p:spPr bwMode="auto">
          <a:xfrm>
            <a:off x="3973513" y="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3051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935038" y="4414838"/>
            <a:ext cx="5140325" cy="41846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883285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9" name="Rectangle 7"/>
          <p:cNvSpPr>
            <a:spLocks noGrp="1" noChangeArrowheads="1"/>
          </p:cNvSpPr>
          <p:nvPr>
            <p:ph type="sldNum" sz="quarter" idx="5"/>
          </p:nvPr>
        </p:nvSpPr>
        <p:spPr bwMode="auto">
          <a:xfrm>
            <a:off x="3973513" y="883285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DA4E4DDF-A3B5-4DC0-AAB1-D8EC8F9D7FBA}" type="slidenum">
              <a:rPr lang="en-US"/>
              <a:pPr>
                <a:defRPr/>
              </a:pPr>
              <a:t>‹#›</a:t>
            </a:fld>
            <a:endParaRPr lang="en-US"/>
          </a:p>
        </p:txBody>
      </p:sp>
    </p:spTree>
    <p:extLst>
      <p:ext uri="{BB962C8B-B14F-4D97-AF65-F5344CB8AC3E}">
        <p14:creationId xmlns:p14="http://schemas.microsoft.com/office/powerpoint/2010/main" val="16276313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57</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60</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70</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A4E4DDF-A3B5-4DC0-AAB1-D8EC8F9D7FBA}" type="slidenum">
              <a:rPr lang="en-US" smtClean="0"/>
              <a:pPr>
                <a:defRPr/>
              </a:pPr>
              <a:t>80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81</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82</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86</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91</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invGray">
          <a:xfrm>
            <a:off x="0" y="1295400"/>
            <a:ext cx="9142413" cy="762000"/>
          </a:xfrm>
          <a:prstGeom prst="rect">
            <a:avLst/>
          </a:prstGeom>
          <a:solidFill>
            <a:schemeClr val="hlink"/>
          </a:solidFill>
          <a:ln w="9525">
            <a:noFill/>
            <a:miter lim="800000"/>
            <a:headEnd/>
            <a:tailEnd/>
          </a:ln>
          <a:effectLst/>
        </p:spPr>
        <p:txBody>
          <a:bodyPr/>
          <a:lstStyle/>
          <a:p>
            <a:pPr>
              <a:defRPr/>
            </a:pPr>
            <a:endParaRPr lang="en-US"/>
          </a:p>
        </p:txBody>
      </p:sp>
      <p:grpSp>
        <p:nvGrpSpPr>
          <p:cNvPr id="5" name="Group 33"/>
          <p:cNvGrpSpPr>
            <a:grpSpLocks/>
          </p:cNvGrpSpPr>
          <p:nvPr/>
        </p:nvGrpSpPr>
        <p:grpSpPr bwMode="auto">
          <a:xfrm rot="-5400000">
            <a:off x="0" y="2514600"/>
            <a:ext cx="1909763" cy="1909763"/>
            <a:chOff x="0" y="1584"/>
            <a:chExt cx="1203" cy="1203"/>
          </a:xfrm>
        </p:grpSpPr>
        <p:sp>
          <p:nvSpPr>
            <p:cNvPr id="6" name="Freeform 25"/>
            <p:cNvSpPr>
              <a:spLocks/>
            </p:cNvSpPr>
            <p:nvPr/>
          </p:nvSpPr>
          <p:spPr bwMode="invGray">
            <a:xfrm>
              <a:off x="0" y="1632"/>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a:defRPr/>
              </a:pPr>
              <a:endParaRPr lang="en-US"/>
            </a:p>
          </p:txBody>
        </p:sp>
        <p:sp>
          <p:nvSpPr>
            <p:cNvPr id="7" name="Freeform 26"/>
            <p:cNvSpPr>
              <a:spLocks/>
            </p:cNvSpPr>
            <p:nvPr/>
          </p:nvSpPr>
          <p:spPr bwMode="invGray">
            <a:xfrm>
              <a:off x="368" y="1584"/>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a:defRPr/>
              </a:pPr>
              <a:endParaRPr lang="en-US"/>
            </a:p>
          </p:txBody>
        </p:sp>
      </p:grpSp>
      <p:sp>
        <p:nvSpPr>
          <p:cNvPr id="3100" name="Rectangle 28"/>
          <p:cNvSpPr>
            <a:spLocks noGrp="1" noChangeArrowheads="1"/>
          </p:cNvSpPr>
          <p:nvPr>
            <p:ph type="ctrTitle" sz="quarter"/>
          </p:nvPr>
        </p:nvSpPr>
        <p:spPr>
          <a:xfrm>
            <a:off x="685800" y="1066800"/>
            <a:ext cx="7772400" cy="1143000"/>
          </a:xfrm>
        </p:spPr>
        <p:txBody>
          <a:bodyPr/>
          <a:lstStyle>
            <a:lvl1pPr>
              <a:defRPr/>
            </a:lvl1pPr>
          </a:lstStyle>
          <a:p>
            <a:r>
              <a:rPr lang="en-US"/>
              <a:t>Click to edit Master title style</a:t>
            </a:r>
          </a:p>
        </p:txBody>
      </p:sp>
      <p:sp>
        <p:nvSpPr>
          <p:cNvPr id="3101" name="Rectangle 29"/>
          <p:cNvSpPr>
            <a:spLocks noGrp="1" noChangeArrowheads="1"/>
          </p:cNvSpPr>
          <p:nvPr>
            <p:ph type="subTitle" sz="quarter" idx="1"/>
          </p:nvPr>
        </p:nvSpPr>
        <p:spPr>
          <a:xfrm>
            <a:off x="2057400" y="2895600"/>
            <a:ext cx="6400800" cy="1752600"/>
          </a:xfrm>
        </p:spPr>
        <p:txBody>
          <a:bodyPr/>
          <a:lstStyle>
            <a:lvl1pPr marL="0" indent="0" algn="ctr">
              <a:buFontTx/>
              <a:buNone/>
              <a:defRPr/>
            </a:lvl1pPr>
          </a:lstStyle>
          <a:p>
            <a:r>
              <a:rPr lang="en-US"/>
              <a:t>Click to edit Master subtitle style</a:t>
            </a:r>
          </a:p>
        </p:txBody>
      </p:sp>
      <p:sp>
        <p:nvSpPr>
          <p:cNvPr id="8" name="Rectangle 30"/>
          <p:cNvSpPr>
            <a:spLocks noGrp="1" noChangeArrowheads="1"/>
          </p:cNvSpPr>
          <p:nvPr>
            <p:ph type="dt" sz="quarter" idx="10"/>
          </p:nvPr>
        </p:nvSpPr>
        <p:spPr/>
        <p:txBody>
          <a:bodyPr/>
          <a:lstStyle>
            <a:lvl1pPr>
              <a:defRPr>
                <a:solidFill>
                  <a:srgbClr val="FFFFFF"/>
                </a:solidFill>
                <a:latin typeface="Times New Roman" pitchFamily="18" charset="0"/>
              </a:defRPr>
            </a:lvl1pPr>
          </a:lstStyle>
          <a:p>
            <a:pPr>
              <a:defRPr/>
            </a:pPr>
            <a:r>
              <a:rPr lang="en-US"/>
              <a:t>JLM 20101208</a:t>
            </a:r>
          </a:p>
        </p:txBody>
      </p:sp>
      <p:sp>
        <p:nvSpPr>
          <p:cNvPr id="9" name="Rectangle 31"/>
          <p:cNvSpPr>
            <a:spLocks noGrp="1" noChangeArrowheads="1"/>
          </p:cNvSpPr>
          <p:nvPr>
            <p:ph type="ftr" sz="quarter" idx="11"/>
          </p:nvPr>
        </p:nvSpPr>
        <p:spPr/>
        <p:txBody>
          <a:bodyPr/>
          <a:lstStyle>
            <a:lvl1pPr>
              <a:defRPr>
                <a:solidFill>
                  <a:srgbClr val="FFFFFF"/>
                </a:solidFill>
                <a:latin typeface="Times New Roman" pitchFamily="18" charset="0"/>
              </a:defRPr>
            </a:lvl1pPr>
          </a:lstStyle>
          <a:p>
            <a:pPr>
              <a:defRPr/>
            </a:pPr>
            <a:endParaRPr lang="en-US"/>
          </a:p>
        </p:txBody>
      </p:sp>
      <p:sp>
        <p:nvSpPr>
          <p:cNvPr id="10" name="Rectangle 32"/>
          <p:cNvSpPr>
            <a:spLocks noGrp="1" noChangeArrowheads="1"/>
          </p:cNvSpPr>
          <p:nvPr>
            <p:ph type="sldNum" sz="quarter" idx="12"/>
          </p:nvPr>
        </p:nvSpPr>
        <p:spPr/>
        <p:txBody>
          <a:bodyPr/>
          <a:lstStyle>
            <a:lvl1pPr>
              <a:defRPr>
                <a:solidFill>
                  <a:srgbClr val="FFFFFF"/>
                </a:solidFill>
                <a:latin typeface="Times New Roman" pitchFamily="18" charset="0"/>
              </a:defRPr>
            </a:lvl1pPr>
          </a:lstStyle>
          <a:p>
            <a:pPr>
              <a:defRPr/>
            </a:pPr>
            <a:fld id="{CEB514E7-811F-470E-BFE9-36ABAEC18834}"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A082EC33-5273-4846-8365-2BAA4363BE18}"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757B0D8D-FF09-4EE5-8D75-3557F5E81102}"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701C81A-A3B6-49FE-A4E7-03128A4D0FB4}"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891C3642-962A-4049-AAC7-DBACCC61F6CA}"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8E09DF16-9352-46A7-97F1-1D13A8547ADD}"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2369A4D-CC53-437F-8A0B-9942689ED81B}"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97A5EF8-3742-46F9-BA51-838B99827BC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dt" sz="half" idx="10"/>
          </p:nvPr>
        </p:nvSpPr>
        <p:spPr/>
        <p:txBody>
          <a:bodyPr/>
          <a:lstStyle>
            <a:lvl1pPr>
              <a:defRPr/>
            </a:lvl1pPr>
          </a:lstStyle>
          <a:p>
            <a:pPr>
              <a:defRPr/>
            </a:pPr>
            <a:r>
              <a:rPr lang="en-US"/>
              <a:t>JLM 20101208</a:t>
            </a:r>
          </a:p>
        </p:txBody>
      </p:sp>
      <p:sp>
        <p:nvSpPr>
          <p:cNvPr id="8" name="Rectangle 20"/>
          <p:cNvSpPr>
            <a:spLocks noGrp="1" noChangeArrowheads="1"/>
          </p:cNvSpPr>
          <p:nvPr>
            <p:ph type="ftr" sz="quarter" idx="11"/>
          </p:nvPr>
        </p:nvSpPr>
        <p:spPr/>
        <p:txBody>
          <a:bodyPr/>
          <a:lstStyle>
            <a:lvl1pPr>
              <a:defRPr/>
            </a:lvl1pPr>
          </a:lstStyle>
          <a:p>
            <a:pPr>
              <a:defRPr/>
            </a:pPr>
            <a:endParaRPr lang="en-US"/>
          </a:p>
        </p:txBody>
      </p:sp>
      <p:sp>
        <p:nvSpPr>
          <p:cNvPr id="9" name="Rectangle 21"/>
          <p:cNvSpPr>
            <a:spLocks noGrp="1" noChangeArrowheads="1"/>
          </p:cNvSpPr>
          <p:nvPr>
            <p:ph type="sldNum" sz="quarter" idx="12"/>
          </p:nvPr>
        </p:nvSpPr>
        <p:spPr/>
        <p:txBody>
          <a:bodyPr/>
          <a:lstStyle>
            <a:lvl1pPr>
              <a:defRPr/>
            </a:lvl1pPr>
          </a:lstStyle>
          <a:p>
            <a:pPr>
              <a:defRPr/>
            </a:pPr>
            <a:fld id="{9E6554AE-9A91-4493-B57B-4F6B2946E434}"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dt" sz="half" idx="10"/>
          </p:nvPr>
        </p:nvSpPr>
        <p:spPr/>
        <p:txBody>
          <a:bodyPr/>
          <a:lstStyle>
            <a:lvl1pPr>
              <a:defRPr/>
            </a:lvl1pPr>
          </a:lstStyle>
          <a:p>
            <a:pPr>
              <a:defRPr/>
            </a:pPr>
            <a:r>
              <a:rPr lang="en-US"/>
              <a:t>JLM 20101208</a:t>
            </a:r>
          </a:p>
        </p:txBody>
      </p:sp>
      <p:sp>
        <p:nvSpPr>
          <p:cNvPr id="4" name="Rectangle 20"/>
          <p:cNvSpPr>
            <a:spLocks noGrp="1" noChangeArrowheads="1"/>
          </p:cNvSpPr>
          <p:nvPr>
            <p:ph type="ftr" sz="quarter" idx="11"/>
          </p:nvPr>
        </p:nvSpPr>
        <p:spPr/>
        <p:txBody>
          <a:bodyPr/>
          <a:lstStyle>
            <a:lvl1pPr>
              <a:defRPr/>
            </a:lvl1pPr>
          </a:lstStyle>
          <a:p>
            <a:pPr>
              <a:defRPr/>
            </a:pPr>
            <a:endParaRPr lang="en-US"/>
          </a:p>
        </p:txBody>
      </p:sp>
      <p:sp>
        <p:nvSpPr>
          <p:cNvPr id="5" name="Rectangle 21"/>
          <p:cNvSpPr>
            <a:spLocks noGrp="1" noChangeArrowheads="1"/>
          </p:cNvSpPr>
          <p:nvPr>
            <p:ph type="sldNum" sz="quarter" idx="12"/>
          </p:nvPr>
        </p:nvSpPr>
        <p:spPr/>
        <p:txBody>
          <a:bodyPr/>
          <a:lstStyle>
            <a:lvl1pPr>
              <a:defRPr/>
            </a:lvl1pPr>
          </a:lstStyle>
          <a:p>
            <a:pPr>
              <a:defRPr/>
            </a:pPr>
            <a:fld id="{32B65971-8623-4209-8B69-A1CAE38C6E24}"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p:txBody>
          <a:bodyPr/>
          <a:lstStyle>
            <a:lvl1pPr>
              <a:defRPr/>
            </a:lvl1pPr>
          </a:lstStyle>
          <a:p>
            <a:pPr>
              <a:defRPr/>
            </a:pPr>
            <a:r>
              <a:rPr lang="en-US"/>
              <a:t>JLM 20101208</a:t>
            </a:r>
          </a:p>
        </p:txBody>
      </p:sp>
      <p:sp>
        <p:nvSpPr>
          <p:cNvPr id="3" name="Rectangle 20"/>
          <p:cNvSpPr>
            <a:spLocks noGrp="1" noChangeArrowheads="1"/>
          </p:cNvSpPr>
          <p:nvPr>
            <p:ph type="ftr" sz="quarter" idx="11"/>
          </p:nvPr>
        </p:nvSpPr>
        <p:spPr/>
        <p:txBody>
          <a:bodyPr/>
          <a:lstStyle>
            <a:lvl1pPr>
              <a:defRPr/>
            </a:lvl1pPr>
          </a:lstStyle>
          <a:p>
            <a:pPr>
              <a:defRPr/>
            </a:pPr>
            <a:endParaRPr lang="en-US"/>
          </a:p>
        </p:txBody>
      </p:sp>
      <p:sp>
        <p:nvSpPr>
          <p:cNvPr id="4" name="Rectangle 21"/>
          <p:cNvSpPr>
            <a:spLocks noGrp="1" noChangeArrowheads="1"/>
          </p:cNvSpPr>
          <p:nvPr>
            <p:ph type="sldNum" sz="quarter" idx="12"/>
          </p:nvPr>
        </p:nvSpPr>
        <p:spPr/>
        <p:txBody>
          <a:bodyPr/>
          <a:lstStyle>
            <a:lvl1pPr>
              <a:defRPr/>
            </a:lvl1pPr>
          </a:lstStyle>
          <a:p>
            <a:pPr>
              <a:defRPr/>
            </a:pPr>
            <a:fld id="{33C1B1EB-B86B-405A-8176-A6997F8E3285}"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37D3E19-E8DB-4741-A180-2126D4AA9895}"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559E4A94-7324-495B-8EAF-1B8E46F078F7}"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7"/>
          <p:cNvSpPr>
            <a:spLocks noGrp="1" noChangeArrowheads="1"/>
          </p:cNvSpPr>
          <p:nvPr>
            <p:ph type="title"/>
          </p:nvPr>
        </p:nvSpPr>
        <p:spPr bwMode="auto">
          <a:xfrm>
            <a:off x="685800" y="228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2291" name="Rectangle 1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67" name="Rectangle 19"/>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r>
              <a:rPr lang="en-US"/>
              <a:t>JLM 20101208</a:t>
            </a:r>
          </a:p>
        </p:txBody>
      </p:sp>
      <p:sp>
        <p:nvSpPr>
          <p:cNvPr id="2068" name="Rectangle 20"/>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pPr>
              <a:defRPr/>
            </a:pPr>
            <a:endParaRPr lang="en-US"/>
          </a:p>
        </p:txBody>
      </p:sp>
      <p:sp>
        <p:nvSpPr>
          <p:cNvPr id="2069" name="Rectangle 21"/>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a:defRPr/>
            </a:pPr>
            <a:fld id="{0B298323-8532-4CF6-B08C-0CA7D9D4E09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Lst>
  <p:transition/>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defRPr>
      </a:lvl2pPr>
      <a:lvl3pPr algn="ctr" rtl="0" eaLnBrk="0" fontAlgn="base" hangingPunct="0">
        <a:spcBef>
          <a:spcPct val="0"/>
        </a:spcBef>
        <a:spcAft>
          <a:spcPct val="0"/>
        </a:spcAft>
        <a:defRPr kumimoji="1" sz="4400">
          <a:solidFill>
            <a:schemeClr val="tx2"/>
          </a:solidFill>
          <a:latin typeface="Arial" pitchFamily="34" charset="0"/>
        </a:defRPr>
      </a:lvl3pPr>
      <a:lvl4pPr algn="ctr" rtl="0" eaLnBrk="0" fontAlgn="base" hangingPunct="0">
        <a:spcBef>
          <a:spcPct val="0"/>
        </a:spcBef>
        <a:spcAft>
          <a:spcPct val="0"/>
        </a:spcAft>
        <a:defRPr kumimoji="1" sz="4400">
          <a:solidFill>
            <a:schemeClr val="tx2"/>
          </a:solidFill>
          <a:latin typeface="Arial" pitchFamily="34" charset="0"/>
        </a:defRPr>
      </a:lvl4pPr>
      <a:lvl5pPr algn="ctr" rtl="0" eaLnBrk="0" fontAlgn="base" hangingPunct="0">
        <a:spcBef>
          <a:spcPct val="0"/>
        </a:spcBef>
        <a:spcAft>
          <a:spcPct val="0"/>
        </a:spcAft>
        <a:defRPr kumimoji="1" sz="4400">
          <a:solidFill>
            <a:schemeClr val="tx2"/>
          </a:solidFill>
          <a:latin typeface="Arial" pitchFamily="34" charset="0"/>
        </a:defRPr>
      </a:lvl5pPr>
      <a:lvl6pPr marL="457200" algn="ctr" rtl="0" eaLnBrk="0" fontAlgn="base" hangingPunct="0">
        <a:spcBef>
          <a:spcPct val="0"/>
        </a:spcBef>
        <a:spcAft>
          <a:spcPct val="0"/>
        </a:spcAft>
        <a:defRPr kumimoji="1" sz="4400">
          <a:solidFill>
            <a:schemeClr val="tx2"/>
          </a:solidFill>
          <a:latin typeface="Arial" pitchFamily="34" charset="0"/>
        </a:defRPr>
      </a:lvl6pPr>
      <a:lvl7pPr marL="914400" algn="ctr" rtl="0" eaLnBrk="0" fontAlgn="base" hangingPunct="0">
        <a:spcBef>
          <a:spcPct val="0"/>
        </a:spcBef>
        <a:spcAft>
          <a:spcPct val="0"/>
        </a:spcAft>
        <a:defRPr kumimoji="1" sz="4400">
          <a:solidFill>
            <a:schemeClr val="tx2"/>
          </a:solidFill>
          <a:latin typeface="Arial" pitchFamily="34" charset="0"/>
        </a:defRPr>
      </a:lvl7pPr>
      <a:lvl8pPr marL="1371600" algn="ctr" rtl="0" eaLnBrk="0" fontAlgn="base" hangingPunct="0">
        <a:spcBef>
          <a:spcPct val="0"/>
        </a:spcBef>
        <a:spcAft>
          <a:spcPct val="0"/>
        </a:spcAft>
        <a:defRPr kumimoji="1" sz="4400">
          <a:solidFill>
            <a:schemeClr val="tx2"/>
          </a:solidFill>
          <a:latin typeface="Arial" pitchFamily="34" charset="0"/>
        </a:defRPr>
      </a:lvl8pPr>
      <a:lvl9pPr marL="1828800" algn="ctr" rtl="0" eaLnBrk="0" fontAlgn="base" hangingPunct="0">
        <a:spcBef>
          <a:spcPct val="0"/>
        </a:spcBef>
        <a:spcAft>
          <a:spcPct val="0"/>
        </a:spcAft>
        <a:defRPr kumimoji="1"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20.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5F7E386-EAB2-4186-A02E-0736520B0714}" type="slidenum">
              <a:rPr lang="en-US" smtClean="0"/>
              <a:pPr>
                <a:defRPr/>
              </a:pPr>
              <a:t>1</a:t>
            </a:fld>
            <a:endParaRPr lang="en-US" dirty="0"/>
          </a:p>
        </p:txBody>
      </p:sp>
      <p:sp>
        <p:nvSpPr>
          <p:cNvPr id="16388" name="Rectangle 3"/>
          <p:cNvSpPr>
            <a:spLocks noGrp="1" noChangeArrowheads="1"/>
          </p:cNvSpPr>
          <p:nvPr>
            <p:ph type="body" idx="1"/>
          </p:nvPr>
        </p:nvSpPr>
        <p:spPr>
          <a:xfrm>
            <a:off x="533400" y="1219200"/>
            <a:ext cx="8077200" cy="2743200"/>
          </a:xfrm>
        </p:spPr>
        <p:txBody>
          <a:bodyPr/>
          <a:lstStyle/>
          <a:p>
            <a:pPr algn="ctr">
              <a:lnSpc>
                <a:spcPct val="80000"/>
              </a:lnSpc>
              <a:buFontTx/>
              <a:buNone/>
            </a:pPr>
            <a:r>
              <a:rPr lang="en-US" sz="4400" dirty="0"/>
              <a:t>Cryptanalysis</a:t>
            </a:r>
            <a:endParaRPr lang="en-US" dirty="0"/>
          </a:p>
          <a:p>
            <a:pPr algn="ctr">
              <a:lnSpc>
                <a:spcPct val="80000"/>
              </a:lnSpc>
              <a:buFontTx/>
              <a:buNone/>
            </a:pPr>
            <a:endParaRPr lang="en-US" dirty="0"/>
          </a:p>
          <a:p>
            <a:pPr algn="ctr">
              <a:lnSpc>
                <a:spcPct val="80000"/>
              </a:lnSpc>
              <a:buFontTx/>
              <a:buNone/>
            </a:pPr>
            <a:r>
              <a:rPr lang="en-US" dirty="0"/>
              <a:t>Introduction to Public Key Systems: RSA</a:t>
            </a:r>
          </a:p>
        </p:txBody>
      </p:sp>
      <p:sp>
        <p:nvSpPr>
          <p:cNvPr id="16389" name="Text Box 5"/>
          <p:cNvSpPr txBox="1">
            <a:spLocks noChangeArrowheads="1"/>
          </p:cNvSpPr>
          <p:nvPr/>
        </p:nvSpPr>
        <p:spPr bwMode="auto">
          <a:xfrm>
            <a:off x="5104673" y="4256782"/>
            <a:ext cx="3638261" cy="769441"/>
          </a:xfrm>
          <a:prstGeom prst="rect">
            <a:avLst/>
          </a:prstGeom>
          <a:noFill/>
          <a:ln w="12700" cap="sq">
            <a:noFill/>
            <a:miter lim="800000"/>
            <a:headEnd type="none" w="sm" len="sm"/>
            <a:tailEnd type="none" w="sm" len="sm"/>
          </a:ln>
        </p:spPr>
        <p:txBody>
          <a:bodyPr wrap="none">
            <a:spAutoFit/>
          </a:bodyPr>
          <a:lstStyle/>
          <a:p>
            <a:pPr algn="r"/>
            <a:r>
              <a:rPr lang="en-US" sz="2400" dirty="0">
                <a:latin typeface="Arial" charset="0"/>
              </a:rPr>
              <a:t>John Manferdelli</a:t>
            </a:r>
            <a:endParaRPr lang="en-US" sz="1800" dirty="0">
              <a:latin typeface="Arial" charset="0"/>
            </a:endParaRPr>
          </a:p>
          <a:p>
            <a:pPr algn="r"/>
            <a:r>
              <a:rPr lang="en-US" sz="2000" dirty="0" err="1">
                <a:latin typeface="Arial" charset="0"/>
              </a:rPr>
              <a:t>JohnManferdelli@hotmail.com</a:t>
            </a:r>
            <a:endParaRPr lang="en-US" sz="2000">
              <a:latin typeface="Arial" charset="0"/>
            </a:endParaRPr>
          </a:p>
        </p:txBody>
      </p:sp>
      <p:sp>
        <p:nvSpPr>
          <p:cNvPr id="16390" name="Text Box 1028"/>
          <p:cNvSpPr txBox="1">
            <a:spLocks noChangeArrowheads="1"/>
          </p:cNvSpPr>
          <p:nvPr/>
        </p:nvSpPr>
        <p:spPr bwMode="auto">
          <a:xfrm>
            <a:off x="304800" y="5638800"/>
            <a:ext cx="8610600" cy="707886"/>
          </a:xfrm>
          <a:prstGeom prst="rect">
            <a:avLst/>
          </a:prstGeom>
          <a:noFill/>
          <a:ln w="12700" cap="sq">
            <a:noFill/>
            <a:miter lim="800000"/>
            <a:headEnd type="none" w="sm" len="sm"/>
            <a:tailEnd type="none" w="sm" len="sm"/>
          </a:ln>
        </p:spPr>
        <p:txBody>
          <a:bodyPr wrap="square">
            <a:spAutoFit/>
          </a:bodyPr>
          <a:lstStyle/>
          <a:p>
            <a:pPr algn="l"/>
            <a:r>
              <a:rPr lang="en-US" sz="1600" dirty="0">
                <a:latin typeface="Arial" charset="0"/>
              </a:rPr>
              <a:t>© 2004-2020, John L. Manferdelli.</a:t>
            </a:r>
          </a:p>
          <a:p>
            <a:pPr algn="l"/>
            <a:r>
              <a:rPr lang="en-US" sz="1200" i="1" dirty="0">
                <a:latin typeface="Arial" charset="0"/>
              </a:rPr>
              <a:t>This material is provided without warranty of any kind including, without limitation, warranty of non-infringement or suitability for any purpose.  This material is not guaranteed to be error free and is intended for instructional use only.</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6"/>
          <p:cNvSpPr>
            <a:spLocks noGrp="1"/>
          </p:cNvSpPr>
          <p:nvPr>
            <p:ph type="sldNum" sz="quarter" idx="12"/>
          </p:nvPr>
        </p:nvSpPr>
        <p:spPr>
          <a:noFill/>
        </p:spPr>
        <p:txBody>
          <a:bodyPr/>
          <a:lstStyle/>
          <a:p>
            <a:fld id="{44943A77-3210-4352-9942-8DC8A823B3F7}" type="slidenum">
              <a:rPr lang="en-US" smtClean="0"/>
              <a:pPr/>
              <a:t>10</a:t>
            </a:fld>
            <a:endParaRPr lang="en-US"/>
          </a:p>
        </p:txBody>
      </p:sp>
      <p:sp>
        <p:nvSpPr>
          <p:cNvPr id="24580" name="Rectangle 2"/>
          <p:cNvSpPr>
            <a:spLocks noGrp="1" noChangeArrowheads="1"/>
          </p:cNvSpPr>
          <p:nvPr>
            <p:ph type="title"/>
          </p:nvPr>
        </p:nvSpPr>
        <p:spPr>
          <a:xfrm>
            <a:off x="685800" y="0"/>
            <a:ext cx="7772400" cy="914400"/>
          </a:xfrm>
        </p:spPr>
        <p:txBody>
          <a:bodyPr/>
          <a:lstStyle/>
          <a:p>
            <a:r>
              <a:rPr lang="en-US" sz="3600"/>
              <a:t>Existing Public-Key Ciphers</a:t>
            </a:r>
          </a:p>
        </p:txBody>
      </p:sp>
      <p:sp>
        <p:nvSpPr>
          <p:cNvPr id="24581" name="Rectangle 3"/>
          <p:cNvSpPr>
            <a:spLocks noGrp="1" noChangeArrowheads="1"/>
          </p:cNvSpPr>
          <p:nvPr>
            <p:ph type="body" sz="half" idx="1"/>
          </p:nvPr>
        </p:nvSpPr>
        <p:spPr>
          <a:xfrm>
            <a:off x="381000" y="1828800"/>
            <a:ext cx="8382000" cy="3886200"/>
          </a:xfrm>
        </p:spPr>
        <p:txBody>
          <a:bodyPr/>
          <a:lstStyle/>
          <a:p>
            <a:r>
              <a:rPr lang="en-US" sz="2000" dirty="0" err="1">
                <a:latin typeface="Calibri" panose="020F0502020204030204" pitchFamily="34" charset="0"/>
                <a:cs typeface="Calibri" panose="020F0502020204030204" pitchFamily="34" charset="0"/>
              </a:rPr>
              <a:t>Rivest</a:t>
            </a:r>
            <a:r>
              <a:rPr lang="en-US" sz="2000" dirty="0">
                <a:latin typeface="Calibri" panose="020F0502020204030204" pitchFamily="34" charset="0"/>
                <a:cs typeface="Calibri" panose="020F0502020204030204" pitchFamily="34" charset="0"/>
              </a:rPr>
              <a:t> Shamir </a:t>
            </a:r>
            <a:r>
              <a:rPr lang="en-US" sz="2000" dirty="0" err="1">
                <a:latin typeface="Calibri" panose="020F0502020204030204" pitchFamily="34" charset="0"/>
                <a:cs typeface="Calibri" panose="020F0502020204030204" pitchFamily="34" charset="0"/>
              </a:rPr>
              <a:t>Andelman</a:t>
            </a:r>
            <a:r>
              <a:rPr lang="en-US" sz="2000" dirty="0">
                <a:latin typeface="Calibri" panose="020F0502020204030204" pitchFamily="34" charset="0"/>
                <a:cs typeface="Calibri" panose="020F0502020204030204" pitchFamily="34" charset="0"/>
              </a:rPr>
              <a:t> (1978)</a:t>
            </a:r>
          </a:p>
          <a:p>
            <a:pPr lvl="1"/>
            <a:r>
              <a:rPr lang="en-US" sz="2000" dirty="0">
                <a:latin typeface="Calibri" panose="020F0502020204030204" pitchFamily="34" charset="0"/>
                <a:cs typeface="Calibri" panose="020F0502020204030204" pitchFamily="34" charset="0"/>
              </a:rPr>
              <a:t>Based on factoring</a:t>
            </a:r>
          </a:p>
          <a:p>
            <a:r>
              <a:rPr lang="en-US" sz="2000" dirty="0">
                <a:latin typeface="Calibri" panose="020F0502020204030204" pitchFamily="34" charset="0"/>
                <a:cs typeface="Calibri" panose="020F0502020204030204" pitchFamily="34" charset="0"/>
              </a:rPr>
              <a:t>El Gamal (1984)</a:t>
            </a:r>
          </a:p>
          <a:p>
            <a:pPr lvl="1"/>
            <a:r>
              <a:rPr lang="en-US" sz="2000" dirty="0">
                <a:latin typeface="Calibri" panose="020F0502020204030204" pitchFamily="34" charset="0"/>
                <a:cs typeface="Calibri" panose="020F0502020204030204" pitchFamily="34" charset="0"/>
              </a:rPr>
              <a:t>Based on discrete log</a:t>
            </a:r>
          </a:p>
          <a:p>
            <a:r>
              <a:rPr lang="en-US" sz="2000" dirty="0">
                <a:latin typeface="Calibri" panose="020F0502020204030204" pitchFamily="34" charset="0"/>
                <a:cs typeface="Calibri" panose="020F0502020204030204" pitchFamily="34" charset="0"/>
              </a:rPr>
              <a:t>Elliptic Curve (1985, Miller-</a:t>
            </a:r>
            <a:r>
              <a:rPr lang="en-US" sz="2000" dirty="0" err="1">
                <a:latin typeface="Calibri" panose="020F0502020204030204" pitchFamily="34" charset="0"/>
                <a:cs typeface="Calibri" panose="020F0502020204030204" pitchFamily="34" charset="0"/>
              </a:rPr>
              <a:t>Koblitz</a:t>
            </a:r>
            <a:r>
              <a:rPr lang="en-US" sz="2000" dirty="0">
                <a:latin typeface="Calibri" panose="020F0502020204030204" pitchFamily="34" charset="0"/>
                <a:cs typeface="Calibri" panose="020F0502020204030204" pitchFamily="34" charset="0"/>
              </a:rPr>
              <a:t>)</a:t>
            </a:r>
          </a:p>
          <a:p>
            <a:pPr lvl="1"/>
            <a:r>
              <a:rPr lang="en-US" sz="2000" dirty="0">
                <a:latin typeface="Calibri" panose="020F0502020204030204" pitchFamily="34" charset="0"/>
                <a:cs typeface="Calibri" panose="020F0502020204030204" pitchFamily="34" charset="0"/>
              </a:rPr>
              <a:t>Based on elliptic curve discrete log (over finite fields).</a:t>
            </a:r>
          </a:p>
          <a:p>
            <a:r>
              <a:rPr lang="en-US" sz="2000" dirty="0">
                <a:latin typeface="Calibri" panose="020F0502020204030204" pitchFamily="34" charset="0"/>
                <a:cs typeface="Calibri" panose="020F0502020204030204" pitchFamily="34" charset="0"/>
              </a:rPr>
              <a:t>New NIST PK systems</a:t>
            </a:r>
          </a:p>
          <a:p>
            <a:pPr lvl="1"/>
            <a:r>
              <a:rPr lang="en-US" sz="2000" dirty="0">
                <a:latin typeface="Calibri" panose="020F0502020204030204" pitchFamily="34" charset="0"/>
                <a:cs typeface="Calibri" panose="020F0502020204030204" pitchFamily="34" charset="0"/>
              </a:rPr>
              <a:t>Based on shortest vector in lattice</a:t>
            </a:r>
          </a:p>
          <a:p>
            <a:pPr>
              <a:buFontTx/>
              <a:buNone/>
            </a:pPr>
            <a:endParaRPr lang="en-US" sz="3200"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11</a:t>
            </a:fld>
            <a:endParaRPr lang="en-US"/>
          </a:p>
        </p:txBody>
      </p:sp>
      <p:sp>
        <p:nvSpPr>
          <p:cNvPr id="25604" name="Rectangle 2"/>
          <p:cNvSpPr>
            <a:spLocks noGrp="1" noChangeArrowheads="1"/>
          </p:cNvSpPr>
          <p:nvPr>
            <p:ph type="title"/>
          </p:nvPr>
        </p:nvSpPr>
        <p:spPr>
          <a:xfrm>
            <a:off x="685800" y="2514600"/>
            <a:ext cx="7772400" cy="914400"/>
          </a:xfrm>
        </p:spPr>
        <p:txBody>
          <a:bodyPr/>
          <a:lstStyle/>
          <a:p>
            <a:r>
              <a:rPr lang="en-US" sz="3600"/>
              <a:t>Math for RSA</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12</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a:t>Some Number Theory</a:t>
            </a:r>
          </a:p>
        </p:txBody>
      </p:sp>
      <p:sp>
        <p:nvSpPr>
          <p:cNvPr id="25605" name="Rectangle 3"/>
          <p:cNvSpPr>
            <a:spLocks noGrp="1" noChangeArrowheads="1"/>
          </p:cNvSpPr>
          <p:nvPr>
            <p:ph type="body" idx="1"/>
          </p:nvPr>
        </p:nvSpPr>
        <p:spPr>
          <a:xfrm>
            <a:off x="533400" y="2133600"/>
            <a:ext cx="8077200" cy="3962400"/>
          </a:xfrm>
        </p:spPr>
        <p:txBody>
          <a:bodyPr/>
          <a:lstStyle/>
          <a:p>
            <a:pPr>
              <a:lnSpc>
                <a:spcPct val="80000"/>
              </a:lnSpc>
            </a:pPr>
            <a:r>
              <a:rPr lang="en-US" sz="2000" dirty="0">
                <a:sym typeface="Symbol" pitchFamily="18" charset="2"/>
              </a:rPr>
              <a:t>Fundamental Theorem of Arithmetic</a:t>
            </a:r>
          </a:p>
          <a:p>
            <a:pPr>
              <a:lnSpc>
                <a:spcPct val="80000"/>
              </a:lnSpc>
            </a:pPr>
            <a:r>
              <a:rPr lang="en-US" sz="2000" dirty="0">
                <a:sym typeface="Symbol" pitchFamily="18" charset="2"/>
              </a:rPr>
              <a:t>Euclidean algorithm for GCD</a:t>
            </a:r>
          </a:p>
          <a:p>
            <a:pPr>
              <a:lnSpc>
                <a:spcPct val="80000"/>
              </a:lnSpc>
            </a:pPr>
            <a:r>
              <a:rPr lang="en-US" sz="2000" dirty="0">
                <a:sym typeface="Symbol" pitchFamily="18" charset="2"/>
              </a:rPr>
              <a:t>Solving congruences</a:t>
            </a:r>
          </a:p>
          <a:p>
            <a:pPr>
              <a:lnSpc>
                <a:spcPct val="80000"/>
              </a:lnSpc>
            </a:pPr>
            <a:r>
              <a:rPr lang="en-US" sz="2000" dirty="0">
                <a:sym typeface="Symbol" pitchFamily="18" charset="2"/>
              </a:rPr>
              <a:t>Chinese remainder theorem</a:t>
            </a:r>
          </a:p>
          <a:p>
            <a:pPr>
              <a:lnSpc>
                <a:spcPct val="80000"/>
              </a:lnSpc>
            </a:pPr>
            <a:r>
              <a:rPr lang="en-US" sz="2000" dirty="0">
                <a:sym typeface="Symbol" pitchFamily="18" charset="2"/>
              </a:rPr>
              <a:t>Integer arithmetic mod n</a:t>
            </a:r>
          </a:p>
          <a:p>
            <a:pPr>
              <a:lnSpc>
                <a:spcPct val="80000"/>
              </a:lnSpc>
            </a:pPr>
            <a:r>
              <a:rPr lang="en-US" sz="2000" dirty="0">
                <a:sym typeface="Symbol" pitchFamily="18" charset="2"/>
              </a:rPr>
              <a:t>Fermat’s Theorem</a:t>
            </a:r>
          </a:p>
          <a:p>
            <a:pPr>
              <a:lnSpc>
                <a:spcPct val="80000"/>
              </a:lnSpc>
            </a:pPr>
            <a:r>
              <a:rPr lang="en-US" sz="2000" dirty="0">
                <a:sym typeface="Symbol" pitchFamily="18" charset="2"/>
              </a:rPr>
              <a:t>Quadratic Reciprocity: Legendre and Jacobi symbols.</a:t>
            </a:r>
          </a:p>
          <a:p>
            <a:pPr>
              <a:lnSpc>
                <a:spcPct val="80000"/>
              </a:lnSpc>
            </a:pPr>
            <a:r>
              <a:rPr lang="en-US" sz="2000" dirty="0">
                <a:sym typeface="Symbol" pitchFamily="18" charset="2"/>
              </a:rPr>
              <a:t>Primality testing</a:t>
            </a:r>
          </a:p>
          <a:p>
            <a:pPr>
              <a:lnSpc>
                <a:spcPct val="80000"/>
              </a:lnSpc>
              <a:buNone/>
            </a:pPr>
            <a:endParaRPr lang="en-US" sz="2400" dirty="0">
              <a:sym typeface="Symbol" pitchFamily="18" charset="2"/>
            </a:endParaRPr>
          </a:p>
          <a:p>
            <a:pPr>
              <a:lnSpc>
                <a:spcPct val="80000"/>
              </a:lnSpc>
            </a:pPr>
            <a:endParaRPr lang="en-US" sz="2400" dirty="0">
              <a:sym typeface="Symbol" pitchFamily="18" charset="2"/>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Slide Number Placeholder 5"/>
          <p:cNvSpPr>
            <a:spLocks noGrp="1"/>
          </p:cNvSpPr>
          <p:nvPr>
            <p:ph type="sldNum" sz="quarter" idx="12"/>
          </p:nvPr>
        </p:nvSpPr>
        <p:spPr>
          <a:noFill/>
        </p:spPr>
        <p:txBody>
          <a:bodyPr/>
          <a:lstStyle/>
          <a:p>
            <a:fld id="{64BDF2B3-CF0D-43BA-986D-216E6826E46B}" type="slidenum">
              <a:rPr lang="en-US" smtClean="0"/>
              <a:pPr/>
              <a:t>13</a:t>
            </a:fld>
            <a:endParaRPr lang="en-US"/>
          </a:p>
        </p:txBody>
      </p:sp>
      <p:sp>
        <p:nvSpPr>
          <p:cNvPr id="32772" name="Rectangle 2"/>
          <p:cNvSpPr>
            <a:spLocks noGrp="1" noChangeArrowheads="1"/>
          </p:cNvSpPr>
          <p:nvPr>
            <p:ph type="title"/>
          </p:nvPr>
        </p:nvSpPr>
        <p:spPr>
          <a:xfrm>
            <a:off x="685800" y="76200"/>
            <a:ext cx="7772400" cy="762000"/>
          </a:xfrm>
        </p:spPr>
        <p:txBody>
          <a:bodyPr/>
          <a:lstStyle/>
          <a:p>
            <a:r>
              <a:rPr lang="en-US" sz="3600"/>
              <a:t>Fundamental Theorem of Arithmetic</a:t>
            </a:r>
          </a:p>
        </p:txBody>
      </p:sp>
      <p:sp>
        <p:nvSpPr>
          <p:cNvPr id="32773" name="Rectangle 3"/>
          <p:cNvSpPr>
            <a:spLocks noGrp="1" noChangeArrowheads="1"/>
          </p:cNvSpPr>
          <p:nvPr>
            <p:ph type="body" idx="1"/>
          </p:nvPr>
        </p:nvSpPr>
        <p:spPr>
          <a:xfrm>
            <a:off x="495300" y="2514600"/>
            <a:ext cx="8153400" cy="30480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rPr>
              <a:t>Let n be any positive integer, n can be written as a product of primes in an essentially unique way (except for units and the order of the primes).</a:t>
            </a:r>
          </a:p>
          <a:p>
            <a:pPr>
              <a:lnSpc>
                <a:spcPct val="80000"/>
              </a:lnSpc>
              <a:spcBef>
                <a:spcPts val="200"/>
              </a:spcBef>
            </a:pPr>
            <a:r>
              <a:rPr lang="en-US" sz="2000" dirty="0">
                <a:latin typeface="Calibri" panose="020F0502020204030204" pitchFamily="34" charset="0"/>
                <a:cs typeface="Calibri" panose="020F0502020204030204" pitchFamily="34" charset="0"/>
              </a:rPr>
              <a:t>It may be hard to actually carry out this factorization.</a:t>
            </a:r>
          </a:p>
          <a:p>
            <a:pPr>
              <a:lnSpc>
                <a:spcPct val="80000"/>
              </a:lnSpc>
              <a:spcBef>
                <a:spcPts val="200"/>
              </a:spcBef>
            </a:pPr>
            <a:r>
              <a:rPr lang="en-US" sz="2000" dirty="0">
                <a:latin typeface="Calibri" panose="020F0502020204030204" pitchFamily="34" charset="0"/>
                <a:cs typeface="Calibri" panose="020F0502020204030204" pitchFamily="34" charset="0"/>
              </a:rPr>
              <a:t>Easy to get rid of small factors.</a:t>
            </a:r>
          </a:p>
          <a:p>
            <a:pPr>
              <a:lnSpc>
                <a:spcPct val="80000"/>
              </a:lnSpc>
              <a:spcBef>
                <a:spcPts val="200"/>
              </a:spcBef>
            </a:pPr>
            <a:r>
              <a:rPr lang="en-US" sz="2000" dirty="0">
                <a:latin typeface="Calibri" panose="020F0502020204030204" pitchFamily="34" charset="0"/>
                <a:cs typeface="Calibri" panose="020F0502020204030204" pitchFamily="34" charset="0"/>
              </a:rPr>
              <a:t>Suppose n=ab and a as well as b are “large.”</a:t>
            </a:r>
          </a:p>
          <a:p>
            <a:pPr>
              <a:lnSpc>
                <a:spcPct val="80000"/>
              </a:lnSpc>
              <a:spcBef>
                <a:spcPts val="200"/>
              </a:spcBef>
            </a:pPr>
            <a:r>
              <a:rPr lang="en-US" sz="2000" dirty="0">
                <a:latin typeface="Calibri" panose="020F0502020204030204" pitchFamily="34" charset="0"/>
                <a:cs typeface="Calibri" panose="020F0502020204030204" pitchFamily="34" charset="0"/>
              </a:rPr>
              <a:t>Example: Factor 9,313,729.</a:t>
            </a:r>
          </a:p>
          <a:p>
            <a:pPr lvl="1">
              <a:lnSpc>
                <a:spcPct val="80000"/>
              </a:lnSpc>
              <a:spcBef>
                <a:spcPts val="200"/>
              </a:spcBef>
              <a:buNone/>
            </a:pPr>
            <a:r>
              <a:rPr lang="en-US" sz="2000" dirty="0">
                <a:latin typeface="Calibri" panose="020F0502020204030204" pitchFamily="34" charset="0"/>
                <a:cs typeface="Calibri" panose="020F0502020204030204" pitchFamily="34" charset="0"/>
              </a:rPr>
              <a:t>= 2713 x 3433</a:t>
            </a:r>
          </a:p>
          <a:p>
            <a:pPr>
              <a:lnSpc>
                <a:spcPct val="80000"/>
              </a:lnSpc>
              <a:spcBef>
                <a:spcPts val="200"/>
              </a:spcBef>
            </a:pPr>
            <a:r>
              <a:rPr lang="en-US" sz="2000" dirty="0">
                <a:latin typeface="Calibri" panose="020F0502020204030204" pitchFamily="34" charset="0"/>
                <a:cs typeface="Calibri" panose="020F0502020204030204" pitchFamily="34" charset="0"/>
              </a:rPr>
              <a:t>Have to try factors until about n</a:t>
            </a:r>
            <a:r>
              <a:rPr lang="en-US" sz="2000" baseline="30000" dirty="0">
                <a:latin typeface="Calibri" panose="020F0502020204030204" pitchFamily="34" charset="0"/>
                <a:cs typeface="Calibri" panose="020F0502020204030204" pitchFamily="34" charset="0"/>
              </a:rPr>
              <a:t>1/2</a:t>
            </a:r>
            <a:r>
              <a:rPr lang="en-US" sz="2000" dirty="0">
                <a:latin typeface="Calibri" panose="020F0502020204030204" pitchFamily="34" charset="0"/>
                <a:cs typeface="Calibri" panose="020F0502020204030204" pitchFamily="34" charset="0"/>
              </a:rPr>
              <a:t>.</a:t>
            </a:r>
          </a:p>
          <a:p>
            <a:pPr>
              <a:lnSpc>
                <a:spcPct val="80000"/>
              </a:lnSpc>
              <a:spcBef>
                <a:spcPts val="200"/>
              </a:spcBef>
            </a:pPr>
            <a:r>
              <a:rPr lang="en-US" sz="2000" dirty="0">
                <a:latin typeface="Calibri" panose="020F0502020204030204" pitchFamily="34" charset="0"/>
                <a:cs typeface="Calibri" panose="020F0502020204030204" pitchFamily="34" charset="0"/>
              </a:rPr>
              <a:t>Factoring is hard</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14</a:t>
            </a:fld>
            <a:endParaRPr lang="en-US"/>
          </a:p>
        </p:txBody>
      </p:sp>
      <p:sp>
        <p:nvSpPr>
          <p:cNvPr id="25604" name="Rectangle 2"/>
          <p:cNvSpPr>
            <a:spLocks noGrp="1" noChangeArrowheads="1"/>
          </p:cNvSpPr>
          <p:nvPr>
            <p:ph type="title"/>
          </p:nvPr>
        </p:nvSpPr>
        <p:spPr>
          <a:xfrm>
            <a:off x="685800" y="0"/>
            <a:ext cx="7772400" cy="914400"/>
          </a:xfrm>
        </p:spPr>
        <p:txBody>
          <a:bodyPr/>
          <a:lstStyle/>
          <a:p>
            <a:r>
              <a:rPr lang="en-US" sz="3600"/>
              <a:t>Greatest common divisor</a:t>
            </a:r>
          </a:p>
        </p:txBody>
      </p:sp>
      <p:sp>
        <p:nvSpPr>
          <p:cNvPr id="25605" name="Rectangle 3"/>
          <p:cNvSpPr>
            <a:spLocks noGrp="1" noChangeArrowheads="1"/>
          </p:cNvSpPr>
          <p:nvPr>
            <p:ph type="body" idx="1"/>
          </p:nvPr>
        </p:nvSpPr>
        <p:spPr>
          <a:xfrm>
            <a:off x="152400" y="1524000"/>
            <a:ext cx="8686800" cy="48006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gcd(</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max{</a:t>
            </a:r>
            <a:r>
              <a:rPr lang="en-US" sz="2000" dirty="0" err="1">
                <a:latin typeface="Calibri" panose="020F0502020204030204" pitchFamily="34" charset="0"/>
                <a:cs typeface="Calibri" panose="020F0502020204030204" pitchFamily="34" charset="0"/>
                <a:sym typeface="Symbol" pitchFamily="18" charset="2"/>
              </a:rPr>
              <a:t>teZ</a:t>
            </a:r>
            <a:r>
              <a:rPr lang="en-US" sz="2000" dirty="0">
                <a:latin typeface="Calibri" panose="020F0502020204030204" pitchFamily="34" charset="0"/>
                <a:cs typeface="Calibri" panose="020F0502020204030204" pitchFamily="34" charset="0"/>
                <a:sym typeface="Symbol" pitchFamily="18" charset="2"/>
              </a:rPr>
              <a:t>, t&gt;0: </a:t>
            </a:r>
            <a:r>
              <a:rPr lang="en-US" sz="2000" dirty="0" err="1">
                <a:latin typeface="Calibri" panose="020F0502020204030204" pitchFamily="34" charset="0"/>
                <a:cs typeface="Calibri" panose="020F0502020204030204" pitchFamily="34" charset="0"/>
                <a:sym typeface="Symbol" pitchFamily="18" charset="2"/>
              </a:rPr>
              <a:t>t|a</a:t>
            </a:r>
            <a:r>
              <a:rPr lang="en-US" sz="2000" dirty="0">
                <a:latin typeface="Calibri" panose="020F0502020204030204" pitchFamily="34" charset="0"/>
                <a:cs typeface="Calibri" panose="020F0502020204030204" pitchFamily="34" charset="0"/>
                <a:sym typeface="Symbol" pitchFamily="18" charset="2"/>
              </a:rPr>
              <a:t> and </a:t>
            </a:r>
            <a:r>
              <a:rPr lang="en-US" sz="2000" dirty="0" err="1">
                <a:latin typeface="Calibri" panose="020F0502020204030204" pitchFamily="34" charset="0"/>
                <a:cs typeface="Calibri" panose="020F0502020204030204" pitchFamily="34" charset="0"/>
                <a:sym typeface="Symbol" pitchFamily="18" charset="2"/>
              </a:rPr>
              <a:t>t|b</a:t>
            </a:r>
            <a:r>
              <a:rPr lang="en-US" sz="2000" dirty="0">
                <a:latin typeface="Calibri" panose="020F0502020204030204" pitchFamily="34" charset="0"/>
                <a:cs typeface="Calibri" panose="020F0502020204030204" pitchFamily="34" charset="0"/>
                <a:sym typeface="Symbol" pitchFamily="18" charset="2"/>
              </a:rPr>
              <a:t>.  Sometimes simply denoted (</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(4,6)=2, (12, 36)=12, (2,5)=1</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Euclid’s algorithm: If </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𝝴 Z</a:t>
            </a:r>
            <a:r>
              <a:rPr lang="en-US" sz="2000" baseline="30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sym typeface="Symbol" pitchFamily="18" charset="2"/>
              </a:rPr>
              <a:t>, a&gt;b, ∃q, r 𝝴 Z</a:t>
            </a:r>
            <a:r>
              <a:rPr lang="en-US" sz="2000" baseline="30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sym typeface="Symbol" pitchFamily="18" charset="2"/>
              </a:rPr>
              <a:t>: a=</a:t>
            </a:r>
            <a:r>
              <a:rPr lang="en-US" sz="2000" dirty="0" err="1">
                <a:latin typeface="Calibri" panose="020F0502020204030204" pitchFamily="34" charset="0"/>
                <a:cs typeface="Calibri" panose="020F0502020204030204" pitchFamily="34" charset="0"/>
                <a:sym typeface="Symbol" pitchFamily="18" charset="2"/>
              </a:rPr>
              <a:t>bq+r</a:t>
            </a:r>
            <a:r>
              <a:rPr lang="en-US" sz="2000" dirty="0">
                <a:latin typeface="Calibri" panose="020F0502020204030204" pitchFamily="34" charset="0"/>
                <a:cs typeface="Calibri" panose="020F0502020204030204" pitchFamily="34" charset="0"/>
                <a:sym typeface="Symbol" pitchFamily="18" charset="2"/>
              </a:rPr>
              <a:t>, 0≤r&lt;b.</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r=0, </a:t>
            </a:r>
            <a:r>
              <a:rPr lang="en-US" sz="2000" dirty="0" err="1">
                <a:latin typeface="Calibri" panose="020F0502020204030204" pitchFamily="34" charset="0"/>
                <a:cs typeface="Calibri" panose="020F0502020204030204" pitchFamily="34" charset="0"/>
                <a:sym typeface="Symbol" pitchFamily="18" charset="2"/>
              </a:rPr>
              <a:t>b|a</a:t>
            </a:r>
            <a:r>
              <a:rPr lang="en-US" sz="2000" dirty="0">
                <a:latin typeface="Calibri" panose="020F0502020204030204" pitchFamily="34" charset="0"/>
                <a:cs typeface="Calibri" panose="020F0502020204030204" pitchFamily="34" charset="0"/>
                <a:sym typeface="Symbol" pitchFamily="18" charset="2"/>
              </a:rPr>
              <a:t>.</a:t>
            </a:r>
          </a:p>
          <a:p>
            <a:pPr lvl="1">
              <a:lnSpc>
                <a:spcPct val="80000"/>
              </a:lnSpc>
              <a:spcBef>
                <a:spcPts val="200"/>
              </a:spcBef>
            </a:pPr>
            <a:endParaRPr lang="en-US" sz="200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r>
              <a:rPr lang="en-US" sz="2000" b="1" dirty="0" err="1">
                <a:latin typeface="Calibri" panose="020F0502020204030204" pitchFamily="34" charset="0"/>
                <a:cs typeface="Calibri" panose="020F0502020204030204" pitchFamily="34" charset="0"/>
                <a:sym typeface="Symbol" pitchFamily="18" charset="2"/>
              </a:rPr>
              <a:t>Plucker</a:t>
            </a:r>
            <a:r>
              <a:rPr lang="en-US" sz="2000" dirty="0">
                <a:latin typeface="Calibri" panose="020F0502020204030204" pitchFamily="34" charset="0"/>
                <a:cs typeface="Calibri" panose="020F0502020204030204" pitchFamily="34" charset="0"/>
                <a:sym typeface="Symbol" pitchFamily="18" charset="2"/>
              </a:rPr>
              <a:t>: ∃</a:t>
            </a:r>
            <a:r>
              <a:rPr lang="en-US" sz="2000" dirty="0" err="1">
                <a:latin typeface="Calibri" panose="020F0502020204030204" pitchFamily="34" charset="0"/>
                <a:cs typeface="Calibri" panose="020F0502020204030204" pitchFamily="34" charset="0"/>
                <a:sym typeface="Symbol" pitchFamily="18" charset="2"/>
              </a:rPr>
              <a:t>x,y</a:t>
            </a:r>
            <a:r>
              <a:rPr lang="en-US" sz="2000" dirty="0">
                <a:latin typeface="Calibri" panose="020F0502020204030204" pitchFamily="34" charset="0"/>
                <a:cs typeface="Calibri" panose="020F0502020204030204" pitchFamily="34" charset="0"/>
                <a:sym typeface="Symbol" pitchFamily="18" charset="2"/>
              </a:rPr>
              <a:t>𝝴Z: (</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a:t>
            </a:r>
            <a:r>
              <a:rPr lang="en-US" sz="2000" dirty="0" err="1">
                <a:latin typeface="Calibri" panose="020F0502020204030204" pitchFamily="34" charset="0"/>
                <a:cs typeface="Calibri" panose="020F0502020204030204" pitchFamily="34" charset="0"/>
                <a:sym typeface="Symbol" pitchFamily="18" charset="2"/>
              </a:rPr>
              <a:t>ax+by</a:t>
            </a:r>
            <a:endParaRPr lang="en-US" sz="2000" dirty="0">
              <a:latin typeface="Calibri" panose="020F0502020204030204" pitchFamily="34" charset="0"/>
              <a:cs typeface="Calibri" panose="020F0502020204030204" pitchFamily="34" charset="0"/>
              <a:sym typeface="Symbol" pitchFamily="18" charset="2"/>
            </a:endParaRP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Proof (and efficient computation) uses Euclidean algorithm.  Suppose</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a&gt;b. a=</a:t>
            </a:r>
            <a:r>
              <a:rPr lang="en-US" sz="2000" dirty="0" err="1">
                <a:latin typeface="Calibri" panose="020F0502020204030204" pitchFamily="34" charset="0"/>
                <a:cs typeface="Calibri" panose="020F0502020204030204" pitchFamily="34" charset="0"/>
                <a:sym typeface="Symbol" pitchFamily="18" charset="2"/>
              </a:rPr>
              <a:t>bq+r</a:t>
            </a:r>
            <a:r>
              <a:rPr lang="en-US" sz="2000" dirty="0">
                <a:latin typeface="Calibri" panose="020F0502020204030204" pitchFamily="34" charset="0"/>
                <a:cs typeface="Calibri" panose="020F0502020204030204" pitchFamily="34" charset="0"/>
                <a:sym typeface="Symbol" pitchFamily="18" charset="2"/>
              </a:rPr>
              <a:t> and </a:t>
            </a:r>
            <a:r>
              <a:rPr lang="en-US" sz="2000" dirty="0" err="1">
                <a:latin typeface="Calibri" panose="020F0502020204030204" pitchFamily="34" charset="0"/>
                <a:cs typeface="Calibri" panose="020F0502020204030204" pitchFamily="34" charset="0"/>
                <a:sym typeface="Symbol" pitchFamily="18" charset="2"/>
              </a:rPr>
              <a:t>t|a</a:t>
            </a:r>
            <a:r>
              <a:rPr lang="en-US" sz="2000" dirty="0">
                <a:latin typeface="Calibri" panose="020F0502020204030204" pitchFamily="34" charset="0"/>
                <a:cs typeface="Calibri" panose="020F0502020204030204" pitchFamily="34" charset="0"/>
                <a:sym typeface="Symbol" pitchFamily="18" charset="2"/>
              </a:rPr>
              <a:t>, </a:t>
            </a:r>
            <a:r>
              <a:rPr lang="en-US" sz="2000" dirty="0" err="1">
                <a:latin typeface="Calibri" panose="020F0502020204030204" pitchFamily="34" charset="0"/>
                <a:cs typeface="Calibri" panose="020F0502020204030204" pitchFamily="34" charset="0"/>
                <a:sym typeface="Symbol" pitchFamily="18" charset="2"/>
              </a:rPr>
              <a:t>t|b</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sym typeface="Wingdings"/>
              </a:rPr>
              <a:t> </a:t>
            </a:r>
            <a:r>
              <a:rPr lang="en-US" sz="2000" dirty="0" err="1">
                <a:latin typeface="Calibri" panose="020F0502020204030204" pitchFamily="34" charset="0"/>
                <a:cs typeface="Calibri" panose="020F0502020204030204" pitchFamily="34" charset="0"/>
                <a:sym typeface="Wingdings"/>
              </a:rPr>
              <a:t>t|r</a:t>
            </a:r>
            <a:r>
              <a:rPr lang="en-US" sz="2000" dirty="0">
                <a:latin typeface="Calibri" panose="020F0502020204030204" pitchFamily="34" charset="0"/>
                <a:cs typeface="Calibri" panose="020F0502020204030204" pitchFamily="34" charset="0"/>
                <a:sym typeface="Wingdings"/>
              </a:rPr>
              <a:t>.  Put s=(</a:t>
            </a:r>
            <a:r>
              <a:rPr lang="en-US" sz="2000" dirty="0" err="1">
                <a:latin typeface="Calibri" panose="020F0502020204030204" pitchFamily="34" charset="0"/>
                <a:cs typeface="Calibri" panose="020F0502020204030204" pitchFamily="34" charset="0"/>
                <a:sym typeface="Wingdings"/>
              </a:rPr>
              <a:t>a,b</a:t>
            </a:r>
            <a:r>
              <a:rPr lang="en-US" sz="2000" dirty="0">
                <a:latin typeface="Calibri" panose="020F0502020204030204" pitchFamily="34" charset="0"/>
                <a:cs typeface="Calibri" panose="020F0502020204030204" pitchFamily="34" charset="0"/>
                <a:sym typeface="Wingdings"/>
              </a:rPr>
              <a:t>) and a=r</a:t>
            </a:r>
            <a:r>
              <a:rPr lang="en-US" sz="2000" baseline="-25000" dirty="0">
                <a:latin typeface="Calibri" panose="020F0502020204030204" pitchFamily="34" charset="0"/>
                <a:cs typeface="Calibri" panose="020F0502020204030204" pitchFamily="34" charset="0"/>
                <a:sym typeface="Wingdings"/>
              </a:rPr>
              <a:t>0</a:t>
            </a:r>
            <a:r>
              <a:rPr lang="en-US" sz="2000" dirty="0">
                <a:latin typeface="Calibri" panose="020F0502020204030204" pitchFamily="34" charset="0"/>
                <a:cs typeface="Calibri" panose="020F0502020204030204" pitchFamily="34" charset="0"/>
                <a:sym typeface="Wingdings"/>
              </a:rPr>
              <a:t> and b=r</a:t>
            </a:r>
            <a:r>
              <a:rPr lang="en-US" sz="2000" baseline="-25000" dirty="0">
                <a:latin typeface="Calibri" panose="020F0502020204030204" pitchFamily="34" charset="0"/>
                <a:cs typeface="Calibri" panose="020F0502020204030204" pitchFamily="34" charset="0"/>
                <a:sym typeface="Wingdings"/>
              </a:rPr>
              <a:t>1</a:t>
            </a:r>
            <a:r>
              <a:rPr lang="en-US" sz="2000" dirty="0">
                <a:latin typeface="Calibri" panose="020F0502020204030204" pitchFamily="34" charset="0"/>
                <a:cs typeface="Calibri" panose="020F0502020204030204" pitchFamily="34" charset="0"/>
                <a:sym typeface="Wingdings"/>
              </a:rPr>
              <a:t>.</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Wingdings"/>
              </a:rPr>
              <a:t>We have r</a:t>
            </a:r>
            <a:r>
              <a:rPr lang="en-US" sz="2000" baseline="-25000" dirty="0">
                <a:latin typeface="Calibri" panose="020F0502020204030204" pitchFamily="34" charset="0"/>
                <a:cs typeface="Calibri" panose="020F0502020204030204" pitchFamily="34" charset="0"/>
                <a:sym typeface="Wingdings"/>
              </a:rPr>
              <a:t>0</a:t>
            </a:r>
            <a:r>
              <a:rPr lang="en-US" sz="2000" dirty="0">
                <a:latin typeface="Calibri" panose="020F0502020204030204" pitchFamily="34" charset="0"/>
                <a:cs typeface="Calibri" panose="020F0502020204030204" pitchFamily="34" charset="0"/>
                <a:sym typeface="Wingdings"/>
              </a:rPr>
              <a:t>=q</a:t>
            </a:r>
            <a:r>
              <a:rPr lang="en-US" sz="2000" baseline="-25000" dirty="0">
                <a:latin typeface="Calibri" panose="020F0502020204030204" pitchFamily="34" charset="0"/>
                <a:cs typeface="Calibri" panose="020F0502020204030204" pitchFamily="34" charset="0"/>
                <a:sym typeface="Wingdings"/>
              </a:rPr>
              <a:t>1</a:t>
            </a:r>
            <a:r>
              <a:rPr lang="en-US" sz="2000" dirty="0">
                <a:latin typeface="Calibri" panose="020F0502020204030204" pitchFamily="34" charset="0"/>
                <a:cs typeface="Calibri" panose="020F0502020204030204" pitchFamily="34" charset="0"/>
                <a:sym typeface="Wingdings"/>
              </a:rPr>
              <a:t>r</a:t>
            </a:r>
            <a:r>
              <a:rPr lang="en-US" sz="2000" baseline="-25000" dirty="0">
                <a:latin typeface="Calibri" panose="020F0502020204030204" pitchFamily="34" charset="0"/>
                <a:cs typeface="Calibri" panose="020F0502020204030204" pitchFamily="34" charset="0"/>
                <a:sym typeface="Wingdings"/>
              </a:rPr>
              <a:t>1</a:t>
            </a:r>
            <a:r>
              <a:rPr lang="en-US" sz="2000" dirty="0">
                <a:latin typeface="Calibri" panose="020F0502020204030204" pitchFamily="34" charset="0"/>
                <a:cs typeface="Calibri" panose="020F0502020204030204" pitchFamily="34" charset="0"/>
                <a:sym typeface="Wingdings"/>
              </a:rPr>
              <a:t>+r</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 and s|r</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  We compute successively r</a:t>
            </a:r>
            <a:r>
              <a:rPr lang="en-US" sz="2000" baseline="-25000" dirty="0">
                <a:latin typeface="Calibri" panose="020F0502020204030204" pitchFamily="34" charset="0"/>
                <a:cs typeface="Calibri" panose="020F0502020204030204" pitchFamily="34" charset="0"/>
                <a:sym typeface="Wingdings"/>
              </a:rPr>
              <a:t>i-1</a:t>
            </a:r>
            <a:r>
              <a:rPr lang="en-US" sz="2000" dirty="0">
                <a:latin typeface="Calibri" panose="020F0502020204030204" pitchFamily="34" charset="0"/>
                <a:cs typeface="Calibri" panose="020F0502020204030204" pitchFamily="34" charset="0"/>
                <a:sym typeface="Wingdings"/>
              </a:rPr>
              <a:t>=q</a:t>
            </a:r>
            <a:r>
              <a:rPr lang="en-US" sz="2000" baseline="-25000" dirty="0">
                <a:latin typeface="Calibri" panose="020F0502020204030204" pitchFamily="34" charset="0"/>
                <a:cs typeface="Calibri" panose="020F0502020204030204" pitchFamily="34" charset="0"/>
                <a:sym typeface="Wingdings"/>
              </a:rPr>
              <a:t>i</a:t>
            </a:r>
            <a:r>
              <a:rPr lang="en-US" sz="2000" dirty="0">
                <a:latin typeface="Calibri" panose="020F0502020204030204" pitchFamily="34" charset="0"/>
                <a:cs typeface="Calibri" panose="020F0502020204030204" pitchFamily="34" charset="0"/>
                <a:sym typeface="Wingdings"/>
              </a:rPr>
              <a:t>r</a:t>
            </a:r>
            <a:r>
              <a:rPr lang="en-US" sz="2000" baseline="-25000" dirty="0">
                <a:latin typeface="Calibri" panose="020F0502020204030204" pitchFamily="34" charset="0"/>
                <a:cs typeface="Calibri" panose="020F0502020204030204" pitchFamily="34" charset="0"/>
                <a:sym typeface="Wingdings"/>
              </a:rPr>
              <a:t>i</a:t>
            </a:r>
            <a:r>
              <a:rPr lang="en-US" sz="2000" dirty="0">
                <a:latin typeface="Calibri" panose="020F0502020204030204" pitchFamily="34" charset="0"/>
                <a:cs typeface="Calibri" panose="020F0502020204030204" pitchFamily="34" charset="0"/>
                <a:sym typeface="Wingdings"/>
              </a:rPr>
              <a:t>+r</a:t>
            </a:r>
            <a:r>
              <a:rPr lang="en-US" sz="2000" baseline="-25000" dirty="0">
                <a:latin typeface="Calibri" panose="020F0502020204030204" pitchFamily="34" charset="0"/>
                <a:cs typeface="Calibri" panose="020F0502020204030204" pitchFamily="34" charset="0"/>
                <a:sym typeface="Wingdings"/>
              </a:rPr>
              <a:t>i+1</a:t>
            </a:r>
            <a:r>
              <a:rPr lang="en-US" sz="2000" dirty="0">
                <a:latin typeface="Calibri" panose="020F0502020204030204" pitchFamily="34" charset="0"/>
                <a:cs typeface="Calibri" panose="020F0502020204030204" pitchFamily="34" charset="0"/>
                <a:sym typeface="Wingdings"/>
              </a:rPr>
              <a:t>,</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Wingdings"/>
              </a:rPr>
              <a:t>noting that </a:t>
            </a:r>
            <a:r>
              <a:rPr lang="en-US" sz="2000" dirty="0" err="1">
                <a:latin typeface="Calibri" panose="020F0502020204030204" pitchFamily="34" charset="0"/>
                <a:cs typeface="Calibri" panose="020F0502020204030204" pitchFamily="34" charset="0"/>
                <a:sym typeface="Wingdings"/>
              </a:rPr>
              <a:t>s|r</a:t>
            </a:r>
            <a:r>
              <a:rPr lang="en-US" sz="2000" baseline="-25000" dirty="0" err="1">
                <a:latin typeface="Calibri" panose="020F0502020204030204" pitchFamily="34" charset="0"/>
                <a:cs typeface="Calibri" panose="020F0502020204030204" pitchFamily="34" charset="0"/>
                <a:sym typeface="Wingdings"/>
              </a:rPr>
              <a:t>i</a:t>
            </a:r>
            <a:r>
              <a:rPr lang="en-US" sz="2000" dirty="0">
                <a:latin typeface="Calibri" panose="020F0502020204030204" pitchFamily="34" charset="0"/>
                <a:cs typeface="Calibri" panose="020F0502020204030204" pitchFamily="34" charset="0"/>
                <a:sym typeface="Wingdings"/>
              </a:rPr>
              <a:t>.  Eventually, we come to a k: 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=q</a:t>
            </a:r>
            <a:r>
              <a:rPr lang="en-US" sz="2000" baseline="-25000" dirty="0">
                <a:latin typeface="Calibri" panose="020F0502020204030204" pitchFamily="34" charset="0"/>
                <a:cs typeface="Calibri" panose="020F0502020204030204" pitchFamily="34" charset="0"/>
                <a:sym typeface="Wingdings"/>
              </a:rPr>
              <a:t>k</a:t>
            </a:r>
            <a:r>
              <a:rPr lang="en-US" sz="2000" dirty="0">
                <a:latin typeface="Calibri" panose="020F0502020204030204" pitchFamily="34" charset="0"/>
                <a:cs typeface="Calibri" panose="020F0502020204030204" pitchFamily="34" charset="0"/>
                <a:sym typeface="Wingdings"/>
              </a:rPr>
              <a:t>r</a:t>
            </a:r>
            <a:r>
              <a:rPr lang="en-US" sz="2000" baseline="-25000" dirty="0">
                <a:latin typeface="Calibri" panose="020F0502020204030204" pitchFamily="34" charset="0"/>
                <a:cs typeface="Calibri" panose="020F0502020204030204" pitchFamily="34" charset="0"/>
                <a:sym typeface="Wingdings"/>
              </a:rPr>
              <a:t>k</a:t>
            </a:r>
            <a:r>
              <a:rPr lang="en-US" sz="2000" dirty="0">
                <a:latin typeface="Calibri" panose="020F0502020204030204" pitchFamily="34" charset="0"/>
                <a:cs typeface="Calibri" panose="020F0502020204030204" pitchFamily="34" charset="0"/>
                <a:sym typeface="Wingdings"/>
              </a:rPr>
              <a:t>+r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 and </a:t>
            </a:r>
            <a:r>
              <a:rPr lang="en-US" sz="2000" dirty="0" err="1">
                <a:latin typeface="Calibri" panose="020F0502020204030204" pitchFamily="34" charset="0"/>
                <a:cs typeface="Calibri" panose="020F0502020204030204" pitchFamily="34" charset="0"/>
                <a:sym typeface="Wingdings"/>
              </a:rPr>
              <a:t>r</a:t>
            </a:r>
            <a:r>
              <a:rPr lang="en-US" sz="2000" baseline="-25000" dirty="0" err="1">
                <a:latin typeface="Calibri" panose="020F0502020204030204" pitchFamily="34" charset="0"/>
                <a:cs typeface="Calibri" panose="020F0502020204030204" pitchFamily="34" charset="0"/>
                <a:sym typeface="Wingdings"/>
              </a:rPr>
              <a:t>k</a:t>
            </a:r>
            <a:r>
              <a:rPr lang="en-US" sz="2000" dirty="0">
                <a:latin typeface="Calibri" panose="020F0502020204030204" pitchFamily="34" charset="0"/>
                <a:cs typeface="Calibri" panose="020F0502020204030204" pitchFamily="34" charset="0"/>
                <a:sym typeface="Wingdings"/>
              </a:rPr>
              <a:t>=q</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Wingdings"/>
              </a:rPr>
              <a:t>We claim (</a:t>
            </a:r>
            <a:r>
              <a:rPr lang="en-US" sz="2000" dirty="0" err="1">
                <a:latin typeface="Calibri" panose="020F0502020204030204" pitchFamily="34" charset="0"/>
                <a:cs typeface="Calibri" panose="020F0502020204030204" pitchFamily="34" charset="0"/>
                <a:sym typeface="Wingdings"/>
              </a:rPr>
              <a:t>a,b</a:t>
            </a:r>
            <a:r>
              <a:rPr lang="en-US" sz="2000" dirty="0">
                <a:latin typeface="Calibri" panose="020F0502020204030204" pitchFamily="34" charset="0"/>
                <a:cs typeface="Calibri" panose="020F0502020204030204" pitchFamily="34" charset="0"/>
                <a:sym typeface="Wingdings"/>
              </a:rPr>
              <a:t>)= 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  Observe that using these recursions, we can write</a:t>
            </a:r>
          </a:p>
          <a:p>
            <a:pPr lvl="1">
              <a:lnSpc>
                <a:spcPct val="80000"/>
              </a:lnSpc>
              <a:spcBef>
                <a:spcPts val="200"/>
              </a:spcBef>
              <a:buNone/>
            </a:pPr>
            <a:r>
              <a:rPr lang="en-US" sz="2000" dirty="0" err="1">
                <a:latin typeface="Calibri" panose="020F0502020204030204" pitchFamily="34" charset="0"/>
                <a:cs typeface="Calibri" panose="020F0502020204030204" pitchFamily="34" charset="0"/>
                <a:sym typeface="Wingdings"/>
              </a:rPr>
              <a:t>r</a:t>
            </a:r>
            <a:r>
              <a:rPr lang="en-US" sz="2000" baseline="-25000" dirty="0" err="1">
                <a:latin typeface="Calibri" panose="020F0502020204030204" pitchFamily="34" charset="0"/>
                <a:cs typeface="Calibri" panose="020F0502020204030204" pitchFamily="34" charset="0"/>
                <a:sym typeface="Wingdings"/>
              </a:rPr>
              <a:t>k</a:t>
            </a:r>
            <a:r>
              <a:rPr lang="en-US" sz="2000" dirty="0">
                <a:latin typeface="Calibri" panose="020F0502020204030204" pitchFamily="34" charset="0"/>
                <a:cs typeface="Calibri" panose="020F0502020204030204" pitchFamily="34" charset="0"/>
                <a:sym typeface="Wingdings"/>
              </a:rPr>
              <a:t>= </a:t>
            </a:r>
            <a:r>
              <a:rPr lang="en-US" sz="2000" dirty="0" err="1">
                <a:latin typeface="Calibri" panose="020F0502020204030204" pitchFamily="34" charset="0"/>
                <a:cs typeface="Calibri" panose="020F0502020204030204" pitchFamily="34" charset="0"/>
                <a:sym typeface="Wingdings"/>
              </a:rPr>
              <a:t>ax+by</a:t>
            </a:r>
            <a:r>
              <a:rPr lang="en-US" sz="2000" dirty="0">
                <a:latin typeface="Calibri" panose="020F0502020204030204" pitchFamily="34" charset="0"/>
                <a:cs typeface="Calibri" panose="020F0502020204030204" pitchFamily="34" charset="0"/>
                <a:sym typeface="Wingdings"/>
              </a:rPr>
              <a:t>; for example, the first two recursions give r</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=a-bq</a:t>
            </a:r>
            <a:r>
              <a:rPr lang="en-US" sz="2000" baseline="-25000" dirty="0">
                <a:latin typeface="Calibri" panose="020F0502020204030204" pitchFamily="34" charset="0"/>
                <a:cs typeface="Calibri" panose="020F0502020204030204" pitchFamily="34" charset="0"/>
                <a:sym typeface="Wingdings"/>
              </a:rPr>
              <a:t>1</a:t>
            </a:r>
            <a:r>
              <a:rPr lang="en-US" sz="2000" dirty="0">
                <a:latin typeface="Calibri" panose="020F0502020204030204" pitchFamily="34" charset="0"/>
                <a:cs typeface="Calibri" panose="020F0502020204030204" pitchFamily="34" charset="0"/>
                <a:sym typeface="Wingdings"/>
              </a:rPr>
              <a:t> and</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Wingdings"/>
              </a:rPr>
              <a:t>b=r</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q</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+r</a:t>
            </a:r>
            <a:r>
              <a:rPr lang="en-US" sz="2000" baseline="-25000" dirty="0">
                <a:latin typeface="Calibri" panose="020F0502020204030204" pitchFamily="34" charset="0"/>
                <a:cs typeface="Calibri" panose="020F0502020204030204" pitchFamily="34" charset="0"/>
                <a:sym typeface="Wingdings"/>
              </a:rPr>
              <a:t>3</a:t>
            </a:r>
            <a:r>
              <a:rPr lang="en-US" sz="2000" dirty="0">
                <a:latin typeface="Calibri" panose="020F0502020204030204" pitchFamily="34" charset="0"/>
                <a:cs typeface="Calibri" panose="020F0502020204030204" pitchFamily="34" charset="0"/>
                <a:sym typeface="Wingdings"/>
              </a:rPr>
              <a:t>, yielding r</a:t>
            </a:r>
            <a:r>
              <a:rPr lang="en-US" sz="2000" baseline="-25000" dirty="0">
                <a:latin typeface="Calibri" panose="020F0502020204030204" pitchFamily="34" charset="0"/>
                <a:cs typeface="Calibri" panose="020F0502020204030204" pitchFamily="34" charset="0"/>
                <a:sym typeface="Wingdings"/>
              </a:rPr>
              <a:t>3</a:t>
            </a:r>
            <a:r>
              <a:rPr lang="en-US" sz="2000" dirty="0">
                <a:latin typeface="Calibri" panose="020F0502020204030204" pitchFamily="34" charset="0"/>
                <a:cs typeface="Calibri" panose="020F0502020204030204" pitchFamily="34" charset="0"/>
                <a:sym typeface="Wingdings"/>
              </a:rPr>
              <a:t>=b-r</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q</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=b-q</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(a-bq</a:t>
            </a:r>
            <a:r>
              <a:rPr lang="en-US" sz="2000" baseline="-25000" dirty="0">
                <a:latin typeface="Calibri" panose="020F0502020204030204" pitchFamily="34" charset="0"/>
                <a:cs typeface="Calibri" panose="020F0502020204030204" pitchFamily="34" charset="0"/>
                <a:sym typeface="Wingdings"/>
              </a:rPr>
              <a:t>1</a:t>
            </a:r>
            <a:r>
              <a:rPr lang="en-US" sz="2000" dirty="0">
                <a:latin typeface="Calibri" panose="020F0502020204030204" pitchFamily="34" charset="0"/>
                <a:cs typeface="Calibri" panose="020F0502020204030204" pitchFamily="34" charset="0"/>
                <a:sym typeface="Wingdings"/>
              </a:rPr>
              <a:t>)= aq</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+b(1-q</a:t>
            </a:r>
            <a:r>
              <a:rPr lang="en-US" sz="2000" baseline="-25000" dirty="0">
                <a:latin typeface="Calibri" panose="020F0502020204030204" pitchFamily="34" charset="0"/>
                <a:cs typeface="Calibri" panose="020F0502020204030204" pitchFamily="34" charset="0"/>
                <a:sym typeface="Wingdings"/>
              </a:rPr>
              <a:t>1</a:t>
            </a:r>
            <a:r>
              <a:rPr lang="en-US" sz="2000" dirty="0">
                <a:latin typeface="Calibri" panose="020F0502020204030204" pitchFamily="34" charset="0"/>
                <a:cs typeface="Calibri" panose="020F0502020204030204" pitchFamily="34" charset="0"/>
                <a:sym typeface="Wingdings"/>
              </a:rPr>
              <a:t>q</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  It is also clear</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Wingdings"/>
              </a:rPr>
              <a:t>by induction that 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|s and 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|r</a:t>
            </a:r>
            <a:r>
              <a:rPr lang="en-US" sz="2000" baseline="-25000" dirty="0">
                <a:latin typeface="Calibri" panose="020F0502020204030204" pitchFamily="34" charset="0"/>
                <a:cs typeface="Calibri" panose="020F0502020204030204" pitchFamily="34" charset="0"/>
                <a:sym typeface="Wingdings"/>
              </a:rPr>
              <a:t>i</a:t>
            </a:r>
            <a:r>
              <a:rPr lang="en-US" sz="2000" dirty="0">
                <a:latin typeface="Calibri" panose="020F0502020204030204" pitchFamily="34" charset="0"/>
                <a:cs typeface="Calibri" panose="020F0502020204030204" pitchFamily="34" charset="0"/>
                <a:sym typeface="Wingdings"/>
              </a:rPr>
              <a:t>, </a:t>
            </a:r>
            <a:r>
              <a:rPr lang="en-US" sz="2000" dirty="0" err="1">
                <a:latin typeface="Calibri" panose="020F0502020204030204" pitchFamily="34" charset="0"/>
                <a:cs typeface="Calibri" panose="020F0502020204030204" pitchFamily="34" charset="0"/>
                <a:sym typeface="Wingdings"/>
              </a:rPr>
              <a:t>i</a:t>
            </a:r>
            <a:r>
              <a:rPr lang="en-US" sz="2000" dirty="0">
                <a:latin typeface="Calibri" panose="020F0502020204030204" pitchFamily="34" charset="0"/>
                <a:cs typeface="Calibri" panose="020F0502020204030204" pitchFamily="34" charset="0"/>
                <a:sym typeface="Wingdings"/>
              </a:rPr>
              <a:t>&lt;k+1.  Thus 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|a and 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|b so s|r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Wingdings"/>
              </a:rPr>
              <a:t>Since 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|s and s|r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  |s|=|r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a:t>
            </a:r>
          </a:p>
          <a:p>
            <a:pPr lvl="1">
              <a:lnSpc>
                <a:spcPct val="80000"/>
              </a:lnSpc>
              <a:buNone/>
            </a:pPr>
            <a:endParaRPr lang="en-US" sz="2000" dirty="0">
              <a:sym typeface="Wingdings"/>
            </a:endParaRPr>
          </a:p>
          <a:p>
            <a:pPr lvl="1">
              <a:lnSpc>
                <a:spcPct val="80000"/>
              </a:lnSpc>
              <a:buNone/>
            </a:pPr>
            <a:r>
              <a:rPr lang="en-US" sz="2000" dirty="0">
                <a:sym typeface="Wingdings"/>
              </a:rPr>
              <a:t>   </a:t>
            </a:r>
            <a:endParaRPr lang="en-US" sz="2000" dirty="0">
              <a:sym typeface="Symbol" pitchFamily="18" charset="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Slide Number Placeholder 5"/>
          <p:cNvSpPr>
            <a:spLocks noGrp="1"/>
          </p:cNvSpPr>
          <p:nvPr>
            <p:ph type="sldNum" sz="quarter" idx="12"/>
          </p:nvPr>
        </p:nvSpPr>
        <p:spPr>
          <a:noFill/>
        </p:spPr>
        <p:txBody>
          <a:bodyPr/>
          <a:lstStyle/>
          <a:p>
            <a:fld id="{EBED7CDC-EBE7-4426-920B-C3981F8BA814}" type="slidenum">
              <a:rPr lang="en-US" smtClean="0"/>
              <a:pPr/>
              <a:t>15</a:t>
            </a:fld>
            <a:endParaRPr lang="en-US"/>
          </a:p>
        </p:txBody>
      </p:sp>
      <p:sp>
        <p:nvSpPr>
          <p:cNvPr id="28676" name="Rectangle 2"/>
          <p:cNvSpPr>
            <a:spLocks noGrp="1" noChangeArrowheads="1"/>
          </p:cNvSpPr>
          <p:nvPr>
            <p:ph type="title"/>
          </p:nvPr>
        </p:nvSpPr>
        <p:spPr>
          <a:xfrm>
            <a:off x="685800" y="0"/>
            <a:ext cx="7772400" cy="990600"/>
          </a:xfrm>
        </p:spPr>
        <p:txBody>
          <a:bodyPr/>
          <a:lstStyle/>
          <a:p>
            <a:r>
              <a:rPr lang="en-US" sz="3600">
                <a:sym typeface="Symbol" pitchFamily="18" charset="2"/>
              </a:rPr>
              <a:t>Chinese Remainder Theorem</a:t>
            </a:r>
          </a:p>
        </p:txBody>
      </p:sp>
      <p:sp>
        <p:nvSpPr>
          <p:cNvPr id="28677" name="Rectangle 3"/>
          <p:cNvSpPr>
            <a:spLocks noGrp="1" noChangeArrowheads="1"/>
          </p:cNvSpPr>
          <p:nvPr>
            <p:ph type="body" idx="1"/>
          </p:nvPr>
        </p:nvSpPr>
        <p:spPr>
          <a:xfrm>
            <a:off x="381000" y="2057400"/>
            <a:ext cx="8153400" cy="1828800"/>
          </a:xfrm>
        </p:spPr>
        <p:txBody>
          <a:bodyPr/>
          <a:lstStyle/>
          <a:p>
            <a:pPr marL="609600" indent="-609600">
              <a:spcBef>
                <a:spcPts val="200"/>
              </a:spcBef>
            </a:pPr>
            <a:r>
              <a:rPr lang="en-US" sz="2000" dirty="0">
                <a:latin typeface="Calibri" panose="020F0502020204030204" pitchFamily="34" charset="0"/>
                <a:cs typeface="Calibri" panose="020F0502020204030204" pitchFamily="34" charset="0"/>
                <a:sym typeface="Symbol" pitchFamily="18" charset="2"/>
              </a:rPr>
              <a:t>If x= a</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(mod m</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and x= a</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(mod m</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and (m</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m</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1, then the simultaneous equations have a unique solution mod m</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m</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a:t>
            </a:r>
          </a:p>
          <a:p>
            <a:pPr marL="609600" indent="-609600">
              <a:spcBef>
                <a:spcPts val="200"/>
              </a:spcBef>
            </a:pPr>
            <a:r>
              <a:rPr lang="en-US" sz="2000" dirty="0">
                <a:latin typeface="Calibri" panose="020F0502020204030204" pitchFamily="34" charset="0"/>
                <a:cs typeface="Calibri" panose="020F0502020204030204" pitchFamily="34" charset="0"/>
                <a:sym typeface="Symbol" pitchFamily="18" charset="2"/>
              </a:rPr>
              <a:t>Proof: k</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m</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+k</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m</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1.  Set a= a</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k</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m</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+a</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k</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m</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  This is a solution.  Also a practical computational method.</a:t>
            </a:r>
          </a:p>
          <a:p>
            <a:pPr marL="609600" indent="-609600">
              <a:buFontTx/>
              <a:buNone/>
            </a:pPr>
            <a:endParaRPr lang="en-US" sz="2400" dirty="0">
              <a:sym typeface="Symbol" pitchFamily="18" charset="2"/>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685800" y="76200"/>
            <a:ext cx="7772400" cy="685800"/>
          </a:xfrm>
        </p:spPr>
        <p:txBody>
          <a:bodyPr/>
          <a:lstStyle/>
          <a:p>
            <a:r>
              <a:rPr lang="en-US" sz="3600"/>
              <a:t>CRT Example</a:t>
            </a:r>
          </a:p>
        </p:txBody>
      </p:sp>
      <p:sp>
        <p:nvSpPr>
          <p:cNvPr id="231427" name="Rectangle 3"/>
          <p:cNvSpPr>
            <a:spLocks noGrp="1" noChangeArrowheads="1"/>
          </p:cNvSpPr>
          <p:nvPr>
            <p:ph type="body" idx="1"/>
          </p:nvPr>
        </p:nvSpPr>
        <p:spPr>
          <a:xfrm>
            <a:off x="457200" y="1981200"/>
            <a:ext cx="8229600" cy="3581400"/>
          </a:xfrm>
        </p:spPr>
        <p:txBody>
          <a:bodyPr/>
          <a:lstStyle/>
          <a:p>
            <a:pPr>
              <a:lnSpc>
                <a:spcPct val="95000"/>
              </a:lnSpc>
              <a:spcBef>
                <a:spcPts val="200"/>
              </a:spcBef>
            </a:pPr>
            <a:r>
              <a:rPr lang="en-US" sz="2000" dirty="0">
                <a:latin typeface="Calibri" panose="020F0502020204030204" pitchFamily="34" charset="0"/>
                <a:cs typeface="Calibri" panose="020F0502020204030204" pitchFamily="34" charset="0"/>
              </a:rPr>
              <a:t>N= 1517= 37 x 41, solve 5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2 (mod 1517).</a:t>
            </a:r>
          </a:p>
          <a:p>
            <a:pPr>
              <a:lnSpc>
                <a:spcPct val="95000"/>
              </a:lnSpc>
              <a:spcBef>
                <a:spcPts val="200"/>
              </a:spcBef>
            </a:pPr>
            <a:r>
              <a:rPr lang="en-US" sz="2000" dirty="0">
                <a:latin typeface="Calibri" panose="020F0502020204030204" pitchFamily="34" charset="0"/>
                <a:cs typeface="Calibri" panose="020F0502020204030204" pitchFamily="34" charset="0"/>
              </a:rPr>
              <a:t>First solve 5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2 (mod 37) and 5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2 (mod 41).</a:t>
            </a:r>
          </a:p>
          <a:p>
            <a:pPr lvl="1">
              <a:lnSpc>
                <a:spcPct val="95000"/>
              </a:lnSpc>
              <a:spcBef>
                <a:spcPts val="200"/>
              </a:spcBef>
            </a:pPr>
            <a:r>
              <a:rPr lang="en-US" sz="2000" dirty="0">
                <a:latin typeface="Calibri" panose="020F0502020204030204" pitchFamily="34" charset="0"/>
                <a:cs typeface="Calibri" panose="020F0502020204030204" pitchFamily="34" charset="0"/>
              </a:rPr>
              <a:t>(15)5 + (-2)37 = 1 and (-8)5 + (1)41 =1 so:</a:t>
            </a:r>
          </a:p>
          <a:p>
            <a:pPr lvl="1">
              <a:lnSpc>
                <a:spcPct val="95000"/>
              </a:lnSpc>
              <a:spcBef>
                <a:spcPts val="200"/>
              </a:spcBef>
            </a:pP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2 x 15 = 30 (mod 37) and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2 x (-8) = 25 (mod 41).</a:t>
            </a:r>
          </a:p>
          <a:p>
            <a:pPr lvl="1">
              <a:lnSpc>
                <a:spcPct val="95000"/>
              </a:lnSpc>
              <a:spcBef>
                <a:spcPts val="200"/>
              </a:spcBef>
            </a:pPr>
            <a:r>
              <a:rPr lang="en-US" sz="2000" dirty="0">
                <a:latin typeface="Calibri" panose="020F0502020204030204" pitchFamily="34" charset="0"/>
                <a:cs typeface="Calibri" panose="020F0502020204030204" pitchFamily="34" charset="0"/>
              </a:rPr>
              <a:t>20</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30 (mod 37) and 5</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25 (mod 41).</a:t>
            </a:r>
          </a:p>
          <a:p>
            <a:pPr>
              <a:lnSpc>
                <a:spcPct val="95000"/>
              </a:lnSpc>
              <a:spcBef>
                <a:spcPts val="200"/>
              </a:spcBef>
            </a:pPr>
            <a:r>
              <a:rPr lang="en-US" sz="2000" dirty="0">
                <a:latin typeface="Calibri" panose="020F0502020204030204" pitchFamily="34" charset="0"/>
                <a:cs typeface="Calibri" panose="020F0502020204030204" pitchFamily="34" charset="0"/>
              </a:rPr>
              <a:t>Use CRT</a:t>
            </a:r>
          </a:p>
          <a:p>
            <a:pPr lvl="1">
              <a:lnSpc>
                <a:spcPct val="95000"/>
              </a:lnSpc>
              <a:spcBef>
                <a:spcPts val="200"/>
              </a:spcBef>
            </a:pPr>
            <a:r>
              <a:rPr lang="en-US" sz="2000" dirty="0">
                <a:latin typeface="Calibri" panose="020F0502020204030204" pitchFamily="34" charset="0"/>
                <a:cs typeface="Calibri" panose="020F0502020204030204" pitchFamily="34" charset="0"/>
              </a:rPr>
              <a:t>(10)37+(-9)41= 1</a:t>
            </a:r>
          </a:p>
          <a:p>
            <a:pPr lvl="1">
              <a:lnSpc>
                <a:spcPct val="95000"/>
              </a:lnSpc>
              <a:spcBef>
                <a:spcPts val="200"/>
              </a:spcBef>
            </a:pPr>
            <a:r>
              <a:rPr lang="en-US" sz="2000" dirty="0">
                <a:latin typeface="Calibri" panose="020F0502020204030204" pitchFamily="34" charset="0"/>
                <a:cs typeface="Calibri" panose="020F0502020204030204" pitchFamily="34" charset="0"/>
              </a:rPr>
              <a:t>(5)(10)(37)+(20)(-9)(41)= 538= y (mod 1517)</a:t>
            </a:r>
          </a:p>
          <a:p>
            <a:pPr lvl="1">
              <a:lnSpc>
                <a:spcPct val="95000"/>
              </a:lnSpc>
              <a:spcBef>
                <a:spcPts val="200"/>
              </a:spcBef>
            </a:pPr>
            <a:r>
              <a:rPr lang="en-US" sz="2000" dirty="0">
                <a:latin typeface="Calibri" panose="020F0502020204030204" pitchFamily="34" charset="0"/>
                <a:cs typeface="Calibri" panose="020F0502020204030204" pitchFamily="34" charset="0"/>
              </a:rPr>
              <a:t>5 (538)</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2 (mod 1517).</a:t>
            </a:r>
          </a:p>
          <a:p>
            <a:pPr lvl="1">
              <a:lnSpc>
                <a:spcPct val="95000"/>
              </a:lnSpc>
            </a:pPr>
            <a:endParaRPr lang="en-US" sz="2000" dirty="0"/>
          </a:p>
          <a:p>
            <a:pPr lvl="1">
              <a:lnSpc>
                <a:spcPct val="95000"/>
              </a:lnSpc>
            </a:pPr>
            <a:endParaRPr lang="en-US" sz="2000" dirty="0"/>
          </a:p>
          <a:p>
            <a:pPr lvl="1">
              <a:lnSpc>
                <a:spcPct val="95000"/>
              </a:lnSpc>
            </a:pPr>
            <a:endParaRPr lang="en-US" sz="2000" dirty="0"/>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17</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a:t>Solving Congruences (mod p) </a:t>
            </a:r>
          </a:p>
        </p:txBody>
      </p:sp>
      <p:sp>
        <p:nvSpPr>
          <p:cNvPr id="25605" name="Rectangle 3"/>
          <p:cNvSpPr>
            <a:spLocks noGrp="1" noChangeArrowheads="1"/>
          </p:cNvSpPr>
          <p:nvPr>
            <p:ph type="body" idx="1"/>
          </p:nvPr>
        </p:nvSpPr>
        <p:spPr>
          <a:xfrm>
            <a:off x="304800" y="1905000"/>
            <a:ext cx="8534400" cy="40386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Solve ax=b (mod p)</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Procedure:  If (</a:t>
            </a:r>
            <a:r>
              <a:rPr lang="en-US" sz="2000" dirty="0" err="1">
                <a:latin typeface="Calibri" panose="020F0502020204030204" pitchFamily="34" charset="0"/>
                <a:cs typeface="Calibri" panose="020F0502020204030204" pitchFamily="34" charset="0"/>
                <a:sym typeface="Symbol" pitchFamily="18" charset="2"/>
              </a:rPr>
              <a:t>a,p</a:t>
            </a:r>
            <a:r>
              <a:rPr lang="en-US" sz="2000" dirty="0">
                <a:latin typeface="Calibri" panose="020F0502020204030204" pitchFamily="34" charset="0"/>
                <a:cs typeface="Calibri" panose="020F0502020204030204" pitchFamily="34" charset="0"/>
                <a:sym typeface="Symbol" pitchFamily="18" charset="2"/>
              </a:rPr>
              <a:t>) does not divide b</a:t>
            </a:r>
            <a:r>
              <a:rPr lang="en-US" sz="2000" dirty="0">
                <a:latin typeface="Calibri" panose="020F0502020204030204" pitchFamily="34" charset="0"/>
                <a:cs typeface="Calibri" panose="020F0502020204030204" pitchFamily="34" charset="0"/>
              </a:rPr>
              <a:t>, there is no solution if b≠0(mod p) and everything is a solution if b=0(mod p).  After dividing both sides by (</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this leaves us with (a, p)=1.  We find </a:t>
            </a:r>
            <a:r>
              <a:rPr lang="en-US" sz="2000" dirty="0" err="1">
                <a:latin typeface="Calibri" panose="020F0502020204030204" pitchFamily="34" charset="0"/>
                <a:cs typeface="Calibri" panose="020F0502020204030204" pitchFamily="34" charset="0"/>
              </a:rPr>
              <a:t>u,v</a:t>
            </a:r>
            <a:r>
              <a:rPr lang="en-US" sz="2000" dirty="0">
                <a:latin typeface="Calibri" panose="020F0502020204030204" pitchFamily="34" charset="0"/>
                <a:cs typeface="Calibri" panose="020F0502020204030204" pitchFamily="34" charset="0"/>
              </a:rPr>
              <a:t> such that </a:t>
            </a:r>
            <a:r>
              <a:rPr lang="en-US" sz="2000" dirty="0" err="1">
                <a:latin typeface="Calibri" panose="020F0502020204030204" pitchFamily="34" charset="0"/>
                <a:cs typeface="Calibri" panose="020F0502020204030204" pitchFamily="34" charset="0"/>
              </a:rPr>
              <a:t>au+pv</a:t>
            </a:r>
            <a:r>
              <a:rPr lang="en-US" sz="2000" dirty="0">
                <a:latin typeface="Calibri" panose="020F0502020204030204" pitchFamily="34" charset="0"/>
                <a:cs typeface="Calibri" panose="020F0502020204030204" pitchFamily="34" charset="0"/>
              </a:rPr>
              <a:t>=1. (</a:t>
            </a:r>
            <a:r>
              <a:rPr lang="en-US" sz="2000" dirty="0" err="1">
                <a:latin typeface="Calibri" panose="020F0502020204030204" pitchFamily="34" charset="0"/>
                <a:cs typeface="Calibri" panose="020F0502020204030204" pitchFamily="34" charset="0"/>
              </a:rPr>
              <a:t>ub</a:t>
            </a:r>
            <a:r>
              <a:rPr lang="en-US" sz="2000" dirty="0">
                <a:latin typeface="Calibri" panose="020F0502020204030204" pitchFamily="34" charset="0"/>
                <a:cs typeface="Calibri" panose="020F0502020204030204" pitchFamily="34" charset="0"/>
              </a:rPr>
              <a:t>) is the solution.</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This is very fast even if a, b and p are enormous integers.</a:t>
            </a:r>
          </a:p>
          <a:p>
            <a:pPr>
              <a:lnSpc>
                <a:spcPct val="80000"/>
              </a:lnSpc>
              <a:spcBef>
                <a:spcPts val="200"/>
              </a:spcBef>
              <a:buNone/>
            </a:pPr>
            <a:endParaRPr lang="en-US" sz="200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We can also solve recurrences of the form ax=b (mod p</a:t>
            </a:r>
            <a:r>
              <a:rPr lang="en-US" sz="2000" baseline="30000" dirty="0">
                <a:latin typeface="Calibri" panose="020F0502020204030204" pitchFamily="34" charset="0"/>
                <a:cs typeface="Calibri" panose="020F0502020204030204" pitchFamily="34" charset="0"/>
                <a:sym typeface="Symbol" pitchFamily="18" charset="2"/>
              </a:rPr>
              <a:t>e</a:t>
            </a:r>
            <a:r>
              <a:rPr lang="en-US" sz="2000" dirty="0">
                <a:latin typeface="Calibri" panose="020F0502020204030204" pitchFamily="34" charset="0"/>
                <a:cs typeface="Calibri" panose="020F0502020204030204" pitchFamily="34" charset="0"/>
                <a:sym typeface="Symbol" pitchFamily="18" charset="2"/>
              </a:rPr>
              <a:t>)</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685800" y="0"/>
            <a:ext cx="7772400" cy="1143000"/>
          </a:xfrm>
        </p:spPr>
        <p:txBody>
          <a:bodyPr/>
          <a:lstStyle/>
          <a:p>
            <a:r>
              <a:rPr lang="en-US" sz="3600"/>
              <a:t>Solving Congruence Example</a:t>
            </a:r>
          </a:p>
        </p:txBody>
      </p:sp>
      <p:sp>
        <p:nvSpPr>
          <p:cNvPr id="231427" name="Rectangle 3"/>
          <p:cNvSpPr>
            <a:spLocks noGrp="1" noChangeArrowheads="1"/>
          </p:cNvSpPr>
          <p:nvPr>
            <p:ph type="body" idx="1"/>
          </p:nvPr>
        </p:nvSpPr>
        <p:spPr>
          <a:xfrm>
            <a:off x="533400" y="1981200"/>
            <a:ext cx="8229600" cy="2209800"/>
          </a:xfrm>
        </p:spPr>
        <p:txBody>
          <a:bodyPr/>
          <a:lstStyle/>
          <a:p>
            <a:pPr>
              <a:lnSpc>
                <a:spcPct val="95000"/>
              </a:lnSpc>
            </a:pPr>
            <a:r>
              <a:rPr lang="en-US" sz="2000" dirty="0"/>
              <a:t>Solve 5x=2 (mod 37)</a:t>
            </a:r>
          </a:p>
          <a:p>
            <a:pPr>
              <a:lnSpc>
                <a:spcPct val="95000"/>
              </a:lnSpc>
            </a:pPr>
            <a:r>
              <a:rPr lang="en-US" sz="2000" dirty="0"/>
              <a:t>(15)5 + (-2)37 = 1 so the solution is (2x15)= 30 (mod 37)</a:t>
            </a:r>
          </a:p>
          <a:p>
            <a:pPr>
              <a:lnSpc>
                <a:spcPct val="95000"/>
              </a:lnSpc>
            </a:pPr>
            <a:r>
              <a:rPr lang="en-US" sz="2000" dirty="0"/>
              <a:t>5x30= 150=  4x37+2 </a:t>
            </a:r>
          </a:p>
          <a:p>
            <a:pPr>
              <a:lnSpc>
                <a:spcPct val="95000"/>
              </a:lnSpc>
            </a:pPr>
            <a:r>
              <a:rPr lang="en-US" sz="2000" dirty="0"/>
              <a:t>If only all problems were this easy</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19</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a:t>A little group theory</a:t>
            </a:r>
          </a:p>
        </p:txBody>
      </p:sp>
      <p:sp>
        <p:nvSpPr>
          <p:cNvPr id="25605" name="Rectangle 3"/>
          <p:cNvSpPr>
            <a:spLocks noGrp="1" noChangeArrowheads="1"/>
          </p:cNvSpPr>
          <p:nvPr>
            <p:ph type="body" idx="1"/>
          </p:nvPr>
        </p:nvSpPr>
        <p:spPr>
          <a:xfrm>
            <a:off x="228600" y="1524000"/>
            <a:ext cx="8610600" cy="44196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A group, G, is a with an operation * (usually written as multiplication) such that:</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a*(b*c)=(a*b)*c</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a*1=1*a=a</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∀a∃a</a:t>
            </a:r>
            <a:r>
              <a:rPr lang="en-US" sz="2000" baseline="30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:a*a</a:t>
            </a:r>
            <a:r>
              <a:rPr lang="en-US" sz="2000" baseline="30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=1</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S is a subgroup of G If S⊆G and S is a group.</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Lagrange’s Theorem: if S is a subgroup of a finite group G, then</a:t>
            </a:r>
          </a:p>
          <a:p>
            <a:pPr>
              <a:lnSpc>
                <a:spcPct val="8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     |S| | |G|.</a:t>
            </a:r>
          </a:p>
          <a:p>
            <a:pPr lvl="1">
              <a:lnSpc>
                <a:spcPct val="80000"/>
              </a:lnSpc>
              <a:spcBef>
                <a:spcPts val="200"/>
              </a:spcBef>
              <a:buNone/>
            </a:pPr>
            <a:r>
              <a:rPr lang="en-US" sz="1800" dirty="0">
                <a:latin typeface="Calibri" panose="020F0502020204030204" pitchFamily="34" charset="0"/>
                <a:cs typeface="Calibri" panose="020F0502020204030204" pitchFamily="34" charset="0"/>
                <a:sym typeface="Symbol" pitchFamily="18" charset="2"/>
              </a:rPr>
              <a:t>Proof:  Let a𝝴G then Sa= {</a:t>
            </a:r>
            <a:r>
              <a:rPr lang="en-US" sz="1800" dirty="0" err="1">
                <a:latin typeface="Calibri" panose="020F0502020204030204" pitchFamily="34" charset="0"/>
                <a:cs typeface="Calibri" panose="020F0502020204030204" pitchFamily="34" charset="0"/>
                <a:sym typeface="Symbol" pitchFamily="18" charset="2"/>
              </a:rPr>
              <a:t>sa</a:t>
            </a:r>
            <a:r>
              <a:rPr lang="en-US" sz="1800" dirty="0">
                <a:latin typeface="Calibri" panose="020F0502020204030204" pitchFamily="34" charset="0"/>
                <a:cs typeface="Calibri" panose="020F0502020204030204" pitchFamily="34" charset="0"/>
                <a:sym typeface="Symbol" pitchFamily="18" charset="2"/>
              </a:rPr>
              <a:t>: s𝝴S}.  Sa=Sb or </a:t>
            </a:r>
            <a:r>
              <a:rPr lang="en-US" sz="1800" dirty="0" err="1">
                <a:latin typeface="Calibri" panose="020F0502020204030204" pitchFamily="34" charset="0"/>
                <a:cs typeface="Calibri" panose="020F0502020204030204" pitchFamily="34" charset="0"/>
                <a:sym typeface="Symbol" pitchFamily="18" charset="2"/>
              </a:rPr>
              <a:t>Sa∩Sb</a:t>
            </a:r>
            <a:r>
              <a:rPr lang="en-US" sz="18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sym typeface="Symbol" pitchFamily="18" charset="2"/>
              </a:rPr>
              <a:t>∅</a:t>
            </a:r>
            <a:r>
              <a:rPr lang="en-US" sz="1800" dirty="0">
                <a:latin typeface="Calibri" panose="020F0502020204030204" pitchFamily="34" charset="0"/>
                <a:cs typeface="Calibri" panose="020F0502020204030204" pitchFamily="34" charset="0"/>
                <a:sym typeface="Symbol" pitchFamily="18" charset="2"/>
              </a:rPr>
              <a:t>. [If s</a:t>
            </a:r>
            <a:r>
              <a:rPr lang="en-US" sz="1800" baseline="-25000" dirty="0">
                <a:latin typeface="Calibri" panose="020F0502020204030204" pitchFamily="34" charset="0"/>
                <a:cs typeface="Calibri" panose="020F0502020204030204" pitchFamily="34" charset="0"/>
                <a:sym typeface="Symbol" pitchFamily="18" charset="2"/>
              </a:rPr>
              <a:t>1</a:t>
            </a:r>
            <a:r>
              <a:rPr lang="en-US" sz="1800" dirty="0">
                <a:latin typeface="Calibri" panose="020F0502020204030204" pitchFamily="34" charset="0"/>
                <a:cs typeface="Calibri" panose="020F0502020204030204" pitchFamily="34" charset="0"/>
                <a:sym typeface="Symbol" pitchFamily="18" charset="2"/>
              </a:rPr>
              <a:t>a=s</a:t>
            </a:r>
            <a:r>
              <a:rPr lang="en-US" sz="1800" baseline="-25000" dirty="0">
                <a:latin typeface="Calibri" panose="020F0502020204030204" pitchFamily="34" charset="0"/>
                <a:cs typeface="Calibri" panose="020F0502020204030204" pitchFamily="34" charset="0"/>
                <a:sym typeface="Symbol" pitchFamily="18" charset="2"/>
              </a:rPr>
              <a:t>2</a:t>
            </a:r>
            <a:r>
              <a:rPr lang="en-US" sz="1800" dirty="0">
                <a:latin typeface="Calibri" panose="020F0502020204030204" pitchFamily="34" charset="0"/>
                <a:cs typeface="Calibri" panose="020F0502020204030204" pitchFamily="34" charset="0"/>
                <a:sym typeface="Symbol" pitchFamily="18" charset="2"/>
              </a:rPr>
              <a:t>b, then</a:t>
            </a:r>
          </a:p>
          <a:p>
            <a:pPr lvl="1">
              <a:lnSpc>
                <a:spcPct val="80000"/>
              </a:lnSpc>
              <a:spcBef>
                <a:spcPts val="200"/>
              </a:spcBef>
              <a:buNone/>
            </a:pPr>
            <a:r>
              <a:rPr lang="en-US" sz="1800" dirty="0">
                <a:latin typeface="Calibri" panose="020F0502020204030204" pitchFamily="34" charset="0"/>
                <a:cs typeface="Calibri" panose="020F0502020204030204" pitchFamily="34" charset="0"/>
                <a:sym typeface="Symbol" pitchFamily="18" charset="2"/>
              </a:rPr>
              <a:t>ss</a:t>
            </a:r>
            <a:r>
              <a:rPr lang="en-US" sz="1800" baseline="-25000" dirty="0">
                <a:latin typeface="Calibri" panose="020F0502020204030204" pitchFamily="34" charset="0"/>
                <a:cs typeface="Calibri" panose="020F0502020204030204" pitchFamily="34" charset="0"/>
                <a:sym typeface="Symbol" pitchFamily="18" charset="2"/>
              </a:rPr>
              <a:t>1</a:t>
            </a:r>
            <a:r>
              <a:rPr lang="en-US" sz="1800" baseline="30000" dirty="0">
                <a:latin typeface="Calibri" panose="020F0502020204030204" pitchFamily="34" charset="0"/>
                <a:cs typeface="Calibri" panose="020F0502020204030204" pitchFamily="34" charset="0"/>
                <a:sym typeface="Symbol" pitchFamily="18" charset="2"/>
              </a:rPr>
              <a:t>-1</a:t>
            </a:r>
            <a:r>
              <a:rPr lang="en-US" sz="1800" dirty="0">
                <a:latin typeface="Calibri" panose="020F0502020204030204" pitchFamily="34" charset="0"/>
                <a:cs typeface="Calibri" panose="020F0502020204030204" pitchFamily="34" charset="0"/>
                <a:sym typeface="Symbol" pitchFamily="18" charset="2"/>
              </a:rPr>
              <a:t>s</a:t>
            </a:r>
            <a:r>
              <a:rPr lang="en-US" sz="1800" baseline="-25000" dirty="0">
                <a:latin typeface="Calibri" panose="020F0502020204030204" pitchFamily="34" charset="0"/>
                <a:cs typeface="Calibri" panose="020F0502020204030204" pitchFamily="34" charset="0"/>
                <a:sym typeface="Symbol" pitchFamily="18" charset="2"/>
              </a:rPr>
              <a:t>1</a:t>
            </a:r>
            <a:r>
              <a:rPr lang="en-US" sz="1800" dirty="0">
                <a:latin typeface="Calibri" panose="020F0502020204030204" pitchFamily="34" charset="0"/>
                <a:cs typeface="Calibri" panose="020F0502020204030204" pitchFamily="34" charset="0"/>
                <a:sym typeface="Symbol" pitchFamily="18" charset="2"/>
              </a:rPr>
              <a:t>a=</a:t>
            </a:r>
            <a:r>
              <a:rPr lang="en-US" sz="1800" dirty="0" err="1">
                <a:latin typeface="Calibri" panose="020F0502020204030204" pitchFamily="34" charset="0"/>
                <a:cs typeface="Calibri" panose="020F0502020204030204" pitchFamily="34" charset="0"/>
                <a:sym typeface="Symbol" pitchFamily="18" charset="2"/>
              </a:rPr>
              <a:t>sa</a:t>
            </a:r>
            <a:r>
              <a:rPr lang="en-US" sz="1800" dirty="0">
                <a:latin typeface="Calibri" panose="020F0502020204030204" pitchFamily="34" charset="0"/>
                <a:cs typeface="Calibri" panose="020F0502020204030204" pitchFamily="34" charset="0"/>
                <a:sym typeface="Symbol" pitchFamily="18" charset="2"/>
              </a:rPr>
              <a:t>𝝴Sb for any s𝝴S, similarly ss</a:t>
            </a:r>
            <a:r>
              <a:rPr lang="en-US" sz="1800" baseline="-25000" dirty="0">
                <a:latin typeface="Calibri" panose="020F0502020204030204" pitchFamily="34" charset="0"/>
                <a:cs typeface="Calibri" panose="020F0502020204030204" pitchFamily="34" charset="0"/>
                <a:sym typeface="Symbol" pitchFamily="18" charset="2"/>
              </a:rPr>
              <a:t>2</a:t>
            </a:r>
            <a:r>
              <a:rPr lang="en-US" sz="1800" baseline="30000" dirty="0">
                <a:latin typeface="Calibri" panose="020F0502020204030204" pitchFamily="34" charset="0"/>
                <a:cs typeface="Calibri" panose="020F0502020204030204" pitchFamily="34" charset="0"/>
                <a:sym typeface="Symbol" pitchFamily="18" charset="2"/>
              </a:rPr>
              <a:t>-1</a:t>
            </a:r>
            <a:r>
              <a:rPr lang="en-US" sz="1800" dirty="0">
                <a:latin typeface="Calibri" panose="020F0502020204030204" pitchFamily="34" charset="0"/>
                <a:cs typeface="Calibri" panose="020F0502020204030204" pitchFamily="34" charset="0"/>
                <a:sym typeface="Symbol" pitchFamily="18" charset="2"/>
              </a:rPr>
              <a:t>s</a:t>
            </a:r>
            <a:r>
              <a:rPr lang="en-US" sz="1800" baseline="-25000" dirty="0">
                <a:latin typeface="Calibri" panose="020F0502020204030204" pitchFamily="34" charset="0"/>
                <a:cs typeface="Calibri" panose="020F0502020204030204" pitchFamily="34" charset="0"/>
                <a:sym typeface="Symbol" pitchFamily="18" charset="2"/>
              </a:rPr>
              <a:t>2</a:t>
            </a:r>
            <a:r>
              <a:rPr lang="en-US" sz="1800" dirty="0">
                <a:latin typeface="Calibri" panose="020F0502020204030204" pitchFamily="34" charset="0"/>
                <a:cs typeface="Calibri" panose="020F0502020204030204" pitchFamily="34" charset="0"/>
                <a:sym typeface="Symbol" pitchFamily="18" charset="2"/>
              </a:rPr>
              <a:t>b=</a:t>
            </a:r>
            <a:r>
              <a:rPr lang="en-US" sz="1800" dirty="0" err="1">
                <a:latin typeface="Calibri" panose="020F0502020204030204" pitchFamily="34" charset="0"/>
                <a:cs typeface="Calibri" panose="020F0502020204030204" pitchFamily="34" charset="0"/>
                <a:sym typeface="Symbol" pitchFamily="18" charset="2"/>
              </a:rPr>
              <a:t>sa</a:t>
            </a:r>
            <a:r>
              <a:rPr lang="en-US" sz="1800" dirty="0">
                <a:latin typeface="Calibri" panose="020F0502020204030204" pitchFamily="34" charset="0"/>
                <a:cs typeface="Calibri" panose="020F0502020204030204" pitchFamily="34" charset="0"/>
                <a:sym typeface="Symbol" pitchFamily="18" charset="2"/>
              </a:rPr>
              <a:t>𝝴Sa so Sa=Sb.]   Thus G is a</a:t>
            </a:r>
          </a:p>
          <a:p>
            <a:pPr lvl="1">
              <a:lnSpc>
                <a:spcPct val="80000"/>
              </a:lnSpc>
              <a:spcBef>
                <a:spcPts val="200"/>
              </a:spcBef>
              <a:buNone/>
            </a:pPr>
            <a:r>
              <a:rPr lang="en-US" sz="1800" dirty="0">
                <a:latin typeface="Calibri" panose="020F0502020204030204" pitchFamily="34" charset="0"/>
                <a:cs typeface="Calibri" panose="020F0502020204030204" pitchFamily="34" charset="0"/>
                <a:sym typeface="Symbol" pitchFamily="18" charset="2"/>
              </a:rPr>
              <a:t>disjoint union of Sa</a:t>
            </a:r>
            <a:r>
              <a:rPr lang="en-US" sz="1800" baseline="-25000" dirty="0">
                <a:latin typeface="Calibri" panose="020F0502020204030204" pitchFamily="34" charset="0"/>
                <a:cs typeface="Calibri" panose="020F0502020204030204" pitchFamily="34" charset="0"/>
                <a:sym typeface="Symbol" pitchFamily="18" charset="2"/>
              </a:rPr>
              <a:t>i</a:t>
            </a:r>
            <a:r>
              <a:rPr lang="en-US" sz="1800" dirty="0">
                <a:latin typeface="Calibri" panose="020F0502020204030204" pitchFamily="34" charset="0"/>
                <a:cs typeface="Calibri" panose="020F0502020204030204" pitchFamily="34" charset="0"/>
                <a:sym typeface="Symbol" pitchFamily="18" charset="2"/>
              </a:rPr>
              <a:t> for selected a</a:t>
            </a:r>
            <a:r>
              <a:rPr lang="en-US" sz="1800" baseline="-25000" dirty="0">
                <a:latin typeface="Calibri" panose="020F0502020204030204" pitchFamily="34" charset="0"/>
                <a:cs typeface="Calibri" panose="020F0502020204030204" pitchFamily="34" charset="0"/>
                <a:sym typeface="Symbol" pitchFamily="18" charset="2"/>
              </a:rPr>
              <a:t>i</a:t>
            </a:r>
            <a:r>
              <a:rPr lang="en-US" sz="1800" dirty="0">
                <a:latin typeface="Calibri" panose="020F0502020204030204" pitchFamily="34" charset="0"/>
                <a:cs typeface="Calibri" panose="020F0502020204030204" pitchFamily="34" charset="0"/>
                <a:sym typeface="Symbol" pitchFamily="18" charset="2"/>
              </a:rPr>
              <a:t>𝝴G.</a:t>
            </a:r>
            <a:endParaRPr lang="en-US" sz="200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Example (cyclic groups):</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  C</a:t>
            </a:r>
            <a:r>
              <a:rPr lang="en-US" sz="2000" baseline="-25000" dirty="0">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 {g</a:t>
            </a:r>
            <a:r>
              <a:rPr lang="en-US" sz="2000" baseline="30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g</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a:t>
            </a:r>
            <a:r>
              <a:rPr lang="en-US" sz="2000" dirty="0" err="1">
                <a:latin typeface="Calibri" panose="020F0502020204030204" pitchFamily="34" charset="0"/>
                <a:cs typeface="Calibri" panose="020F0502020204030204" pitchFamily="34" charset="0"/>
                <a:sym typeface="Symbol" pitchFamily="18" charset="2"/>
              </a:rPr>
              <a:t>g</a:t>
            </a:r>
            <a:r>
              <a:rPr lang="en-US" sz="2000" baseline="30000" dirty="0" err="1">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=1}.  </a:t>
            </a:r>
            <a:r>
              <a:rPr lang="en-US" sz="2000" dirty="0" err="1">
                <a:latin typeface="Calibri" panose="020F0502020204030204" pitchFamily="34" charset="0"/>
                <a:cs typeface="Calibri" panose="020F0502020204030204" pitchFamily="34" charset="0"/>
                <a:sym typeface="Symbol" pitchFamily="18" charset="2"/>
              </a:rPr>
              <a:t>g</a:t>
            </a:r>
            <a:r>
              <a:rPr lang="en-US" sz="2000" baseline="30000" dirty="0" err="1">
                <a:latin typeface="Calibri" panose="020F0502020204030204" pitchFamily="34" charset="0"/>
                <a:cs typeface="Calibri" panose="020F0502020204030204" pitchFamily="34" charset="0"/>
                <a:sym typeface="Symbol" pitchFamily="18" charset="2"/>
              </a:rPr>
              <a:t>i</a:t>
            </a:r>
            <a:r>
              <a:rPr lang="en-US" sz="2000" dirty="0">
                <a:latin typeface="Calibri" panose="020F0502020204030204" pitchFamily="34" charset="0"/>
                <a:cs typeface="Calibri" panose="020F0502020204030204" pitchFamily="34" charset="0"/>
                <a:sym typeface="Symbol" pitchFamily="18" charset="2"/>
              </a:rPr>
              <a:t> </a:t>
            </a:r>
            <a:r>
              <a:rPr lang="en-US" sz="2000" dirty="0" err="1">
                <a:latin typeface="Calibri" panose="020F0502020204030204" pitchFamily="34" charset="0"/>
                <a:cs typeface="Calibri" panose="020F0502020204030204" pitchFamily="34" charset="0"/>
                <a:sym typeface="Symbol" pitchFamily="18" charset="2"/>
              </a:rPr>
              <a:t>g</a:t>
            </a:r>
            <a:r>
              <a:rPr lang="en-US" sz="2000" baseline="30000" dirty="0" err="1">
                <a:latin typeface="Calibri" panose="020F0502020204030204" pitchFamily="34" charset="0"/>
                <a:cs typeface="Calibri" panose="020F0502020204030204" pitchFamily="34" charset="0"/>
                <a:sym typeface="Symbol" pitchFamily="18" charset="2"/>
              </a:rPr>
              <a:t>j</a:t>
            </a:r>
            <a:r>
              <a:rPr lang="en-US" sz="2000" dirty="0">
                <a:latin typeface="Calibri" panose="020F0502020204030204" pitchFamily="34" charset="0"/>
                <a:cs typeface="Calibri" panose="020F0502020204030204" pitchFamily="34" charset="0"/>
                <a:sym typeface="Symbol" pitchFamily="18" charset="2"/>
              </a:rPr>
              <a:t>= g</a:t>
            </a:r>
            <a:r>
              <a:rPr lang="en-US" sz="2000" baseline="30000" dirty="0">
                <a:latin typeface="Calibri" panose="020F0502020204030204" pitchFamily="34" charset="0"/>
                <a:cs typeface="Calibri" panose="020F0502020204030204" pitchFamily="34" charset="0"/>
                <a:sym typeface="Symbol" pitchFamily="18" charset="2"/>
              </a:rPr>
              <a:t>(</a:t>
            </a:r>
            <a:r>
              <a:rPr lang="en-US" sz="2000" baseline="30000" dirty="0" err="1">
                <a:latin typeface="Calibri" panose="020F0502020204030204" pitchFamily="34" charset="0"/>
                <a:cs typeface="Calibri" panose="020F0502020204030204" pitchFamily="34" charset="0"/>
                <a:sym typeface="Symbol" pitchFamily="18" charset="2"/>
              </a:rPr>
              <a:t>i+j</a:t>
            </a:r>
            <a:r>
              <a:rPr lang="en-US" sz="2000" baseline="30000" dirty="0">
                <a:latin typeface="Calibri" panose="020F0502020204030204" pitchFamily="34" charset="0"/>
                <a:cs typeface="Calibri" panose="020F0502020204030204" pitchFamily="34" charset="0"/>
                <a:sym typeface="Symbol" pitchFamily="18" charset="2"/>
              </a:rPr>
              <a:t>)(mod n)</a:t>
            </a:r>
            <a:r>
              <a:rPr lang="en-US" sz="2000" dirty="0">
                <a:latin typeface="Calibri" panose="020F0502020204030204" pitchFamily="34" charset="0"/>
                <a:cs typeface="Calibri" panose="020F0502020204030204" pitchFamily="34" charset="0"/>
                <a:sym typeface="Symbol" pitchFamily="18" charset="2"/>
              </a:rPr>
              <a:t>, g</a:t>
            </a:r>
            <a:r>
              <a:rPr lang="en-US" sz="2000" baseline="30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=1.</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C</a:t>
            </a:r>
            <a:r>
              <a:rPr lang="en-US" sz="2000" baseline="-25000" dirty="0">
                <a:latin typeface="Calibri" panose="020F0502020204030204" pitchFamily="34" charset="0"/>
                <a:cs typeface="Calibri" panose="020F0502020204030204" pitchFamily="34" charset="0"/>
                <a:sym typeface="Symbol" pitchFamily="18" charset="2"/>
              </a:rPr>
              <a:t>6</a:t>
            </a:r>
            <a:r>
              <a:rPr lang="en-US" sz="2000" dirty="0">
                <a:latin typeface="Calibri" panose="020F0502020204030204" pitchFamily="34" charset="0"/>
                <a:cs typeface="Calibri" panose="020F0502020204030204" pitchFamily="34" charset="0"/>
                <a:sym typeface="Symbol" pitchFamily="18" charset="2"/>
              </a:rPr>
              <a:t>= {1,g,g</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,g</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,g</a:t>
            </a:r>
            <a:r>
              <a:rPr lang="en-US" sz="2000" baseline="30000" dirty="0">
                <a:latin typeface="Calibri" panose="020F0502020204030204" pitchFamily="34" charset="0"/>
                <a:cs typeface="Calibri" panose="020F0502020204030204" pitchFamily="34" charset="0"/>
                <a:sym typeface="Symbol" pitchFamily="18" charset="2"/>
              </a:rPr>
              <a:t>4</a:t>
            </a:r>
            <a:r>
              <a:rPr lang="en-US" sz="2000" dirty="0">
                <a:latin typeface="Calibri" panose="020F0502020204030204" pitchFamily="34" charset="0"/>
                <a:cs typeface="Calibri" panose="020F0502020204030204" pitchFamily="34" charset="0"/>
                <a:sym typeface="Symbol" pitchFamily="18" charset="2"/>
              </a:rPr>
              <a:t>,g</a:t>
            </a:r>
            <a:r>
              <a:rPr lang="en-US" sz="2000" baseline="30000" dirty="0">
                <a:latin typeface="Calibri" panose="020F0502020204030204" pitchFamily="34" charset="0"/>
                <a:cs typeface="Calibri" panose="020F0502020204030204" pitchFamily="34" charset="0"/>
                <a:sym typeface="Symbol" pitchFamily="18" charset="2"/>
              </a:rPr>
              <a:t>5</a:t>
            </a:r>
            <a:r>
              <a:rPr lang="en-US" sz="2000" dirty="0">
                <a:latin typeface="Calibri" panose="020F0502020204030204" pitchFamily="34" charset="0"/>
                <a:cs typeface="Calibri" panose="020F0502020204030204" pitchFamily="34" charset="0"/>
                <a:sym typeface="Symbol" pitchFamily="18" charset="2"/>
              </a:rPr>
              <a:t>}.  S</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 {1}, S</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={1,g</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g</a:t>
            </a:r>
            <a:r>
              <a:rPr lang="en-US" sz="2000" baseline="30000" dirty="0">
                <a:latin typeface="Calibri" panose="020F0502020204030204" pitchFamily="34" charset="0"/>
                <a:cs typeface="Calibri" panose="020F0502020204030204" pitchFamily="34" charset="0"/>
                <a:sym typeface="Symbol" pitchFamily="18" charset="2"/>
              </a:rPr>
              <a:t>4</a:t>
            </a:r>
            <a:r>
              <a:rPr lang="en-US" sz="2000" dirty="0">
                <a:latin typeface="Calibri" panose="020F0502020204030204" pitchFamily="34" charset="0"/>
                <a:cs typeface="Calibri" panose="020F0502020204030204" pitchFamily="34" charset="0"/>
                <a:sym typeface="Symbol" pitchFamily="18" charset="2"/>
              </a:rPr>
              <a:t>} and S</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={1, g</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are all subgroups of C</a:t>
            </a:r>
            <a:r>
              <a:rPr lang="en-US" sz="2000" baseline="-25000" dirty="0">
                <a:latin typeface="Calibri" panose="020F0502020204030204" pitchFamily="34" charset="0"/>
                <a:cs typeface="Calibri" panose="020F0502020204030204" pitchFamily="34" charset="0"/>
                <a:sym typeface="Symbol" pitchFamily="18" charset="2"/>
              </a:rPr>
              <a:t>6</a:t>
            </a:r>
            <a:r>
              <a:rPr lang="en-US" sz="2000" dirty="0">
                <a:latin typeface="Calibri" panose="020F0502020204030204" pitchFamily="34" charset="0"/>
                <a:cs typeface="Calibri" panose="020F0502020204030204" pitchFamily="34" charset="0"/>
                <a:sym typeface="Symbol" pitchFamily="18" charset="2"/>
              </a:rPr>
              <a:t>.  Note that 1|6, 3|6 and 2|6.</a:t>
            </a:r>
          </a:p>
          <a:p>
            <a:pPr>
              <a:lnSpc>
                <a:spcPct val="80000"/>
              </a:lnSpc>
            </a:pPr>
            <a:endParaRPr lang="en-US" sz="2400" dirty="0">
              <a:sym typeface="Symbol" pitchFamily="18" charset="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a:noFill/>
        </p:spPr>
        <p:txBody>
          <a:bodyPr/>
          <a:lstStyle/>
          <a:p>
            <a:fld id="{17C6DF42-9BFD-44FB-ADC9-F70C439E957C}" type="slidenum">
              <a:rPr lang="en-US" smtClean="0"/>
              <a:pPr/>
              <a:t>2</a:t>
            </a:fld>
            <a:endParaRPr lang="en-US"/>
          </a:p>
        </p:txBody>
      </p:sp>
      <p:sp>
        <p:nvSpPr>
          <p:cNvPr id="22532" name="Rectangle 2"/>
          <p:cNvSpPr>
            <a:spLocks noGrp="1" noChangeArrowheads="1"/>
          </p:cNvSpPr>
          <p:nvPr>
            <p:ph type="title"/>
          </p:nvPr>
        </p:nvSpPr>
        <p:spPr>
          <a:xfrm>
            <a:off x="228600" y="152400"/>
            <a:ext cx="8610600" cy="762000"/>
          </a:xfrm>
        </p:spPr>
        <p:txBody>
          <a:bodyPr/>
          <a:lstStyle/>
          <a:p>
            <a:r>
              <a:rPr lang="en-US" sz="3600"/>
              <a:t>Public Key (Asymmetric) Cryptosystems</a:t>
            </a:r>
          </a:p>
        </p:txBody>
      </p:sp>
      <p:sp>
        <p:nvSpPr>
          <p:cNvPr id="22533" name="Rectangle 3"/>
          <p:cNvSpPr>
            <a:spLocks noGrp="1" noChangeArrowheads="1"/>
          </p:cNvSpPr>
          <p:nvPr>
            <p:ph type="body" idx="1"/>
          </p:nvPr>
        </p:nvSpPr>
        <p:spPr>
          <a:xfrm>
            <a:off x="381000" y="2133600"/>
            <a:ext cx="8382000" cy="3810000"/>
          </a:xfrm>
        </p:spPr>
        <p:txBody>
          <a:bodyPr/>
          <a:lstStyle/>
          <a:p>
            <a:pPr>
              <a:lnSpc>
                <a:spcPct val="80000"/>
              </a:lnSpc>
            </a:pPr>
            <a:r>
              <a:rPr lang="en-US" sz="2000" dirty="0">
                <a:latin typeface="Calibri" panose="020F0502020204030204" pitchFamily="34" charset="0"/>
                <a:cs typeface="Calibri" panose="020F0502020204030204" pitchFamily="34" charset="0"/>
              </a:rPr>
              <a:t>An asymmetric cipher is a pair of key </a:t>
            </a:r>
            <a:r>
              <a:rPr lang="en-US" sz="2000" dirty="0" err="1">
                <a:latin typeface="Calibri" panose="020F0502020204030204" pitchFamily="34" charset="0"/>
                <a:cs typeface="Calibri" panose="020F0502020204030204" pitchFamily="34" charset="0"/>
              </a:rPr>
              <a:t>dependant</a:t>
            </a:r>
            <a:r>
              <a:rPr lang="en-US" sz="2000" dirty="0">
                <a:latin typeface="Calibri" panose="020F0502020204030204" pitchFamily="34" charset="0"/>
                <a:cs typeface="Calibri" panose="020F0502020204030204" pitchFamily="34" charset="0"/>
              </a:rPr>
              <a:t> maps,  (E(PK,-), D(</a:t>
            </a:r>
            <a:r>
              <a:rPr lang="en-US" sz="2000" dirty="0" err="1">
                <a:latin typeface="Calibri" panose="020F0502020204030204" pitchFamily="34" charset="0"/>
                <a:cs typeface="Calibri" panose="020F0502020204030204" pitchFamily="34" charset="0"/>
              </a:rPr>
              <a:t>pK</a:t>
            </a:r>
            <a:r>
              <a:rPr lang="en-US" sz="2000" dirty="0">
                <a:latin typeface="Calibri" panose="020F0502020204030204" pitchFamily="34" charset="0"/>
                <a:cs typeface="Calibri" panose="020F0502020204030204" pitchFamily="34" charset="0"/>
              </a:rPr>
              <a:t>,-)), based on related keys (PK, </a:t>
            </a:r>
            <a:r>
              <a:rPr lang="en-US" sz="2000" dirty="0" err="1">
                <a:latin typeface="Calibri" panose="020F0502020204030204" pitchFamily="34" charset="0"/>
                <a:cs typeface="Calibri" panose="020F0502020204030204" pitchFamily="34" charset="0"/>
              </a:rPr>
              <a:t>pK</a:t>
            </a:r>
            <a:r>
              <a:rPr lang="en-US" sz="2000" dirty="0">
                <a:latin typeface="Calibri" panose="020F0502020204030204" pitchFamily="34" charset="0"/>
                <a:cs typeface="Calibri" panose="020F0502020204030204" pitchFamily="34" charset="0"/>
              </a:rPr>
              <a:t>). </a:t>
            </a:r>
          </a:p>
          <a:p>
            <a:pPr>
              <a:lnSpc>
                <a:spcPct val="80000"/>
              </a:lnSpc>
            </a:pPr>
            <a:r>
              <a:rPr lang="en-US" sz="2000" dirty="0">
                <a:latin typeface="Calibri" panose="020F0502020204030204" pitchFamily="34" charset="0"/>
                <a:cs typeface="Calibri" panose="020F0502020204030204" pitchFamily="34" charset="0"/>
              </a:rPr>
              <a:t>D(</a:t>
            </a:r>
            <a:r>
              <a:rPr lang="en-US" sz="2000" dirty="0" err="1">
                <a:latin typeface="Calibri" panose="020F0502020204030204" pitchFamily="34" charset="0"/>
                <a:cs typeface="Calibri" panose="020F0502020204030204" pitchFamily="34" charset="0"/>
              </a:rPr>
              <a:t>pK</a:t>
            </a:r>
            <a:r>
              <a:rPr lang="en-US" sz="2000" dirty="0">
                <a:latin typeface="Calibri" panose="020F0502020204030204" pitchFamily="34" charset="0"/>
                <a:cs typeface="Calibri" panose="020F0502020204030204" pitchFamily="34" charset="0"/>
              </a:rPr>
              <a:t>, E(</a:t>
            </a:r>
            <a:r>
              <a:rPr lang="en-US" sz="2000" dirty="0" err="1">
                <a:latin typeface="Calibri" panose="020F0502020204030204" pitchFamily="34" charset="0"/>
                <a:cs typeface="Calibri" panose="020F0502020204030204" pitchFamily="34" charset="0"/>
              </a:rPr>
              <a:t>PK,x</a:t>
            </a:r>
            <a:r>
              <a:rPr lang="en-US" sz="2000" dirty="0">
                <a:latin typeface="Calibri" panose="020F0502020204030204" pitchFamily="34" charset="0"/>
                <a:cs typeface="Calibri" panose="020F0502020204030204" pitchFamily="34" charset="0"/>
              </a:rPr>
              <a:t>))=x, for all x.</a:t>
            </a:r>
          </a:p>
          <a:p>
            <a:pPr>
              <a:lnSpc>
                <a:spcPct val="80000"/>
              </a:lnSpc>
            </a:pPr>
            <a:r>
              <a:rPr lang="en-US" sz="2000" dirty="0">
                <a:latin typeface="Calibri" panose="020F0502020204030204" pitchFamily="34" charset="0"/>
                <a:cs typeface="Calibri" panose="020F0502020204030204" pitchFamily="34" charset="0"/>
              </a:rPr>
              <a:t>PK is called the public key.  </a:t>
            </a:r>
            <a:r>
              <a:rPr lang="en-US" sz="2000" dirty="0" err="1">
                <a:latin typeface="Calibri" panose="020F0502020204030204" pitchFamily="34" charset="0"/>
                <a:cs typeface="Calibri" panose="020F0502020204030204" pitchFamily="34" charset="0"/>
              </a:rPr>
              <a:t>pK</a:t>
            </a:r>
            <a:r>
              <a:rPr lang="en-US" sz="2000" dirty="0">
                <a:latin typeface="Calibri" panose="020F0502020204030204" pitchFamily="34" charset="0"/>
                <a:cs typeface="Calibri" panose="020F0502020204030204" pitchFamily="34" charset="0"/>
              </a:rPr>
              <a:t> is called the private key.  </a:t>
            </a:r>
          </a:p>
          <a:p>
            <a:pPr>
              <a:lnSpc>
                <a:spcPct val="80000"/>
              </a:lnSpc>
            </a:pPr>
            <a:r>
              <a:rPr lang="en-US" sz="2000" dirty="0">
                <a:latin typeface="Calibri" panose="020F0502020204030204" pitchFamily="34" charset="0"/>
                <a:cs typeface="Calibri" panose="020F0502020204030204" pitchFamily="34" charset="0"/>
              </a:rPr>
              <a:t>Given PK it is infeasible to compute </a:t>
            </a:r>
            <a:r>
              <a:rPr lang="en-US" sz="2000" dirty="0" err="1">
                <a:latin typeface="Calibri" panose="020F0502020204030204" pitchFamily="34" charset="0"/>
                <a:cs typeface="Calibri" panose="020F0502020204030204" pitchFamily="34" charset="0"/>
              </a:rPr>
              <a:t>pK</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and infeasible to compute x given y= E(PK, x).</a:t>
            </a:r>
          </a:p>
          <a:p>
            <a:pPr>
              <a:lnSpc>
                <a:spcPct val="80000"/>
              </a:lnSpc>
            </a:pPr>
            <a:endParaRPr lang="en-US" sz="2400" dirty="0">
              <a:latin typeface="Calibri" panose="020F0502020204030204" pitchFamily="34" charset="0"/>
              <a:cs typeface="Calibri" panose="020F0502020204030204" pitchFamily="34" charset="0"/>
            </a:endParaRPr>
          </a:p>
          <a:p>
            <a:pPr>
              <a:lnSpc>
                <a:spcPct val="80000"/>
              </a:lnSpc>
              <a:buNone/>
            </a:pPr>
            <a:r>
              <a:rPr lang="en-US" sz="1800" dirty="0">
                <a:latin typeface="Calibri" panose="020F0502020204030204" pitchFamily="34" charset="0"/>
                <a:cs typeface="Calibri" panose="020F0502020204030204" pitchFamily="34" charset="0"/>
              </a:rPr>
              <a:t>     Diffie, Hellman, Ellis, Cocks, Williamson. Diffie and Hellman, "New Directions</a:t>
            </a:r>
          </a:p>
          <a:p>
            <a:pPr>
              <a:lnSpc>
                <a:spcPct val="80000"/>
              </a:lnSpc>
              <a:buNone/>
            </a:pPr>
            <a:r>
              <a:rPr lang="en-US" sz="1800" dirty="0">
                <a:latin typeface="Calibri" panose="020F0502020204030204" pitchFamily="34" charset="0"/>
                <a:cs typeface="Calibri" panose="020F0502020204030204" pitchFamily="34" charset="0"/>
              </a:rPr>
              <a:t>     in Cryptography“, IEEE Trans on IT 11/1976.  CESG work in 1/70-74.</a:t>
            </a:r>
            <a:endParaRPr lang="en-US" sz="2000" dirty="0">
              <a:latin typeface="Calibri" panose="020F0502020204030204" pitchFamily="34" charset="0"/>
              <a:cs typeface="Calibri" panose="020F0502020204030204" pitchFamily="34" charset="0"/>
            </a:endParaRPr>
          </a:p>
          <a:p>
            <a:pPr>
              <a:lnSpc>
                <a:spcPct val="80000"/>
              </a:lnSpc>
            </a:pPr>
            <a:endParaRPr lang="en-US" sz="2400"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20</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a:t>Multiplicative group mod </a:t>
            </a:r>
            <a:r>
              <a:rPr lang="en-US" sz="3600" err="1"/>
              <a:t>p</a:t>
            </a:r>
            <a:endParaRPr lang="en-US" sz="3600"/>
          </a:p>
        </p:txBody>
      </p:sp>
      <mc:AlternateContent xmlns:mc="http://schemas.openxmlformats.org/markup-compatibility/2006" xmlns:a14="http://schemas.microsoft.com/office/drawing/2010/main">
        <mc:Choice Requires="a14">
          <p:sp>
            <p:nvSpPr>
              <p:cNvPr id="25605" name="Rectangle 3"/>
              <p:cNvSpPr>
                <a:spLocks noGrp="1" noChangeArrowheads="1"/>
              </p:cNvSpPr>
              <p:nvPr>
                <p:ph type="body" idx="1"/>
              </p:nvPr>
            </p:nvSpPr>
            <p:spPr>
              <a:xfrm>
                <a:off x="685800" y="2133600"/>
                <a:ext cx="7772400" cy="2971800"/>
              </a:xfrm>
            </p:spPr>
            <p:txBody>
              <a:bodyPr/>
              <a:lstStyle/>
              <a:p>
                <a:pPr>
                  <a:lnSpc>
                    <a:spcPct val="80000"/>
                  </a:lnSpc>
                </a:pPr>
                <a14:m>
                  <m:oMath xmlns:m="http://schemas.openxmlformats.org/officeDocument/2006/math">
                    <m:sSubSup>
                      <m:sSubSupPr>
                        <m:ctrlPr>
                          <a:rPr lang="en-US" sz="2000" i="1" smtClean="0">
                            <a:latin typeface="Cambria Math" panose="02040503050406030204" pitchFamily="18" charset="0"/>
                            <a:sym typeface="Symbol" pitchFamily="18" charset="2"/>
                          </a:rPr>
                        </m:ctrlPr>
                      </m:sSubSupPr>
                      <m:e>
                        <m:r>
                          <a:rPr lang="en-US" sz="2000" i="1" smtClean="0">
                            <a:latin typeface="Cambria Math" panose="02040503050406030204" pitchFamily="18" charset="0"/>
                            <a:ea typeface="Cambria Math" panose="02040503050406030204" pitchFamily="18" charset="0"/>
                            <a:sym typeface="Symbol" pitchFamily="18" charset="2"/>
                          </a:rPr>
                          <m:t>ℤ</m:t>
                        </m:r>
                      </m:e>
                      <m:sub>
                        <m:r>
                          <a:rPr lang="en-US" sz="2000" b="0" i="1" smtClean="0">
                            <a:latin typeface="Cambria Math" panose="02040503050406030204" pitchFamily="18" charset="0"/>
                            <a:sym typeface="Symbol" pitchFamily="18" charset="2"/>
                          </a:rPr>
                          <m:t>𝑝</m:t>
                        </m:r>
                      </m:sub>
                      <m:sup>
                        <m:r>
                          <a:rPr lang="en-US" sz="2000" b="0" i="1" smtClean="0">
                            <a:latin typeface="Cambria Math" panose="02040503050406030204" pitchFamily="18" charset="0"/>
                            <a:sym typeface="Symbol" pitchFamily="18" charset="2"/>
                          </a:rPr>
                          <m:t>∗</m:t>
                        </m:r>
                      </m:sup>
                    </m:sSubSup>
                  </m:oMath>
                </a14:m>
                <a:r>
                  <a:rPr lang="en-US" sz="2000" dirty="0">
                    <a:sym typeface="Symbol" pitchFamily="18" charset="2"/>
                  </a:rPr>
                  <a:t> is the multiplicative group mod p.</a:t>
                </a:r>
              </a:p>
              <a:p>
                <a:pPr>
                  <a:lnSpc>
                    <a:spcPct val="80000"/>
                  </a:lnSpc>
                </a:pPr>
                <a14:m>
                  <m:oMath xmlns:m="http://schemas.openxmlformats.org/officeDocument/2006/math">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r>
                      <a:rPr lang="en-US" sz="2000" b="0" i="1" smtClean="0">
                        <a:latin typeface="Cambria Math" panose="02040503050406030204" pitchFamily="18" charset="0"/>
                        <a:sym typeface="Symbol" pitchFamily="18" charset="2"/>
                      </a:rPr>
                      <m:t>=</m:t>
                    </m:r>
                    <m:r>
                      <a:rPr lang="en-US" sz="2000" b="0" i="1" smtClean="0">
                        <a:latin typeface="Cambria Math" panose="02040503050406030204" pitchFamily="18" charset="0"/>
                        <a:sym typeface="Symbol" pitchFamily="18" charset="2"/>
                      </a:rPr>
                      <m:t>𝑝</m:t>
                    </m:r>
                    <m:r>
                      <a:rPr lang="en-US" sz="2000" b="0" i="1" smtClean="0">
                        <a:latin typeface="Cambria Math" panose="02040503050406030204" pitchFamily="18" charset="0"/>
                        <a:sym typeface="Symbol" pitchFamily="18" charset="2"/>
                      </a:rPr>
                      <m:t>−1</m:t>
                    </m:r>
                  </m:oMath>
                </a14:m>
                <a:endParaRPr lang="en-US" sz="2000" dirty="0">
                  <a:sym typeface="Symbol" pitchFamily="18" charset="2"/>
                </a:endParaRPr>
              </a:p>
              <a:p>
                <a:pPr>
                  <a:lnSpc>
                    <a:spcPct val="80000"/>
                  </a:lnSpc>
                </a:pPr>
                <a:r>
                  <a:rPr lang="en-US" sz="2000" dirty="0">
                    <a:sym typeface="Symbol" pitchFamily="18" charset="2"/>
                  </a:rPr>
                  <a:t>So, if </a:t>
                </a:r>
                <a14:m>
                  <m:oMath xmlns:m="http://schemas.openxmlformats.org/officeDocument/2006/math">
                    <m:r>
                      <m:rPr>
                        <m:sty m:val="p"/>
                      </m:rPr>
                      <a:rPr lang="en-US" sz="2000" b="0" i="0" smtClean="0">
                        <a:latin typeface="Cambria Math" panose="02040503050406030204" pitchFamily="18" charset="0"/>
                        <a:sym typeface="Symbol" pitchFamily="18" charset="2"/>
                      </a:rPr>
                      <m:t>a</m:t>
                    </m:r>
                    <m:r>
                      <a:rPr lang="en-US" sz="2000" b="0" i="1" smtClean="0">
                        <a:latin typeface="Cambria Math" panose="02040503050406030204" pitchFamily="18" charset="0"/>
                        <a:ea typeface="Cambria Math" panose="02040503050406030204" pitchFamily="18" charset="0"/>
                        <a:sym typeface="Symbol" pitchFamily="18" charset="2"/>
                      </a:rPr>
                      <m:t>∈</m:t>
                    </m:r>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r>
                      <a:rPr lang="en-US" sz="2000" b="0" i="1" smtClean="0">
                        <a:latin typeface="Cambria Math" panose="02040503050406030204" pitchFamily="18" charset="0"/>
                        <a:sym typeface="Symbol" pitchFamily="18" charset="2"/>
                      </a:rPr>
                      <m:t>, </m:t>
                    </m:r>
                    <m:sSup>
                      <m:sSupPr>
                        <m:ctrlPr>
                          <a:rPr lang="en-US" sz="2000" b="0" i="1" smtClean="0">
                            <a:latin typeface="Cambria Math" panose="02040503050406030204" pitchFamily="18" charset="0"/>
                            <a:sym typeface="Symbol" pitchFamily="18" charset="2"/>
                          </a:rPr>
                        </m:ctrlPr>
                      </m:sSupPr>
                      <m:e>
                        <m:r>
                          <a:rPr lang="en-US" sz="2000" b="0" i="1" smtClean="0">
                            <a:latin typeface="Cambria Math" panose="02040503050406030204" pitchFamily="18" charset="0"/>
                            <a:sym typeface="Symbol" pitchFamily="18" charset="2"/>
                          </a:rPr>
                          <m:t>𝑎</m:t>
                        </m:r>
                      </m:e>
                      <m:sup>
                        <m:r>
                          <a:rPr lang="en-US" sz="2000" b="0" i="1" smtClean="0">
                            <a:latin typeface="Cambria Math" panose="02040503050406030204" pitchFamily="18" charset="0"/>
                            <a:sym typeface="Symbol" pitchFamily="18" charset="2"/>
                          </a:rPr>
                          <m:t>𝑝</m:t>
                        </m:r>
                        <m:r>
                          <a:rPr lang="en-US" sz="2000" b="0" i="1" smtClean="0">
                            <a:latin typeface="Cambria Math" panose="02040503050406030204" pitchFamily="18" charset="0"/>
                            <a:sym typeface="Symbol" pitchFamily="18" charset="2"/>
                          </a:rPr>
                          <m:t>−1</m:t>
                        </m:r>
                      </m:sup>
                    </m:sSup>
                    <m:r>
                      <a:rPr lang="en-US" sz="2000" b="0" i="1" smtClean="0">
                        <a:latin typeface="Cambria Math" panose="02040503050406030204" pitchFamily="18" charset="0"/>
                        <a:sym typeface="Symbol" pitchFamily="18" charset="2"/>
                      </a:rPr>
                      <m:t>=1 (</m:t>
                    </m:r>
                    <m:r>
                      <a:rPr lang="en-US" sz="2000" b="0" i="1" smtClean="0">
                        <a:latin typeface="Cambria Math" panose="02040503050406030204" pitchFamily="18" charset="0"/>
                        <a:sym typeface="Symbol" pitchFamily="18" charset="2"/>
                      </a:rPr>
                      <m:t>𝑚𝑜𝑑</m:t>
                    </m:r>
                    <m:r>
                      <a:rPr lang="en-US" sz="2000" b="0" i="1" smtClean="0">
                        <a:latin typeface="Cambria Math" panose="02040503050406030204" pitchFamily="18" charset="0"/>
                        <a:sym typeface="Symbol" pitchFamily="18" charset="2"/>
                      </a:rPr>
                      <m:t> </m:t>
                    </m:r>
                    <m:r>
                      <a:rPr lang="en-US" sz="2000" b="0" i="1" smtClean="0">
                        <a:latin typeface="Cambria Math" panose="02040503050406030204" pitchFamily="18" charset="0"/>
                        <a:sym typeface="Symbol" pitchFamily="18" charset="2"/>
                      </a:rPr>
                      <m:t>𝑝</m:t>
                    </m:r>
                    <m:r>
                      <a:rPr lang="en-US" sz="2000" b="0" i="1" smtClean="0">
                        <a:latin typeface="Cambria Math" panose="02040503050406030204" pitchFamily="18" charset="0"/>
                        <a:sym typeface="Symbol" pitchFamily="18" charset="2"/>
                      </a:rPr>
                      <m:t>)</m:t>
                    </m:r>
                  </m:oMath>
                </a14:m>
                <a:endParaRPr lang="en-US" sz="2000" dirty="0">
                  <a:sym typeface="Symbol" pitchFamily="18" charset="2"/>
                </a:endParaRPr>
              </a:p>
              <a:p>
                <a:pPr>
                  <a:lnSpc>
                    <a:spcPct val="80000"/>
                  </a:lnSpc>
                </a:pPr>
                <a:r>
                  <a:rPr lang="en-US" sz="2000" dirty="0">
                    <a:sym typeface="Symbol" pitchFamily="18" charset="2"/>
                  </a:rPr>
                  <a:t>A theorem (we won’t prove it) is that </a:t>
                </a:r>
                <a14:m>
                  <m:oMath xmlns:m="http://schemas.openxmlformats.org/officeDocument/2006/math">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oMath>
                </a14:m>
                <a:r>
                  <a:rPr lang="en-US" sz="2000" dirty="0">
                    <a:sym typeface="Symbol" pitchFamily="18" charset="2"/>
                  </a:rPr>
                  <a:t> is a cyclic group.  The generators are called primitive elements.</a:t>
                </a:r>
              </a:p>
              <a:p>
                <a:pPr>
                  <a:lnSpc>
                    <a:spcPct val="80000"/>
                  </a:lnSpc>
                </a:pPr>
                <a:r>
                  <a:rPr lang="en-US" sz="2000" dirty="0">
                    <a:sym typeface="Symbol" pitchFamily="18" charset="2"/>
                  </a:rPr>
                  <a:t>Since p-1 is even (unless p=2), </a:t>
                </a:r>
                <a14:m>
                  <m:oMath xmlns:m="http://schemas.openxmlformats.org/officeDocument/2006/math">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oMath>
                </a14:m>
                <a:r>
                  <a:rPr lang="en-US" sz="2000" dirty="0">
                    <a:sym typeface="Symbol" pitchFamily="18" charset="2"/>
                  </a:rPr>
                  <a:t> always has a subgroup of order </a:t>
                </a:r>
                <a14:m>
                  <m:oMath xmlns:m="http://schemas.openxmlformats.org/officeDocument/2006/math">
                    <m:f>
                      <m:fPr>
                        <m:ctrlPr>
                          <a:rPr lang="en-US" sz="2000" i="1" smtClean="0">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𝑝</m:t>
                        </m:r>
                        <m:r>
                          <a:rPr lang="en-US" sz="2000" b="0" i="1" smtClean="0">
                            <a:latin typeface="Cambria Math" panose="02040503050406030204" pitchFamily="18" charset="0"/>
                            <a:sym typeface="Symbol" pitchFamily="18" charset="2"/>
                          </a:rPr>
                          <m:t>−1</m:t>
                        </m:r>
                      </m:num>
                      <m:den>
                        <m:r>
                          <a:rPr lang="en-US" sz="2000" b="0" i="1" smtClean="0">
                            <a:latin typeface="Cambria Math" panose="02040503050406030204" pitchFamily="18" charset="0"/>
                            <a:sym typeface="Symbol" pitchFamily="18" charset="2"/>
                          </a:rPr>
                          <m:t>2</m:t>
                        </m:r>
                      </m:den>
                    </m:f>
                  </m:oMath>
                </a14:m>
                <a:r>
                  <a:rPr lang="en-US" sz="2000" dirty="0">
                    <a:sym typeface="Symbol" pitchFamily="18" charset="2"/>
                  </a:rPr>
                  <a:t>.</a:t>
                </a:r>
              </a:p>
            </p:txBody>
          </p:sp>
        </mc:Choice>
        <mc:Fallback xmlns="">
          <p:sp>
            <p:nvSpPr>
              <p:cNvPr id="25605" name="Rectangle 3"/>
              <p:cNvSpPr>
                <a:spLocks noGrp="1" noRot="1" noChangeAspect="1" noMove="1" noResize="1" noEditPoints="1" noAdjustHandles="1" noChangeArrowheads="1" noChangeShapeType="1" noTextEdit="1"/>
              </p:cNvSpPr>
              <p:nvPr>
                <p:ph type="body" idx="1"/>
              </p:nvPr>
            </p:nvSpPr>
            <p:spPr>
              <a:xfrm>
                <a:off x="685800" y="2133600"/>
                <a:ext cx="7772400" cy="2971800"/>
              </a:xfrm>
              <a:blipFill>
                <a:blip r:embed="rId2"/>
                <a:stretch>
                  <a:fillRect l="-816" t="-2979"/>
                </a:stretch>
              </a:blipFill>
            </p:spPr>
            <p:txBody>
              <a:bodyPr/>
              <a:lstStyle/>
              <a:p>
                <a:r>
                  <a:rPr lang="en-US">
                    <a:noFill/>
                  </a:rPr>
                  <a:t> </a:t>
                </a:r>
              </a:p>
            </p:txBody>
          </p:sp>
        </mc:Fallback>
      </mc:AlternateContent>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21</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a:t>Primitive roots mod </a:t>
            </a:r>
            <a:r>
              <a:rPr lang="en-US" sz="3600" err="1"/>
              <a:t>p</a:t>
            </a:r>
            <a:endParaRPr lang="en-US" sz="3600"/>
          </a:p>
        </p:txBody>
      </p:sp>
      <p:sp>
        <p:nvSpPr>
          <p:cNvPr id="25605" name="Rectangle 3"/>
          <p:cNvSpPr>
            <a:spLocks noGrp="1" noChangeArrowheads="1"/>
          </p:cNvSpPr>
          <p:nvPr>
            <p:ph type="body" idx="1"/>
          </p:nvPr>
        </p:nvSpPr>
        <p:spPr>
          <a:xfrm>
            <a:off x="381000" y="1143000"/>
            <a:ext cx="8382000" cy="23622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Wilson’s theorem: a</a:t>
            </a:r>
            <a:r>
              <a:rPr lang="en-US" sz="2000" baseline="30000" dirty="0">
                <a:latin typeface="Calibri" panose="020F0502020204030204" pitchFamily="34" charset="0"/>
                <a:cs typeface="Calibri" panose="020F0502020204030204" pitchFamily="34" charset="0"/>
                <a:sym typeface="Symbol" pitchFamily="18" charset="2"/>
              </a:rPr>
              <a:t>p-1</a:t>
            </a:r>
            <a:r>
              <a:rPr lang="en-US" sz="2000" dirty="0">
                <a:latin typeface="Calibri" panose="020F0502020204030204" pitchFamily="34" charset="0"/>
                <a:cs typeface="Calibri" panose="020F0502020204030204" pitchFamily="34" charset="0"/>
                <a:sym typeface="Symbol" pitchFamily="18" charset="2"/>
              </a:rPr>
              <a:t> =1 (mod p)</a:t>
            </a:r>
          </a:p>
          <a:p>
            <a:pPr marL="457200" lvl="1" indent="0">
              <a:lnSpc>
                <a:spcPct val="80000"/>
              </a:lnSpc>
              <a:spcBef>
                <a:spcPts val="200"/>
              </a:spcBef>
              <a:buNone/>
            </a:pPr>
            <a:r>
              <a:rPr lang="en-US" sz="1800" dirty="0">
                <a:latin typeface="Calibri" panose="020F0502020204030204" pitchFamily="34" charset="0"/>
                <a:cs typeface="Calibri" panose="020F0502020204030204" pitchFamily="34" charset="0"/>
                <a:sym typeface="Symbol" pitchFamily="18" charset="2"/>
              </a:rPr>
              <a:t>Proof:  The size of the multiplicative group, </a:t>
            </a:r>
            <a:r>
              <a:rPr lang="en-US" sz="1800" dirty="0" err="1">
                <a:latin typeface="Calibri" panose="020F0502020204030204" pitchFamily="34" charset="0"/>
                <a:cs typeface="Calibri" panose="020F0502020204030204" pitchFamily="34" charset="0"/>
                <a:sym typeface="Symbol" pitchFamily="18" charset="2"/>
              </a:rPr>
              <a:t>Z</a:t>
            </a:r>
            <a:r>
              <a:rPr lang="en-US" sz="1800" baseline="-25000" dirty="0" err="1">
                <a:latin typeface="Calibri" panose="020F0502020204030204" pitchFamily="34" charset="0"/>
                <a:cs typeface="Calibri" panose="020F0502020204030204" pitchFamily="34" charset="0"/>
                <a:sym typeface="Symbol" pitchFamily="18" charset="2"/>
              </a:rPr>
              <a:t>p</a:t>
            </a:r>
            <a:r>
              <a:rPr lang="en-US" sz="1800" dirty="0">
                <a:latin typeface="Calibri" panose="020F0502020204030204" pitchFamily="34" charset="0"/>
                <a:cs typeface="Calibri" panose="020F0502020204030204" pitchFamily="34" charset="0"/>
                <a:sym typeface="Symbol" pitchFamily="18" charset="2"/>
              </a:rPr>
              <a:t>*, is p-1.  &lt;a</a:t>
            </a:r>
            <a:r>
              <a:rPr lang="en-US" sz="1800" baseline="30000" dirty="0">
                <a:latin typeface="Calibri" panose="020F0502020204030204" pitchFamily="34" charset="0"/>
                <a:cs typeface="Calibri" panose="020F0502020204030204" pitchFamily="34" charset="0"/>
                <a:sym typeface="Symbol" pitchFamily="18" charset="2"/>
              </a:rPr>
              <a:t>i</a:t>
            </a:r>
            <a:r>
              <a:rPr lang="en-US" sz="1800" dirty="0">
                <a:latin typeface="Calibri" panose="020F0502020204030204" pitchFamily="34" charset="0"/>
                <a:cs typeface="Calibri" panose="020F0502020204030204" pitchFamily="34" charset="0"/>
                <a:sym typeface="Symbol" pitchFamily="18" charset="2"/>
              </a:rPr>
              <a:t>, </a:t>
            </a:r>
            <a:r>
              <a:rPr lang="en-US" sz="1800" dirty="0" err="1">
                <a:latin typeface="Calibri" panose="020F0502020204030204" pitchFamily="34" charset="0"/>
                <a:cs typeface="Calibri" panose="020F0502020204030204" pitchFamily="34" charset="0"/>
                <a:sym typeface="Symbol" pitchFamily="18" charset="2"/>
              </a:rPr>
              <a:t>i</a:t>
            </a:r>
            <a:r>
              <a:rPr lang="en-US" sz="1800" dirty="0">
                <a:latin typeface="Calibri" panose="020F0502020204030204" pitchFamily="34" charset="0"/>
                <a:cs typeface="Calibri" panose="020F0502020204030204" pitchFamily="34" charset="0"/>
                <a:sym typeface="Symbol" pitchFamily="18" charset="2"/>
              </a:rPr>
              <a:t>=1,….&gt;=S is a subgroup of the multiplicative group. |S|= smallest t≧1: a</a:t>
            </a:r>
            <a:r>
              <a:rPr lang="en-US" sz="1800" baseline="30000" dirty="0">
                <a:latin typeface="Calibri" panose="020F0502020204030204" pitchFamily="34" charset="0"/>
                <a:cs typeface="Calibri" panose="020F0502020204030204" pitchFamily="34" charset="0"/>
                <a:sym typeface="Symbol" pitchFamily="18" charset="2"/>
              </a:rPr>
              <a:t>t</a:t>
            </a:r>
            <a:r>
              <a:rPr lang="en-US" sz="1800" dirty="0">
                <a:latin typeface="Calibri" panose="020F0502020204030204" pitchFamily="34" charset="0"/>
                <a:cs typeface="Calibri" panose="020F0502020204030204" pitchFamily="34" charset="0"/>
                <a:sym typeface="Symbol" pitchFamily="18" charset="2"/>
              </a:rPr>
              <a:t>=1.  By Lagrange, </a:t>
            </a:r>
          </a:p>
          <a:p>
            <a:pPr marL="457200" lvl="1" indent="0">
              <a:lnSpc>
                <a:spcPct val="80000"/>
              </a:lnSpc>
              <a:spcBef>
                <a:spcPts val="200"/>
              </a:spcBef>
              <a:buNone/>
            </a:pPr>
            <a:r>
              <a:rPr lang="en-US" sz="1800" dirty="0">
                <a:latin typeface="Calibri" panose="020F0502020204030204" pitchFamily="34" charset="0"/>
                <a:cs typeface="Calibri" panose="020F0502020204030204" pitchFamily="34" charset="0"/>
                <a:sym typeface="Symbol" pitchFamily="18" charset="2"/>
              </a:rPr>
              <a:t>     t=|S| | |</a:t>
            </a:r>
            <a:r>
              <a:rPr lang="en-US" sz="1800" dirty="0" err="1">
                <a:latin typeface="Calibri" panose="020F0502020204030204" pitchFamily="34" charset="0"/>
                <a:cs typeface="Calibri" panose="020F0502020204030204" pitchFamily="34" charset="0"/>
                <a:sym typeface="Symbol" pitchFamily="18" charset="2"/>
              </a:rPr>
              <a:t>Z</a:t>
            </a:r>
            <a:r>
              <a:rPr lang="en-US" sz="1800" baseline="-25000" dirty="0" err="1">
                <a:latin typeface="Calibri" panose="020F0502020204030204" pitchFamily="34" charset="0"/>
                <a:cs typeface="Calibri" panose="020F0502020204030204" pitchFamily="34" charset="0"/>
                <a:sym typeface="Symbol" pitchFamily="18" charset="2"/>
              </a:rPr>
              <a:t>p</a:t>
            </a:r>
            <a:r>
              <a:rPr lang="en-US" sz="1800" dirty="0">
                <a:latin typeface="Calibri" panose="020F0502020204030204" pitchFamily="34" charset="0"/>
                <a:cs typeface="Calibri" panose="020F0502020204030204" pitchFamily="34" charset="0"/>
                <a:sym typeface="Symbol" pitchFamily="18" charset="2"/>
              </a:rPr>
              <a:t>*|=p-1 so a</a:t>
            </a:r>
            <a:r>
              <a:rPr lang="en-US" sz="1800" baseline="30000" dirty="0">
                <a:latin typeface="Calibri" panose="020F0502020204030204" pitchFamily="34" charset="0"/>
                <a:cs typeface="Calibri" panose="020F0502020204030204" pitchFamily="34" charset="0"/>
                <a:sym typeface="Symbol" pitchFamily="18" charset="2"/>
              </a:rPr>
              <a:t>p-1</a:t>
            </a:r>
            <a:r>
              <a:rPr lang="en-US" sz="1800" dirty="0">
                <a:latin typeface="Calibri" panose="020F0502020204030204" pitchFamily="34" charset="0"/>
                <a:cs typeface="Calibri" panose="020F0502020204030204" pitchFamily="34" charset="0"/>
                <a:sym typeface="Symbol" pitchFamily="18" charset="2"/>
              </a:rPr>
              <a:t> =1 (mod p).</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Generators mod p are also called primitive roots primitive roots are “irreducible” solutions to x</a:t>
            </a:r>
            <a:r>
              <a:rPr lang="en-US" sz="2000" baseline="30000" dirty="0">
                <a:latin typeface="Calibri" panose="020F0502020204030204" pitchFamily="34" charset="0"/>
                <a:cs typeface="Calibri" panose="020F0502020204030204" pitchFamily="34" charset="0"/>
                <a:sym typeface="Symbol" pitchFamily="18" charset="2"/>
              </a:rPr>
              <a:t>p-1</a:t>
            </a:r>
            <a:r>
              <a:rPr lang="en-US" sz="2000" dirty="0">
                <a:latin typeface="Calibri" panose="020F0502020204030204" pitchFamily="34" charset="0"/>
                <a:cs typeface="Calibri" panose="020F0502020204030204" pitchFamily="34" charset="0"/>
                <a:sym typeface="Symbol" pitchFamily="18" charset="2"/>
              </a:rPr>
              <a:t>=0 =0</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Example: p=11, 2 is a primitive root</a:t>
            </a:r>
          </a:p>
          <a:p>
            <a:pPr>
              <a:lnSpc>
                <a:spcPct val="80000"/>
              </a:lnSpc>
              <a:buNone/>
            </a:pPr>
            <a:endParaRPr lang="en-US" sz="2400" dirty="0">
              <a:sym typeface="Symbol" pitchFamily="18" charset="2"/>
            </a:endParaRPr>
          </a:p>
          <a:p>
            <a:pPr lvl="1">
              <a:lnSpc>
                <a:spcPct val="80000"/>
              </a:lnSpc>
              <a:buNone/>
            </a:pPr>
            <a:endParaRPr lang="en-US" sz="2000" dirty="0">
              <a:sym typeface="Symbol" pitchFamily="18" charset="2"/>
            </a:endParaRPr>
          </a:p>
        </p:txBody>
      </p:sp>
      <p:graphicFrame>
        <p:nvGraphicFramePr>
          <p:cNvPr id="7" name="Table 6"/>
          <p:cNvGraphicFramePr>
            <a:graphicFrameLocks noGrp="1"/>
          </p:cNvGraphicFramePr>
          <p:nvPr/>
        </p:nvGraphicFramePr>
        <p:xfrm>
          <a:off x="1066800" y="3794760"/>
          <a:ext cx="2590800" cy="2225040"/>
        </p:xfrm>
        <a:graphic>
          <a:graphicData uri="http://schemas.openxmlformats.org/drawingml/2006/table">
            <a:tbl>
              <a:tblPr firstRow="1" bandRow="1">
                <a:tableStyleId>{5C22544A-7EE6-4342-B048-85BDC9FD1C3A}</a:tableStyleId>
              </a:tblPr>
              <a:tblGrid>
                <a:gridCol w="749968">
                  <a:extLst>
                    <a:ext uri="{9D8B030D-6E8A-4147-A177-3AD203B41FA5}">
                      <a16:colId xmlns:a16="http://schemas.microsoft.com/office/drawing/2014/main" val="20000"/>
                    </a:ext>
                  </a:extLst>
                </a:gridCol>
                <a:gridCol w="1840832">
                  <a:extLst>
                    <a:ext uri="{9D8B030D-6E8A-4147-A177-3AD203B41FA5}">
                      <a16:colId xmlns:a16="http://schemas.microsoft.com/office/drawing/2014/main" val="20001"/>
                    </a:ext>
                  </a:extLst>
                </a:gridCol>
              </a:tblGrid>
              <a:tr h="370840">
                <a:tc>
                  <a:txBody>
                    <a:bodyPr/>
                    <a:lstStyle/>
                    <a:p>
                      <a:pPr algn="r"/>
                      <a:r>
                        <a:rPr lang="en-US" err="1"/>
                        <a:t>i</a:t>
                      </a:r>
                      <a:endParaRPr lang="en-US"/>
                    </a:p>
                  </a:txBody>
                  <a:tcPr/>
                </a:tc>
                <a:tc>
                  <a:txBody>
                    <a:bodyPr/>
                    <a:lstStyle/>
                    <a:p>
                      <a:pPr algn="r"/>
                      <a:r>
                        <a:rPr lang="en-US"/>
                        <a:t>2</a:t>
                      </a:r>
                      <a:r>
                        <a:rPr lang="en-US" baseline="30000"/>
                        <a:t>i </a:t>
                      </a:r>
                      <a:r>
                        <a:rPr lang="en-US" baseline="0"/>
                        <a:t>(mod 11)</a:t>
                      </a:r>
                      <a:endParaRPr lang="en-US" baseline="30000"/>
                    </a:p>
                  </a:txBody>
                  <a:tcPr/>
                </a:tc>
                <a:extLst>
                  <a:ext uri="{0D108BD9-81ED-4DB2-BD59-A6C34878D82A}">
                    <a16:rowId xmlns:a16="http://schemas.microsoft.com/office/drawing/2014/main" val="10000"/>
                  </a:ext>
                </a:extLst>
              </a:tr>
              <a:tr h="370840">
                <a:tc>
                  <a:txBody>
                    <a:bodyPr/>
                    <a:lstStyle/>
                    <a:p>
                      <a:pPr algn="r"/>
                      <a:r>
                        <a:rPr lang="en-US"/>
                        <a:t>1</a:t>
                      </a:r>
                    </a:p>
                  </a:txBody>
                  <a:tcPr/>
                </a:tc>
                <a:tc>
                  <a:txBody>
                    <a:bodyPr/>
                    <a:lstStyle/>
                    <a:p>
                      <a:pPr algn="r"/>
                      <a:r>
                        <a:rPr lang="en-US"/>
                        <a:t>2</a:t>
                      </a:r>
                    </a:p>
                  </a:txBody>
                  <a:tcPr/>
                </a:tc>
                <a:extLst>
                  <a:ext uri="{0D108BD9-81ED-4DB2-BD59-A6C34878D82A}">
                    <a16:rowId xmlns:a16="http://schemas.microsoft.com/office/drawing/2014/main" val="10001"/>
                  </a:ext>
                </a:extLst>
              </a:tr>
              <a:tr h="370840">
                <a:tc>
                  <a:txBody>
                    <a:bodyPr/>
                    <a:lstStyle/>
                    <a:p>
                      <a:pPr algn="r"/>
                      <a:r>
                        <a:rPr lang="en-US"/>
                        <a:t>2</a:t>
                      </a:r>
                    </a:p>
                  </a:txBody>
                  <a:tcPr/>
                </a:tc>
                <a:tc>
                  <a:txBody>
                    <a:bodyPr/>
                    <a:lstStyle/>
                    <a:p>
                      <a:pPr algn="r"/>
                      <a:r>
                        <a:rPr lang="en-US"/>
                        <a:t>4</a:t>
                      </a:r>
                    </a:p>
                  </a:txBody>
                  <a:tcPr/>
                </a:tc>
                <a:extLst>
                  <a:ext uri="{0D108BD9-81ED-4DB2-BD59-A6C34878D82A}">
                    <a16:rowId xmlns:a16="http://schemas.microsoft.com/office/drawing/2014/main" val="10002"/>
                  </a:ext>
                </a:extLst>
              </a:tr>
              <a:tr h="370840">
                <a:tc>
                  <a:txBody>
                    <a:bodyPr/>
                    <a:lstStyle/>
                    <a:p>
                      <a:pPr algn="r"/>
                      <a:r>
                        <a:rPr lang="en-US"/>
                        <a:t>3</a:t>
                      </a:r>
                    </a:p>
                  </a:txBody>
                  <a:tcPr/>
                </a:tc>
                <a:tc>
                  <a:txBody>
                    <a:bodyPr/>
                    <a:lstStyle/>
                    <a:p>
                      <a:pPr algn="r"/>
                      <a:r>
                        <a:rPr lang="en-US"/>
                        <a:t>8</a:t>
                      </a:r>
                    </a:p>
                  </a:txBody>
                  <a:tcPr/>
                </a:tc>
                <a:extLst>
                  <a:ext uri="{0D108BD9-81ED-4DB2-BD59-A6C34878D82A}">
                    <a16:rowId xmlns:a16="http://schemas.microsoft.com/office/drawing/2014/main" val="10003"/>
                  </a:ext>
                </a:extLst>
              </a:tr>
              <a:tr h="370840">
                <a:tc>
                  <a:txBody>
                    <a:bodyPr/>
                    <a:lstStyle/>
                    <a:p>
                      <a:pPr algn="r"/>
                      <a:r>
                        <a:rPr lang="en-US"/>
                        <a:t>4</a:t>
                      </a:r>
                    </a:p>
                  </a:txBody>
                  <a:tcPr/>
                </a:tc>
                <a:tc>
                  <a:txBody>
                    <a:bodyPr/>
                    <a:lstStyle/>
                    <a:p>
                      <a:pPr algn="r"/>
                      <a:r>
                        <a:rPr lang="en-US"/>
                        <a:t>5</a:t>
                      </a:r>
                      <a:r>
                        <a:rPr lang="en-US" baseline="0"/>
                        <a:t> (=16)</a:t>
                      </a:r>
                      <a:endParaRPr lang="en-US"/>
                    </a:p>
                  </a:txBody>
                  <a:tcPr/>
                </a:tc>
                <a:extLst>
                  <a:ext uri="{0D108BD9-81ED-4DB2-BD59-A6C34878D82A}">
                    <a16:rowId xmlns:a16="http://schemas.microsoft.com/office/drawing/2014/main" val="10004"/>
                  </a:ext>
                </a:extLst>
              </a:tr>
              <a:tr h="370840">
                <a:tc>
                  <a:txBody>
                    <a:bodyPr/>
                    <a:lstStyle/>
                    <a:p>
                      <a:pPr algn="r"/>
                      <a:r>
                        <a:rPr lang="en-US"/>
                        <a:t>5</a:t>
                      </a:r>
                    </a:p>
                  </a:txBody>
                  <a:tcPr/>
                </a:tc>
                <a:tc>
                  <a:txBody>
                    <a:bodyPr/>
                    <a:lstStyle/>
                    <a:p>
                      <a:pPr algn="r"/>
                      <a:r>
                        <a:rPr lang="en-US"/>
                        <a:t>10</a:t>
                      </a:r>
                    </a:p>
                  </a:txBody>
                  <a:tcPr/>
                </a:tc>
                <a:extLst>
                  <a:ext uri="{0D108BD9-81ED-4DB2-BD59-A6C34878D82A}">
                    <a16:rowId xmlns:a16="http://schemas.microsoft.com/office/drawing/2014/main" val="10005"/>
                  </a:ext>
                </a:extLst>
              </a:tr>
            </a:tbl>
          </a:graphicData>
        </a:graphic>
      </p:graphicFrame>
      <p:graphicFrame>
        <p:nvGraphicFramePr>
          <p:cNvPr id="8" name="Table 7"/>
          <p:cNvGraphicFramePr>
            <a:graphicFrameLocks noGrp="1"/>
          </p:cNvGraphicFramePr>
          <p:nvPr/>
        </p:nvGraphicFramePr>
        <p:xfrm>
          <a:off x="5181600" y="3794760"/>
          <a:ext cx="2590800" cy="2225040"/>
        </p:xfrm>
        <a:graphic>
          <a:graphicData uri="http://schemas.openxmlformats.org/drawingml/2006/table">
            <a:tbl>
              <a:tblPr firstRow="1" bandRow="1">
                <a:tableStyleId>{5C22544A-7EE6-4342-B048-85BDC9FD1C3A}</a:tableStyleId>
              </a:tblPr>
              <a:tblGrid>
                <a:gridCol w="749968">
                  <a:extLst>
                    <a:ext uri="{9D8B030D-6E8A-4147-A177-3AD203B41FA5}">
                      <a16:colId xmlns:a16="http://schemas.microsoft.com/office/drawing/2014/main" val="20000"/>
                    </a:ext>
                  </a:extLst>
                </a:gridCol>
                <a:gridCol w="1840832">
                  <a:extLst>
                    <a:ext uri="{9D8B030D-6E8A-4147-A177-3AD203B41FA5}">
                      <a16:colId xmlns:a16="http://schemas.microsoft.com/office/drawing/2014/main" val="20001"/>
                    </a:ext>
                  </a:extLst>
                </a:gridCol>
              </a:tblGrid>
              <a:tr h="370840">
                <a:tc>
                  <a:txBody>
                    <a:bodyPr/>
                    <a:lstStyle/>
                    <a:p>
                      <a:pPr algn="r"/>
                      <a:r>
                        <a:rPr lang="en-US" err="1"/>
                        <a:t>i</a:t>
                      </a:r>
                      <a:endParaRPr lang="en-US"/>
                    </a:p>
                  </a:txBody>
                  <a:tcPr/>
                </a:tc>
                <a:tc>
                  <a:txBody>
                    <a:bodyPr/>
                    <a:lstStyle/>
                    <a:p>
                      <a:pPr algn="r"/>
                      <a:r>
                        <a:rPr lang="en-US"/>
                        <a:t>2</a:t>
                      </a:r>
                      <a:r>
                        <a:rPr lang="en-US" baseline="30000"/>
                        <a:t>i </a:t>
                      </a:r>
                      <a:r>
                        <a:rPr lang="en-US" baseline="0"/>
                        <a:t>(mod 11)</a:t>
                      </a:r>
                      <a:endParaRPr lang="en-US" baseline="30000"/>
                    </a:p>
                  </a:txBody>
                  <a:tcPr/>
                </a:tc>
                <a:extLst>
                  <a:ext uri="{0D108BD9-81ED-4DB2-BD59-A6C34878D82A}">
                    <a16:rowId xmlns:a16="http://schemas.microsoft.com/office/drawing/2014/main" val="10000"/>
                  </a:ext>
                </a:extLst>
              </a:tr>
              <a:tr h="370840">
                <a:tc>
                  <a:txBody>
                    <a:bodyPr/>
                    <a:lstStyle/>
                    <a:p>
                      <a:pPr algn="r"/>
                      <a:r>
                        <a:rPr lang="en-US"/>
                        <a:t>6</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t>9 (=20)</a:t>
                      </a:r>
                    </a:p>
                  </a:txBody>
                  <a:tcPr/>
                </a:tc>
                <a:extLst>
                  <a:ext uri="{0D108BD9-81ED-4DB2-BD59-A6C34878D82A}">
                    <a16:rowId xmlns:a16="http://schemas.microsoft.com/office/drawing/2014/main" val="10001"/>
                  </a:ext>
                </a:extLst>
              </a:tr>
              <a:tr h="370840">
                <a:tc>
                  <a:txBody>
                    <a:bodyPr/>
                    <a:lstStyle/>
                    <a:p>
                      <a:pPr algn="r"/>
                      <a:r>
                        <a:rPr lang="en-US"/>
                        <a:t>7</a:t>
                      </a:r>
                    </a:p>
                  </a:txBody>
                  <a:tcPr/>
                </a:tc>
                <a:tc>
                  <a:txBody>
                    <a:bodyPr/>
                    <a:lstStyle/>
                    <a:p>
                      <a:pPr algn="r"/>
                      <a:r>
                        <a:rPr lang="en-US"/>
                        <a:t>7</a:t>
                      </a:r>
                    </a:p>
                  </a:txBody>
                  <a:tcPr/>
                </a:tc>
                <a:extLst>
                  <a:ext uri="{0D108BD9-81ED-4DB2-BD59-A6C34878D82A}">
                    <a16:rowId xmlns:a16="http://schemas.microsoft.com/office/drawing/2014/main" val="10002"/>
                  </a:ext>
                </a:extLst>
              </a:tr>
              <a:tr h="370840">
                <a:tc>
                  <a:txBody>
                    <a:bodyPr/>
                    <a:lstStyle/>
                    <a:p>
                      <a:pPr algn="r"/>
                      <a:r>
                        <a:rPr lang="en-US"/>
                        <a:t>8</a:t>
                      </a:r>
                    </a:p>
                  </a:txBody>
                  <a:tcPr/>
                </a:tc>
                <a:tc>
                  <a:txBody>
                    <a:bodyPr/>
                    <a:lstStyle/>
                    <a:p>
                      <a:pPr algn="r"/>
                      <a:r>
                        <a:rPr lang="en-US"/>
                        <a:t>3</a:t>
                      </a:r>
                    </a:p>
                  </a:txBody>
                  <a:tcPr/>
                </a:tc>
                <a:extLst>
                  <a:ext uri="{0D108BD9-81ED-4DB2-BD59-A6C34878D82A}">
                    <a16:rowId xmlns:a16="http://schemas.microsoft.com/office/drawing/2014/main" val="10003"/>
                  </a:ext>
                </a:extLst>
              </a:tr>
              <a:tr h="370840">
                <a:tc>
                  <a:txBody>
                    <a:bodyPr/>
                    <a:lstStyle/>
                    <a:p>
                      <a:pPr algn="r"/>
                      <a:r>
                        <a:rPr lang="en-US"/>
                        <a:t>8</a:t>
                      </a:r>
                    </a:p>
                  </a:txBody>
                  <a:tcPr/>
                </a:tc>
                <a:tc>
                  <a:txBody>
                    <a:bodyPr/>
                    <a:lstStyle/>
                    <a:p>
                      <a:pPr algn="r"/>
                      <a:r>
                        <a:rPr lang="en-US"/>
                        <a:t>6</a:t>
                      </a:r>
                    </a:p>
                  </a:txBody>
                  <a:tcPr/>
                </a:tc>
                <a:extLst>
                  <a:ext uri="{0D108BD9-81ED-4DB2-BD59-A6C34878D82A}">
                    <a16:rowId xmlns:a16="http://schemas.microsoft.com/office/drawing/2014/main" val="10004"/>
                  </a:ext>
                </a:extLst>
              </a:tr>
              <a:tr h="370840">
                <a:tc>
                  <a:txBody>
                    <a:bodyPr/>
                    <a:lstStyle/>
                    <a:p>
                      <a:pPr algn="r"/>
                      <a:r>
                        <a:rPr lang="en-US"/>
                        <a:t>10</a:t>
                      </a:r>
                    </a:p>
                  </a:txBody>
                  <a:tcPr/>
                </a:tc>
                <a:tc>
                  <a:txBody>
                    <a:bodyPr/>
                    <a:lstStyle/>
                    <a:p>
                      <a:pPr algn="r"/>
                      <a:r>
                        <a:rPr lang="en-US"/>
                        <a:t>1</a:t>
                      </a:r>
                    </a:p>
                  </a:txBody>
                  <a:tcPr/>
                </a:tc>
                <a:extLst>
                  <a:ext uri="{0D108BD9-81ED-4DB2-BD59-A6C34878D82A}">
                    <a16:rowId xmlns:a16="http://schemas.microsoft.com/office/drawing/2014/main" val="10005"/>
                  </a:ext>
                </a:extLst>
              </a:tr>
            </a:tbl>
          </a:graphicData>
        </a:graphic>
      </p:graphicFrame>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22</a:t>
            </a:fld>
            <a:endParaRPr lang="en-US"/>
          </a:p>
        </p:txBody>
      </p:sp>
      <mc:AlternateContent xmlns:mc="http://schemas.openxmlformats.org/markup-compatibility/2006" xmlns:a14="http://schemas.microsoft.com/office/drawing/2010/main">
        <mc:Choice Requires="a14">
          <p:sp>
            <p:nvSpPr>
              <p:cNvPr id="25604" name="Rectangle 2"/>
              <p:cNvSpPr>
                <a:spLocks noGrp="1" noChangeArrowheads="1"/>
              </p:cNvSpPr>
              <p:nvPr>
                <p:ph type="title"/>
              </p:nvPr>
            </p:nvSpPr>
            <p:spPr>
              <a:xfrm>
                <a:off x="685800" y="76200"/>
                <a:ext cx="7772400" cy="914400"/>
              </a:xfrm>
            </p:spPr>
            <p:txBody>
              <a:bodyPr/>
              <a:lstStyle/>
              <a:p>
                <a:r>
                  <a:rPr lang="en-US" sz="3600" dirty="0"/>
                  <a:t>Composite moduli and </a:t>
                </a:r>
                <a14:m>
                  <m:oMath xmlns:m="http://schemas.openxmlformats.org/officeDocument/2006/math">
                    <m:r>
                      <a:rPr lang="en-US" sz="3600" i="1" smtClean="0">
                        <a:latin typeface="Cambria Math" panose="02040503050406030204" pitchFamily="18" charset="0"/>
                        <a:ea typeface="Cambria Math" panose="02040503050406030204" pitchFamily="18" charset="0"/>
                      </a:rPr>
                      <m:t>𝜑</m:t>
                    </m:r>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𝑛</m:t>
                    </m:r>
                    <m:r>
                      <a:rPr lang="en-US" sz="3600" b="0" i="1" smtClean="0">
                        <a:latin typeface="Cambria Math" panose="02040503050406030204" pitchFamily="18" charset="0"/>
                        <a:ea typeface="Cambria Math" panose="02040503050406030204" pitchFamily="18" charset="0"/>
                      </a:rPr>
                      <m:t>)</m:t>
                    </m:r>
                  </m:oMath>
                </a14:m>
                <a:endParaRPr lang="en-US" sz="3600" dirty="0"/>
              </a:p>
            </p:txBody>
          </p:sp>
        </mc:Choice>
        <mc:Fallback xmlns="">
          <p:sp>
            <p:nvSpPr>
              <p:cNvPr id="25604" name="Rectangle 2"/>
              <p:cNvSpPr>
                <a:spLocks noGrp="1" noRot="1" noChangeAspect="1" noMove="1" noResize="1" noEditPoints="1" noAdjustHandles="1" noChangeArrowheads="1" noChangeShapeType="1" noTextEdit="1"/>
              </p:cNvSpPr>
              <p:nvPr>
                <p:ph type="title"/>
              </p:nvPr>
            </p:nvSpPr>
            <p:spPr>
              <a:xfrm>
                <a:off x="685800" y="76200"/>
                <a:ext cx="7772400" cy="914400"/>
              </a:xfrm>
              <a:blipFill>
                <a:blip r:embed="rId2"/>
                <a:stretch>
                  <a:fillRect b="-82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605" name="Rectangle 3"/>
              <p:cNvSpPr>
                <a:spLocks noGrp="1" noChangeArrowheads="1"/>
              </p:cNvSpPr>
              <p:nvPr>
                <p:ph type="body" idx="1"/>
              </p:nvPr>
            </p:nvSpPr>
            <p:spPr>
              <a:xfrm>
                <a:off x="342900" y="1600200"/>
                <a:ext cx="8458200" cy="48768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Z</a:t>
                </a:r>
                <a:r>
                  <a:rPr lang="en-US" sz="2000" baseline="-25000" dirty="0">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 ={0&lt;x&lt;n: (</a:t>
                </a:r>
                <a:r>
                  <a:rPr lang="en-US" sz="2000" dirty="0" err="1">
                    <a:latin typeface="Calibri" panose="020F0502020204030204" pitchFamily="34" charset="0"/>
                    <a:cs typeface="Calibri" panose="020F0502020204030204" pitchFamily="34" charset="0"/>
                    <a:sym typeface="Symbol" pitchFamily="18" charset="2"/>
                  </a:rPr>
                  <a:t>x,n</a:t>
                </a:r>
                <a:r>
                  <a:rPr lang="en-US" sz="2000" dirty="0">
                    <a:latin typeface="Calibri" panose="020F0502020204030204" pitchFamily="34" charset="0"/>
                    <a:cs typeface="Calibri" panose="020F0502020204030204" pitchFamily="34" charset="0"/>
                    <a:sym typeface="Symbol" pitchFamily="18" charset="2"/>
                  </a:rPr>
                  <a:t>)=1}.   </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Z</a:t>
                </a:r>
                <a:r>
                  <a:rPr lang="en-US" sz="2000" baseline="-25000" dirty="0">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 is a multiplicative group:</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Proof: x, y 𝝴 Z</a:t>
                </a:r>
                <a:r>
                  <a:rPr lang="en-US" sz="2000" baseline="-25000" dirty="0">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sym typeface="Wingdings"/>
                  </a:rPr>
                  <a:t> (</a:t>
                </a:r>
                <a:r>
                  <a:rPr lang="en-US" sz="2000" dirty="0" err="1">
                    <a:latin typeface="Calibri" panose="020F0502020204030204" pitchFamily="34" charset="0"/>
                    <a:cs typeface="Calibri" panose="020F0502020204030204" pitchFamily="34" charset="0"/>
                    <a:sym typeface="Wingdings"/>
                  </a:rPr>
                  <a:t>x,n</a:t>
                </a:r>
                <a:r>
                  <a:rPr lang="en-US" sz="2000" dirty="0">
                    <a:latin typeface="Calibri" panose="020F0502020204030204" pitchFamily="34" charset="0"/>
                    <a:cs typeface="Calibri" panose="020F0502020204030204" pitchFamily="34" charset="0"/>
                    <a:sym typeface="Wingdings"/>
                  </a:rPr>
                  <a:t>)=(</a:t>
                </a:r>
                <a:r>
                  <a:rPr lang="en-US" sz="2000" dirty="0" err="1">
                    <a:latin typeface="Calibri" panose="020F0502020204030204" pitchFamily="34" charset="0"/>
                    <a:cs typeface="Calibri" panose="020F0502020204030204" pitchFamily="34" charset="0"/>
                    <a:sym typeface="Wingdings"/>
                  </a:rPr>
                  <a:t>y,n</a:t>
                </a:r>
                <a:r>
                  <a:rPr lang="en-US" sz="2000" dirty="0">
                    <a:latin typeface="Calibri" panose="020F0502020204030204" pitchFamily="34" charset="0"/>
                    <a:cs typeface="Calibri" panose="020F0502020204030204" pitchFamily="34" charset="0"/>
                    <a:sym typeface="Wingdings"/>
                  </a:rPr>
                  <a:t>)=1 so (</a:t>
                </a:r>
                <a:r>
                  <a:rPr lang="en-US" sz="2000" dirty="0" err="1">
                    <a:latin typeface="Calibri" panose="020F0502020204030204" pitchFamily="34" charset="0"/>
                    <a:cs typeface="Calibri" panose="020F0502020204030204" pitchFamily="34" charset="0"/>
                    <a:sym typeface="Wingdings"/>
                  </a:rPr>
                  <a:t>xy</a:t>
                </a:r>
                <a:r>
                  <a:rPr lang="en-US" sz="2000" dirty="0">
                    <a:latin typeface="Calibri" panose="020F0502020204030204" pitchFamily="34" charset="0"/>
                    <a:cs typeface="Calibri" panose="020F0502020204030204" pitchFamily="34" charset="0"/>
                    <a:sym typeface="Wingdings"/>
                  </a:rPr>
                  <a:t>, n)=1 and </a:t>
                </a:r>
                <a:r>
                  <a:rPr lang="en-US" sz="2000" dirty="0" err="1">
                    <a:latin typeface="Calibri" panose="020F0502020204030204" pitchFamily="34" charset="0"/>
                    <a:cs typeface="Calibri" panose="020F0502020204030204" pitchFamily="34" charset="0"/>
                    <a:sym typeface="Wingdings"/>
                  </a:rPr>
                  <a:t>xy</a:t>
                </a:r>
                <a:r>
                  <a:rPr lang="en-US" sz="2000" dirty="0">
                    <a:latin typeface="Calibri" panose="020F0502020204030204" pitchFamily="34" charset="0"/>
                    <a:cs typeface="Calibri" panose="020F0502020204030204" pitchFamily="34" charset="0"/>
                    <a:sym typeface="Symbol" pitchFamily="18" charset="2"/>
                  </a:rPr>
                  <a:t> 𝝴 Z</a:t>
                </a:r>
                <a:r>
                  <a:rPr lang="en-US" sz="2000" baseline="-25000" dirty="0">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sym typeface="Wingdings"/>
                  </a:rPr>
                  <a:t>.  </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Wingdings"/>
                  </a:rPr>
                  <a:t>If ax=ay (mod n), and </a:t>
                </a:r>
                <a:r>
                  <a:rPr lang="en-US" sz="2000" dirty="0" err="1">
                    <a:latin typeface="Calibri" panose="020F0502020204030204" pitchFamily="34" charset="0"/>
                    <a:cs typeface="Calibri" panose="020F0502020204030204" pitchFamily="34" charset="0"/>
                    <a:sym typeface="Wingdings"/>
                  </a:rPr>
                  <a:t>a,x,y</a:t>
                </a:r>
                <a:r>
                  <a:rPr lang="en-US" sz="2000" dirty="0">
                    <a:latin typeface="Calibri" panose="020F0502020204030204" pitchFamily="34" charset="0"/>
                    <a:cs typeface="Calibri" panose="020F0502020204030204" pitchFamily="34" charset="0"/>
                    <a:sym typeface="Wingdings"/>
                  </a:rPr>
                  <a:t> </a:t>
                </a:r>
                <a:r>
                  <a:rPr lang="en-US" sz="2000" dirty="0">
                    <a:latin typeface="Calibri" panose="020F0502020204030204" pitchFamily="34" charset="0"/>
                    <a:cs typeface="Calibri" panose="020F0502020204030204" pitchFamily="34" charset="0"/>
                    <a:sym typeface="Symbol" pitchFamily="18" charset="2"/>
                  </a:rPr>
                  <a:t>𝝴</a:t>
                </a:r>
                <a:r>
                  <a:rPr lang="en-US" sz="2000" dirty="0">
                    <a:latin typeface="Calibri" panose="020F0502020204030204" pitchFamily="34" charset="0"/>
                    <a:cs typeface="Calibri" panose="020F0502020204030204" pitchFamily="34" charset="0"/>
                    <a:sym typeface="Wingdings"/>
                  </a:rPr>
                  <a:t> </a:t>
                </a:r>
                <a:r>
                  <a:rPr lang="en-US" sz="2000" dirty="0">
                    <a:latin typeface="Calibri" panose="020F0502020204030204" pitchFamily="34" charset="0"/>
                    <a:cs typeface="Calibri" panose="020F0502020204030204" pitchFamily="34" charset="0"/>
                    <a:sym typeface="Symbol" pitchFamily="18" charset="2"/>
                  </a:rPr>
                  <a:t>Z</a:t>
                </a:r>
                <a:r>
                  <a:rPr lang="en-US" sz="2000" baseline="-25000" dirty="0">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 then x=y since a(x-y)=</a:t>
                </a:r>
                <a:r>
                  <a:rPr lang="en-US" sz="2000" dirty="0" err="1">
                    <a:latin typeface="Calibri" panose="020F0502020204030204" pitchFamily="34" charset="0"/>
                    <a:cs typeface="Calibri" panose="020F0502020204030204" pitchFamily="34" charset="0"/>
                    <a:sym typeface="Symbol" pitchFamily="18" charset="2"/>
                  </a:rPr>
                  <a:t>kn</a:t>
                </a:r>
                <a:r>
                  <a:rPr lang="en-US" sz="2000" dirty="0">
                    <a:latin typeface="Calibri" panose="020F0502020204030204" pitchFamily="34" charset="0"/>
                    <a:cs typeface="Calibri" panose="020F0502020204030204" pitchFamily="34" charset="0"/>
                    <a:sym typeface="Symbol" pitchFamily="18" charset="2"/>
                  </a:rPr>
                  <a:t> and</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a,n</a:t>
                </a:r>
                <a:r>
                  <a:rPr lang="en-US" sz="2000" dirty="0">
                    <a:latin typeface="Calibri" panose="020F0502020204030204" pitchFamily="34" charset="0"/>
                    <a:cs typeface="Calibri" panose="020F0502020204030204" pitchFamily="34" charset="0"/>
                    <a:sym typeface="Symbol" pitchFamily="18" charset="2"/>
                  </a:rPr>
                  <a:t>)=1 </a:t>
                </a:r>
                <a:r>
                  <a:rPr lang="en-US" sz="2000" dirty="0">
                    <a:latin typeface="Calibri" panose="020F0502020204030204" pitchFamily="34" charset="0"/>
                    <a:cs typeface="Calibri" panose="020F0502020204030204" pitchFamily="34" charset="0"/>
                    <a:sym typeface="Wingdings"/>
                  </a:rPr>
                  <a:t> (x-y)|n so x=y (mod n).  Now, since </a:t>
                </a:r>
                <a:r>
                  <a:rPr lang="en-US" sz="2000" dirty="0">
                    <a:latin typeface="Calibri" panose="020F0502020204030204" pitchFamily="34" charset="0"/>
                    <a:cs typeface="Calibri" panose="020F0502020204030204" pitchFamily="34" charset="0"/>
                    <a:sym typeface="Symbol" pitchFamily="18" charset="2"/>
                  </a:rPr>
                  <a:t>Z</a:t>
                </a:r>
                <a:r>
                  <a:rPr lang="en-US" sz="2000" baseline="-25000" dirty="0">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sym typeface="Wingdings"/>
                  </a:rPr>
                  <a:t> is finite, x</a:t>
                </a:r>
                <a:r>
                  <a:rPr lang="en-US" sz="2000" baseline="30000" dirty="0">
                    <a:latin typeface="Calibri" panose="020F0502020204030204" pitchFamily="34" charset="0"/>
                    <a:cs typeface="Calibri" panose="020F0502020204030204" pitchFamily="34" charset="0"/>
                    <a:sym typeface="Wingdings"/>
                  </a:rPr>
                  <a:t>i</a:t>
                </a:r>
                <a:r>
                  <a:rPr lang="en-US" sz="2000" dirty="0">
                    <a:latin typeface="Calibri" panose="020F0502020204030204" pitchFamily="34" charset="0"/>
                    <a:cs typeface="Calibri" panose="020F0502020204030204" pitchFamily="34" charset="0"/>
                    <a:sym typeface="Wingdings"/>
                  </a:rPr>
                  <a:t>=</a:t>
                </a:r>
                <a:r>
                  <a:rPr lang="en-US" sz="2000" dirty="0" err="1">
                    <a:latin typeface="Calibri" panose="020F0502020204030204" pitchFamily="34" charset="0"/>
                    <a:cs typeface="Calibri" panose="020F0502020204030204" pitchFamily="34" charset="0"/>
                    <a:sym typeface="Wingdings"/>
                  </a:rPr>
                  <a:t>x</a:t>
                </a:r>
                <a:r>
                  <a:rPr lang="en-US" sz="2000" baseline="30000" dirty="0" err="1">
                    <a:latin typeface="Calibri" panose="020F0502020204030204" pitchFamily="34" charset="0"/>
                    <a:cs typeface="Calibri" panose="020F0502020204030204" pitchFamily="34" charset="0"/>
                    <a:sym typeface="Wingdings"/>
                  </a:rPr>
                  <a:t>j</a:t>
                </a:r>
                <a:r>
                  <a:rPr lang="en-US" sz="2000" dirty="0">
                    <a:latin typeface="Calibri" panose="020F0502020204030204" pitchFamily="34" charset="0"/>
                    <a:cs typeface="Calibri" panose="020F0502020204030204" pitchFamily="34" charset="0"/>
                    <a:sym typeface="Wingdings"/>
                  </a:rPr>
                  <a:t> for</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Wingdings"/>
                  </a:rPr>
                  <a:t>some </a:t>
                </a:r>
                <a:r>
                  <a:rPr lang="en-US" sz="2000" dirty="0" err="1">
                    <a:latin typeface="Calibri" panose="020F0502020204030204" pitchFamily="34" charset="0"/>
                    <a:cs typeface="Calibri" panose="020F0502020204030204" pitchFamily="34" charset="0"/>
                    <a:sym typeface="Wingdings"/>
                  </a:rPr>
                  <a:t>i≠j</a:t>
                </a:r>
                <a:r>
                  <a:rPr lang="en-US" sz="2000" dirty="0">
                    <a:latin typeface="Calibri" panose="020F0502020204030204" pitchFamily="34" charset="0"/>
                    <a:cs typeface="Calibri" panose="020F0502020204030204" pitchFamily="34" charset="0"/>
                    <a:sym typeface="Wingdings"/>
                  </a:rPr>
                  <a:t>.  So </a:t>
                </a:r>
                <a:r>
                  <a:rPr lang="en-US" sz="2000" dirty="0" err="1">
                    <a:latin typeface="Calibri" panose="020F0502020204030204" pitchFamily="34" charset="0"/>
                    <a:cs typeface="Calibri" panose="020F0502020204030204" pitchFamily="34" charset="0"/>
                    <a:sym typeface="Wingdings"/>
                  </a:rPr>
                  <a:t>i</a:t>
                </a:r>
                <a:r>
                  <a:rPr lang="en-US" sz="2000" dirty="0">
                    <a:latin typeface="Calibri" panose="020F0502020204030204" pitchFamily="34" charset="0"/>
                    <a:cs typeface="Calibri" panose="020F0502020204030204" pitchFamily="34" charset="0"/>
                    <a:sym typeface="Wingdings"/>
                  </a:rPr>
                  <a:t>&gt;j, x</a:t>
                </a:r>
                <a:r>
                  <a:rPr lang="en-US" sz="2000" baseline="30000" dirty="0">
                    <a:latin typeface="Calibri" panose="020F0502020204030204" pitchFamily="34" charset="0"/>
                    <a:cs typeface="Calibri" panose="020F0502020204030204" pitchFamily="34" charset="0"/>
                    <a:sym typeface="Wingdings"/>
                  </a:rPr>
                  <a:t>(</a:t>
                </a:r>
                <a:r>
                  <a:rPr lang="en-US" sz="2000" baseline="30000" dirty="0" err="1">
                    <a:latin typeface="Calibri" panose="020F0502020204030204" pitchFamily="34" charset="0"/>
                    <a:cs typeface="Calibri" panose="020F0502020204030204" pitchFamily="34" charset="0"/>
                    <a:sym typeface="Wingdings"/>
                  </a:rPr>
                  <a:t>i</a:t>
                </a:r>
                <a:r>
                  <a:rPr lang="en-US" sz="2000" baseline="30000" dirty="0">
                    <a:latin typeface="Calibri" panose="020F0502020204030204" pitchFamily="34" charset="0"/>
                    <a:cs typeface="Calibri" panose="020F0502020204030204" pitchFamily="34" charset="0"/>
                    <a:sym typeface="Wingdings"/>
                  </a:rPr>
                  <a:t>-j)</a:t>
                </a:r>
                <a:r>
                  <a:rPr lang="en-US" sz="2000" dirty="0">
                    <a:latin typeface="Calibri" panose="020F0502020204030204" pitchFamily="34" charset="0"/>
                    <a:cs typeface="Calibri" panose="020F0502020204030204" pitchFamily="34" charset="0"/>
                    <a:sym typeface="Wingdings"/>
                  </a:rPr>
                  <a:t>=1 (mod n) by the cancellation property and</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Wingdings"/>
                  </a:rPr>
                  <a:t>Thus xx</a:t>
                </a:r>
                <a:r>
                  <a:rPr lang="en-US" sz="2000" baseline="30000" dirty="0">
                    <a:latin typeface="Calibri" panose="020F0502020204030204" pitchFamily="34" charset="0"/>
                    <a:cs typeface="Calibri" panose="020F0502020204030204" pitchFamily="34" charset="0"/>
                    <a:sym typeface="Wingdings"/>
                  </a:rPr>
                  <a:t>(i-j-1)</a:t>
                </a:r>
                <a:r>
                  <a:rPr lang="en-US" sz="2000" dirty="0">
                    <a:latin typeface="Calibri" panose="020F0502020204030204" pitchFamily="34" charset="0"/>
                    <a:cs typeface="Calibri" panose="020F0502020204030204" pitchFamily="34" charset="0"/>
                    <a:sym typeface="Wingdings"/>
                  </a:rPr>
                  <a:t>=1 (mod n) and x</a:t>
                </a:r>
                <a:r>
                  <a:rPr lang="en-US" sz="2000" baseline="30000" dirty="0">
                    <a:latin typeface="Calibri" panose="020F0502020204030204" pitchFamily="34" charset="0"/>
                    <a:cs typeface="Calibri" panose="020F0502020204030204" pitchFamily="34" charset="0"/>
                    <a:sym typeface="Wingdings"/>
                  </a:rPr>
                  <a:t>(i-j-1)</a:t>
                </a:r>
                <a:r>
                  <a:rPr lang="en-US" sz="2000" dirty="0">
                    <a:latin typeface="Calibri" panose="020F0502020204030204" pitchFamily="34" charset="0"/>
                    <a:cs typeface="Calibri" panose="020F0502020204030204" pitchFamily="34" charset="0"/>
                    <a:sym typeface="Wingdings"/>
                  </a:rPr>
                  <a:t> is the inverse of x.</a:t>
                </a:r>
                <a:endParaRPr lang="en-US" sz="200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r>
                  <a:rPr lang="en-US" sz="2400" dirty="0">
                    <a:latin typeface="Calibri" panose="020F0502020204030204" pitchFamily="34" charset="0"/>
                    <a:cs typeface="Calibri" panose="020F0502020204030204" pitchFamily="34" charset="0"/>
                    <a:sym typeface="Symbol" pitchFamily="18" charset="2"/>
                  </a:rPr>
                  <a:t> </a:t>
                </a:r>
                <a14:m>
                  <m:oMath xmlns:m="http://schemas.openxmlformats.org/officeDocument/2006/math">
                    <m:r>
                      <a:rPr lang="en-US" sz="2400" i="1" smtClean="0">
                        <a:latin typeface="Cambria Math" panose="02040503050406030204" pitchFamily="18" charset="0"/>
                        <a:ea typeface="Cambria Math" panose="02040503050406030204" pitchFamily="18" charset="0"/>
                        <a:sym typeface="Symbol" pitchFamily="18" charset="2"/>
                      </a:rPr>
                      <m:t>𝜑</m:t>
                    </m:r>
                    <m:d>
                      <m:dPr>
                        <m:ctrlPr>
                          <a:rPr lang="en-US" sz="2400" b="0" i="1" smtClean="0">
                            <a:latin typeface="Cambria Math" panose="02040503050406030204" pitchFamily="18" charset="0"/>
                            <a:ea typeface="Cambria Math" panose="02040503050406030204" pitchFamily="18" charset="0"/>
                            <a:sym typeface="Symbol" pitchFamily="18" charset="2"/>
                          </a:rPr>
                        </m:ctrlPr>
                      </m:dPr>
                      <m:e>
                        <m:r>
                          <a:rPr lang="en-US" sz="2400" b="0" i="1" smtClean="0">
                            <a:latin typeface="Cambria Math" panose="02040503050406030204" pitchFamily="18" charset="0"/>
                            <a:ea typeface="Cambria Math" panose="02040503050406030204" pitchFamily="18" charset="0"/>
                            <a:sym typeface="Symbol" pitchFamily="18" charset="2"/>
                          </a:rPr>
                          <m:t>𝑛</m:t>
                        </m:r>
                      </m:e>
                    </m:d>
                    <m:r>
                      <a:rPr lang="en-US" sz="2400" b="0" i="1" smtClean="0">
                        <a:latin typeface="Cambria Math" panose="02040503050406030204" pitchFamily="18" charset="0"/>
                        <a:ea typeface="Cambria Math" panose="02040503050406030204" pitchFamily="18" charset="0"/>
                        <a:sym typeface="Symbol" pitchFamily="18" charset="2"/>
                      </a:rPr>
                      <m:t>=|</m:t>
                    </m:r>
                    <m:sSubSup>
                      <m:sSubSupPr>
                        <m:ctrlPr>
                          <a:rPr lang="en-US" sz="2400" b="0" i="1" smtClean="0">
                            <a:latin typeface="Cambria Math" panose="02040503050406030204" pitchFamily="18" charset="0"/>
                            <a:ea typeface="Cambria Math" panose="02040503050406030204" pitchFamily="18" charset="0"/>
                            <a:sym typeface="Symbol" pitchFamily="18" charset="2"/>
                          </a:rPr>
                        </m:ctrlPr>
                      </m:sSubSupPr>
                      <m:e>
                        <m:r>
                          <a:rPr lang="en-US" sz="2400" b="0" i="1" smtClean="0">
                            <a:latin typeface="Cambria Math" panose="02040503050406030204" pitchFamily="18" charset="0"/>
                            <a:ea typeface="Cambria Math" panose="02040503050406030204" pitchFamily="18" charset="0"/>
                            <a:sym typeface="Symbol" pitchFamily="18" charset="2"/>
                          </a:rPr>
                          <m:t>ℤ</m:t>
                        </m:r>
                      </m:e>
                      <m:sub>
                        <m:r>
                          <a:rPr lang="en-US" sz="2400" b="0" i="1" smtClean="0">
                            <a:latin typeface="Cambria Math" panose="02040503050406030204" pitchFamily="18" charset="0"/>
                            <a:ea typeface="Cambria Math" panose="02040503050406030204" pitchFamily="18" charset="0"/>
                            <a:sym typeface="Symbol" pitchFamily="18" charset="2"/>
                          </a:rPr>
                          <m:t>𝑛</m:t>
                        </m:r>
                      </m:sub>
                      <m:sup>
                        <m:r>
                          <a:rPr lang="en-US" sz="2400" b="0" i="1" smtClean="0">
                            <a:latin typeface="Cambria Math" panose="02040503050406030204" pitchFamily="18" charset="0"/>
                            <a:ea typeface="Cambria Math" panose="02040503050406030204" pitchFamily="18" charset="0"/>
                            <a:sym typeface="Symbol" pitchFamily="18" charset="2"/>
                          </a:rPr>
                          <m:t>∗</m:t>
                        </m:r>
                      </m:sup>
                    </m:sSubSup>
                    <m:r>
                      <a:rPr lang="en-US" sz="2400" b="0" i="1" smtClean="0">
                        <a:latin typeface="Cambria Math" panose="02040503050406030204" pitchFamily="18" charset="0"/>
                        <a:ea typeface="Cambria Math" panose="02040503050406030204" pitchFamily="18" charset="0"/>
                        <a:sym typeface="Symbol" pitchFamily="18" charset="2"/>
                      </a:rPr>
                      <m:t>|</m:t>
                    </m:r>
                  </m:oMath>
                </a14:m>
                <a:r>
                  <a:rPr lang="en-US" sz="2000" dirty="0">
                    <a:latin typeface="Calibri" panose="020F0502020204030204" pitchFamily="34" charset="0"/>
                    <a:cs typeface="Calibri" panose="020F0502020204030204" pitchFamily="34" charset="0"/>
                    <a:sym typeface="Symbol" pitchFamily="18" charset="2"/>
                  </a:rPr>
                  <a:t>.</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a 𝝴 Z</a:t>
                </a:r>
                <a:r>
                  <a:rPr lang="en-US" sz="2000" baseline="-25000" dirty="0">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 </a:t>
                </a:r>
                <a14:m>
                  <m:oMath xmlns:m="http://schemas.openxmlformats.org/officeDocument/2006/math">
                    <m:sSup>
                      <m:sSupPr>
                        <m:ctrlPr>
                          <a:rPr lang="en-US" sz="2000" i="1" smtClean="0">
                            <a:latin typeface="Cambria Math" panose="02040503050406030204" pitchFamily="18" charset="0"/>
                            <a:sym typeface="Symbol" pitchFamily="18" charset="2"/>
                          </a:rPr>
                        </m:ctrlPr>
                      </m:sSupPr>
                      <m:e>
                        <m:r>
                          <a:rPr lang="en-US" sz="2000" b="0" i="1" smtClean="0">
                            <a:latin typeface="Cambria Math" panose="02040503050406030204" pitchFamily="18" charset="0"/>
                            <a:sym typeface="Symbol" pitchFamily="18" charset="2"/>
                          </a:rPr>
                          <m:t>𝑎</m:t>
                        </m:r>
                      </m:e>
                      <m:sup>
                        <m:r>
                          <a:rPr lang="en-US" sz="2000" i="1" smtClean="0">
                            <a:latin typeface="Cambria Math" panose="02040503050406030204" pitchFamily="18" charset="0"/>
                            <a:ea typeface="Cambria Math" panose="02040503050406030204" pitchFamily="18" charset="0"/>
                            <a:sym typeface="Symbol" pitchFamily="18" charset="2"/>
                          </a:rPr>
                          <m:t>𝜑</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𝑛</m:t>
                        </m:r>
                        <m:r>
                          <a:rPr lang="en-US" sz="2000" b="0" i="1" smtClean="0">
                            <a:latin typeface="Cambria Math" panose="02040503050406030204" pitchFamily="18" charset="0"/>
                            <a:ea typeface="Cambria Math" panose="02040503050406030204" pitchFamily="18" charset="0"/>
                            <a:sym typeface="Symbol" pitchFamily="18" charset="2"/>
                          </a:rPr>
                          <m:t>)</m:t>
                        </m:r>
                      </m:sup>
                    </m:sSup>
                    <m:r>
                      <a:rPr lang="en-US" sz="2000" b="0" i="1" smtClean="0">
                        <a:latin typeface="Cambria Math" panose="02040503050406030204" pitchFamily="18" charset="0"/>
                        <a:sym typeface="Symbol" pitchFamily="18" charset="2"/>
                      </a:rPr>
                      <m:t>=1 (</m:t>
                    </m:r>
                    <m:r>
                      <a:rPr lang="en-US" sz="2000" b="0" i="1" smtClean="0">
                        <a:latin typeface="Cambria Math" panose="02040503050406030204" pitchFamily="18" charset="0"/>
                        <a:sym typeface="Symbol" pitchFamily="18" charset="2"/>
                      </a:rPr>
                      <m:t>𝑚𝑜𝑑</m:t>
                    </m:r>
                    <m:r>
                      <a:rPr lang="en-US" sz="2000" b="0" i="1" smtClean="0">
                        <a:latin typeface="Cambria Math" panose="02040503050406030204" pitchFamily="18" charset="0"/>
                        <a:sym typeface="Symbol" pitchFamily="18" charset="2"/>
                      </a:rPr>
                      <m:t> </m:t>
                    </m:r>
                    <m:r>
                      <a:rPr lang="en-US" sz="2000" b="0" i="1" smtClean="0">
                        <a:latin typeface="Cambria Math" panose="02040503050406030204" pitchFamily="18" charset="0"/>
                        <a:sym typeface="Symbol" pitchFamily="18" charset="2"/>
                      </a:rPr>
                      <m:t>𝑛</m:t>
                    </m:r>
                    <m:r>
                      <a:rPr lang="en-US" sz="2000" b="0" i="1" smtClean="0">
                        <a:latin typeface="Cambria Math" panose="02040503050406030204" pitchFamily="18" charset="0"/>
                        <a:sym typeface="Symbol" pitchFamily="18" charset="2"/>
                      </a:rPr>
                      <m:t>)</m:t>
                    </m:r>
                  </m:oMath>
                </a14:m>
                <a:r>
                  <a:rPr lang="en-US" sz="2000" dirty="0">
                    <a:latin typeface="Calibri" panose="020F0502020204030204" pitchFamily="34" charset="0"/>
                    <a:cs typeface="Calibri" panose="020F0502020204030204" pitchFamily="34" charset="0"/>
                    <a:sym typeface="Symbol" pitchFamily="18" charset="2"/>
                  </a:rPr>
                  <a:t> For n=p, </a:t>
                </a:r>
                <a14:m>
                  <m:oMath xmlns:m="http://schemas.openxmlformats.org/officeDocument/2006/math">
                    <m:r>
                      <a:rPr lang="en-US" sz="200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a:rPr lang="en-US" sz="2000" b="0" i="1" smtClean="0">
                            <a:latin typeface="Cambria Math" panose="02040503050406030204" pitchFamily="18" charset="0"/>
                            <a:ea typeface="Cambria Math" panose="02040503050406030204" pitchFamily="18" charset="0"/>
                            <a:sym typeface="Symbol" pitchFamily="18" charset="2"/>
                          </a:rPr>
                          <m:t>𝑝</m:t>
                        </m:r>
                      </m:e>
                    </m:d>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𝑝</m:t>
                    </m:r>
                    <m:r>
                      <a:rPr lang="en-US" sz="2000" b="0" i="1" smtClean="0">
                        <a:latin typeface="Cambria Math" panose="02040503050406030204" pitchFamily="18" charset="0"/>
                        <a:ea typeface="Cambria Math" panose="02040503050406030204" pitchFamily="18" charset="0"/>
                        <a:sym typeface="Symbol" pitchFamily="18" charset="2"/>
                      </a:rPr>
                      <m:t>−1</m:t>
                    </m:r>
                  </m:oMath>
                </a14:m>
                <a:r>
                  <a:rPr lang="en-US" sz="2000" dirty="0">
                    <a:latin typeface="Calibri" panose="020F0502020204030204" pitchFamily="34" charset="0"/>
                    <a:cs typeface="Calibri" panose="020F0502020204030204" pitchFamily="34" charset="0"/>
                    <a:sym typeface="Symbol" pitchFamily="18" charset="2"/>
                  </a:rPr>
                  <a:t> and this is just Wilson’s theorem.</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a:t>
                </a:r>
                <a14:m>
                  <m:oMath xmlns:m="http://schemas.openxmlformats.org/officeDocument/2006/math">
                    <m:d>
                      <m:dPr>
                        <m:ctrlPr>
                          <a:rPr lang="en-US" sz="2000" b="0" i="1" smtClean="0">
                            <a:latin typeface="Cambria Math" panose="02040503050406030204" pitchFamily="18" charset="0"/>
                            <a:sym typeface="Symbol" pitchFamily="18" charset="2"/>
                          </a:rPr>
                        </m:ctrlPr>
                      </m:dPr>
                      <m:e>
                        <m:r>
                          <a:rPr lang="en-US" sz="2000" b="0" i="1" smtClean="0">
                            <a:latin typeface="Cambria Math" panose="02040503050406030204" pitchFamily="18" charset="0"/>
                            <a:sym typeface="Symbol" pitchFamily="18" charset="2"/>
                          </a:rPr>
                          <m:t>𝑎</m:t>
                        </m:r>
                        <m:r>
                          <a:rPr lang="en-US" sz="2000" b="0" i="1" smtClean="0">
                            <a:latin typeface="Cambria Math" panose="02040503050406030204" pitchFamily="18" charset="0"/>
                            <a:sym typeface="Symbol" pitchFamily="18" charset="2"/>
                          </a:rPr>
                          <m:t>,</m:t>
                        </m:r>
                        <m:r>
                          <a:rPr lang="en-US" sz="2000" b="0" i="1" smtClean="0">
                            <a:latin typeface="Cambria Math" panose="02040503050406030204" pitchFamily="18" charset="0"/>
                            <a:sym typeface="Symbol" pitchFamily="18" charset="2"/>
                          </a:rPr>
                          <m:t>𝑏</m:t>
                        </m:r>
                      </m:e>
                    </m:d>
                    <m:r>
                      <a:rPr lang="en-US" sz="2000" b="0" i="1" smtClean="0">
                        <a:latin typeface="Cambria Math" panose="02040503050406030204" pitchFamily="18" charset="0"/>
                        <a:sym typeface="Symbol" pitchFamily="18" charset="2"/>
                      </a:rPr>
                      <m:t>=1, </m:t>
                    </m:r>
                    <m:r>
                      <a:rPr lang="en-US" sz="2000" b="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m:rPr>
                            <m:sty m:val="p"/>
                          </m:rPr>
                          <a:rPr lang="en-US" sz="2000" b="0" i="0" smtClean="0">
                            <a:latin typeface="Cambria Math" panose="02040503050406030204" pitchFamily="18" charset="0"/>
                            <a:ea typeface="Cambria Math" panose="02040503050406030204" pitchFamily="18" charset="0"/>
                            <a:sym typeface="Symbol" pitchFamily="18" charset="2"/>
                          </a:rPr>
                          <m:t>ab</m:t>
                        </m:r>
                      </m:e>
                    </m:d>
                    <m:r>
                      <a:rPr lang="en-US" sz="2000" b="0" i="0" smtClean="0">
                        <a:latin typeface="Cambria Math" panose="02040503050406030204" pitchFamily="18" charset="0"/>
                        <a:ea typeface="Cambria Math" panose="02040503050406030204" pitchFamily="18" charset="0"/>
                        <a:sym typeface="Symbol" pitchFamily="18" charset="2"/>
                      </a:rPr>
                      <m:t>=</m:t>
                    </m:r>
                    <m:r>
                      <m:rPr>
                        <m:sty m:val="p"/>
                      </m:rPr>
                      <a:rPr lang="el-GR" sz="2000" b="0" i="1" smtClean="0">
                        <a:latin typeface="Cambria Math" panose="02040503050406030204" pitchFamily="18" charset="0"/>
                        <a:ea typeface="Cambria Math" panose="02040503050406030204" pitchFamily="18" charset="0"/>
                        <a:sym typeface="Symbol" pitchFamily="18" charset="2"/>
                      </a:rPr>
                      <m:t>φ</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𝑎</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𝜑</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𝑏</m:t>
                    </m:r>
                    <m:r>
                      <a:rPr lang="en-US" sz="2000" b="0" i="1" smtClean="0">
                        <a:latin typeface="Cambria Math" panose="02040503050406030204" pitchFamily="18" charset="0"/>
                        <a:ea typeface="Cambria Math" panose="02040503050406030204" pitchFamily="18" charset="0"/>
                        <a:sym typeface="Symbol" pitchFamily="18" charset="2"/>
                      </a:rPr>
                      <m:t>)</m:t>
                    </m:r>
                  </m:oMath>
                </a14:m>
                <a:r>
                  <a:rPr lang="en-US" sz="2000" dirty="0">
                    <a:latin typeface="Calibri" panose="020F0502020204030204" pitchFamily="34" charset="0"/>
                    <a:cs typeface="Calibri" panose="020F0502020204030204" pitchFamily="34" charset="0"/>
                    <a:sym typeface="Symbol" pitchFamily="18" charset="2"/>
                  </a:rPr>
                  <a:t> </a:t>
                </a:r>
              </a:p>
              <a:p>
                <a:pPr>
                  <a:lnSpc>
                    <a:spcPct val="80000"/>
                  </a:lnSpc>
                  <a:spcBef>
                    <a:spcPts val="200"/>
                  </a:spcBef>
                </a:pPr>
                <a:r>
                  <a:rPr lang="en-US" sz="1800" dirty="0">
                    <a:latin typeface="Calibri" panose="020F0502020204030204" pitchFamily="34" charset="0"/>
                    <a:cs typeface="Calibri" panose="020F0502020204030204" pitchFamily="34" charset="0"/>
                    <a:sym typeface="Symbol" pitchFamily="18" charset="2"/>
                  </a:rPr>
                  <a:t>Proof:  Since (</a:t>
                </a:r>
                <a:r>
                  <a:rPr lang="en-US" sz="1800" dirty="0" err="1">
                    <a:latin typeface="Calibri" panose="020F0502020204030204" pitchFamily="34" charset="0"/>
                    <a:cs typeface="Calibri" panose="020F0502020204030204" pitchFamily="34" charset="0"/>
                    <a:sym typeface="Symbol" pitchFamily="18" charset="2"/>
                  </a:rPr>
                  <a:t>a,b</a:t>
                </a:r>
                <a:r>
                  <a:rPr lang="en-US" sz="1800" dirty="0">
                    <a:latin typeface="Calibri" panose="020F0502020204030204" pitchFamily="34" charset="0"/>
                    <a:cs typeface="Calibri" panose="020F0502020204030204" pitchFamily="34" charset="0"/>
                    <a:sym typeface="Symbol" pitchFamily="18" charset="2"/>
                  </a:rPr>
                  <a:t>)=1, ∃</a:t>
                </a:r>
                <a:r>
                  <a:rPr lang="en-US" sz="1800" dirty="0" err="1">
                    <a:latin typeface="Calibri" panose="020F0502020204030204" pitchFamily="34" charset="0"/>
                    <a:cs typeface="Calibri" panose="020F0502020204030204" pitchFamily="34" charset="0"/>
                    <a:sym typeface="Symbol" pitchFamily="18" charset="2"/>
                  </a:rPr>
                  <a:t>x,y</a:t>
                </a:r>
                <a:r>
                  <a:rPr lang="en-US" sz="1800" dirty="0">
                    <a:latin typeface="Calibri" panose="020F0502020204030204" pitchFamily="34" charset="0"/>
                    <a:cs typeface="Calibri" panose="020F0502020204030204" pitchFamily="34" charset="0"/>
                    <a:sym typeface="Symbol" pitchFamily="18" charset="2"/>
                  </a:rPr>
                  <a:t> 𝝴 Z: </a:t>
                </a:r>
                <a:r>
                  <a:rPr lang="en-US" sz="1800" dirty="0" err="1">
                    <a:latin typeface="Calibri" panose="020F0502020204030204" pitchFamily="34" charset="0"/>
                    <a:cs typeface="Calibri" panose="020F0502020204030204" pitchFamily="34" charset="0"/>
                    <a:sym typeface="Symbol" pitchFamily="18" charset="2"/>
                  </a:rPr>
                  <a:t>ax+by</a:t>
                </a:r>
                <a:r>
                  <a:rPr lang="en-US" sz="1800" dirty="0">
                    <a:latin typeface="Calibri" panose="020F0502020204030204" pitchFamily="34" charset="0"/>
                    <a:cs typeface="Calibri" panose="020F0502020204030204" pitchFamily="34" charset="0"/>
                    <a:sym typeface="Symbol" pitchFamily="18" charset="2"/>
                  </a:rPr>
                  <a:t>=1.  Suppose (</a:t>
                </a:r>
                <a:r>
                  <a:rPr lang="en-US" sz="1800" dirty="0" err="1">
                    <a:latin typeface="Calibri" panose="020F0502020204030204" pitchFamily="34" charset="0"/>
                    <a:cs typeface="Calibri" panose="020F0502020204030204" pitchFamily="34" charset="0"/>
                    <a:sym typeface="Symbol" pitchFamily="18" charset="2"/>
                  </a:rPr>
                  <a:t>a</a:t>
                </a:r>
                <a:r>
                  <a:rPr lang="en-US" sz="1800" baseline="-25000" dirty="0" err="1">
                    <a:latin typeface="Calibri" panose="020F0502020204030204" pitchFamily="34" charset="0"/>
                    <a:cs typeface="Calibri" panose="020F0502020204030204" pitchFamily="34" charset="0"/>
                    <a:sym typeface="Symbol" pitchFamily="18" charset="2"/>
                  </a:rPr>
                  <a:t>i</a:t>
                </a:r>
                <a:r>
                  <a:rPr lang="en-US" sz="1800" dirty="0" err="1">
                    <a:latin typeface="Calibri" panose="020F0502020204030204" pitchFamily="34" charset="0"/>
                    <a:cs typeface="Calibri" panose="020F0502020204030204" pitchFamily="34" charset="0"/>
                    <a:sym typeface="Symbol" pitchFamily="18" charset="2"/>
                  </a:rPr>
                  <a:t>,a</a:t>
                </a:r>
                <a:r>
                  <a:rPr lang="en-US" sz="1800" dirty="0">
                    <a:latin typeface="Calibri" panose="020F0502020204030204" pitchFamily="34" charset="0"/>
                    <a:cs typeface="Calibri" panose="020F0502020204030204" pitchFamily="34" charset="0"/>
                    <a:sym typeface="Symbol" pitchFamily="18" charset="2"/>
                  </a:rPr>
                  <a:t>)=1 and (</a:t>
                </a:r>
                <a:r>
                  <a:rPr lang="en-US" sz="1800" dirty="0" err="1">
                    <a:latin typeface="Calibri" panose="020F0502020204030204" pitchFamily="34" charset="0"/>
                    <a:cs typeface="Calibri" panose="020F0502020204030204" pitchFamily="34" charset="0"/>
                    <a:sym typeface="Symbol" pitchFamily="18" charset="2"/>
                  </a:rPr>
                  <a:t>b</a:t>
                </a:r>
                <a:r>
                  <a:rPr lang="en-US" sz="1800" baseline="-25000" dirty="0" err="1">
                    <a:latin typeface="Calibri" panose="020F0502020204030204" pitchFamily="34" charset="0"/>
                    <a:cs typeface="Calibri" panose="020F0502020204030204" pitchFamily="34" charset="0"/>
                    <a:sym typeface="Symbol" pitchFamily="18" charset="2"/>
                  </a:rPr>
                  <a:t>j</a:t>
                </a:r>
                <a:r>
                  <a:rPr lang="en-US" sz="1800" dirty="0">
                    <a:latin typeface="Calibri" panose="020F0502020204030204" pitchFamily="34" charset="0"/>
                    <a:cs typeface="Calibri" panose="020F0502020204030204" pitchFamily="34" charset="0"/>
                    <a:sym typeface="Symbol" pitchFamily="18" charset="2"/>
                  </a:rPr>
                  <a:t>, b)=1,</a:t>
                </a:r>
              </a:p>
              <a:p>
                <a:pPr>
                  <a:lnSpc>
                    <a:spcPct val="80000"/>
                  </a:lnSpc>
                  <a:spcBef>
                    <a:spcPts val="200"/>
                  </a:spcBef>
                  <a:buNone/>
                </a:pPr>
                <a:r>
                  <a:rPr lang="en-US" sz="1800" dirty="0">
                    <a:latin typeface="Calibri" panose="020F0502020204030204" pitchFamily="34" charset="0"/>
                    <a:cs typeface="Calibri" panose="020F0502020204030204" pitchFamily="34" charset="0"/>
                    <a:sym typeface="Symbol" pitchFamily="18" charset="2"/>
                  </a:rPr>
                  <a:t>        put </a:t>
                </a:r>
                <a:r>
                  <a:rPr lang="en-US" sz="1800" dirty="0" err="1">
                    <a:latin typeface="Calibri" panose="020F0502020204030204" pitchFamily="34" charset="0"/>
                    <a:cs typeface="Calibri" panose="020F0502020204030204" pitchFamily="34" charset="0"/>
                    <a:sym typeface="Symbol" pitchFamily="18" charset="2"/>
                  </a:rPr>
                  <a:t>t</a:t>
                </a:r>
                <a:r>
                  <a:rPr lang="en-US" sz="1800" baseline="-25000" dirty="0" err="1">
                    <a:latin typeface="Calibri" panose="020F0502020204030204" pitchFamily="34" charset="0"/>
                    <a:cs typeface="Calibri" panose="020F0502020204030204" pitchFamily="34" charset="0"/>
                    <a:sym typeface="Symbol" pitchFamily="18" charset="2"/>
                  </a:rPr>
                  <a:t>ij</a:t>
                </a:r>
                <a:r>
                  <a:rPr lang="en-US" sz="1800" dirty="0">
                    <a:latin typeface="Calibri" panose="020F0502020204030204" pitchFamily="34" charset="0"/>
                    <a:cs typeface="Calibri" panose="020F0502020204030204" pitchFamily="34" charset="0"/>
                    <a:sym typeface="Symbol" pitchFamily="18" charset="2"/>
                  </a:rPr>
                  <a:t>= </a:t>
                </a:r>
                <a:r>
                  <a:rPr lang="en-US" sz="1800" dirty="0" err="1">
                    <a:latin typeface="Calibri" panose="020F0502020204030204" pitchFamily="34" charset="0"/>
                    <a:cs typeface="Calibri" panose="020F0502020204030204" pitchFamily="34" charset="0"/>
                    <a:sym typeface="Symbol" pitchFamily="18" charset="2"/>
                  </a:rPr>
                  <a:t>b</a:t>
                </a:r>
                <a:r>
                  <a:rPr lang="en-US" sz="1800" baseline="-25000" dirty="0" err="1">
                    <a:latin typeface="Calibri" panose="020F0502020204030204" pitchFamily="34" charset="0"/>
                    <a:cs typeface="Calibri" panose="020F0502020204030204" pitchFamily="34" charset="0"/>
                    <a:sym typeface="Symbol" pitchFamily="18" charset="2"/>
                  </a:rPr>
                  <a:t>i</a:t>
                </a:r>
                <a:r>
                  <a:rPr lang="en-US" sz="1800" dirty="0" err="1">
                    <a:latin typeface="Calibri" panose="020F0502020204030204" pitchFamily="34" charset="0"/>
                    <a:cs typeface="Calibri" panose="020F0502020204030204" pitchFamily="34" charset="0"/>
                    <a:sym typeface="Symbol" pitchFamily="18" charset="2"/>
                  </a:rPr>
                  <a:t>ax+a</a:t>
                </a:r>
                <a:r>
                  <a:rPr lang="en-US" sz="1800" baseline="-25000" dirty="0" err="1">
                    <a:latin typeface="Calibri" panose="020F0502020204030204" pitchFamily="34" charset="0"/>
                    <a:cs typeface="Calibri" panose="020F0502020204030204" pitchFamily="34" charset="0"/>
                    <a:sym typeface="Symbol" pitchFamily="18" charset="2"/>
                  </a:rPr>
                  <a:t>i</a:t>
                </a:r>
                <a:r>
                  <a:rPr lang="en-US" sz="1800" dirty="0" err="1">
                    <a:latin typeface="Calibri" panose="020F0502020204030204" pitchFamily="34" charset="0"/>
                    <a:cs typeface="Calibri" panose="020F0502020204030204" pitchFamily="34" charset="0"/>
                    <a:sym typeface="Symbol" pitchFamily="18" charset="2"/>
                  </a:rPr>
                  <a:t>by</a:t>
                </a:r>
                <a:r>
                  <a:rPr lang="en-US" sz="1800" dirty="0">
                    <a:latin typeface="Calibri" panose="020F0502020204030204" pitchFamily="34" charset="0"/>
                    <a:cs typeface="Calibri" panose="020F0502020204030204" pitchFamily="34" charset="0"/>
                    <a:sym typeface="Symbol" pitchFamily="18" charset="2"/>
                  </a:rPr>
                  <a:t>.  </a:t>
                </a:r>
                <a:r>
                  <a:rPr lang="en-US" sz="1800" dirty="0" err="1">
                    <a:latin typeface="Calibri" panose="020F0502020204030204" pitchFamily="34" charset="0"/>
                    <a:cs typeface="Calibri" panose="020F0502020204030204" pitchFamily="34" charset="0"/>
                    <a:sym typeface="Symbol" pitchFamily="18" charset="2"/>
                  </a:rPr>
                  <a:t>t</a:t>
                </a:r>
                <a:r>
                  <a:rPr lang="en-US" sz="1800" baseline="-25000" dirty="0" err="1">
                    <a:latin typeface="Calibri" panose="020F0502020204030204" pitchFamily="34" charset="0"/>
                    <a:cs typeface="Calibri" panose="020F0502020204030204" pitchFamily="34" charset="0"/>
                    <a:sym typeface="Symbol" pitchFamily="18" charset="2"/>
                  </a:rPr>
                  <a:t>ij</a:t>
                </a:r>
                <a:r>
                  <a:rPr lang="en-US" sz="1800" dirty="0">
                    <a:latin typeface="Calibri" panose="020F0502020204030204" pitchFamily="34" charset="0"/>
                    <a:cs typeface="Calibri" panose="020F0502020204030204" pitchFamily="34" charset="0"/>
                    <a:sym typeface="Symbol" pitchFamily="18" charset="2"/>
                  </a:rPr>
                  <a:t>= a</a:t>
                </a:r>
                <a:r>
                  <a:rPr lang="en-US" sz="1800" baseline="-25000" dirty="0">
                    <a:latin typeface="Calibri" panose="020F0502020204030204" pitchFamily="34" charset="0"/>
                    <a:cs typeface="Calibri" panose="020F0502020204030204" pitchFamily="34" charset="0"/>
                    <a:sym typeface="Symbol" pitchFamily="18" charset="2"/>
                  </a:rPr>
                  <a:t>i </a:t>
                </a:r>
                <a:r>
                  <a:rPr lang="en-US" sz="1800" dirty="0">
                    <a:latin typeface="Calibri" panose="020F0502020204030204" pitchFamily="34" charset="0"/>
                    <a:cs typeface="Calibri" panose="020F0502020204030204" pitchFamily="34" charset="0"/>
                    <a:sym typeface="Symbol" pitchFamily="18" charset="2"/>
                  </a:rPr>
                  <a:t>(mod a) and </a:t>
                </a:r>
                <a:r>
                  <a:rPr lang="en-US" sz="1800" dirty="0" err="1">
                    <a:latin typeface="Calibri" panose="020F0502020204030204" pitchFamily="34" charset="0"/>
                    <a:cs typeface="Calibri" panose="020F0502020204030204" pitchFamily="34" charset="0"/>
                    <a:sym typeface="Symbol" pitchFamily="18" charset="2"/>
                  </a:rPr>
                  <a:t>t</a:t>
                </a:r>
                <a:r>
                  <a:rPr lang="en-US" sz="1800" baseline="-25000" dirty="0" err="1">
                    <a:latin typeface="Calibri" panose="020F0502020204030204" pitchFamily="34" charset="0"/>
                    <a:cs typeface="Calibri" panose="020F0502020204030204" pitchFamily="34" charset="0"/>
                    <a:sym typeface="Symbol" pitchFamily="18" charset="2"/>
                  </a:rPr>
                  <a:t>ij</a:t>
                </a:r>
                <a:r>
                  <a:rPr lang="en-US" sz="1800" dirty="0">
                    <a:latin typeface="Calibri" panose="020F0502020204030204" pitchFamily="34" charset="0"/>
                    <a:cs typeface="Calibri" panose="020F0502020204030204" pitchFamily="34" charset="0"/>
                    <a:sym typeface="Symbol" pitchFamily="18" charset="2"/>
                  </a:rPr>
                  <a:t>= </a:t>
                </a:r>
                <a:r>
                  <a:rPr lang="en-US" sz="1800" dirty="0" err="1">
                    <a:latin typeface="Calibri" panose="020F0502020204030204" pitchFamily="34" charset="0"/>
                    <a:cs typeface="Calibri" panose="020F0502020204030204" pitchFamily="34" charset="0"/>
                    <a:sym typeface="Symbol" pitchFamily="18" charset="2"/>
                  </a:rPr>
                  <a:t>b</a:t>
                </a:r>
                <a:r>
                  <a:rPr lang="en-US" sz="1800" baseline="-25000" dirty="0" err="1">
                    <a:latin typeface="Calibri" panose="020F0502020204030204" pitchFamily="34" charset="0"/>
                    <a:cs typeface="Calibri" panose="020F0502020204030204" pitchFamily="34" charset="0"/>
                    <a:sym typeface="Symbol" pitchFamily="18" charset="2"/>
                  </a:rPr>
                  <a:t>j</a:t>
                </a:r>
                <a:r>
                  <a:rPr lang="en-US" sz="1800" baseline="-25000" dirty="0">
                    <a:latin typeface="Calibri" panose="020F0502020204030204" pitchFamily="34" charset="0"/>
                    <a:cs typeface="Calibri" panose="020F0502020204030204" pitchFamily="34" charset="0"/>
                    <a:sym typeface="Symbol" pitchFamily="18" charset="2"/>
                  </a:rPr>
                  <a:t> </a:t>
                </a:r>
                <a:r>
                  <a:rPr lang="en-US" sz="1800" dirty="0">
                    <a:latin typeface="Calibri" panose="020F0502020204030204" pitchFamily="34" charset="0"/>
                    <a:cs typeface="Calibri" panose="020F0502020204030204" pitchFamily="34" charset="0"/>
                    <a:sym typeface="Symbol" pitchFamily="18" charset="2"/>
                  </a:rPr>
                  <a:t>(mod b).  By the CRT, </a:t>
                </a:r>
                <a:r>
                  <a:rPr lang="en-US" sz="1800" dirty="0" err="1">
                    <a:latin typeface="Calibri" panose="020F0502020204030204" pitchFamily="34" charset="0"/>
                    <a:cs typeface="Calibri" panose="020F0502020204030204" pitchFamily="34" charset="0"/>
                    <a:sym typeface="Symbol" pitchFamily="18" charset="2"/>
                  </a:rPr>
                  <a:t>t</a:t>
                </a:r>
                <a:r>
                  <a:rPr lang="en-US" sz="1800" baseline="-25000" dirty="0" err="1">
                    <a:latin typeface="Calibri" panose="020F0502020204030204" pitchFamily="34" charset="0"/>
                    <a:cs typeface="Calibri" panose="020F0502020204030204" pitchFamily="34" charset="0"/>
                    <a:sym typeface="Symbol" pitchFamily="18" charset="2"/>
                  </a:rPr>
                  <a:t>ij</a:t>
                </a:r>
                <a:r>
                  <a:rPr lang="en-US" sz="1800" dirty="0">
                    <a:latin typeface="Calibri" panose="020F0502020204030204" pitchFamily="34" charset="0"/>
                    <a:cs typeface="Calibri" panose="020F0502020204030204" pitchFamily="34" charset="0"/>
                    <a:sym typeface="Symbol" pitchFamily="18" charset="2"/>
                  </a:rPr>
                  <a:t> is unique</a:t>
                </a:r>
              </a:p>
              <a:p>
                <a:pPr>
                  <a:lnSpc>
                    <a:spcPct val="80000"/>
                  </a:lnSpc>
                  <a:spcBef>
                    <a:spcPts val="200"/>
                  </a:spcBef>
                  <a:buNone/>
                </a:pPr>
                <a:r>
                  <a:rPr lang="en-US" sz="1800" dirty="0">
                    <a:latin typeface="Calibri" panose="020F0502020204030204" pitchFamily="34" charset="0"/>
                    <a:cs typeface="Calibri" panose="020F0502020204030204" pitchFamily="34" charset="0"/>
                    <a:sym typeface="Symbol" pitchFamily="18" charset="2"/>
                  </a:rPr>
                  <a:t>        mod ab and further,  (</a:t>
                </a:r>
                <a:r>
                  <a:rPr lang="en-US" sz="1800" dirty="0" err="1">
                    <a:latin typeface="Calibri" panose="020F0502020204030204" pitchFamily="34" charset="0"/>
                    <a:cs typeface="Calibri" panose="020F0502020204030204" pitchFamily="34" charset="0"/>
                    <a:sym typeface="Symbol" pitchFamily="18" charset="2"/>
                  </a:rPr>
                  <a:t>t</a:t>
                </a:r>
                <a:r>
                  <a:rPr lang="en-US" sz="1800" baseline="-25000" dirty="0" err="1">
                    <a:latin typeface="Calibri" panose="020F0502020204030204" pitchFamily="34" charset="0"/>
                    <a:cs typeface="Calibri" panose="020F0502020204030204" pitchFamily="34" charset="0"/>
                    <a:sym typeface="Symbol" pitchFamily="18" charset="2"/>
                  </a:rPr>
                  <a:t>ij</a:t>
                </a:r>
                <a:r>
                  <a:rPr lang="en-US" sz="1800" dirty="0" err="1">
                    <a:latin typeface="Calibri" panose="020F0502020204030204" pitchFamily="34" charset="0"/>
                    <a:cs typeface="Calibri" panose="020F0502020204030204" pitchFamily="34" charset="0"/>
                    <a:sym typeface="Symbol" pitchFamily="18" charset="2"/>
                  </a:rPr>
                  <a:t>,a</a:t>
                </a:r>
                <a:r>
                  <a:rPr lang="en-US" sz="1800" dirty="0">
                    <a:latin typeface="Calibri" panose="020F0502020204030204" pitchFamily="34" charset="0"/>
                    <a:cs typeface="Calibri" panose="020F0502020204030204" pitchFamily="34" charset="0"/>
                    <a:sym typeface="Symbol" pitchFamily="18" charset="2"/>
                  </a:rPr>
                  <a:t>)=1=(</a:t>
                </a:r>
                <a:r>
                  <a:rPr lang="en-US" sz="1800" dirty="0" err="1">
                    <a:latin typeface="Calibri" panose="020F0502020204030204" pitchFamily="34" charset="0"/>
                    <a:cs typeface="Calibri" panose="020F0502020204030204" pitchFamily="34" charset="0"/>
                    <a:sym typeface="Symbol" pitchFamily="18" charset="2"/>
                  </a:rPr>
                  <a:t>t</a:t>
                </a:r>
                <a:r>
                  <a:rPr lang="en-US" sz="1800" baseline="-25000" dirty="0" err="1">
                    <a:latin typeface="Calibri" panose="020F0502020204030204" pitchFamily="34" charset="0"/>
                    <a:cs typeface="Calibri" panose="020F0502020204030204" pitchFamily="34" charset="0"/>
                    <a:sym typeface="Symbol" pitchFamily="18" charset="2"/>
                  </a:rPr>
                  <a:t>ij</a:t>
                </a:r>
                <a:r>
                  <a:rPr lang="en-US" sz="1800" dirty="0">
                    <a:latin typeface="Calibri" panose="020F0502020204030204" pitchFamily="34" charset="0"/>
                    <a:cs typeface="Calibri" panose="020F0502020204030204" pitchFamily="34" charset="0"/>
                    <a:sym typeface="Symbol" pitchFamily="18" charset="2"/>
                  </a:rPr>
                  <a:t>, b).  There are f(a)f(b)  such </a:t>
                </a:r>
                <a:r>
                  <a:rPr lang="en-US" sz="1800" dirty="0" err="1">
                    <a:latin typeface="Calibri" panose="020F0502020204030204" pitchFamily="34" charset="0"/>
                    <a:cs typeface="Calibri" panose="020F0502020204030204" pitchFamily="34" charset="0"/>
                    <a:sym typeface="Symbol" pitchFamily="18" charset="2"/>
                  </a:rPr>
                  <a:t>t</a:t>
                </a:r>
                <a:r>
                  <a:rPr lang="en-US" sz="1800" baseline="-25000" dirty="0" err="1">
                    <a:latin typeface="Calibri" panose="020F0502020204030204" pitchFamily="34" charset="0"/>
                    <a:cs typeface="Calibri" panose="020F0502020204030204" pitchFamily="34" charset="0"/>
                    <a:sym typeface="Symbol" pitchFamily="18" charset="2"/>
                  </a:rPr>
                  <a:t>ij</a:t>
                </a:r>
                <a:r>
                  <a:rPr lang="en-US" sz="1800" dirty="0">
                    <a:latin typeface="Calibri" panose="020F0502020204030204" pitchFamily="34" charset="0"/>
                    <a:cs typeface="Calibri" panose="020F0502020204030204" pitchFamily="34" charset="0"/>
                    <a:sym typeface="Symbol" pitchFamily="18" charset="2"/>
                  </a:rPr>
                  <a:t>  so </a:t>
                </a:r>
              </a:p>
              <a:p>
                <a:pPr>
                  <a:lnSpc>
                    <a:spcPct val="80000"/>
                  </a:lnSpc>
                  <a:spcBef>
                    <a:spcPts val="200"/>
                  </a:spcBef>
                  <a:buNone/>
                </a:pPr>
                <a:r>
                  <a:rPr lang="en-US" sz="1800" dirty="0">
                    <a:latin typeface="Calibri" panose="020F0502020204030204" pitchFamily="34" charset="0"/>
                    <a:cs typeface="Calibri" panose="020F0502020204030204" pitchFamily="34" charset="0"/>
                    <a:sym typeface="Symbol" pitchFamily="18" charset="2"/>
                  </a:rPr>
                  <a:t>        </a:t>
                </a:r>
                <a14:m>
                  <m:oMath xmlns:m="http://schemas.openxmlformats.org/officeDocument/2006/math">
                    <m:d>
                      <m:dPr>
                        <m:begChr m:val="|"/>
                        <m:endChr m:val="|"/>
                        <m:ctrlPr>
                          <a:rPr lang="en-US" sz="1800" b="0" i="1" smtClean="0">
                            <a:latin typeface="Cambria Math" panose="02040503050406030204" pitchFamily="18" charset="0"/>
                            <a:sym typeface="Symbol" pitchFamily="18" charset="2"/>
                          </a:rPr>
                        </m:ctrlPr>
                      </m:dPr>
                      <m:e>
                        <m:sSubSup>
                          <m:sSubSupPr>
                            <m:ctrlPr>
                              <a:rPr lang="en-US" sz="1800" b="0" i="1" smtClean="0">
                                <a:latin typeface="Cambria Math" panose="02040503050406030204" pitchFamily="18" charset="0"/>
                                <a:sym typeface="Symbol" pitchFamily="18" charset="2"/>
                              </a:rPr>
                            </m:ctrlPr>
                          </m:sSubSupPr>
                          <m:e>
                            <m:r>
                              <a:rPr lang="en-US" sz="1800" b="0" i="1" smtClean="0">
                                <a:latin typeface="Cambria Math" panose="02040503050406030204" pitchFamily="18" charset="0"/>
                                <a:ea typeface="Cambria Math" panose="02040503050406030204" pitchFamily="18" charset="0"/>
                                <a:sym typeface="Symbol" pitchFamily="18" charset="2"/>
                              </a:rPr>
                              <m:t>ℤ</m:t>
                            </m:r>
                          </m:e>
                          <m:sub>
                            <m:r>
                              <a:rPr lang="en-US" sz="1800" b="0" i="1" smtClean="0">
                                <a:latin typeface="Cambria Math" panose="02040503050406030204" pitchFamily="18" charset="0"/>
                                <a:sym typeface="Symbol" pitchFamily="18" charset="2"/>
                              </a:rPr>
                              <m:t>𝑎𝑏</m:t>
                            </m:r>
                          </m:sub>
                          <m:sup>
                            <m:r>
                              <a:rPr lang="en-US" sz="1800" b="0" i="1" smtClean="0">
                                <a:latin typeface="Cambria Math" panose="02040503050406030204" pitchFamily="18" charset="0"/>
                                <a:sym typeface="Symbol" pitchFamily="18" charset="2"/>
                              </a:rPr>
                              <m:t>∗</m:t>
                            </m:r>
                          </m:sup>
                        </m:sSubSup>
                      </m:e>
                    </m:d>
                    <m:r>
                      <a:rPr lang="en-US" sz="1800" b="0" i="1" smtClean="0">
                        <a:latin typeface="Cambria Math" panose="02040503050406030204" pitchFamily="18" charset="0"/>
                        <a:sym typeface="Symbol" pitchFamily="18" charset="2"/>
                      </a:rPr>
                      <m:t>=</m:t>
                    </m:r>
                    <m:r>
                      <a:rPr lang="en-US" sz="1800" b="0" i="1" smtClean="0">
                        <a:latin typeface="Cambria Math" panose="02040503050406030204" pitchFamily="18" charset="0"/>
                        <a:ea typeface="Cambria Math" panose="02040503050406030204" pitchFamily="18" charset="0"/>
                        <a:sym typeface="Symbol" pitchFamily="18" charset="2"/>
                      </a:rPr>
                      <m:t>𝜑</m:t>
                    </m:r>
                    <m:r>
                      <a:rPr lang="en-US" sz="1800" b="0" i="1" smtClean="0">
                        <a:latin typeface="Cambria Math" panose="02040503050406030204" pitchFamily="18" charset="0"/>
                        <a:ea typeface="Cambria Math" panose="02040503050406030204" pitchFamily="18" charset="0"/>
                        <a:sym typeface="Symbol" pitchFamily="18" charset="2"/>
                      </a:rPr>
                      <m:t>(</m:t>
                    </m:r>
                    <m:r>
                      <a:rPr lang="en-US" sz="1800" b="0" i="1" smtClean="0">
                        <a:latin typeface="Cambria Math" panose="02040503050406030204" pitchFamily="18" charset="0"/>
                        <a:ea typeface="Cambria Math" panose="02040503050406030204" pitchFamily="18" charset="0"/>
                        <a:sym typeface="Symbol" pitchFamily="18" charset="2"/>
                      </a:rPr>
                      <m:t>𝑎</m:t>
                    </m:r>
                    <m:r>
                      <a:rPr lang="en-US" sz="1800" b="0" i="1" smtClean="0">
                        <a:latin typeface="Cambria Math" panose="02040503050406030204" pitchFamily="18" charset="0"/>
                        <a:ea typeface="Cambria Math" panose="02040503050406030204" pitchFamily="18" charset="0"/>
                        <a:sym typeface="Symbol" pitchFamily="18" charset="2"/>
                      </a:rPr>
                      <m:t>)</m:t>
                    </m:r>
                    <m:r>
                      <a:rPr lang="en-US" sz="1800" b="0" i="1" smtClean="0">
                        <a:latin typeface="Cambria Math" panose="02040503050406030204" pitchFamily="18" charset="0"/>
                        <a:ea typeface="Cambria Math" panose="02040503050406030204" pitchFamily="18" charset="0"/>
                        <a:sym typeface="Symbol" pitchFamily="18" charset="2"/>
                      </a:rPr>
                      <m:t>𝜑</m:t>
                    </m:r>
                    <m:r>
                      <a:rPr lang="en-US" sz="1800" b="0" i="1" smtClean="0">
                        <a:latin typeface="Cambria Math" panose="02040503050406030204" pitchFamily="18" charset="0"/>
                        <a:ea typeface="Cambria Math" panose="02040503050406030204" pitchFamily="18" charset="0"/>
                        <a:sym typeface="Symbol" pitchFamily="18" charset="2"/>
                      </a:rPr>
                      <m:t>(</m:t>
                    </m:r>
                    <m:r>
                      <a:rPr lang="en-US" sz="1800" b="0" i="1" smtClean="0">
                        <a:latin typeface="Cambria Math" panose="02040503050406030204" pitchFamily="18" charset="0"/>
                        <a:ea typeface="Cambria Math" panose="02040503050406030204" pitchFamily="18" charset="0"/>
                        <a:sym typeface="Symbol" pitchFamily="18" charset="2"/>
                      </a:rPr>
                      <m:t>𝑏</m:t>
                    </m:r>
                    <m:r>
                      <a:rPr lang="en-US" sz="1800" b="0" i="1" smtClean="0">
                        <a:latin typeface="Cambria Math" panose="02040503050406030204" pitchFamily="18" charset="0"/>
                        <a:ea typeface="Cambria Math" panose="02040503050406030204" pitchFamily="18" charset="0"/>
                        <a:sym typeface="Symbol" pitchFamily="18" charset="2"/>
                      </a:rPr>
                      <m:t>)</m:t>
                    </m:r>
                  </m:oMath>
                </a14:m>
                <a:r>
                  <a:rPr lang="en-US" sz="1800" dirty="0">
                    <a:latin typeface="Calibri" panose="020F0502020204030204" pitchFamily="34" charset="0"/>
                    <a:cs typeface="Calibri" panose="020F0502020204030204" pitchFamily="34" charset="0"/>
                    <a:sym typeface="Symbol" pitchFamily="18" charset="2"/>
                  </a:rPr>
                  <a:t>.</a:t>
                </a:r>
              </a:p>
            </p:txBody>
          </p:sp>
        </mc:Choice>
        <mc:Fallback xmlns="">
          <p:sp>
            <p:nvSpPr>
              <p:cNvPr id="25605" name="Rectangle 3"/>
              <p:cNvSpPr>
                <a:spLocks noGrp="1" noRot="1" noChangeAspect="1" noMove="1" noResize="1" noEditPoints="1" noAdjustHandles="1" noChangeArrowheads="1" noChangeShapeType="1" noTextEdit="1"/>
              </p:cNvSpPr>
              <p:nvPr>
                <p:ph type="body" idx="1"/>
              </p:nvPr>
            </p:nvSpPr>
            <p:spPr>
              <a:xfrm>
                <a:off x="342900" y="1600200"/>
                <a:ext cx="8458200" cy="4876800"/>
              </a:xfrm>
              <a:blipFill>
                <a:blip r:embed="rId3"/>
                <a:stretch>
                  <a:fillRect l="-1048" t="-2078" r="-1198"/>
                </a:stretch>
              </a:blipFill>
            </p:spPr>
            <p:txBody>
              <a:bodyPr/>
              <a:lstStyle/>
              <a:p>
                <a:r>
                  <a:rPr lang="en-US">
                    <a:noFill/>
                  </a:rPr>
                  <a:t> </a:t>
                </a:r>
              </a:p>
            </p:txBody>
          </p:sp>
        </mc:Fallback>
      </mc:AlternateContent>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Slide Number Placeholder 5"/>
          <p:cNvSpPr>
            <a:spLocks noGrp="1"/>
          </p:cNvSpPr>
          <p:nvPr>
            <p:ph type="sldNum" sz="quarter" idx="12"/>
          </p:nvPr>
        </p:nvSpPr>
        <p:spPr>
          <a:noFill/>
        </p:spPr>
        <p:txBody>
          <a:bodyPr/>
          <a:lstStyle/>
          <a:p>
            <a:fld id="{C50E0417-FC86-451D-9564-6C343BE933F7}" type="slidenum">
              <a:rPr lang="en-US" smtClean="0"/>
              <a:pPr/>
              <a:t>23</a:t>
            </a:fld>
            <a:endParaRPr lang="en-US"/>
          </a:p>
        </p:txBody>
      </p:sp>
      <p:sp>
        <p:nvSpPr>
          <p:cNvPr id="30724" name="Rectangle 2"/>
          <p:cNvSpPr>
            <a:spLocks noGrp="1" noChangeArrowheads="1"/>
          </p:cNvSpPr>
          <p:nvPr>
            <p:ph type="title"/>
          </p:nvPr>
        </p:nvSpPr>
        <p:spPr>
          <a:xfrm>
            <a:off x="685800" y="0"/>
            <a:ext cx="7772400" cy="838200"/>
          </a:xfrm>
        </p:spPr>
        <p:txBody>
          <a:bodyPr/>
          <a:lstStyle/>
          <a:p>
            <a:r>
              <a:rPr lang="en-US" sz="3600"/>
              <a:t>The Multiplicative Group (mod n)</a:t>
            </a:r>
          </a:p>
        </p:txBody>
      </p:sp>
      <mc:AlternateContent xmlns:mc="http://schemas.openxmlformats.org/markup-compatibility/2006" xmlns:a14="http://schemas.microsoft.com/office/drawing/2010/main">
        <mc:Choice Requires="a14">
          <p:sp>
            <p:nvSpPr>
              <p:cNvPr id="30725" name="Rectangle 3"/>
              <p:cNvSpPr>
                <a:spLocks noGrp="1" noChangeArrowheads="1"/>
              </p:cNvSpPr>
              <p:nvPr>
                <p:ph type="body" idx="1"/>
              </p:nvPr>
            </p:nvSpPr>
            <p:spPr>
              <a:xfrm>
                <a:off x="457200" y="2133600"/>
                <a:ext cx="8305800" cy="3048000"/>
              </a:xfrm>
            </p:spPr>
            <p:txBody>
              <a:bodyPr/>
              <a:lstStyle/>
              <a:p>
                <a:pPr marL="342900" lvl="1" indent="-342900">
                  <a:lnSpc>
                    <a:spcPct val="80000"/>
                  </a:lnSpc>
                  <a:spcBef>
                    <a:spcPts val="200"/>
                  </a:spcBef>
                  <a:buFontTx/>
                  <a:buChar char="•"/>
                </a:pPr>
                <a14:m>
                  <m:oMath xmlns:m="http://schemas.openxmlformats.org/officeDocument/2006/math">
                    <m:r>
                      <a:rPr lang="en-US" sz="2000" i="1" smtClean="0">
                        <a:latin typeface="Cambria Math" panose="02040503050406030204" pitchFamily="18" charset="0"/>
                        <a:ea typeface="Cambria Math" panose="02040503050406030204" pitchFamily="18" charset="0"/>
                        <a:cs typeface="Math1Mono" charset="2"/>
                      </a:rPr>
                      <m:t>𝜑</m:t>
                    </m:r>
                    <m:d>
                      <m:dPr>
                        <m:ctrlPr>
                          <a:rPr lang="en-US" sz="2000" b="0" i="1" smtClean="0">
                            <a:latin typeface="Cambria Math" panose="02040503050406030204" pitchFamily="18" charset="0"/>
                            <a:ea typeface="Cambria Math" panose="02040503050406030204" pitchFamily="18" charset="0"/>
                            <a:cs typeface="Math1Mono" charset="2"/>
                          </a:rPr>
                        </m:ctrlPr>
                      </m:dPr>
                      <m:e>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𝑝</m:t>
                            </m:r>
                          </m:e>
                          <m:sup>
                            <m:r>
                              <a:rPr lang="en-US" sz="2000" b="0" i="1" smtClean="0">
                                <a:latin typeface="Cambria Math" panose="02040503050406030204" pitchFamily="18" charset="0"/>
                                <a:ea typeface="Cambria Math" panose="02040503050406030204" pitchFamily="18" charset="0"/>
                              </a:rPr>
                              <m:t>𝑒</m:t>
                            </m:r>
                          </m:sup>
                        </m:sSup>
                      </m:e>
                    </m:d>
                    <m:r>
                      <a:rPr lang="en-US" sz="2000" b="0" i="1" smtClean="0">
                        <a:latin typeface="Cambria Math" panose="02040503050406030204" pitchFamily="18" charset="0"/>
                        <a:ea typeface="Cambria Math" panose="02040503050406030204" pitchFamily="18" charset="0"/>
                      </a:rPr>
                      <m:t>=</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𝑝</m:t>
                        </m:r>
                        <m:r>
                          <a:rPr lang="en-US" sz="2000" b="0" i="1" smtClean="0">
                            <a:latin typeface="Cambria Math" panose="02040503050406030204" pitchFamily="18" charset="0"/>
                            <a:ea typeface="Cambria Math" panose="02040503050406030204" pitchFamily="18" charset="0"/>
                          </a:rPr>
                          <m:t>−1</m:t>
                        </m:r>
                      </m:e>
                    </m:d>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𝑝</m:t>
                        </m:r>
                      </m:e>
                      <m:sup>
                        <m:r>
                          <a:rPr lang="en-US" sz="2000" b="0" i="1" smtClean="0">
                            <a:latin typeface="Cambria Math" panose="02040503050406030204" pitchFamily="18" charset="0"/>
                            <a:ea typeface="Cambria Math" panose="02040503050406030204" pitchFamily="18" charset="0"/>
                          </a:rPr>
                          <m:t>𝑒</m:t>
                        </m:r>
                        <m:r>
                          <a:rPr lang="en-US" sz="2000" b="0" i="1" smtClean="0">
                            <a:latin typeface="Cambria Math" panose="02040503050406030204" pitchFamily="18" charset="0"/>
                            <a:ea typeface="Cambria Math" panose="02040503050406030204" pitchFamily="18" charset="0"/>
                          </a:rPr>
                          <m:t>−1</m:t>
                        </m:r>
                      </m:sup>
                    </m:sSup>
                  </m:oMath>
                </a14:m>
                <a:endParaRPr lang="en-US" sz="2000" b="0" dirty="0">
                  <a:latin typeface="Calibri" panose="020F0502020204030204" pitchFamily="34" charset="0"/>
                  <a:ea typeface="Cambria Math" panose="02040503050406030204" pitchFamily="18" charset="0"/>
                  <a:cs typeface="Calibri" panose="020F0502020204030204" pitchFamily="34" charset="0"/>
                </a:endParaRPr>
              </a:p>
              <a:p>
                <a:pPr marL="342900" lvl="1" indent="-342900">
                  <a:lnSpc>
                    <a:spcPct val="80000"/>
                  </a:lnSpc>
                  <a:spcBef>
                    <a:spcPts val="200"/>
                  </a:spcBef>
                  <a:buFontTx/>
                  <a:buChar char="•"/>
                </a:pPr>
                <a:r>
                  <a:rPr lang="en-US" sz="2000" b="0" dirty="0">
                    <a:latin typeface="Calibri" panose="020F0502020204030204" pitchFamily="34" charset="0"/>
                    <a:cs typeface="Calibri" panose="020F0502020204030204" pitchFamily="34" charset="0"/>
                    <a:sym typeface="Symbol" pitchFamily="18" charset="2"/>
                  </a:rPr>
                  <a:t>If </a:t>
                </a:r>
                <a14:m>
                  <m:oMath xmlns:m="http://schemas.openxmlformats.org/officeDocument/2006/math">
                    <m:r>
                      <a:rPr lang="en-US" sz="2000" b="0" i="1" smtClean="0">
                        <a:latin typeface="Cambria Math" panose="02040503050406030204" pitchFamily="18" charset="0"/>
                        <a:sym typeface="Symbol" pitchFamily="18" charset="2"/>
                      </a:rPr>
                      <m:t>𝑛</m:t>
                    </m:r>
                    <m:r>
                      <a:rPr lang="en-US" sz="2000" b="0" i="1" smtClean="0">
                        <a:latin typeface="Cambria Math" panose="02040503050406030204" pitchFamily="18" charset="0"/>
                        <a:sym typeface="Symbol" pitchFamily="18" charset="2"/>
                      </a:rPr>
                      <m:t>= </m:t>
                    </m:r>
                    <m:nary>
                      <m:naryPr>
                        <m:chr m:val="∏"/>
                        <m:ctrlPr>
                          <a:rPr lang="en-US" sz="2000" b="0" i="1" smtClean="0">
                            <a:latin typeface="Cambria Math" panose="02040503050406030204" pitchFamily="18" charset="0"/>
                            <a:sym typeface="Symbol" pitchFamily="18" charset="2"/>
                          </a:rPr>
                        </m:ctrlPr>
                      </m:naryPr>
                      <m:sub>
                        <m:r>
                          <m:rPr>
                            <m:brk m:alnAt="23"/>
                          </m:rPr>
                          <a:rPr lang="en-US" sz="2000" b="0" i="1" smtClean="0">
                            <a:latin typeface="Cambria Math" panose="02040503050406030204" pitchFamily="18" charset="0"/>
                            <a:sym typeface="Symbol" pitchFamily="18" charset="2"/>
                          </a:rPr>
                          <m:t>𝑖</m:t>
                        </m:r>
                        <m:r>
                          <a:rPr lang="en-US" sz="2000" b="0" i="1" smtClean="0">
                            <a:latin typeface="Cambria Math" panose="02040503050406030204" pitchFamily="18" charset="0"/>
                            <a:sym typeface="Symbol" pitchFamily="18" charset="2"/>
                          </a:rPr>
                          <m:t>=1</m:t>
                        </m:r>
                      </m:sub>
                      <m:sup>
                        <m:r>
                          <a:rPr lang="en-US" sz="2000" b="0" i="1" smtClean="0">
                            <a:latin typeface="Cambria Math" panose="02040503050406030204" pitchFamily="18" charset="0"/>
                            <a:sym typeface="Symbol" pitchFamily="18" charset="2"/>
                          </a:rPr>
                          <m:t>𝑘</m:t>
                        </m:r>
                      </m:sup>
                      <m:e>
                        <m:sSup>
                          <m:sSupPr>
                            <m:ctrlPr>
                              <a:rPr lang="en-US" sz="2000" b="0" i="1" smtClean="0">
                                <a:latin typeface="Cambria Math" panose="02040503050406030204" pitchFamily="18" charset="0"/>
                                <a:sym typeface="Symbol" pitchFamily="18" charset="2"/>
                              </a:rPr>
                            </m:ctrlPr>
                          </m:sSupPr>
                          <m:e>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𝑝</m:t>
                                </m:r>
                              </m:e>
                              <m:sub>
                                <m:r>
                                  <a:rPr lang="en-US" sz="2000" b="0" i="1" smtClean="0">
                                    <a:latin typeface="Cambria Math" panose="02040503050406030204" pitchFamily="18" charset="0"/>
                                    <a:sym typeface="Symbol" pitchFamily="18" charset="2"/>
                                  </a:rPr>
                                  <m:t>𝑖</m:t>
                                </m:r>
                              </m:sub>
                            </m:sSub>
                          </m:e>
                          <m:sup>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𝑒</m:t>
                                </m:r>
                              </m:e>
                              <m:sub>
                                <m:r>
                                  <a:rPr lang="en-US" sz="2000" b="0" i="1" smtClean="0">
                                    <a:latin typeface="Cambria Math" panose="02040503050406030204" pitchFamily="18" charset="0"/>
                                    <a:sym typeface="Symbol" pitchFamily="18" charset="2"/>
                                  </a:rPr>
                                  <m:t>𝑖</m:t>
                                </m:r>
                                <m:r>
                                  <a:rPr lang="en-US" sz="2000" b="0" i="1" smtClean="0">
                                    <a:latin typeface="Cambria Math" panose="02040503050406030204" pitchFamily="18" charset="0"/>
                                    <a:sym typeface="Symbol" pitchFamily="18" charset="2"/>
                                  </a:rPr>
                                  <m:t> </m:t>
                                </m:r>
                              </m:sub>
                            </m:sSub>
                          </m:sup>
                        </m:sSup>
                      </m:e>
                    </m:nary>
                    <m:r>
                      <a:rPr lang="en-US" sz="2000" b="0" i="1" smtClean="0">
                        <a:latin typeface="Cambria Math" panose="02040503050406030204" pitchFamily="18" charset="0"/>
                        <a:sym typeface="Symbol" pitchFamily="18" charset="2"/>
                      </a:rPr>
                      <m:t>, </m:t>
                    </m:r>
                    <m:r>
                      <a:rPr lang="en-US" sz="2000" b="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m:rPr>
                            <m:sty m:val="p"/>
                          </m:rPr>
                          <a:rPr lang="en-US" sz="2000" b="0" i="0" smtClean="0">
                            <a:latin typeface="Cambria Math" panose="02040503050406030204" pitchFamily="18" charset="0"/>
                            <a:ea typeface="Cambria Math" panose="02040503050406030204" pitchFamily="18" charset="0"/>
                            <a:sym typeface="Symbol" pitchFamily="18" charset="2"/>
                          </a:rPr>
                          <m:t>n</m:t>
                        </m:r>
                      </m:e>
                    </m:d>
                    <m:r>
                      <a:rPr lang="en-US" sz="2000" b="0" i="0" smtClean="0">
                        <a:latin typeface="Cambria Math" panose="02040503050406030204" pitchFamily="18" charset="0"/>
                        <a:ea typeface="Cambria Math" panose="02040503050406030204" pitchFamily="18" charset="0"/>
                        <a:sym typeface="Symbol" pitchFamily="18" charset="2"/>
                      </a:rPr>
                      <m:t>=</m:t>
                    </m:r>
                    <m:r>
                      <m:rPr>
                        <m:sty m:val="p"/>
                      </m:rPr>
                      <a:rPr lang="en-US" sz="2000" b="0" i="0" smtClean="0">
                        <a:latin typeface="Cambria Math" panose="02040503050406030204" pitchFamily="18" charset="0"/>
                        <a:ea typeface="Cambria Math" panose="02040503050406030204" pitchFamily="18" charset="0"/>
                        <a:sym typeface="Symbol" pitchFamily="18" charset="2"/>
                      </a:rPr>
                      <m:t>n</m:t>
                    </m:r>
                    <m:nary>
                      <m:naryPr>
                        <m:chr m:val="∏"/>
                        <m:ctrlPr>
                          <a:rPr lang="en-US" sz="2000" b="0" i="1" smtClean="0">
                            <a:latin typeface="Cambria Math" panose="02040503050406030204" pitchFamily="18" charset="0"/>
                            <a:ea typeface="Cambria Math" panose="02040503050406030204" pitchFamily="18" charset="0"/>
                            <a:sym typeface="Symbol" pitchFamily="18" charset="2"/>
                          </a:rPr>
                        </m:ctrlPr>
                      </m:naryPr>
                      <m:sub>
                        <m:r>
                          <m:rPr>
                            <m:brk m:alnAt="23"/>
                          </m:rPr>
                          <a:rPr lang="en-US" sz="2000" b="0" i="1" smtClean="0">
                            <a:latin typeface="Cambria Math" panose="02040503050406030204" pitchFamily="18" charset="0"/>
                            <a:ea typeface="Cambria Math" panose="02040503050406030204" pitchFamily="18" charset="0"/>
                            <a:sym typeface="Symbol" pitchFamily="18" charset="2"/>
                          </a:rPr>
                          <m:t>𝑖</m:t>
                        </m:r>
                        <m:r>
                          <a:rPr lang="en-US" sz="2000" b="0" i="1" smtClean="0">
                            <a:latin typeface="Cambria Math" panose="02040503050406030204" pitchFamily="18" charset="0"/>
                            <a:ea typeface="Cambria Math" panose="02040503050406030204" pitchFamily="18" charset="0"/>
                            <a:sym typeface="Symbol" pitchFamily="18" charset="2"/>
                          </a:rPr>
                          <m:t>=1</m:t>
                        </m:r>
                      </m:sub>
                      <m:sup>
                        <m:r>
                          <a:rPr lang="en-US" sz="2000" b="0" i="1" smtClean="0">
                            <a:latin typeface="Cambria Math" panose="02040503050406030204" pitchFamily="18" charset="0"/>
                            <a:ea typeface="Cambria Math" panose="02040503050406030204" pitchFamily="18" charset="0"/>
                            <a:sym typeface="Symbol" pitchFamily="18" charset="2"/>
                          </a:rPr>
                          <m:t>𝑘</m:t>
                        </m:r>
                      </m:sup>
                      <m:e>
                        <m:r>
                          <a:rPr lang="en-US" sz="2000" b="0" i="1" smtClean="0">
                            <a:latin typeface="Cambria Math" panose="02040503050406030204" pitchFamily="18" charset="0"/>
                            <a:ea typeface="Cambria Math" panose="02040503050406030204" pitchFamily="18" charset="0"/>
                            <a:sym typeface="Symbol" pitchFamily="18" charset="2"/>
                          </a:rPr>
                          <m:t>(1−</m:t>
                        </m:r>
                        <m:f>
                          <m:fPr>
                            <m:ctrlPr>
                              <a:rPr lang="en-US" sz="2000" b="0" i="1" smtClean="0">
                                <a:latin typeface="Cambria Math" panose="02040503050406030204" pitchFamily="18" charset="0"/>
                                <a:ea typeface="Cambria Math" panose="02040503050406030204" pitchFamily="18" charset="0"/>
                                <a:sym typeface="Symbol" pitchFamily="18" charset="2"/>
                              </a:rPr>
                            </m:ctrlPr>
                          </m:fPr>
                          <m:num>
                            <m:r>
                              <a:rPr lang="en-US" sz="2000" b="0" i="1" smtClean="0">
                                <a:latin typeface="Cambria Math" panose="02040503050406030204" pitchFamily="18" charset="0"/>
                                <a:ea typeface="Cambria Math" panose="02040503050406030204" pitchFamily="18" charset="0"/>
                                <a:sym typeface="Symbol" pitchFamily="18" charset="2"/>
                              </a:rPr>
                              <m:t>1</m:t>
                            </m:r>
                          </m:num>
                          <m:den>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𝑝</m:t>
                                </m:r>
                              </m:e>
                              <m:sub>
                                <m:r>
                                  <a:rPr lang="en-US" sz="2000" b="0" i="1" smtClean="0">
                                    <a:latin typeface="Cambria Math" panose="02040503050406030204" pitchFamily="18" charset="0"/>
                                    <a:ea typeface="Cambria Math" panose="02040503050406030204" pitchFamily="18" charset="0"/>
                                    <a:sym typeface="Symbol" pitchFamily="18" charset="2"/>
                                  </a:rPr>
                                  <m:t>𝑖</m:t>
                                </m:r>
                              </m:sub>
                            </m:sSub>
                          </m:den>
                        </m:f>
                      </m:e>
                    </m:nary>
                  </m:oMath>
                </a14:m>
                <a:r>
                  <a:rPr lang="en-US" sz="2000" dirty="0">
                    <a:latin typeface="Calibri" panose="020F0502020204030204" pitchFamily="34" charset="0"/>
                    <a:cs typeface="Calibri" panose="020F0502020204030204" pitchFamily="34" charset="0"/>
                    <a:sym typeface="Symbol" pitchFamily="18" charset="2"/>
                  </a:rPr>
                  <a:t>) </a:t>
                </a:r>
              </a:p>
              <a:p>
                <a:pPr marL="400050" lvl="2" indent="0">
                  <a:lnSpc>
                    <a:spcPct val="8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Proof: </a:t>
                </a:r>
                <a:r>
                  <a:rPr lang="en-US" sz="2000" dirty="0">
                    <a:latin typeface="Calibri" panose="020F0502020204030204" pitchFamily="34" charset="0"/>
                    <a:cs typeface="Calibri" panose="020F0502020204030204" pitchFamily="34" charset="0"/>
                  </a:rPr>
                  <a:t>f(n)= f(</a:t>
                </a:r>
                <a:r>
                  <a:rPr lang="en-US" sz="2000" b="1" dirty="0">
                    <a:latin typeface="Calibri" panose="020F0502020204030204" pitchFamily="34" charset="0"/>
                    <a:cs typeface="Calibri" panose="020F0502020204030204" pitchFamily="34" charset="0"/>
                    <a:sym typeface="Symbol" pitchFamily="18" charset="2"/>
                  </a:rPr>
                  <a:t>∏</a:t>
                </a:r>
                <a:r>
                  <a:rPr lang="en-US" sz="2000" baseline="-25000" dirty="0" err="1">
                    <a:latin typeface="Calibri" panose="020F0502020204030204" pitchFamily="34" charset="0"/>
                    <a:cs typeface="Calibri" panose="020F0502020204030204" pitchFamily="34" charset="0"/>
                    <a:sym typeface="Symbol" pitchFamily="18" charset="2"/>
                  </a:rPr>
                  <a:t>i</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 p</a:t>
                </a:r>
                <a:r>
                  <a:rPr lang="en-US" sz="2000" baseline="-25000" dirty="0">
                    <a:latin typeface="Calibri" panose="020F0502020204030204" pitchFamily="34" charset="0"/>
                    <a:cs typeface="Calibri" panose="020F0502020204030204" pitchFamily="34" charset="0"/>
                    <a:sym typeface="Symbol" pitchFamily="18" charset="2"/>
                  </a:rPr>
                  <a:t>i</a:t>
                </a:r>
                <a:r>
                  <a:rPr lang="en-US" sz="2000" baseline="30000" dirty="0">
                    <a:latin typeface="Calibri" panose="020F0502020204030204" pitchFamily="34" charset="0"/>
                    <a:cs typeface="Calibri" panose="020F0502020204030204" pitchFamily="34" charset="0"/>
                    <a:sym typeface="Symbol" pitchFamily="18" charset="2"/>
                  </a:rPr>
                  <a:t>e[</a:t>
                </a:r>
                <a:r>
                  <a:rPr lang="en-US" sz="2000" baseline="30000" dirty="0" err="1">
                    <a:latin typeface="Calibri" panose="020F0502020204030204" pitchFamily="34" charset="0"/>
                    <a:cs typeface="Calibri" panose="020F0502020204030204" pitchFamily="34" charset="0"/>
                    <a:sym typeface="Symbol" pitchFamily="18" charset="2"/>
                  </a:rPr>
                  <a:t>i</a:t>
                </a:r>
                <a:r>
                  <a:rPr lang="en-US" sz="2000" baseline="30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sym typeface="Symbol" pitchFamily="18" charset="2"/>
                  </a:rPr>
                  <a:t>∏</a:t>
                </a:r>
                <a:r>
                  <a:rPr lang="en-US" sz="2000" baseline="-25000" dirty="0" err="1">
                    <a:latin typeface="Calibri" panose="020F0502020204030204" pitchFamily="34" charset="0"/>
                    <a:cs typeface="Calibri" panose="020F0502020204030204" pitchFamily="34" charset="0"/>
                    <a:sym typeface="Symbol" pitchFamily="18" charset="2"/>
                  </a:rPr>
                  <a:t>i</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rPr>
                  <a:t>f(</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i</a:t>
                </a:r>
                <a:r>
                  <a:rPr lang="en-US" sz="2000" baseline="30000" dirty="0">
                    <a:latin typeface="Calibri" panose="020F0502020204030204" pitchFamily="34" charset="0"/>
                    <a:cs typeface="Calibri" panose="020F0502020204030204" pitchFamily="34" charset="0"/>
                    <a:sym typeface="Symbol" pitchFamily="18" charset="2"/>
                  </a:rPr>
                  <a:t>e[</a:t>
                </a:r>
                <a:r>
                  <a:rPr lang="en-US" sz="2000" baseline="30000" dirty="0" err="1">
                    <a:latin typeface="Calibri" panose="020F0502020204030204" pitchFamily="34" charset="0"/>
                    <a:cs typeface="Calibri" panose="020F0502020204030204" pitchFamily="34" charset="0"/>
                    <a:sym typeface="Symbol" pitchFamily="18" charset="2"/>
                  </a:rPr>
                  <a:t>i</a:t>
                </a:r>
                <a:r>
                  <a:rPr lang="en-US" sz="2000" baseline="30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sym typeface="Symbol" pitchFamily="18" charset="2"/>
                  </a:rPr>
                  <a:t>∏</a:t>
                </a:r>
                <a:r>
                  <a:rPr lang="en-US" sz="2000" baseline="-25000" dirty="0" err="1">
                    <a:latin typeface="Calibri" panose="020F0502020204030204" pitchFamily="34" charset="0"/>
                    <a:cs typeface="Calibri" panose="020F0502020204030204" pitchFamily="34" charset="0"/>
                    <a:sym typeface="Symbol" pitchFamily="18" charset="2"/>
                  </a:rPr>
                  <a:t>i</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 (p</a:t>
                </a:r>
                <a:r>
                  <a:rPr lang="en-US" sz="2000" baseline="-25000" dirty="0">
                    <a:latin typeface="Calibri" panose="020F0502020204030204" pitchFamily="34" charset="0"/>
                    <a:cs typeface="Calibri" panose="020F0502020204030204" pitchFamily="34" charset="0"/>
                    <a:sym typeface="Symbol" pitchFamily="18" charset="2"/>
                  </a:rPr>
                  <a:t>i</a:t>
                </a:r>
                <a:r>
                  <a:rPr lang="en-US" sz="2000" dirty="0">
                    <a:latin typeface="Calibri" panose="020F0502020204030204" pitchFamily="34" charset="0"/>
                    <a:cs typeface="Calibri" panose="020F0502020204030204" pitchFamily="34" charset="0"/>
                    <a:sym typeface="Symbol" pitchFamily="18" charset="2"/>
                  </a:rPr>
                  <a:t>-1)p</a:t>
                </a:r>
                <a:r>
                  <a:rPr lang="en-US" sz="2000" baseline="-25000" dirty="0">
                    <a:latin typeface="Calibri" panose="020F0502020204030204" pitchFamily="34" charset="0"/>
                    <a:cs typeface="Calibri" panose="020F0502020204030204" pitchFamily="34" charset="0"/>
                    <a:sym typeface="Symbol" pitchFamily="18" charset="2"/>
                  </a:rPr>
                  <a:t>i</a:t>
                </a:r>
                <a:r>
                  <a:rPr lang="en-US" sz="2000" baseline="30000" dirty="0">
                    <a:latin typeface="Calibri" panose="020F0502020204030204" pitchFamily="34" charset="0"/>
                    <a:cs typeface="Calibri" panose="020F0502020204030204" pitchFamily="34" charset="0"/>
                    <a:sym typeface="Symbol" pitchFamily="18" charset="2"/>
                  </a:rPr>
                  <a:t>e[</a:t>
                </a:r>
                <a:r>
                  <a:rPr lang="en-US" sz="2000" baseline="30000" dirty="0" err="1">
                    <a:latin typeface="Calibri" panose="020F0502020204030204" pitchFamily="34" charset="0"/>
                    <a:cs typeface="Calibri" panose="020F0502020204030204" pitchFamily="34" charset="0"/>
                    <a:sym typeface="Symbol" pitchFamily="18" charset="2"/>
                  </a:rPr>
                  <a:t>i</a:t>
                </a:r>
                <a:r>
                  <a:rPr lang="en-US" sz="2000" baseline="30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rPr>
                  <a:t> =</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n </a:t>
                </a:r>
                <a:r>
                  <a:rPr lang="en-US" sz="2000" b="1"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i=1</a:t>
                </a:r>
                <a:r>
                  <a:rPr lang="en-US" sz="2000" baseline="30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 (1-1/p</a:t>
                </a:r>
                <a:r>
                  <a:rPr lang="en-US" sz="2000" baseline="-25000" dirty="0">
                    <a:latin typeface="Calibri" panose="020F0502020204030204" pitchFamily="34" charset="0"/>
                    <a:cs typeface="Calibri" panose="020F0502020204030204" pitchFamily="34" charset="0"/>
                    <a:sym typeface="Symbol" pitchFamily="18" charset="2"/>
                  </a:rPr>
                  <a:t>i</a:t>
                </a:r>
                <a:r>
                  <a:rPr lang="en-US" sz="2000" dirty="0">
                    <a:latin typeface="Calibri" panose="020F0502020204030204" pitchFamily="34" charset="0"/>
                    <a:cs typeface="Calibri" panose="020F0502020204030204" pitchFamily="34" charset="0"/>
                    <a:sym typeface="Symbol" pitchFamily="18" charset="2"/>
                  </a:rPr>
                  <a:t>).</a:t>
                </a:r>
              </a:p>
              <a:p>
                <a:pPr>
                  <a:spcBef>
                    <a:spcPts val="200"/>
                  </a:spcBef>
                </a:pPr>
                <a14:m>
                  <m:oMath xmlns:m="http://schemas.openxmlformats.org/officeDocument/2006/math">
                    <m:d>
                      <m:dPr>
                        <m:begChr m:val="|"/>
                        <m:endChr m:val="|"/>
                        <m:ctrlPr>
                          <a:rPr lang="en-US" sz="2000" b="0" i="1" smtClean="0">
                            <a:latin typeface="Cambria Math" panose="02040503050406030204" pitchFamily="18" charset="0"/>
                          </a:rPr>
                        </m:ctrlPr>
                      </m:dPr>
                      <m:e>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ℤ</m:t>
                            </m:r>
                          </m:e>
                          <m:sub>
                            <m:r>
                              <a:rPr lang="en-US" sz="2000" b="0" i="1" smtClean="0">
                                <a:latin typeface="Cambria Math" panose="02040503050406030204" pitchFamily="18" charset="0"/>
                              </a:rPr>
                              <m:t>𝑛</m:t>
                            </m:r>
                          </m:sub>
                          <m:sup>
                            <m:r>
                              <a:rPr lang="en-US" sz="2000" b="0" i="1" smtClean="0">
                                <a:latin typeface="Cambria Math" panose="02040503050406030204" pitchFamily="18" charset="0"/>
                              </a:rPr>
                              <m:t>∗</m:t>
                            </m:r>
                          </m:sup>
                        </m:sSubSup>
                      </m:e>
                    </m:d>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𝑛</m:t>
                        </m:r>
                      </m:e>
                    </m:d>
                  </m:oMath>
                </a14:m>
                <a:r>
                  <a:rPr lang="en-US" sz="2000" dirty="0">
                    <a:latin typeface="Calibri" panose="020F0502020204030204" pitchFamily="34" charset="0"/>
                    <a:cs typeface="Calibri" panose="020F0502020204030204" pitchFamily="34" charset="0"/>
                  </a:rPr>
                  <a:t>so (</a:t>
                </a:r>
                <a:r>
                  <a:rPr lang="en-US" sz="2000" dirty="0" err="1">
                    <a:latin typeface="Calibri" panose="020F0502020204030204" pitchFamily="34" charset="0"/>
                    <a:cs typeface="Calibri" panose="020F0502020204030204" pitchFamily="34" charset="0"/>
                  </a:rPr>
                  <a:t>a,n</a:t>
                </a:r>
                <a:r>
                  <a:rPr lang="en-US" sz="2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sym typeface="Wingdings" pitchFamily="2" charset="2"/>
                  </a:rPr>
                  <a:t> </a:t>
                </a:r>
                <a14:m>
                  <m:oMath xmlns:m="http://schemas.openxmlformats.org/officeDocument/2006/math">
                    <m:sSup>
                      <m:sSupPr>
                        <m:ctrlPr>
                          <a:rPr lang="en-US" sz="2000" i="1" smtClean="0">
                            <a:latin typeface="Cambria Math" panose="02040503050406030204" pitchFamily="18" charset="0"/>
                            <a:sym typeface="Wingdings" pitchFamily="2" charset="2"/>
                          </a:rPr>
                        </m:ctrlPr>
                      </m:sSupPr>
                      <m:e>
                        <m:r>
                          <a:rPr lang="en-US" sz="2000" b="0" i="1" smtClean="0">
                            <a:latin typeface="Cambria Math" panose="02040503050406030204" pitchFamily="18" charset="0"/>
                            <a:sym typeface="Wingdings" pitchFamily="2" charset="2"/>
                          </a:rPr>
                          <m:t>𝑎</m:t>
                        </m:r>
                      </m:e>
                      <m:sup>
                        <m:r>
                          <a:rPr lang="en-US" sz="2000" i="1" smtClean="0">
                            <a:latin typeface="Cambria Math" panose="02040503050406030204" pitchFamily="18" charset="0"/>
                            <a:ea typeface="Cambria Math" panose="02040503050406030204" pitchFamily="18" charset="0"/>
                            <a:sym typeface="Wingdings" pitchFamily="2" charset="2"/>
                          </a:rPr>
                          <m:t>𝜑</m:t>
                        </m:r>
                        <m:r>
                          <a:rPr lang="en-US" sz="2000" b="0" i="1" smtClean="0">
                            <a:latin typeface="Cambria Math" panose="02040503050406030204" pitchFamily="18" charset="0"/>
                            <a:ea typeface="Cambria Math" panose="02040503050406030204" pitchFamily="18" charset="0"/>
                            <a:sym typeface="Wingdings" pitchFamily="2" charset="2"/>
                          </a:rPr>
                          <m:t>(</m:t>
                        </m:r>
                        <m:r>
                          <a:rPr lang="en-US" sz="2000" b="0" i="1" smtClean="0">
                            <a:latin typeface="Cambria Math" panose="02040503050406030204" pitchFamily="18" charset="0"/>
                            <a:ea typeface="Cambria Math" panose="02040503050406030204" pitchFamily="18" charset="0"/>
                            <a:sym typeface="Wingdings" pitchFamily="2" charset="2"/>
                          </a:rPr>
                          <m:t>𝑛</m:t>
                        </m:r>
                        <m:r>
                          <a:rPr lang="en-US" sz="2000" b="0" i="1" smtClean="0">
                            <a:latin typeface="Cambria Math" panose="02040503050406030204" pitchFamily="18" charset="0"/>
                            <a:ea typeface="Cambria Math" panose="02040503050406030204" pitchFamily="18" charset="0"/>
                            <a:sym typeface="Wingdings" pitchFamily="2" charset="2"/>
                          </a:rPr>
                          <m:t>)</m:t>
                        </m:r>
                      </m:sup>
                    </m:sSup>
                    <m:r>
                      <a:rPr lang="en-US" sz="2000" b="0" i="1" smtClean="0">
                        <a:latin typeface="Cambria Math" panose="02040503050406030204" pitchFamily="18" charset="0"/>
                        <a:sym typeface="Wingdings" pitchFamily="2" charset="2"/>
                      </a:rPr>
                      <m:t>=1 (</m:t>
                    </m:r>
                    <m:r>
                      <a:rPr lang="en-US" sz="2000" b="0" i="1" smtClean="0">
                        <a:latin typeface="Cambria Math" panose="02040503050406030204" pitchFamily="18" charset="0"/>
                        <a:sym typeface="Wingdings" pitchFamily="2" charset="2"/>
                      </a:rPr>
                      <m:t>𝑚𝑜𝑑</m:t>
                    </m:r>
                    <m:r>
                      <a:rPr lang="en-US" sz="2000" b="0" i="1" smtClean="0">
                        <a:latin typeface="Cambria Math" panose="02040503050406030204" pitchFamily="18" charset="0"/>
                        <a:sym typeface="Wingdings" pitchFamily="2" charset="2"/>
                      </a:rPr>
                      <m:t> </m:t>
                    </m:r>
                    <m:r>
                      <a:rPr lang="en-US" sz="2000" b="0" i="1" smtClean="0">
                        <a:latin typeface="Cambria Math" panose="02040503050406030204" pitchFamily="18" charset="0"/>
                        <a:sym typeface="Wingdings" pitchFamily="2" charset="2"/>
                      </a:rPr>
                      <m:t>𝑛</m:t>
                    </m:r>
                    <m:r>
                      <a:rPr lang="en-US" sz="2000" b="0" i="1" smtClean="0">
                        <a:latin typeface="Cambria Math" panose="02040503050406030204" pitchFamily="18" charset="0"/>
                        <a:sym typeface="Wingdings" pitchFamily="2" charset="2"/>
                      </a:rPr>
                      <m:t>)</m:t>
                    </m:r>
                  </m:oMath>
                </a14:m>
                <a:endParaRPr lang="en-US" sz="2000" dirty="0">
                  <a:latin typeface="Calibri" panose="020F0502020204030204" pitchFamily="34" charset="0"/>
                  <a:cs typeface="Calibri" panose="020F0502020204030204" pitchFamily="34" charset="0"/>
                </a:endParaRPr>
              </a:p>
              <a:p>
                <a:pPr lvl="1">
                  <a:spcBef>
                    <a:spcPts val="200"/>
                  </a:spcBef>
                  <a:buNone/>
                </a:pPr>
                <a:r>
                  <a:rPr lang="en-US" sz="2000" dirty="0">
                    <a:latin typeface="Calibri" panose="020F0502020204030204" pitchFamily="34" charset="0"/>
                    <a:cs typeface="Calibri" panose="020F0502020204030204" pitchFamily="34" charset="0"/>
                  </a:rPr>
                  <a:t>Proof:  </a:t>
                </a:r>
                <a14:m>
                  <m:oMath xmlns:m="http://schemas.openxmlformats.org/officeDocument/2006/math">
                    <m:d>
                      <m:dPr>
                        <m:begChr m:val="|"/>
                        <m:endChr m:val="|"/>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ℤ</m:t>
                            </m:r>
                          </m:e>
                          <m:sub>
                            <m:r>
                              <a:rPr lang="en-US" sz="2000" i="1">
                                <a:latin typeface="Cambria Math" panose="02040503050406030204" pitchFamily="18" charset="0"/>
                              </a:rPr>
                              <m:t>𝑛</m:t>
                            </m:r>
                          </m:sub>
                          <m:sup>
                            <m:r>
                              <a:rPr lang="en-US" sz="2000" i="1">
                                <a:latin typeface="Cambria Math" panose="02040503050406030204" pitchFamily="18" charset="0"/>
                              </a:rPr>
                              <m:t>∗</m:t>
                            </m:r>
                          </m:sup>
                        </m:sSubSup>
                      </m:e>
                    </m:d>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𝜑</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𝑛</m:t>
                        </m:r>
                      </m:e>
                    </m:d>
                  </m:oMath>
                </a14:m>
                <a:r>
                  <a:rPr lang="en-US" sz="2000" dirty="0">
                    <a:latin typeface="Calibri" panose="020F0502020204030204" pitchFamily="34" charset="0"/>
                    <a:cs typeface="Calibri" panose="020F0502020204030204" pitchFamily="34" charset="0"/>
                  </a:rPr>
                  <a:t> so by Lagrange’s Theorem the size of the subgroup generated by a which is the smallest integer |a|, such that </a:t>
                </a:r>
                <a:r>
                  <a:rPr lang="en-US" sz="2000" dirty="0" err="1">
                    <a:latin typeface="Calibri" panose="020F0502020204030204" pitchFamily="34" charset="0"/>
                    <a:cs typeface="Calibri" panose="020F0502020204030204" pitchFamily="34" charset="0"/>
                  </a:rPr>
                  <a:t>a</a:t>
                </a:r>
                <a:r>
                  <a:rPr lang="en-US" sz="2000" baseline="30000" dirty="0" err="1">
                    <a:latin typeface="Calibri" panose="020F0502020204030204" pitchFamily="34" charset="0"/>
                    <a:cs typeface="Calibri" panose="020F0502020204030204" pitchFamily="34" charset="0"/>
                  </a:rPr>
                  <a:t>|a</a:t>
                </a:r>
                <a:r>
                  <a:rPr lang="en-US" sz="2000" baseline="30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=1 divides </a:t>
                </a:r>
                <a14:m>
                  <m:oMath xmlns:m="http://schemas.openxmlformats.org/officeDocument/2006/math">
                    <m:r>
                      <a:rPr lang="en-US" sz="2000" i="1" smtClean="0">
                        <a:latin typeface="Cambria Math" panose="02040503050406030204" pitchFamily="18" charset="0"/>
                        <a:ea typeface="Cambria Math" panose="02040503050406030204" pitchFamily="18" charset="0"/>
                      </a:rPr>
                      <m:t>𝜑</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m:t>
                    </m:r>
                  </m:oMath>
                </a14:m>
                <a:r>
                  <a:rPr lang="en-US" sz="2000" dirty="0">
                    <a:latin typeface="Calibri" panose="020F0502020204030204" pitchFamily="34" charset="0"/>
                    <a:cs typeface="Calibri" panose="020F0502020204030204" pitchFamily="34" charset="0"/>
                  </a:rPr>
                  <a:t> so </a:t>
                </a:r>
                <a14:m>
                  <m:oMath xmlns:m="http://schemas.openxmlformats.org/officeDocument/2006/math">
                    <m:r>
                      <a:rPr lang="en-US" sz="200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𝑛</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𝑚</m:t>
                    </m:r>
                  </m:oMath>
                </a14:m>
                <a:r>
                  <a:rPr lang="en-US" sz="2000" dirty="0">
                    <a:latin typeface="Calibri" panose="020F0502020204030204" pitchFamily="34" charset="0"/>
                    <a:cs typeface="Calibri" panose="020F0502020204030204" pitchFamily="34" charset="0"/>
                  </a:rPr>
                  <a:t>. As a result,  </a:t>
                </a:r>
                <a:r>
                  <a:rPr lang="en-US" sz="2000" dirty="0" err="1">
                    <a:latin typeface="Calibri" panose="020F0502020204030204" pitchFamily="34" charset="0"/>
                    <a:cs typeface="Calibri" panose="020F0502020204030204" pitchFamily="34" charset="0"/>
                  </a:rPr>
                  <a:t>a</a:t>
                </a:r>
                <a:r>
                  <a:rPr lang="en-US" sz="2000" baseline="30000" dirty="0" err="1">
                    <a:latin typeface="Calibri" panose="020F0502020204030204" pitchFamily="34" charset="0"/>
                    <a:cs typeface="Calibri" panose="020F0502020204030204" pitchFamily="34" charset="0"/>
                  </a:rPr>
                  <a:t>f</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a:t>
                </a:r>
                <a:r>
                  <a:rPr lang="en-US" sz="2000" baseline="30000" dirty="0" err="1">
                    <a:latin typeface="Calibri" panose="020F0502020204030204" pitchFamily="34" charset="0"/>
                    <a:cs typeface="Calibri" panose="020F0502020204030204" pitchFamily="34" charset="0"/>
                  </a:rPr>
                  <a:t>|a|m</a:t>
                </a:r>
                <a:r>
                  <a:rPr lang="en-US" sz="2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=1.</a:t>
                </a:r>
              </a:p>
              <a:p>
                <a:pPr lvl="1">
                  <a:buNone/>
                </a:pPr>
                <a:endParaRPr lang="en-US" sz="2000" dirty="0"/>
              </a:p>
            </p:txBody>
          </p:sp>
        </mc:Choice>
        <mc:Fallback xmlns="">
          <p:sp>
            <p:nvSpPr>
              <p:cNvPr id="30725" name="Rectangle 3"/>
              <p:cNvSpPr>
                <a:spLocks noGrp="1" noRot="1" noChangeAspect="1" noMove="1" noResize="1" noEditPoints="1" noAdjustHandles="1" noChangeArrowheads="1" noChangeShapeType="1" noTextEdit="1"/>
              </p:cNvSpPr>
              <p:nvPr>
                <p:ph type="body" idx="1"/>
              </p:nvPr>
            </p:nvSpPr>
            <p:spPr>
              <a:xfrm>
                <a:off x="457200" y="2133600"/>
                <a:ext cx="8305800" cy="3048000"/>
              </a:xfrm>
              <a:blipFill>
                <a:blip r:embed="rId2"/>
                <a:stretch>
                  <a:fillRect l="-763" t="-7469"/>
                </a:stretch>
              </a:blipFill>
            </p:spPr>
            <p:txBody>
              <a:bodyPr/>
              <a:lstStyle/>
              <a:p>
                <a:r>
                  <a:rPr lang="en-US">
                    <a:noFill/>
                  </a:rPr>
                  <a:t> </a:t>
                </a:r>
              </a:p>
            </p:txBody>
          </p:sp>
        </mc:Fallback>
      </mc:AlternateContent>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24</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dirty="0"/>
              <a:t>For n composite, multiplicative group need not be cyclic</a:t>
            </a:r>
          </a:p>
        </p:txBody>
      </p:sp>
      <mc:AlternateContent xmlns:mc="http://schemas.openxmlformats.org/markup-compatibility/2006" xmlns:a14="http://schemas.microsoft.com/office/drawing/2010/main">
        <mc:Choice Requires="a14">
          <p:sp>
            <p:nvSpPr>
              <p:cNvPr id="25605" name="Rectangle 3"/>
              <p:cNvSpPr>
                <a:spLocks noGrp="1" noChangeArrowheads="1"/>
              </p:cNvSpPr>
              <p:nvPr>
                <p:ph type="body" idx="1"/>
              </p:nvPr>
            </p:nvSpPr>
            <p:spPr>
              <a:xfrm>
                <a:off x="228600" y="1701800"/>
                <a:ext cx="8496300" cy="2489200"/>
              </a:xfrm>
            </p:spPr>
            <p:txBody>
              <a:bodyPr/>
              <a:lstStyle/>
              <a:p>
                <a:pPr>
                  <a:lnSpc>
                    <a:spcPct val="80000"/>
                  </a:lnSpc>
                  <a:spcBef>
                    <a:spcPts val="200"/>
                  </a:spcBef>
                </a:pPr>
                <a14:m>
                  <m:oMath xmlns:m="http://schemas.openxmlformats.org/officeDocument/2006/math">
                    <m:sSup>
                      <m:sSupPr>
                        <m:ctrlPr>
                          <a:rPr lang="en-US" sz="2000" i="1" smtClean="0">
                            <a:latin typeface="Cambria Math" panose="02040503050406030204" pitchFamily="18" charset="0"/>
                            <a:sym typeface="Symbol" pitchFamily="18" charset="2"/>
                          </a:rPr>
                        </m:ctrlPr>
                      </m:sSupPr>
                      <m:e>
                        <m:r>
                          <a:rPr lang="en-US" sz="2000" b="0" i="1" smtClean="0">
                            <a:latin typeface="Cambria Math" panose="02040503050406030204" pitchFamily="18" charset="0"/>
                            <a:sym typeface="Symbol" pitchFamily="18" charset="2"/>
                          </a:rPr>
                          <m:t>𝑎</m:t>
                        </m:r>
                      </m:e>
                      <m:sup>
                        <m:r>
                          <a:rPr lang="en-US" sz="2000" i="1" smtClean="0">
                            <a:latin typeface="Cambria Math" panose="02040503050406030204" pitchFamily="18" charset="0"/>
                            <a:ea typeface="Cambria Math" panose="02040503050406030204" pitchFamily="18" charset="0"/>
                            <a:sym typeface="Symbol" pitchFamily="18" charset="2"/>
                          </a:rPr>
                          <m:t>𝜑</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𝑛</m:t>
                        </m:r>
                        <m:r>
                          <a:rPr lang="en-US" sz="2000" b="0" i="1" smtClean="0">
                            <a:latin typeface="Cambria Math" panose="02040503050406030204" pitchFamily="18" charset="0"/>
                            <a:ea typeface="Cambria Math" panose="02040503050406030204" pitchFamily="18" charset="0"/>
                            <a:sym typeface="Symbol" pitchFamily="18" charset="2"/>
                          </a:rPr>
                          <m:t>)</m:t>
                        </m:r>
                      </m:sup>
                    </m:sSup>
                    <m:r>
                      <a:rPr lang="en-US" sz="2000" b="0" i="1" smtClean="0">
                        <a:latin typeface="Cambria Math" panose="02040503050406030204" pitchFamily="18" charset="0"/>
                        <a:sym typeface="Symbol" pitchFamily="18" charset="2"/>
                      </a:rPr>
                      <m:t>=1 (</m:t>
                    </m:r>
                    <m:r>
                      <a:rPr lang="en-US" sz="2000" b="0" i="1" smtClean="0">
                        <a:latin typeface="Cambria Math" panose="02040503050406030204" pitchFamily="18" charset="0"/>
                        <a:sym typeface="Symbol" pitchFamily="18" charset="2"/>
                      </a:rPr>
                      <m:t>𝑚𝑜𝑑</m:t>
                    </m:r>
                    <m:r>
                      <a:rPr lang="en-US" sz="2000" b="0" i="1" smtClean="0">
                        <a:latin typeface="Cambria Math" panose="02040503050406030204" pitchFamily="18" charset="0"/>
                        <a:sym typeface="Symbol" pitchFamily="18" charset="2"/>
                      </a:rPr>
                      <m:t> </m:t>
                    </m:r>
                    <m:r>
                      <a:rPr lang="en-US" sz="2000" b="0" i="1" smtClean="0">
                        <a:latin typeface="Cambria Math" panose="02040503050406030204" pitchFamily="18" charset="0"/>
                        <a:sym typeface="Symbol" pitchFamily="18" charset="2"/>
                      </a:rPr>
                      <m:t>𝑛</m:t>
                    </m:r>
                    <m:r>
                      <a:rPr lang="en-US" sz="2000" b="0" i="1" smtClean="0">
                        <a:latin typeface="Cambria Math" panose="02040503050406030204" pitchFamily="18" charset="0"/>
                        <a:sym typeface="Symbol" pitchFamily="18" charset="2"/>
                      </a:rPr>
                      <m:t>)</m:t>
                    </m:r>
                  </m:oMath>
                </a14:m>
                <a:r>
                  <a:rPr lang="en-US" sz="2000" dirty="0">
                    <a:sym typeface="Symbol" pitchFamily="18" charset="2"/>
                  </a:rPr>
                  <a:t>, but there may be an </a:t>
                </a:r>
                <a14:m>
                  <m:oMath xmlns:m="http://schemas.openxmlformats.org/officeDocument/2006/math">
                    <m:r>
                      <a:rPr lang="en-US" sz="2000" b="0" i="1" smtClean="0">
                        <a:latin typeface="Cambria Math" panose="02040503050406030204" pitchFamily="18" charset="0"/>
                        <a:sym typeface="Symbol" pitchFamily="18" charset="2"/>
                      </a:rPr>
                      <m:t>𝑚</m:t>
                    </m:r>
                    <m:r>
                      <a:rPr lang="en-US" sz="2000" b="0" i="1" smtClean="0">
                        <a:latin typeface="Cambria Math" panose="02040503050406030204" pitchFamily="18" charset="0"/>
                        <a:sym typeface="Symbol" pitchFamily="18" charset="2"/>
                      </a:rPr>
                      <m:t>| </m:t>
                    </m:r>
                    <m:r>
                      <a:rPr lang="en-US" sz="2000" b="0" i="1" smtClean="0">
                        <a:latin typeface="Cambria Math" panose="02040503050406030204" pitchFamily="18" charset="0"/>
                        <a:ea typeface="Cambria Math" panose="02040503050406030204" pitchFamily="18" charset="0"/>
                        <a:sym typeface="Symbol" pitchFamily="18" charset="2"/>
                      </a:rPr>
                      <m:t>𝜑</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𝑛</m:t>
                    </m:r>
                    <m:r>
                      <a:rPr lang="en-US" sz="2000" b="0" i="1" smtClean="0">
                        <a:latin typeface="Cambria Math" panose="02040503050406030204" pitchFamily="18" charset="0"/>
                        <a:ea typeface="Cambria Math" panose="02040503050406030204" pitchFamily="18" charset="0"/>
                        <a:sym typeface="Symbol" pitchFamily="18" charset="2"/>
                      </a:rPr>
                      <m:t>)</m:t>
                    </m:r>
                  </m:oMath>
                </a14:m>
                <a:r>
                  <a:rPr lang="en-US" sz="2000" dirty="0">
                    <a:sym typeface="Symbol" pitchFamily="18" charset="2"/>
                  </a:rPr>
                  <a:t> with this property too.</a:t>
                </a:r>
              </a:p>
              <a:p>
                <a:pPr>
                  <a:lnSpc>
                    <a:spcPct val="80000"/>
                  </a:lnSpc>
                  <a:spcBef>
                    <a:spcPts val="200"/>
                  </a:spcBef>
                </a:pPr>
                <a:r>
                  <a:rPr lang="en-US" sz="2000" dirty="0">
                    <a:sym typeface="Symbol" pitchFamily="18" charset="2"/>
                  </a:rPr>
                  <a:t>Thus the multiplicative group may not be cyclic</a:t>
                </a:r>
              </a:p>
              <a:p>
                <a:pPr>
                  <a:lnSpc>
                    <a:spcPct val="80000"/>
                  </a:lnSpc>
                  <a:spcBef>
                    <a:spcPts val="200"/>
                  </a:spcBef>
                </a:pPr>
                <a:r>
                  <a:rPr lang="en-US" sz="2000" dirty="0">
                    <a:sym typeface="Symbol" pitchFamily="18" charset="2"/>
                  </a:rPr>
                  <a:t>Example 1: </a:t>
                </a:r>
              </a:p>
              <a:p>
                <a:pPr lvl="1">
                  <a:lnSpc>
                    <a:spcPct val="80000"/>
                  </a:lnSpc>
                  <a:spcBef>
                    <a:spcPts val="200"/>
                  </a:spcBef>
                </a:pPr>
                <a14:m>
                  <m:oMath xmlns:m="http://schemas.openxmlformats.org/officeDocument/2006/math">
                    <m:r>
                      <m:rPr>
                        <m:sty m:val="p"/>
                      </m:rPr>
                      <a:rPr lang="en-US" sz="2000" b="0" i="0" smtClean="0">
                        <a:latin typeface="Cambria Math" panose="02040503050406030204" pitchFamily="18" charset="0"/>
                        <a:ea typeface="Cambria Math" panose="02040503050406030204" pitchFamily="18" charset="0"/>
                        <a:sym typeface="Symbol" pitchFamily="18" charset="2"/>
                      </a:rPr>
                      <m:t>n</m:t>
                    </m:r>
                    <m:r>
                      <a:rPr lang="en-US" sz="2000" b="0" i="0" smtClean="0">
                        <a:latin typeface="Cambria Math" panose="02040503050406030204" pitchFamily="18" charset="0"/>
                        <a:ea typeface="Cambria Math" panose="02040503050406030204" pitchFamily="18" charset="0"/>
                        <a:sym typeface="Symbol" pitchFamily="18" charset="2"/>
                      </a:rPr>
                      <m:t>=15=3</m:t>
                    </m:r>
                    <m:r>
                      <a:rPr lang="en-US" sz="2000" b="0" i="1" smtClean="0">
                        <a:latin typeface="Cambria Math" panose="02040503050406030204" pitchFamily="18" charset="0"/>
                        <a:ea typeface="Cambria Math" panose="02040503050406030204" pitchFamily="18" charset="0"/>
                        <a:sym typeface="Symbol" pitchFamily="18" charset="2"/>
                      </a:rPr>
                      <m:t>×5,</m:t>
                    </m:r>
                    <m:r>
                      <a:rPr lang="en-US" sz="200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a:rPr lang="en-US" sz="2000" b="0" i="1" smtClean="0">
                            <a:latin typeface="Cambria Math" panose="02040503050406030204" pitchFamily="18" charset="0"/>
                            <a:ea typeface="Cambria Math" panose="02040503050406030204" pitchFamily="18" charset="0"/>
                            <a:sym typeface="Symbol" pitchFamily="18" charset="2"/>
                          </a:rPr>
                          <m:t>15</m:t>
                        </m:r>
                      </m:e>
                    </m:d>
                    <m:r>
                      <a:rPr lang="en-US" sz="2000" b="0" i="1" smtClean="0">
                        <a:latin typeface="Cambria Math" panose="02040503050406030204" pitchFamily="18" charset="0"/>
                        <a:ea typeface="Cambria Math" panose="02040503050406030204" pitchFamily="18" charset="0"/>
                        <a:sym typeface="Symbol" pitchFamily="18" charset="2"/>
                      </a:rPr>
                      <m:t>= </m:t>
                    </m:r>
                    <m:r>
                      <a:rPr lang="en-US" sz="2000" b="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a:rPr lang="en-US" sz="2000" b="0" i="1" smtClean="0">
                            <a:latin typeface="Cambria Math" panose="02040503050406030204" pitchFamily="18" charset="0"/>
                            <a:ea typeface="Cambria Math" panose="02040503050406030204" pitchFamily="18" charset="0"/>
                            <a:sym typeface="Symbol" pitchFamily="18" charset="2"/>
                          </a:rPr>
                          <m:t>3</m:t>
                        </m:r>
                      </m:e>
                    </m:d>
                    <m:r>
                      <a:rPr lang="en-US" sz="2000" b="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a:rPr lang="en-US" sz="2000" b="0" i="1" smtClean="0">
                            <a:latin typeface="Cambria Math" panose="02040503050406030204" pitchFamily="18" charset="0"/>
                            <a:ea typeface="Cambria Math" panose="02040503050406030204" pitchFamily="18" charset="0"/>
                            <a:sym typeface="Symbol" pitchFamily="18" charset="2"/>
                          </a:rPr>
                          <m:t>5</m:t>
                        </m:r>
                      </m:e>
                    </m:d>
                    <m:r>
                      <a:rPr lang="en-US" sz="2000" b="0" i="1" smtClean="0">
                        <a:latin typeface="Cambria Math" panose="02040503050406030204" pitchFamily="18" charset="0"/>
                        <a:ea typeface="Cambria Math" panose="02040503050406030204" pitchFamily="18" charset="0"/>
                        <a:sym typeface="Symbol" pitchFamily="18" charset="2"/>
                      </a:rPr>
                      <m:t>=2 ×4=8</m:t>
                    </m:r>
                  </m:oMath>
                </a14:m>
                <a:r>
                  <a:rPr lang="en-US" sz="2000" dirty="0">
                    <a:sym typeface="Symbol" pitchFamily="18" charset="2"/>
                  </a:rPr>
                  <a:t>, but if </a:t>
                </a:r>
              </a:p>
              <a:p>
                <a:pPr lvl="1">
                  <a:lnSpc>
                    <a:spcPct val="80000"/>
                  </a:lnSpc>
                  <a:spcBef>
                    <a:spcPts val="200"/>
                  </a:spcBef>
                  <a:buNone/>
                </a:pPr>
                <a:r>
                  <a:rPr lang="en-US" sz="2000" dirty="0">
                    <a:sym typeface="Symbol" pitchFamily="18" charset="2"/>
                  </a:rPr>
                  <a:t>    (a, 15)=1, a</a:t>
                </a:r>
                <a:r>
                  <a:rPr lang="en-US" sz="2000" baseline="30000" dirty="0">
                    <a:sym typeface="Symbol" pitchFamily="18" charset="2"/>
                  </a:rPr>
                  <a:t>4</a:t>
                </a:r>
                <a:r>
                  <a:rPr lang="en-US" sz="2000" dirty="0">
                    <a:sym typeface="Symbol" pitchFamily="18" charset="2"/>
                  </a:rPr>
                  <a:t>=1 (mod 15)</a:t>
                </a:r>
              </a:p>
              <a:p>
                <a:pPr lvl="1">
                  <a:lnSpc>
                    <a:spcPct val="80000"/>
                  </a:lnSpc>
                  <a:spcBef>
                    <a:spcPts val="200"/>
                  </a:spcBef>
                </a:pPr>
                <a:r>
                  <a:rPr lang="en-US" sz="2000" dirty="0">
                    <a:sym typeface="Symbol" pitchFamily="18" charset="2"/>
                  </a:rPr>
                  <a:t>Another example: </a:t>
                </a:r>
                <a14:m>
                  <m:oMath xmlns:m="http://schemas.openxmlformats.org/officeDocument/2006/math">
                    <m:r>
                      <a:rPr lang="en-US" sz="200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a:rPr lang="en-US" sz="2000" b="0" i="1" smtClean="0">
                            <a:latin typeface="Cambria Math" panose="02040503050406030204" pitchFamily="18" charset="0"/>
                            <a:ea typeface="Cambria Math" panose="02040503050406030204" pitchFamily="18" charset="0"/>
                            <a:sym typeface="Symbol" pitchFamily="18" charset="2"/>
                          </a:rPr>
                          <m:t>2800</m:t>
                        </m:r>
                      </m:e>
                    </m:d>
                    <m:r>
                      <a:rPr lang="en-US" sz="2000" b="0" i="1" smtClean="0">
                        <a:latin typeface="Cambria Math" panose="02040503050406030204" pitchFamily="18" charset="0"/>
                        <a:ea typeface="Cambria Math" panose="02040503050406030204" pitchFamily="18" charset="0"/>
                        <a:sym typeface="Symbol" pitchFamily="18" charset="2"/>
                      </a:rPr>
                      <m:t>=960</m:t>
                    </m:r>
                  </m:oMath>
                </a14:m>
                <a:r>
                  <a:rPr lang="en-US" sz="2000" dirty="0">
                    <a:sym typeface="Symbol" pitchFamily="18" charset="2"/>
                  </a:rPr>
                  <a:t>, but if (a, 2800)=1, a</a:t>
                </a:r>
                <a:r>
                  <a:rPr lang="en-US" sz="2000" baseline="30000" dirty="0">
                    <a:sym typeface="Symbol" pitchFamily="18" charset="2"/>
                  </a:rPr>
                  <a:t>60</a:t>
                </a:r>
                <a:r>
                  <a:rPr lang="en-US" sz="2000" dirty="0">
                    <a:sym typeface="Symbol" pitchFamily="18" charset="2"/>
                  </a:rPr>
                  <a:t>=1 (mod 2800)</a:t>
                </a:r>
              </a:p>
              <a:p>
                <a:pPr>
                  <a:lnSpc>
                    <a:spcPct val="80000"/>
                  </a:lnSpc>
                </a:pPr>
                <a:endParaRPr lang="en-US" sz="2400" dirty="0">
                  <a:sym typeface="Symbol" pitchFamily="18" charset="2"/>
                </a:endParaRPr>
              </a:p>
              <a:p>
                <a:pPr lvl="1">
                  <a:lnSpc>
                    <a:spcPct val="80000"/>
                  </a:lnSpc>
                  <a:buNone/>
                </a:pPr>
                <a:endParaRPr lang="en-US" sz="2000" dirty="0">
                  <a:sym typeface="Symbol" pitchFamily="18" charset="2"/>
                </a:endParaRPr>
              </a:p>
            </p:txBody>
          </p:sp>
        </mc:Choice>
        <mc:Fallback xmlns="">
          <p:sp>
            <p:nvSpPr>
              <p:cNvPr id="25605" name="Rectangle 3"/>
              <p:cNvSpPr>
                <a:spLocks noGrp="1" noRot="1" noChangeAspect="1" noMove="1" noResize="1" noEditPoints="1" noAdjustHandles="1" noChangeArrowheads="1" noChangeShapeType="1" noTextEdit="1"/>
              </p:cNvSpPr>
              <p:nvPr>
                <p:ph type="body" idx="1"/>
              </p:nvPr>
            </p:nvSpPr>
            <p:spPr>
              <a:xfrm>
                <a:off x="228600" y="1701800"/>
                <a:ext cx="8496300" cy="2489200"/>
              </a:xfrm>
              <a:blipFill>
                <a:blip r:embed="rId2"/>
                <a:stretch>
                  <a:fillRect l="-597" t="-3046"/>
                </a:stretch>
              </a:blipFill>
            </p:spPr>
            <p:txBody>
              <a:bodyPr/>
              <a:lstStyle/>
              <a:p>
                <a:r>
                  <a:rPr lang="en-US">
                    <a:noFill/>
                  </a:rPr>
                  <a:t> </a:t>
                </a:r>
              </a:p>
            </p:txBody>
          </p:sp>
        </mc:Fallback>
      </mc:AlternateContent>
      <p:graphicFrame>
        <p:nvGraphicFramePr>
          <p:cNvPr id="7" name="Table 6"/>
          <p:cNvGraphicFramePr>
            <a:graphicFrameLocks noGrp="1"/>
          </p:cNvGraphicFramePr>
          <p:nvPr>
            <p:extLst>
              <p:ext uri="{D42A27DB-BD31-4B8C-83A1-F6EECF244321}">
                <p14:modId xmlns:p14="http://schemas.microsoft.com/office/powerpoint/2010/main" val="76087633"/>
              </p:ext>
            </p:extLst>
          </p:nvPr>
        </p:nvGraphicFramePr>
        <p:xfrm>
          <a:off x="1066800" y="3886200"/>
          <a:ext cx="2438400" cy="1854200"/>
        </p:xfrm>
        <a:graphic>
          <a:graphicData uri="http://schemas.openxmlformats.org/drawingml/2006/table">
            <a:tbl>
              <a:tblPr firstRow="1" bandRow="1">
                <a:tableStyleId>{5C22544A-7EE6-4342-B048-85BDC9FD1C3A}</a:tableStyleId>
              </a:tblPr>
              <a:tblGrid>
                <a:gridCol w="749968">
                  <a:extLst>
                    <a:ext uri="{9D8B030D-6E8A-4147-A177-3AD203B41FA5}">
                      <a16:colId xmlns:a16="http://schemas.microsoft.com/office/drawing/2014/main" val="20000"/>
                    </a:ext>
                  </a:extLst>
                </a:gridCol>
                <a:gridCol w="1688432">
                  <a:extLst>
                    <a:ext uri="{9D8B030D-6E8A-4147-A177-3AD203B41FA5}">
                      <a16:colId xmlns:a16="http://schemas.microsoft.com/office/drawing/2014/main" val="20001"/>
                    </a:ext>
                  </a:extLst>
                </a:gridCol>
              </a:tblGrid>
              <a:tr h="370840">
                <a:tc>
                  <a:txBody>
                    <a:bodyPr/>
                    <a:lstStyle/>
                    <a:p>
                      <a:pPr algn="r"/>
                      <a:r>
                        <a:rPr lang="en-US"/>
                        <a:t>a</a:t>
                      </a:r>
                    </a:p>
                  </a:txBody>
                  <a:tcPr/>
                </a:tc>
                <a:tc>
                  <a:txBody>
                    <a:bodyPr/>
                    <a:lstStyle/>
                    <a:p>
                      <a:pPr algn="r"/>
                      <a:r>
                        <a:rPr lang="en-US"/>
                        <a:t>a</a:t>
                      </a:r>
                      <a:r>
                        <a:rPr lang="en-US" baseline="30000"/>
                        <a:t>4 </a:t>
                      </a:r>
                      <a:r>
                        <a:rPr lang="en-US" baseline="0"/>
                        <a:t>(mod 15)</a:t>
                      </a:r>
                      <a:endParaRPr lang="en-US" baseline="30000"/>
                    </a:p>
                  </a:txBody>
                  <a:tcPr/>
                </a:tc>
                <a:extLst>
                  <a:ext uri="{0D108BD9-81ED-4DB2-BD59-A6C34878D82A}">
                    <a16:rowId xmlns:a16="http://schemas.microsoft.com/office/drawing/2014/main" val="10000"/>
                  </a:ext>
                </a:extLst>
              </a:tr>
              <a:tr h="370840">
                <a:tc>
                  <a:txBody>
                    <a:bodyPr/>
                    <a:lstStyle/>
                    <a:p>
                      <a:pPr algn="r"/>
                      <a:r>
                        <a:rPr lang="en-US"/>
                        <a:t>2</a:t>
                      </a:r>
                    </a:p>
                  </a:txBody>
                  <a:tcPr/>
                </a:tc>
                <a:tc>
                  <a:txBody>
                    <a:bodyPr/>
                    <a:lstStyle/>
                    <a:p>
                      <a:pPr algn="r"/>
                      <a:r>
                        <a:rPr lang="en-US"/>
                        <a:t>1</a:t>
                      </a:r>
                    </a:p>
                  </a:txBody>
                  <a:tcPr/>
                </a:tc>
                <a:extLst>
                  <a:ext uri="{0D108BD9-81ED-4DB2-BD59-A6C34878D82A}">
                    <a16:rowId xmlns:a16="http://schemas.microsoft.com/office/drawing/2014/main" val="10001"/>
                  </a:ext>
                </a:extLst>
              </a:tr>
              <a:tr h="370840">
                <a:tc>
                  <a:txBody>
                    <a:bodyPr/>
                    <a:lstStyle/>
                    <a:p>
                      <a:pPr algn="r"/>
                      <a:r>
                        <a:rPr lang="en-US"/>
                        <a:t>4</a:t>
                      </a:r>
                    </a:p>
                  </a:txBody>
                  <a:tcPr/>
                </a:tc>
                <a:tc>
                  <a:txBody>
                    <a:bodyPr/>
                    <a:lstStyle/>
                    <a:p>
                      <a:pPr algn="r"/>
                      <a:r>
                        <a:rPr lang="en-US"/>
                        <a:t>1</a:t>
                      </a:r>
                    </a:p>
                  </a:txBody>
                  <a:tcPr/>
                </a:tc>
                <a:extLst>
                  <a:ext uri="{0D108BD9-81ED-4DB2-BD59-A6C34878D82A}">
                    <a16:rowId xmlns:a16="http://schemas.microsoft.com/office/drawing/2014/main" val="10002"/>
                  </a:ext>
                </a:extLst>
              </a:tr>
              <a:tr h="370840">
                <a:tc>
                  <a:txBody>
                    <a:bodyPr/>
                    <a:lstStyle/>
                    <a:p>
                      <a:pPr algn="r"/>
                      <a:r>
                        <a:rPr lang="en-US"/>
                        <a:t>7</a:t>
                      </a:r>
                    </a:p>
                  </a:txBody>
                  <a:tcPr/>
                </a:tc>
                <a:tc>
                  <a:txBody>
                    <a:bodyPr/>
                    <a:lstStyle/>
                    <a:p>
                      <a:pPr algn="r"/>
                      <a:r>
                        <a:rPr lang="en-US"/>
                        <a:t>1</a:t>
                      </a:r>
                    </a:p>
                  </a:txBody>
                  <a:tcPr/>
                </a:tc>
                <a:extLst>
                  <a:ext uri="{0D108BD9-81ED-4DB2-BD59-A6C34878D82A}">
                    <a16:rowId xmlns:a16="http://schemas.microsoft.com/office/drawing/2014/main" val="10003"/>
                  </a:ext>
                </a:extLst>
              </a:tr>
              <a:tr h="370840">
                <a:tc>
                  <a:txBody>
                    <a:bodyPr/>
                    <a:lstStyle/>
                    <a:p>
                      <a:pPr algn="r"/>
                      <a:r>
                        <a:rPr lang="en-US"/>
                        <a:t>8</a:t>
                      </a:r>
                    </a:p>
                  </a:txBody>
                  <a:tcPr/>
                </a:tc>
                <a:tc>
                  <a:txBody>
                    <a:bodyPr/>
                    <a:lstStyle/>
                    <a:p>
                      <a:pPr algn="r"/>
                      <a:r>
                        <a:rPr lang="en-US"/>
                        <a:t>1</a:t>
                      </a:r>
                    </a:p>
                  </a:txBody>
                  <a:tcPr/>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104986178"/>
              </p:ext>
            </p:extLst>
          </p:nvPr>
        </p:nvGraphicFramePr>
        <p:xfrm>
          <a:off x="5181600" y="3886200"/>
          <a:ext cx="2438400" cy="1854200"/>
        </p:xfrm>
        <a:graphic>
          <a:graphicData uri="http://schemas.openxmlformats.org/drawingml/2006/table">
            <a:tbl>
              <a:tblPr firstRow="1" bandRow="1">
                <a:tableStyleId>{5C22544A-7EE6-4342-B048-85BDC9FD1C3A}</a:tableStyleId>
              </a:tblPr>
              <a:tblGrid>
                <a:gridCol w="749968">
                  <a:extLst>
                    <a:ext uri="{9D8B030D-6E8A-4147-A177-3AD203B41FA5}">
                      <a16:colId xmlns:a16="http://schemas.microsoft.com/office/drawing/2014/main" val="20000"/>
                    </a:ext>
                  </a:extLst>
                </a:gridCol>
                <a:gridCol w="1688432">
                  <a:extLst>
                    <a:ext uri="{9D8B030D-6E8A-4147-A177-3AD203B41FA5}">
                      <a16:colId xmlns:a16="http://schemas.microsoft.com/office/drawing/2014/main" val="20001"/>
                    </a:ext>
                  </a:extLst>
                </a:gridCol>
              </a:tblGrid>
              <a:tr h="370840">
                <a:tc>
                  <a:txBody>
                    <a:bodyPr/>
                    <a:lstStyle/>
                    <a:p>
                      <a:pPr algn="r"/>
                      <a:r>
                        <a:rPr lang="en-US"/>
                        <a:t>a</a:t>
                      </a:r>
                    </a:p>
                  </a:txBody>
                  <a:tcPr/>
                </a:tc>
                <a:tc>
                  <a:txBody>
                    <a:bodyPr/>
                    <a:lstStyle/>
                    <a:p>
                      <a:pPr algn="r"/>
                      <a:r>
                        <a:rPr lang="en-US"/>
                        <a:t>a</a:t>
                      </a:r>
                      <a:r>
                        <a:rPr lang="en-US" baseline="30000"/>
                        <a:t>4 </a:t>
                      </a:r>
                      <a:r>
                        <a:rPr lang="en-US" baseline="0"/>
                        <a:t>(mod 15)</a:t>
                      </a:r>
                      <a:endParaRPr lang="en-US" baseline="30000"/>
                    </a:p>
                  </a:txBody>
                  <a:tcPr/>
                </a:tc>
                <a:extLst>
                  <a:ext uri="{0D108BD9-81ED-4DB2-BD59-A6C34878D82A}">
                    <a16:rowId xmlns:a16="http://schemas.microsoft.com/office/drawing/2014/main" val="10000"/>
                  </a:ext>
                </a:extLst>
              </a:tr>
              <a:tr h="370840">
                <a:tc>
                  <a:txBody>
                    <a:bodyPr/>
                    <a:lstStyle/>
                    <a:p>
                      <a:pPr algn="r"/>
                      <a:r>
                        <a:rPr lang="en-US"/>
                        <a:t>11</a:t>
                      </a:r>
                    </a:p>
                  </a:txBody>
                  <a:tcPr/>
                </a:tc>
                <a:tc>
                  <a:txBody>
                    <a:bodyPr/>
                    <a:lstStyle/>
                    <a:p>
                      <a:pPr algn="r"/>
                      <a:r>
                        <a:rPr lang="en-US"/>
                        <a:t>1</a:t>
                      </a:r>
                    </a:p>
                  </a:txBody>
                  <a:tcPr/>
                </a:tc>
                <a:extLst>
                  <a:ext uri="{0D108BD9-81ED-4DB2-BD59-A6C34878D82A}">
                    <a16:rowId xmlns:a16="http://schemas.microsoft.com/office/drawing/2014/main" val="10001"/>
                  </a:ext>
                </a:extLst>
              </a:tr>
              <a:tr h="370840">
                <a:tc>
                  <a:txBody>
                    <a:bodyPr/>
                    <a:lstStyle/>
                    <a:p>
                      <a:pPr algn="r"/>
                      <a:r>
                        <a:rPr lang="en-US"/>
                        <a:t>13</a:t>
                      </a:r>
                    </a:p>
                  </a:txBody>
                  <a:tcPr/>
                </a:tc>
                <a:tc>
                  <a:txBody>
                    <a:bodyPr/>
                    <a:lstStyle/>
                    <a:p>
                      <a:pPr algn="r"/>
                      <a:r>
                        <a:rPr lang="en-US"/>
                        <a:t>1</a:t>
                      </a:r>
                    </a:p>
                  </a:txBody>
                  <a:tcPr/>
                </a:tc>
                <a:extLst>
                  <a:ext uri="{0D108BD9-81ED-4DB2-BD59-A6C34878D82A}">
                    <a16:rowId xmlns:a16="http://schemas.microsoft.com/office/drawing/2014/main" val="10002"/>
                  </a:ext>
                </a:extLst>
              </a:tr>
              <a:tr h="370840">
                <a:tc>
                  <a:txBody>
                    <a:bodyPr/>
                    <a:lstStyle/>
                    <a:p>
                      <a:pPr algn="r"/>
                      <a:r>
                        <a:rPr lang="en-US"/>
                        <a:t>14</a:t>
                      </a:r>
                    </a:p>
                  </a:txBody>
                  <a:tcPr/>
                </a:tc>
                <a:tc>
                  <a:txBody>
                    <a:bodyPr/>
                    <a:lstStyle/>
                    <a:p>
                      <a:pPr algn="r"/>
                      <a:r>
                        <a:rPr lang="en-US"/>
                        <a:t>1</a:t>
                      </a:r>
                    </a:p>
                  </a:txBody>
                  <a:tcPr/>
                </a:tc>
                <a:extLst>
                  <a:ext uri="{0D108BD9-81ED-4DB2-BD59-A6C34878D82A}">
                    <a16:rowId xmlns:a16="http://schemas.microsoft.com/office/drawing/2014/main" val="10003"/>
                  </a:ext>
                </a:extLst>
              </a:tr>
              <a:tr h="370840">
                <a:tc>
                  <a:txBody>
                    <a:bodyPr/>
                    <a:lstStyle/>
                    <a:p>
                      <a:pPr algn="r"/>
                      <a:r>
                        <a:rPr lang="en-US"/>
                        <a:t>1</a:t>
                      </a:r>
                    </a:p>
                  </a:txBody>
                  <a:tcPr/>
                </a:tc>
                <a:tc>
                  <a:txBody>
                    <a:bodyPr/>
                    <a:lstStyle/>
                    <a:p>
                      <a:pPr algn="r"/>
                      <a:r>
                        <a:rPr lang="en-US"/>
                        <a:t>1</a:t>
                      </a:r>
                    </a:p>
                  </a:txBody>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31426" name="Rectangle 2"/>
              <p:cNvSpPr>
                <a:spLocks noGrp="1" noChangeArrowheads="1"/>
              </p:cNvSpPr>
              <p:nvPr>
                <p:ph type="title"/>
              </p:nvPr>
            </p:nvSpPr>
            <p:spPr>
              <a:xfrm>
                <a:off x="685800" y="0"/>
                <a:ext cx="7772400" cy="914400"/>
              </a:xfrm>
            </p:spPr>
            <p:txBody>
              <a:bodyPr/>
              <a:lstStyle/>
              <a:p>
                <a:pPr/>
                <a14:m>
                  <m:oMathPara xmlns:m="http://schemas.openxmlformats.org/officeDocument/2006/math">
                    <m:oMathParaPr>
                      <m:jc m:val="centerGroup"/>
                    </m:oMathParaPr>
                    <m:oMath xmlns:m="http://schemas.openxmlformats.org/officeDocument/2006/math">
                      <m:r>
                        <a:rPr lang="en-US" sz="3600" i="1" dirty="0" smtClean="0">
                          <a:latin typeface="Cambria Math" panose="02040503050406030204" pitchFamily="18" charset="0"/>
                          <a:ea typeface="Cambria Math" panose="02040503050406030204" pitchFamily="18" charset="0"/>
                          <a:cs typeface="Math1Mono" charset="2"/>
                        </a:rPr>
                        <m:t>𝜑</m:t>
                      </m:r>
                      <m:r>
                        <a:rPr lang="en-US" sz="3600" i="1" dirty="0">
                          <a:latin typeface="Cambria Math" panose="02040503050406030204" pitchFamily="18" charset="0"/>
                        </a:rPr>
                        <m:t>(</m:t>
                      </m:r>
                      <m:r>
                        <a:rPr lang="en-US" sz="3600" i="1" dirty="0">
                          <a:latin typeface="Cambria Math" panose="02040503050406030204" pitchFamily="18" charset="0"/>
                        </a:rPr>
                        <m:t>𝑛</m:t>
                      </m:r>
                      <m:r>
                        <a:rPr lang="en-US" sz="3600" i="1" dirty="0">
                          <a:latin typeface="Cambria Math" panose="02040503050406030204" pitchFamily="18" charset="0"/>
                        </a:rPr>
                        <m:t>)</m:t>
                      </m:r>
                    </m:oMath>
                  </m:oMathPara>
                </a14:m>
                <a:endParaRPr lang="en-US" sz="3600" dirty="0"/>
              </a:p>
            </p:txBody>
          </p:sp>
        </mc:Choice>
        <mc:Fallback xmlns="">
          <p:sp>
            <p:nvSpPr>
              <p:cNvPr id="231426" name="Rectangle 2"/>
              <p:cNvSpPr>
                <a:spLocks noGrp="1" noRot="1" noChangeAspect="1" noMove="1" noResize="1" noEditPoints="1" noAdjustHandles="1" noChangeArrowheads="1" noChangeShapeType="1" noTextEdit="1"/>
              </p:cNvSpPr>
              <p:nvPr>
                <p:ph type="title"/>
              </p:nvPr>
            </p:nvSpPr>
            <p:spPr>
              <a:xfrm>
                <a:off x="685800" y="0"/>
                <a:ext cx="7772400" cy="914400"/>
              </a:xfrm>
              <a:blipFill>
                <a:blip r:embed="rId2"/>
                <a:stretch>
                  <a:fillRect b="-13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1427" name="Rectangle 3"/>
              <p:cNvSpPr>
                <a:spLocks noGrp="1" noChangeArrowheads="1"/>
              </p:cNvSpPr>
              <p:nvPr>
                <p:ph type="body" idx="1"/>
              </p:nvPr>
            </p:nvSpPr>
            <p:spPr>
              <a:xfrm>
                <a:off x="228600" y="1371600"/>
                <a:ext cx="8763000" cy="4800600"/>
              </a:xfrm>
            </p:spPr>
            <p:txBody>
              <a:bodyPr/>
              <a:lstStyle/>
              <a:p>
                <a:pPr>
                  <a:lnSpc>
                    <a:spcPct val="95000"/>
                  </a:lnSpc>
                  <a:spcBef>
                    <a:spcPts val="200"/>
                  </a:spcBef>
                </a:pPr>
                <a:r>
                  <a:rPr lang="en-US" sz="2000" dirty="0">
                    <a:latin typeface="Calibri" panose="020F0502020204030204" pitchFamily="34" charset="0"/>
                    <a:cs typeface="Calibri" panose="020F0502020204030204" pitchFamily="34" charset="0"/>
                  </a:rPr>
                  <a:t>Examples: </a:t>
                </a:r>
                <a14:m>
                  <m:oMath xmlns:m="http://schemas.openxmlformats.org/officeDocument/2006/math">
                    <m:r>
                      <a:rPr lang="en-US" sz="2000" i="1" smtClean="0">
                        <a:latin typeface="Cambria Math" panose="02040503050406030204" pitchFamily="18" charset="0"/>
                        <a:ea typeface="Cambria Math" panose="02040503050406030204" pitchFamily="18" charset="0"/>
                        <a:cs typeface="Math1Mono" charset="2"/>
                      </a:rPr>
                      <m:t>𝜑</m:t>
                    </m:r>
                    <m:d>
                      <m:dPr>
                        <m:ctrlPr>
                          <a:rPr lang="en-US" sz="2000" b="0" i="1" smtClean="0">
                            <a:latin typeface="Cambria Math" panose="02040503050406030204" pitchFamily="18" charset="0"/>
                            <a:ea typeface="Cambria Math" panose="02040503050406030204" pitchFamily="18" charset="0"/>
                            <a:cs typeface="Math1Mono" charset="2"/>
                          </a:rPr>
                        </m:ctrlPr>
                      </m:dPr>
                      <m:e>
                        <m:r>
                          <a:rPr lang="en-US" sz="2000" b="0" i="1" smtClean="0">
                            <a:latin typeface="Cambria Math" panose="02040503050406030204" pitchFamily="18" charset="0"/>
                            <a:ea typeface="Cambria Math" panose="02040503050406030204" pitchFamily="18" charset="0"/>
                            <a:cs typeface="Math1Mono" charset="2"/>
                          </a:rPr>
                          <m:t>1</m:t>
                        </m:r>
                      </m:e>
                    </m:d>
                    <m:r>
                      <a:rPr lang="en-US" sz="2000" b="0" i="1" smtClean="0">
                        <a:latin typeface="Cambria Math" panose="02040503050406030204" pitchFamily="18" charset="0"/>
                        <a:ea typeface="Cambria Math" panose="02040503050406030204" pitchFamily="18" charset="0"/>
                        <a:cs typeface="Math1Mono" charset="2"/>
                      </a:rPr>
                      <m:t>=1, </m:t>
                    </m:r>
                    <m:r>
                      <a:rPr lang="en-US" sz="2000" b="0" i="1" smtClean="0">
                        <a:latin typeface="Cambria Math" panose="02040503050406030204" pitchFamily="18" charset="0"/>
                        <a:ea typeface="Cambria Math" panose="02040503050406030204" pitchFamily="18" charset="0"/>
                        <a:cs typeface="Math1Mono" charset="2"/>
                      </a:rPr>
                      <m:t>𝜑</m:t>
                    </m:r>
                    <m:d>
                      <m:dPr>
                        <m:ctrlPr>
                          <a:rPr lang="en-US" sz="2000" b="0" i="1" smtClean="0">
                            <a:latin typeface="Cambria Math" panose="02040503050406030204" pitchFamily="18" charset="0"/>
                            <a:ea typeface="Cambria Math" panose="02040503050406030204" pitchFamily="18" charset="0"/>
                            <a:cs typeface="Math1Mono" charset="2"/>
                          </a:rPr>
                        </m:ctrlPr>
                      </m:dPr>
                      <m:e>
                        <m:r>
                          <a:rPr lang="en-US" sz="2000" b="0" i="0" smtClean="0">
                            <a:latin typeface="Cambria Math" panose="02040503050406030204" pitchFamily="18" charset="0"/>
                            <a:ea typeface="Cambria Math" panose="02040503050406030204" pitchFamily="18" charset="0"/>
                            <a:cs typeface="Math1Mono" charset="2"/>
                          </a:rPr>
                          <m:t>5</m:t>
                        </m:r>
                      </m:e>
                    </m:d>
                    <m:r>
                      <a:rPr lang="en-US" sz="2000" b="0" i="0" smtClean="0">
                        <a:latin typeface="Cambria Math" panose="02040503050406030204" pitchFamily="18" charset="0"/>
                        <a:ea typeface="Cambria Math" panose="02040503050406030204" pitchFamily="18" charset="0"/>
                        <a:cs typeface="Math1Mono" charset="2"/>
                      </a:rPr>
                      <m:t>=4, </m:t>
                    </m:r>
                    <m:r>
                      <m:rPr>
                        <m:sty m:val="p"/>
                      </m:rPr>
                      <a:rPr lang="el-GR" sz="2000" b="0" i="1" smtClean="0">
                        <a:latin typeface="Cambria Math" panose="02040503050406030204" pitchFamily="18" charset="0"/>
                        <a:ea typeface="Cambria Math" panose="02040503050406030204" pitchFamily="18" charset="0"/>
                        <a:cs typeface="Math1Mono" charset="2"/>
                      </a:rPr>
                      <m:t>φ</m:t>
                    </m:r>
                    <m:d>
                      <m:dPr>
                        <m:ctrlPr>
                          <a:rPr lang="en-US" sz="2000" b="0" i="1" smtClean="0">
                            <a:latin typeface="Cambria Math" panose="02040503050406030204" pitchFamily="18" charset="0"/>
                            <a:ea typeface="Cambria Math" panose="02040503050406030204" pitchFamily="18" charset="0"/>
                            <a:cs typeface="Math1Mono" charset="2"/>
                          </a:rPr>
                        </m:ctrlPr>
                      </m:dPr>
                      <m:e>
                        <m:r>
                          <a:rPr lang="en-US" sz="2000" b="0" i="1" smtClean="0">
                            <a:latin typeface="Cambria Math" panose="02040503050406030204" pitchFamily="18" charset="0"/>
                            <a:ea typeface="Cambria Math" panose="02040503050406030204" pitchFamily="18" charset="0"/>
                            <a:cs typeface="Math1Mono" charset="2"/>
                          </a:rPr>
                          <m:t>25</m:t>
                        </m:r>
                      </m:e>
                    </m:d>
                    <m:r>
                      <a:rPr lang="en-US" sz="2000" b="0" i="1" smtClean="0">
                        <a:latin typeface="Cambria Math" panose="02040503050406030204" pitchFamily="18" charset="0"/>
                        <a:ea typeface="Cambria Math" panose="02040503050406030204" pitchFamily="18" charset="0"/>
                        <a:cs typeface="Math1Mono" charset="2"/>
                      </a:rPr>
                      <m:t>=20, </m:t>
                    </m:r>
                    <m:r>
                      <a:rPr lang="en-US" sz="2000" b="0" i="1" smtClean="0">
                        <a:latin typeface="Cambria Math" panose="02040503050406030204" pitchFamily="18" charset="0"/>
                        <a:ea typeface="Cambria Math" panose="02040503050406030204" pitchFamily="18" charset="0"/>
                        <a:cs typeface="Math1Mono" charset="2"/>
                      </a:rPr>
                      <m:t>𝜑</m:t>
                    </m:r>
                    <m:d>
                      <m:dPr>
                        <m:ctrlPr>
                          <a:rPr lang="en-US" sz="2000" b="0" i="1" smtClean="0">
                            <a:latin typeface="Cambria Math" panose="02040503050406030204" pitchFamily="18" charset="0"/>
                            <a:ea typeface="Cambria Math" panose="02040503050406030204" pitchFamily="18" charset="0"/>
                            <a:cs typeface="Math1Mono" charset="2"/>
                          </a:rPr>
                        </m:ctrlPr>
                      </m:dPr>
                      <m:e>
                        <m:r>
                          <a:rPr lang="en-US" sz="2000" b="0" i="0" smtClean="0">
                            <a:latin typeface="Cambria Math" panose="02040503050406030204" pitchFamily="18" charset="0"/>
                            <a:ea typeface="Cambria Math" panose="02040503050406030204" pitchFamily="18" charset="0"/>
                            <a:cs typeface="Math1Mono" charset="2"/>
                          </a:rPr>
                          <m:t>135</m:t>
                        </m:r>
                      </m:e>
                    </m:d>
                    <m:r>
                      <a:rPr lang="en-US" sz="2000" b="0" i="0" smtClean="0">
                        <a:latin typeface="Cambria Math" panose="02040503050406030204" pitchFamily="18" charset="0"/>
                        <a:ea typeface="Cambria Math" panose="02040503050406030204" pitchFamily="18" charset="0"/>
                        <a:cs typeface="Math1Mono" charset="2"/>
                      </a:rPr>
                      <m:t>=40</m:t>
                    </m:r>
                  </m:oMath>
                </a14:m>
                <a:r>
                  <a:rPr lang="en-US" sz="2000" dirty="0">
                    <a:latin typeface="Calibri" panose="020F0502020204030204" pitchFamily="34" charset="0"/>
                    <a:cs typeface="Calibri" panose="020F0502020204030204" pitchFamily="34" charset="0"/>
                  </a:rPr>
                  <a:t>.</a:t>
                </a:r>
              </a:p>
              <a:p>
                <a:pPr>
                  <a:lnSpc>
                    <a:spcPct val="95000"/>
                  </a:lnSpc>
                  <a:spcBef>
                    <a:spcPts val="200"/>
                  </a:spcBef>
                </a:pPr>
                <a:r>
                  <a:rPr lang="en-US" sz="2000" dirty="0">
                    <a:latin typeface="Calibri" panose="020F0502020204030204" pitchFamily="34" charset="0"/>
                    <a:cs typeface="Calibri" panose="020F0502020204030204" pitchFamily="34" charset="0"/>
                  </a:rPr>
                  <a:t>Special case for RSA: </a:t>
                </a:r>
                <a14:m>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rPr>
                      <m:t>=</m:t>
                    </m:r>
                    <m:r>
                      <a:rPr lang="en-US" sz="2000" b="0" i="1" smtClean="0">
                        <a:latin typeface="Cambria Math" panose="02040503050406030204" pitchFamily="18" charset="0"/>
                      </a:rPr>
                      <m:t>𝑝𝑞</m:t>
                    </m:r>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𝑝𝑞</m:t>
                        </m:r>
                      </m:e>
                    </m:d>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𝑝</m:t>
                        </m:r>
                      </m:e>
                    </m:d>
                    <m:r>
                      <a:rPr lang="en-US" sz="2000" b="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m:rPr>
                            <m:sty m:val="p"/>
                          </m:rPr>
                          <a:rPr lang="en-US" sz="2000" b="0" i="0" smtClean="0">
                            <a:latin typeface="Cambria Math" panose="02040503050406030204" pitchFamily="18" charset="0"/>
                            <a:ea typeface="Cambria Math" panose="02040503050406030204" pitchFamily="18" charset="0"/>
                          </a:rPr>
                          <m:t>q</m:t>
                        </m:r>
                      </m:e>
                    </m:d>
                    <m:r>
                      <a:rPr lang="en-US" sz="2000" b="0" i="0" smtClean="0">
                        <a:latin typeface="Cambria Math" panose="02040503050406030204" pitchFamily="18" charset="0"/>
                        <a:ea typeface="Cambria Math" panose="02040503050406030204" pitchFamily="18" charset="0"/>
                      </a:rPr>
                      <m:t>=(</m:t>
                    </m:r>
                    <m:r>
                      <m:rPr>
                        <m:sty m:val="p"/>
                      </m:rPr>
                      <a:rPr lang="en-US" sz="2000" b="0" i="0" smtClean="0">
                        <a:latin typeface="Cambria Math" panose="02040503050406030204" pitchFamily="18" charset="0"/>
                        <a:ea typeface="Cambria Math" panose="02040503050406030204" pitchFamily="18" charset="0"/>
                      </a:rPr>
                      <m:t>p</m:t>
                    </m:r>
                    <m:r>
                      <a:rPr lang="en-US" sz="2000" b="0" i="0" smtClean="0">
                        <a:latin typeface="Cambria Math" panose="02040503050406030204" pitchFamily="18" charset="0"/>
                        <a:ea typeface="Cambria Math" panose="02040503050406030204" pitchFamily="18" charset="0"/>
                      </a:rPr>
                      <m:t>−1)(</m:t>
                    </m:r>
                    <m:r>
                      <m:rPr>
                        <m:sty m:val="p"/>
                      </m:rPr>
                      <a:rPr lang="en-US" sz="2000" b="0" i="0" smtClean="0">
                        <a:latin typeface="Cambria Math" panose="02040503050406030204" pitchFamily="18" charset="0"/>
                        <a:ea typeface="Cambria Math" panose="02040503050406030204" pitchFamily="18" charset="0"/>
                      </a:rPr>
                      <m:t>q</m:t>
                    </m:r>
                    <m:r>
                      <a:rPr lang="en-US" sz="2000" b="0" i="0" smtClean="0">
                        <a:latin typeface="Cambria Math" panose="02040503050406030204" pitchFamily="18" charset="0"/>
                        <a:ea typeface="Cambria Math" panose="02040503050406030204" pitchFamily="18" charset="0"/>
                      </a:rPr>
                      <m:t>−1)</m:t>
                    </m:r>
                  </m:oMath>
                </a14:m>
                <a:r>
                  <a:rPr lang="en-US" sz="2000" dirty="0">
                    <a:latin typeface="Calibri" panose="020F0502020204030204" pitchFamily="34" charset="0"/>
                    <a:cs typeface="Calibri" panose="020F0502020204030204" pitchFamily="34" charset="0"/>
                  </a:rPr>
                  <a:t>.</a:t>
                </a:r>
              </a:p>
              <a:p>
                <a:pPr>
                  <a:lnSpc>
                    <a:spcPct val="95000"/>
                  </a:lnSpc>
                  <a:spcBef>
                    <a:spcPts val="200"/>
                  </a:spcBef>
                </a:pPr>
                <a:r>
                  <a:rPr lang="en-US" sz="2000" dirty="0">
                    <a:latin typeface="Calibri" panose="020F0502020204030204" pitchFamily="34" charset="0"/>
                    <a:cs typeface="Calibri" panose="020F0502020204030204" pitchFamily="34" charset="0"/>
                  </a:rPr>
                  <a:t>e=5 and (e, (p-1)(q-1))=1</a:t>
                </a:r>
              </a:p>
              <a:p>
                <a:pPr>
                  <a:lnSpc>
                    <a:spcPct val="95000"/>
                  </a:lnSpc>
                  <a:spcBef>
                    <a:spcPts val="200"/>
                  </a:spcBef>
                </a:pPr>
                <a:r>
                  <a:rPr lang="en-US" sz="2000" dirty="0">
                    <a:latin typeface="Calibri" panose="020F0502020204030204" pitchFamily="34" charset="0"/>
                    <a:cs typeface="Calibri" panose="020F0502020204030204" pitchFamily="34" charset="0"/>
                  </a:rPr>
                  <a:t>There are integers d, </a:t>
                </a:r>
                <a14:m>
                  <m:oMath xmlns:m="http://schemas.openxmlformats.org/officeDocument/2006/math">
                    <m:r>
                      <a:rPr lang="en-US" sz="2000" b="0" i="1" smtClean="0">
                        <a:latin typeface="Cambria Math" panose="02040503050406030204" pitchFamily="18" charset="0"/>
                      </a:rPr>
                      <m:t>𝑚</m:t>
                    </m:r>
                    <m:r>
                      <a:rPr lang="en-US" sz="2000" b="0" i="1" smtClean="0">
                        <a:latin typeface="Cambria Math" panose="02040503050406030204" pitchFamily="18" charset="0"/>
                      </a:rPr>
                      <m:t>:</m:t>
                    </m:r>
                    <m:r>
                      <a:rPr lang="en-US" sz="2000" b="0" i="1" smtClean="0">
                        <a:latin typeface="Cambria Math" panose="02040503050406030204" pitchFamily="18" charset="0"/>
                      </a:rPr>
                      <m:t>𝑒𝑑</m:t>
                    </m:r>
                    <m:r>
                      <a:rPr lang="en-US" sz="2000" b="0" i="1" smtClean="0">
                        <a:latin typeface="Cambria Math" panose="02040503050406030204" pitchFamily="18" charset="0"/>
                      </a:rPr>
                      <m:t>+</m:t>
                    </m:r>
                    <m:r>
                      <a:rPr lang="en-US" sz="2000" b="0" i="1" smtClean="0">
                        <a:latin typeface="Cambria Math" panose="02040503050406030204" pitchFamily="18" charset="0"/>
                      </a:rPr>
                      <m:t>𝑚</m:t>
                    </m:r>
                    <m:r>
                      <a:rPr lang="en-US" sz="2000" b="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𝑛</m:t>
                        </m:r>
                      </m:e>
                    </m:d>
                    <m:r>
                      <a:rPr lang="en-US" sz="2000" b="0" i="1" smtClean="0">
                        <a:latin typeface="Cambria Math" panose="02040503050406030204" pitchFamily="18" charset="0"/>
                        <a:ea typeface="Cambria Math" panose="02040503050406030204" pitchFamily="18" charset="0"/>
                      </a:rPr>
                      <m:t>=1</m:t>
                    </m:r>
                  </m:oMath>
                </a14:m>
                <a:endParaRPr lang="en-US" sz="2000" dirty="0">
                  <a:latin typeface="Calibri" panose="020F0502020204030204" pitchFamily="34" charset="0"/>
                  <a:cs typeface="Calibri" panose="020F0502020204030204" pitchFamily="34" charset="0"/>
                </a:endParaRPr>
              </a:p>
              <a:p>
                <a:pPr>
                  <a:lnSpc>
                    <a:spcPct val="95000"/>
                  </a:lnSpc>
                  <a:spcBef>
                    <a:spcPts val="200"/>
                  </a:spcBef>
                </a:pPr>
                <a:r>
                  <a:rPr lang="en-US" sz="2000" dirty="0">
                    <a:latin typeface="Calibri" panose="020F0502020204030204" pitchFamily="34" charset="0"/>
                    <a:cs typeface="Calibri" panose="020F0502020204030204" pitchFamily="34" charset="0"/>
                  </a:rPr>
                  <a:t>Put x= a</a:t>
                </a:r>
                <a:r>
                  <a:rPr lang="en-US" sz="2000" baseline="30000" dirty="0">
                    <a:latin typeface="Calibri" panose="020F0502020204030204" pitchFamily="34" charset="0"/>
                    <a:cs typeface="Calibri" panose="020F0502020204030204" pitchFamily="34" charset="0"/>
                  </a:rPr>
                  <a:t>e</a:t>
                </a:r>
                <a:r>
                  <a:rPr lang="en-US" sz="2000" dirty="0">
                    <a:latin typeface="Calibri" panose="020F0502020204030204" pitchFamily="34" charset="0"/>
                    <a:cs typeface="Calibri" panose="020F0502020204030204" pitchFamily="34" charset="0"/>
                  </a:rPr>
                  <a:t> (mod n):</a:t>
                </a:r>
              </a:p>
              <a:p>
                <a:pPr lvl="1">
                  <a:lnSpc>
                    <a:spcPct val="95000"/>
                  </a:lnSpc>
                  <a:spcBef>
                    <a:spcPts val="200"/>
                  </a:spcBef>
                </a:pP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𝑑</m:t>
                        </m:r>
                      </m:sup>
                    </m:sSup>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𝑎</m:t>
                        </m:r>
                      </m:e>
                      <m:sup>
                        <m:r>
                          <a:rPr lang="en-US" sz="2000" b="0" i="1" smtClean="0">
                            <a:latin typeface="Cambria Math" panose="02040503050406030204" pitchFamily="18" charset="0"/>
                          </a:rPr>
                          <m:t>𝑒𝑑</m:t>
                        </m:r>
                      </m:sup>
                    </m:sSup>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𝑚𝑜𝑑</m:t>
                        </m:r>
                        <m:r>
                          <a:rPr lang="en-US" sz="2000" b="0" i="1" smtClean="0">
                            <a:latin typeface="Cambria Math" panose="02040503050406030204" pitchFamily="18" charset="0"/>
                          </a:rPr>
                          <m:t> </m:t>
                        </m:r>
                        <m:r>
                          <a:rPr lang="en-US" sz="2000" b="0" i="1" smtClean="0">
                            <a:latin typeface="Cambria Math" panose="02040503050406030204" pitchFamily="18" charset="0"/>
                          </a:rPr>
                          <m:t>𝑛</m:t>
                        </m:r>
                      </m:e>
                    </m:d>
                    <m:r>
                      <a:rPr lang="en-US" sz="2000" b="0" i="1" smtClean="0">
                        <a:latin typeface="Cambria Math" panose="02040503050406030204" pitchFamily="18" charset="0"/>
                      </a:rPr>
                      <m:t>=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𝑎</m:t>
                        </m:r>
                      </m:e>
                      <m:sup>
                        <m:r>
                          <a:rPr lang="en-US" sz="2000" b="0" i="1" smtClean="0">
                            <a:latin typeface="Cambria Math" panose="02040503050406030204" pitchFamily="18" charset="0"/>
                          </a:rPr>
                          <m:t>1−</m:t>
                        </m:r>
                        <m:r>
                          <a:rPr lang="en-US" sz="2000" b="0" i="1" smtClean="0">
                            <a:latin typeface="Cambria Math" panose="02040503050406030204" pitchFamily="18" charset="0"/>
                          </a:rPr>
                          <m:t>𝑚</m:t>
                        </m:r>
                        <m:r>
                          <a:rPr lang="en-US" sz="2000" b="0" i="1" smtClean="0">
                            <a:latin typeface="Cambria Math" panose="02040503050406030204" pitchFamily="18" charset="0"/>
                            <a:ea typeface="Cambria Math" panose="02040503050406030204" pitchFamily="18" charset="0"/>
                          </a:rPr>
                          <m:t>𝜑</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m:t>
                        </m:r>
                      </m:sup>
                    </m:sSup>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𝑚𝑜𝑑</m:t>
                        </m:r>
                        <m:r>
                          <a:rPr lang="en-US" sz="2000" b="0" i="1" smtClean="0">
                            <a:latin typeface="Cambria Math" panose="02040503050406030204" pitchFamily="18" charset="0"/>
                          </a:rPr>
                          <m:t> </m:t>
                        </m:r>
                        <m:r>
                          <a:rPr lang="en-US" sz="2000" b="0" i="1" smtClean="0">
                            <a:latin typeface="Cambria Math" panose="02040503050406030204" pitchFamily="18" charset="0"/>
                          </a:rPr>
                          <m:t>𝑛</m:t>
                        </m:r>
                      </m:e>
                    </m:d>
                    <m:r>
                      <a:rPr lang="en-US" sz="2000" b="0" i="1" smtClean="0">
                        <a:latin typeface="Cambria Math" panose="02040503050406030204" pitchFamily="18" charset="0"/>
                      </a:rPr>
                      <m:t>=</m:t>
                    </m:r>
                    <m:r>
                      <a:rPr lang="en-US" sz="2000" b="0" i="1" smtClean="0">
                        <a:latin typeface="Cambria Math" panose="02040503050406030204" pitchFamily="18" charset="0"/>
                      </a:rPr>
                      <m:t>𝑎</m:t>
                    </m:r>
                  </m:oMath>
                </a14:m>
                <a:r>
                  <a:rPr lang="en-US" sz="2000" dirty="0">
                    <a:latin typeface="Calibri" panose="020F0502020204030204" pitchFamily="34" charset="0"/>
                    <a:cs typeface="Calibri" panose="020F0502020204030204" pitchFamily="34" charset="0"/>
                  </a:rPr>
                  <a:t>.</a:t>
                </a:r>
              </a:p>
              <a:p>
                <a:pPr>
                  <a:lnSpc>
                    <a:spcPct val="95000"/>
                  </a:lnSpc>
                  <a:spcBef>
                    <a:spcPts val="200"/>
                  </a:spcBef>
                </a:pPr>
                <a:r>
                  <a:rPr lang="en-US" sz="2000" dirty="0">
                    <a:latin typeface="Calibri" panose="020F0502020204030204" pitchFamily="34" charset="0"/>
                    <a:cs typeface="Calibri" panose="020F0502020204030204" pitchFamily="34" charset="0"/>
                  </a:rPr>
                  <a:t>Example: </a:t>
                </a:r>
              </a:p>
              <a:p>
                <a:pPr lvl="1">
                  <a:lnSpc>
                    <a:spcPct val="95000"/>
                  </a:lnSpc>
                  <a:spcBef>
                    <a:spcPts val="200"/>
                  </a:spcBef>
                </a:pPr>
                <a:r>
                  <a:rPr lang="en-US" sz="2000" dirty="0">
                    <a:latin typeface="Calibri" panose="020F0502020204030204" pitchFamily="34" charset="0"/>
                    <a:cs typeface="Calibri" panose="020F0502020204030204" pitchFamily="34" charset="0"/>
                  </a:rPr>
                  <a:t>n= 13x17= 221. </a:t>
                </a:r>
                <a14:m>
                  <m:oMath xmlns:m="http://schemas.openxmlformats.org/officeDocument/2006/math">
                    <m:r>
                      <a:rPr lang="en-US" sz="200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221</m:t>
                        </m:r>
                      </m:e>
                    </m:d>
                    <m:r>
                      <a:rPr lang="en-US" sz="2000" b="0" i="1" smtClean="0">
                        <a:latin typeface="Cambria Math" panose="02040503050406030204" pitchFamily="18" charset="0"/>
                        <a:ea typeface="Cambria Math" panose="02040503050406030204" pitchFamily="18" charset="0"/>
                      </a:rPr>
                      <m:t>=12 ×16=192</m:t>
                    </m:r>
                  </m:oMath>
                </a14:m>
                <a:r>
                  <a:rPr lang="en-US" sz="2000" dirty="0">
                    <a:latin typeface="Calibri" panose="020F0502020204030204" pitchFamily="34" charset="0"/>
                    <a:cs typeface="Calibri" panose="020F0502020204030204" pitchFamily="34" charset="0"/>
                  </a:rPr>
                  <a:t>.  </a:t>
                </a:r>
              </a:p>
              <a:p>
                <a:pPr lvl="1">
                  <a:lnSpc>
                    <a:spcPct val="95000"/>
                  </a:lnSpc>
                  <a:spcBef>
                    <a:spcPts val="200"/>
                  </a:spcBef>
                </a:pPr>
                <a:r>
                  <a:rPr lang="en-US" sz="2000" dirty="0">
                    <a:latin typeface="Calibri" panose="020F0502020204030204" pitchFamily="34" charset="0"/>
                    <a:cs typeface="Calibri" panose="020F0502020204030204" pitchFamily="34" charset="0"/>
                  </a:rPr>
                  <a:t>5(-115)+192(3)=1.  d=-115=192-115=77 (mod f(n)).</a:t>
                </a:r>
              </a:p>
              <a:p>
                <a:pPr lvl="1">
                  <a:lnSpc>
                    <a:spcPct val="95000"/>
                  </a:lnSpc>
                  <a:spcBef>
                    <a:spcPts val="200"/>
                  </a:spcBef>
                </a:pPr>
                <a:r>
                  <a:rPr lang="en-US" sz="2000" dirty="0">
                    <a:latin typeface="Calibri" panose="020F0502020204030204" pitchFamily="34" charset="0"/>
                    <a:cs typeface="Calibri" panose="020F0502020204030204" pitchFamily="34" charset="0"/>
                  </a:rPr>
                  <a:t>a= 53 so x= 53</a:t>
                </a:r>
                <a:r>
                  <a:rPr lang="en-US" sz="2000" baseline="30000" dirty="0">
                    <a:latin typeface="Calibri" panose="020F0502020204030204" pitchFamily="34" charset="0"/>
                    <a:cs typeface="Calibri" panose="020F0502020204030204" pitchFamily="34" charset="0"/>
                  </a:rPr>
                  <a:t>5</a:t>
                </a:r>
                <a:r>
                  <a:rPr lang="en-US" sz="2000" dirty="0">
                    <a:latin typeface="Calibri" panose="020F0502020204030204" pitchFamily="34" charset="0"/>
                    <a:cs typeface="Calibri" panose="020F0502020204030204" pitchFamily="34" charset="0"/>
                  </a:rPr>
                  <a:t>= 53</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53</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53 (mod 221)= 157x157x53= 66 (mod 221)</a:t>
                </a:r>
              </a:p>
              <a:p>
                <a:pPr lvl="1">
                  <a:lnSpc>
                    <a:spcPct val="95000"/>
                  </a:lnSpc>
                  <a:spcBef>
                    <a:spcPts val="200"/>
                  </a:spcBef>
                </a:pPr>
                <a:r>
                  <a:rPr lang="en-US" sz="2000" dirty="0">
                    <a:latin typeface="Calibri" panose="020F0502020204030204" pitchFamily="34" charset="0"/>
                    <a:cs typeface="Calibri" panose="020F0502020204030204" pitchFamily="34" charset="0"/>
                  </a:rPr>
                  <a:t>66</a:t>
                </a:r>
                <a:r>
                  <a:rPr lang="en-US" sz="2000" baseline="30000" dirty="0">
                    <a:latin typeface="Calibri" panose="020F0502020204030204" pitchFamily="34" charset="0"/>
                    <a:cs typeface="Calibri" panose="020F0502020204030204" pitchFamily="34" charset="0"/>
                  </a:rPr>
                  <a:t>77</a:t>
                </a:r>
                <a:r>
                  <a:rPr lang="en-US" sz="2000" dirty="0">
                    <a:latin typeface="Calibri" panose="020F0502020204030204" pitchFamily="34" charset="0"/>
                    <a:cs typeface="Calibri" panose="020F0502020204030204" pitchFamily="34" charset="0"/>
                  </a:rPr>
                  <a:t>=66</a:t>
                </a:r>
                <a:r>
                  <a:rPr lang="en-US" sz="2000" baseline="30000" dirty="0">
                    <a:latin typeface="Calibri" panose="020F0502020204030204" pitchFamily="34" charset="0"/>
                    <a:cs typeface="Calibri" panose="020F0502020204030204" pitchFamily="34" charset="0"/>
                  </a:rPr>
                  <a:t>64</a:t>
                </a:r>
                <a:r>
                  <a:rPr lang="en-US" sz="2000" dirty="0">
                    <a:latin typeface="Calibri" panose="020F0502020204030204" pitchFamily="34" charset="0"/>
                    <a:cs typeface="Calibri" panose="020F0502020204030204" pitchFamily="34" charset="0"/>
                  </a:rPr>
                  <a:t> x 66</a:t>
                </a:r>
                <a:r>
                  <a:rPr lang="en-US" sz="2000" baseline="30000" dirty="0">
                    <a:latin typeface="Calibri" panose="020F0502020204030204" pitchFamily="34" charset="0"/>
                    <a:cs typeface="Calibri" panose="020F0502020204030204" pitchFamily="34" charset="0"/>
                  </a:rPr>
                  <a:t>8</a:t>
                </a:r>
                <a:r>
                  <a:rPr lang="en-US" sz="2000" dirty="0">
                    <a:latin typeface="Calibri" panose="020F0502020204030204" pitchFamily="34" charset="0"/>
                    <a:cs typeface="Calibri" panose="020F0502020204030204" pitchFamily="34" charset="0"/>
                  </a:rPr>
                  <a:t> x 66</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 x 66</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(mod 221).</a:t>
                </a:r>
              </a:p>
              <a:p>
                <a:pPr lvl="1">
                  <a:lnSpc>
                    <a:spcPct val="95000"/>
                  </a:lnSpc>
                  <a:spcBef>
                    <a:spcPts val="200"/>
                  </a:spcBef>
                </a:pPr>
                <a:r>
                  <a:rPr lang="en-US" sz="2000" dirty="0">
                    <a:latin typeface="Calibri" panose="020F0502020204030204" pitchFamily="34" charset="0"/>
                    <a:cs typeface="Calibri" panose="020F0502020204030204" pitchFamily="34" charset="0"/>
                  </a:rPr>
                  <a:t>66</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(mod 221)= 66, 66</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(mod 221)= 157, 66</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(mod 221)= 118, 66</a:t>
                </a:r>
                <a:r>
                  <a:rPr lang="en-US" sz="2000" baseline="30000" dirty="0">
                    <a:latin typeface="Calibri" panose="020F0502020204030204" pitchFamily="34" charset="0"/>
                    <a:cs typeface="Calibri" panose="020F0502020204030204" pitchFamily="34" charset="0"/>
                  </a:rPr>
                  <a:t>8</a:t>
                </a:r>
                <a:r>
                  <a:rPr lang="en-US" sz="2000" dirty="0">
                    <a:latin typeface="Calibri" panose="020F0502020204030204" pitchFamily="34" charset="0"/>
                    <a:cs typeface="Calibri" panose="020F0502020204030204" pitchFamily="34" charset="0"/>
                  </a:rPr>
                  <a:t>(mod 221)= 1. </a:t>
                </a:r>
              </a:p>
              <a:p>
                <a:pPr lvl="1">
                  <a:lnSpc>
                    <a:spcPct val="95000"/>
                  </a:lnSpc>
                  <a:spcBef>
                    <a:spcPts val="200"/>
                  </a:spcBef>
                </a:pPr>
                <a:r>
                  <a:rPr lang="en-US" sz="2000" dirty="0">
                    <a:latin typeface="Calibri" panose="020F0502020204030204" pitchFamily="34" charset="0"/>
                    <a:cs typeface="Calibri" panose="020F0502020204030204" pitchFamily="34" charset="0"/>
                  </a:rPr>
                  <a:t>66</a:t>
                </a:r>
                <a:r>
                  <a:rPr lang="en-US" sz="2000" baseline="30000" dirty="0">
                    <a:latin typeface="Calibri" panose="020F0502020204030204" pitchFamily="34" charset="0"/>
                    <a:cs typeface="Calibri" panose="020F0502020204030204" pitchFamily="34" charset="0"/>
                  </a:rPr>
                  <a:t>77</a:t>
                </a:r>
                <a:r>
                  <a:rPr lang="en-US" sz="2000" dirty="0">
                    <a:latin typeface="Calibri" panose="020F0502020204030204" pitchFamily="34" charset="0"/>
                    <a:cs typeface="Calibri" panose="020F0502020204030204" pitchFamily="34" charset="0"/>
                  </a:rPr>
                  <a:t>=66</a:t>
                </a:r>
                <a:r>
                  <a:rPr lang="en-US" sz="2000" baseline="30000" dirty="0">
                    <a:latin typeface="Calibri" panose="020F0502020204030204" pitchFamily="34" charset="0"/>
                    <a:cs typeface="Calibri" panose="020F0502020204030204" pitchFamily="34" charset="0"/>
                  </a:rPr>
                  <a:t>64</a:t>
                </a:r>
                <a:r>
                  <a:rPr lang="en-US" sz="2000" dirty="0">
                    <a:latin typeface="Calibri" panose="020F0502020204030204" pitchFamily="34" charset="0"/>
                    <a:cs typeface="Calibri" panose="020F0502020204030204" pitchFamily="34" charset="0"/>
                  </a:rPr>
                  <a:t>x66</a:t>
                </a:r>
                <a:r>
                  <a:rPr lang="en-US" sz="2000" baseline="30000" dirty="0">
                    <a:latin typeface="Calibri" panose="020F0502020204030204" pitchFamily="34" charset="0"/>
                    <a:cs typeface="Calibri" panose="020F0502020204030204" pitchFamily="34" charset="0"/>
                  </a:rPr>
                  <a:t>8</a:t>
                </a:r>
                <a:r>
                  <a:rPr lang="en-US" sz="2000" dirty="0">
                    <a:latin typeface="Calibri" panose="020F0502020204030204" pitchFamily="34" charset="0"/>
                    <a:cs typeface="Calibri" panose="020F0502020204030204" pitchFamily="34" charset="0"/>
                  </a:rPr>
                  <a:t>x66</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x66</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(mod 221)=1x1x118x66=7788-35(221)=53.</a:t>
                </a:r>
              </a:p>
              <a:p>
                <a:pPr lvl="1">
                  <a:lnSpc>
                    <a:spcPct val="95000"/>
                  </a:lnSpc>
                </a:pPr>
                <a:endParaRPr lang="en-US" sz="2000" dirty="0"/>
              </a:p>
              <a:p>
                <a:pPr>
                  <a:lnSpc>
                    <a:spcPct val="95000"/>
                  </a:lnSpc>
                </a:pPr>
                <a:endParaRPr lang="en-US" sz="2000" dirty="0"/>
              </a:p>
              <a:p>
                <a:pPr lvl="1">
                  <a:lnSpc>
                    <a:spcPct val="95000"/>
                  </a:lnSpc>
                </a:pPr>
                <a:endParaRPr lang="en-US" sz="2000" dirty="0"/>
              </a:p>
              <a:p>
                <a:pPr>
                  <a:lnSpc>
                    <a:spcPct val="95000"/>
                  </a:lnSpc>
                  <a:buNone/>
                </a:pPr>
                <a:endParaRPr lang="en-US" sz="2400" dirty="0"/>
              </a:p>
              <a:p>
                <a:pPr>
                  <a:lnSpc>
                    <a:spcPct val="95000"/>
                  </a:lnSpc>
                  <a:buNone/>
                </a:pPr>
                <a:endParaRPr lang="en-US" sz="2400" dirty="0"/>
              </a:p>
            </p:txBody>
          </p:sp>
        </mc:Choice>
        <mc:Fallback xmlns="">
          <p:sp>
            <p:nvSpPr>
              <p:cNvPr id="231427" name="Rectangle 3"/>
              <p:cNvSpPr>
                <a:spLocks noGrp="1" noRot="1" noChangeAspect="1" noMove="1" noResize="1" noEditPoints="1" noAdjustHandles="1" noChangeArrowheads="1" noChangeShapeType="1" noTextEdit="1"/>
              </p:cNvSpPr>
              <p:nvPr>
                <p:ph type="body" idx="1"/>
              </p:nvPr>
            </p:nvSpPr>
            <p:spPr>
              <a:xfrm>
                <a:off x="228600" y="1371600"/>
                <a:ext cx="8763000" cy="4800600"/>
              </a:xfrm>
              <a:blipFill>
                <a:blip r:embed="rId3"/>
                <a:stretch>
                  <a:fillRect l="-870" t="-1055"/>
                </a:stretch>
              </a:blipFill>
            </p:spPr>
            <p:txBody>
              <a:bodyPr/>
              <a:lstStyle/>
              <a:p>
                <a:r>
                  <a:rPr lang="en-US">
                    <a:noFill/>
                  </a:rPr>
                  <a:t> </a:t>
                </a:r>
              </a:p>
            </p:txBody>
          </p:sp>
        </mc:Fallback>
      </mc:AlternateContent>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26</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a:t>Solving </a:t>
            </a:r>
            <a:r>
              <a:rPr lang="en-US" sz="3600" err="1"/>
              <a:t>Congruences</a:t>
            </a:r>
            <a:r>
              <a:rPr lang="en-US" sz="3600"/>
              <a:t> (mod </a:t>
            </a:r>
            <a:r>
              <a:rPr lang="en-US" sz="3600" err="1"/>
              <a:t>n</a:t>
            </a:r>
            <a:r>
              <a:rPr lang="en-US" sz="3600"/>
              <a:t>) </a:t>
            </a:r>
          </a:p>
        </p:txBody>
      </p:sp>
      <mc:AlternateContent xmlns:mc="http://schemas.openxmlformats.org/markup-compatibility/2006" xmlns:a14="http://schemas.microsoft.com/office/drawing/2010/main">
        <mc:Choice Requires="a14">
          <p:sp>
            <p:nvSpPr>
              <p:cNvPr id="25605" name="Rectangle 3"/>
              <p:cNvSpPr>
                <a:spLocks noGrp="1" noChangeArrowheads="1"/>
              </p:cNvSpPr>
              <p:nvPr>
                <p:ph type="body" idx="1"/>
              </p:nvPr>
            </p:nvSpPr>
            <p:spPr>
              <a:xfrm>
                <a:off x="304800" y="2057400"/>
                <a:ext cx="8534400" cy="3886200"/>
              </a:xfrm>
            </p:spPr>
            <p:txBody>
              <a:bodyPr/>
              <a:lstStyle/>
              <a:p>
                <a:pPr>
                  <a:lnSpc>
                    <a:spcPct val="80000"/>
                  </a:lnSpc>
                </a:pPr>
                <a:r>
                  <a:rPr lang="en-US" sz="2400" dirty="0">
                    <a:latin typeface="Calibri" panose="020F0502020204030204" pitchFamily="34" charset="0"/>
                    <a:cs typeface="Calibri" panose="020F0502020204030204" pitchFamily="34" charset="0"/>
                    <a:sym typeface="Symbol" pitchFamily="18" charset="2"/>
                  </a:rPr>
                  <a:t>Solve ax=b (mod n)</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Same as for n=p, except some equations will not have solutions.</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Procedure:  If (</a:t>
                </a:r>
                <a:r>
                  <a:rPr lang="en-US" sz="2000" dirty="0" err="1">
                    <a:latin typeface="Calibri" panose="020F0502020204030204" pitchFamily="34" charset="0"/>
                    <a:cs typeface="Calibri" panose="020F0502020204030204" pitchFamily="34" charset="0"/>
                    <a:sym typeface="Symbol" pitchFamily="18" charset="2"/>
                  </a:rPr>
                  <a:t>a,n</a:t>
                </a:r>
                <a:r>
                  <a:rPr lang="en-US" sz="2000" dirty="0">
                    <a:latin typeface="Calibri" panose="020F0502020204030204" pitchFamily="34" charset="0"/>
                    <a:cs typeface="Calibri" panose="020F0502020204030204" pitchFamily="34" charset="0"/>
                    <a:sym typeface="Symbol" pitchFamily="18" charset="2"/>
                  </a:rPr>
                  <a:t>) does not divide b</a:t>
                </a:r>
                <a:r>
                  <a:rPr lang="en-US" sz="2000" dirty="0">
                    <a:latin typeface="Calibri" panose="020F0502020204030204" pitchFamily="34" charset="0"/>
                    <a:cs typeface="Calibri" panose="020F0502020204030204" pitchFamily="34" charset="0"/>
                  </a:rPr>
                  <a:t>, there is no solution if b&gt;0 (mod n) and everything is a solution if b=0 (mod n).  After dividing both sides by (</a:t>
                </a:r>
                <a:r>
                  <a:rPr lang="en-US" sz="2000" dirty="0" err="1">
                    <a:latin typeface="Calibri" panose="020F0502020204030204" pitchFamily="34" charset="0"/>
                    <a:cs typeface="Calibri" panose="020F0502020204030204" pitchFamily="34" charset="0"/>
                  </a:rPr>
                  <a:t>a,n</a:t>
                </a:r>
                <a:r>
                  <a:rPr lang="en-US" sz="2000" dirty="0">
                    <a:latin typeface="Calibri" panose="020F0502020204030204" pitchFamily="34" charset="0"/>
                    <a:cs typeface="Calibri" panose="020F0502020204030204" pitchFamily="34" charset="0"/>
                  </a:rPr>
                  <a:t>), This leaves us with </a:t>
                </a:r>
                <a14:m>
                  <m:oMath xmlns:m="http://schemas.openxmlformats.org/officeDocument/2006/math">
                    <m:d>
                      <m:dPr>
                        <m:ctrlPr>
                          <a:rPr lang="en-US" sz="2000" b="0" i="1" smtClean="0">
                            <a:latin typeface="Cambria Math" panose="02040503050406030204" pitchFamily="18" charset="0"/>
                            <a:cs typeface="Arial" pitchFamily="34" charset="0"/>
                          </a:rPr>
                        </m:ctrlPr>
                      </m:dPr>
                      <m:e>
                        <m:r>
                          <a:rPr lang="en-US" sz="2000" b="0" i="1" smtClean="0">
                            <a:latin typeface="Cambria Math" panose="02040503050406030204" pitchFamily="18" charset="0"/>
                            <a:cs typeface="Arial" pitchFamily="34" charset="0"/>
                          </a:rPr>
                          <m:t>𝑎</m:t>
                        </m:r>
                        <m:r>
                          <a:rPr lang="en-US" sz="2000" b="0" i="1" smtClean="0">
                            <a:latin typeface="Cambria Math" panose="02040503050406030204" pitchFamily="18" charset="0"/>
                            <a:cs typeface="Arial" pitchFamily="34" charset="0"/>
                          </a:rPr>
                          <m:t>, </m:t>
                        </m:r>
                        <m:f>
                          <m:fPr>
                            <m:ctrlPr>
                              <a:rPr lang="en-US" sz="2000" b="0" i="1" smtClean="0">
                                <a:latin typeface="Cambria Math" panose="02040503050406030204" pitchFamily="18" charset="0"/>
                                <a:cs typeface="Arial" pitchFamily="34" charset="0"/>
                              </a:rPr>
                            </m:ctrlPr>
                          </m:fPr>
                          <m:num>
                            <m:r>
                              <a:rPr lang="en-US" sz="2000" b="0" i="1" smtClean="0">
                                <a:latin typeface="Cambria Math" panose="02040503050406030204" pitchFamily="18" charset="0"/>
                                <a:cs typeface="Arial" pitchFamily="34" charset="0"/>
                              </a:rPr>
                              <m:t>𝑛</m:t>
                            </m:r>
                          </m:num>
                          <m:den>
                            <m:r>
                              <a:rPr lang="en-US" sz="2000" b="0" i="1" smtClean="0">
                                <a:latin typeface="Cambria Math" panose="02040503050406030204" pitchFamily="18" charset="0"/>
                                <a:cs typeface="Arial" pitchFamily="34" charset="0"/>
                              </a:rPr>
                              <m:t>(</m:t>
                            </m:r>
                            <m:r>
                              <a:rPr lang="en-US" sz="2000" b="0" i="1" smtClean="0">
                                <a:latin typeface="Cambria Math" panose="02040503050406030204" pitchFamily="18" charset="0"/>
                                <a:cs typeface="Arial" pitchFamily="34" charset="0"/>
                              </a:rPr>
                              <m:t>𝑎</m:t>
                            </m:r>
                            <m:r>
                              <a:rPr lang="en-US" sz="2000" b="0" i="1" smtClean="0">
                                <a:latin typeface="Cambria Math" panose="02040503050406030204" pitchFamily="18" charset="0"/>
                                <a:cs typeface="Arial" pitchFamily="34" charset="0"/>
                              </a:rPr>
                              <m:t>,</m:t>
                            </m:r>
                            <m:r>
                              <a:rPr lang="en-US" sz="2000" b="0" i="1" smtClean="0">
                                <a:latin typeface="Cambria Math" panose="02040503050406030204" pitchFamily="18" charset="0"/>
                                <a:cs typeface="Arial" pitchFamily="34" charset="0"/>
                              </a:rPr>
                              <m:t>𝑛</m:t>
                            </m:r>
                            <m:r>
                              <a:rPr lang="en-US" sz="2000" b="0" i="1" smtClean="0">
                                <a:latin typeface="Cambria Math" panose="02040503050406030204" pitchFamily="18" charset="0"/>
                                <a:cs typeface="Arial" pitchFamily="34" charset="0"/>
                              </a:rPr>
                              <m:t>)</m:t>
                            </m:r>
                          </m:den>
                        </m:f>
                      </m:e>
                    </m:d>
                    <m:r>
                      <a:rPr lang="en-US" sz="2000" b="0" i="1" smtClean="0">
                        <a:latin typeface="Cambria Math" panose="02040503050406030204" pitchFamily="18" charset="0"/>
                        <a:cs typeface="Arial" pitchFamily="34" charset="0"/>
                      </a:rPr>
                      <m:t>=1</m:t>
                    </m:r>
                  </m:oMath>
                </a14:m>
                <a:r>
                  <a:rPr lang="en-US" sz="2000" dirty="0">
                    <a:latin typeface="Calibri" panose="020F0502020204030204" pitchFamily="34" charset="0"/>
                    <a:cs typeface="Calibri" panose="020F0502020204030204" pitchFamily="34" charset="0"/>
                  </a:rPr>
                  <a:t>.  We find </a:t>
                </a:r>
                <a:r>
                  <a:rPr lang="en-US" sz="2000" dirty="0" err="1">
                    <a:latin typeface="Calibri" panose="020F0502020204030204" pitchFamily="34" charset="0"/>
                    <a:cs typeface="Calibri" panose="020F0502020204030204" pitchFamily="34" charset="0"/>
                  </a:rPr>
                  <a:t>u,v</a:t>
                </a:r>
                <a:r>
                  <a:rPr lang="en-US" sz="2000" dirty="0">
                    <a:latin typeface="Calibri" panose="020F0502020204030204" pitchFamily="34" charset="0"/>
                    <a:cs typeface="Calibri" panose="020F0502020204030204" pitchFamily="34" charset="0"/>
                  </a:rPr>
                  <a:t> such that </a:t>
                </a:r>
                <a:r>
                  <a:rPr lang="en-US" sz="2000" dirty="0" err="1">
                    <a:latin typeface="Calibri" panose="020F0502020204030204" pitchFamily="34" charset="0"/>
                    <a:cs typeface="Calibri" panose="020F0502020204030204" pitchFamily="34" charset="0"/>
                  </a:rPr>
                  <a:t>au+pn</a:t>
                </a:r>
                <a:r>
                  <a:rPr lang="en-US" sz="2000" dirty="0">
                    <a:latin typeface="Calibri" panose="020F0502020204030204" pitchFamily="34" charset="0"/>
                    <a:cs typeface="Calibri" panose="020F0502020204030204" pitchFamily="34" charset="0"/>
                  </a:rPr>
                  <a:t>=1. (</a:t>
                </a:r>
                <a:r>
                  <a:rPr lang="en-US" sz="2000" dirty="0" err="1">
                    <a:latin typeface="Calibri" panose="020F0502020204030204" pitchFamily="34" charset="0"/>
                    <a:cs typeface="Calibri" panose="020F0502020204030204" pitchFamily="34" charset="0"/>
                  </a:rPr>
                  <a:t>ub</a:t>
                </a:r>
                <a:r>
                  <a:rPr lang="en-US" sz="2000" dirty="0">
                    <a:latin typeface="Calibri" panose="020F0502020204030204" pitchFamily="34" charset="0"/>
                    <a:cs typeface="Calibri" panose="020F0502020204030204" pitchFamily="34" charset="0"/>
                  </a:rPr>
                  <a:t>) is the solution.</a:t>
                </a:r>
              </a:p>
            </p:txBody>
          </p:sp>
        </mc:Choice>
        <mc:Fallback xmlns="">
          <p:sp>
            <p:nvSpPr>
              <p:cNvPr id="25605" name="Rectangle 3"/>
              <p:cNvSpPr>
                <a:spLocks noGrp="1" noRot="1" noChangeAspect="1" noMove="1" noResize="1" noEditPoints="1" noAdjustHandles="1" noChangeArrowheads="1" noChangeShapeType="1" noTextEdit="1"/>
              </p:cNvSpPr>
              <p:nvPr>
                <p:ph type="body" idx="1"/>
              </p:nvPr>
            </p:nvSpPr>
            <p:spPr>
              <a:xfrm>
                <a:off x="304800" y="2057400"/>
                <a:ext cx="8534400" cy="3886200"/>
              </a:xfrm>
              <a:blipFill>
                <a:blip r:embed="rId2"/>
                <a:stretch>
                  <a:fillRect l="-1190" t="-3257"/>
                </a:stretch>
              </a:blipFill>
            </p:spPr>
            <p:txBody>
              <a:bodyPr/>
              <a:lstStyle/>
              <a:p>
                <a:r>
                  <a:rPr lang="en-US">
                    <a:noFill/>
                  </a:rPr>
                  <a:t> </a:t>
                </a:r>
              </a:p>
            </p:txBody>
          </p:sp>
        </mc:Fallback>
      </mc:AlternateContent>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685800" y="0"/>
            <a:ext cx="7772400" cy="1143000"/>
          </a:xfrm>
        </p:spPr>
        <p:txBody>
          <a:bodyPr/>
          <a:lstStyle/>
          <a:p>
            <a:r>
              <a:rPr lang="en-US" sz="3600"/>
              <a:t>Solving Congruence Example mod </a:t>
            </a:r>
            <a:r>
              <a:rPr lang="en-US" sz="3600" err="1"/>
              <a:t>n</a:t>
            </a:r>
            <a:endParaRPr lang="en-US" sz="3600"/>
          </a:p>
        </p:txBody>
      </p:sp>
      <p:sp>
        <p:nvSpPr>
          <p:cNvPr id="231427" name="Rectangle 3"/>
          <p:cNvSpPr>
            <a:spLocks noGrp="1" noChangeArrowheads="1"/>
          </p:cNvSpPr>
          <p:nvPr>
            <p:ph type="body" idx="1"/>
          </p:nvPr>
        </p:nvSpPr>
        <p:spPr>
          <a:xfrm>
            <a:off x="304800" y="2133600"/>
            <a:ext cx="8458200" cy="4038600"/>
          </a:xfrm>
        </p:spPr>
        <p:txBody>
          <a:bodyPr/>
          <a:lstStyle/>
          <a:p>
            <a:pPr>
              <a:lnSpc>
                <a:spcPct val="95000"/>
              </a:lnSpc>
            </a:pPr>
            <a:r>
              <a:rPr lang="en-US" sz="2000" dirty="0"/>
              <a:t>Solve 3x=2 (mod 55)</a:t>
            </a:r>
          </a:p>
          <a:p>
            <a:pPr lvl="1">
              <a:lnSpc>
                <a:spcPct val="95000"/>
              </a:lnSpc>
            </a:pPr>
            <a:r>
              <a:rPr lang="en-US" sz="2000" dirty="0"/>
              <a:t>3(-18)+55(1)=1</a:t>
            </a:r>
          </a:p>
          <a:p>
            <a:pPr lvl="1">
              <a:lnSpc>
                <a:spcPct val="95000"/>
              </a:lnSpc>
            </a:pPr>
            <a:r>
              <a:rPr lang="en-US" sz="2000" dirty="0"/>
              <a:t>3(-18)=3(55-18)=3(37)=1 (mod 55)</a:t>
            </a:r>
          </a:p>
          <a:p>
            <a:pPr lvl="1">
              <a:lnSpc>
                <a:spcPct val="95000"/>
              </a:lnSpc>
            </a:pPr>
            <a:r>
              <a:rPr lang="en-US" sz="2000" dirty="0"/>
              <a:t>3(37x2)= 2 (mod 55)</a:t>
            </a:r>
          </a:p>
          <a:p>
            <a:pPr lvl="1">
              <a:lnSpc>
                <a:spcPct val="95000"/>
              </a:lnSpc>
            </a:pPr>
            <a:r>
              <a:rPr lang="en-US" sz="2000" dirty="0"/>
              <a:t>So 74= 19 (mod 55) is a solution: 3x19=57=2 (mod 55)</a:t>
            </a:r>
          </a:p>
          <a:p>
            <a:pPr lvl="1">
              <a:lnSpc>
                <a:spcPct val="95000"/>
              </a:lnSpc>
              <a:buNone/>
            </a:pPr>
            <a:endParaRPr lang="en-US" sz="2400" dirty="0"/>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28</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a:t>Quadratic Residues</a:t>
            </a:r>
          </a:p>
        </p:txBody>
      </p:sp>
      <mc:AlternateContent xmlns:mc="http://schemas.openxmlformats.org/markup-compatibility/2006" xmlns:a14="http://schemas.microsoft.com/office/drawing/2010/main">
        <mc:Choice Requires="a14">
          <p:sp>
            <p:nvSpPr>
              <p:cNvPr id="25605" name="Rectangle 3"/>
              <p:cNvSpPr>
                <a:spLocks noGrp="1" noChangeArrowheads="1"/>
              </p:cNvSpPr>
              <p:nvPr>
                <p:ph type="body" idx="1"/>
              </p:nvPr>
            </p:nvSpPr>
            <p:spPr>
              <a:xfrm>
                <a:off x="304800" y="1295400"/>
                <a:ext cx="8534400" cy="5181600"/>
              </a:xfrm>
            </p:spPr>
            <p:txBody>
              <a:bodyPr>
                <a:noAutofit/>
              </a:bodyPr>
              <a:lstStyle/>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Which elements, x, of </a:t>
                </a:r>
                <a14:m>
                  <m:oMath xmlns:m="http://schemas.openxmlformats.org/officeDocument/2006/math">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oMath>
                </a14:m>
                <a:r>
                  <a:rPr lang="en-US" sz="2000" dirty="0">
                    <a:latin typeface="Calibri" panose="020F0502020204030204" pitchFamily="34" charset="0"/>
                    <a:cs typeface="Calibri" panose="020F0502020204030204" pitchFamily="34" charset="0"/>
                    <a:sym typeface="Symbol" pitchFamily="18" charset="2"/>
                  </a:rPr>
                  <a:t> have square roots?</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Is there a y 𝝴 </a:t>
                </a:r>
                <a14:m>
                  <m:oMath xmlns:m="http://schemas.openxmlformats.org/officeDocument/2006/math">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oMath>
                </a14:m>
                <a:r>
                  <a:rPr lang="en-US" sz="2000" dirty="0">
                    <a:latin typeface="Calibri" panose="020F0502020204030204" pitchFamily="34" charset="0"/>
                    <a:cs typeface="Calibri" panose="020F0502020204030204" pitchFamily="34" charset="0"/>
                    <a:sym typeface="Symbol" pitchFamily="18" charset="2"/>
                  </a:rPr>
                  <a:t> such that x=y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Suppose g is a generator, look at {g, g</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,…,g</a:t>
                </a:r>
                <a:r>
                  <a:rPr lang="en-US" sz="2000" baseline="30000" dirty="0">
                    <a:latin typeface="Calibri" panose="020F0502020204030204" pitchFamily="34" charset="0"/>
                    <a:cs typeface="Calibri" panose="020F0502020204030204" pitchFamily="34" charset="0"/>
                    <a:sym typeface="Symbol" pitchFamily="18" charset="2"/>
                  </a:rPr>
                  <a:t>(p-1)</a:t>
                </a:r>
                <a:r>
                  <a:rPr lang="en-US" sz="2000" dirty="0">
                    <a:latin typeface="Calibri" panose="020F0502020204030204" pitchFamily="34" charset="0"/>
                    <a:cs typeface="Calibri" panose="020F0502020204030204" pitchFamily="34" charset="0"/>
                    <a:sym typeface="Symbol" pitchFamily="18" charset="2"/>
                  </a:rPr>
                  <a:t>}.</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Even if x= g</a:t>
                </a:r>
                <a:r>
                  <a:rPr lang="en-US" sz="2000" baseline="30000" dirty="0">
                    <a:latin typeface="Calibri" panose="020F0502020204030204" pitchFamily="34" charset="0"/>
                    <a:cs typeface="Calibri" panose="020F0502020204030204" pitchFamily="34" charset="0"/>
                    <a:sym typeface="Symbol" pitchFamily="18" charset="2"/>
                  </a:rPr>
                  <a:t>2k</a:t>
                </a:r>
                <a:r>
                  <a:rPr lang="en-US" sz="2000" dirty="0">
                    <a:latin typeface="Calibri" panose="020F0502020204030204" pitchFamily="34" charset="0"/>
                    <a:cs typeface="Calibri" panose="020F0502020204030204" pitchFamily="34" charset="0"/>
                    <a:sym typeface="Symbol" pitchFamily="18" charset="2"/>
                  </a:rPr>
                  <a:t> and y= </a:t>
                </a:r>
                <a:r>
                  <a:rPr lang="en-US" sz="2000" dirty="0" err="1">
                    <a:latin typeface="Calibri" panose="020F0502020204030204" pitchFamily="34" charset="0"/>
                    <a:cs typeface="Calibri" panose="020F0502020204030204" pitchFamily="34" charset="0"/>
                    <a:sym typeface="Symbol" pitchFamily="18" charset="2"/>
                  </a:rPr>
                  <a:t>g</a:t>
                </a:r>
                <a:r>
                  <a:rPr lang="en-US" sz="2000" baseline="30000" dirty="0" err="1">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 then 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a:t>
                </a:r>
                <a14:m>
                  <m:oMath xmlns:m="http://schemas.openxmlformats.org/officeDocument/2006/math">
                    <m:r>
                      <a:rPr lang="en-US" sz="2000" b="0" i="1" smtClean="0">
                        <a:latin typeface="Cambria Math" panose="02040503050406030204" pitchFamily="18" charset="0"/>
                        <a:sym typeface="Symbol" pitchFamily="18" charset="2"/>
                      </a:rPr>
                      <m:t>𝑥</m:t>
                    </m:r>
                    <m:r>
                      <a:rPr lang="en-US" sz="2000" b="0" i="1" smtClean="0">
                        <a:latin typeface="Cambria Math" panose="02040503050406030204" pitchFamily="18" charset="0"/>
                        <a:ea typeface="Cambria Math" panose="02040503050406030204" pitchFamily="18" charset="0"/>
                        <a:sym typeface="Symbol" pitchFamily="18" charset="2"/>
                      </a:rPr>
                      <m:t>∈</m:t>
                    </m:r>
                    <m:sSubSup>
                      <m:sSubSupPr>
                        <m:ctrlPr>
                          <a:rPr lang="en-US" sz="2000" b="0" i="1" smtClean="0">
                            <a:latin typeface="Cambria Math" panose="02040503050406030204" pitchFamily="18" charset="0"/>
                            <a:ea typeface="Cambria Math" panose="02040503050406030204" pitchFamily="18" charset="0"/>
                            <a:sym typeface="Symbol" pitchFamily="18" charset="2"/>
                          </a:rPr>
                        </m:ctrlPr>
                      </m:sSubSupPr>
                      <m:e>
                        <m:r>
                          <a:rPr lang="en-US" sz="2000" b="0" i="1" smtClean="0">
                            <a:latin typeface="Cambria Math" panose="02040503050406030204" pitchFamily="18" charset="0"/>
                            <a:ea typeface="Cambria Math" panose="02040503050406030204" pitchFamily="18" charset="0"/>
                            <a:sym typeface="Symbol" pitchFamily="18" charset="2"/>
                          </a:rPr>
                          <m:t>ℤ</m:t>
                        </m:r>
                      </m:e>
                      <m:sub>
                        <m:r>
                          <a:rPr lang="en-US" sz="2000" b="0" i="1" smtClean="0">
                            <a:latin typeface="Cambria Math" panose="02040503050406030204" pitchFamily="18" charset="0"/>
                            <a:ea typeface="Cambria Math" panose="02040503050406030204" pitchFamily="18" charset="0"/>
                            <a:sym typeface="Symbol" pitchFamily="18" charset="2"/>
                          </a:rPr>
                          <m:t>𝑝</m:t>
                        </m:r>
                      </m:sub>
                      <m:sup>
                        <m:r>
                          <a:rPr lang="en-US" sz="2000" b="0" i="1" smtClean="0">
                            <a:latin typeface="Cambria Math" panose="02040503050406030204" pitchFamily="18" charset="0"/>
                            <a:ea typeface="Cambria Math" panose="02040503050406030204" pitchFamily="18" charset="0"/>
                            <a:sym typeface="Symbol" pitchFamily="18" charset="2"/>
                          </a:rPr>
                          <m:t>∗</m:t>
                        </m:r>
                      </m:sup>
                    </m:sSubSup>
                  </m:oMath>
                </a14:m>
                <a:r>
                  <a:rPr lang="en-US" sz="2000" dirty="0">
                    <a:latin typeface="Calibri" panose="020F0502020204030204" pitchFamily="34" charset="0"/>
                    <a:cs typeface="Calibri" panose="020F0502020204030204" pitchFamily="34" charset="0"/>
                    <a:sym typeface="Symbol" pitchFamily="18" charset="2"/>
                  </a:rPr>
                  <a:t> has a square root, y, then x</a:t>
                </a:r>
                <a:r>
                  <a:rPr lang="en-US" sz="2000" baseline="30000" dirty="0">
                    <a:latin typeface="Calibri" panose="020F0502020204030204" pitchFamily="34" charset="0"/>
                    <a:cs typeface="Calibri" panose="020F0502020204030204" pitchFamily="34" charset="0"/>
                    <a:sym typeface="Symbol" pitchFamily="18" charset="2"/>
                  </a:rPr>
                  <a:t>(p-1)/2</a:t>
                </a:r>
                <a:r>
                  <a:rPr lang="en-US" sz="2000" dirty="0">
                    <a:latin typeface="Calibri" panose="020F0502020204030204" pitchFamily="34" charset="0"/>
                    <a:cs typeface="Calibri" panose="020F0502020204030204" pitchFamily="34" charset="0"/>
                    <a:sym typeface="Symbol" pitchFamily="18" charset="2"/>
                  </a:rPr>
                  <a:t>=y</a:t>
                </a:r>
                <a:r>
                  <a:rPr lang="en-US" sz="2000" baseline="30000" dirty="0">
                    <a:latin typeface="Calibri" panose="020F0502020204030204" pitchFamily="34" charset="0"/>
                    <a:cs typeface="Calibri" panose="020F0502020204030204" pitchFamily="34" charset="0"/>
                    <a:sym typeface="Symbol" pitchFamily="18" charset="2"/>
                  </a:rPr>
                  <a:t>(p-1)</a:t>
                </a:r>
                <a:r>
                  <a:rPr lang="en-US" sz="2000" dirty="0">
                    <a:latin typeface="Calibri" panose="020F0502020204030204" pitchFamily="34" charset="0"/>
                    <a:cs typeface="Calibri" panose="020F0502020204030204" pitchFamily="34" charset="0"/>
                    <a:sym typeface="Symbol" pitchFamily="18" charset="2"/>
                  </a:rPr>
                  <a:t>=1 (mod p).</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x</a:t>
                </a:r>
                <a:r>
                  <a:rPr lang="en-US" sz="2000" baseline="30000" dirty="0">
                    <a:latin typeface="Calibri" panose="020F0502020204030204" pitchFamily="34" charset="0"/>
                    <a:cs typeface="Calibri" panose="020F0502020204030204" pitchFamily="34" charset="0"/>
                    <a:sym typeface="Symbol" pitchFamily="18" charset="2"/>
                  </a:rPr>
                  <a:t>(p-1)/2</a:t>
                </a:r>
                <a:r>
                  <a:rPr lang="en-US" sz="2000" dirty="0">
                    <a:latin typeface="Calibri" panose="020F0502020204030204" pitchFamily="34" charset="0"/>
                    <a:cs typeface="Calibri" panose="020F0502020204030204" pitchFamily="34" charset="0"/>
                    <a:sym typeface="Symbol" pitchFamily="18" charset="2"/>
                  </a:rPr>
                  <a:t>≠1 then x does not have a square root.</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Since x</a:t>
                </a:r>
                <a:r>
                  <a:rPr lang="en-US" sz="2000" baseline="30000" dirty="0">
                    <a:latin typeface="Calibri" panose="020F0502020204030204" pitchFamily="34" charset="0"/>
                    <a:cs typeface="Calibri" panose="020F0502020204030204" pitchFamily="34" charset="0"/>
                    <a:sym typeface="Symbol" pitchFamily="18" charset="2"/>
                  </a:rPr>
                  <a:t>(p-1)</a:t>
                </a:r>
                <a:r>
                  <a:rPr lang="en-US" sz="2000" dirty="0">
                    <a:latin typeface="Calibri" panose="020F0502020204030204" pitchFamily="34" charset="0"/>
                    <a:cs typeface="Calibri" panose="020F0502020204030204" pitchFamily="34" charset="0"/>
                    <a:sym typeface="Symbol" pitchFamily="18" charset="2"/>
                  </a:rPr>
                  <a:t>=1, x</a:t>
                </a:r>
                <a:r>
                  <a:rPr lang="en-US" sz="2000" baseline="30000" dirty="0">
                    <a:latin typeface="Calibri" panose="020F0502020204030204" pitchFamily="34" charset="0"/>
                    <a:cs typeface="Calibri" panose="020F0502020204030204" pitchFamily="34" charset="0"/>
                    <a:sym typeface="Symbol" pitchFamily="18" charset="2"/>
                  </a:rPr>
                  <a:t>(p-1)/2</a:t>
                </a:r>
                <a:r>
                  <a:rPr lang="en-US" sz="2000" dirty="0">
                    <a:latin typeface="Calibri" panose="020F0502020204030204" pitchFamily="34" charset="0"/>
                    <a:cs typeface="Calibri" panose="020F0502020204030204" pitchFamily="34" charset="0"/>
                    <a:sym typeface="Symbol" pitchFamily="18" charset="2"/>
                  </a:rPr>
                  <a:t> is 1 or -1 (mod p).  This leads to:</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x</a:t>
                </a:r>
                <a:r>
                  <a:rPr lang="en-US" sz="2000" baseline="30000" dirty="0">
                    <a:latin typeface="Calibri" panose="020F0502020204030204" pitchFamily="34" charset="0"/>
                    <a:cs typeface="Calibri" panose="020F0502020204030204" pitchFamily="34" charset="0"/>
                    <a:sym typeface="Symbol" pitchFamily="18" charset="2"/>
                  </a:rPr>
                  <a:t>(p-1)/2</a:t>
                </a:r>
                <a:r>
                  <a:rPr lang="en-US" sz="2000" dirty="0">
                    <a:latin typeface="Calibri" panose="020F0502020204030204" pitchFamily="34" charset="0"/>
                    <a:cs typeface="Calibri" panose="020F0502020204030204" pitchFamily="34" charset="0"/>
                    <a:sym typeface="Symbol" pitchFamily="18" charset="2"/>
                  </a:rPr>
                  <a:t> =1 (mod p) then x has a square root. </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x</a:t>
                </a:r>
                <a:r>
                  <a:rPr lang="en-US" sz="2000" baseline="30000" dirty="0">
                    <a:latin typeface="Calibri" panose="020F0502020204030204" pitchFamily="34" charset="0"/>
                    <a:cs typeface="Calibri" panose="020F0502020204030204" pitchFamily="34" charset="0"/>
                    <a:sym typeface="Symbol" pitchFamily="18" charset="2"/>
                  </a:rPr>
                  <a:t>(p-1)/2</a:t>
                </a:r>
                <a:r>
                  <a:rPr lang="en-US" sz="2000" dirty="0">
                    <a:latin typeface="Calibri" panose="020F0502020204030204" pitchFamily="34" charset="0"/>
                    <a:cs typeface="Calibri" panose="020F0502020204030204" pitchFamily="34" charset="0"/>
                    <a:sym typeface="Symbol" pitchFamily="18" charset="2"/>
                  </a:rPr>
                  <a:t> =-1 (mod p) then x does not have a square root. </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Define (a/p)=1 if a has a square root and (a/p)=-1.  This is called the </a:t>
                </a:r>
                <a:r>
                  <a:rPr lang="en-US" sz="2000" i="1" dirty="0">
                    <a:latin typeface="Calibri" panose="020F0502020204030204" pitchFamily="34" charset="0"/>
                    <a:cs typeface="Calibri" panose="020F0502020204030204" pitchFamily="34" charset="0"/>
                    <a:sym typeface="Symbol" pitchFamily="18" charset="2"/>
                  </a:rPr>
                  <a:t>Legendre symbol</a:t>
                </a:r>
                <a:r>
                  <a:rPr lang="en-US" sz="2000" dirty="0">
                    <a:latin typeface="Calibri" panose="020F0502020204030204" pitchFamily="34" charset="0"/>
                    <a:cs typeface="Calibri" panose="020F0502020204030204" pitchFamily="34" charset="0"/>
                    <a:sym typeface="Symbol" pitchFamily="18" charset="2"/>
                  </a:rPr>
                  <a:t>.</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(a/p)= a</a:t>
                </a:r>
                <a:r>
                  <a:rPr lang="en-US" sz="2000" baseline="30000" dirty="0">
                    <a:latin typeface="Calibri" panose="020F0502020204030204" pitchFamily="34" charset="0"/>
                    <a:cs typeface="Calibri" panose="020F0502020204030204" pitchFamily="34" charset="0"/>
                    <a:sym typeface="Symbol" pitchFamily="18" charset="2"/>
                  </a:rPr>
                  <a:t>(p-1)/2</a:t>
                </a:r>
                <a:r>
                  <a:rPr lang="en-US" sz="2000" dirty="0">
                    <a:latin typeface="Calibri" panose="020F0502020204030204" pitchFamily="34" charset="0"/>
                    <a:cs typeface="Calibri" panose="020F0502020204030204" pitchFamily="34" charset="0"/>
                    <a:sym typeface="Symbol" pitchFamily="18" charset="2"/>
                  </a:rPr>
                  <a:t>.</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a and b both have square roots so does ab.  If neither a nor b has a square root ab has a square root.  If only one of a, b has a square root then ab does not have a square root.</a:t>
                </a:r>
              </a:p>
              <a:p>
                <a:pPr>
                  <a:lnSpc>
                    <a:spcPct val="80000"/>
                  </a:lnSpc>
                  <a:spcBef>
                    <a:spcPts val="200"/>
                  </a:spcBef>
                </a:pPr>
                <a14:m>
                  <m:oMath xmlns:m="http://schemas.openxmlformats.org/officeDocument/2006/math">
                    <m:d>
                      <m:dPr>
                        <m:ctrlPr>
                          <a:rPr lang="en-US" sz="2000" b="0" i="1" smtClean="0">
                            <a:latin typeface="Cambria Math" panose="02040503050406030204" pitchFamily="18" charset="0"/>
                            <a:cs typeface="Calibri" panose="020F0502020204030204" pitchFamily="34" charset="0"/>
                            <a:sym typeface="Symbol" pitchFamily="18" charset="2"/>
                          </a:rPr>
                        </m:ctrlPr>
                      </m:dPr>
                      <m:e>
                        <m:f>
                          <m:fPr>
                            <m:ctrlPr>
                              <a:rPr lang="en-US" sz="2000" b="0" i="1" smtClean="0">
                                <a:latin typeface="Cambria Math" panose="02040503050406030204" pitchFamily="18" charset="0"/>
                                <a:cs typeface="Calibri" panose="020F0502020204030204" pitchFamily="34" charset="0"/>
                                <a:sym typeface="Symbol" pitchFamily="18" charset="2"/>
                              </a:rPr>
                            </m:ctrlPr>
                          </m:fPr>
                          <m:num>
                            <m:r>
                              <a:rPr lang="en-US" sz="2000" b="0" i="1" smtClean="0">
                                <a:latin typeface="Cambria Math" panose="02040503050406030204" pitchFamily="18" charset="0"/>
                                <a:cs typeface="Calibri" panose="020F0502020204030204" pitchFamily="34" charset="0"/>
                                <a:sym typeface="Symbol" pitchFamily="18" charset="2"/>
                              </a:rPr>
                              <m:t>𝑎𝑏</m:t>
                            </m:r>
                          </m:num>
                          <m:den>
                            <m:r>
                              <a:rPr lang="en-US" sz="2000" b="0" i="1" smtClean="0">
                                <a:latin typeface="Cambria Math" panose="02040503050406030204" pitchFamily="18" charset="0"/>
                                <a:cs typeface="Calibri" panose="020F0502020204030204" pitchFamily="34" charset="0"/>
                                <a:sym typeface="Symbol" pitchFamily="18" charset="2"/>
                              </a:rPr>
                              <m:t>𝑝</m:t>
                            </m:r>
                          </m:den>
                        </m:f>
                      </m:e>
                    </m:d>
                    <m:r>
                      <a:rPr lang="en-US" sz="2000" i="1">
                        <a:latin typeface="Cambria Math" panose="02040503050406030204" pitchFamily="18" charset="0"/>
                        <a:cs typeface="Calibri" panose="020F0502020204030204" pitchFamily="34" charset="0"/>
                        <a:sym typeface="Symbol" pitchFamily="18" charset="2"/>
                      </a:rPr>
                      <m:t>=(</m:t>
                    </m:r>
                    <m:f>
                      <m:fPr>
                        <m:ctrlPr>
                          <a:rPr lang="en-US" sz="2000" i="1">
                            <a:latin typeface="Cambria Math" panose="02040503050406030204" pitchFamily="18" charset="0"/>
                            <a:cs typeface="Calibri" panose="020F0502020204030204" pitchFamily="34" charset="0"/>
                            <a:sym typeface="Symbol" pitchFamily="18" charset="2"/>
                          </a:rPr>
                        </m:ctrlPr>
                      </m:fPr>
                      <m:num>
                        <m:r>
                          <a:rPr lang="en-US" sz="2000" i="1">
                            <a:latin typeface="Cambria Math" panose="02040503050406030204" pitchFamily="18" charset="0"/>
                            <a:cs typeface="Calibri" panose="020F0502020204030204" pitchFamily="34" charset="0"/>
                            <a:sym typeface="Symbol" pitchFamily="18" charset="2"/>
                          </a:rPr>
                          <m:t>𝑎</m:t>
                        </m:r>
                      </m:num>
                      <m:den>
                        <m:r>
                          <a:rPr lang="en-US" sz="2000" i="1">
                            <a:latin typeface="Cambria Math" panose="02040503050406030204" pitchFamily="18" charset="0"/>
                            <a:cs typeface="Calibri" panose="020F0502020204030204" pitchFamily="34" charset="0"/>
                            <a:sym typeface="Symbol" pitchFamily="18" charset="2"/>
                          </a:rPr>
                          <m:t>𝑝</m:t>
                        </m:r>
                      </m:den>
                    </m:f>
                    <m:r>
                      <a:rPr lang="en-US" sz="2000" i="1">
                        <a:latin typeface="Cambria Math" panose="02040503050406030204" pitchFamily="18" charset="0"/>
                        <a:cs typeface="Calibri" panose="020F0502020204030204" pitchFamily="34" charset="0"/>
                        <a:sym typeface="Symbol" pitchFamily="18" charset="2"/>
                      </a:rPr>
                      <m:t>)(</m:t>
                    </m:r>
                    <m:f>
                      <m:fPr>
                        <m:ctrlPr>
                          <a:rPr lang="en-US" sz="2000" i="1">
                            <a:latin typeface="Cambria Math" panose="02040503050406030204" pitchFamily="18" charset="0"/>
                            <a:cs typeface="Calibri" panose="020F0502020204030204" pitchFamily="34" charset="0"/>
                            <a:sym typeface="Symbol" pitchFamily="18" charset="2"/>
                          </a:rPr>
                        </m:ctrlPr>
                      </m:fPr>
                      <m:num>
                        <m:r>
                          <a:rPr lang="en-US" sz="2000" i="1">
                            <a:latin typeface="Cambria Math" panose="02040503050406030204" pitchFamily="18" charset="0"/>
                            <a:cs typeface="Calibri" panose="020F0502020204030204" pitchFamily="34" charset="0"/>
                            <a:sym typeface="Symbol" pitchFamily="18" charset="2"/>
                          </a:rPr>
                          <m:t>𝑏</m:t>
                        </m:r>
                      </m:num>
                      <m:den>
                        <m:r>
                          <a:rPr lang="en-US" sz="2000" i="1">
                            <a:latin typeface="Cambria Math" panose="02040503050406030204" pitchFamily="18" charset="0"/>
                            <a:cs typeface="Calibri" panose="020F0502020204030204" pitchFamily="34" charset="0"/>
                            <a:sym typeface="Symbol" pitchFamily="18" charset="2"/>
                          </a:rPr>
                          <m:t>𝑝</m:t>
                        </m:r>
                      </m:den>
                    </m:f>
                    <m:r>
                      <a:rPr lang="en-US" sz="2000" i="1">
                        <a:latin typeface="Cambria Math" panose="02040503050406030204" pitchFamily="18" charset="0"/>
                        <a:cs typeface="Calibri" panose="020F0502020204030204" pitchFamily="34" charset="0"/>
                        <a:sym typeface="Symbol" pitchFamily="18" charset="2"/>
                      </a:rPr>
                      <m:t>)</m:t>
                    </m:r>
                  </m:oMath>
                </a14:m>
                <a:endParaRPr lang="en-US" sz="200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endParaRPr lang="en-US" sz="2000" dirty="0">
                  <a:latin typeface="Calibri" panose="020F0502020204030204" pitchFamily="34" charset="0"/>
                  <a:cs typeface="Calibri" panose="020F0502020204030204" pitchFamily="34" charset="0"/>
                  <a:sym typeface="Symbol" pitchFamily="18" charset="2"/>
                </a:endParaRPr>
              </a:p>
              <a:p>
                <a:pPr marL="0" indent="0">
                  <a:lnSpc>
                    <a:spcPct val="80000"/>
                  </a:lnSpc>
                  <a:spcBef>
                    <a:spcPts val="200"/>
                  </a:spcBef>
                  <a:buNone/>
                </a:pPr>
                <a:endParaRPr lang="en-US" sz="2000" dirty="0">
                  <a:sym typeface="Symbol" pitchFamily="18" charset="2"/>
                </a:endParaRPr>
              </a:p>
              <a:p>
                <a:pPr lvl="1">
                  <a:lnSpc>
                    <a:spcPct val="80000"/>
                  </a:lnSpc>
                </a:pPr>
                <a:endParaRPr lang="en-US" sz="2000" dirty="0">
                  <a:sym typeface="Symbol" pitchFamily="18" charset="2"/>
                </a:endParaRPr>
              </a:p>
              <a:p>
                <a:pPr lvl="1">
                  <a:lnSpc>
                    <a:spcPct val="80000"/>
                  </a:lnSpc>
                </a:pPr>
                <a:endParaRPr lang="en-US" sz="2000" dirty="0">
                  <a:sym typeface="Symbol" pitchFamily="18" charset="2"/>
                </a:endParaRPr>
              </a:p>
            </p:txBody>
          </p:sp>
        </mc:Choice>
        <mc:Fallback xmlns="">
          <p:sp>
            <p:nvSpPr>
              <p:cNvPr id="25605" name="Rectangle 3"/>
              <p:cNvSpPr>
                <a:spLocks noGrp="1" noRot="1" noChangeAspect="1" noMove="1" noResize="1" noEditPoints="1" noAdjustHandles="1" noChangeArrowheads="1" noChangeShapeType="1" noTextEdit="1"/>
              </p:cNvSpPr>
              <p:nvPr>
                <p:ph type="body" idx="1"/>
              </p:nvPr>
            </p:nvSpPr>
            <p:spPr>
              <a:xfrm>
                <a:off x="304800" y="1295400"/>
                <a:ext cx="8534400" cy="5181600"/>
              </a:xfrm>
              <a:blipFill>
                <a:blip r:embed="rId2"/>
                <a:stretch>
                  <a:fillRect l="-744" t="-1711" r="-893"/>
                </a:stretch>
              </a:blipFill>
            </p:spPr>
            <p:txBody>
              <a:bodyPr/>
              <a:lstStyle/>
              <a:p>
                <a:r>
                  <a:rPr lang="en-US">
                    <a:noFill/>
                  </a:rPr>
                  <a:t> </a:t>
                </a:r>
              </a:p>
            </p:txBody>
          </p:sp>
        </mc:Fallback>
      </mc:AlternateContent>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29</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a:t>Law of Quadratic Reciprocity</a:t>
            </a:r>
          </a:p>
        </p:txBody>
      </p:sp>
      <mc:AlternateContent xmlns:mc="http://schemas.openxmlformats.org/markup-compatibility/2006" xmlns:a14="http://schemas.microsoft.com/office/drawing/2010/main">
        <mc:Choice Requires="a14">
          <p:sp>
            <p:nvSpPr>
              <p:cNvPr id="25605" name="Rectangle 3"/>
              <p:cNvSpPr>
                <a:spLocks noGrp="1" noChangeArrowheads="1"/>
              </p:cNvSpPr>
              <p:nvPr>
                <p:ph type="body" idx="1"/>
              </p:nvPr>
            </p:nvSpPr>
            <p:spPr>
              <a:xfrm>
                <a:off x="381000" y="1600200"/>
                <a:ext cx="8534400" cy="45720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p and q are primes, define </a:t>
                </a:r>
                <a14:m>
                  <m:oMath xmlns:m="http://schemas.openxmlformats.org/officeDocument/2006/math">
                    <m:d>
                      <m:dPr>
                        <m:ctrlPr>
                          <a:rPr lang="en-US" sz="2000" b="0" i="1" smtClean="0">
                            <a:latin typeface="Cambria Math" panose="02040503050406030204" pitchFamily="18" charset="0"/>
                            <a:sym typeface="Symbol" pitchFamily="18" charset="2"/>
                          </a:rPr>
                        </m:ctrlPr>
                      </m:dPr>
                      <m:e>
                        <m:f>
                          <m:fPr>
                            <m:ctrlPr>
                              <a:rPr lang="en-US" sz="2000" b="0" i="1" smtClean="0">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𝑎</m:t>
                            </m:r>
                          </m:num>
                          <m:den>
                            <m:r>
                              <a:rPr lang="en-US" sz="2000" b="0" i="1" smtClean="0">
                                <a:latin typeface="Cambria Math" panose="02040503050406030204" pitchFamily="18" charset="0"/>
                                <a:sym typeface="Symbol" pitchFamily="18" charset="2"/>
                              </a:rPr>
                              <m:t>𝑝</m:t>
                            </m:r>
                          </m:den>
                        </m:f>
                      </m:e>
                    </m:d>
                    <m:r>
                      <a:rPr lang="en-US" sz="2000" b="0" i="1" smtClean="0">
                        <a:latin typeface="Cambria Math" panose="02040503050406030204" pitchFamily="18" charset="0"/>
                        <a:sym typeface="Symbol" pitchFamily="18" charset="2"/>
                      </a:rPr>
                      <m:t>=1 </m:t>
                    </m:r>
                  </m:oMath>
                </a14:m>
                <a:r>
                  <a:rPr lang="en-US" sz="2000" dirty="0">
                    <a:latin typeface="Calibri" panose="020F0502020204030204" pitchFamily="34" charset="0"/>
                    <a:cs typeface="Calibri" panose="020F0502020204030204" pitchFamily="34" charset="0"/>
                    <a:sym typeface="Symbol" pitchFamily="18" charset="2"/>
                  </a:rPr>
                  <a:t> if there is an x: x</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 (mod p), 0 of </a:t>
                </a:r>
                <a:r>
                  <a:rPr lang="en-US" sz="2000" dirty="0" err="1">
                    <a:latin typeface="Calibri" panose="020F0502020204030204" pitchFamily="34" charset="0"/>
                    <a:cs typeface="Calibri" panose="020F0502020204030204" pitchFamily="34" charset="0"/>
                    <a:sym typeface="Symbol" pitchFamily="18" charset="2"/>
                  </a:rPr>
                  <a:t>p|a</a:t>
                </a:r>
                <a:r>
                  <a:rPr lang="en-US" sz="2000" dirty="0">
                    <a:latin typeface="Calibri" panose="020F0502020204030204" pitchFamily="34" charset="0"/>
                    <a:cs typeface="Calibri" panose="020F0502020204030204" pitchFamily="34" charset="0"/>
                    <a:sym typeface="Symbol" pitchFamily="18" charset="2"/>
                  </a:rPr>
                  <a:t>, and -1 is there is no such x.</a:t>
                </a:r>
              </a:p>
              <a:p>
                <a:pPr>
                  <a:lnSpc>
                    <a:spcPct val="80000"/>
                  </a:lnSpc>
                  <a:spcBef>
                    <a:spcPts val="200"/>
                  </a:spcBef>
                </a:pPr>
                <a14:m>
                  <m:oMath xmlns:m="http://schemas.openxmlformats.org/officeDocument/2006/math">
                    <m:d>
                      <m:dPr>
                        <m:ctrlPr>
                          <a:rPr lang="en-US" sz="2000" b="0" i="1" smtClean="0">
                            <a:latin typeface="Cambria Math" panose="02040503050406030204" pitchFamily="18" charset="0"/>
                            <a:sym typeface="Symbol" pitchFamily="18" charset="2"/>
                          </a:rPr>
                        </m:ctrlPr>
                      </m:dPr>
                      <m:e>
                        <m:f>
                          <m:fPr>
                            <m:ctrlPr>
                              <a:rPr lang="en-US" sz="2000" b="0" i="1" smtClean="0">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𝑎</m:t>
                            </m:r>
                          </m:num>
                          <m:den>
                            <m:r>
                              <a:rPr lang="en-US" sz="2000" b="0" i="1" smtClean="0">
                                <a:latin typeface="Cambria Math" panose="02040503050406030204" pitchFamily="18" charset="0"/>
                                <a:sym typeface="Symbol" pitchFamily="18" charset="2"/>
                              </a:rPr>
                              <m:t>𝑝</m:t>
                            </m:r>
                          </m:den>
                        </m:f>
                      </m:e>
                    </m:d>
                    <m:r>
                      <a:rPr lang="en-US" sz="2000" b="0" i="1" smtClean="0">
                        <a:latin typeface="Cambria Math" panose="02040503050406030204" pitchFamily="18" charset="0"/>
                        <a:sym typeface="Symbol" pitchFamily="18" charset="2"/>
                      </a:rPr>
                      <m:t>= </m:t>
                    </m:r>
                    <m:sSup>
                      <m:sSupPr>
                        <m:ctrlPr>
                          <a:rPr lang="en-US" sz="2000" b="0" i="1" smtClean="0">
                            <a:latin typeface="Cambria Math" panose="02040503050406030204" pitchFamily="18" charset="0"/>
                            <a:sym typeface="Symbol" pitchFamily="18" charset="2"/>
                          </a:rPr>
                        </m:ctrlPr>
                      </m:sSupPr>
                      <m:e>
                        <m:r>
                          <a:rPr lang="en-US" sz="2000" b="0" i="1" smtClean="0">
                            <a:latin typeface="Cambria Math" panose="02040503050406030204" pitchFamily="18" charset="0"/>
                            <a:sym typeface="Symbol" pitchFamily="18" charset="2"/>
                          </a:rPr>
                          <m:t>𝑎</m:t>
                        </m:r>
                      </m:e>
                      <m:sup>
                        <m:f>
                          <m:fPr>
                            <m:ctrlPr>
                              <a:rPr lang="en-US" sz="2000" b="0" i="1" smtClean="0">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𝑝</m:t>
                            </m:r>
                            <m:r>
                              <a:rPr lang="en-US" sz="2000" b="0" i="1" smtClean="0">
                                <a:latin typeface="Cambria Math" panose="02040503050406030204" pitchFamily="18" charset="0"/>
                                <a:sym typeface="Symbol" pitchFamily="18" charset="2"/>
                              </a:rPr>
                              <m:t>−1</m:t>
                            </m:r>
                          </m:num>
                          <m:den>
                            <m:r>
                              <a:rPr lang="en-US" sz="2000" b="0" i="1" smtClean="0">
                                <a:latin typeface="Cambria Math" panose="02040503050406030204" pitchFamily="18" charset="0"/>
                                <a:sym typeface="Symbol" pitchFamily="18" charset="2"/>
                              </a:rPr>
                              <m:t>2</m:t>
                            </m:r>
                          </m:den>
                        </m:f>
                      </m:sup>
                    </m:sSup>
                    <m:r>
                      <a:rPr lang="en-US" sz="2000" b="0" i="1" smtClean="0">
                        <a:latin typeface="Cambria Math" panose="02040503050406030204" pitchFamily="18" charset="0"/>
                        <a:sym typeface="Symbol" pitchFamily="18" charset="2"/>
                      </a:rPr>
                      <m:t> </m:t>
                    </m:r>
                    <m:d>
                      <m:dPr>
                        <m:ctrlPr>
                          <a:rPr lang="en-US" sz="2000" b="0" i="1" smtClean="0">
                            <a:latin typeface="Cambria Math" panose="02040503050406030204" pitchFamily="18" charset="0"/>
                            <a:sym typeface="Symbol" pitchFamily="18" charset="2"/>
                          </a:rPr>
                        </m:ctrlPr>
                      </m:dPr>
                      <m:e>
                        <m:r>
                          <a:rPr lang="en-US" sz="2000" b="0" i="1" smtClean="0">
                            <a:latin typeface="Cambria Math" panose="02040503050406030204" pitchFamily="18" charset="0"/>
                            <a:sym typeface="Symbol" pitchFamily="18" charset="2"/>
                          </a:rPr>
                          <m:t>𝑚𝑜𝑑</m:t>
                        </m:r>
                        <m:r>
                          <a:rPr lang="en-US" sz="2000" b="0" i="1" smtClean="0">
                            <a:latin typeface="Cambria Math" panose="02040503050406030204" pitchFamily="18" charset="0"/>
                            <a:sym typeface="Symbol" pitchFamily="18" charset="2"/>
                          </a:rPr>
                          <m:t> </m:t>
                        </m:r>
                        <m:r>
                          <a:rPr lang="en-US" sz="2000" b="0" i="1" smtClean="0">
                            <a:latin typeface="Cambria Math" panose="02040503050406030204" pitchFamily="18" charset="0"/>
                            <a:sym typeface="Symbol" pitchFamily="18" charset="2"/>
                          </a:rPr>
                          <m:t>𝑝</m:t>
                        </m:r>
                      </m:e>
                    </m:d>
                  </m:oMath>
                </a14:m>
                <a:endParaRPr lang="en-US" sz="2000" b="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endParaRPr lang="en-US" sz="200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14:m>
                  <m:oMath xmlns:m="http://schemas.openxmlformats.org/officeDocument/2006/math">
                    <m:d>
                      <m:dPr>
                        <m:ctrlPr>
                          <a:rPr lang="en-US" sz="2000" i="1">
                            <a:latin typeface="Cambria Math" panose="02040503050406030204" pitchFamily="18" charset="0"/>
                            <a:sym typeface="Symbol" pitchFamily="18" charset="2"/>
                          </a:rPr>
                        </m:ctrlPr>
                      </m:dPr>
                      <m:e>
                        <m:f>
                          <m:fPr>
                            <m:ctrlPr>
                              <a:rPr lang="en-US" sz="2000" i="1">
                                <a:latin typeface="Cambria Math" panose="02040503050406030204" pitchFamily="18" charset="0"/>
                                <a:sym typeface="Symbol" pitchFamily="18" charset="2"/>
                              </a:rPr>
                            </m:ctrlPr>
                          </m:fPr>
                          <m:num>
                            <m:r>
                              <a:rPr lang="en-US" sz="2000" i="1">
                                <a:latin typeface="Cambria Math" panose="02040503050406030204" pitchFamily="18" charset="0"/>
                                <a:sym typeface="Symbol" pitchFamily="18" charset="2"/>
                              </a:rPr>
                              <m:t>𝑎</m:t>
                            </m:r>
                            <m:r>
                              <a:rPr lang="en-US" sz="2000" b="0" i="1" smtClean="0">
                                <a:latin typeface="Cambria Math" panose="02040503050406030204" pitchFamily="18" charset="0"/>
                                <a:sym typeface="Symbol" pitchFamily="18" charset="2"/>
                              </a:rPr>
                              <m:t>𝑏</m:t>
                            </m:r>
                          </m:num>
                          <m:den>
                            <m:r>
                              <a:rPr lang="en-US" sz="2000" i="1">
                                <a:latin typeface="Cambria Math" panose="02040503050406030204" pitchFamily="18" charset="0"/>
                                <a:sym typeface="Symbol" pitchFamily="18" charset="2"/>
                              </a:rPr>
                              <m:t>𝑝</m:t>
                            </m:r>
                          </m:den>
                        </m:f>
                      </m:e>
                    </m:d>
                    <m:r>
                      <a:rPr lang="en-US" sz="2000" b="0" i="1" smtClean="0">
                        <a:latin typeface="Cambria Math" panose="02040503050406030204" pitchFamily="18" charset="0"/>
                        <a:sym typeface="Symbol" pitchFamily="18" charset="2"/>
                      </a:rPr>
                      <m:t>=</m:t>
                    </m:r>
                    <m:d>
                      <m:dPr>
                        <m:ctrlPr>
                          <a:rPr lang="en-US" sz="2000" i="1">
                            <a:latin typeface="Cambria Math" panose="02040503050406030204" pitchFamily="18" charset="0"/>
                            <a:sym typeface="Symbol" pitchFamily="18" charset="2"/>
                          </a:rPr>
                        </m:ctrlPr>
                      </m:dPr>
                      <m:e>
                        <m:f>
                          <m:fPr>
                            <m:ctrlPr>
                              <a:rPr lang="en-US" sz="2000" i="1">
                                <a:latin typeface="Cambria Math" panose="02040503050406030204" pitchFamily="18" charset="0"/>
                                <a:sym typeface="Symbol" pitchFamily="18" charset="2"/>
                              </a:rPr>
                            </m:ctrlPr>
                          </m:fPr>
                          <m:num>
                            <m:r>
                              <a:rPr lang="en-US" sz="2000" i="1">
                                <a:latin typeface="Cambria Math" panose="02040503050406030204" pitchFamily="18" charset="0"/>
                                <a:sym typeface="Symbol" pitchFamily="18" charset="2"/>
                              </a:rPr>
                              <m:t>𝑎</m:t>
                            </m:r>
                          </m:num>
                          <m:den>
                            <m:r>
                              <a:rPr lang="en-US" sz="2000" i="1">
                                <a:latin typeface="Cambria Math" panose="02040503050406030204" pitchFamily="18" charset="0"/>
                                <a:sym typeface="Symbol" pitchFamily="18" charset="2"/>
                              </a:rPr>
                              <m:t>𝑝</m:t>
                            </m:r>
                          </m:den>
                        </m:f>
                      </m:e>
                    </m:d>
                    <m:d>
                      <m:dPr>
                        <m:ctrlPr>
                          <a:rPr lang="en-US" sz="2000" i="1">
                            <a:latin typeface="Cambria Math" panose="02040503050406030204" pitchFamily="18" charset="0"/>
                            <a:sym typeface="Symbol" pitchFamily="18" charset="2"/>
                          </a:rPr>
                        </m:ctrlPr>
                      </m:dPr>
                      <m:e>
                        <m:f>
                          <m:fPr>
                            <m:ctrlPr>
                              <a:rPr lang="en-US" sz="2000" i="1">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𝑏</m:t>
                            </m:r>
                          </m:num>
                          <m:den>
                            <m:r>
                              <a:rPr lang="en-US" sz="2000" i="1">
                                <a:latin typeface="Cambria Math" panose="02040503050406030204" pitchFamily="18" charset="0"/>
                                <a:sym typeface="Symbol" pitchFamily="18" charset="2"/>
                              </a:rPr>
                              <m:t>𝑝</m:t>
                            </m:r>
                          </m:den>
                        </m:f>
                      </m:e>
                    </m:d>
                  </m:oMath>
                </a14:m>
                <a:endParaRPr lang="en-US" sz="200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14:m>
                  <m:oMath xmlns:m="http://schemas.openxmlformats.org/officeDocument/2006/math">
                    <m:d>
                      <m:dPr>
                        <m:ctrlPr>
                          <a:rPr lang="en-US" sz="2000" i="1">
                            <a:latin typeface="Cambria Math" panose="02040503050406030204" pitchFamily="18" charset="0"/>
                            <a:sym typeface="Symbol" pitchFamily="18" charset="2"/>
                          </a:rPr>
                        </m:ctrlPr>
                      </m:dPr>
                      <m:e>
                        <m:f>
                          <m:fPr>
                            <m:ctrlPr>
                              <a:rPr lang="en-US" sz="2000" i="1">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𝑝</m:t>
                            </m:r>
                          </m:num>
                          <m:den>
                            <m:r>
                              <a:rPr lang="en-US" sz="2000" b="0" i="1" smtClean="0">
                                <a:latin typeface="Cambria Math" panose="02040503050406030204" pitchFamily="18" charset="0"/>
                                <a:sym typeface="Symbol" pitchFamily="18" charset="2"/>
                              </a:rPr>
                              <m:t>𝑞</m:t>
                            </m:r>
                          </m:den>
                        </m:f>
                      </m:e>
                    </m:d>
                    <m:d>
                      <m:dPr>
                        <m:ctrlPr>
                          <a:rPr lang="en-US" sz="2000" i="1">
                            <a:latin typeface="Cambria Math" panose="02040503050406030204" pitchFamily="18" charset="0"/>
                            <a:sym typeface="Symbol" pitchFamily="18" charset="2"/>
                          </a:rPr>
                        </m:ctrlPr>
                      </m:dPr>
                      <m:e>
                        <m:f>
                          <m:fPr>
                            <m:ctrlPr>
                              <a:rPr lang="en-US" sz="2000" i="1">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𝑞</m:t>
                            </m:r>
                          </m:num>
                          <m:den>
                            <m:r>
                              <a:rPr lang="en-US" sz="2000" i="1">
                                <a:latin typeface="Cambria Math" panose="02040503050406030204" pitchFamily="18" charset="0"/>
                                <a:sym typeface="Symbol" pitchFamily="18" charset="2"/>
                              </a:rPr>
                              <m:t>𝑝</m:t>
                            </m:r>
                          </m:den>
                        </m:f>
                      </m:e>
                    </m:d>
                    <m:r>
                      <a:rPr lang="en-US" sz="2000" b="0" i="1" smtClean="0">
                        <a:latin typeface="Cambria Math" panose="02040503050406030204" pitchFamily="18" charset="0"/>
                        <a:sym typeface="Symbol" pitchFamily="18" charset="2"/>
                      </a:rPr>
                      <m:t>= </m:t>
                    </m:r>
                    <m:sSup>
                      <m:sSupPr>
                        <m:ctrlPr>
                          <a:rPr lang="en-US" sz="2000" b="0" i="1" smtClean="0">
                            <a:latin typeface="Cambria Math" panose="02040503050406030204" pitchFamily="18" charset="0"/>
                            <a:sym typeface="Symbol" pitchFamily="18" charset="2"/>
                          </a:rPr>
                        </m:ctrlPr>
                      </m:sSupPr>
                      <m:e>
                        <m:r>
                          <a:rPr lang="en-US" sz="2000" b="0" i="1" smtClean="0">
                            <a:latin typeface="Cambria Math" panose="02040503050406030204" pitchFamily="18" charset="0"/>
                            <a:sym typeface="Symbol" pitchFamily="18" charset="2"/>
                          </a:rPr>
                          <m:t>−1</m:t>
                        </m:r>
                      </m:e>
                      <m:sup>
                        <m:f>
                          <m:fPr>
                            <m:ctrlPr>
                              <a:rPr lang="en-US" sz="2000" b="0" i="1" smtClean="0">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𝑝</m:t>
                            </m:r>
                            <m:r>
                              <a:rPr lang="en-US" sz="2000" b="0" i="1" smtClean="0">
                                <a:latin typeface="Cambria Math" panose="02040503050406030204" pitchFamily="18" charset="0"/>
                                <a:sym typeface="Symbol" pitchFamily="18" charset="2"/>
                              </a:rPr>
                              <m:t>−1</m:t>
                            </m:r>
                          </m:num>
                          <m:den>
                            <m:r>
                              <a:rPr lang="en-US" sz="2000" b="0" i="1" smtClean="0">
                                <a:latin typeface="Cambria Math" panose="02040503050406030204" pitchFamily="18" charset="0"/>
                                <a:sym typeface="Symbol" pitchFamily="18" charset="2"/>
                              </a:rPr>
                              <m:t>2</m:t>
                            </m:r>
                          </m:den>
                        </m:f>
                        <m:f>
                          <m:fPr>
                            <m:ctrlPr>
                              <a:rPr lang="en-US" sz="2000" b="0" i="1" smtClean="0">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𝑞</m:t>
                            </m:r>
                            <m:r>
                              <a:rPr lang="en-US" sz="2000" b="0" i="1" smtClean="0">
                                <a:latin typeface="Cambria Math" panose="02040503050406030204" pitchFamily="18" charset="0"/>
                                <a:sym typeface="Symbol" pitchFamily="18" charset="2"/>
                              </a:rPr>
                              <m:t>−1</m:t>
                            </m:r>
                          </m:num>
                          <m:den>
                            <m:r>
                              <a:rPr lang="en-US" sz="2000" b="0" i="1" smtClean="0">
                                <a:latin typeface="Cambria Math" panose="02040503050406030204" pitchFamily="18" charset="0"/>
                                <a:sym typeface="Symbol" pitchFamily="18" charset="2"/>
                              </a:rPr>
                              <m:t>2</m:t>
                            </m:r>
                          </m:den>
                        </m:f>
                      </m:sup>
                    </m:sSup>
                  </m:oMath>
                </a14:m>
                <a:endParaRPr lang="en-US" sz="200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This allows us to solve quadratic equations in a prime field.</a:t>
                </a:r>
              </a:p>
            </p:txBody>
          </p:sp>
        </mc:Choice>
        <mc:Fallback xmlns="">
          <p:sp>
            <p:nvSpPr>
              <p:cNvPr id="25605" name="Rectangle 3"/>
              <p:cNvSpPr>
                <a:spLocks noGrp="1" noRot="1" noChangeAspect="1" noMove="1" noResize="1" noEditPoints="1" noAdjustHandles="1" noChangeArrowheads="1" noChangeShapeType="1" noTextEdit="1"/>
              </p:cNvSpPr>
              <p:nvPr>
                <p:ph type="body" idx="1"/>
              </p:nvPr>
            </p:nvSpPr>
            <p:spPr>
              <a:xfrm>
                <a:off x="381000" y="1600200"/>
                <a:ext cx="8534400" cy="4572000"/>
              </a:xfrm>
              <a:blipFill>
                <a:blip r:embed="rId2"/>
                <a:stretch>
                  <a:fillRect l="-892" t="-831"/>
                </a:stretch>
              </a:blipFill>
            </p:spPr>
            <p:txBody>
              <a:bodyPr/>
              <a:lstStyle/>
              <a:p>
                <a:r>
                  <a:rPr lang="en-US">
                    <a:noFill/>
                  </a:rPr>
                  <a:t> </a:t>
                </a:r>
              </a:p>
            </p:txBody>
          </p:sp>
        </mc:Fallback>
      </mc:AlternateContent>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6"/>
          <p:cNvSpPr>
            <a:spLocks noGrp="1"/>
          </p:cNvSpPr>
          <p:nvPr>
            <p:ph type="sldNum" sz="quarter" idx="12"/>
          </p:nvPr>
        </p:nvSpPr>
        <p:spPr>
          <a:noFill/>
        </p:spPr>
        <p:txBody>
          <a:bodyPr/>
          <a:lstStyle/>
          <a:p>
            <a:fld id="{45D31F45-0CE8-46B6-8C91-262CB28AA93F}" type="slidenum">
              <a:rPr lang="en-US" smtClean="0"/>
              <a:pPr/>
              <a:t>3</a:t>
            </a:fld>
            <a:endParaRPr lang="en-US"/>
          </a:p>
        </p:txBody>
      </p:sp>
      <p:sp>
        <p:nvSpPr>
          <p:cNvPr id="23556" name="Rectangle 2"/>
          <p:cNvSpPr>
            <a:spLocks noGrp="1" noChangeArrowheads="1"/>
          </p:cNvSpPr>
          <p:nvPr>
            <p:ph type="title"/>
          </p:nvPr>
        </p:nvSpPr>
        <p:spPr>
          <a:xfrm>
            <a:off x="685800" y="76200"/>
            <a:ext cx="7772400" cy="685800"/>
          </a:xfrm>
        </p:spPr>
        <p:txBody>
          <a:bodyPr/>
          <a:lstStyle/>
          <a:p>
            <a:r>
              <a:rPr lang="en-US" sz="3600"/>
              <a:t>Uses of Public-Key Ciphers</a:t>
            </a:r>
          </a:p>
        </p:txBody>
      </p:sp>
      <p:sp>
        <p:nvSpPr>
          <p:cNvPr id="23557" name="Rectangle 3"/>
          <p:cNvSpPr>
            <a:spLocks noGrp="1" noChangeArrowheads="1"/>
          </p:cNvSpPr>
          <p:nvPr>
            <p:ph type="body" sz="half" idx="1"/>
          </p:nvPr>
        </p:nvSpPr>
        <p:spPr>
          <a:xfrm>
            <a:off x="457200" y="1676400"/>
            <a:ext cx="8153400" cy="4114800"/>
          </a:xfrm>
        </p:spPr>
        <p:txBody>
          <a:bodyPr/>
          <a:lstStyle/>
          <a:p>
            <a:r>
              <a:rPr lang="en-US" sz="2000" dirty="0">
                <a:latin typeface="Calibri" panose="020F0502020204030204" pitchFamily="34" charset="0"/>
                <a:cs typeface="Calibri" panose="020F0502020204030204" pitchFamily="34" charset="0"/>
              </a:rPr>
              <a:t>Symmetric Key Distribution </a:t>
            </a:r>
          </a:p>
          <a:p>
            <a:r>
              <a:rPr lang="en-US" sz="2000" dirty="0">
                <a:latin typeface="Calibri" panose="020F0502020204030204" pitchFamily="34" charset="0"/>
                <a:cs typeface="Calibri" panose="020F0502020204030204" pitchFamily="34" charset="0"/>
              </a:rPr>
              <a:t>Key Exchange and other protocols</a:t>
            </a:r>
          </a:p>
          <a:p>
            <a:r>
              <a:rPr lang="en-US" sz="2000" dirty="0">
                <a:latin typeface="Calibri" panose="020F0502020204030204" pitchFamily="34" charset="0"/>
                <a:cs typeface="Calibri" panose="020F0502020204030204" pitchFamily="34" charset="0"/>
              </a:rPr>
              <a:t>Digital Signatures</a:t>
            </a:r>
          </a:p>
          <a:p>
            <a:r>
              <a:rPr lang="en-US" sz="2000" dirty="0">
                <a:latin typeface="Calibri" panose="020F0502020204030204" pitchFamily="34" charset="0"/>
                <a:cs typeface="Calibri" panose="020F0502020204030204" pitchFamily="34" charset="0"/>
              </a:rPr>
              <a:t>Sealing Symmetric Keys (SMIME)</a:t>
            </a:r>
          </a:p>
          <a:p>
            <a:r>
              <a:rPr lang="en-US" sz="2000" dirty="0">
                <a:latin typeface="Calibri" panose="020F0502020204030204" pitchFamily="34" charset="0"/>
                <a:cs typeface="Calibri" panose="020F0502020204030204" pitchFamily="34" charset="0"/>
              </a:rPr>
              <a:t>Authentication</a:t>
            </a:r>
          </a:p>
          <a:p>
            <a:r>
              <a:rPr lang="en-US" sz="2000" dirty="0">
                <a:latin typeface="Calibri" panose="020F0502020204030204" pitchFamily="34" charset="0"/>
                <a:cs typeface="Calibri" panose="020F0502020204030204" pitchFamily="34" charset="0"/>
              </a:rPr>
              <a:t>Proving Knowledge without disclosing secrets (used in anonymous authentication)</a:t>
            </a:r>
          </a:p>
          <a:p>
            <a:r>
              <a:rPr lang="en-US" sz="2000" dirty="0">
                <a:latin typeface="Calibri" panose="020F0502020204030204" pitchFamily="34" charset="0"/>
                <a:cs typeface="Calibri" panose="020F0502020204030204" pitchFamily="34" charset="0"/>
              </a:rPr>
              <a:t>Symmetric Key systems cannot do any of these.  However, symmetric key systems are </a:t>
            </a:r>
            <a:r>
              <a:rPr lang="en-US" sz="2000" i="1" dirty="0">
                <a:latin typeface="Calibri" panose="020F0502020204030204" pitchFamily="34" charset="0"/>
                <a:cs typeface="Calibri" panose="020F0502020204030204" pitchFamily="34" charset="0"/>
              </a:rPr>
              <a:t>much</a:t>
            </a:r>
            <a:r>
              <a:rPr lang="en-US" sz="2000" dirty="0">
                <a:latin typeface="Calibri" panose="020F0502020204030204" pitchFamily="34" charset="0"/>
                <a:cs typeface="Calibri" panose="020F0502020204030204" pitchFamily="34" charset="0"/>
              </a:rPr>
              <a:t> faster than Public Key systems.</a:t>
            </a:r>
          </a:p>
          <a:p>
            <a:pPr>
              <a:buFontTx/>
              <a:buNone/>
            </a:pPr>
            <a:endParaRPr lang="en-US" sz="3200"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685800" y="76200"/>
            <a:ext cx="7772400" cy="838200"/>
          </a:xfrm>
        </p:spPr>
        <p:txBody>
          <a:bodyPr/>
          <a:lstStyle/>
          <a:p>
            <a:r>
              <a:rPr lang="en-US" sz="3600"/>
              <a:t>Quadratic Reciprocity Example</a:t>
            </a:r>
          </a:p>
        </p:txBody>
      </p:sp>
      <p:sp>
        <p:nvSpPr>
          <p:cNvPr id="231427" name="Rectangle 3"/>
          <p:cNvSpPr>
            <a:spLocks noGrp="1" noChangeArrowheads="1"/>
          </p:cNvSpPr>
          <p:nvPr>
            <p:ph type="body" idx="1"/>
          </p:nvPr>
        </p:nvSpPr>
        <p:spPr>
          <a:xfrm>
            <a:off x="381000" y="4419600"/>
            <a:ext cx="4953000" cy="1828800"/>
          </a:xfrm>
        </p:spPr>
        <p:txBody>
          <a:bodyPr/>
          <a:lstStyle/>
          <a:p>
            <a:pPr>
              <a:lnSpc>
                <a:spcPct val="95000"/>
              </a:lnSpc>
            </a:pPr>
            <a:r>
              <a:rPr lang="en-US" sz="2000" dirty="0">
                <a:latin typeface="Calibri" panose="020F0502020204030204" pitchFamily="34" charset="0"/>
                <a:cs typeface="Calibri" panose="020F0502020204030204" pitchFamily="34" charset="0"/>
              </a:rPr>
              <a:t>Entry in row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column j is p[</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([j]-1)/2</a:t>
            </a:r>
            <a:r>
              <a:rPr lang="en-US" sz="2000" dirty="0">
                <a:latin typeface="Calibri" panose="020F0502020204030204" pitchFamily="34" charset="0"/>
                <a:cs typeface="Calibri" panose="020F0502020204030204" pitchFamily="34" charset="0"/>
              </a:rPr>
              <a:t> </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30</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710931579"/>
              </p:ext>
            </p:extLst>
          </p:nvPr>
        </p:nvGraphicFramePr>
        <p:xfrm>
          <a:off x="381000" y="1524000"/>
          <a:ext cx="4114800" cy="259080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tblGrid>
              <a:tr h="370840">
                <a:tc>
                  <a:txBody>
                    <a:bodyPr/>
                    <a:lstStyle/>
                    <a:p>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dirty="0">
                          <a:solidFill>
                            <a:schemeClr val="tx1"/>
                          </a:solidFill>
                          <a:latin typeface="Calibri" panose="020F0502020204030204" pitchFamily="34" charset="0"/>
                          <a:cs typeface="Calibri" panose="020F0502020204030204" pitchFamily="34" charset="0"/>
                        </a:rPr>
                        <a:t>7</a:t>
                      </a:r>
                    </a:p>
                  </a:txBody>
                  <a:tcPr/>
                </a:tc>
                <a:tc>
                  <a:txBody>
                    <a:bodyPr/>
                    <a:lstStyle/>
                    <a:p>
                      <a:pPr algn="r"/>
                      <a:r>
                        <a:rPr lang="en-US">
                          <a:solidFill>
                            <a:schemeClr val="tx1"/>
                          </a:solidFill>
                          <a:latin typeface="Calibri" panose="020F0502020204030204" pitchFamily="34" charset="0"/>
                          <a:cs typeface="Calibri" panose="020F0502020204030204" pitchFamily="34" charset="0"/>
                        </a:rPr>
                        <a:t>11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13</a:t>
                      </a:r>
                    </a:p>
                  </a:txBody>
                  <a:tcPr/>
                </a:tc>
                <a:tc>
                  <a:txBody>
                    <a:bodyPr/>
                    <a:lstStyle/>
                    <a:p>
                      <a:pPr algn="r"/>
                      <a:r>
                        <a:rPr lang="en-US">
                          <a:solidFill>
                            <a:schemeClr val="tx1"/>
                          </a:solidFill>
                          <a:latin typeface="Calibri" panose="020F0502020204030204" pitchFamily="34" charset="0"/>
                          <a:cs typeface="Calibri" panose="020F0502020204030204" pitchFamily="34" charset="0"/>
                        </a:rPr>
                        <a:t>17</a:t>
                      </a:r>
                    </a:p>
                  </a:txBody>
                  <a:tcPr/>
                </a:tc>
                <a:tc>
                  <a:txBody>
                    <a:bodyPr/>
                    <a:lstStyle/>
                    <a:p>
                      <a:pPr algn="r"/>
                      <a:r>
                        <a:rPr lang="en-US">
                          <a:solidFill>
                            <a:schemeClr val="tx1"/>
                          </a:solidFill>
                          <a:latin typeface="Calibri" panose="020F0502020204030204" pitchFamily="34" charset="0"/>
                          <a:cs typeface="Calibri" panose="020F0502020204030204" pitchFamily="34" charset="0"/>
                        </a:rPr>
                        <a:t>29</a:t>
                      </a:r>
                    </a:p>
                  </a:txBody>
                  <a:tcPr/>
                </a:tc>
                <a:tc>
                  <a:txBody>
                    <a:bodyPr/>
                    <a:lstStyle/>
                    <a:p>
                      <a:pPr algn="r"/>
                      <a:r>
                        <a:rPr lang="en-US">
                          <a:solidFill>
                            <a:schemeClr val="tx1"/>
                          </a:solidFill>
                          <a:latin typeface="Calibri" panose="020F0502020204030204" pitchFamily="34" charset="0"/>
                          <a:cs typeface="Calibri" panose="020F0502020204030204" pitchFamily="34" charset="0"/>
                        </a:rPr>
                        <a:t>31</a:t>
                      </a:r>
                    </a:p>
                  </a:txBody>
                  <a:tcPr/>
                </a:tc>
                <a:extLst>
                  <a:ext uri="{0D108BD9-81ED-4DB2-BD59-A6C34878D82A}">
                    <a16:rowId xmlns:a16="http://schemas.microsoft.com/office/drawing/2014/main" val="10000"/>
                  </a:ext>
                </a:extLst>
              </a:tr>
              <a:tr h="370840">
                <a:tc>
                  <a:txBody>
                    <a:bodyPr/>
                    <a:lstStyle/>
                    <a:p>
                      <a:pPr algn="r"/>
                      <a:r>
                        <a:rPr lang="en-US" b="1">
                          <a:solidFill>
                            <a:schemeClr val="tx1"/>
                          </a:solidFill>
                          <a:latin typeface="Calibri" panose="020F0502020204030204" pitchFamily="34" charset="0"/>
                          <a:cs typeface="Calibri" panose="020F0502020204030204" pitchFamily="34" charset="0"/>
                        </a:rPr>
                        <a:t>7</a:t>
                      </a: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extLst>
                  <a:ext uri="{0D108BD9-81ED-4DB2-BD59-A6C34878D82A}">
                    <a16:rowId xmlns:a16="http://schemas.microsoft.com/office/drawing/2014/main" val="10001"/>
                  </a:ext>
                </a:extLst>
              </a:tr>
              <a:tr h="370840">
                <a:tc>
                  <a:txBody>
                    <a:bodyPr/>
                    <a:lstStyle/>
                    <a:p>
                      <a:pPr algn="r"/>
                      <a:r>
                        <a:rPr lang="en-US" b="1">
                          <a:solidFill>
                            <a:schemeClr val="tx1"/>
                          </a:solidFill>
                          <a:latin typeface="Calibri" panose="020F0502020204030204" pitchFamily="34" charset="0"/>
                          <a:cs typeface="Calibri" panose="020F0502020204030204" pitchFamily="34" charset="0"/>
                        </a:rPr>
                        <a:t>11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extLst>
                  <a:ext uri="{0D108BD9-81ED-4DB2-BD59-A6C34878D82A}">
                    <a16:rowId xmlns:a16="http://schemas.microsoft.com/office/drawing/2014/main" val="10002"/>
                  </a:ext>
                </a:extLst>
              </a:tr>
              <a:tr h="370840">
                <a:tc>
                  <a:txBody>
                    <a:bodyPr/>
                    <a:lstStyle/>
                    <a:p>
                      <a:pPr algn="r"/>
                      <a:r>
                        <a:rPr lang="en-US" b="1">
                          <a:solidFill>
                            <a:schemeClr val="tx1"/>
                          </a:solidFill>
                          <a:latin typeface="Calibri" panose="020F0502020204030204" pitchFamily="34" charset="0"/>
                          <a:cs typeface="Calibri" panose="020F0502020204030204" pitchFamily="34" charset="0"/>
                        </a:rPr>
                        <a:t>13</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extLst>
                  <a:ext uri="{0D108BD9-81ED-4DB2-BD59-A6C34878D82A}">
                    <a16:rowId xmlns:a16="http://schemas.microsoft.com/office/drawing/2014/main" val="10003"/>
                  </a:ext>
                </a:extLst>
              </a:tr>
              <a:tr h="370840">
                <a:tc>
                  <a:txBody>
                    <a:bodyPr/>
                    <a:lstStyle/>
                    <a:p>
                      <a:pPr algn="r"/>
                      <a:r>
                        <a:rPr lang="en-US" b="1">
                          <a:solidFill>
                            <a:schemeClr val="tx1"/>
                          </a:solidFill>
                          <a:latin typeface="Calibri" panose="020F0502020204030204" pitchFamily="34" charset="0"/>
                          <a:cs typeface="Calibri" panose="020F0502020204030204" pitchFamily="34" charset="0"/>
                        </a:rPr>
                        <a:t>17</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extLst>
                  <a:ext uri="{0D108BD9-81ED-4DB2-BD59-A6C34878D82A}">
                    <a16:rowId xmlns:a16="http://schemas.microsoft.com/office/drawing/2014/main" val="10004"/>
                  </a:ext>
                </a:extLst>
              </a:tr>
              <a:tr h="370840">
                <a:tc>
                  <a:txBody>
                    <a:bodyPr/>
                    <a:lstStyle/>
                    <a:p>
                      <a:pPr algn="r"/>
                      <a:r>
                        <a:rPr lang="en-US" b="1">
                          <a:solidFill>
                            <a:schemeClr val="tx1"/>
                          </a:solidFill>
                          <a:latin typeface="Calibri" panose="020F0502020204030204" pitchFamily="34" charset="0"/>
                          <a:cs typeface="Calibri" panose="020F0502020204030204" pitchFamily="34" charset="0"/>
                        </a:rPr>
                        <a:t>29</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extLst>
                  <a:ext uri="{0D108BD9-81ED-4DB2-BD59-A6C34878D82A}">
                    <a16:rowId xmlns:a16="http://schemas.microsoft.com/office/drawing/2014/main" val="10005"/>
                  </a:ext>
                </a:extLst>
              </a:tr>
              <a:tr h="340360">
                <a:tc>
                  <a:txBody>
                    <a:bodyPr/>
                    <a:lstStyle/>
                    <a:p>
                      <a:pPr algn="r"/>
                      <a:r>
                        <a:rPr lang="en-US" b="1">
                          <a:solidFill>
                            <a:schemeClr val="tx1"/>
                          </a:solidFill>
                          <a:latin typeface="Calibri" panose="020F0502020204030204" pitchFamily="34" charset="0"/>
                          <a:cs typeface="Calibri" panose="020F0502020204030204" pitchFamily="34" charset="0"/>
                        </a:rPr>
                        <a:t>31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marL="0" algn="l" defTabSz="914400" rtl="0" eaLnBrk="1" latinLnBrk="0" hangingPunct="1"/>
                      <a:endParaRPr lang="en-US"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6"/>
                  </a:ext>
                </a:extLst>
              </a:tr>
            </a:tbl>
          </a:graphicData>
        </a:graphic>
      </p:graphicFrame>
      <p:sp>
        <p:nvSpPr>
          <p:cNvPr id="7" name="Rectangle 3"/>
          <p:cNvSpPr txBox="1">
            <a:spLocks noChangeArrowheads="1"/>
          </p:cNvSpPr>
          <p:nvPr/>
        </p:nvSpPr>
        <p:spPr bwMode="auto">
          <a:xfrm>
            <a:off x="4800600" y="1600200"/>
            <a:ext cx="4191000" cy="4191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5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(7/11)(11/7)=(-1)</a:t>
            </a:r>
            <a:r>
              <a:rPr kumimoji="1" lang="en-US" sz="2000" b="0" i="0" u="none" strike="noStrike" kern="0" cap="none" spc="0" normalizeH="0" baseline="30000" noProof="0" dirty="0">
                <a:ln>
                  <a:noFill/>
                </a:ln>
                <a:solidFill>
                  <a:schemeClr val="tx1"/>
                </a:solidFill>
                <a:effectLst/>
                <a:uLnTx/>
                <a:uFillTx/>
                <a:latin typeface="Calibri" panose="020F0502020204030204" pitchFamily="34" charset="0"/>
                <a:cs typeface="Calibri" panose="020F0502020204030204" pitchFamily="34" charset="0"/>
              </a:rPr>
              <a:t>5x3</a:t>
            </a:r>
            <a:r>
              <a:rPr kumimoji="1" lang="en-US" sz="2000" b="0" i="0" u="none" strike="noStrike" kern="0" cap="none" spc="0" normalizeH="0" noProof="0" dirty="0">
                <a:ln>
                  <a:noFill/>
                </a:ln>
                <a:solidFill>
                  <a:schemeClr val="tx1"/>
                </a:solidFill>
                <a:effectLst/>
                <a:uLnTx/>
                <a:uFillTx/>
                <a:latin typeface="Calibri" panose="020F0502020204030204" pitchFamily="34" charset="0"/>
                <a:cs typeface="Calibri" panose="020F0502020204030204" pitchFamily="34" charset="0"/>
              </a:rPr>
              <a:t>=-1</a:t>
            </a:r>
          </a:p>
          <a:p>
            <a:pPr marL="342900" indent="-342900">
              <a:lnSpc>
                <a:spcPct val="95000"/>
              </a:lnSpc>
              <a:spcBef>
                <a:spcPts val="200"/>
              </a:spcBef>
              <a:buFontTx/>
              <a:buChar char="•"/>
            </a:pPr>
            <a:r>
              <a:rPr kumimoji="1" lang="en-US" sz="2000" kern="0" dirty="0">
                <a:latin typeface="Calibri" panose="020F0502020204030204" pitchFamily="34" charset="0"/>
                <a:cs typeface="Calibri" panose="020F0502020204030204" pitchFamily="34" charset="0"/>
              </a:rPr>
              <a:t>(7/13)(13/7)=(-1)</a:t>
            </a:r>
            <a:r>
              <a:rPr kumimoji="1" lang="en-US" sz="2000" kern="0" baseline="30000" dirty="0">
                <a:latin typeface="Calibri" panose="020F0502020204030204" pitchFamily="34" charset="0"/>
                <a:cs typeface="Calibri" panose="020F0502020204030204" pitchFamily="34" charset="0"/>
              </a:rPr>
              <a:t>6x3</a:t>
            </a:r>
            <a:r>
              <a:rPr kumimoji="1" lang="en-US" sz="2000" kern="0" dirty="0">
                <a:latin typeface="Calibri" panose="020F0502020204030204" pitchFamily="34" charset="0"/>
                <a:cs typeface="Calibri" panose="020F0502020204030204" pitchFamily="34" charset="0"/>
              </a:rPr>
              <a:t>=1</a:t>
            </a:r>
          </a:p>
          <a:p>
            <a:pPr marL="342900" indent="-342900">
              <a:lnSpc>
                <a:spcPct val="95000"/>
              </a:lnSpc>
              <a:spcBef>
                <a:spcPts val="200"/>
              </a:spcBef>
              <a:buFontTx/>
              <a:buChar char="•"/>
            </a:pPr>
            <a:r>
              <a:rPr kumimoji="1" lang="en-US" sz="2000" kern="0" dirty="0">
                <a:latin typeface="Calibri" panose="020F0502020204030204" pitchFamily="34" charset="0"/>
                <a:cs typeface="Calibri" panose="020F0502020204030204" pitchFamily="34" charset="0"/>
              </a:rPr>
              <a:t>(7/17)(17/7)=(-1)</a:t>
            </a:r>
            <a:r>
              <a:rPr kumimoji="1" lang="en-US" sz="2000" kern="0" baseline="30000" dirty="0">
                <a:latin typeface="Calibri" panose="020F0502020204030204" pitchFamily="34" charset="0"/>
                <a:cs typeface="Calibri" panose="020F0502020204030204" pitchFamily="34" charset="0"/>
              </a:rPr>
              <a:t>8x3</a:t>
            </a:r>
            <a:r>
              <a:rPr kumimoji="1" lang="en-US" sz="2000" kern="0" dirty="0">
                <a:latin typeface="Calibri" panose="020F0502020204030204" pitchFamily="34" charset="0"/>
                <a:cs typeface="Calibri" panose="020F0502020204030204" pitchFamily="34" charset="0"/>
              </a:rPr>
              <a:t>=1</a:t>
            </a:r>
            <a:endParaRPr kumimoji="1" lang="en-US" sz="2000" kern="0" baseline="30000" dirty="0">
              <a:latin typeface="Calibri" panose="020F0502020204030204" pitchFamily="34" charset="0"/>
              <a:cs typeface="Calibri" panose="020F0502020204030204" pitchFamily="34" charset="0"/>
            </a:endParaRPr>
          </a:p>
          <a:p>
            <a:pPr marL="342900" indent="-342900">
              <a:lnSpc>
                <a:spcPct val="95000"/>
              </a:lnSpc>
              <a:spcBef>
                <a:spcPts val="200"/>
              </a:spcBef>
              <a:buFontTx/>
              <a:buChar char="•"/>
            </a:pPr>
            <a:r>
              <a:rPr kumimoji="1" lang="en-US" sz="2000" kern="0" dirty="0">
                <a:latin typeface="Calibri" panose="020F0502020204030204" pitchFamily="34" charset="0"/>
                <a:cs typeface="Calibri" panose="020F0502020204030204" pitchFamily="34" charset="0"/>
              </a:rPr>
              <a:t>(11/31)(31/11)=(-1)</a:t>
            </a:r>
            <a:r>
              <a:rPr kumimoji="1" lang="en-US" sz="2000" kern="0" baseline="30000" dirty="0">
                <a:latin typeface="Calibri" panose="020F0502020204030204" pitchFamily="34" charset="0"/>
                <a:cs typeface="Calibri" panose="020F0502020204030204" pitchFamily="34" charset="0"/>
              </a:rPr>
              <a:t>15x5</a:t>
            </a:r>
            <a:r>
              <a:rPr kumimoji="1" lang="en-US" sz="2000" kern="0" dirty="0">
                <a:latin typeface="Calibri" panose="020F0502020204030204" pitchFamily="34" charset="0"/>
                <a:cs typeface="Calibri" panose="020F0502020204030204" pitchFamily="34" charset="0"/>
              </a:rPr>
              <a:t>=-1</a:t>
            </a:r>
            <a:endParaRPr kumimoji="1" lang="en-US" sz="2000" kern="0" baseline="30000" dirty="0">
              <a:latin typeface="Calibri" panose="020F0502020204030204" pitchFamily="34" charset="0"/>
              <a:cs typeface="Calibri" panose="020F050202020403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152400" y="0"/>
            <a:ext cx="8763000" cy="838200"/>
          </a:xfrm>
        </p:spPr>
        <p:txBody>
          <a:bodyPr/>
          <a:lstStyle/>
          <a:p>
            <a:r>
              <a:rPr lang="en-US" sz="3600"/>
              <a:t>Large Integer Computation</a:t>
            </a:r>
          </a:p>
        </p:txBody>
      </p:sp>
      <p:sp>
        <p:nvSpPr>
          <p:cNvPr id="25605" name="Rectangle 3"/>
          <p:cNvSpPr>
            <a:spLocks noGrp="1" noChangeArrowheads="1"/>
          </p:cNvSpPr>
          <p:nvPr>
            <p:ph type="body" idx="1"/>
          </p:nvPr>
        </p:nvSpPr>
        <p:spPr>
          <a:xfrm>
            <a:off x="533400" y="1752600"/>
            <a:ext cx="7924800" cy="3962400"/>
          </a:xfrm>
        </p:spPr>
        <p:txBody>
          <a:bodyPr/>
          <a:lstStyle/>
          <a:p>
            <a:pPr>
              <a:lnSpc>
                <a:spcPct val="80000"/>
              </a:lnSpc>
            </a:pPr>
            <a:r>
              <a:rPr lang="en-US" sz="2000" dirty="0">
                <a:latin typeface="Calibri" panose="020F0502020204030204" pitchFamily="34" charset="0"/>
                <a:cs typeface="Calibri" panose="020F0502020204030204" pitchFamily="34" charset="0"/>
                <a:sym typeface="Symbol" pitchFamily="18" charset="2"/>
              </a:rPr>
              <a:t>Almost all public key algorithms are based on “hard” number theory problems over enormous (e.g.- 2048 bit) integers.</a:t>
            </a:r>
          </a:p>
          <a:p>
            <a:pPr>
              <a:lnSpc>
                <a:spcPct val="80000"/>
              </a:lnSpc>
            </a:pPr>
            <a:r>
              <a:rPr lang="en-US" sz="2000" dirty="0">
                <a:latin typeface="Calibri" panose="020F0502020204030204" pitchFamily="34" charset="0"/>
                <a:cs typeface="Calibri" panose="020F0502020204030204" pitchFamily="34" charset="0"/>
                <a:sym typeface="Symbol" pitchFamily="18" charset="2"/>
              </a:rPr>
              <a:t>We need to know how to do arithmetic on computers with huge numbers</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Addition/subtraction</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Multiplication</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Modulus</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Modular inverses</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Exponentiation</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Testing Primality</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Factoring</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31</a:t>
            </a:fld>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Slide Number Placeholder 5"/>
          <p:cNvSpPr>
            <a:spLocks noGrp="1"/>
          </p:cNvSpPr>
          <p:nvPr>
            <p:ph type="sldNum" sz="quarter" idx="12"/>
          </p:nvPr>
        </p:nvSpPr>
        <p:spPr>
          <a:noFill/>
        </p:spPr>
        <p:txBody>
          <a:bodyPr/>
          <a:lstStyle/>
          <a:p>
            <a:fld id="{2E8AB1D6-0F97-47AC-893E-4888263491E2}" type="slidenum">
              <a:rPr lang="en-US" smtClean="0"/>
              <a:pPr/>
              <a:t>32</a:t>
            </a:fld>
            <a:endParaRPr lang="en-US"/>
          </a:p>
        </p:txBody>
      </p:sp>
      <p:sp>
        <p:nvSpPr>
          <p:cNvPr id="27652" name="Rectangle 2"/>
          <p:cNvSpPr>
            <a:spLocks noGrp="1" noChangeArrowheads="1"/>
          </p:cNvSpPr>
          <p:nvPr>
            <p:ph type="title"/>
          </p:nvPr>
        </p:nvSpPr>
        <p:spPr>
          <a:xfrm>
            <a:off x="685800" y="0"/>
            <a:ext cx="7772400" cy="838200"/>
          </a:xfrm>
        </p:spPr>
        <p:txBody>
          <a:bodyPr/>
          <a:lstStyle/>
          <a:p>
            <a:r>
              <a:rPr lang="en-US" sz="3600"/>
              <a:t>Algorithm Timings</a:t>
            </a:r>
          </a:p>
        </p:txBody>
      </p:sp>
      <p:sp>
        <p:nvSpPr>
          <p:cNvPr id="27653" name="Rectangle 3"/>
          <p:cNvSpPr>
            <a:spLocks noGrp="1" noChangeArrowheads="1"/>
          </p:cNvSpPr>
          <p:nvPr>
            <p:ph type="body" idx="1"/>
          </p:nvPr>
        </p:nvSpPr>
        <p:spPr>
          <a:xfrm>
            <a:off x="457200" y="1752600"/>
            <a:ext cx="8229600" cy="38862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Adding two m-bit numbers takes O(m) time.</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Multiplying two m-bit numbers takes &lt;O(m</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Multiplying a 2m-bit number and reducing modulo and m-bit number takes O(m</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Computing (a, b) for a, b&lt; n  takes O(ln</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(n)) time (i.e.- fast).  This is Euclid’s Algorithm and it started Knuth, Euclid and everyone else off on computational complexity.  If n has m bits this is O(m</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Testing a number n for primality takes O(</a:t>
            </a:r>
            <a:r>
              <a:rPr lang="en-US" sz="2000" dirty="0" err="1">
                <a:latin typeface="Calibri" panose="020F0502020204030204" pitchFamily="34" charset="0"/>
                <a:cs typeface="Calibri" panose="020F0502020204030204" pitchFamily="34" charset="0"/>
                <a:sym typeface="Symbol" pitchFamily="18" charset="2"/>
              </a:rPr>
              <a:t>n</a:t>
            </a:r>
            <a:r>
              <a:rPr lang="en-US" sz="2000" baseline="30000" dirty="0" err="1">
                <a:latin typeface="Calibri" panose="020F0502020204030204" pitchFamily="34" charset="0"/>
                <a:cs typeface="Calibri" panose="020F0502020204030204" pitchFamily="34" charset="0"/>
                <a:sym typeface="Symbol" pitchFamily="18" charset="2"/>
              </a:rPr>
              <a:t>clg</a:t>
            </a:r>
            <a:r>
              <a:rPr lang="en-US" sz="2000" baseline="30000" dirty="0">
                <a:latin typeface="Calibri" panose="020F0502020204030204" pitchFamily="34" charset="0"/>
                <a:cs typeface="Calibri" panose="020F0502020204030204" pitchFamily="34" charset="0"/>
                <a:sym typeface="Symbol" pitchFamily="18" charset="2"/>
              </a:rPr>
              <a:t>(lg(n))</a:t>
            </a:r>
            <a:r>
              <a:rPr lang="en-US" sz="2000" dirty="0">
                <a:latin typeface="Calibri" panose="020F0502020204030204" pitchFamily="34" charset="0"/>
                <a:cs typeface="Calibri" panose="020F0502020204030204" pitchFamily="34" charset="0"/>
                <a:sym typeface="Symbol" pitchFamily="18" charset="2"/>
              </a:rPr>
              <a:t>)=O(2</a:t>
            </a:r>
            <a:r>
              <a:rPr lang="en-US" sz="2000" baseline="30000" dirty="0">
                <a:latin typeface="Calibri" panose="020F0502020204030204" pitchFamily="34" charset="0"/>
                <a:cs typeface="Calibri" panose="020F0502020204030204" pitchFamily="34" charset="0"/>
                <a:sym typeface="Symbol" pitchFamily="18" charset="2"/>
              </a:rPr>
              <a:t>cmlg(m)</a:t>
            </a:r>
            <a:r>
              <a:rPr lang="en-US" sz="2000" dirty="0">
                <a:latin typeface="Calibri" panose="020F0502020204030204" pitchFamily="34" charset="0"/>
                <a:cs typeface="Calibri" panose="020F0502020204030204" pitchFamily="34" charset="0"/>
                <a:sym typeface="Symbol" pitchFamily="18" charset="2"/>
              </a:rPr>
              <a:t>).</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Best known factoring: O(</a:t>
            </a:r>
            <a:r>
              <a:rPr lang="en-US" sz="2000" dirty="0" err="1">
                <a:latin typeface="Calibri" panose="020F0502020204030204" pitchFamily="34" charset="0"/>
                <a:cs typeface="Calibri" panose="020F0502020204030204" pitchFamily="34" charset="0"/>
                <a:sym typeface="Symbol" pitchFamily="18" charset="2"/>
              </a:rPr>
              <a:t>n</a:t>
            </a:r>
            <a:r>
              <a:rPr lang="en-US" sz="2000" baseline="30000" dirty="0" err="1">
                <a:latin typeface="Calibri" panose="020F0502020204030204" pitchFamily="34" charset="0"/>
                <a:cs typeface="Calibri" panose="020F0502020204030204" pitchFamily="34" charset="0"/>
                <a:sym typeface="Symbol" pitchFamily="18" charset="2"/>
              </a:rPr>
              <a:t>c</a:t>
            </a:r>
            <a:r>
              <a:rPr lang="en-US" sz="2000" baseline="30000" dirty="0">
                <a:latin typeface="Calibri" panose="020F0502020204030204" pitchFamily="34" charset="0"/>
                <a:cs typeface="Calibri" panose="020F0502020204030204" pitchFamily="34" charset="0"/>
                <a:sym typeface="Symbol" pitchFamily="18" charset="2"/>
              </a:rPr>
              <a:t>(lg(n)^(1/3)(lg(lg(n))^(2/3))</a:t>
            </a:r>
            <a:r>
              <a:rPr lang="en-US" sz="2000" dirty="0">
                <a:latin typeface="Calibri" panose="020F0502020204030204" pitchFamily="34" charset="0"/>
                <a:cs typeface="Calibri" panose="020F0502020204030204" pitchFamily="34" charset="0"/>
                <a:sym typeface="Symbol" pitchFamily="18" charset="2"/>
              </a:rPr>
              <a:t>)=O(2</a:t>
            </a:r>
            <a:r>
              <a:rPr lang="en-US" sz="2000" baseline="30000" dirty="0">
                <a:latin typeface="Calibri" panose="020F0502020204030204" pitchFamily="34" charset="0"/>
                <a:cs typeface="Calibri" panose="020F0502020204030204" pitchFamily="34" charset="0"/>
                <a:sym typeface="Symbol" pitchFamily="18" charset="2"/>
              </a:rPr>
              <a:t>cm(m^(1/3)(lg(m)^(2/3))</a:t>
            </a:r>
            <a:r>
              <a:rPr lang="en-US" sz="2000" dirty="0">
                <a:latin typeface="Calibri" panose="020F0502020204030204" pitchFamily="34" charset="0"/>
                <a:cs typeface="Calibri" panose="020F0502020204030204" pitchFamily="34" charset="0"/>
                <a:sym typeface="Symbol" pitchFamily="18" charset="2"/>
              </a:rPr>
              <a:t>). [a lot longer].</a:t>
            </a:r>
          </a:p>
          <a:p>
            <a:pPr>
              <a:lnSpc>
                <a:spcPct val="90000"/>
              </a:lnSpc>
              <a:buFontTx/>
              <a:buNone/>
            </a:pPr>
            <a:endParaRPr lang="en-US" sz="2400" dirty="0">
              <a:sym typeface="Symbol" pitchFamily="18" charset="2"/>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Slide Number Placeholder 5"/>
          <p:cNvSpPr>
            <a:spLocks noGrp="1"/>
          </p:cNvSpPr>
          <p:nvPr>
            <p:ph type="sldNum" sz="quarter" idx="12"/>
          </p:nvPr>
        </p:nvSpPr>
        <p:spPr>
          <a:noFill/>
        </p:spPr>
        <p:txBody>
          <a:bodyPr/>
          <a:lstStyle/>
          <a:p>
            <a:fld id="{64BDF2B3-CF0D-43BA-986D-216E6826E46B}" type="slidenum">
              <a:rPr lang="en-US" smtClean="0"/>
              <a:pPr/>
              <a:t>33</a:t>
            </a:fld>
            <a:endParaRPr lang="en-US"/>
          </a:p>
        </p:txBody>
      </p:sp>
      <p:sp>
        <p:nvSpPr>
          <p:cNvPr id="32772" name="Rectangle 2"/>
          <p:cNvSpPr>
            <a:spLocks noGrp="1" noChangeArrowheads="1"/>
          </p:cNvSpPr>
          <p:nvPr>
            <p:ph type="title"/>
          </p:nvPr>
        </p:nvSpPr>
        <p:spPr>
          <a:xfrm>
            <a:off x="685800" y="0"/>
            <a:ext cx="7772400" cy="685800"/>
          </a:xfrm>
        </p:spPr>
        <p:txBody>
          <a:bodyPr/>
          <a:lstStyle/>
          <a:p>
            <a:r>
              <a:rPr lang="en-US" sz="3600"/>
              <a:t>Primes are plentiful</a:t>
            </a:r>
          </a:p>
        </p:txBody>
      </p:sp>
      <mc:AlternateContent xmlns:mc="http://schemas.openxmlformats.org/markup-compatibility/2006" xmlns:a14="http://schemas.microsoft.com/office/drawing/2010/main">
        <mc:Choice Requires="a14">
          <p:sp>
            <p:nvSpPr>
              <p:cNvPr id="32773" name="Rectangle 3"/>
              <p:cNvSpPr>
                <a:spLocks noGrp="1" noChangeArrowheads="1"/>
              </p:cNvSpPr>
              <p:nvPr>
                <p:ph type="body" idx="1"/>
              </p:nvPr>
            </p:nvSpPr>
            <p:spPr>
              <a:xfrm>
                <a:off x="304800" y="1676400"/>
                <a:ext cx="8610600" cy="40386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rPr>
                  <a:t>Euclid: There are infinitely many primes</a:t>
                </a:r>
              </a:p>
              <a:p>
                <a:pPr>
                  <a:lnSpc>
                    <a:spcPct val="80000"/>
                  </a:lnSpc>
                  <a:spcBef>
                    <a:spcPts val="200"/>
                  </a:spcBef>
                </a:pPr>
                <a:r>
                  <a:rPr lang="en-US" sz="2000" dirty="0">
                    <a:latin typeface="Calibri" panose="020F0502020204030204" pitchFamily="34" charset="0"/>
                    <a:cs typeface="Calibri" panose="020F0502020204030204" pitchFamily="34" charset="0"/>
                  </a:rPr>
                  <a:t>Prime Number Theorem:  The number of primes, </a:t>
                </a:r>
                <a14:m>
                  <m:oMath xmlns:m="http://schemas.openxmlformats.org/officeDocument/2006/math">
                    <m:r>
                      <a:rPr lang="en-US" sz="2000" i="1" smtClean="0">
                        <a:latin typeface="Cambria Math" panose="02040503050406030204" pitchFamily="18" charset="0"/>
                        <a:ea typeface="Cambria Math" panose="02040503050406030204" pitchFamily="18" charset="0"/>
                      </a:rPr>
                      <m:t>𝜋</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m:t>
                    </m:r>
                  </m:oMath>
                </a14:m>
                <a:r>
                  <a:rPr lang="en-US" sz="2000" dirty="0">
                    <a:latin typeface="Calibri" panose="020F0502020204030204" pitchFamily="34" charset="0"/>
                    <a:cs typeface="Calibri" panose="020F0502020204030204" pitchFamily="34" charset="0"/>
                  </a:rPr>
                  <a:t>, less than or equal to n is asymptotically equal to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𝑛</m:t>
                        </m:r>
                      </m:num>
                      <m:den>
                        <m:r>
                          <m:rPr>
                            <m:sty m:val="p"/>
                          </m:rPr>
                          <a:rPr lang="en-US" sz="2000" b="0" i="0" smtClean="0">
                            <a:latin typeface="Cambria Math" panose="02040503050406030204" pitchFamily="18" charset="0"/>
                          </a:rPr>
                          <m:t>ln</m:t>
                        </m:r>
                        <m:r>
                          <a:rPr lang="en-US" sz="2000" b="0" i="1" smtClean="0">
                            <a:latin typeface="Cambria Math" panose="02040503050406030204" pitchFamily="18" charset="0"/>
                          </a:rPr>
                          <m:t>⁡(</m:t>
                        </m:r>
                        <m:r>
                          <a:rPr lang="en-US" sz="2000" b="0" i="1" smtClean="0">
                            <a:latin typeface="Cambria Math" panose="02040503050406030204" pitchFamily="18" charset="0"/>
                          </a:rPr>
                          <m:t>𝑛</m:t>
                        </m:r>
                        <m:r>
                          <a:rPr lang="en-US" sz="2000" b="0" i="1" smtClean="0">
                            <a:latin typeface="Cambria Math" panose="02040503050406030204" pitchFamily="18" charset="0"/>
                          </a:rPr>
                          <m:t>)</m:t>
                        </m:r>
                      </m:den>
                    </m:f>
                  </m:oMath>
                </a14:m>
                <a:r>
                  <a:rPr lang="en-US" sz="2000" dirty="0">
                    <a:latin typeface="Calibri" panose="020F0502020204030204" pitchFamily="34" charset="0"/>
                    <a:cs typeface="Calibri" panose="020F0502020204030204" pitchFamily="34" charset="0"/>
                  </a:rPr>
                  <a:t>.</a:t>
                </a:r>
              </a:p>
              <a:p>
                <a:pPr lvl="1">
                  <a:lnSpc>
                    <a:spcPct val="80000"/>
                  </a:lnSpc>
                  <a:spcBef>
                    <a:spcPts val="200"/>
                  </a:spcBef>
                </a:pPr>
                <a:r>
                  <a:rPr lang="en-US" sz="2000" dirty="0">
                    <a:latin typeface="Calibri" panose="020F0502020204030204" pitchFamily="34" charset="0"/>
                    <a:cs typeface="Calibri" panose="020F0502020204030204" pitchFamily="34" charset="0"/>
                  </a:rPr>
                  <a:t>Spookily accurate even for pretty small n.</a:t>
                </a:r>
              </a:p>
              <a:p>
                <a:pPr lvl="1">
                  <a:lnSpc>
                    <a:spcPct val="80000"/>
                  </a:lnSpc>
                  <a:spcBef>
                    <a:spcPts val="200"/>
                  </a:spcBef>
                </a:pPr>
                <a:r>
                  <a:rPr lang="en-US" sz="2000" dirty="0">
                    <a:latin typeface="Calibri" panose="020F0502020204030204" pitchFamily="34" charset="0"/>
                    <a:cs typeface="Calibri" panose="020F0502020204030204" pitchFamily="34" charset="0"/>
                  </a:rPr>
                  <a:t>First proof using complex analysis sketched by Riemann, finished by Hadamard and de la Vallee-Poussin. “Elementary” proof by </a:t>
                </a:r>
                <a:r>
                  <a:rPr lang="en-US" sz="2000" dirty="0" err="1">
                    <a:latin typeface="Calibri" panose="020F0502020204030204" pitchFamily="34" charset="0"/>
                    <a:cs typeface="Calibri" panose="020F0502020204030204" pitchFamily="34" charset="0"/>
                  </a:rPr>
                  <a:t>Erdos</a:t>
                </a:r>
                <a:r>
                  <a:rPr lang="en-US" sz="2000" dirty="0">
                    <a:latin typeface="Calibri" panose="020F0502020204030204" pitchFamily="34" charset="0"/>
                    <a:cs typeface="Calibri" panose="020F0502020204030204" pitchFamily="34" charset="0"/>
                  </a:rPr>
                  <a:t> and </a:t>
                </a:r>
                <a:r>
                  <a:rPr lang="en-US" sz="2000" dirty="0" err="1">
                    <a:latin typeface="Calibri" panose="020F0502020204030204" pitchFamily="34" charset="0"/>
                    <a:cs typeface="Calibri" panose="020F0502020204030204" pitchFamily="34" charset="0"/>
                  </a:rPr>
                  <a:t>Selberg</a:t>
                </a:r>
                <a:r>
                  <a:rPr lang="en-US" sz="2000" dirty="0">
                    <a:latin typeface="Calibri" panose="020F0502020204030204" pitchFamily="34" charset="0"/>
                    <a:cs typeface="Calibri" panose="020F0502020204030204" pitchFamily="34" charset="0"/>
                  </a:rPr>
                  <a:t>.</a:t>
                </a:r>
              </a:p>
              <a:p>
                <a:pPr>
                  <a:lnSpc>
                    <a:spcPct val="80000"/>
                  </a:lnSpc>
                  <a:spcBef>
                    <a:spcPts val="200"/>
                  </a:spcBef>
                </a:pPr>
                <a:r>
                  <a:rPr lang="en-US" sz="2000" dirty="0">
                    <a:latin typeface="Calibri" panose="020F0502020204030204" pitchFamily="34" charset="0"/>
                    <a:cs typeface="Calibri" panose="020F0502020204030204" pitchFamily="34" charset="0"/>
                  </a:rPr>
                  <a:t>Chebyshev’s Theorem: For x&gt;200,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𝑥</m:t>
                        </m:r>
                      </m:num>
                      <m:den>
                        <m:r>
                          <m:rPr>
                            <m:sty m:val="p"/>
                          </m:rPr>
                          <a:rPr lang="en-US" sz="2000" b="0" i="0" smtClean="0">
                            <a:latin typeface="Cambria Math" panose="02040503050406030204" pitchFamily="18" charset="0"/>
                          </a:rPr>
                          <m:t>ln</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den>
                    </m:f>
                    <m:r>
                      <a:rPr lang="en-US" sz="2000" b="0" i="1" smtClean="0">
                        <a:latin typeface="Cambria Math" panose="02040503050406030204" pitchFamily="18" charset="0"/>
                      </a:rPr>
                      <m:t>&lt;</m:t>
                    </m:r>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&lt;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2</m:t>
                        </m:r>
                      </m:sub>
                    </m:sSub>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𝑥</m:t>
                        </m:r>
                      </m:num>
                      <m:den>
                        <m:r>
                          <m:rPr>
                            <m:sty m:val="p"/>
                          </m:rPr>
                          <a:rPr lang="en-US" sz="2000" b="0" i="0" smtClean="0">
                            <a:latin typeface="Cambria Math" panose="02040503050406030204" pitchFamily="18" charset="0"/>
                          </a:rPr>
                          <m:t>ln</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den>
                    </m:f>
                  </m:oMath>
                </a14:m>
                <a:r>
                  <a:rPr lang="en-US" sz="2000" dirty="0">
                    <a:latin typeface="Calibri" panose="020F0502020204030204" pitchFamily="34" charset="0"/>
                    <a:cs typeface="Calibri" panose="020F0502020204030204" pitchFamily="34" charset="0"/>
                  </a:rPr>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2</m:t>
                        </m:r>
                      </m:num>
                      <m:den>
                        <m:r>
                          <a:rPr lang="en-US" sz="2000" b="0" i="1" smtClean="0">
                            <a:latin typeface="Cambria Math" panose="02040503050406030204" pitchFamily="18" charset="0"/>
                          </a:rPr>
                          <m:t>3</m:t>
                        </m:r>
                      </m:den>
                    </m:f>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=1.7</m:t>
                    </m:r>
                    <m:r>
                      <a:rPr lang="en-US" sz="2000" b="0" i="0" smtClean="0">
                        <a:latin typeface="Cambria Math" panose="02040503050406030204" pitchFamily="18" charset="0"/>
                      </a:rPr>
                      <m:t>  </m:t>
                    </m:r>
                  </m:oMath>
                </a14:m>
                <a:r>
                  <a:rPr lang="en-US" sz="2000" dirty="0">
                    <a:latin typeface="Calibri" panose="020F0502020204030204" pitchFamily="34" charset="0"/>
                    <a:cs typeface="Calibri" panose="020F0502020204030204" pitchFamily="34" charset="0"/>
                  </a:rPr>
                  <a:t>Pretty easy to prove.</a:t>
                </a:r>
              </a:p>
              <a:p>
                <a:pPr>
                  <a:lnSpc>
                    <a:spcPct val="80000"/>
                  </a:lnSpc>
                  <a:spcBef>
                    <a:spcPts val="200"/>
                  </a:spcBef>
                </a:pPr>
                <a:r>
                  <a:rPr lang="en-US" sz="2000" dirty="0">
                    <a:latin typeface="Calibri" panose="020F0502020204030204" pitchFamily="34" charset="0"/>
                    <a:cs typeface="Calibri" panose="020F0502020204030204" pitchFamily="34" charset="0"/>
                  </a:rPr>
                  <a:t>Bertrand’s Postulate: For all n&gt;2 there is a prime between n and 2n</a:t>
                </a:r>
              </a:p>
            </p:txBody>
          </p:sp>
        </mc:Choice>
        <mc:Fallback xmlns="">
          <p:sp>
            <p:nvSpPr>
              <p:cNvPr id="32773" name="Rectangle 3"/>
              <p:cNvSpPr>
                <a:spLocks noGrp="1" noRot="1" noChangeAspect="1" noMove="1" noResize="1" noEditPoints="1" noAdjustHandles="1" noChangeArrowheads="1" noChangeShapeType="1" noTextEdit="1"/>
              </p:cNvSpPr>
              <p:nvPr>
                <p:ph type="body" idx="1"/>
              </p:nvPr>
            </p:nvSpPr>
            <p:spPr>
              <a:xfrm>
                <a:off x="304800" y="1676400"/>
                <a:ext cx="8610600" cy="4038600"/>
              </a:xfrm>
              <a:blipFill>
                <a:blip r:embed="rId2"/>
                <a:stretch>
                  <a:fillRect l="-736" t="-2508" r="-884"/>
                </a:stretch>
              </a:blipFill>
            </p:spPr>
            <p:txBody>
              <a:bodyPr/>
              <a:lstStyle/>
              <a:p>
                <a:r>
                  <a:rPr lang="en-US">
                    <a:noFill/>
                  </a:rPr>
                  <a:t> </a:t>
                </a:r>
              </a:p>
            </p:txBody>
          </p:sp>
        </mc:Fallback>
      </mc:AlternateContent>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685800" y="304800"/>
            <a:ext cx="7772400" cy="990600"/>
          </a:xfrm>
        </p:spPr>
        <p:txBody>
          <a:bodyPr/>
          <a:lstStyle/>
          <a:p>
            <a:r>
              <a:rPr lang="en-US" sz="3600"/>
              <a:t>Prime Distribution Example</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34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774942525"/>
              </p:ext>
            </p:extLst>
          </p:nvPr>
        </p:nvGraphicFramePr>
        <p:xfrm>
          <a:off x="1295400" y="1752600"/>
          <a:ext cx="5715000" cy="29667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370840">
                <a:tc>
                  <a:txBody>
                    <a:bodyPr/>
                    <a:lstStyle/>
                    <a:p>
                      <a:pPr algn="r"/>
                      <a:r>
                        <a:rPr lang="en-US">
                          <a:solidFill>
                            <a:schemeClr val="tx1"/>
                          </a:solidFill>
                          <a:latin typeface="Calibri" panose="020F0502020204030204" pitchFamily="34" charset="0"/>
                          <a:cs typeface="Calibri" panose="020F0502020204030204" pitchFamily="34" charset="0"/>
                        </a:rPr>
                        <a:t>n</a:t>
                      </a:r>
                    </a:p>
                  </a:txBody>
                  <a:tcPr/>
                </a:tc>
                <a:tc>
                  <a:txBody>
                    <a:bodyPr/>
                    <a:lstStyle/>
                    <a:p>
                      <a:pPr algn="r"/>
                      <a:r>
                        <a:rPr lang="en-US">
                          <a:solidFill>
                            <a:schemeClr val="tx1"/>
                          </a:solidFill>
                          <a:latin typeface="Calibri" panose="020F0502020204030204" pitchFamily="34" charset="0"/>
                          <a:cs typeface="Calibri" panose="020F0502020204030204" pitchFamily="34" charset="0"/>
                        </a:rPr>
                        <a:t>p(n)</a:t>
                      </a:r>
                    </a:p>
                  </a:txBody>
                  <a:tcPr/>
                </a:tc>
                <a:tc>
                  <a:txBody>
                    <a:bodyPr/>
                    <a:lstStyle/>
                    <a:p>
                      <a:pPr algn="r"/>
                      <a:r>
                        <a:rPr lang="en-US">
                          <a:solidFill>
                            <a:schemeClr val="tx1"/>
                          </a:solidFill>
                          <a:latin typeface="Calibri" panose="020F0502020204030204" pitchFamily="34" charset="0"/>
                          <a:cs typeface="Calibri" panose="020F0502020204030204" pitchFamily="34" charset="0"/>
                        </a:rPr>
                        <a:t>n/</a:t>
                      </a:r>
                      <a:r>
                        <a:rPr lang="en-US" err="1">
                          <a:solidFill>
                            <a:schemeClr val="tx1"/>
                          </a:solidFill>
                          <a:latin typeface="Calibri" panose="020F0502020204030204" pitchFamily="34" charset="0"/>
                          <a:cs typeface="Calibri" panose="020F0502020204030204" pitchFamily="34" charset="0"/>
                        </a:rPr>
                        <a:t>ln</a:t>
                      </a:r>
                      <a:r>
                        <a:rPr lang="en-US">
                          <a:solidFill>
                            <a:schemeClr val="tx1"/>
                          </a:solidFill>
                          <a:latin typeface="Calibri" panose="020F0502020204030204" pitchFamily="34" charset="0"/>
                          <a:cs typeface="Calibri" panose="020F0502020204030204" pitchFamily="34" charset="0"/>
                        </a:rPr>
                        <a:t>(n)</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Calibri" panose="020F0502020204030204" pitchFamily="34" charset="0"/>
                          <a:cs typeface="Calibri" panose="020F0502020204030204" pitchFamily="34" charset="0"/>
                        </a:rPr>
                        <a:t>p(n)/</a:t>
                      </a:r>
                      <a:r>
                        <a:rPr lang="en-US" baseline="0" dirty="0">
                          <a:solidFill>
                            <a:schemeClr val="tx1"/>
                          </a:solidFill>
                          <a:latin typeface="Calibri" panose="020F0502020204030204" pitchFamily="34" charset="0"/>
                          <a:cs typeface="Calibri" panose="020F0502020204030204" pitchFamily="34" charset="0"/>
                        </a:rPr>
                        <a:t>(</a:t>
                      </a:r>
                      <a:r>
                        <a:rPr lang="en-US" dirty="0">
                          <a:solidFill>
                            <a:schemeClr val="tx1"/>
                          </a:solidFill>
                          <a:latin typeface="Calibri" panose="020F0502020204030204" pitchFamily="34" charset="0"/>
                          <a:cs typeface="Calibri" panose="020F0502020204030204" pitchFamily="34" charset="0"/>
                        </a:rPr>
                        <a:t>n/ln(n))</a:t>
                      </a:r>
                    </a:p>
                  </a:txBody>
                  <a:tcPr/>
                </a:tc>
                <a:extLst>
                  <a:ext uri="{0D108BD9-81ED-4DB2-BD59-A6C34878D82A}">
                    <a16:rowId xmlns:a16="http://schemas.microsoft.com/office/drawing/2014/main" val="10000"/>
                  </a:ext>
                </a:extLst>
              </a:tr>
              <a:tr h="370840">
                <a:tc>
                  <a:txBody>
                    <a:bodyPr/>
                    <a:lstStyle/>
                    <a:p>
                      <a:pPr algn="r"/>
                      <a:r>
                        <a:rPr lang="en-US" b="0">
                          <a:solidFill>
                            <a:schemeClr val="tx1"/>
                          </a:solidFill>
                          <a:latin typeface="Calibri" panose="020F0502020204030204" pitchFamily="34" charset="0"/>
                          <a:cs typeface="Calibri" panose="020F0502020204030204" pitchFamily="34" charset="0"/>
                        </a:rPr>
                        <a:t>10</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4</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4.34</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.9217</a:t>
                      </a:r>
                    </a:p>
                  </a:txBody>
                  <a:tcPr/>
                </a:tc>
                <a:extLst>
                  <a:ext uri="{0D108BD9-81ED-4DB2-BD59-A6C34878D82A}">
                    <a16:rowId xmlns:a16="http://schemas.microsoft.com/office/drawing/2014/main" val="10001"/>
                  </a:ext>
                </a:extLst>
              </a:tr>
              <a:tr h="370840">
                <a:tc>
                  <a:txBody>
                    <a:bodyPr/>
                    <a:lstStyle/>
                    <a:p>
                      <a:pPr algn="r"/>
                      <a:r>
                        <a:rPr lang="en-US" b="0">
                          <a:solidFill>
                            <a:schemeClr val="tx1"/>
                          </a:solidFill>
                          <a:latin typeface="Calibri" panose="020F0502020204030204" pitchFamily="34" charset="0"/>
                          <a:cs typeface="Calibri" panose="020F0502020204030204" pitchFamily="34" charset="0"/>
                        </a:rPr>
                        <a:t>50</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14</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12.78</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1.10</a:t>
                      </a:r>
                    </a:p>
                  </a:txBody>
                  <a:tcPr/>
                </a:tc>
                <a:extLst>
                  <a:ext uri="{0D108BD9-81ED-4DB2-BD59-A6C34878D82A}">
                    <a16:rowId xmlns:a16="http://schemas.microsoft.com/office/drawing/2014/main" val="10002"/>
                  </a:ext>
                </a:extLst>
              </a:tr>
              <a:tr h="370840">
                <a:tc>
                  <a:txBody>
                    <a:bodyPr/>
                    <a:lstStyle/>
                    <a:p>
                      <a:pPr algn="r"/>
                      <a:r>
                        <a:rPr lang="en-US" b="0">
                          <a:solidFill>
                            <a:schemeClr val="tx1"/>
                          </a:solidFill>
                          <a:latin typeface="Calibri" panose="020F0502020204030204" pitchFamily="34" charset="0"/>
                          <a:cs typeface="Calibri" panose="020F0502020204030204" pitchFamily="34" charset="0"/>
                        </a:rPr>
                        <a:t>100</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25</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21.71</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1.15</a:t>
                      </a:r>
                    </a:p>
                  </a:txBody>
                  <a:tcPr/>
                </a:tc>
                <a:extLst>
                  <a:ext uri="{0D108BD9-81ED-4DB2-BD59-A6C34878D82A}">
                    <a16:rowId xmlns:a16="http://schemas.microsoft.com/office/drawing/2014/main" val="10003"/>
                  </a:ext>
                </a:extLst>
              </a:tr>
              <a:tr h="370840">
                <a:tc>
                  <a:txBody>
                    <a:bodyPr/>
                    <a:lstStyle/>
                    <a:p>
                      <a:pPr algn="r"/>
                      <a:r>
                        <a:rPr lang="en-US" b="0">
                          <a:solidFill>
                            <a:schemeClr val="tx1"/>
                          </a:solidFill>
                          <a:latin typeface="Calibri" panose="020F0502020204030204" pitchFamily="34" charset="0"/>
                          <a:cs typeface="Calibri" panose="020F0502020204030204" pitchFamily="34" charset="0"/>
                        </a:rPr>
                        <a:t>500</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95</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80.46</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1.17</a:t>
                      </a:r>
                    </a:p>
                  </a:txBody>
                  <a:tcPr/>
                </a:tc>
                <a:extLst>
                  <a:ext uri="{0D108BD9-81ED-4DB2-BD59-A6C34878D82A}">
                    <a16:rowId xmlns:a16="http://schemas.microsoft.com/office/drawing/2014/main" val="10004"/>
                  </a:ext>
                </a:extLst>
              </a:tr>
              <a:tr h="370840">
                <a:tc>
                  <a:txBody>
                    <a:bodyPr/>
                    <a:lstStyle/>
                    <a:p>
                      <a:pPr algn="r"/>
                      <a:r>
                        <a:rPr lang="en-US" b="0">
                          <a:solidFill>
                            <a:schemeClr val="tx1"/>
                          </a:solidFill>
                          <a:latin typeface="Calibri" panose="020F0502020204030204" pitchFamily="34" charset="0"/>
                          <a:cs typeface="Calibri" panose="020F0502020204030204" pitchFamily="34" charset="0"/>
                        </a:rPr>
                        <a:t>1000</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168</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144.76</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1.16</a:t>
                      </a:r>
                    </a:p>
                  </a:txBody>
                  <a:tcPr/>
                </a:tc>
                <a:extLst>
                  <a:ext uri="{0D108BD9-81ED-4DB2-BD59-A6C34878D82A}">
                    <a16:rowId xmlns:a16="http://schemas.microsoft.com/office/drawing/2014/main" val="10005"/>
                  </a:ext>
                </a:extLst>
              </a:tr>
              <a:tr h="370840">
                <a:tc>
                  <a:txBody>
                    <a:bodyPr/>
                    <a:lstStyle/>
                    <a:p>
                      <a:pPr algn="r"/>
                      <a:r>
                        <a:rPr lang="en-US" b="0">
                          <a:solidFill>
                            <a:schemeClr val="tx1"/>
                          </a:solidFill>
                          <a:latin typeface="Calibri" panose="020F0502020204030204" pitchFamily="34" charset="0"/>
                          <a:cs typeface="Calibri" panose="020F0502020204030204" pitchFamily="34" charset="0"/>
                        </a:rPr>
                        <a:t>10</a:t>
                      </a:r>
                      <a:r>
                        <a:rPr lang="en-US" b="0" baseline="30000">
                          <a:solidFill>
                            <a:schemeClr val="tx1"/>
                          </a:solidFill>
                          <a:latin typeface="Calibri" panose="020F0502020204030204" pitchFamily="34" charset="0"/>
                          <a:cs typeface="Calibri" panose="020F0502020204030204" pitchFamily="34" charset="0"/>
                        </a:rPr>
                        <a:t>6</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78498</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72382</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1.08</a:t>
                      </a:r>
                    </a:p>
                  </a:txBody>
                  <a:tcPr/>
                </a:tc>
                <a:extLst>
                  <a:ext uri="{0D108BD9-81ED-4DB2-BD59-A6C34878D82A}">
                    <a16:rowId xmlns:a16="http://schemas.microsoft.com/office/drawing/2014/main" val="10006"/>
                  </a:ext>
                </a:extLst>
              </a:tr>
              <a:tr h="370840">
                <a:tc>
                  <a:txBody>
                    <a:bodyPr/>
                    <a:lstStyle/>
                    <a:p>
                      <a:pPr algn="r"/>
                      <a:r>
                        <a:rPr lang="en-US" b="0" dirty="0">
                          <a:solidFill>
                            <a:schemeClr val="tx1"/>
                          </a:solidFill>
                          <a:latin typeface="Calibri" panose="020F0502020204030204" pitchFamily="34" charset="0"/>
                          <a:cs typeface="Calibri" panose="020F0502020204030204" pitchFamily="34" charset="0"/>
                        </a:rPr>
                        <a:t>10</a:t>
                      </a:r>
                      <a:r>
                        <a:rPr lang="en-US" b="0" baseline="30000" dirty="0">
                          <a:solidFill>
                            <a:schemeClr val="tx1"/>
                          </a:solidFill>
                          <a:latin typeface="Calibri" panose="020F0502020204030204" pitchFamily="34" charset="0"/>
                          <a:cs typeface="Calibri" panose="020F0502020204030204" pitchFamily="34" charset="0"/>
                        </a:rPr>
                        <a:t>9</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50847478</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48254949</a:t>
                      </a:r>
                    </a:p>
                  </a:txBody>
                  <a:tcPr/>
                </a:tc>
                <a:tc>
                  <a:txBody>
                    <a:bodyPr/>
                    <a:lstStyle/>
                    <a:p>
                      <a:pPr algn="r"/>
                      <a:r>
                        <a:rPr lang="en-US" b="0" dirty="0">
                          <a:solidFill>
                            <a:schemeClr val="tx1"/>
                          </a:solidFill>
                          <a:latin typeface="Calibri" panose="020F0502020204030204" pitchFamily="34" charset="0"/>
                          <a:cs typeface="Calibri" panose="020F0502020204030204" pitchFamily="34" charset="0"/>
                        </a:rPr>
                        <a:t>1.05</a:t>
                      </a:r>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35</a:t>
            </a:fld>
            <a:endParaRPr lang="en-US"/>
          </a:p>
        </p:txBody>
      </p:sp>
      <p:sp>
        <p:nvSpPr>
          <p:cNvPr id="25604" name="Rectangle 2"/>
          <p:cNvSpPr>
            <a:spLocks noGrp="1" noChangeArrowheads="1"/>
          </p:cNvSpPr>
          <p:nvPr>
            <p:ph type="title"/>
          </p:nvPr>
        </p:nvSpPr>
        <p:spPr>
          <a:xfrm>
            <a:off x="685800" y="0"/>
            <a:ext cx="7772400" cy="914400"/>
          </a:xfrm>
        </p:spPr>
        <p:txBody>
          <a:bodyPr/>
          <a:lstStyle/>
          <a:p>
            <a:r>
              <a:rPr lang="en-US" sz="3600"/>
              <a:t>Factoring and exponents</a:t>
            </a:r>
          </a:p>
        </p:txBody>
      </p:sp>
      <mc:AlternateContent xmlns:mc="http://schemas.openxmlformats.org/markup-compatibility/2006" xmlns:a14="http://schemas.microsoft.com/office/drawing/2010/main">
        <mc:Choice Requires="a14">
          <p:sp>
            <p:nvSpPr>
              <p:cNvPr id="25605" name="Rectangle 3"/>
              <p:cNvSpPr>
                <a:spLocks noGrp="1" noChangeArrowheads="1"/>
              </p:cNvSpPr>
              <p:nvPr>
                <p:ph type="body" idx="1"/>
              </p:nvPr>
            </p:nvSpPr>
            <p:spPr>
              <a:xfrm>
                <a:off x="457200" y="2057400"/>
                <a:ext cx="8001000" cy="3276600"/>
              </a:xfrm>
            </p:spPr>
            <p:txBody>
              <a:bodyPr/>
              <a:lstStyle/>
              <a:p>
                <a:pPr>
                  <a:lnSpc>
                    <a:spcPct val="80000"/>
                  </a:lnSpc>
                </a:pPr>
                <a:r>
                  <a:rPr lang="en-US" sz="2000" dirty="0">
                    <a:latin typeface="Calibri" panose="020F0502020204030204" pitchFamily="34" charset="0"/>
                    <a:cs typeface="Calibri" panose="020F0502020204030204" pitchFamily="34" charset="0"/>
                    <a:sym typeface="Symbol" pitchFamily="18" charset="2"/>
                  </a:rPr>
                  <a:t>Suppose n is the product of two (possibly unknown) primes, p.  If </a:t>
                </a:r>
                <a14:m>
                  <m:oMath xmlns:m="http://schemas.openxmlformats.org/officeDocument/2006/math">
                    <m:r>
                      <a:rPr lang="en-US" sz="2000" i="1" smtClean="0">
                        <a:latin typeface="Cambria Math" panose="02040503050406030204" pitchFamily="18" charset="0"/>
                        <a:ea typeface="Cambria Math" panose="02040503050406030204" pitchFamily="18" charset="0"/>
                        <a:sym typeface="Symbol" pitchFamily="18" charset="2"/>
                      </a:rPr>
                      <m:t>𝜑</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𝑛</m:t>
                    </m:r>
                    <m:r>
                      <a:rPr lang="en-US" sz="2000" b="0" i="1" smtClean="0">
                        <a:latin typeface="Cambria Math" panose="02040503050406030204" pitchFamily="18" charset="0"/>
                        <a:ea typeface="Cambria Math" panose="02040503050406030204" pitchFamily="18" charset="0"/>
                        <a:sym typeface="Symbol" pitchFamily="18" charset="2"/>
                      </a:rPr>
                      <m:t>)</m:t>
                    </m:r>
                  </m:oMath>
                </a14:m>
                <a:r>
                  <a:rPr lang="en-US" sz="2000" dirty="0">
                    <a:latin typeface="Calibri" panose="020F0502020204030204" pitchFamily="34" charset="0"/>
                    <a:cs typeface="Calibri" panose="020F0502020204030204" pitchFamily="34" charset="0"/>
                  </a:rPr>
                  <a:t> is known, we can calculate p and q.</a:t>
                </a:r>
                <a:endParaRPr lang="en-US" sz="2000" dirty="0">
                  <a:latin typeface="Calibri" panose="020F0502020204030204" pitchFamily="34" charset="0"/>
                  <a:cs typeface="Calibri" panose="020F0502020204030204" pitchFamily="34" charset="0"/>
                  <a:sym typeface="Symbol" pitchFamily="18" charset="2"/>
                </a:endParaRPr>
              </a:p>
              <a:p>
                <a:pPr marL="457200" indent="-457200">
                  <a:lnSpc>
                    <a:spcPct val="80000"/>
                  </a:lnSpc>
                </a:pPr>
                <a:r>
                  <a:rPr lang="en-US" sz="2000" dirty="0">
                    <a:latin typeface="Calibri" panose="020F0502020204030204" pitchFamily="34" charset="0"/>
                    <a:cs typeface="Calibri" panose="020F0502020204030204" pitchFamily="34" charset="0"/>
                    <a:sym typeface="Symbol" pitchFamily="18" charset="2"/>
                  </a:rPr>
                  <a:t>Proof:  </a:t>
                </a:r>
              </a:p>
              <a:p>
                <a:pPr marL="857250" lvl="1" indent="-457200">
                  <a:lnSpc>
                    <a:spcPct val="80000"/>
                  </a:lnSpc>
                </a:pPr>
                <a:r>
                  <a:rPr lang="en-US" sz="2000" dirty="0">
                    <a:latin typeface="Calibri" panose="020F0502020204030204" pitchFamily="34" charset="0"/>
                    <a:cs typeface="Calibri" panose="020F0502020204030204" pitchFamily="34" charset="0"/>
                    <a:sym typeface="Symbol" pitchFamily="18" charset="2"/>
                  </a:rPr>
                  <a:t>If p and q are known, </a:t>
                </a:r>
                <a14:m>
                  <m:oMath xmlns:m="http://schemas.openxmlformats.org/officeDocument/2006/math">
                    <m:r>
                      <a:rPr lang="en-US" sz="200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a:rPr lang="en-US" sz="2000" b="0" i="1" smtClean="0">
                            <a:latin typeface="Cambria Math" panose="02040503050406030204" pitchFamily="18" charset="0"/>
                            <a:ea typeface="Cambria Math" panose="02040503050406030204" pitchFamily="18" charset="0"/>
                            <a:sym typeface="Symbol" pitchFamily="18" charset="2"/>
                          </a:rPr>
                          <m:t>𝑛</m:t>
                        </m:r>
                      </m:e>
                    </m:d>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𝑝</m:t>
                    </m:r>
                    <m:r>
                      <a:rPr lang="en-US" sz="2000" b="0" i="1" smtClean="0">
                        <a:latin typeface="Cambria Math" panose="02040503050406030204" pitchFamily="18" charset="0"/>
                        <a:ea typeface="Cambria Math" panose="02040503050406030204" pitchFamily="18" charset="0"/>
                        <a:sym typeface="Symbol" pitchFamily="18" charset="2"/>
                      </a:rPr>
                      <m:t>−1)(</m:t>
                    </m:r>
                    <m:r>
                      <a:rPr lang="en-US" sz="2000" b="0" i="1" smtClean="0">
                        <a:latin typeface="Cambria Math" panose="02040503050406030204" pitchFamily="18" charset="0"/>
                        <a:ea typeface="Cambria Math" panose="02040503050406030204" pitchFamily="18" charset="0"/>
                        <a:sym typeface="Symbol" pitchFamily="18" charset="2"/>
                      </a:rPr>
                      <m:t>𝑞</m:t>
                    </m:r>
                    <m:r>
                      <a:rPr lang="en-US" sz="2000" b="0" i="1" smtClean="0">
                        <a:latin typeface="Cambria Math" panose="02040503050406030204" pitchFamily="18" charset="0"/>
                        <a:ea typeface="Cambria Math" panose="02040503050406030204" pitchFamily="18" charset="0"/>
                        <a:sym typeface="Symbol" pitchFamily="18" charset="2"/>
                      </a:rPr>
                      <m:t>−1)</m:t>
                    </m:r>
                  </m:oMath>
                </a14:m>
                <a:r>
                  <a:rPr lang="en-US" sz="2000" dirty="0">
                    <a:latin typeface="Calibri" panose="020F0502020204030204" pitchFamily="34" charset="0"/>
                    <a:cs typeface="Calibri" panose="020F0502020204030204" pitchFamily="34" charset="0"/>
                  </a:rPr>
                  <a:t>.  </a:t>
                </a:r>
              </a:p>
              <a:p>
                <a:pPr marL="857250" lvl="1" indent="-457200">
                  <a:lnSpc>
                    <a:spcPct val="80000"/>
                  </a:lnSpc>
                </a:pPr>
                <a:r>
                  <a:rPr lang="en-US" sz="2000" dirty="0">
                    <a:latin typeface="Calibri" panose="020F0502020204030204" pitchFamily="34" charset="0"/>
                    <a:cs typeface="Calibri" panose="020F0502020204030204" pitchFamily="34" charset="0"/>
                  </a:rPr>
                  <a:t>Set </a:t>
                </a:r>
                <a14:m>
                  <m:oMath xmlns:m="http://schemas.openxmlformats.org/officeDocument/2006/math">
                    <m:r>
                      <a:rPr lang="en-US" sz="200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𝑥</m:t>
                        </m:r>
                      </m:e>
                    </m:d>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𝑥</m:t>
                        </m:r>
                      </m:e>
                      <m:sup>
                        <m:r>
                          <a:rPr lang="en-US" sz="2000" b="0" i="1" smtClean="0">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𝐴𝑥</m:t>
                    </m:r>
                    <m:r>
                      <a:rPr lang="en-US" sz="2000" b="0" i="1" smtClean="0">
                        <a:latin typeface="Cambria Math" panose="02040503050406030204" pitchFamily="18" charset="0"/>
                        <a:ea typeface="Cambria Math" panose="02040503050406030204" pitchFamily="18" charset="0"/>
                      </a:rPr>
                      <m:t>+1 </m:t>
                    </m:r>
                  </m:oMath>
                </a14:m>
                <a:r>
                  <a:rPr lang="en-US" sz="2000" dirty="0">
                    <a:latin typeface="Calibri" panose="020F0502020204030204" pitchFamily="34" charset="0"/>
                    <a:cs typeface="Calibri" panose="020F0502020204030204" pitchFamily="34" charset="0"/>
                  </a:rPr>
                  <a:t>where </a:t>
                </a:r>
                <a14:m>
                  <m:oMath xmlns:m="http://schemas.openxmlformats.org/officeDocument/2006/math">
                    <m:r>
                      <a:rPr lang="en-US" sz="2000" b="0" i="1" smtClean="0">
                        <a:latin typeface="Cambria Math" panose="02040503050406030204" pitchFamily="18" charset="0"/>
                      </a:rPr>
                      <m:t>𝐴</m:t>
                    </m:r>
                    <m:r>
                      <a:rPr lang="en-US" sz="2000" b="0" i="1" smtClean="0">
                        <a:latin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𝑛</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+1</m:t>
                    </m:r>
                  </m:oMath>
                </a14:m>
                <a:r>
                  <a:rPr lang="en-US" sz="2000" dirty="0">
                    <a:latin typeface="Calibri" panose="020F0502020204030204" pitchFamily="34" charset="0"/>
                    <a:cs typeface="Calibri" panose="020F0502020204030204" pitchFamily="34" charset="0"/>
                  </a:rPr>
                  <a:t>.  p and q are the roots of</a:t>
                </a:r>
                <a14:m>
                  <m:oMath xmlns:m="http://schemas.openxmlformats.org/officeDocument/2006/math">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𝑥</m:t>
                        </m:r>
                      </m:e>
                    </m:d>
                    <m:r>
                      <a:rPr lang="en-US" sz="2000" b="0" i="1" smtClean="0">
                        <a:latin typeface="Cambria Math" panose="02040503050406030204" pitchFamily="18" charset="0"/>
                        <a:ea typeface="Cambria Math" panose="02040503050406030204" pitchFamily="18" charset="0"/>
                      </a:rPr>
                      <m:t>=0</m:t>
                    </m:r>
                  </m:oMath>
                </a14:m>
                <a:r>
                  <a:rPr lang="en-US" sz="2000" dirty="0">
                    <a:latin typeface="Calibri" panose="020F0502020204030204" pitchFamily="34" charset="0"/>
                    <a:cs typeface="Calibri" panose="020F0502020204030204" pitchFamily="34" charset="0"/>
                  </a:rPr>
                  <a:t>.  We can solve this equation.</a:t>
                </a:r>
              </a:p>
              <a:p>
                <a:pPr marL="857250" lvl="1" indent="-457200">
                  <a:lnSpc>
                    <a:spcPct val="80000"/>
                  </a:lnSpc>
                </a:pPr>
                <a:endParaRPr lang="en-US" sz="2000" dirty="0">
                  <a:latin typeface="Calibri" panose="020F0502020204030204" pitchFamily="34" charset="0"/>
                  <a:cs typeface="Calibri" panose="020F0502020204030204" pitchFamily="34" charset="0"/>
                  <a:sym typeface="Symbol" pitchFamily="18" charset="2"/>
                </a:endParaRPr>
              </a:p>
              <a:p>
                <a:pPr marL="457200" indent="-457200">
                  <a:lnSpc>
                    <a:spcPct val="80000"/>
                  </a:lnSpc>
                </a:pPr>
                <a:r>
                  <a:rPr lang="en-US" sz="2000" dirty="0">
                    <a:latin typeface="Calibri" panose="020F0502020204030204" pitchFamily="34" charset="0"/>
                    <a:cs typeface="Calibri" panose="020F0502020204030204" pitchFamily="34" charset="0"/>
                    <a:sym typeface="Symbol" pitchFamily="18" charset="2"/>
                  </a:rPr>
                  <a:t>Note:  If </a:t>
                </a:r>
                <a14:m>
                  <m:oMath xmlns:m="http://schemas.openxmlformats.org/officeDocument/2006/math">
                    <m:r>
                      <a:rPr lang="en-US" sz="2000" b="0" i="1" smtClean="0">
                        <a:latin typeface="Cambria Math" panose="02040503050406030204" pitchFamily="18" charset="0"/>
                        <a:sym typeface="Symbol" pitchFamily="18" charset="2"/>
                      </a:rPr>
                      <m:t>(</m:t>
                    </m:r>
                    <m:r>
                      <a:rPr lang="en-US" sz="2000" b="0" i="1" smtClean="0">
                        <a:latin typeface="Cambria Math" panose="02040503050406030204" pitchFamily="18" charset="0"/>
                        <a:sym typeface="Symbol" pitchFamily="18" charset="2"/>
                      </a:rPr>
                      <m:t>𝑒</m:t>
                    </m:r>
                    <m:r>
                      <a:rPr lang="en-US" sz="2000" b="0" i="1" smtClean="0">
                        <a:latin typeface="Cambria Math" panose="02040503050406030204" pitchFamily="18" charset="0"/>
                        <a:sym typeface="Symbol" pitchFamily="18" charset="2"/>
                      </a:rPr>
                      <m:t>, </m:t>
                    </m:r>
                    <m:r>
                      <a:rPr lang="en-US" sz="2000" b="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m:rPr>
                            <m:sty m:val="p"/>
                          </m:rPr>
                          <a:rPr lang="en-US" sz="2000" b="0" i="0" smtClean="0">
                            <a:latin typeface="Cambria Math" panose="02040503050406030204" pitchFamily="18" charset="0"/>
                            <a:ea typeface="Cambria Math" panose="02040503050406030204" pitchFamily="18" charset="0"/>
                            <a:sym typeface="Symbol" pitchFamily="18" charset="2"/>
                          </a:rPr>
                          <m:t>n</m:t>
                        </m:r>
                      </m:e>
                    </m:d>
                    <m:r>
                      <a:rPr lang="en-US" sz="2000" b="0" i="0" smtClean="0">
                        <a:latin typeface="Cambria Math" panose="02040503050406030204" pitchFamily="18" charset="0"/>
                        <a:ea typeface="Cambria Math" panose="02040503050406030204" pitchFamily="18" charset="0"/>
                        <a:sym typeface="Symbol" pitchFamily="18" charset="2"/>
                      </a:rPr>
                      <m:t>=1</m:t>
                    </m:r>
                  </m:oMath>
                </a14:m>
                <a:r>
                  <a:rPr lang="en-US" sz="2000" dirty="0">
                    <a:latin typeface="Calibri" panose="020F0502020204030204" pitchFamily="34" charset="0"/>
                    <a:cs typeface="Calibri" panose="020F0502020204030204" pitchFamily="34" charset="0"/>
                    <a:sym typeface="Symbol" pitchFamily="18" charset="2"/>
                  </a:rPr>
                  <a:t>, we can calculate d: </a:t>
                </a:r>
                <a14:m>
                  <m:oMath xmlns:m="http://schemas.openxmlformats.org/officeDocument/2006/math">
                    <m:r>
                      <a:rPr lang="en-US" sz="2000" b="0" i="1" smtClean="0">
                        <a:latin typeface="Cambria Math" panose="02040503050406030204" pitchFamily="18" charset="0"/>
                        <a:sym typeface="Symbol" pitchFamily="18" charset="2"/>
                      </a:rPr>
                      <m:t>𝑒𝑑</m:t>
                    </m:r>
                    <m:r>
                      <a:rPr lang="en-US" sz="2000" b="0" i="1" smtClean="0">
                        <a:latin typeface="Cambria Math" panose="02040503050406030204" pitchFamily="18" charset="0"/>
                        <a:sym typeface="Symbol" pitchFamily="18" charset="2"/>
                      </a:rPr>
                      <m:t>=1 (</m:t>
                    </m:r>
                    <m:r>
                      <a:rPr lang="en-US" sz="2000" b="0" i="1" smtClean="0">
                        <a:latin typeface="Cambria Math" panose="02040503050406030204" pitchFamily="18" charset="0"/>
                        <a:sym typeface="Symbol" pitchFamily="18" charset="2"/>
                      </a:rPr>
                      <m:t>𝑚𝑜𝑑</m:t>
                    </m:r>
                    <m:r>
                      <a:rPr lang="en-US" sz="2000" b="0" i="1" smtClean="0">
                        <a:latin typeface="Cambria Math" panose="02040503050406030204" pitchFamily="18" charset="0"/>
                        <a:sym typeface="Symbol" pitchFamily="18" charset="2"/>
                      </a:rPr>
                      <m:t> </m:t>
                    </m:r>
                    <m:r>
                      <a:rPr lang="en-US" sz="2000" b="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m:rPr>
                            <m:sty m:val="p"/>
                          </m:rPr>
                          <a:rPr lang="en-US" sz="2000" b="0" i="0" smtClean="0">
                            <a:latin typeface="Cambria Math" panose="02040503050406030204" pitchFamily="18" charset="0"/>
                            <a:ea typeface="Cambria Math" panose="02040503050406030204" pitchFamily="18" charset="0"/>
                            <a:sym typeface="Symbol" pitchFamily="18" charset="2"/>
                          </a:rPr>
                          <m:t>n</m:t>
                        </m:r>
                      </m:e>
                    </m:d>
                    <m:r>
                      <a:rPr lang="en-US" sz="2000" b="0" i="0" smtClean="0">
                        <a:latin typeface="Cambria Math" panose="02040503050406030204" pitchFamily="18" charset="0"/>
                        <a:ea typeface="Cambria Math" panose="02040503050406030204" pitchFamily="18" charset="0"/>
                        <a:sym typeface="Symbol" pitchFamily="18" charset="2"/>
                      </a:rPr>
                      <m:t>)</m:t>
                    </m:r>
                  </m:oMath>
                </a14:m>
                <a:r>
                  <a:rPr lang="en-US" sz="2000" dirty="0">
                    <a:latin typeface="Calibri" panose="020F0502020204030204" pitchFamily="34" charset="0"/>
                    <a:cs typeface="Calibri" panose="020F0502020204030204" pitchFamily="34" charset="0"/>
                  </a:rPr>
                  <a:t> if we know p and q, this theorem tells us if we know a universal exponent, we can calculate d.</a:t>
                </a:r>
                <a:endParaRPr lang="en-US" sz="2000" dirty="0">
                  <a:latin typeface="Calibri" panose="020F0502020204030204" pitchFamily="34" charset="0"/>
                  <a:cs typeface="Calibri" panose="020F0502020204030204" pitchFamily="34" charset="0"/>
                  <a:sym typeface="Symbol" pitchFamily="18" charset="2"/>
                </a:endParaRPr>
              </a:p>
            </p:txBody>
          </p:sp>
        </mc:Choice>
        <mc:Fallback xmlns="">
          <p:sp>
            <p:nvSpPr>
              <p:cNvPr id="25605" name="Rectangle 3"/>
              <p:cNvSpPr>
                <a:spLocks noGrp="1" noRot="1" noChangeAspect="1" noMove="1" noResize="1" noEditPoints="1" noAdjustHandles="1" noChangeArrowheads="1" noChangeShapeType="1" noTextEdit="1"/>
              </p:cNvSpPr>
              <p:nvPr>
                <p:ph type="body" idx="1"/>
              </p:nvPr>
            </p:nvSpPr>
            <p:spPr>
              <a:xfrm>
                <a:off x="457200" y="2057400"/>
                <a:ext cx="8001000" cy="3276600"/>
              </a:xfrm>
              <a:blipFill>
                <a:blip r:embed="rId2"/>
                <a:stretch>
                  <a:fillRect l="-792" t="-3089"/>
                </a:stretch>
              </a:blipFill>
            </p:spPr>
            <p:txBody>
              <a:bodyPr/>
              <a:lstStyle/>
              <a:p>
                <a:r>
                  <a:rPr lang="en-US">
                    <a:noFill/>
                  </a:rPr>
                  <a:t> </a:t>
                </a:r>
              </a:p>
            </p:txBody>
          </p:sp>
        </mc:Fallback>
      </mc:AlternateContent>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36</a:t>
            </a:fld>
            <a:endParaRPr lang="en-US"/>
          </a:p>
        </p:txBody>
      </p:sp>
      <p:sp>
        <p:nvSpPr>
          <p:cNvPr id="25604" name="Rectangle 2"/>
          <p:cNvSpPr>
            <a:spLocks noGrp="1" noChangeArrowheads="1"/>
          </p:cNvSpPr>
          <p:nvPr>
            <p:ph type="title"/>
          </p:nvPr>
        </p:nvSpPr>
        <p:spPr>
          <a:xfrm>
            <a:off x="685800" y="0"/>
            <a:ext cx="7772400" cy="990600"/>
          </a:xfrm>
        </p:spPr>
        <p:txBody>
          <a:bodyPr/>
          <a:lstStyle/>
          <a:p>
            <a:r>
              <a:rPr lang="en-US" sz="3600"/>
              <a:t>Universal Exponent Theorem</a:t>
            </a:r>
          </a:p>
        </p:txBody>
      </p:sp>
      <mc:AlternateContent xmlns:mc="http://schemas.openxmlformats.org/markup-compatibility/2006" xmlns:a14="http://schemas.microsoft.com/office/drawing/2010/main">
        <mc:Choice Requires="a14">
          <p:sp>
            <p:nvSpPr>
              <p:cNvPr id="25605" name="Rectangle 3"/>
              <p:cNvSpPr>
                <a:spLocks noGrp="1" noChangeArrowheads="1"/>
              </p:cNvSpPr>
              <p:nvPr>
                <p:ph type="body" idx="1"/>
              </p:nvPr>
            </p:nvSpPr>
            <p:spPr>
              <a:xfrm>
                <a:off x="152400" y="1752600"/>
                <a:ext cx="8610600" cy="3810000"/>
              </a:xfrm>
            </p:spPr>
            <p:txBody>
              <a:bodyPr/>
              <a:lstStyle/>
              <a:p>
                <a:pPr>
                  <a:lnSpc>
                    <a:spcPct val="80000"/>
                  </a:lnSpc>
                </a:pPr>
                <a:r>
                  <a:rPr lang="en-US" sz="2000" dirty="0">
                    <a:latin typeface="Calibri" panose="020F0502020204030204" pitchFamily="34" charset="0"/>
                    <a:cs typeface="Calibri" panose="020F0502020204030204" pitchFamily="34" charset="0"/>
                    <a:sym typeface="Symbol" pitchFamily="18" charset="2"/>
                  </a:rPr>
                  <a:t>Suppose n is composite, say, n=</a:t>
                </a:r>
                <a:r>
                  <a:rPr lang="en-US" sz="2000" dirty="0" err="1">
                    <a:latin typeface="Calibri" panose="020F0502020204030204" pitchFamily="34" charset="0"/>
                    <a:cs typeface="Calibri" panose="020F0502020204030204" pitchFamily="34" charset="0"/>
                    <a:sym typeface="Symbol" pitchFamily="18" charset="2"/>
                  </a:rPr>
                  <a:t>pq</a:t>
                </a:r>
                <a:r>
                  <a:rPr lang="en-US" sz="2000" dirty="0">
                    <a:latin typeface="Calibri" panose="020F0502020204030204" pitchFamily="34" charset="0"/>
                    <a:cs typeface="Calibri" panose="020F0502020204030204" pitchFamily="34" charset="0"/>
                    <a:sym typeface="Symbol" pitchFamily="18" charset="2"/>
                  </a:rPr>
                  <a:t>.  Given r&gt;0, </a:t>
                </a:r>
                <a:r>
                  <a:rPr lang="en-US" sz="2000" dirty="0" err="1">
                    <a:latin typeface="Calibri" panose="020F0502020204030204" pitchFamily="34" charset="0"/>
                    <a:cs typeface="Calibri" panose="020F0502020204030204" pitchFamily="34" charset="0"/>
                    <a:sym typeface="Symbol" pitchFamily="18" charset="2"/>
                  </a:rPr>
                  <a:t>a</a:t>
                </a:r>
                <a:r>
                  <a:rPr lang="en-US" sz="2000" baseline="30000" dirty="0" err="1">
                    <a:latin typeface="Calibri" panose="020F0502020204030204" pitchFamily="34" charset="0"/>
                    <a:cs typeface="Calibri" panose="020F0502020204030204" pitchFamily="34" charset="0"/>
                    <a:sym typeface="Symbol" pitchFamily="18" charset="2"/>
                  </a:rPr>
                  <a:t>r</a:t>
                </a:r>
                <a:r>
                  <a:rPr lang="en-US" sz="2000" dirty="0">
                    <a:latin typeface="Calibri" panose="020F0502020204030204" pitchFamily="34" charset="0"/>
                    <a:cs typeface="Calibri" panose="020F0502020204030204" pitchFamily="34" charset="0"/>
                    <a:sym typeface="Symbol" pitchFamily="18" charset="2"/>
                  </a:rPr>
                  <a:t> = 1 (mod n), for all a: (</a:t>
                </a:r>
                <a:r>
                  <a:rPr lang="en-US" sz="2000" dirty="0" err="1">
                    <a:latin typeface="Calibri" panose="020F0502020204030204" pitchFamily="34" charset="0"/>
                    <a:cs typeface="Calibri" panose="020F0502020204030204" pitchFamily="34" charset="0"/>
                    <a:sym typeface="Symbol" pitchFamily="18" charset="2"/>
                  </a:rPr>
                  <a:t>a,n</a:t>
                </a:r>
                <a:r>
                  <a:rPr lang="en-US" sz="2000" dirty="0">
                    <a:latin typeface="Calibri" panose="020F0502020204030204" pitchFamily="34" charset="0"/>
                    <a:cs typeface="Calibri" panose="020F0502020204030204" pitchFamily="34" charset="0"/>
                    <a:sym typeface="Symbol" pitchFamily="18" charset="2"/>
                  </a:rPr>
                  <a:t>)=1, we can factor n.</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So if we know </a:t>
                </a:r>
                <a14:m>
                  <m:oMath xmlns:m="http://schemas.openxmlformats.org/officeDocument/2006/math">
                    <m:r>
                      <a:rPr lang="en-US" sz="2000" i="1" smtClean="0">
                        <a:latin typeface="Cambria Math" panose="02040503050406030204" pitchFamily="18" charset="0"/>
                        <a:ea typeface="Cambria Math" panose="02040503050406030204" pitchFamily="18" charset="0"/>
                        <a:sym typeface="Symbol" pitchFamily="18" charset="2"/>
                      </a:rPr>
                      <m:t>𝜑</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𝑝𝑞</m:t>
                    </m:r>
                    <m:r>
                      <a:rPr lang="en-US" sz="2000" b="0" i="1" smtClean="0">
                        <a:latin typeface="Cambria Math" panose="02040503050406030204" pitchFamily="18" charset="0"/>
                        <a:ea typeface="Cambria Math" panose="02040503050406030204" pitchFamily="18" charset="0"/>
                        <a:sym typeface="Symbol" pitchFamily="18" charset="2"/>
                      </a:rPr>
                      <m:t>)</m:t>
                    </m:r>
                  </m:oMath>
                </a14:m>
                <a:r>
                  <a:rPr lang="en-US" sz="2000" dirty="0">
                    <a:latin typeface="Calibri" panose="020F0502020204030204" pitchFamily="34" charset="0"/>
                    <a:cs typeface="Calibri" panose="020F0502020204030204" pitchFamily="34" charset="0"/>
                    <a:sym typeface="Symbol" pitchFamily="18" charset="2"/>
                  </a:rPr>
                  <a:t>, we can factor n.</a:t>
                </a:r>
              </a:p>
              <a:p>
                <a:pPr lvl="1">
                  <a:lnSpc>
                    <a:spcPct val="80000"/>
                  </a:lnSpc>
                  <a:buNone/>
                </a:pPr>
                <a:endParaRPr lang="en-US" sz="2000" dirty="0">
                  <a:latin typeface="Calibri" panose="020F0502020204030204" pitchFamily="34" charset="0"/>
                  <a:cs typeface="Calibri" panose="020F0502020204030204" pitchFamily="34" charset="0"/>
                  <a:sym typeface="Symbol" pitchFamily="18" charset="2"/>
                </a:endParaRPr>
              </a:p>
              <a:p>
                <a:pPr>
                  <a:lnSpc>
                    <a:spcPct val="80000"/>
                  </a:lnSpc>
                </a:pPr>
                <a:r>
                  <a:rPr lang="en-US" sz="2000" dirty="0">
                    <a:latin typeface="Calibri" panose="020F0502020204030204" pitchFamily="34" charset="0"/>
                    <a:cs typeface="Calibri" panose="020F0502020204030204" pitchFamily="34" charset="0"/>
                    <a:sym typeface="Symbol" pitchFamily="18" charset="2"/>
                  </a:rPr>
                  <a:t>Method:  Let </a:t>
                </a:r>
                <a14:m>
                  <m:oMath xmlns:m="http://schemas.openxmlformats.org/officeDocument/2006/math">
                    <m:r>
                      <a:rPr lang="en-US" sz="2000" b="0" i="1" smtClean="0">
                        <a:latin typeface="Cambria Math" panose="02040503050406030204" pitchFamily="18" charset="0"/>
                        <a:sym typeface="Symbol" pitchFamily="18" charset="2"/>
                      </a:rPr>
                      <m:t>𝑟</m:t>
                    </m:r>
                    <m:r>
                      <a:rPr lang="en-US" sz="2000" b="0" i="1" smtClean="0">
                        <a:latin typeface="Cambria Math" panose="02040503050406030204" pitchFamily="18" charset="0"/>
                        <a:sym typeface="Symbol" pitchFamily="18" charset="2"/>
                      </a:rPr>
                      <m:t>=</m:t>
                    </m:r>
                    <m:sSup>
                      <m:sSupPr>
                        <m:ctrlPr>
                          <a:rPr lang="en-US" sz="2000" b="0" i="1" smtClean="0">
                            <a:latin typeface="Cambria Math" panose="02040503050406030204" pitchFamily="18" charset="0"/>
                            <a:sym typeface="Symbol" pitchFamily="18" charset="2"/>
                          </a:rPr>
                        </m:ctrlPr>
                      </m:sSupPr>
                      <m:e>
                        <m:r>
                          <a:rPr lang="en-US" sz="2000" b="0" i="1" smtClean="0">
                            <a:latin typeface="Cambria Math" panose="02040503050406030204" pitchFamily="18" charset="0"/>
                            <a:sym typeface="Symbol" pitchFamily="18" charset="2"/>
                          </a:rPr>
                          <m:t>2</m:t>
                        </m:r>
                      </m:e>
                      <m:sup>
                        <m:r>
                          <a:rPr lang="en-US" sz="2000" b="0" i="1" smtClean="0">
                            <a:latin typeface="Cambria Math" panose="02040503050406030204" pitchFamily="18" charset="0"/>
                            <a:sym typeface="Symbol" pitchFamily="18" charset="2"/>
                          </a:rPr>
                          <m:t>𝑘</m:t>
                        </m:r>
                      </m:sup>
                    </m:sSup>
                    <m:r>
                      <a:rPr lang="en-US" sz="2000" b="0" i="1" smtClean="0">
                        <a:latin typeface="Cambria Math" panose="02040503050406030204" pitchFamily="18" charset="0"/>
                        <a:sym typeface="Symbol" pitchFamily="18" charset="2"/>
                      </a:rPr>
                      <m:t>𝑚</m:t>
                    </m:r>
                    <m:r>
                      <a:rPr lang="en-US" sz="2000" b="0" i="1" smtClean="0">
                        <a:latin typeface="Cambria Math" panose="02040503050406030204" pitchFamily="18" charset="0"/>
                        <a:sym typeface="Symbol" pitchFamily="18" charset="2"/>
                      </a:rPr>
                      <m:t>,</m:t>
                    </m:r>
                  </m:oMath>
                </a14:m>
                <a:r>
                  <a:rPr lang="en-US" sz="2000" dirty="0">
                    <a:latin typeface="Calibri" panose="020F0502020204030204" pitchFamily="34" charset="0"/>
                    <a:cs typeface="Calibri" panose="020F0502020204030204" pitchFamily="34" charset="0"/>
                    <a:sym typeface="Symbol" pitchFamily="18" charset="2"/>
                  </a:rPr>
                  <a:t> m, odd. Put b</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 a</a:t>
                </a:r>
                <a:r>
                  <a:rPr lang="en-US" sz="2000" baseline="30000" dirty="0">
                    <a:latin typeface="Calibri" panose="020F0502020204030204" pitchFamily="34" charset="0"/>
                    <a:cs typeface="Calibri" panose="020F0502020204030204" pitchFamily="34" charset="0"/>
                    <a:sym typeface="Symbol" pitchFamily="18" charset="2"/>
                  </a:rPr>
                  <a:t>m</a:t>
                </a:r>
                <a:r>
                  <a:rPr lang="en-US" sz="2000" dirty="0">
                    <a:latin typeface="Calibri" panose="020F0502020204030204" pitchFamily="34" charset="0"/>
                    <a:cs typeface="Calibri" panose="020F0502020204030204" pitchFamily="34" charset="0"/>
                    <a:sym typeface="Symbol" pitchFamily="18" charset="2"/>
                  </a:rPr>
                  <a:t> (mod n) and b</a:t>
                </a:r>
                <a:r>
                  <a:rPr lang="en-US" sz="2000" baseline="-25000" dirty="0">
                    <a:latin typeface="Calibri" panose="020F0502020204030204" pitchFamily="34" charset="0"/>
                    <a:cs typeface="Calibri" panose="020F0502020204030204" pitchFamily="34" charset="0"/>
                    <a:sym typeface="Symbol" pitchFamily="18" charset="2"/>
                  </a:rPr>
                  <a:t>i+1</a:t>
                </a:r>
                <a:r>
                  <a:rPr lang="en-US" sz="2000" dirty="0">
                    <a:latin typeface="Calibri" panose="020F0502020204030204" pitchFamily="34" charset="0"/>
                    <a:cs typeface="Calibri" panose="020F0502020204030204" pitchFamily="34" charset="0"/>
                    <a:sym typeface="Symbol" pitchFamily="18" charset="2"/>
                  </a:rPr>
                  <a:t>= b</a:t>
                </a:r>
                <a:r>
                  <a:rPr lang="en-US" sz="2000" baseline="-25000" dirty="0">
                    <a:latin typeface="Calibri" panose="020F0502020204030204" pitchFamily="34" charset="0"/>
                    <a:cs typeface="Calibri" panose="020F0502020204030204" pitchFamily="34" charset="0"/>
                    <a:sym typeface="Symbol" pitchFamily="18" charset="2"/>
                  </a:rPr>
                  <a:t>i</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(mod n).</a:t>
                </a:r>
              </a:p>
              <a:p>
                <a:pPr marL="857250" lvl="1" indent="-457200">
                  <a:lnSpc>
                    <a:spcPct val="80000"/>
                  </a:lnSpc>
                  <a:buFont typeface="+mj-lt"/>
                  <a:buAutoNum type="arabicPeriod"/>
                </a:pPr>
                <a:r>
                  <a:rPr lang="en-US" sz="2000" dirty="0">
                    <a:latin typeface="Calibri" panose="020F0502020204030204" pitchFamily="34" charset="0"/>
                    <a:cs typeface="Calibri" panose="020F0502020204030204" pitchFamily="34" charset="0"/>
                    <a:sym typeface="Symbol" pitchFamily="18" charset="2"/>
                  </a:rPr>
                  <a:t>If b</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 1, pick another a.</a:t>
                </a:r>
              </a:p>
              <a:p>
                <a:pPr marL="857250" lvl="1" indent="-457200">
                  <a:lnSpc>
                    <a:spcPct val="80000"/>
                  </a:lnSpc>
                  <a:buFont typeface="+mj-lt"/>
                  <a:buAutoNum type="arabicPeriod"/>
                </a:pPr>
                <a:r>
                  <a:rPr lang="en-US" sz="2000" dirty="0">
                    <a:latin typeface="Calibri" panose="020F0502020204030204" pitchFamily="34" charset="0"/>
                    <a:cs typeface="Calibri" panose="020F0502020204030204" pitchFamily="34" charset="0"/>
                    <a:sym typeface="Symbol" pitchFamily="18" charset="2"/>
                  </a:rPr>
                  <a:t>If b</a:t>
                </a:r>
                <a:r>
                  <a:rPr lang="en-US" sz="2000" baseline="-25000" dirty="0">
                    <a:latin typeface="Calibri" panose="020F0502020204030204" pitchFamily="34" charset="0"/>
                    <a:cs typeface="Calibri" panose="020F0502020204030204" pitchFamily="34" charset="0"/>
                    <a:sym typeface="Symbol" pitchFamily="18" charset="2"/>
                  </a:rPr>
                  <a:t>i+1</a:t>
                </a:r>
                <a:r>
                  <a:rPr lang="en-US" sz="2000" dirty="0">
                    <a:latin typeface="Calibri" panose="020F0502020204030204" pitchFamily="34" charset="0"/>
                    <a:cs typeface="Calibri" panose="020F0502020204030204" pitchFamily="34" charset="0"/>
                    <a:sym typeface="Symbol" pitchFamily="18" charset="2"/>
                  </a:rPr>
                  <a:t>= 1 and b</a:t>
                </a:r>
                <a:r>
                  <a:rPr lang="en-US" sz="2000" baseline="-25000" dirty="0">
                    <a:latin typeface="Calibri" panose="020F0502020204030204" pitchFamily="34" charset="0"/>
                    <a:cs typeface="Calibri" panose="020F0502020204030204" pitchFamily="34" charset="0"/>
                    <a:sym typeface="Symbol" pitchFamily="18" charset="2"/>
                  </a:rPr>
                  <a:t>i</a:t>
                </a:r>
                <a:r>
                  <a:rPr lang="en-US" sz="2000" dirty="0">
                    <a:latin typeface="Calibri" panose="020F0502020204030204" pitchFamily="34" charset="0"/>
                    <a:cs typeface="Calibri" panose="020F0502020204030204" pitchFamily="34" charset="0"/>
                    <a:sym typeface="Symbol" pitchFamily="18" charset="2"/>
                  </a:rPr>
                  <a:t>= -1, pick another a.</a:t>
                </a:r>
              </a:p>
              <a:p>
                <a:pPr marL="857250" lvl="1" indent="-457200">
                  <a:lnSpc>
                    <a:spcPct val="80000"/>
                  </a:lnSpc>
                  <a:buFont typeface="+mj-lt"/>
                  <a:buAutoNum type="arabicPeriod"/>
                </a:pPr>
                <a:r>
                  <a:rPr lang="en-US" sz="2000" dirty="0">
                    <a:latin typeface="Calibri" panose="020F0502020204030204" pitchFamily="34" charset="0"/>
                    <a:cs typeface="Calibri" panose="020F0502020204030204" pitchFamily="34" charset="0"/>
                    <a:sym typeface="Symbol" pitchFamily="18" charset="2"/>
                  </a:rPr>
                  <a:t>If b</a:t>
                </a:r>
                <a:r>
                  <a:rPr lang="en-US" sz="2000" baseline="-25000" dirty="0">
                    <a:latin typeface="Calibri" panose="020F0502020204030204" pitchFamily="34" charset="0"/>
                    <a:cs typeface="Calibri" panose="020F0502020204030204" pitchFamily="34" charset="0"/>
                    <a:sym typeface="Symbol" pitchFamily="18" charset="2"/>
                  </a:rPr>
                  <a:t>i+1</a:t>
                </a:r>
                <a:r>
                  <a:rPr lang="en-US" sz="2000" dirty="0">
                    <a:latin typeface="Calibri" panose="020F0502020204030204" pitchFamily="34" charset="0"/>
                    <a:cs typeface="Calibri" panose="020F0502020204030204" pitchFamily="34" charset="0"/>
                    <a:sym typeface="Symbol" pitchFamily="18" charset="2"/>
                  </a:rPr>
                  <a:t>= 1 and b</a:t>
                </a:r>
                <a:r>
                  <a:rPr lang="en-US" sz="2000" baseline="-25000" dirty="0">
                    <a:latin typeface="Calibri" panose="020F0502020204030204" pitchFamily="34" charset="0"/>
                    <a:cs typeface="Calibri" panose="020F0502020204030204" pitchFamily="34" charset="0"/>
                    <a:sym typeface="Symbol" pitchFamily="18" charset="2"/>
                  </a:rPr>
                  <a:t>i</a:t>
                </a:r>
                <a:r>
                  <a:rPr lang="en-US" sz="2000" dirty="0">
                    <a:latin typeface="Calibri" panose="020F0502020204030204" pitchFamily="34" charset="0"/>
                    <a:cs typeface="Calibri" panose="020F0502020204030204" pitchFamily="34" charset="0"/>
                  </a:rPr>
                  <a:t>&gt;=±1</a:t>
                </a:r>
                <a:r>
                  <a:rPr lang="en-US" sz="2000" dirty="0">
                    <a:latin typeface="Calibri" panose="020F0502020204030204" pitchFamily="34" charset="0"/>
                    <a:cs typeface="Calibri" panose="020F0502020204030204" pitchFamily="34" charset="0"/>
                    <a:sym typeface="Symbol" pitchFamily="18" charset="2"/>
                  </a:rPr>
                  <a:t>, d= (b</a:t>
                </a:r>
                <a:r>
                  <a:rPr lang="en-US" sz="2000" baseline="-25000" dirty="0">
                    <a:latin typeface="Calibri" panose="020F0502020204030204" pitchFamily="34" charset="0"/>
                    <a:cs typeface="Calibri" panose="020F0502020204030204" pitchFamily="34" charset="0"/>
                    <a:sym typeface="Symbol" pitchFamily="18" charset="2"/>
                  </a:rPr>
                  <a:t>i</a:t>
                </a:r>
                <a:r>
                  <a:rPr lang="en-US" sz="2000" dirty="0">
                    <a:latin typeface="Calibri" panose="020F0502020204030204" pitchFamily="34" charset="0"/>
                    <a:cs typeface="Calibri" panose="020F0502020204030204" pitchFamily="34" charset="0"/>
                    <a:sym typeface="Symbol" pitchFamily="18" charset="2"/>
                  </a:rPr>
                  <a:t>-1, n) is a non-trivial factor of n.</a:t>
                </a:r>
              </a:p>
              <a:p>
                <a:pPr marL="400050" lvl="1" indent="0">
                  <a:lnSpc>
                    <a:spcPct val="80000"/>
                  </a:lnSpc>
                  <a:buNone/>
                </a:pPr>
                <a:endParaRPr lang="en-US" sz="2400" dirty="0">
                  <a:sym typeface="Symbol" pitchFamily="18" charset="2"/>
                </a:endParaRPr>
              </a:p>
            </p:txBody>
          </p:sp>
        </mc:Choice>
        <mc:Fallback xmlns="">
          <p:sp>
            <p:nvSpPr>
              <p:cNvPr id="25605" name="Rectangle 3"/>
              <p:cNvSpPr>
                <a:spLocks noGrp="1" noRot="1" noChangeAspect="1" noMove="1" noResize="1" noEditPoints="1" noAdjustHandles="1" noChangeArrowheads="1" noChangeShapeType="1" noTextEdit="1"/>
              </p:cNvSpPr>
              <p:nvPr>
                <p:ph type="body" idx="1"/>
              </p:nvPr>
            </p:nvSpPr>
            <p:spPr>
              <a:xfrm>
                <a:off x="152400" y="1752600"/>
                <a:ext cx="8610600" cy="3810000"/>
              </a:xfrm>
              <a:blipFill>
                <a:blip r:embed="rId2"/>
                <a:stretch>
                  <a:fillRect l="-736" t="-2658" r="-1031"/>
                </a:stretch>
              </a:blipFill>
            </p:spPr>
            <p:txBody>
              <a:bodyPr/>
              <a:lstStyle/>
              <a:p>
                <a:r>
                  <a:rPr lang="en-US">
                    <a:noFill/>
                  </a:rPr>
                  <a:t> </a:t>
                </a:r>
              </a:p>
            </p:txBody>
          </p:sp>
        </mc:Fallback>
      </mc:AlternateContent>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685800" y="0"/>
            <a:ext cx="7772400" cy="914400"/>
          </a:xfrm>
        </p:spPr>
        <p:txBody>
          <a:bodyPr/>
          <a:lstStyle/>
          <a:p>
            <a:r>
              <a:rPr lang="en-US" sz="3600"/>
              <a:t>Universal Exponent Example</a:t>
            </a:r>
          </a:p>
        </p:txBody>
      </p:sp>
      <p:sp>
        <p:nvSpPr>
          <p:cNvPr id="231427" name="Rectangle 3"/>
          <p:cNvSpPr>
            <a:spLocks noGrp="1" noChangeArrowheads="1"/>
          </p:cNvSpPr>
          <p:nvPr>
            <p:ph type="body" idx="1"/>
          </p:nvPr>
        </p:nvSpPr>
        <p:spPr>
          <a:xfrm>
            <a:off x="533400" y="1905000"/>
            <a:ext cx="8229600" cy="3581400"/>
          </a:xfrm>
        </p:spPr>
        <p:txBody>
          <a:bodyPr/>
          <a:lstStyle/>
          <a:p>
            <a:pPr>
              <a:lnSpc>
                <a:spcPct val="95000"/>
              </a:lnSpc>
              <a:spcBef>
                <a:spcPts val="200"/>
              </a:spcBef>
            </a:pPr>
            <a:r>
              <a:rPr lang="en-US" sz="2000" dirty="0">
                <a:latin typeface="Calibri" panose="020F0502020204030204" pitchFamily="34" charset="0"/>
                <a:cs typeface="Calibri" panose="020F0502020204030204" pitchFamily="34" charset="0"/>
              </a:rPr>
              <a:t>Let n= 1517.  Note that a</a:t>
            </a:r>
            <a:r>
              <a:rPr lang="en-US" sz="2000" baseline="30000" dirty="0">
                <a:latin typeface="Calibri" panose="020F0502020204030204" pitchFamily="34" charset="0"/>
                <a:cs typeface="Calibri" panose="020F0502020204030204" pitchFamily="34" charset="0"/>
              </a:rPr>
              <a:t>1440</a:t>
            </a:r>
            <a:r>
              <a:rPr lang="en-US" sz="2000" dirty="0">
                <a:latin typeface="Calibri" panose="020F0502020204030204" pitchFamily="34" charset="0"/>
                <a:cs typeface="Calibri" panose="020F0502020204030204" pitchFamily="34" charset="0"/>
              </a:rPr>
              <a:t>=1 (mod n).</a:t>
            </a:r>
          </a:p>
          <a:p>
            <a:pPr lvl="1">
              <a:lnSpc>
                <a:spcPct val="95000"/>
              </a:lnSpc>
              <a:spcBef>
                <a:spcPts val="200"/>
              </a:spcBef>
            </a:pPr>
            <a:r>
              <a:rPr lang="en-US" sz="2000" dirty="0">
                <a:latin typeface="Calibri" panose="020F0502020204030204" pitchFamily="34" charset="0"/>
                <a:cs typeface="Calibri" panose="020F0502020204030204" pitchFamily="34" charset="0"/>
              </a:rPr>
              <a:t>1440= 2</a:t>
            </a:r>
            <a:r>
              <a:rPr lang="en-US" sz="2000" baseline="30000" dirty="0">
                <a:latin typeface="Calibri" panose="020F0502020204030204" pitchFamily="34" charset="0"/>
                <a:cs typeface="Calibri" panose="020F0502020204030204" pitchFamily="34" charset="0"/>
              </a:rPr>
              <a:t>5</a:t>
            </a:r>
            <a:r>
              <a:rPr lang="en-US" sz="2000" dirty="0">
                <a:latin typeface="Calibri" panose="020F0502020204030204" pitchFamily="34" charset="0"/>
                <a:cs typeface="Calibri" panose="020F0502020204030204" pitchFamily="34" charset="0"/>
              </a:rPr>
              <a:t>(45), m= 45.</a:t>
            </a:r>
          </a:p>
          <a:p>
            <a:pPr lvl="1">
              <a:lnSpc>
                <a:spcPct val="95000"/>
              </a:lnSpc>
              <a:spcBef>
                <a:spcPts val="200"/>
              </a:spcBef>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45</a:t>
            </a:r>
            <a:r>
              <a:rPr lang="en-US" sz="2000" dirty="0">
                <a:latin typeface="Calibri" panose="020F0502020204030204" pitchFamily="34" charset="0"/>
                <a:cs typeface="Calibri" panose="020F0502020204030204" pitchFamily="34" charset="0"/>
              </a:rPr>
              <a:t>=401 (mod 1517)</a:t>
            </a:r>
          </a:p>
          <a:p>
            <a:pPr lvl="1">
              <a:lnSpc>
                <a:spcPct val="95000"/>
              </a:lnSpc>
              <a:spcBef>
                <a:spcPts val="200"/>
              </a:spcBef>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401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=1(mod 1517).  Try again.</a:t>
            </a:r>
          </a:p>
          <a:p>
            <a:pPr lvl="1">
              <a:lnSpc>
                <a:spcPct val="95000"/>
              </a:lnSpc>
              <a:spcBef>
                <a:spcPts val="200"/>
              </a:spcBef>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3</a:t>
            </a:r>
            <a:r>
              <a:rPr lang="en-US" sz="2000" baseline="30000" dirty="0">
                <a:latin typeface="Calibri" panose="020F0502020204030204" pitchFamily="34" charset="0"/>
                <a:cs typeface="Calibri" panose="020F0502020204030204" pitchFamily="34" charset="0"/>
              </a:rPr>
              <a:t>45</a:t>
            </a:r>
            <a:r>
              <a:rPr lang="en-US" sz="2000" dirty="0">
                <a:latin typeface="Calibri" panose="020F0502020204030204" pitchFamily="34" charset="0"/>
                <a:cs typeface="Calibri" panose="020F0502020204030204" pitchFamily="34" charset="0"/>
              </a:rPr>
              <a:t>=776 (mod 1517)</a:t>
            </a:r>
          </a:p>
          <a:p>
            <a:pPr lvl="1">
              <a:lnSpc>
                <a:spcPct val="95000"/>
              </a:lnSpc>
              <a:spcBef>
                <a:spcPts val="200"/>
              </a:spcBef>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776</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=1444 (mod 1517)</a:t>
            </a:r>
          </a:p>
          <a:p>
            <a:pPr lvl="1">
              <a:lnSpc>
                <a:spcPct val="95000"/>
              </a:lnSpc>
              <a:spcBef>
                <a:spcPts val="200"/>
              </a:spcBef>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1444</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=778(mod 1517).</a:t>
            </a:r>
          </a:p>
          <a:p>
            <a:pPr lvl="1">
              <a:lnSpc>
                <a:spcPct val="95000"/>
              </a:lnSpc>
              <a:spcBef>
                <a:spcPts val="200"/>
              </a:spcBef>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778</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=1(mod 1517).</a:t>
            </a:r>
          </a:p>
          <a:p>
            <a:pPr lvl="1">
              <a:lnSpc>
                <a:spcPct val="95000"/>
              </a:lnSpc>
              <a:spcBef>
                <a:spcPts val="200"/>
              </a:spcBef>
            </a:pPr>
            <a:r>
              <a:rPr lang="en-US" sz="2000" dirty="0">
                <a:latin typeface="Calibri" panose="020F0502020204030204" pitchFamily="34" charset="0"/>
                <a:cs typeface="Calibri" panose="020F0502020204030204" pitchFamily="34" charset="0"/>
              </a:rPr>
              <a:t>(778-1, 1517)= (777, 1517)=37.</a:t>
            </a:r>
          </a:p>
          <a:p>
            <a:pPr>
              <a:lnSpc>
                <a:spcPct val="95000"/>
              </a:lnSpc>
            </a:pPr>
            <a:endParaRPr lang="en-US" sz="2400" dirty="0"/>
          </a:p>
          <a:p>
            <a:pPr>
              <a:lnSpc>
                <a:spcPct val="95000"/>
              </a:lnSpc>
            </a:pPr>
            <a:endParaRPr lang="en-US" sz="2400" dirty="0"/>
          </a:p>
          <a:p>
            <a:pPr>
              <a:lnSpc>
                <a:spcPct val="95000"/>
              </a:lnSpc>
            </a:pPr>
            <a:endParaRPr lang="en-US" sz="2400" dirty="0"/>
          </a:p>
          <a:p>
            <a:pPr>
              <a:lnSpc>
                <a:spcPct val="95000"/>
              </a:lnSpc>
            </a:pPr>
            <a:endParaRPr lang="en-US" sz="2400" dirty="0"/>
          </a:p>
          <a:p>
            <a:pPr>
              <a:lnSpc>
                <a:spcPct val="95000"/>
              </a:lnSpc>
            </a:pPr>
            <a:endParaRPr lang="en-US" sz="2400" dirty="0"/>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Slide Number Placeholder 5"/>
          <p:cNvSpPr>
            <a:spLocks noGrp="1"/>
          </p:cNvSpPr>
          <p:nvPr>
            <p:ph type="sldNum" sz="quarter" idx="12"/>
          </p:nvPr>
        </p:nvSpPr>
        <p:spPr>
          <a:noFill/>
        </p:spPr>
        <p:txBody>
          <a:bodyPr/>
          <a:lstStyle/>
          <a:p>
            <a:fld id="{3566F0D2-F37F-4603-9480-DBEFC17A0D69}" type="slidenum">
              <a:rPr lang="en-US" smtClean="0"/>
              <a:pPr/>
              <a:t>38</a:t>
            </a:fld>
            <a:endParaRPr lang="en-US"/>
          </a:p>
        </p:txBody>
      </p:sp>
      <p:sp>
        <p:nvSpPr>
          <p:cNvPr id="37892" name="Rectangle 2"/>
          <p:cNvSpPr>
            <a:spLocks noGrp="1" noChangeArrowheads="1"/>
          </p:cNvSpPr>
          <p:nvPr>
            <p:ph type="title"/>
          </p:nvPr>
        </p:nvSpPr>
        <p:spPr>
          <a:xfrm>
            <a:off x="685800" y="0"/>
            <a:ext cx="7772400" cy="914400"/>
          </a:xfrm>
        </p:spPr>
        <p:txBody>
          <a:bodyPr/>
          <a:lstStyle/>
          <a:p>
            <a:r>
              <a:rPr lang="en-US" sz="3600"/>
              <a:t>Representing Large Integers</a:t>
            </a:r>
          </a:p>
        </p:txBody>
      </p:sp>
      <p:sp>
        <p:nvSpPr>
          <p:cNvPr id="37893" name="Rectangle 3"/>
          <p:cNvSpPr>
            <a:spLocks noGrp="1" noChangeArrowheads="1"/>
          </p:cNvSpPr>
          <p:nvPr>
            <p:ph type="body" idx="1"/>
          </p:nvPr>
        </p:nvSpPr>
        <p:spPr>
          <a:xfrm>
            <a:off x="304800" y="1524000"/>
            <a:ext cx="8534400" cy="4114800"/>
          </a:xfrm>
        </p:spPr>
        <p:txBody>
          <a:bodyPr/>
          <a:lstStyle/>
          <a:p>
            <a:pPr>
              <a:spcBef>
                <a:spcPts val="200"/>
              </a:spcBef>
            </a:pPr>
            <a:r>
              <a:rPr lang="en-US" sz="2000" dirty="0">
                <a:solidFill>
                  <a:schemeClr val="tx2"/>
                </a:solidFill>
                <a:latin typeface="Calibri" panose="020F0502020204030204" pitchFamily="34" charset="0"/>
                <a:cs typeface="Calibri" panose="020F0502020204030204" pitchFamily="34" charset="0"/>
              </a:rPr>
              <a:t>Numbers are represented in base 2</a:t>
            </a:r>
            <a:r>
              <a:rPr lang="en-US" sz="2000" baseline="30000" dirty="0">
                <a:solidFill>
                  <a:schemeClr val="tx2"/>
                </a:solidFill>
                <a:latin typeface="Calibri" panose="020F0502020204030204" pitchFamily="34" charset="0"/>
                <a:cs typeface="Calibri" panose="020F0502020204030204" pitchFamily="34" charset="0"/>
              </a:rPr>
              <a:t>ws</a:t>
            </a:r>
            <a:r>
              <a:rPr lang="en-US" sz="2000" dirty="0">
                <a:solidFill>
                  <a:schemeClr val="tx2"/>
                </a:solidFill>
                <a:latin typeface="Calibri" panose="020F0502020204030204" pitchFamily="34" charset="0"/>
                <a:cs typeface="Calibri" panose="020F0502020204030204" pitchFamily="34" charset="0"/>
              </a:rPr>
              <a:t> where </a:t>
            </a:r>
            <a:r>
              <a:rPr lang="en-US" sz="2000" dirty="0" err="1">
                <a:solidFill>
                  <a:schemeClr val="tx2"/>
                </a:solidFill>
                <a:latin typeface="Calibri" panose="020F0502020204030204" pitchFamily="34" charset="0"/>
                <a:cs typeface="Calibri" panose="020F0502020204030204" pitchFamily="34" charset="0"/>
              </a:rPr>
              <a:t>ws</a:t>
            </a:r>
            <a:r>
              <a:rPr lang="en-US" sz="2000" dirty="0">
                <a:solidFill>
                  <a:schemeClr val="tx2"/>
                </a:solidFill>
                <a:latin typeface="Calibri" panose="020F0502020204030204" pitchFamily="34" charset="0"/>
                <a:cs typeface="Calibri" panose="020F0502020204030204" pitchFamily="34" charset="0"/>
              </a:rPr>
              <a:t> is the number of bits in the “standard” unsigned integer (e.g. – 32 on IA32, 64 on x64)</a:t>
            </a:r>
            <a:endParaRPr lang="en-US" sz="2000" baseline="30000" dirty="0">
              <a:solidFill>
                <a:schemeClr val="tx2"/>
              </a:solidFill>
              <a:latin typeface="Calibri" panose="020F0502020204030204" pitchFamily="34" charset="0"/>
              <a:cs typeface="Calibri" panose="020F0502020204030204" pitchFamily="34" charset="0"/>
            </a:endParaRPr>
          </a:p>
          <a:p>
            <a:pPr>
              <a:spcBef>
                <a:spcPts val="200"/>
              </a:spcBef>
            </a:pPr>
            <a:r>
              <a:rPr lang="en-US" sz="2000" dirty="0">
                <a:solidFill>
                  <a:schemeClr val="tx2"/>
                </a:solidFill>
                <a:latin typeface="Calibri" panose="020F0502020204030204" pitchFamily="34" charset="0"/>
                <a:cs typeface="Calibri" panose="020F0502020204030204" pitchFamily="34" charset="0"/>
              </a:rPr>
              <a:t>Each number has three components:</a:t>
            </a:r>
          </a:p>
          <a:p>
            <a:pPr lvl="1">
              <a:spcBef>
                <a:spcPts val="200"/>
              </a:spcBef>
            </a:pPr>
            <a:r>
              <a:rPr lang="en-US" sz="2000" dirty="0">
                <a:solidFill>
                  <a:schemeClr val="tx2"/>
                </a:solidFill>
                <a:latin typeface="Calibri" panose="020F0502020204030204" pitchFamily="34" charset="0"/>
                <a:cs typeface="Calibri" panose="020F0502020204030204" pitchFamily="34" charset="0"/>
              </a:rPr>
              <a:t>Sign</a:t>
            </a:r>
          </a:p>
          <a:p>
            <a:pPr lvl="1">
              <a:spcBef>
                <a:spcPts val="200"/>
              </a:spcBef>
            </a:pPr>
            <a:r>
              <a:rPr lang="en-US" sz="2000" dirty="0">
                <a:solidFill>
                  <a:schemeClr val="tx2"/>
                </a:solidFill>
                <a:latin typeface="Calibri" panose="020F0502020204030204" pitchFamily="34" charset="0"/>
                <a:cs typeface="Calibri" panose="020F0502020204030204" pitchFamily="34" charset="0"/>
              </a:rPr>
              <a:t>Size in 2</a:t>
            </a:r>
            <a:r>
              <a:rPr lang="en-US" sz="2000" baseline="30000" dirty="0">
                <a:solidFill>
                  <a:schemeClr val="tx2"/>
                </a:solidFill>
                <a:latin typeface="Calibri" panose="020F0502020204030204" pitchFamily="34" charset="0"/>
                <a:cs typeface="Calibri" panose="020F0502020204030204" pitchFamily="34" charset="0"/>
              </a:rPr>
              <a:t>ws</a:t>
            </a:r>
            <a:r>
              <a:rPr lang="en-US" sz="2000" dirty="0">
                <a:solidFill>
                  <a:schemeClr val="tx2"/>
                </a:solidFill>
                <a:latin typeface="Calibri" panose="020F0502020204030204" pitchFamily="34" charset="0"/>
                <a:cs typeface="Calibri" panose="020F0502020204030204" pitchFamily="34" charset="0"/>
              </a:rPr>
              <a:t> words</a:t>
            </a:r>
          </a:p>
          <a:p>
            <a:pPr lvl="1">
              <a:spcBef>
                <a:spcPts val="200"/>
              </a:spcBef>
            </a:pPr>
            <a:r>
              <a:rPr lang="en-US" sz="2000" dirty="0">
                <a:solidFill>
                  <a:schemeClr val="tx2"/>
                </a:solidFill>
                <a:latin typeface="Calibri" panose="020F0502020204030204" pitchFamily="34" charset="0"/>
                <a:cs typeface="Calibri" panose="020F0502020204030204" pitchFamily="34" charset="0"/>
              </a:rPr>
              <a:t>2</a:t>
            </a:r>
            <a:r>
              <a:rPr lang="en-US" sz="2000" baseline="30000" dirty="0">
                <a:solidFill>
                  <a:schemeClr val="tx2"/>
                </a:solidFill>
                <a:latin typeface="Calibri" panose="020F0502020204030204" pitchFamily="34" charset="0"/>
                <a:cs typeface="Calibri" panose="020F0502020204030204" pitchFamily="34" charset="0"/>
              </a:rPr>
              <a:t>ws</a:t>
            </a:r>
            <a:r>
              <a:rPr lang="en-US" sz="2000" dirty="0">
                <a:solidFill>
                  <a:schemeClr val="tx2"/>
                </a:solidFill>
                <a:latin typeface="Calibri" panose="020F0502020204030204" pitchFamily="34" charset="0"/>
                <a:cs typeface="Calibri" panose="020F0502020204030204" pitchFamily="34" charset="0"/>
              </a:rPr>
              <a:t> words where n= </a:t>
            </a:r>
            <a:r>
              <a:rPr lang="en-US" sz="2000" dirty="0" err="1">
                <a:solidFill>
                  <a:schemeClr val="tx2"/>
                </a:solidFill>
                <a:latin typeface="Calibri" panose="020F0502020204030204" pitchFamily="34" charset="0"/>
                <a:cs typeface="Calibri" panose="020F0502020204030204" pitchFamily="34" charset="0"/>
              </a:rPr>
              <a:t>i</a:t>
            </a:r>
            <a:r>
              <a:rPr lang="en-US" sz="2000" dirty="0">
                <a:solidFill>
                  <a:schemeClr val="tx2"/>
                </a:solidFill>
                <a:latin typeface="Calibri" panose="020F0502020204030204" pitchFamily="34" charset="0"/>
                <a:cs typeface="Calibri" panose="020F0502020204030204" pitchFamily="34" charset="0"/>
              </a:rPr>
              <a:t>[ws-1]2</a:t>
            </a:r>
            <a:r>
              <a:rPr lang="en-US" sz="2000" baseline="30000" dirty="0">
                <a:solidFill>
                  <a:schemeClr val="tx2"/>
                </a:solidFill>
                <a:latin typeface="Calibri" panose="020F0502020204030204" pitchFamily="34" charset="0"/>
                <a:cs typeface="Calibri" panose="020F0502020204030204" pitchFamily="34" charset="0"/>
              </a:rPr>
              <a:t>ws(size-1) </a:t>
            </a:r>
            <a:r>
              <a:rPr lang="en-US" sz="2000" dirty="0">
                <a:solidFill>
                  <a:schemeClr val="tx2"/>
                </a:solidFill>
                <a:latin typeface="Calibri" panose="020F0502020204030204" pitchFamily="34" charset="0"/>
                <a:cs typeface="Calibri" panose="020F0502020204030204" pitchFamily="34" charset="0"/>
              </a:rPr>
              <a:t>+ …+ </a:t>
            </a:r>
            <a:r>
              <a:rPr lang="en-US" sz="2000" dirty="0" err="1">
                <a:solidFill>
                  <a:schemeClr val="tx2"/>
                </a:solidFill>
                <a:latin typeface="Calibri" panose="020F0502020204030204" pitchFamily="34" charset="0"/>
                <a:cs typeface="Calibri" panose="020F0502020204030204" pitchFamily="34" charset="0"/>
              </a:rPr>
              <a:t>i</a:t>
            </a:r>
            <a:r>
              <a:rPr lang="en-US" sz="2000" dirty="0">
                <a:solidFill>
                  <a:schemeClr val="tx2"/>
                </a:solidFill>
                <a:latin typeface="Calibri" panose="020F0502020204030204" pitchFamily="34" charset="0"/>
                <a:cs typeface="Calibri" panose="020F0502020204030204" pitchFamily="34" charset="0"/>
              </a:rPr>
              <a:t>[1]2</a:t>
            </a:r>
            <a:r>
              <a:rPr lang="en-US" sz="2000" baseline="30000" dirty="0">
                <a:solidFill>
                  <a:schemeClr val="tx2"/>
                </a:solidFill>
                <a:latin typeface="Calibri" panose="020F0502020204030204" pitchFamily="34" charset="0"/>
                <a:cs typeface="Calibri" panose="020F0502020204030204" pitchFamily="34" charset="0"/>
              </a:rPr>
              <a:t>ws</a:t>
            </a:r>
            <a:r>
              <a:rPr lang="en-US" sz="2000" dirty="0">
                <a:solidFill>
                  <a:schemeClr val="tx2"/>
                </a:solidFill>
                <a:latin typeface="Calibri" panose="020F0502020204030204" pitchFamily="34" charset="0"/>
                <a:cs typeface="Calibri" panose="020F0502020204030204" pitchFamily="34" charset="0"/>
              </a:rPr>
              <a:t> + </a:t>
            </a:r>
            <a:r>
              <a:rPr lang="en-US" sz="2000" dirty="0" err="1">
                <a:solidFill>
                  <a:schemeClr val="tx2"/>
                </a:solidFill>
                <a:latin typeface="Calibri" panose="020F0502020204030204" pitchFamily="34" charset="0"/>
                <a:cs typeface="Calibri" panose="020F0502020204030204" pitchFamily="34" charset="0"/>
              </a:rPr>
              <a:t>i</a:t>
            </a:r>
            <a:r>
              <a:rPr lang="en-US" sz="2000" dirty="0">
                <a:solidFill>
                  <a:schemeClr val="tx2"/>
                </a:solidFill>
                <a:latin typeface="Calibri" panose="020F0502020204030204" pitchFamily="34" charset="0"/>
                <a:cs typeface="Calibri" panose="020F0502020204030204" pitchFamily="34" charset="0"/>
              </a:rPr>
              <a:t>[0]</a:t>
            </a:r>
            <a:endParaRPr lang="en-US" sz="2000" baseline="30000" dirty="0">
              <a:solidFill>
                <a:schemeClr val="tx2"/>
              </a:solidFill>
              <a:latin typeface="Calibri" panose="020F0502020204030204" pitchFamily="34" charset="0"/>
              <a:cs typeface="Calibri" panose="020F0502020204030204" pitchFamily="34" charset="0"/>
            </a:endParaRPr>
          </a:p>
          <a:p>
            <a:pPr lvl="1">
              <a:spcBef>
                <a:spcPts val="200"/>
              </a:spcBef>
            </a:pPr>
            <a:r>
              <a:rPr lang="en-US" sz="2000" dirty="0">
                <a:solidFill>
                  <a:schemeClr val="tx2"/>
                </a:solidFill>
                <a:latin typeface="Calibri" panose="020F0502020204030204" pitchFamily="34" charset="0"/>
                <a:cs typeface="Calibri" panose="020F0502020204030204" pitchFamily="34" charset="0"/>
              </a:rPr>
              <a:t>Assembly is often used in inner loops to take advantage of special arithmetic instructions like “add with carry”</a:t>
            </a:r>
          </a:p>
        </p:txBody>
      </p:sp>
      <p:sp>
        <p:nvSpPr>
          <p:cNvPr id="37894" name="Rectangle 4"/>
          <p:cNvSpPr>
            <a:spLocks noChangeArrowheads="1"/>
          </p:cNvSpPr>
          <p:nvPr/>
        </p:nvSpPr>
        <p:spPr bwMode="auto">
          <a:xfrm>
            <a:off x="4479925" y="3246438"/>
            <a:ext cx="184150" cy="366712"/>
          </a:xfrm>
          <a:prstGeom prst="rect">
            <a:avLst/>
          </a:prstGeom>
          <a:noFill/>
          <a:ln w="12700" cap="sq" algn="ctr">
            <a:noFill/>
            <a:miter lim="800000"/>
            <a:headEnd/>
            <a:tailEnd/>
          </a:ln>
        </p:spPr>
        <p:txBody>
          <a:bodyPr wrap="none">
            <a:spAutoFit/>
          </a:bodyPr>
          <a:lstStyle/>
          <a:p>
            <a:pPr algn="ctr">
              <a:spcBef>
                <a:spcPct val="0"/>
              </a:spcBef>
            </a:pPr>
            <a:endParaRPr kumimoji="0" lang="en-US" sz="180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Slide Number Placeholder 5"/>
          <p:cNvSpPr>
            <a:spLocks noGrp="1"/>
          </p:cNvSpPr>
          <p:nvPr>
            <p:ph type="sldNum" sz="quarter" idx="12"/>
          </p:nvPr>
        </p:nvSpPr>
        <p:spPr>
          <a:noFill/>
        </p:spPr>
        <p:txBody>
          <a:bodyPr/>
          <a:lstStyle/>
          <a:p>
            <a:fld id="{D717CAD3-A491-4A44-A7D1-631699288854}" type="slidenum">
              <a:rPr lang="en-US" smtClean="0"/>
              <a:pPr/>
              <a:t>39</a:t>
            </a:fld>
            <a:endParaRPr lang="en-US"/>
          </a:p>
        </p:txBody>
      </p:sp>
      <p:sp>
        <p:nvSpPr>
          <p:cNvPr id="38916" name="Rectangle 2"/>
          <p:cNvSpPr>
            <a:spLocks noGrp="1" noChangeArrowheads="1"/>
          </p:cNvSpPr>
          <p:nvPr>
            <p:ph type="title"/>
          </p:nvPr>
        </p:nvSpPr>
        <p:spPr>
          <a:xfrm>
            <a:off x="685800" y="0"/>
            <a:ext cx="7772400" cy="914400"/>
          </a:xfrm>
        </p:spPr>
        <p:txBody>
          <a:bodyPr/>
          <a:lstStyle/>
          <a:p>
            <a:r>
              <a:rPr lang="en-US" sz="3600"/>
              <a:t>Classical Algorithms Speed</a:t>
            </a:r>
          </a:p>
        </p:txBody>
      </p:sp>
      <p:sp>
        <p:nvSpPr>
          <p:cNvPr id="38917" name="Rectangle 3"/>
          <p:cNvSpPr>
            <a:spLocks noGrp="1" noChangeArrowheads="1"/>
          </p:cNvSpPr>
          <p:nvPr>
            <p:ph type="body" idx="1"/>
          </p:nvPr>
        </p:nvSpPr>
        <p:spPr>
          <a:xfrm>
            <a:off x="403225" y="1524000"/>
            <a:ext cx="8153400" cy="4495800"/>
          </a:xfrm>
        </p:spPr>
        <p:txBody>
          <a:bodyPr/>
          <a:lstStyle/>
          <a:p>
            <a:pPr>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For two numbers of size s</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 and s</a:t>
            </a:r>
            <a:r>
              <a:rPr lang="en-US" sz="2000" baseline="-25000" dirty="0">
                <a:solidFill>
                  <a:schemeClr val="tx2"/>
                </a:solidFill>
                <a:latin typeface="Calibri" panose="020F0502020204030204" pitchFamily="34" charset="0"/>
                <a:cs typeface="Calibri" panose="020F0502020204030204" pitchFamily="34" charset="0"/>
              </a:rPr>
              <a:t>2 </a:t>
            </a:r>
            <a:r>
              <a:rPr lang="en-US" sz="2000" dirty="0">
                <a:solidFill>
                  <a:schemeClr val="tx2"/>
                </a:solidFill>
                <a:latin typeface="Calibri" panose="020F0502020204030204" pitchFamily="34" charset="0"/>
                <a:cs typeface="Calibri" panose="020F0502020204030204" pitchFamily="34" charset="0"/>
              </a:rPr>
              <a:t>(in bits)</a:t>
            </a:r>
            <a:endParaRPr lang="en-US" sz="2000" baseline="-25000" dirty="0">
              <a:solidFill>
                <a:schemeClr val="tx2"/>
              </a:solidFill>
              <a:latin typeface="Calibri" panose="020F0502020204030204" pitchFamily="34" charset="0"/>
              <a:cs typeface="Calibri" panose="020F0502020204030204" pitchFamily="34" charset="0"/>
            </a:endParaRP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Addition/Subtraction: O(s</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)+O(s</a:t>
            </a:r>
            <a:r>
              <a:rPr lang="en-US" sz="2000" baseline="-25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  time and max(s</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 s</a:t>
            </a:r>
            <a:r>
              <a:rPr lang="en-US" sz="2000" baseline="-25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)+1 space</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Multiplication/Squaring: O(s</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 x O(s</a:t>
            </a:r>
            <a:r>
              <a:rPr lang="en-US" sz="2000" baseline="-25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  time and space (you can save roughly half the multiplies on squaring)</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Division: O(s</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 x O(s</a:t>
            </a:r>
            <a:r>
              <a:rPr lang="en-US" sz="2000" baseline="-25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  time and space</a:t>
            </a:r>
          </a:p>
          <a:p>
            <a:pPr lvl="2">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Uses heuristic for estimating iterative single digit divisor: less than 1 high after normalization</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Extended GCD: O(s</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 x O(s</a:t>
            </a:r>
            <a:r>
              <a:rPr lang="en-US" sz="2000" baseline="-25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 </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Modular versions use same time (plus time for one division by modulus) but smaller space</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Modular Exponentiation (a</a:t>
            </a:r>
            <a:r>
              <a:rPr lang="en-US" sz="2000" baseline="30000" dirty="0">
                <a:solidFill>
                  <a:schemeClr val="tx2"/>
                </a:solidFill>
                <a:latin typeface="Calibri" panose="020F0502020204030204" pitchFamily="34" charset="0"/>
                <a:cs typeface="Calibri" panose="020F0502020204030204" pitchFamily="34" charset="0"/>
              </a:rPr>
              <a:t>e</a:t>
            </a:r>
            <a:r>
              <a:rPr lang="en-US" sz="2000" dirty="0">
                <a:solidFill>
                  <a:schemeClr val="tx2"/>
                </a:solidFill>
                <a:latin typeface="Calibri" panose="020F0502020204030204" pitchFamily="34" charset="0"/>
                <a:cs typeface="Calibri" panose="020F0502020204030204" pitchFamily="34" charset="0"/>
              </a:rPr>
              <a:t> (mod n)): O((size e)(size n)</a:t>
            </a:r>
            <a:r>
              <a:rPr lang="en-US" sz="2000" baseline="30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 using repeated squaring</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Solve simultaneous linear congruence's (using CRT): O(m</a:t>
            </a:r>
            <a:r>
              <a:rPr lang="en-US" sz="2000" baseline="30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 x time to solve 1 where m= number of prime power factors of n</a:t>
            </a:r>
          </a:p>
        </p:txBody>
      </p:sp>
      <p:sp>
        <p:nvSpPr>
          <p:cNvPr id="38918" name="Rectangle 4"/>
          <p:cNvSpPr>
            <a:spLocks noChangeArrowheads="1"/>
          </p:cNvSpPr>
          <p:nvPr/>
        </p:nvSpPr>
        <p:spPr bwMode="auto">
          <a:xfrm>
            <a:off x="4479925" y="3246438"/>
            <a:ext cx="184150" cy="366712"/>
          </a:xfrm>
          <a:prstGeom prst="rect">
            <a:avLst/>
          </a:prstGeom>
          <a:noFill/>
          <a:ln w="12700" cap="sq" algn="ctr">
            <a:noFill/>
            <a:miter lim="800000"/>
            <a:headEnd/>
            <a:tailEnd/>
          </a:ln>
        </p:spPr>
        <p:txBody>
          <a:bodyPr wrap="none">
            <a:spAutoFit/>
          </a:bodyPr>
          <a:lstStyle/>
          <a:p>
            <a:pPr algn="ctr">
              <a:spcBef>
                <a:spcPct val="0"/>
              </a:spcBef>
            </a:pPr>
            <a:endParaRPr kumimoji="0" lang="en-US" sz="180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6"/>
          <p:cNvSpPr>
            <a:spLocks noGrp="1"/>
          </p:cNvSpPr>
          <p:nvPr>
            <p:ph type="sldNum" sz="quarter" idx="12"/>
          </p:nvPr>
        </p:nvSpPr>
        <p:spPr>
          <a:noFill/>
        </p:spPr>
        <p:txBody>
          <a:bodyPr/>
          <a:lstStyle/>
          <a:p>
            <a:fld id="{45D31F45-0CE8-46B6-8C91-262CB28AA93F}" type="slidenum">
              <a:rPr lang="en-US" smtClean="0"/>
              <a:pPr/>
              <a:t>4</a:t>
            </a:fld>
            <a:endParaRPr lang="en-US"/>
          </a:p>
        </p:txBody>
      </p:sp>
      <p:sp>
        <p:nvSpPr>
          <p:cNvPr id="23556" name="Rectangle 2"/>
          <p:cNvSpPr>
            <a:spLocks noGrp="1" noChangeArrowheads="1"/>
          </p:cNvSpPr>
          <p:nvPr>
            <p:ph type="title"/>
          </p:nvPr>
        </p:nvSpPr>
        <p:spPr>
          <a:xfrm>
            <a:off x="685800" y="228600"/>
            <a:ext cx="7772400" cy="685800"/>
          </a:xfrm>
        </p:spPr>
        <p:txBody>
          <a:bodyPr/>
          <a:lstStyle/>
          <a:p>
            <a:r>
              <a:rPr lang="en-US" sz="3600"/>
              <a:t>Symmetric Key Distribution </a:t>
            </a:r>
          </a:p>
        </p:txBody>
      </p:sp>
      <p:sp>
        <p:nvSpPr>
          <p:cNvPr id="23557" name="Rectangle 3"/>
          <p:cNvSpPr>
            <a:spLocks noGrp="1" noChangeArrowheads="1"/>
          </p:cNvSpPr>
          <p:nvPr>
            <p:ph type="body" sz="half" idx="1"/>
          </p:nvPr>
        </p:nvSpPr>
        <p:spPr>
          <a:xfrm>
            <a:off x="457200" y="1981200"/>
            <a:ext cx="8153400" cy="4038600"/>
          </a:xfrm>
        </p:spPr>
        <p:txBody>
          <a:bodyPr/>
          <a:lstStyle/>
          <a:p>
            <a:pPr>
              <a:spcBef>
                <a:spcPts val="200"/>
              </a:spcBef>
            </a:pPr>
            <a:r>
              <a:rPr lang="en-US" sz="2000" dirty="0">
                <a:latin typeface="Calibri" panose="020F0502020204030204" pitchFamily="34" charset="0"/>
                <a:cs typeface="Calibri" panose="020F0502020204030204" pitchFamily="34" charset="0"/>
              </a:rPr>
              <a:t>Imagine you are the head of security for Microsoft and insist that all Microsoft financial communications transmitted over the Internet be encrypted for your finance machines.  You buy “black boxes” for every Internet egress point, each with a known Public Key (the private key is generated on the black box and is known only to that hardware).</a:t>
            </a:r>
          </a:p>
          <a:p>
            <a:pPr>
              <a:spcBef>
                <a:spcPts val="200"/>
              </a:spcBef>
            </a:pPr>
            <a:r>
              <a:rPr lang="en-US" sz="2000" dirty="0">
                <a:latin typeface="Calibri" panose="020F0502020204030204" pitchFamily="34" charset="0"/>
                <a:cs typeface="Calibri" panose="020F0502020204030204" pitchFamily="34" charset="0"/>
              </a:rPr>
              <a:t>Every day, just before 0</a:t>
            </a:r>
            <a:r>
              <a:rPr lang="en-US" sz="2000" baseline="30000" dirty="0">
                <a:latin typeface="Calibri" panose="020F0502020204030204" pitchFamily="34" charset="0"/>
                <a:cs typeface="Calibri" panose="020F0502020204030204" pitchFamily="34" charset="0"/>
              </a:rPr>
              <a:t>h</a:t>
            </a:r>
            <a:r>
              <a:rPr lang="en-US" sz="2000" dirty="0">
                <a:latin typeface="Calibri" panose="020F0502020204030204" pitchFamily="34" charset="0"/>
                <a:cs typeface="Calibri" panose="020F0502020204030204" pitchFamily="34" charset="0"/>
              </a:rPr>
              <a:t> Zulu, you generate a new symmetric key </a:t>
            </a:r>
            <a:r>
              <a:rPr lang="en-US" sz="2000" dirty="0" err="1">
                <a:latin typeface="Calibri" panose="020F0502020204030204" pitchFamily="34" charset="0"/>
                <a:cs typeface="Calibri" panose="020F0502020204030204" pitchFamily="34" charset="0"/>
              </a:rPr>
              <a:t>K</a:t>
            </a:r>
            <a:r>
              <a:rPr lang="en-US" sz="2000" baseline="-25000" dirty="0" err="1">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 encrypt it and transmit E(</a:t>
            </a:r>
            <a:r>
              <a:rPr lang="en-US" sz="2000" dirty="0" err="1">
                <a:latin typeface="Calibri" panose="020F0502020204030204" pitchFamily="34" charset="0"/>
                <a:cs typeface="Calibri" panose="020F0502020204030204" pitchFamily="34" charset="0"/>
              </a:rPr>
              <a:t>PK</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a:t>
            </a:r>
            <a:r>
              <a:rPr lang="en-US" sz="2000" baseline="-25000" dirty="0" err="1">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 to each black box,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(Hopefully, using a mechanism that insures that it comes from you or what happens?)</a:t>
            </a:r>
          </a:p>
          <a:p>
            <a:pPr>
              <a:spcBef>
                <a:spcPts val="200"/>
              </a:spcBef>
            </a:pPr>
            <a:r>
              <a:rPr lang="en-US" sz="2000" dirty="0">
                <a:latin typeface="Calibri" panose="020F0502020204030204" pitchFamily="34" charset="0"/>
                <a:cs typeface="Calibri" panose="020F0502020204030204" pitchFamily="34" charset="0"/>
              </a:rPr>
              <a:t>What’s good about this?  Keys are never touched by humans.</a:t>
            </a:r>
          </a:p>
          <a:p>
            <a:pPr>
              <a:spcBef>
                <a:spcPts val="200"/>
              </a:spcBef>
            </a:pPr>
            <a:r>
              <a:rPr lang="en-US" sz="2000" dirty="0">
                <a:latin typeface="Calibri" panose="020F0502020204030204" pitchFamily="34" charset="0"/>
                <a:cs typeface="Calibri" panose="020F0502020204030204" pitchFamily="34" charset="0"/>
              </a:rPr>
              <a:t>What would you do if you were worried that some black boxes could be compromised (i.e.- private keys determined)?</a:t>
            </a:r>
            <a:endParaRPr lang="en-US" sz="2400" dirty="0">
              <a:latin typeface="Calibri" panose="020F0502020204030204" pitchFamily="34" charset="0"/>
              <a:cs typeface="Calibri" panose="020F0502020204030204" pitchFamily="34" charset="0"/>
            </a:endParaRPr>
          </a:p>
          <a:p>
            <a:pPr>
              <a:buFontTx/>
              <a:buNone/>
            </a:pPr>
            <a:endParaRPr lang="en-US" sz="3200"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Slide Number Placeholder 5"/>
          <p:cNvSpPr>
            <a:spLocks noGrp="1"/>
          </p:cNvSpPr>
          <p:nvPr>
            <p:ph type="sldNum" sz="quarter" idx="12"/>
          </p:nvPr>
        </p:nvSpPr>
        <p:spPr>
          <a:noFill/>
        </p:spPr>
        <p:txBody>
          <a:bodyPr/>
          <a:lstStyle/>
          <a:p>
            <a:fld id="{EE23052A-F609-47FF-8CCD-B42A9A295BF6}" type="slidenum">
              <a:rPr lang="en-US" smtClean="0"/>
              <a:pPr/>
              <a:t>40</a:t>
            </a:fld>
            <a:endParaRPr lang="en-US"/>
          </a:p>
        </p:txBody>
      </p:sp>
      <p:sp>
        <p:nvSpPr>
          <p:cNvPr id="39940" name="Rectangle 2"/>
          <p:cNvSpPr>
            <a:spLocks noGrp="1" noChangeArrowheads="1"/>
          </p:cNvSpPr>
          <p:nvPr>
            <p:ph type="title"/>
          </p:nvPr>
        </p:nvSpPr>
        <p:spPr>
          <a:xfrm>
            <a:off x="685800" y="0"/>
            <a:ext cx="7772400" cy="838200"/>
          </a:xfrm>
        </p:spPr>
        <p:txBody>
          <a:bodyPr/>
          <a:lstStyle/>
          <a:p>
            <a:r>
              <a:rPr lang="en-US" sz="3600" err="1"/>
              <a:t>Karasuba</a:t>
            </a:r>
            <a:r>
              <a:rPr lang="en-US" sz="3600"/>
              <a:t> Multiplication</a:t>
            </a:r>
          </a:p>
        </p:txBody>
      </p:sp>
      <p:sp>
        <p:nvSpPr>
          <p:cNvPr id="39941" name="Rectangle 3"/>
          <p:cNvSpPr>
            <a:spLocks noGrp="1" noChangeArrowheads="1"/>
          </p:cNvSpPr>
          <p:nvPr>
            <p:ph type="body" idx="1"/>
          </p:nvPr>
        </p:nvSpPr>
        <p:spPr>
          <a:xfrm>
            <a:off x="685800" y="2133600"/>
            <a:ext cx="7772400" cy="3276600"/>
          </a:xfrm>
        </p:spPr>
        <p:txBody>
          <a:bodyPr/>
          <a:lstStyle/>
          <a:p>
            <a:pPr>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(a2</a:t>
            </a:r>
            <a:r>
              <a:rPr lang="en-US" sz="2000" baseline="30000" dirty="0">
                <a:solidFill>
                  <a:schemeClr val="tx2"/>
                </a:solidFill>
                <a:latin typeface="Calibri" panose="020F0502020204030204" pitchFamily="34" charset="0"/>
                <a:cs typeface="Calibri" panose="020F0502020204030204" pitchFamily="34" charset="0"/>
              </a:rPr>
              <a:t>k</a:t>
            </a:r>
            <a:r>
              <a:rPr lang="en-US" sz="2000" dirty="0">
                <a:solidFill>
                  <a:schemeClr val="tx2"/>
                </a:solidFill>
                <a:latin typeface="Calibri" panose="020F0502020204030204" pitchFamily="34" charset="0"/>
                <a:cs typeface="Calibri" panose="020F0502020204030204" pitchFamily="34" charset="0"/>
              </a:rPr>
              <a:t>+b) (c2</a:t>
            </a:r>
            <a:r>
              <a:rPr lang="en-US" sz="2000" baseline="30000" dirty="0">
                <a:solidFill>
                  <a:schemeClr val="tx2"/>
                </a:solidFill>
                <a:latin typeface="Calibri" panose="020F0502020204030204" pitchFamily="34" charset="0"/>
                <a:cs typeface="Calibri" panose="020F0502020204030204" pitchFamily="34" charset="0"/>
              </a:rPr>
              <a:t>k</a:t>
            </a:r>
            <a:r>
              <a:rPr lang="en-US" sz="2000" dirty="0">
                <a:solidFill>
                  <a:schemeClr val="tx2"/>
                </a:solidFill>
                <a:latin typeface="Calibri" panose="020F0502020204030204" pitchFamily="34" charset="0"/>
                <a:cs typeface="Calibri" panose="020F0502020204030204" pitchFamily="34" charset="0"/>
              </a:rPr>
              <a:t>+d)= ac2</a:t>
            </a:r>
            <a:r>
              <a:rPr lang="en-US" sz="2000" baseline="30000" dirty="0">
                <a:solidFill>
                  <a:schemeClr val="tx2"/>
                </a:solidFill>
                <a:latin typeface="Calibri" panose="020F0502020204030204" pitchFamily="34" charset="0"/>
                <a:cs typeface="Calibri" panose="020F0502020204030204" pitchFamily="34" charset="0"/>
              </a:rPr>
              <a:t>2k</a:t>
            </a:r>
            <a:r>
              <a:rPr lang="en-US" sz="2000" dirty="0">
                <a:solidFill>
                  <a:schemeClr val="tx2"/>
                </a:solidFill>
                <a:latin typeface="Calibri" panose="020F0502020204030204" pitchFamily="34" charset="0"/>
                <a:cs typeface="Calibri" panose="020F0502020204030204" pitchFamily="34" charset="0"/>
              </a:rPr>
              <a:t>+(</a:t>
            </a:r>
            <a:r>
              <a:rPr lang="en-US" sz="2000" dirty="0" err="1">
                <a:solidFill>
                  <a:schemeClr val="tx2"/>
                </a:solidFill>
                <a:latin typeface="Calibri" panose="020F0502020204030204" pitchFamily="34" charset="0"/>
                <a:cs typeface="Calibri" panose="020F0502020204030204" pitchFamily="34" charset="0"/>
              </a:rPr>
              <a:t>ad+bc</a:t>
            </a:r>
            <a:r>
              <a:rPr lang="en-US" sz="2000" dirty="0">
                <a:solidFill>
                  <a:schemeClr val="tx2"/>
                </a:solidFill>
                <a:latin typeface="Calibri" panose="020F0502020204030204" pitchFamily="34" charset="0"/>
                <a:cs typeface="Calibri" panose="020F0502020204030204" pitchFamily="34" charset="0"/>
              </a:rPr>
              <a:t>)2</a:t>
            </a:r>
            <a:r>
              <a:rPr lang="en-US" sz="2000" baseline="30000" dirty="0">
                <a:solidFill>
                  <a:schemeClr val="tx2"/>
                </a:solidFill>
                <a:latin typeface="Calibri" panose="020F0502020204030204" pitchFamily="34" charset="0"/>
                <a:cs typeface="Calibri" panose="020F0502020204030204" pitchFamily="34" charset="0"/>
              </a:rPr>
              <a:t>k</a:t>
            </a:r>
            <a:r>
              <a:rPr lang="en-US" sz="2000" dirty="0">
                <a:solidFill>
                  <a:schemeClr val="tx2"/>
                </a:solidFill>
                <a:latin typeface="Calibri" panose="020F0502020204030204" pitchFamily="34" charset="0"/>
                <a:cs typeface="Calibri" panose="020F0502020204030204" pitchFamily="34" charset="0"/>
              </a:rPr>
              <a:t>+bd</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4 multiplies</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Asymptotically n</a:t>
            </a:r>
            <a:r>
              <a:rPr lang="en-US" sz="2000" baseline="30000" dirty="0">
                <a:solidFill>
                  <a:schemeClr val="tx2"/>
                </a:solidFill>
                <a:latin typeface="Calibri" panose="020F0502020204030204" pitchFamily="34" charset="0"/>
                <a:cs typeface="Calibri" panose="020F0502020204030204" pitchFamily="34" charset="0"/>
              </a:rPr>
              <a:t>2</a:t>
            </a:r>
            <a:endParaRPr lang="en-US" sz="2000" dirty="0">
              <a:solidFill>
                <a:schemeClr val="tx2"/>
              </a:solidFill>
              <a:latin typeface="Calibri" panose="020F0502020204030204" pitchFamily="34" charset="0"/>
              <a:cs typeface="Calibri" panose="020F0502020204030204" pitchFamily="34" charset="0"/>
            </a:endParaRPr>
          </a:p>
          <a:p>
            <a:pPr>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To save 1 multiply compute</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 t= (</a:t>
            </a:r>
            <a:r>
              <a:rPr lang="en-US" sz="2000" dirty="0" err="1">
                <a:solidFill>
                  <a:schemeClr val="tx2"/>
                </a:solidFill>
                <a:latin typeface="Calibri" panose="020F0502020204030204" pitchFamily="34" charset="0"/>
                <a:cs typeface="Calibri" panose="020F0502020204030204" pitchFamily="34" charset="0"/>
              </a:rPr>
              <a:t>a+b</a:t>
            </a:r>
            <a:r>
              <a:rPr lang="en-US" sz="2000" dirty="0">
                <a:solidFill>
                  <a:schemeClr val="tx2"/>
                </a:solidFill>
                <a:latin typeface="Calibri" panose="020F0502020204030204" pitchFamily="34" charset="0"/>
                <a:cs typeface="Calibri" panose="020F0502020204030204" pitchFamily="34" charset="0"/>
              </a:rPr>
              <a:t>)(</a:t>
            </a:r>
            <a:r>
              <a:rPr lang="en-US" sz="2000" dirty="0" err="1">
                <a:solidFill>
                  <a:schemeClr val="tx2"/>
                </a:solidFill>
                <a:latin typeface="Calibri" panose="020F0502020204030204" pitchFamily="34" charset="0"/>
                <a:cs typeface="Calibri" panose="020F0502020204030204" pitchFamily="34" charset="0"/>
              </a:rPr>
              <a:t>c+d</a:t>
            </a:r>
            <a:r>
              <a:rPr lang="en-US" sz="2000" dirty="0">
                <a:solidFill>
                  <a:schemeClr val="tx2"/>
                </a:solidFill>
                <a:latin typeface="Calibri" panose="020F0502020204030204" pitchFamily="34" charset="0"/>
                <a:cs typeface="Calibri" panose="020F0502020204030204" pitchFamily="34" charset="0"/>
              </a:rPr>
              <a:t>)= </a:t>
            </a:r>
            <a:r>
              <a:rPr lang="en-US" sz="2000" dirty="0" err="1">
                <a:solidFill>
                  <a:schemeClr val="tx2"/>
                </a:solidFill>
                <a:latin typeface="Calibri" panose="020F0502020204030204" pitchFamily="34" charset="0"/>
                <a:cs typeface="Calibri" panose="020F0502020204030204" pitchFamily="34" charset="0"/>
              </a:rPr>
              <a:t>ac+ad+bc+bd</a:t>
            </a:r>
            <a:endParaRPr lang="en-US" sz="2000" dirty="0">
              <a:solidFill>
                <a:schemeClr val="tx2"/>
              </a:solidFill>
              <a:latin typeface="Calibri" panose="020F0502020204030204" pitchFamily="34" charset="0"/>
              <a:cs typeface="Calibri" panose="020F0502020204030204" pitchFamily="34" charset="0"/>
            </a:endParaRP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 ac</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 bd</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 t-ac-bd= </a:t>
            </a:r>
            <a:r>
              <a:rPr lang="en-US" sz="2000" dirty="0" err="1">
                <a:solidFill>
                  <a:schemeClr val="tx2"/>
                </a:solidFill>
                <a:latin typeface="Calibri" panose="020F0502020204030204" pitchFamily="34" charset="0"/>
                <a:cs typeface="Calibri" panose="020F0502020204030204" pitchFamily="34" charset="0"/>
              </a:rPr>
              <a:t>ad+bc</a:t>
            </a:r>
            <a:endParaRPr lang="en-US" sz="2000" dirty="0">
              <a:solidFill>
                <a:schemeClr val="tx2"/>
              </a:solidFill>
              <a:latin typeface="Calibri" panose="020F0502020204030204" pitchFamily="34" charset="0"/>
              <a:cs typeface="Calibri" panose="020F0502020204030204" pitchFamily="34" charset="0"/>
            </a:endParaRP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3 multiplies, 2 adds</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Asymptotically </a:t>
            </a:r>
            <a:r>
              <a:rPr lang="en-US" sz="2000" dirty="0" err="1">
                <a:solidFill>
                  <a:schemeClr val="tx2"/>
                </a:solidFill>
                <a:latin typeface="Calibri" panose="020F0502020204030204" pitchFamily="34" charset="0"/>
                <a:cs typeface="Calibri" panose="020F0502020204030204" pitchFamily="34" charset="0"/>
              </a:rPr>
              <a:t>n</a:t>
            </a:r>
            <a:r>
              <a:rPr lang="en-US" sz="2000" baseline="30000" dirty="0" err="1">
                <a:solidFill>
                  <a:schemeClr val="tx2"/>
                </a:solidFill>
                <a:latin typeface="Calibri" panose="020F0502020204030204" pitchFamily="34" charset="0"/>
                <a:cs typeface="Calibri" panose="020F0502020204030204" pitchFamily="34" charset="0"/>
              </a:rPr>
              <a:t>lg</a:t>
            </a:r>
            <a:r>
              <a:rPr lang="en-US" sz="2000" baseline="30000" dirty="0">
                <a:solidFill>
                  <a:schemeClr val="tx2"/>
                </a:solidFill>
                <a:latin typeface="Calibri" panose="020F0502020204030204" pitchFamily="34" charset="0"/>
                <a:cs typeface="Calibri" panose="020F0502020204030204" pitchFamily="34" charset="0"/>
              </a:rPr>
              <a:t>(3)</a:t>
            </a:r>
            <a:r>
              <a:rPr lang="en-US" sz="2000" dirty="0">
                <a:solidFill>
                  <a:schemeClr val="tx2"/>
                </a:solidFill>
                <a:latin typeface="Calibri" panose="020F0502020204030204" pitchFamily="34" charset="0"/>
                <a:cs typeface="Calibri" panose="020F0502020204030204" pitchFamily="34" charset="0"/>
              </a:rPr>
              <a:t>, lg(3) is about 1.58</a:t>
            </a:r>
            <a:endParaRPr lang="en-US" sz="2000" baseline="30000" dirty="0">
              <a:solidFill>
                <a:schemeClr val="tx2"/>
              </a:solidFill>
              <a:latin typeface="Calibri" panose="020F0502020204030204" pitchFamily="34" charset="0"/>
              <a:cs typeface="Calibri" panose="020F0502020204030204" pitchFamily="34" charset="0"/>
            </a:endParaRPr>
          </a:p>
          <a:p>
            <a:pPr>
              <a:lnSpc>
                <a:spcPct val="80000"/>
              </a:lnSpc>
              <a:buNone/>
            </a:pPr>
            <a:endParaRPr lang="en-US" sz="2800" dirty="0">
              <a:solidFill>
                <a:schemeClr val="tx2"/>
              </a:solidFill>
            </a:endParaRPr>
          </a:p>
          <a:p>
            <a:pPr>
              <a:lnSpc>
                <a:spcPct val="80000"/>
              </a:lnSpc>
            </a:pPr>
            <a:endParaRPr lang="en-US" sz="2800" dirty="0">
              <a:solidFill>
                <a:schemeClr val="tx2"/>
              </a:solidFill>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Slide Number Placeholder 5"/>
          <p:cNvSpPr>
            <a:spLocks noGrp="1"/>
          </p:cNvSpPr>
          <p:nvPr>
            <p:ph type="sldNum" sz="quarter" idx="12"/>
          </p:nvPr>
        </p:nvSpPr>
        <p:spPr>
          <a:noFill/>
        </p:spPr>
        <p:txBody>
          <a:bodyPr/>
          <a:lstStyle/>
          <a:p>
            <a:fld id="{8932B568-3C8F-4ED1-96CE-1CCD8FFC0F36}" type="slidenum">
              <a:rPr lang="en-US" smtClean="0"/>
              <a:pPr/>
              <a:t>41</a:t>
            </a:fld>
            <a:endParaRPr lang="en-US"/>
          </a:p>
        </p:txBody>
      </p:sp>
      <p:sp>
        <p:nvSpPr>
          <p:cNvPr id="40964" name="Rectangle 2"/>
          <p:cNvSpPr>
            <a:spLocks noGrp="1" noChangeArrowheads="1"/>
          </p:cNvSpPr>
          <p:nvPr>
            <p:ph type="title"/>
          </p:nvPr>
        </p:nvSpPr>
        <p:spPr>
          <a:xfrm>
            <a:off x="685800" y="0"/>
            <a:ext cx="7772400" cy="838200"/>
          </a:xfrm>
        </p:spPr>
        <p:txBody>
          <a:bodyPr/>
          <a:lstStyle/>
          <a:p>
            <a:r>
              <a:rPr lang="en-US" sz="3600"/>
              <a:t>Integer Squaring</a:t>
            </a:r>
          </a:p>
        </p:txBody>
      </p:sp>
      <p:sp>
        <p:nvSpPr>
          <p:cNvPr id="40965" name="Rectangle 3"/>
          <p:cNvSpPr>
            <a:spLocks noGrp="1" noChangeArrowheads="1"/>
          </p:cNvSpPr>
          <p:nvPr>
            <p:ph type="body" idx="1"/>
          </p:nvPr>
        </p:nvSpPr>
        <p:spPr>
          <a:xfrm>
            <a:off x="417443" y="2011017"/>
            <a:ext cx="8077200" cy="4495800"/>
          </a:xfrm>
        </p:spPr>
        <p:txBody>
          <a:bodyPr/>
          <a:lstStyle/>
          <a:p>
            <a:pPr>
              <a:spcBef>
                <a:spcPts val="200"/>
              </a:spcBef>
            </a:pPr>
            <a:r>
              <a:rPr lang="en-US" sz="2000" dirty="0">
                <a:solidFill>
                  <a:schemeClr val="tx2"/>
                </a:solidFill>
                <a:latin typeface="Calibri" panose="020F0502020204030204" pitchFamily="34" charset="0"/>
                <a:cs typeface="Calibri" panose="020F0502020204030204" pitchFamily="34" charset="0"/>
              </a:rPr>
              <a:t>Reduced number of multiplies because of symmetry</a:t>
            </a:r>
          </a:p>
          <a:p>
            <a:pPr lvl="1">
              <a:spcBef>
                <a:spcPts val="200"/>
              </a:spcBef>
            </a:pPr>
            <a:r>
              <a:rPr lang="en-US" sz="2000" dirty="0">
                <a:solidFill>
                  <a:schemeClr val="tx2"/>
                </a:solidFill>
                <a:latin typeface="Calibri" panose="020F0502020204030204" pitchFamily="34" charset="0"/>
                <a:cs typeface="Calibri" panose="020F0502020204030204" pitchFamily="34" charset="0"/>
              </a:rPr>
              <a:t>a= 2</a:t>
            </a:r>
            <a:r>
              <a:rPr lang="en-US" sz="2000" baseline="30000" dirty="0">
                <a:solidFill>
                  <a:schemeClr val="tx2"/>
                </a:solidFill>
                <a:latin typeface="Calibri" panose="020F0502020204030204" pitchFamily="34" charset="0"/>
                <a:cs typeface="Calibri" panose="020F0502020204030204" pitchFamily="34" charset="0"/>
              </a:rPr>
              <a:t>n</a:t>
            </a:r>
            <a:r>
              <a:rPr lang="en-US" sz="2000" dirty="0">
                <a:solidFill>
                  <a:schemeClr val="tx2"/>
                </a:solidFill>
                <a:latin typeface="Calibri" panose="020F0502020204030204" pitchFamily="34" charset="0"/>
                <a:cs typeface="Calibri" panose="020F0502020204030204" pitchFamily="34" charset="0"/>
              </a:rPr>
              <a:t>a</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+a</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 b= 2</a:t>
            </a:r>
            <a:r>
              <a:rPr lang="en-US" sz="2000" baseline="30000" dirty="0">
                <a:solidFill>
                  <a:schemeClr val="tx2"/>
                </a:solidFill>
                <a:latin typeface="Calibri" panose="020F0502020204030204" pitchFamily="34" charset="0"/>
                <a:cs typeface="Calibri" panose="020F0502020204030204" pitchFamily="34" charset="0"/>
              </a:rPr>
              <a:t>n</a:t>
            </a:r>
            <a:r>
              <a:rPr lang="en-US" sz="2000" dirty="0">
                <a:solidFill>
                  <a:schemeClr val="tx2"/>
                </a:solidFill>
                <a:latin typeface="Calibri" panose="020F0502020204030204" pitchFamily="34" charset="0"/>
                <a:cs typeface="Calibri" panose="020F0502020204030204" pitchFamily="34" charset="0"/>
              </a:rPr>
              <a:t>b</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+b</a:t>
            </a:r>
            <a:r>
              <a:rPr lang="en-US" sz="2000" baseline="-25000" dirty="0">
                <a:solidFill>
                  <a:schemeClr val="tx2"/>
                </a:solidFill>
                <a:latin typeface="Calibri" panose="020F0502020204030204" pitchFamily="34" charset="0"/>
                <a:cs typeface="Calibri" panose="020F0502020204030204" pitchFamily="34" charset="0"/>
              </a:rPr>
              <a:t>0</a:t>
            </a:r>
          </a:p>
          <a:p>
            <a:pPr lvl="1">
              <a:spcBef>
                <a:spcPts val="200"/>
              </a:spcBef>
            </a:pPr>
            <a:r>
              <a:rPr lang="en-US" sz="2000" dirty="0">
                <a:solidFill>
                  <a:schemeClr val="tx2"/>
                </a:solidFill>
                <a:latin typeface="Calibri" panose="020F0502020204030204" pitchFamily="34" charset="0"/>
                <a:cs typeface="Calibri" panose="020F0502020204030204" pitchFamily="34" charset="0"/>
              </a:rPr>
              <a:t>ab= 2</a:t>
            </a:r>
            <a:r>
              <a:rPr lang="en-US" sz="2000" baseline="30000" dirty="0">
                <a:solidFill>
                  <a:schemeClr val="tx2"/>
                </a:solidFill>
                <a:latin typeface="Calibri" panose="020F0502020204030204" pitchFamily="34" charset="0"/>
                <a:cs typeface="Calibri" panose="020F0502020204030204" pitchFamily="34" charset="0"/>
              </a:rPr>
              <a:t>2n</a:t>
            </a:r>
            <a:r>
              <a:rPr lang="en-US" sz="2000" dirty="0">
                <a:solidFill>
                  <a:schemeClr val="tx2"/>
                </a:solidFill>
                <a:latin typeface="Calibri" panose="020F0502020204030204" pitchFamily="34" charset="0"/>
                <a:cs typeface="Calibri" panose="020F0502020204030204" pitchFamily="34" charset="0"/>
              </a:rPr>
              <a:t>a</a:t>
            </a:r>
            <a:r>
              <a:rPr lang="en-US" sz="2000" baseline="-25000" dirty="0">
                <a:solidFill>
                  <a:schemeClr val="tx2"/>
                </a:solidFill>
                <a:latin typeface="Calibri" panose="020F0502020204030204" pitchFamily="34" charset="0"/>
                <a:cs typeface="Calibri" panose="020F0502020204030204" pitchFamily="34" charset="0"/>
              </a:rPr>
              <a:t>1 </a:t>
            </a:r>
            <a:r>
              <a:rPr lang="en-US" sz="2000" dirty="0">
                <a:solidFill>
                  <a:schemeClr val="tx2"/>
                </a:solidFill>
                <a:latin typeface="Calibri" panose="020F0502020204030204" pitchFamily="34" charset="0"/>
                <a:cs typeface="Calibri" panose="020F0502020204030204" pitchFamily="34" charset="0"/>
              </a:rPr>
              <a:t>b</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 + 2</a:t>
            </a:r>
            <a:r>
              <a:rPr lang="en-US" sz="2000" baseline="30000" dirty="0">
                <a:solidFill>
                  <a:schemeClr val="tx2"/>
                </a:solidFill>
                <a:latin typeface="Calibri" panose="020F0502020204030204" pitchFamily="34" charset="0"/>
                <a:cs typeface="Calibri" panose="020F0502020204030204" pitchFamily="34" charset="0"/>
              </a:rPr>
              <a:t>n</a:t>
            </a:r>
            <a:r>
              <a:rPr lang="en-US" sz="2000" dirty="0">
                <a:solidFill>
                  <a:schemeClr val="tx2"/>
                </a:solidFill>
                <a:latin typeface="Calibri" panose="020F0502020204030204" pitchFamily="34" charset="0"/>
                <a:cs typeface="Calibri" panose="020F0502020204030204" pitchFamily="34" charset="0"/>
              </a:rPr>
              <a:t>(a</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 b</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+b</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 a</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)+b</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a</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 </a:t>
            </a:r>
          </a:p>
          <a:p>
            <a:pPr lvl="2">
              <a:spcBef>
                <a:spcPts val="200"/>
              </a:spcBef>
            </a:pPr>
            <a:r>
              <a:rPr lang="en-US" sz="2000" dirty="0">
                <a:solidFill>
                  <a:schemeClr val="tx2"/>
                </a:solidFill>
                <a:latin typeface="Calibri" panose="020F0502020204030204" pitchFamily="34" charset="0"/>
                <a:cs typeface="Calibri" panose="020F0502020204030204" pitchFamily="34" charset="0"/>
              </a:rPr>
              <a:t>4 multiplies</a:t>
            </a:r>
          </a:p>
          <a:p>
            <a:pPr lvl="1">
              <a:spcBef>
                <a:spcPts val="200"/>
              </a:spcBef>
            </a:pPr>
            <a:r>
              <a:rPr lang="en-US" sz="2000" dirty="0">
                <a:solidFill>
                  <a:schemeClr val="tx2"/>
                </a:solidFill>
                <a:latin typeface="Calibri" panose="020F0502020204030204" pitchFamily="34" charset="0"/>
                <a:cs typeface="Calibri" panose="020F0502020204030204" pitchFamily="34" charset="0"/>
              </a:rPr>
              <a:t>a</a:t>
            </a:r>
            <a:r>
              <a:rPr lang="en-US" sz="2000" baseline="30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 2</a:t>
            </a:r>
            <a:r>
              <a:rPr lang="en-US" sz="2000" baseline="30000" dirty="0">
                <a:solidFill>
                  <a:schemeClr val="tx2"/>
                </a:solidFill>
                <a:latin typeface="Calibri" panose="020F0502020204030204" pitchFamily="34" charset="0"/>
                <a:cs typeface="Calibri" panose="020F0502020204030204" pitchFamily="34" charset="0"/>
              </a:rPr>
              <a:t>2n</a:t>
            </a:r>
            <a:r>
              <a:rPr lang="en-US" sz="2000" dirty="0">
                <a:solidFill>
                  <a:schemeClr val="tx2"/>
                </a:solidFill>
                <a:latin typeface="Calibri" panose="020F0502020204030204" pitchFamily="34" charset="0"/>
                <a:cs typeface="Calibri" panose="020F0502020204030204" pitchFamily="34" charset="0"/>
              </a:rPr>
              <a:t>a</a:t>
            </a:r>
            <a:r>
              <a:rPr lang="en-US" sz="2000" baseline="-25000" dirty="0">
                <a:solidFill>
                  <a:schemeClr val="tx2"/>
                </a:solidFill>
                <a:latin typeface="Calibri" panose="020F0502020204030204" pitchFamily="34" charset="0"/>
                <a:cs typeface="Calibri" panose="020F0502020204030204" pitchFamily="34" charset="0"/>
              </a:rPr>
              <a:t>1</a:t>
            </a:r>
            <a:r>
              <a:rPr lang="en-US" sz="2000" baseline="30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+2</a:t>
            </a:r>
            <a:r>
              <a:rPr lang="en-US" sz="2000" baseline="30000" dirty="0">
                <a:solidFill>
                  <a:schemeClr val="tx2"/>
                </a:solidFill>
                <a:latin typeface="Calibri" panose="020F0502020204030204" pitchFamily="34" charset="0"/>
                <a:cs typeface="Calibri" panose="020F0502020204030204" pitchFamily="34" charset="0"/>
              </a:rPr>
              <a:t>n+1</a:t>
            </a:r>
            <a:r>
              <a:rPr lang="en-US" sz="2000" dirty="0">
                <a:solidFill>
                  <a:schemeClr val="tx2"/>
                </a:solidFill>
                <a:latin typeface="Calibri" panose="020F0502020204030204" pitchFamily="34" charset="0"/>
                <a:cs typeface="Calibri" panose="020F0502020204030204" pitchFamily="34" charset="0"/>
              </a:rPr>
              <a:t>a</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a</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+a</a:t>
            </a:r>
            <a:r>
              <a:rPr lang="en-US" sz="2000" baseline="-25000" dirty="0">
                <a:solidFill>
                  <a:schemeClr val="tx2"/>
                </a:solidFill>
                <a:latin typeface="Calibri" panose="020F0502020204030204" pitchFamily="34" charset="0"/>
                <a:cs typeface="Calibri" panose="020F0502020204030204" pitchFamily="34" charset="0"/>
              </a:rPr>
              <a:t>0</a:t>
            </a:r>
            <a:r>
              <a:rPr lang="en-US" sz="2000" baseline="30000" dirty="0">
                <a:solidFill>
                  <a:schemeClr val="tx2"/>
                </a:solidFill>
                <a:latin typeface="Calibri" panose="020F0502020204030204" pitchFamily="34" charset="0"/>
                <a:cs typeface="Calibri" panose="020F0502020204030204" pitchFamily="34" charset="0"/>
              </a:rPr>
              <a:t>2</a:t>
            </a:r>
          </a:p>
          <a:p>
            <a:pPr lvl="2">
              <a:spcBef>
                <a:spcPts val="200"/>
              </a:spcBef>
            </a:pPr>
            <a:r>
              <a:rPr lang="en-US" sz="2000" dirty="0">
                <a:solidFill>
                  <a:schemeClr val="tx2"/>
                </a:solidFill>
                <a:latin typeface="Calibri" panose="020F0502020204030204" pitchFamily="34" charset="0"/>
                <a:cs typeface="Calibri" panose="020F0502020204030204" pitchFamily="34" charset="0"/>
              </a:rPr>
              <a:t>3 multiplies</a:t>
            </a:r>
          </a:p>
          <a:p>
            <a:pPr>
              <a:spcBef>
                <a:spcPts val="200"/>
              </a:spcBef>
            </a:pPr>
            <a:r>
              <a:rPr lang="en-US" sz="2000" dirty="0">
                <a:solidFill>
                  <a:schemeClr val="tx2"/>
                </a:solidFill>
                <a:latin typeface="Calibri" panose="020F0502020204030204" pitchFamily="34" charset="0"/>
                <a:cs typeface="Calibri" panose="020F0502020204030204" pitchFamily="34" charset="0"/>
              </a:rPr>
              <a:t>Cost:  If a is t words long, a</a:t>
            </a:r>
            <a:r>
              <a:rPr lang="en-US" sz="2000" baseline="30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 takes (t+1)t/2 single precision multiplies</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Slide Number Placeholder 5"/>
          <p:cNvSpPr>
            <a:spLocks noGrp="1"/>
          </p:cNvSpPr>
          <p:nvPr>
            <p:ph type="sldNum" sz="quarter" idx="12"/>
          </p:nvPr>
        </p:nvSpPr>
        <p:spPr>
          <a:noFill/>
        </p:spPr>
        <p:txBody>
          <a:bodyPr/>
          <a:lstStyle/>
          <a:p>
            <a:fld id="{C422BF9E-18DB-4392-858B-A48F587E5E57}" type="slidenum">
              <a:rPr lang="en-US" smtClean="0"/>
              <a:pPr/>
              <a:t>42</a:t>
            </a:fld>
            <a:endParaRPr lang="en-US"/>
          </a:p>
        </p:txBody>
      </p:sp>
      <p:sp>
        <p:nvSpPr>
          <p:cNvPr id="41988" name="Rectangle 2"/>
          <p:cNvSpPr>
            <a:spLocks noGrp="1" noChangeArrowheads="1"/>
          </p:cNvSpPr>
          <p:nvPr>
            <p:ph type="title"/>
          </p:nvPr>
        </p:nvSpPr>
        <p:spPr>
          <a:xfrm>
            <a:off x="685800" y="0"/>
            <a:ext cx="7772400" cy="914400"/>
          </a:xfrm>
        </p:spPr>
        <p:txBody>
          <a:bodyPr/>
          <a:lstStyle/>
          <a:p>
            <a:r>
              <a:rPr lang="en-US" sz="3600"/>
              <a:t>Integer Division Algorithm</a:t>
            </a:r>
          </a:p>
        </p:txBody>
      </p:sp>
      <p:sp>
        <p:nvSpPr>
          <p:cNvPr id="41989" name="Rectangle 3"/>
          <p:cNvSpPr>
            <a:spLocks noGrp="1" noChangeArrowheads="1"/>
          </p:cNvSpPr>
          <p:nvPr>
            <p:ph type="body" idx="1"/>
          </p:nvPr>
        </p:nvSpPr>
        <p:spPr>
          <a:xfrm>
            <a:off x="533400" y="1981200"/>
            <a:ext cx="8458200" cy="4114800"/>
          </a:xfrm>
        </p:spPr>
        <p:txBody>
          <a:bodyPr/>
          <a:lstStyle/>
          <a:p>
            <a:pPr>
              <a:spcBef>
                <a:spcPts val="200"/>
              </a:spcBef>
            </a:pPr>
            <a:r>
              <a:rPr lang="en-US" sz="2000" dirty="0">
                <a:solidFill>
                  <a:schemeClr val="tx2"/>
                </a:solidFill>
                <a:latin typeface="Calibri" panose="020F0502020204030204" pitchFamily="34" charset="0"/>
                <a:cs typeface="Calibri" panose="020F0502020204030204" pitchFamily="34" charset="0"/>
              </a:rPr>
              <a:t>x= (</a:t>
            </a:r>
            <a:r>
              <a:rPr lang="en-US" sz="2000" dirty="0" err="1">
                <a:solidFill>
                  <a:schemeClr val="tx2"/>
                </a:solidFill>
                <a:latin typeface="Calibri" panose="020F0502020204030204" pitchFamily="34" charset="0"/>
                <a:cs typeface="Calibri" panose="020F0502020204030204" pitchFamily="34" charset="0"/>
              </a:rPr>
              <a:t>x</a:t>
            </a:r>
            <a:r>
              <a:rPr lang="en-US" sz="2000" baseline="-25000" dirty="0" err="1">
                <a:solidFill>
                  <a:schemeClr val="tx2"/>
                </a:solidFill>
                <a:latin typeface="Calibri" panose="020F0502020204030204" pitchFamily="34" charset="0"/>
                <a:cs typeface="Calibri" panose="020F0502020204030204" pitchFamily="34" charset="0"/>
              </a:rPr>
              <a:t>n</a:t>
            </a:r>
            <a:r>
              <a:rPr lang="en-US" sz="2000" dirty="0">
                <a:solidFill>
                  <a:schemeClr val="tx2"/>
                </a:solidFill>
                <a:latin typeface="Calibri" panose="020F0502020204030204" pitchFamily="34" charset="0"/>
                <a:cs typeface="Calibri" panose="020F0502020204030204" pitchFamily="34" charset="0"/>
              </a:rPr>
              <a:t> x</a:t>
            </a:r>
            <a:r>
              <a:rPr lang="en-US" sz="2000" baseline="-25000" dirty="0">
                <a:solidFill>
                  <a:schemeClr val="tx2"/>
                </a:solidFill>
                <a:latin typeface="Calibri" panose="020F0502020204030204" pitchFamily="34" charset="0"/>
                <a:cs typeface="Calibri" panose="020F0502020204030204" pitchFamily="34" charset="0"/>
              </a:rPr>
              <a:t>n-1</a:t>
            </a:r>
            <a:r>
              <a:rPr lang="en-US" sz="2000" dirty="0">
                <a:solidFill>
                  <a:schemeClr val="tx2"/>
                </a:solidFill>
                <a:latin typeface="Calibri" panose="020F0502020204030204" pitchFamily="34" charset="0"/>
                <a:cs typeface="Calibri" panose="020F0502020204030204" pitchFamily="34" charset="0"/>
              </a:rPr>
              <a:t> … x</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a:t>
            </a:r>
            <a:r>
              <a:rPr lang="en-US" sz="2000" baseline="-25000" dirty="0">
                <a:solidFill>
                  <a:schemeClr val="tx2"/>
                </a:solidFill>
                <a:latin typeface="Calibri" panose="020F0502020204030204" pitchFamily="34" charset="0"/>
                <a:cs typeface="Calibri" panose="020F0502020204030204" pitchFamily="34" charset="0"/>
              </a:rPr>
              <a:t>b</a:t>
            </a:r>
            <a:r>
              <a:rPr lang="en-US" sz="2000" dirty="0">
                <a:solidFill>
                  <a:schemeClr val="tx2"/>
                </a:solidFill>
                <a:latin typeface="Calibri" panose="020F0502020204030204" pitchFamily="34" charset="0"/>
                <a:cs typeface="Calibri" panose="020F0502020204030204" pitchFamily="34" charset="0"/>
              </a:rPr>
              <a:t>, y= (</a:t>
            </a:r>
            <a:r>
              <a:rPr lang="en-US" sz="2000" dirty="0" err="1">
                <a:solidFill>
                  <a:schemeClr val="tx2"/>
                </a:solidFill>
                <a:latin typeface="Calibri" panose="020F0502020204030204" pitchFamily="34" charset="0"/>
                <a:cs typeface="Calibri" panose="020F0502020204030204" pitchFamily="34" charset="0"/>
              </a:rPr>
              <a:t>y</a:t>
            </a:r>
            <a:r>
              <a:rPr lang="en-US" sz="2000" baseline="-25000" dirty="0" err="1">
                <a:solidFill>
                  <a:schemeClr val="tx2"/>
                </a:solidFill>
                <a:latin typeface="Calibri" panose="020F0502020204030204" pitchFamily="34" charset="0"/>
                <a:cs typeface="Calibri" panose="020F0502020204030204" pitchFamily="34" charset="0"/>
              </a:rPr>
              <a:t>n</a:t>
            </a:r>
            <a:r>
              <a:rPr lang="en-US" sz="2000" dirty="0">
                <a:solidFill>
                  <a:schemeClr val="tx2"/>
                </a:solidFill>
                <a:latin typeface="Calibri" panose="020F0502020204030204" pitchFamily="34" charset="0"/>
                <a:cs typeface="Calibri" panose="020F0502020204030204" pitchFamily="34" charset="0"/>
              </a:rPr>
              <a:t> y</a:t>
            </a:r>
            <a:r>
              <a:rPr lang="en-US" sz="2000" baseline="-25000" dirty="0">
                <a:solidFill>
                  <a:schemeClr val="tx2"/>
                </a:solidFill>
                <a:latin typeface="Calibri" panose="020F0502020204030204" pitchFamily="34" charset="0"/>
                <a:cs typeface="Calibri" panose="020F0502020204030204" pitchFamily="34" charset="0"/>
              </a:rPr>
              <a:t>n-1</a:t>
            </a:r>
            <a:r>
              <a:rPr lang="en-US" sz="2000" dirty="0">
                <a:solidFill>
                  <a:schemeClr val="tx2"/>
                </a:solidFill>
                <a:latin typeface="Calibri" panose="020F0502020204030204" pitchFamily="34" charset="0"/>
                <a:cs typeface="Calibri" panose="020F0502020204030204" pitchFamily="34" charset="0"/>
              </a:rPr>
              <a:t> … y</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a:t>
            </a:r>
            <a:r>
              <a:rPr lang="en-US" sz="2000" baseline="-25000" dirty="0">
                <a:solidFill>
                  <a:schemeClr val="tx2"/>
                </a:solidFill>
                <a:latin typeface="Calibri" panose="020F0502020204030204" pitchFamily="34" charset="0"/>
                <a:cs typeface="Calibri" panose="020F0502020204030204" pitchFamily="34" charset="0"/>
              </a:rPr>
              <a:t>b</a:t>
            </a:r>
            <a:endParaRPr lang="en-US" sz="2000" dirty="0">
              <a:solidFill>
                <a:schemeClr val="tx2"/>
              </a:solidFill>
              <a:latin typeface="Calibri" panose="020F0502020204030204" pitchFamily="34" charset="0"/>
              <a:cs typeface="Calibri" panose="020F0502020204030204" pitchFamily="34" charset="0"/>
            </a:endParaRPr>
          </a:p>
          <a:p>
            <a:pPr>
              <a:spcBef>
                <a:spcPts val="200"/>
              </a:spcBef>
            </a:pPr>
            <a:r>
              <a:rPr lang="en-US" sz="2000" dirty="0">
                <a:solidFill>
                  <a:schemeClr val="tx2"/>
                </a:solidFill>
                <a:latin typeface="Calibri" panose="020F0502020204030204" pitchFamily="34" charset="0"/>
                <a:cs typeface="Calibri" panose="020F0502020204030204" pitchFamily="34" charset="0"/>
              </a:rPr>
              <a:t>x/y=q= (</a:t>
            </a:r>
            <a:r>
              <a:rPr lang="en-US" sz="2000" dirty="0" err="1">
                <a:solidFill>
                  <a:schemeClr val="tx2"/>
                </a:solidFill>
                <a:latin typeface="Calibri" panose="020F0502020204030204" pitchFamily="34" charset="0"/>
                <a:cs typeface="Calibri" panose="020F0502020204030204" pitchFamily="34" charset="0"/>
              </a:rPr>
              <a:t>q</a:t>
            </a:r>
            <a:r>
              <a:rPr lang="en-US" sz="2000" baseline="-25000" dirty="0" err="1">
                <a:solidFill>
                  <a:schemeClr val="tx2"/>
                </a:solidFill>
                <a:latin typeface="Calibri" panose="020F0502020204030204" pitchFamily="34" charset="0"/>
                <a:cs typeface="Calibri" panose="020F0502020204030204" pitchFamily="34" charset="0"/>
              </a:rPr>
              <a:t>n</a:t>
            </a:r>
            <a:r>
              <a:rPr lang="en-US" sz="2000" baseline="-25000" dirty="0">
                <a:solidFill>
                  <a:schemeClr val="tx2"/>
                </a:solidFill>
                <a:latin typeface="Calibri" panose="020F0502020204030204" pitchFamily="34" charset="0"/>
                <a:cs typeface="Calibri" panose="020F0502020204030204" pitchFamily="34" charset="0"/>
              </a:rPr>
              <a:t>-t</a:t>
            </a:r>
            <a:r>
              <a:rPr lang="en-US" sz="2000" dirty="0">
                <a:solidFill>
                  <a:schemeClr val="tx2"/>
                </a:solidFill>
                <a:latin typeface="Calibri" panose="020F0502020204030204" pitchFamily="34" charset="0"/>
                <a:cs typeface="Calibri" panose="020F0502020204030204" pitchFamily="34" charset="0"/>
              </a:rPr>
              <a:t> q</a:t>
            </a:r>
            <a:r>
              <a:rPr lang="en-US" sz="2000" baseline="-25000" dirty="0">
                <a:solidFill>
                  <a:schemeClr val="tx2"/>
                </a:solidFill>
                <a:latin typeface="Calibri" panose="020F0502020204030204" pitchFamily="34" charset="0"/>
                <a:cs typeface="Calibri" panose="020F0502020204030204" pitchFamily="34" charset="0"/>
              </a:rPr>
              <a:t>n-1</a:t>
            </a:r>
            <a:r>
              <a:rPr lang="en-US" sz="2000" dirty="0">
                <a:solidFill>
                  <a:schemeClr val="tx2"/>
                </a:solidFill>
                <a:latin typeface="Calibri" panose="020F0502020204030204" pitchFamily="34" charset="0"/>
                <a:cs typeface="Calibri" panose="020F0502020204030204" pitchFamily="34" charset="0"/>
              </a:rPr>
              <a:t> … q</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a:t>
            </a:r>
            <a:r>
              <a:rPr lang="en-US" sz="2000" baseline="-25000" dirty="0">
                <a:solidFill>
                  <a:schemeClr val="tx2"/>
                </a:solidFill>
                <a:latin typeface="Calibri" panose="020F0502020204030204" pitchFamily="34" charset="0"/>
                <a:cs typeface="Calibri" panose="020F0502020204030204" pitchFamily="34" charset="0"/>
              </a:rPr>
              <a:t>b</a:t>
            </a:r>
            <a:r>
              <a:rPr lang="en-US" sz="2000" dirty="0">
                <a:solidFill>
                  <a:schemeClr val="tx2"/>
                </a:solidFill>
                <a:latin typeface="Calibri" panose="020F0502020204030204" pitchFamily="34" charset="0"/>
                <a:cs typeface="Calibri" panose="020F0502020204030204" pitchFamily="34" charset="0"/>
              </a:rPr>
              <a:t>, x mod y= r = (r</a:t>
            </a:r>
            <a:r>
              <a:rPr lang="en-US" sz="2000" baseline="-25000" dirty="0">
                <a:solidFill>
                  <a:schemeClr val="tx2"/>
                </a:solidFill>
                <a:latin typeface="Calibri" panose="020F0502020204030204" pitchFamily="34" charset="0"/>
                <a:cs typeface="Calibri" panose="020F0502020204030204" pitchFamily="34" charset="0"/>
              </a:rPr>
              <a:t>n</a:t>
            </a:r>
            <a:r>
              <a:rPr lang="en-US" sz="2000" dirty="0">
                <a:solidFill>
                  <a:schemeClr val="tx2"/>
                </a:solidFill>
                <a:latin typeface="Calibri" panose="020F0502020204030204" pitchFamily="34" charset="0"/>
                <a:cs typeface="Calibri" panose="020F0502020204030204" pitchFamily="34" charset="0"/>
              </a:rPr>
              <a:t> r</a:t>
            </a:r>
            <a:r>
              <a:rPr lang="en-US" sz="2000" baseline="-25000" dirty="0">
                <a:solidFill>
                  <a:schemeClr val="tx2"/>
                </a:solidFill>
                <a:latin typeface="Calibri" panose="020F0502020204030204" pitchFamily="34" charset="0"/>
                <a:cs typeface="Calibri" panose="020F0502020204030204" pitchFamily="34" charset="0"/>
              </a:rPr>
              <a:t>n-1</a:t>
            </a:r>
            <a:r>
              <a:rPr lang="en-US" sz="2000" dirty="0">
                <a:solidFill>
                  <a:schemeClr val="tx2"/>
                </a:solidFill>
                <a:latin typeface="Calibri" panose="020F0502020204030204" pitchFamily="34" charset="0"/>
                <a:cs typeface="Calibri" panose="020F0502020204030204" pitchFamily="34" charset="0"/>
              </a:rPr>
              <a:t> … r</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a:t>
            </a:r>
            <a:r>
              <a:rPr lang="en-US" sz="2000" baseline="-25000" dirty="0">
                <a:solidFill>
                  <a:schemeClr val="tx2"/>
                </a:solidFill>
                <a:latin typeface="Calibri" panose="020F0502020204030204" pitchFamily="34" charset="0"/>
                <a:cs typeface="Calibri" panose="020F0502020204030204" pitchFamily="34" charset="0"/>
              </a:rPr>
              <a:t>b</a:t>
            </a:r>
            <a:endParaRPr lang="en-US" sz="2000" dirty="0">
              <a:solidFill>
                <a:schemeClr val="tx2"/>
              </a:solidFill>
              <a:latin typeface="Calibri" panose="020F0502020204030204" pitchFamily="34" charset="0"/>
              <a:cs typeface="Calibri" panose="020F0502020204030204" pitchFamily="34" charset="0"/>
            </a:endParaRPr>
          </a:p>
          <a:p>
            <a:pPr>
              <a:spcBef>
                <a:spcPts val="200"/>
              </a:spcBef>
            </a:pPr>
            <a:endParaRPr lang="en-US" sz="2000" baseline="-25000" dirty="0">
              <a:solidFill>
                <a:schemeClr val="tx2"/>
              </a:solidFill>
              <a:latin typeface="Calibri" panose="020F0502020204030204" pitchFamily="34" charset="0"/>
              <a:cs typeface="Calibri" panose="020F0502020204030204" pitchFamily="34" charset="0"/>
            </a:endParaRPr>
          </a:p>
          <a:p>
            <a:pPr>
              <a:spcBef>
                <a:spcPts val="200"/>
              </a:spcBef>
            </a:pPr>
            <a:r>
              <a:rPr lang="en-US" sz="2000" dirty="0">
                <a:solidFill>
                  <a:schemeClr val="tx2"/>
                </a:solidFill>
                <a:latin typeface="Calibri" panose="020F0502020204030204" pitchFamily="34" charset="0"/>
                <a:cs typeface="Calibri" panose="020F0502020204030204" pitchFamily="34" charset="0"/>
              </a:rPr>
              <a:t>Key Step: Estimate Quotient</a:t>
            </a:r>
          </a:p>
          <a:p>
            <a:pPr lvl="1">
              <a:spcBef>
                <a:spcPts val="200"/>
              </a:spcBef>
            </a:pPr>
            <a:r>
              <a:rPr lang="en-US" sz="2000" dirty="0">
                <a:solidFill>
                  <a:schemeClr val="tx2"/>
                </a:solidFill>
                <a:latin typeface="Calibri" panose="020F0502020204030204" pitchFamily="34" charset="0"/>
                <a:cs typeface="Calibri" panose="020F0502020204030204" pitchFamily="34" charset="0"/>
              </a:rPr>
              <a:t>If </a:t>
            </a:r>
            <a:r>
              <a:rPr lang="en-US" sz="2000" dirty="0" err="1">
                <a:solidFill>
                  <a:schemeClr val="tx2"/>
                </a:solidFill>
                <a:latin typeface="Calibri" panose="020F0502020204030204" pitchFamily="34" charset="0"/>
                <a:cs typeface="Calibri" panose="020F0502020204030204" pitchFamily="34" charset="0"/>
              </a:rPr>
              <a:t>y</a:t>
            </a:r>
            <a:r>
              <a:rPr lang="en-US" sz="2000" baseline="-25000" dirty="0" err="1">
                <a:solidFill>
                  <a:schemeClr val="tx2"/>
                </a:solidFill>
                <a:latin typeface="Calibri" panose="020F0502020204030204" pitchFamily="34" charset="0"/>
                <a:cs typeface="Calibri" panose="020F0502020204030204" pitchFamily="34" charset="0"/>
              </a:rPr>
              <a:t>t</a:t>
            </a:r>
            <a:r>
              <a:rPr lang="en-US" sz="2000" dirty="0">
                <a:solidFill>
                  <a:schemeClr val="tx2"/>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s</a:t>
            </a:r>
            <a:r>
              <a:rPr lang="en-US" sz="2000" dirty="0">
                <a:solidFill>
                  <a:schemeClr val="tx2"/>
                </a:solidFill>
                <a:latin typeface="Calibri" panose="020F0502020204030204" pitchFamily="34" charset="0"/>
                <a:cs typeface="Calibri" panose="020F0502020204030204" pitchFamily="34" charset="0"/>
              </a:rPr>
              <a:t>  [b/2], the estimate</a:t>
            </a:r>
          </a:p>
          <a:p>
            <a:pPr lvl="1">
              <a:spcBef>
                <a:spcPts val="200"/>
              </a:spcBef>
            </a:pPr>
            <a:r>
              <a:rPr lang="en-US" sz="2000" dirty="0">
                <a:solidFill>
                  <a:schemeClr val="tx2"/>
                </a:solidFill>
                <a:latin typeface="Calibri" panose="020F0502020204030204" pitchFamily="34" charset="0"/>
                <a:cs typeface="Calibri" panose="020F0502020204030204" pitchFamily="34" charset="0"/>
              </a:rPr>
              <a:t>q</a:t>
            </a:r>
            <a:r>
              <a:rPr lang="en-US" sz="2000" baseline="-25000" dirty="0">
                <a:solidFill>
                  <a:schemeClr val="tx2"/>
                </a:solidFill>
                <a:latin typeface="Calibri" panose="020F0502020204030204" pitchFamily="34" charset="0"/>
                <a:cs typeface="Calibri" panose="020F0502020204030204" pitchFamily="34" charset="0"/>
              </a:rPr>
              <a:t>i-t-1</a:t>
            </a:r>
            <a:r>
              <a:rPr lang="en-US" sz="2000" dirty="0">
                <a:solidFill>
                  <a:schemeClr val="tx2"/>
                </a:solidFill>
                <a:latin typeface="Calibri" panose="020F0502020204030204" pitchFamily="34" charset="0"/>
                <a:cs typeface="Calibri" panose="020F0502020204030204" pitchFamily="34" charset="0"/>
              </a:rPr>
              <a:t>= (x</a:t>
            </a:r>
            <a:r>
              <a:rPr lang="en-US" sz="2000" baseline="-25000" dirty="0">
                <a:solidFill>
                  <a:schemeClr val="tx2"/>
                </a:solidFill>
                <a:latin typeface="Calibri" panose="020F0502020204030204" pitchFamily="34" charset="0"/>
                <a:cs typeface="Calibri" panose="020F0502020204030204" pitchFamily="34" charset="0"/>
              </a:rPr>
              <a:t>i</a:t>
            </a:r>
            <a:r>
              <a:rPr lang="en-US" sz="2000" dirty="0">
                <a:solidFill>
                  <a:schemeClr val="tx2"/>
                </a:solidFill>
                <a:latin typeface="Calibri" panose="020F0502020204030204" pitchFamily="34" charset="0"/>
                <a:cs typeface="Calibri" panose="020F0502020204030204" pitchFamily="34" charset="0"/>
              </a:rPr>
              <a:t>b+x</a:t>
            </a:r>
            <a:r>
              <a:rPr lang="en-US" sz="2000" baseline="-25000" dirty="0">
                <a:solidFill>
                  <a:schemeClr val="tx2"/>
                </a:solidFill>
                <a:latin typeface="Calibri" panose="020F0502020204030204" pitchFamily="34" charset="0"/>
                <a:cs typeface="Calibri" panose="020F0502020204030204" pitchFamily="34" charset="0"/>
              </a:rPr>
              <a:t>i-1</a:t>
            </a:r>
            <a:r>
              <a:rPr lang="en-US" sz="2000" dirty="0">
                <a:solidFill>
                  <a:schemeClr val="tx2"/>
                </a:solidFill>
                <a:latin typeface="Calibri" panose="020F0502020204030204" pitchFamily="34" charset="0"/>
                <a:cs typeface="Calibri" panose="020F0502020204030204" pitchFamily="34" charset="0"/>
              </a:rPr>
              <a:t>)/</a:t>
            </a:r>
            <a:r>
              <a:rPr lang="en-US" sz="2000" dirty="0" err="1">
                <a:solidFill>
                  <a:schemeClr val="tx2"/>
                </a:solidFill>
                <a:latin typeface="Calibri" panose="020F0502020204030204" pitchFamily="34" charset="0"/>
                <a:cs typeface="Calibri" panose="020F0502020204030204" pitchFamily="34" charset="0"/>
              </a:rPr>
              <a:t>y</a:t>
            </a:r>
            <a:r>
              <a:rPr lang="en-US" sz="2000" baseline="-25000" dirty="0" err="1">
                <a:solidFill>
                  <a:schemeClr val="tx2"/>
                </a:solidFill>
                <a:latin typeface="Calibri" panose="020F0502020204030204" pitchFamily="34" charset="0"/>
                <a:cs typeface="Calibri" panose="020F0502020204030204" pitchFamily="34" charset="0"/>
              </a:rPr>
              <a:t>t</a:t>
            </a:r>
            <a:r>
              <a:rPr lang="en-US" sz="2000" dirty="0">
                <a:solidFill>
                  <a:schemeClr val="tx2"/>
                </a:solidFill>
                <a:latin typeface="Calibri" panose="020F0502020204030204" pitchFamily="34" charset="0"/>
                <a:cs typeface="Calibri" panose="020F0502020204030204" pitchFamily="34" charset="0"/>
              </a:rPr>
              <a:t> is at most 2 greater than the correct value</a:t>
            </a:r>
          </a:p>
          <a:p>
            <a:pPr lvl="1">
              <a:spcBef>
                <a:spcPts val="200"/>
              </a:spcBef>
            </a:pPr>
            <a:r>
              <a:rPr lang="en-US" sz="2000" dirty="0">
                <a:solidFill>
                  <a:schemeClr val="tx2"/>
                </a:solidFill>
                <a:latin typeface="Calibri" panose="020F0502020204030204" pitchFamily="34" charset="0"/>
                <a:cs typeface="Calibri" panose="020F0502020204030204" pitchFamily="34" charset="0"/>
              </a:rPr>
              <a:t>If q</a:t>
            </a:r>
            <a:r>
              <a:rPr lang="en-US" sz="2000" baseline="-25000" dirty="0">
                <a:solidFill>
                  <a:schemeClr val="tx2"/>
                </a:solidFill>
                <a:latin typeface="Calibri" panose="020F0502020204030204" pitchFamily="34" charset="0"/>
                <a:cs typeface="Calibri" panose="020F0502020204030204" pitchFamily="34" charset="0"/>
              </a:rPr>
              <a:t>i-t-1</a:t>
            </a:r>
            <a:r>
              <a:rPr lang="en-US" sz="2000" dirty="0">
                <a:solidFill>
                  <a:schemeClr val="tx2"/>
                </a:solidFill>
                <a:latin typeface="Calibri" panose="020F0502020204030204" pitchFamily="34" charset="0"/>
                <a:cs typeface="Calibri" panose="020F0502020204030204" pitchFamily="34" charset="0"/>
              </a:rPr>
              <a:t>= (x</a:t>
            </a:r>
            <a:r>
              <a:rPr lang="en-US" sz="2000" baseline="-25000" dirty="0">
                <a:solidFill>
                  <a:schemeClr val="tx2"/>
                </a:solidFill>
                <a:latin typeface="Calibri" panose="020F0502020204030204" pitchFamily="34" charset="0"/>
                <a:cs typeface="Calibri" panose="020F0502020204030204" pitchFamily="34" charset="0"/>
              </a:rPr>
              <a:t>i</a:t>
            </a:r>
            <a:r>
              <a:rPr lang="en-US" sz="2000" dirty="0">
                <a:solidFill>
                  <a:schemeClr val="tx2"/>
                </a:solidFill>
                <a:latin typeface="Calibri" panose="020F0502020204030204" pitchFamily="34" charset="0"/>
                <a:cs typeface="Calibri" panose="020F0502020204030204" pitchFamily="34" charset="0"/>
              </a:rPr>
              <a:t>b</a:t>
            </a:r>
            <a:r>
              <a:rPr lang="en-US" sz="2000" baseline="30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+x</a:t>
            </a:r>
            <a:r>
              <a:rPr lang="en-US" sz="2000" baseline="-25000" dirty="0">
                <a:solidFill>
                  <a:schemeClr val="tx2"/>
                </a:solidFill>
                <a:latin typeface="Calibri" panose="020F0502020204030204" pitchFamily="34" charset="0"/>
                <a:cs typeface="Calibri" panose="020F0502020204030204" pitchFamily="34" charset="0"/>
              </a:rPr>
              <a:t>i-1</a:t>
            </a:r>
            <a:r>
              <a:rPr lang="en-US" sz="2000" dirty="0">
                <a:solidFill>
                  <a:schemeClr val="tx2"/>
                </a:solidFill>
                <a:latin typeface="Calibri" panose="020F0502020204030204" pitchFamily="34" charset="0"/>
                <a:cs typeface="Calibri" panose="020F0502020204030204" pitchFamily="34" charset="0"/>
              </a:rPr>
              <a:t>b+x</a:t>
            </a:r>
            <a:r>
              <a:rPr lang="en-US" sz="2000" baseline="-25000" dirty="0">
                <a:solidFill>
                  <a:schemeClr val="tx2"/>
                </a:solidFill>
                <a:latin typeface="Calibri" panose="020F0502020204030204" pitchFamily="34" charset="0"/>
                <a:cs typeface="Calibri" panose="020F0502020204030204" pitchFamily="34" charset="0"/>
              </a:rPr>
              <a:t>i-2</a:t>
            </a:r>
            <a:r>
              <a:rPr lang="en-US" sz="2000" dirty="0">
                <a:solidFill>
                  <a:schemeClr val="tx2"/>
                </a:solidFill>
                <a:latin typeface="Calibri" panose="020F0502020204030204" pitchFamily="34" charset="0"/>
                <a:cs typeface="Calibri" panose="020F0502020204030204" pitchFamily="34" charset="0"/>
              </a:rPr>
              <a:t>)/(y</a:t>
            </a:r>
            <a:r>
              <a:rPr lang="en-US" sz="2000" baseline="-25000" dirty="0">
                <a:solidFill>
                  <a:schemeClr val="tx2"/>
                </a:solidFill>
                <a:latin typeface="Calibri" panose="020F0502020204030204" pitchFamily="34" charset="0"/>
                <a:cs typeface="Calibri" panose="020F0502020204030204" pitchFamily="34" charset="0"/>
              </a:rPr>
              <a:t>t</a:t>
            </a:r>
            <a:r>
              <a:rPr lang="en-US" sz="2000" dirty="0">
                <a:solidFill>
                  <a:schemeClr val="tx2"/>
                </a:solidFill>
                <a:latin typeface="Calibri" panose="020F0502020204030204" pitchFamily="34" charset="0"/>
                <a:cs typeface="Calibri" panose="020F0502020204030204" pitchFamily="34" charset="0"/>
              </a:rPr>
              <a:t>b+y</a:t>
            </a:r>
            <a:r>
              <a:rPr lang="en-US" sz="2000" baseline="-25000" dirty="0">
                <a:solidFill>
                  <a:schemeClr val="tx2"/>
                </a:solidFill>
                <a:latin typeface="Calibri" panose="020F0502020204030204" pitchFamily="34" charset="0"/>
                <a:cs typeface="Calibri" panose="020F0502020204030204" pitchFamily="34" charset="0"/>
              </a:rPr>
              <a:t>t-1</a:t>
            </a:r>
            <a:r>
              <a:rPr lang="en-US" sz="2000" dirty="0">
                <a:solidFill>
                  <a:schemeClr val="tx2"/>
                </a:solidFill>
                <a:latin typeface="Calibri" panose="020F0502020204030204" pitchFamily="34" charset="0"/>
                <a:cs typeface="Calibri" panose="020F0502020204030204" pitchFamily="34" charset="0"/>
              </a:rPr>
              <a:t>) is at most 1 greater than the correct value</a:t>
            </a:r>
          </a:p>
          <a:p>
            <a:pPr lvl="1">
              <a:buFontTx/>
              <a:buNone/>
            </a:pPr>
            <a:endParaRPr lang="en-US" sz="2000" baseline="-25000" dirty="0">
              <a:solidFill>
                <a:schemeClr val="tx2"/>
              </a:solidFill>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Slide Number Placeholder 5"/>
          <p:cNvSpPr>
            <a:spLocks noGrp="1"/>
          </p:cNvSpPr>
          <p:nvPr>
            <p:ph type="sldNum" sz="quarter" idx="12"/>
          </p:nvPr>
        </p:nvSpPr>
        <p:spPr>
          <a:noFill/>
        </p:spPr>
        <p:txBody>
          <a:bodyPr/>
          <a:lstStyle/>
          <a:p>
            <a:fld id="{C4D52BBE-B4BB-42B0-959A-9392F51AB1C9}" type="slidenum">
              <a:rPr lang="en-US" smtClean="0"/>
              <a:pPr/>
              <a:t>43</a:t>
            </a:fld>
            <a:endParaRPr lang="en-US"/>
          </a:p>
        </p:txBody>
      </p:sp>
      <p:sp>
        <p:nvSpPr>
          <p:cNvPr id="43012" name="Rectangle 2"/>
          <p:cNvSpPr>
            <a:spLocks noGrp="1" noChangeArrowheads="1"/>
          </p:cNvSpPr>
          <p:nvPr>
            <p:ph type="title"/>
          </p:nvPr>
        </p:nvSpPr>
        <p:spPr>
          <a:xfrm>
            <a:off x="685800" y="0"/>
            <a:ext cx="7772400" cy="762000"/>
          </a:xfrm>
        </p:spPr>
        <p:txBody>
          <a:bodyPr/>
          <a:lstStyle/>
          <a:p>
            <a:r>
              <a:rPr lang="en-US" sz="3600"/>
              <a:t>Integer Division</a:t>
            </a:r>
          </a:p>
        </p:txBody>
      </p:sp>
      <p:sp>
        <p:nvSpPr>
          <p:cNvPr id="43013" name="Rectangle 3"/>
          <p:cNvSpPr>
            <a:spLocks noGrp="1" noChangeArrowheads="1"/>
          </p:cNvSpPr>
          <p:nvPr>
            <p:ph type="body" idx="1"/>
          </p:nvPr>
        </p:nvSpPr>
        <p:spPr>
          <a:xfrm>
            <a:off x="266700" y="1524000"/>
            <a:ext cx="8610600" cy="4495800"/>
          </a:xfrm>
        </p:spPr>
        <p:txBody>
          <a:bodyPr/>
          <a:lstStyle/>
          <a:p>
            <a:pPr marL="1009650" lvl="1" indent="-609600">
              <a:spcBef>
                <a:spcPts val="200"/>
              </a:spcBef>
              <a:buFontTx/>
              <a:buAutoNum type="arabicPeriod"/>
            </a:pPr>
            <a:r>
              <a:rPr lang="en-US" sz="1800" dirty="0">
                <a:solidFill>
                  <a:schemeClr val="tx2"/>
                </a:solidFill>
                <a:latin typeface="Courier New" pitchFamily="49" charset="0"/>
              </a:rPr>
              <a:t>Normalize: while(x&gt;=</a:t>
            </a:r>
            <a:r>
              <a:rPr lang="en-US" sz="1800" dirty="0" err="1">
                <a:solidFill>
                  <a:schemeClr val="tx2"/>
                </a:solidFill>
                <a:latin typeface="Courier New" pitchFamily="49" charset="0"/>
              </a:rPr>
              <a:t>yb</a:t>
            </a:r>
            <a:r>
              <a:rPr lang="en-US" sz="1800" baseline="30000" dirty="0" err="1">
                <a:solidFill>
                  <a:schemeClr val="tx2"/>
                </a:solidFill>
                <a:latin typeface="Courier New" pitchFamily="49" charset="0"/>
              </a:rPr>
              <a:t>n</a:t>
            </a:r>
            <a:r>
              <a:rPr lang="en-US" sz="1800" baseline="30000" dirty="0">
                <a:solidFill>
                  <a:schemeClr val="tx2"/>
                </a:solidFill>
                <a:latin typeface="Courier New" pitchFamily="49" charset="0"/>
              </a:rPr>
              <a:t>-t</a:t>
            </a:r>
            <a:r>
              <a:rPr lang="en-US" sz="1800" dirty="0">
                <a:solidFill>
                  <a:schemeClr val="tx2"/>
                </a:solidFill>
                <a:latin typeface="Courier New" pitchFamily="49" charset="0"/>
              </a:rPr>
              <a:t>) </a:t>
            </a:r>
            <a:r>
              <a:rPr lang="en-US" sz="1800" dirty="0" err="1">
                <a:solidFill>
                  <a:schemeClr val="tx2"/>
                </a:solidFill>
                <a:latin typeface="Courier New" pitchFamily="49" charset="0"/>
              </a:rPr>
              <a:t>q</a:t>
            </a:r>
            <a:r>
              <a:rPr lang="en-US" sz="1800" baseline="-25000" dirty="0" err="1">
                <a:solidFill>
                  <a:schemeClr val="tx2"/>
                </a:solidFill>
                <a:latin typeface="Courier New" pitchFamily="49" charset="0"/>
              </a:rPr>
              <a:t>n</a:t>
            </a:r>
            <a:r>
              <a:rPr lang="en-US" sz="1800" baseline="-25000" dirty="0">
                <a:solidFill>
                  <a:schemeClr val="tx2"/>
                </a:solidFill>
                <a:latin typeface="Courier New" pitchFamily="49" charset="0"/>
              </a:rPr>
              <a:t>-t</a:t>
            </a:r>
            <a:r>
              <a:rPr lang="en-US" sz="1800" dirty="0">
                <a:solidFill>
                  <a:schemeClr val="tx2"/>
                </a:solidFill>
                <a:latin typeface="Courier New" pitchFamily="49" charset="0"/>
              </a:rPr>
              <a:t>++; x-= </a:t>
            </a:r>
            <a:r>
              <a:rPr lang="en-US" sz="1800" dirty="0" err="1">
                <a:solidFill>
                  <a:schemeClr val="tx2"/>
                </a:solidFill>
                <a:latin typeface="Courier New" pitchFamily="49" charset="0"/>
              </a:rPr>
              <a:t>yb</a:t>
            </a:r>
            <a:r>
              <a:rPr lang="en-US" sz="1800" baseline="30000" dirty="0" err="1">
                <a:solidFill>
                  <a:schemeClr val="tx2"/>
                </a:solidFill>
                <a:latin typeface="Courier New" pitchFamily="49" charset="0"/>
              </a:rPr>
              <a:t>n</a:t>
            </a:r>
            <a:r>
              <a:rPr lang="en-US" sz="1800" baseline="30000" dirty="0">
                <a:solidFill>
                  <a:schemeClr val="tx2"/>
                </a:solidFill>
                <a:latin typeface="Courier New" pitchFamily="49" charset="0"/>
              </a:rPr>
              <a:t>-t</a:t>
            </a:r>
            <a:r>
              <a:rPr lang="en-US" sz="1800" dirty="0">
                <a:solidFill>
                  <a:schemeClr val="tx2"/>
                </a:solidFill>
                <a:latin typeface="Courier New" pitchFamily="49" charset="0"/>
              </a:rPr>
              <a:t>;</a:t>
            </a:r>
          </a:p>
          <a:p>
            <a:pPr marL="1009650" lvl="1" indent="-609600">
              <a:spcBef>
                <a:spcPts val="200"/>
              </a:spcBef>
              <a:buFontTx/>
              <a:buAutoNum type="arabicPeriod"/>
            </a:pPr>
            <a:r>
              <a:rPr lang="en-US" sz="1800" dirty="0">
                <a:solidFill>
                  <a:schemeClr val="tx2"/>
                </a:solidFill>
                <a:latin typeface="Courier New" pitchFamily="49" charset="0"/>
              </a:rPr>
              <a:t>For(</a:t>
            </a:r>
            <a:r>
              <a:rPr lang="en-US" sz="1800" dirty="0" err="1">
                <a:solidFill>
                  <a:schemeClr val="tx2"/>
                </a:solidFill>
                <a:latin typeface="Courier New" pitchFamily="49" charset="0"/>
              </a:rPr>
              <a:t>i</a:t>
            </a:r>
            <a:r>
              <a:rPr lang="en-US" sz="1800" dirty="0">
                <a:solidFill>
                  <a:schemeClr val="tx2"/>
                </a:solidFill>
                <a:latin typeface="Courier New" pitchFamily="49" charset="0"/>
              </a:rPr>
              <a:t>=n, </a:t>
            </a:r>
            <a:r>
              <a:rPr lang="en-US" sz="1800" dirty="0" err="1">
                <a:solidFill>
                  <a:schemeClr val="tx2"/>
                </a:solidFill>
                <a:latin typeface="Courier New" pitchFamily="49" charset="0"/>
              </a:rPr>
              <a:t>downto</a:t>
            </a:r>
            <a:r>
              <a:rPr lang="en-US" sz="1800" dirty="0">
                <a:solidFill>
                  <a:schemeClr val="tx2"/>
                </a:solidFill>
                <a:latin typeface="Courier New" pitchFamily="49" charset="0"/>
              </a:rPr>
              <a:t> t+1)</a:t>
            </a:r>
          </a:p>
          <a:p>
            <a:pPr marL="1009650" lvl="1" indent="-609600">
              <a:spcBef>
                <a:spcPts val="200"/>
              </a:spcBef>
              <a:buNone/>
            </a:pPr>
            <a:r>
              <a:rPr lang="en-US" sz="1800" dirty="0">
                <a:solidFill>
                  <a:schemeClr val="tx2"/>
                </a:solidFill>
                <a:latin typeface="Courier New" pitchFamily="49" charset="0"/>
              </a:rPr>
              <a:t>       2.1   if(x</a:t>
            </a:r>
            <a:r>
              <a:rPr lang="en-US" sz="1800" baseline="-25000" dirty="0">
                <a:solidFill>
                  <a:schemeClr val="tx2"/>
                </a:solidFill>
                <a:latin typeface="Courier New" pitchFamily="49" charset="0"/>
              </a:rPr>
              <a:t>i</a:t>
            </a:r>
            <a:r>
              <a:rPr lang="en-US" sz="1800" dirty="0">
                <a:solidFill>
                  <a:schemeClr val="tx2"/>
                </a:solidFill>
                <a:latin typeface="Courier New" pitchFamily="49" charset="0"/>
              </a:rPr>
              <a:t>=</a:t>
            </a:r>
            <a:r>
              <a:rPr lang="en-US" sz="1800" dirty="0" err="1">
                <a:solidFill>
                  <a:schemeClr val="tx2"/>
                </a:solidFill>
                <a:latin typeface="Courier New" pitchFamily="49" charset="0"/>
              </a:rPr>
              <a:t>y</a:t>
            </a:r>
            <a:r>
              <a:rPr lang="en-US" sz="1800" baseline="-25000" dirty="0" err="1">
                <a:solidFill>
                  <a:schemeClr val="tx2"/>
                </a:solidFill>
                <a:latin typeface="Courier New" pitchFamily="49" charset="0"/>
              </a:rPr>
              <a:t>t</a:t>
            </a:r>
            <a:r>
              <a:rPr lang="en-US" sz="1800" dirty="0">
                <a:solidFill>
                  <a:schemeClr val="tx2"/>
                </a:solidFill>
                <a:latin typeface="Courier New" pitchFamily="49" charset="0"/>
              </a:rPr>
              <a:t>) q</a:t>
            </a:r>
            <a:r>
              <a:rPr lang="en-US" sz="1800" baseline="-25000" dirty="0">
                <a:solidFill>
                  <a:schemeClr val="tx2"/>
                </a:solidFill>
                <a:latin typeface="Courier New" pitchFamily="49" charset="0"/>
              </a:rPr>
              <a:t>i-t-1</a:t>
            </a:r>
            <a:r>
              <a:rPr lang="en-US" sz="1800" dirty="0">
                <a:solidFill>
                  <a:schemeClr val="tx2"/>
                </a:solidFill>
                <a:latin typeface="Courier New" pitchFamily="49" charset="0"/>
              </a:rPr>
              <a:t>= b-1</a:t>
            </a:r>
          </a:p>
          <a:p>
            <a:pPr marL="1009650" lvl="1" indent="-609600">
              <a:spcBef>
                <a:spcPts val="200"/>
              </a:spcBef>
              <a:buNone/>
            </a:pPr>
            <a:r>
              <a:rPr lang="en-US" sz="1800" dirty="0">
                <a:solidFill>
                  <a:schemeClr val="tx2"/>
                </a:solidFill>
                <a:latin typeface="Courier New" pitchFamily="49" charset="0"/>
              </a:rPr>
              <a:t>             else     q</a:t>
            </a:r>
            <a:r>
              <a:rPr lang="en-US" sz="1800" baseline="-25000" dirty="0">
                <a:solidFill>
                  <a:schemeClr val="tx2"/>
                </a:solidFill>
                <a:latin typeface="Courier New" pitchFamily="49" charset="0"/>
              </a:rPr>
              <a:t>i-t-1</a:t>
            </a:r>
            <a:r>
              <a:rPr lang="en-US" sz="1800" dirty="0">
                <a:solidFill>
                  <a:schemeClr val="tx2"/>
                </a:solidFill>
                <a:latin typeface="Courier New" pitchFamily="49" charset="0"/>
              </a:rPr>
              <a:t>= [x</a:t>
            </a:r>
            <a:r>
              <a:rPr lang="en-US" sz="1800" baseline="-25000" dirty="0">
                <a:solidFill>
                  <a:schemeClr val="tx2"/>
                </a:solidFill>
                <a:latin typeface="Courier New" pitchFamily="49" charset="0"/>
              </a:rPr>
              <a:t>i</a:t>
            </a:r>
            <a:r>
              <a:rPr lang="en-US" sz="1800" dirty="0">
                <a:solidFill>
                  <a:schemeClr val="tx2"/>
                </a:solidFill>
                <a:latin typeface="Courier New" pitchFamily="49" charset="0"/>
              </a:rPr>
              <a:t>b+x</a:t>
            </a:r>
            <a:r>
              <a:rPr lang="en-US" sz="1800" baseline="-25000" dirty="0">
                <a:solidFill>
                  <a:schemeClr val="tx2"/>
                </a:solidFill>
                <a:latin typeface="Courier New" pitchFamily="49" charset="0"/>
              </a:rPr>
              <a:t>i-1</a:t>
            </a:r>
            <a:r>
              <a:rPr lang="en-US" sz="1800" dirty="0">
                <a:solidFill>
                  <a:schemeClr val="tx2"/>
                </a:solidFill>
                <a:latin typeface="Courier New" pitchFamily="49" charset="0"/>
              </a:rPr>
              <a:t>/</a:t>
            </a:r>
            <a:r>
              <a:rPr lang="en-US" sz="1800" dirty="0" err="1">
                <a:solidFill>
                  <a:schemeClr val="tx2"/>
                </a:solidFill>
                <a:latin typeface="Courier New" pitchFamily="49" charset="0"/>
              </a:rPr>
              <a:t>y</a:t>
            </a:r>
            <a:r>
              <a:rPr lang="en-US" sz="1800" baseline="-25000" dirty="0" err="1">
                <a:solidFill>
                  <a:schemeClr val="tx2"/>
                </a:solidFill>
                <a:latin typeface="Courier New" pitchFamily="49" charset="0"/>
              </a:rPr>
              <a:t>t</a:t>
            </a:r>
            <a:r>
              <a:rPr lang="en-US" sz="1800" dirty="0">
                <a:solidFill>
                  <a:schemeClr val="tx2"/>
                </a:solidFill>
                <a:latin typeface="Courier New" pitchFamily="49" charset="0"/>
              </a:rPr>
              <a:t>]</a:t>
            </a:r>
          </a:p>
          <a:p>
            <a:pPr marL="1828800" lvl="3" indent="-457200">
              <a:spcBef>
                <a:spcPts val="200"/>
              </a:spcBef>
              <a:buNone/>
            </a:pPr>
            <a:r>
              <a:rPr lang="en-US" sz="1800" dirty="0">
                <a:solidFill>
                  <a:schemeClr val="tx2"/>
                </a:solidFill>
                <a:latin typeface="Courier New" pitchFamily="49" charset="0"/>
              </a:rPr>
              <a:t>2.2  while(q</a:t>
            </a:r>
            <a:r>
              <a:rPr lang="en-US" sz="1800" baseline="-25000" dirty="0">
                <a:solidFill>
                  <a:schemeClr val="tx2"/>
                </a:solidFill>
                <a:latin typeface="Courier New" pitchFamily="49" charset="0"/>
              </a:rPr>
              <a:t>i-t-1</a:t>
            </a:r>
            <a:r>
              <a:rPr lang="en-US" sz="1800" dirty="0">
                <a:solidFill>
                  <a:schemeClr val="tx2"/>
                </a:solidFill>
                <a:latin typeface="Courier New" pitchFamily="49" charset="0"/>
              </a:rPr>
              <a:t>(y</a:t>
            </a:r>
            <a:r>
              <a:rPr lang="en-US" sz="1800" baseline="-25000" dirty="0">
                <a:solidFill>
                  <a:schemeClr val="tx2"/>
                </a:solidFill>
                <a:latin typeface="Courier New" pitchFamily="49" charset="0"/>
              </a:rPr>
              <a:t>t</a:t>
            </a:r>
            <a:r>
              <a:rPr lang="en-US" sz="1800" dirty="0">
                <a:solidFill>
                  <a:schemeClr val="tx2"/>
                </a:solidFill>
                <a:latin typeface="Courier New" pitchFamily="49" charset="0"/>
              </a:rPr>
              <a:t>b+y</a:t>
            </a:r>
            <a:r>
              <a:rPr lang="en-US" sz="1800" baseline="-25000" dirty="0">
                <a:solidFill>
                  <a:schemeClr val="tx2"/>
                </a:solidFill>
                <a:latin typeface="Courier New" pitchFamily="49" charset="0"/>
              </a:rPr>
              <a:t>t-1</a:t>
            </a:r>
            <a:r>
              <a:rPr lang="en-US" sz="1800" dirty="0">
                <a:solidFill>
                  <a:schemeClr val="tx2"/>
                </a:solidFill>
                <a:latin typeface="Courier New" pitchFamily="49" charset="0"/>
              </a:rPr>
              <a:t>)&gt;(x</a:t>
            </a:r>
            <a:r>
              <a:rPr lang="en-US" sz="1800" baseline="-25000" dirty="0">
                <a:solidFill>
                  <a:schemeClr val="tx2"/>
                </a:solidFill>
                <a:latin typeface="Courier New" pitchFamily="49" charset="0"/>
              </a:rPr>
              <a:t>i</a:t>
            </a:r>
            <a:r>
              <a:rPr lang="en-US" sz="1800" dirty="0">
                <a:solidFill>
                  <a:schemeClr val="tx2"/>
                </a:solidFill>
                <a:latin typeface="Courier New" pitchFamily="49" charset="0"/>
              </a:rPr>
              <a:t>b</a:t>
            </a:r>
            <a:r>
              <a:rPr lang="en-US" sz="1800" baseline="30000" dirty="0">
                <a:solidFill>
                  <a:schemeClr val="tx2"/>
                </a:solidFill>
                <a:latin typeface="Courier New" pitchFamily="49" charset="0"/>
              </a:rPr>
              <a:t>2</a:t>
            </a:r>
            <a:r>
              <a:rPr lang="en-US" sz="1800" dirty="0">
                <a:solidFill>
                  <a:schemeClr val="tx2"/>
                </a:solidFill>
                <a:latin typeface="Courier New" pitchFamily="49" charset="0"/>
              </a:rPr>
              <a:t>+x</a:t>
            </a:r>
            <a:r>
              <a:rPr lang="en-US" sz="1800" baseline="-25000" dirty="0">
                <a:solidFill>
                  <a:schemeClr val="tx2"/>
                </a:solidFill>
                <a:latin typeface="Courier New" pitchFamily="49" charset="0"/>
              </a:rPr>
              <a:t>i-1</a:t>
            </a:r>
            <a:r>
              <a:rPr lang="en-US" sz="1800" dirty="0">
                <a:solidFill>
                  <a:schemeClr val="tx2"/>
                </a:solidFill>
                <a:latin typeface="Courier New" pitchFamily="49" charset="0"/>
              </a:rPr>
              <a:t>b+x</a:t>
            </a:r>
            <a:r>
              <a:rPr lang="en-US" sz="1800" baseline="-25000" dirty="0">
                <a:solidFill>
                  <a:schemeClr val="tx2"/>
                </a:solidFill>
                <a:latin typeface="Courier New" pitchFamily="49" charset="0"/>
              </a:rPr>
              <a:t>i-2</a:t>
            </a:r>
            <a:r>
              <a:rPr lang="en-US" sz="1800" dirty="0">
                <a:solidFill>
                  <a:schemeClr val="tx2"/>
                </a:solidFill>
                <a:latin typeface="Courier New" pitchFamily="49" charset="0"/>
              </a:rPr>
              <a:t>)) q</a:t>
            </a:r>
            <a:r>
              <a:rPr lang="en-US" sz="1800" baseline="-25000" dirty="0">
                <a:solidFill>
                  <a:schemeClr val="tx2"/>
                </a:solidFill>
                <a:latin typeface="Courier New" pitchFamily="49" charset="0"/>
              </a:rPr>
              <a:t>i-t-1</a:t>
            </a:r>
            <a:r>
              <a:rPr lang="en-US" sz="1800" dirty="0">
                <a:solidFill>
                  <a:schemeClr val="tx2"/>
                </a:solidFill>
                <a:latin typeface="Courier New" pitchFamily="49" charset="0"/>
              </a:rPr>
              <a:t>--</a:t>
            </a:r>
          </a:p>
          <a:p>
            <a:pPr marL="1828800" lvl="3" indent="-457200">
              <a:spcBef>
                <a:spcPts val="200"/>
              </a:spcBef>
              <a:buNone/>
            </a:pPr>
            <a:r>
              <a:rPr lang="en-US" sz="1800" dirty="0">
                <a:solidFill>
                  <a:schemeClr val="tx2"/>
                </a:solidFill>
                <a:latin typeface="Courier New" pitchFamily="49" charset="0"/>
              </a:rPr>
              <a:t>2.3  x-= q</a:t>
            </a:r>
            <a:r>
              <a:rPr lang="en-US" sz="1800" baseline="-25000" dirty="0">
                <a:solidFill>
                  <a:schemeClr val="tx2"/>
                </a:solidFill>
                <a:latin typeface="Courier New" pitchFamily="49" charset="0"/>
              </a:rPr>
              <a:t>i-t-1 </a:t>
            </a:r>
            <a:r>
              <a:rPr lang="en-US" sz="1800" dirty="0">
                <a:solidFill>
                  <a:schemeClr val="tx2"/>
                </a:solidFill>
                <a:latin typeface="Courier New" pitchFamily="49" charset="0"/>
              </a:rPr>
              <a:t>yb</a:t>
            </a:r>
            <a:r>
              <a:rPr lang="en-US" sz="1800" baseline="30000" dirty="0">
                <a:solidFill>
                  <a:schemeClr val="tx2"/>
                </a:solidFill>
                <a:latin typeface="Courier New" pitchFamily="49" charset="0"/>
              </a:rPr>
              <a:t>i-t-1</a:t>
            </a:r>
          </a:p>
          <a:p>
            <a:pPr marL="1828800" lvl="3" indent="-457200">
              <a:spcBef>
                <a:spcPts val="200"/>
              </a:spcBef>
              <a:buNone/>
            </a:pPr>
            <a:r>
              <a:rPr lang="en-US" sz="1800" dirty="0">
                <a:solidFill>
                  <a:schemeClr val="tx2"/>
                </a:solidFill>
                <a:latin typeface="Courier New" pitchFamily="49" charset="0"/>
              </a:rPr>
              <a:t>2.4  if (x&gt;0) x+= yb</a:t>
            </a:r>
            <a:r>
              <a:rPr lang="en-US" sz="1800" baseline="30000" dirty="0">
                <a:solidFill>
                  <a:schemeClr val="tx2"/>
                </a:solidFill>
                <a:latin typeface="Courier New" pitchFamily="49" charset="0"/>
              </a:rPr>
              <a:t>i-t-1</a:t>
            </a:r>
            <a:r>
              <a:rPr lang="en-US" sz="1800" dirty="0">
                <a:solidFill>
                  <a:schemeClr val="tx2"/>
                </a:solidFill>
                <a:latin typeface="Courier New" pitchFamily="49" charset="0"/>
              </a:rPr>
              <a:t>; q</a:t>
            </a:r>
            <a:r>
              <a:rPr lang="en-US" sz="1800" baseline="-25000" dirty="0">
                <a:solidFill>
                  <a:schemeClr val="tx2"/>
                </a:solidFill>
                <a:latin typeface="Courier New" pitchFamily="49" charset="0"/>
              </a:rPr>
              <a:t>i-t-1</a:t>
            </a:r>
            <a:r>
              <a:rPr lang="en-US" sz="1800" dirty="0">
                <a:solidFill>
                  <a:schemeClr val="tx2"/>
                </a:solidFill>
                <a:latin typeface="Courier New" pitchFamily="49" charset="0"/>
              </a:rPr>
              <a:t>++;</a:t>
            </a:r>
          </a:p>
          <a:p>
            <a:pPr marL="1009650" lvl="1" indent="-609600">
              <a:spcBef>
                <a:spcPts val="200"/>
              </a:spcBef>
              <a:buFontTx/>
              <a:buAutoNum type="arabicPeriod" startAt="3"/>
            </a:pPr>
            <a:r>
              <a:rPr lang="en-US" sz="1800" dirty="0">
                <a:solidFill>
                  <a:schemeClr val="tx2"/>
                </a:solidFill>
                <a:latin typeface="Courier New" pitchFamily="49" charset="0"/>
              </a:rPr>
              <a:t>r= x</a:t>
            </a:r>
          </a:p>
          <a:p>
            <a:pPr marL="1009650" lvl="1" indent="-609600">
              <a:spcBef>
                <a:spcPts val="200"/>
              </a:spcBef>
              <a:buFontTx/>
              <a:buAutoNum type="arabicPeriod" startAt="3"/>
            </a:pPr>
            <a:r>
              <a:rPr lang="en-US" sz="1800" dirty="0">
                <a:solidFill>
                  <a:schemeClr val="tx2"/>
                </a:solidFill>
                <a:latin typeface="Courier New" pitchFamily="49" charset="0"/>
              </a:rPr>
              <a:t>return(</a:t>
            </a:r>
            <a:r>
              <a:rPr lang="en-US" sz="1800" dirty="0" err="1">
                <a:solidFill>
                  <a:schemeClr val="tx2"/>
                </a:solidFill>
                <a:latin typeface="Courier New" pitchFamily="49" charset="0"/>
              </a:rPr>
              <a:t>q,r</a:t>
            </a:r>
            <a:r>
              <a:rPr lang="en-US" sz="1800" dirty="0">
                <a:solidFill>
                  <a:schemeClr val="tx2"/>
                </a:solidFill>
                <a:latin typeface="Courier New" pitchFamily="49" charset="0"/>
              </a:rPr>
              <a:t>)</a:t>
            </a:r>
          </a:p>
          <a:p>
            <a:pPr marL="609600" indent="-609600">
              <a:buFontTx/>
              <a:buNone/>
            </a:pPr>
            <a:endParaRPr lang="en-US" sz="2000" dirty="0">
              <a:solidFill>
                <a:schemeClr val="tx2"/>
              </a:solidFill>
              <a:latin typeface="Courier New" pitchFamily="49" charset="0"/>
            </a:endParaRPr>
          </a:p>
          <a:p>
            <a:pPr marL="609600" indent="-609600">
              <a:buFontTx/>
              <a:buNone/>
            </a:pPr>
            <a:r>
              <a:rPr lang="en-US" sz="2000" dirty="0">
                <a:solidFill>
                  <a:schemeClr val="tx2"/>
                </a:solidFill>
                <a:latin typeface="Calibri" panose="020F0502020204030204" pitchFamily="34" charset="0"/>
                <a:cs typeface="Calibri" panose="020F0502020204030204" pitchFamily="34" charset="0"/>
              </a:rPr>
              <a:t>Cost: (n-t)(t+3) multiplies, (n-t) divisions.</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Slide Number Placeholder 5"/>
          <p:cNvSpPr>
            <a:spLocks noGrp="1"/>
          </p:cNvSpPr>
          <p:nvPr>
            <p:ph type="sldNum" sz="quarter" idx="12"/>
          </p:nvPr>
        </p:nvSpPr>
        <p:spPr>
          <a:noFill/>
        </p:spPr>
        <p:txBody>
          <a:bodyPr/>
          <a:lstStyle/>
          <a:p>
            <a:fld id="{D29A19DC-BB16-4F26-9072-CE7804A0B31C}" type="slidenum">
              <a:rPr lang="en-US" smtClean="0"/>
              <a:pPr/>
              <a:t>44</a:t>
            </a:fld>
            <a:endParaRPr lang="en-US"/>
          </a:p>
        </p:txBody>
      </p:sp>
      <p:sp>
        <p:nvSpPr>
          <p:cNvPr id="45060" name="Rectangle 2"/>
          <p:cNvSpPr>
            <a:spLocks noGrp="1" noChangeArrowheads="1"/>
          </p:cNvSpPr>
          <p:nvPr>
            <p:ph type="title"/>
          </p:nvPr>
        </p:nvSpPr>
        <p:spPr>
          <a:xfrm>
            <a:off x="762000" y="76200"/>
            <a:ext cx="7772400" cy="762000"/>
          </a:xfrm>
        </p:spPr>
        <p:txBody>
          <a:bodyPr/>
          <a:lstStyle/>
          <a:p>
            <a:r>
              <a:rPr lang="en-US" sz="3600" dirty="0"/>
              <a:t>Extended Binary GCD</a:t>
            </a:r>
          </a:p>
        </p:txBody>
      </p:sp>
      <p:sp>
        <p:nvSpPr>
          <p:cNvPr id="45061" name="Rectangle 3"/>
          <p:cNvSpPr>
            <a:spLocks noGrp="1" noChangeArrowheads="1"/>
          </p:cNvSpPr>
          <p:nvPr>
            <p:ph type="body" idx="1"/>
          </p:nvPr>
        </p:nvSpPr>
        <p:spPr>
          <a:xfrm>
            <a:off x="381000" y="1143000"/>
            <a:ext cx="8382000" cy="4724400"/>
          </a:xfrm>
        </p:spPr>
        <p:txBody>
          <a:bodyPr/>
          <a:lstStyle/>
          <a:p>
            <a:pPr marL="609600" indent="-609600">
              <a:buFontTx/>
              <a:buNone/>
            </a:pPr>
            <a:r>
              <a:rPr lang="en-US" sz="1800" dirty="0">
                <a:solidFill>
                  <a:schemeClr val="tx2"/>
                </a:solidFill>
              </a:rPr>
              <a:t>Input: x= (</a:t>
            </a:r>
            <a:r>
              <a:rPr lang="en-US" sz="1800" dirty="0" err="1">
                <a:solidFill>
                  <a:schemeClr val="tx2"/>
                </a:solidFill>
              </a:rPr>
              <a:t>x</a:t>
            </a:r>
            <a:r>
              <a:rPr lang="en-US" sz="1800" baseline="-25000" dirty="0" err="1">
                <a:solidFill>
                  <a:schemeClr val="tx2"/>
                </a:solidFill>
              </a:rPr>
              <a:t>n</a:t>
            </a:r>
            <a:r>
              <a:rPr lang="en-US" sz="1800" dirty="0">
                <a:solidFill>
                  <a:schemeClr val="tx2"/>
                </a:solidFill>
              </a:rPr>
              <a:t> x</a:t>
            </a:r>
            <a:r>
              <a:rPr lang="en-US" sz="1800" baseline="-25000" dirty="0">
                <a:solidFill>
                  <a:schemeClr val="tx2"/>
                </a:solidFill>
              </a:rPr>
              <a:t>n-1</a:t>
            </a:r>
            <a:r>
              <a:rPr lang="en-US" sz="1800" dirty="0">
                <a:solidFill>
                  <a:schemeClr val="tx2"/>
                </a:solidFill>
              </a:rPr>
              <a:t> … x</a:t>
            </a:r>
            <a:r>
              <a:rPr lang="en-US" sz="1800" baseline="-25000" dirty="0">
                <a:solidFill>
                  <a:schemeClr val="tx2"/>
                </a:solidFill>
              </a:rPr>
              <a:t>0</a:t>
            </a:r>
            <a:r>
              <a:rPr lang="en-US" sz="1800" dirty="0">
                <a:solidFill>
                  <a:schemeClr val="tx2"/>
                </a:solidFill>
              </a:rPr>
              <a:t>)</a:t>
            </a:r>
            <a:r>
              <a:rPr lang="en-US" sz="1800" baseline="-25000" dirty="0">
                <a:solidFill>
                  <a:schemeClr val="tx2"/>
                </a:solidFill>
              </a:rPr>
              <a:t>b</a:t>
            </a:r>
            <a:r>
              <a:rPr lang="en-US" sz="1800" dirty="0">
                <a:solidFill>
                  <a:schemeClr val="tx2"/>
                </a:solidFill>
              </a:rPr>
              <a:t>, y= (</a:t>
            </a:r>
            <a:r>
              <a:rPr lang="en-US" sz="1800" dirty="0" err="1">
                <a:solidFill>
                  <a:schemeClr val="tx2"/>
                </a:solidFill>
              </a:rPr>
              <a:t>y</a:t>
            </a:r>
            <a:r>
              <a:rPr lang="en-US" sz="1800" baseline="-25000" dirty="0" err="1">
                <a:solidFill>
                  <a:schemeClr val="tx2"/>
                </a:solidFill>
              </a:rPr>
              <a:t>n</a:t>
            </a:r>
            <a:r>
              <a:rPr lang="en-US" sz="1800" dirty="0">
                <a:solidFill>
                  <a:schemeClr val="tx2"/>
                </a:solidFill>
              </a:rPr>
              <a:t> y</a:t>
            </a:r>
            <a:r>
              <a:rPr lang="en-US" sz="1800" baseline="-25000" dirty="0">
                <a:solidFill>
                  <a:schemeClr val="tx2"/>
                </a:solidFill>
              </a:rPr>
              <a:t>n-1</a:t>
            </a:r>
            <a:r>
              <a:rPr lang="en-US" sz="1800" dirty="0">
                <a:solidFill>
                  <a:schemeClr val="tx2"/>
                </a:solidFill>
              </a:rPr>
              <a:t> … y</a:t>
            </a:r>
            <a:r>
              <a:rPr lang="en-US" sz="1800" baseline="-25000" dirty="0">
                <a:solidFill>
                  <a:schemeClr val="tx2"/>
                </a:solidFill>
              </a:rPr>
              <a:t>0</a:t>
            </a:r>
            <a:r>
              <a:rPr lang="en-US" sz="1800" dirty="0">
                <a:solidFill>
                  <a:schemeClr val="tx2"/>
                </a:solidFill>
              </a:rPr>
              <a:t>)</a:t>
            </a:r>
            <a:r>
              <a:rPr lang="en-US" sz="1800" baseline="-25000" dirty="0">
                <a:solidFill>
                  <a:schemeClr val="tx2"/>
                </a:solidFill>
              </a:rPr>
              <a:t>b</a:t>
            </a:r>
            <a:r>
              <a:rPr lang="en-US" sz="1800" dirty="0">
                <a:solidFill>
                  <a:schemeClr val="tx2"/>
                </a:solidFill>
              </a:rPr>
              <a:t>.  Output: a, b, v:  </a:t>
            </a:r>
            <a:r>
              <a:rPr lang="en-US" sz="1800" dirty="0" err="1">
                <a:solidFill>
                  <a:schemeClr val="tx2"/>
                </a:solidFill>
              </a:rPr>
              <a:t>ax+by</a:t>
            </a:r>
            <a:r>
              <a:rPr lang="en-US" sz="1800" dirty="0">
                <a:solidFill>
                  <a:schemeClr val="tx2"/>
                </a:solidFill>
              </a:rPr>
              <a:t>=v= gcd(</a:t>
            </a:r>
            <a:r>
              <a:rPr lang="en-US" sz="1800" dirty="0" err="1">
                <a:solidFill>
                  <a:schemeClr val="tx2"/>
                </a:solidFill>
              </a:rPr>
              <a:t>x,y</a:t>
            </a:r>
            <a:r>
              <a:rPr lang="en-US" sz="1800" dirty="0">
                <a:solidFill>
                  <a:schemeClr val="tx2"/>
                </a:solidFill>
              </a:rPr>
              <a:t>).</a:t>
            </a:r>
          </a:p>
          <a:p>
            <a:pPr marL="990600" lvl="1" indent="-533400">
              <a:spcBef>
                <a:spcPts val="100"/>
              </a:spcBef>
              <a:buFontTx/>
              <a:buAutoNum type="arabicPeriod"/>
            </a:pPr>
            <a:r>
              <a:rPr lang="en-US" sz="1800" dirty="0">
                <a:solidFill>
                  <a:schemeClr val="tx2"/>
                </a:solidFill>
                <a:latin typeface="Courier New" pitchFamily="49" charset="0"/>
              </a:rPr>
              <a:t>g=1</a:t>
            </a:r>
          </a:p>
          <a:p>
            <a:pPr marL="990600" lvl="1" indent="-533400">
              <a:spcBef>
                <a:spcPts val="100"/>
              </a:spcBef>
              <a:buFontTx/>
              <a:buAutoNum type="arabicPeriod"/>
            </a:pPr>
            <a:r>
              <a:rPr lang="en-US" sz="1800" dirty="0">
                <a:solidFill>
                  <a:schemeClr val="tx2"/>
                </a:solidFill>
                <a:latin typeface="Courier New" pitchFamily="49" charset="0"/>
              </a:rPr>
              <a:t>while(x&amp;1==y&amp;1==0) x/= 2, y/= 2, g*=2</a:t>
            </a:r>
          </a:p>
          <a:p>
            <a:pPr marL="990600" lvl="1" indent="-533400">
              <a:spcBef>
                <a:spcPts val="100"/>
              </a:spcBef>
              <a:buFontTx/>
              <a:buAutoNum type="arabicPeriod"/>
            </a:pPr>
            <a:r>
              <a:rPr lang="en-US" sz="1800" dirty="0">
                <a:solidFill>
                  <a:schemeClr val="tx2"/>
                </a:solidFill>
                <a:latin typeface="Courier New" pitchFamily="49" charset="0"/>
              </a:rPr>
              <a:t>u=x, v=y, A=1, B=0, C=0, D=1</a:t>
            </a:r>
          </a:p>
          <a:p>
            <a:pPr marL="990600" lvl="1" indent="-533400">
              <a:spcBef>
                <a:spcPts val="100"/>
              </a:spcBef>
              <a:buFontTx/>
              <a:buAutoNum type="arabicPeriod"/>
            </a:pPr>
            <a:r>
              <a:rPr lang="en-US" sz="1800" dirty="0">
                <a:solidFill>
                  <a:schemeClr val="tx2"/>
                </a:solidFill>
                <a:latin typeface="Courier New" pitchFamily="49" charset="0"/>
              </a:rPr>
              <a:t>while (u&amp;1==0) </a:t>
            </a:r>
          </a:p>
          <a:p>
            <a:pPr marL="990600" lvl="1" indent="-533400">
              <a:spcBef>
                <a:spcPts val="100"/>
              </a:spcBef>
              <a:buFontTx/>
              <a:buNone/>
            </a:pPr>
            <a:r>
              <a:rPr lang="en-US" sz="1800" dirty="0">
                <a:solidFill>
                  <a:schemeClr val="tx2"/>
                </a:solidFill>
                <a:latin typeface="Courier New" pitchFamily="49" charset="0"/>
              </a:rPr>
              <a:t>        u/= 2</a:t>
            </a:r>
          </a:p>
          <a:p>
            <a:pPr marL="990600" lvl="1" indent="-533400">
              <a:spcBef>
                <a:spcPts val="100"/>
              </a:spcBef>
              <a:buFontTx/>
              <a:buNone/>
            </a:pPr>
            <a:r>
              <a:rPr lang="en-US" sz="1800" dirty="0">
                <a:solidFill>
                  <a:schemeClr val="tx2"/>
                </a:solidFill>
                <a:latin typeface="Courier New" pitchFamily="49" charset="0"/>
              </a:rPr>
              <a:t>		 if(A=B=0 (mod 2))  A/=2, B/=2</a:t>
            </a:r>
          </a:p>
          <a:p>
            <a:pPr marL="990600" lvl="1" indent="-533400">
              <a:spcBef>
                <a:spcPts val="100"/>
              </a:spcBef>
              <a:buFontTx/>
              <a:buNone/>
            </a:pPr>
            <a:r>
              <a:rPr lang="en-US" sz="1800" dirty="0">
                <a:solidFill>
                  <a:schemeClr val="tx2"/>
                </a:solidFill>
                <a:latin typeface="Courier New" pitchFamily="49" charset="0"/>
              </a:rPr>
              <a:t>	   else A= (</a:t>
            </a:r>
            <a:r>
              <a:rPr lang="en-US" sz="1800" dirty="0" err="1">
                <a:solidFill>
                  <a:schemeClr val="tx2"/>
                </a:solidFill>
                <a:latin typeface="Courier New" pitchFamily="49" charset="0"/>
              </a:rPr>
              <a:t>A+y</a:t>
            </a:r>
            <a:r>
              <a:rPr lang="en-US" sz="1800" dirty="0">
                <a:solidFill>
                  <a:schemeClr val="tx2"/>
                </a:solidFill>
                <a:latin typeface="Courier New" pitchFamily="49" charset="0"/>
              </a:rPr>
              <a:t>)/2, B= (B-x)/2</a:t>
            </a:r>
          </a:p>
          <a:p>
            <a:pPr marL="990600" lvl="1" indent="-533400">
              <a:spcBef>
                <a:spcPts val="100"/>
              </a:spcBef>
              <a:buFontTx/>
              <a:buNone/>
            </a:pPr>
            <a:r>
              <a:rPr lang="en-US" sz="1800" dirty="0">
                <a:solidFill>
                  <a:schemeClr val="tx2"/>
                </a:solidFill>
                <a:latin typeface="Courier New" pitchFamily="49" charset="0"/>
              </a:rPr>
              <a:t>5.	while (v&amp;1==0) </a:t>
            </a:r>
          </a:p>
          <a:p>
            <a:pPr marL="990600" lvl="1" indent="-533400">
              <a:spcBef>
                <a:spcPts val="100"/>
              </a:spcBef>
              <a:buFontTx/>
              <a:buNone/>
            </a:pPr>
            <a:r>
              <a:rPr lang="en-US" sz="1800" dirty="0">
                <a:solidFill>
                  <a:schemeClr val="tx2"/>
                </a:solidFill>
                <a:latin typeface="Courier New" pitchFamily="49" charset="0"/>
              </a:rPr>
              <a:t>        v/= 2</a:t>
            </a:r>
          </a:p>
          <a:p>
            <a:pPr marL="990600" lvl="1" indent="-533400">
              <a:spcBef>
                <a:spcPts val="100"/>
              </a:spcBef>
              <a:buFontTx/>
              <a:buNone/>
            </a:pPr>
            <a:r>
              <a:rPr lang="en-US" sz="1800" dirty="0">
                <a:solidFill>
                  <a:schemeClr val="tx2"/>
                </a:solidFill>
                <a:latin typeface="Courier New" pitchFamily="49" charset="0"/>
              </a:rPr>
              <a:t>		 if(C=D=0 (mod 2))  C/=2, D/=2</a:t>
            </a:r>
          </a:p>
          <a:p>
            <a:pPr marL="990600" lvl="1" indent="-533400">
              <a:spcBef>
                <a:spcPts val="100"/>
              </a:spcBef>
              <a:buFontTx/>
              <a:buNone/>
            </a:pPr>
            <a:r>
              <a:rPr lang="en-US" sz="1800" dirty="0">
                <a:solidFill>
                  <a:schemeClr val="tx2"/>
                </a:solidFill>
                <a:latin typeface="Courier New" pitchFamily="49" charset="0"/>
              </a:rPr>
              <a:t>	   else C= (</a:t>
            </a:r>
            <a:r>
              <a:rPr lang="en-US" sz="1800" dirty="0" err="1">
                <a:solidFill>
                  <a:schemeClr val="tx2"/>
                </a:solidFill>
                <a:latin typeface="Courier New" pitchFamily="49" charset="0"/>
              </a:rPr>
              <a:t>C+y</a:t>
            </a:r>
            <a:r>
              <a:rPr lang="en-US" sz="1800" dirty="0">
                <a:solidFill>
                  <a:schemeClr val="tx2"/>
                </a:solidFill>
                <a:latin typeface="Courier New" pitchFamily="49" charset="0"/>
              </a:rPr>
              <a:t>)/2, D= (D-x)/2</a:t>
            </a:r>
          </a:p>
          <a:p>
            <a:pPr marL="990600" lvl="1" indent="-533400">
              <a:spcBef>
                <a:spcPts val="100"/>
              </a:spcBef>
              <a:buFontTx/>
              <a:buAutoNum type="arabicPeriod" startAt="6"/>
            </a:pPr>
            <a:r>
              <a:rPr lang="en-US" sz="1800" dirty="0">
                <a:solidFill>
                  <a:schemeClr val="tx2"/>
                </a:solidFill>
                <a:latin typeface="Courier New" pitchFamily="49" charset="0"/>
              </a:rPr>
              <a:t>if(u&gt;=v) u-=v, A-=C, B-=D</a:t>
            </a:r>
          </a:p>
          <a:p>
            <a:pPr marL="990600" lvl="1" indent="-533400">
              <a:spcBef>
                <a:spcPts val="100"/>
              </a:spcBef>
              <a:buFontTx/>
              <a:buNone/>
            </a:pPr>
            <a:r>
              <a:rPr lang="en-US" sz="1800" dirty="0">
                <a:solidFill>
                  <a:schemeClr val="tx2"/>
                </a:solidFill>
                <a:latin typeface="Courier New" pitchFamily="49" charset="0"/>
              </a:rPr>
              <a:t>      else     v-= u, C-=A, D-=B</a:t>
            </a:r>
          </a:p>
          <a:p>
            <a:pPr marL="990600" lvl="1" indent="-533400">
              <a:spcBef>
                <a:spcPts val="100"/>
              </a:spcBef>
              <a:buFontTx/>
              <a:buNone/>
            </a:pPr>
            <a:r>
              <a:rPr lang="en-US" sz="1800" dirty="0">
                <a:solidFill>
                  <a:schemeClr val="tx2"/>
                </a:solidFill>
                <a:latin typeface="Courier New" pitchFamily="49" charset="0"/>
              </a:rPr>
              <a:t>7.    if (u==0) a= C, b= D, return(</a:t>
            </a:r>
            <a:r>
              <a:rPr lang="en-US" sz="1800" dirty="0" err="1">
                <a:solidFill>
                  <a:schemeClr val="tx2"/>
                </a:solidFill>
                <a:latin typeface="Courier New" pitchFamily="49" charset="0"/>
              </a:rPr>
              <a:t>a,b,gv</a:t>
            </a:r>
            <a:r>
              <a:rPr lang="en-US" sz="1800" dirty="0">
                <a:solidFill>
                  <a:schemeClr val="tx2"/>
                </a:solidFill>
                <a:latin typeface="Courier New" pitchFamily="49" charset="0"/>
              </a:rPr>
              <a:t>)</a:t>
            </a:r>
          </a:p>
          <a:p>
            <a:pPr marL="990600" lvl="1" indent="-533400">
              <a:spcBef>
                <a:spcPts val="100"/>
              </a:spcBef>
              <a:buFontTx/>
              <a:buNone/>
            </a:pPr>
            <a:r>
              <a:rPr lang="en-US" sz="1800" dirty="0">
                <a:solidFill>
                  <a:schemeClr val="tx2"/>
                </a:solidFill>
                <a:latin typeface="Courier New" pitchFamily="49" charset="0"/>
              </a:rPr>
              <a:t>      else </a:t>
            </a:r>
            <a:r>
              <a:rPr lang="en-US" sz="1800" dirty="0" err="1">
                <a:solidFill>
                  <a:schemeClr val="tx2"/>
                </a:solidFill>
                <a:latin typeface="Courier New" pitchFamily="49" charset="0"/>
              </a:rPr>
              <a:t>goto</a:t>
            </a:r>
            <a:r>
              <a:rPr lang="en-US" sz="1800" dirty="0">
                <a:solidFill>
                  <a:schemeClr val="tx2"/>
                </a:solidFill>
                <a:latin typeface="Courier New" pitchFamily="49" charset="0"/>
              </a:rPr>
              <a:t> 4</a:t>
            </a:r>
            <a:endParaRPr lang="en-US" sz="1800" baseline="-25000" dirty="0">
              <a:solidFill>
                <a:schemeClr val="tx2"/>
              </a:solidFill>
            </a:endParaRPr>
          </a:p>
          <a:p>
            <a:pPr marL="609600" indent="-609600">
              <a:buFontTx/>
              <a:buNone/>
            </a:pPr>
            <a:r>
              <a:rPr lang="en-US" sz="1800" dirty="0">
                <a:solidFill>
                  <a:schemeClr val="tx2"/>
                </a:solidFill>
              </a:rPr>
              <a:t>Cost: 2 ([lg(x)]+[lg(y)]+2) iterations</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Slide Number Placeholder 5"/>
          <p:cNvSpPr>
            <a:spLocks noGrp="1"/>
          </p:cNvSpPr>
          <p:nvPr>
            <p:ph type="sldNum" sz="quarter" idx="12"/>
          </p:nvPr>
        </p:nvSpPr>
        <p:spPr>
          <a:noFill/>
        </p:spPr>
        <p:txBody>
          <a:bodyPr/>
          <a:lstStyle/>
          <a:p>
            <a:fld id="{77291F85-04B7-407C-AC49-D8B01FF6AD2D}" type="slidenum">
              <a:rPr lang="en-US" smtClean="0"/>
              <a:pPr/>
              <a:t>45</a:t>
            </a:fld>
            <a:endParaRPr lang="en-US"/>
          </a:p>
        </p:txBody>
      </p:sp>
      <p:sp>
        <p:nvSpPr>
          <p:cNvPr id="47108" name="Rectangle 2"/>
          <p:cNvSpPr>
            <a:spLocks noGrp="1" noChangeArrowheads="1"/>
          </p:cNvSpPr>
          <p:nvPr>
            <p:ph type="title"/>
          </p:nvPr>
        </p:nvSpPr>
        <p:spPr>
          <a:xfrm>
            <a:off x="685800" y="76200"/>
            <a:ext cx="7772400" cy="838200"/>
          </a:xfrm>
        </p:spPr>
        <p:txBody>
          <a:bodyPr/>
          <a:lstStyle/>
          <a:p>
            <a:r>
              <a:rPr lang="en-US" sz="3600"/>
              <a:t>Montgomery Multiplication</a:t>
            </a:r>
          </a:p>
        </p:txBody>
      </p:sp>
      <p:sp>
        <p:nvSpPr>
          <p:cNvPr id="47109" name="Rectangle 3"/>
          <p:cNvSpPr>
            <a:spLocks noGrp="1" noChangeArrowheads="1"/>
          </p:cNvSpPr>
          <p:nvPr>
            <p:ph type="body" idx="1"/>
          </p:nvPr>
        </p:nvSpPr>
        <p:spPr>
          <a:xfrm>
            <a:off x="457200" y="1905000"/>
            <a:ext cx="7924800" cy="3200400"/>
          </a:xfrm>
        </p:spPr>
        <p:txBody>
          <a:bodyPr/>
          <a:lstStyle/>
          <a:p>
            <a:r>
              <a:rPr lang="en-US" sz="2000" dirty="0">
                <a:solidFill>
                  <a:schemeClr val="tx2"/>
                </a:solidFill>
                <a:latin typeface="Calibri" panose="020F0502020204030204" pitchFamily="34" charset="0"/>
                <a:cs typeface="Calibri" panose="020F0502020204030204" pitchFamily="34" charset="0"/>
              </a:rPr>
              <a:t>Motivation: Modular reduction is expensive (a divide operation).  Can we replace the divide with some cheap operation (like shifting?)</a:t>
            </a:r>
          </a:p>
          <a:p>
            <a:r>
              <a:rPr lang="en-US" sz="2000" dirty="0">
                <a:solidFill>
                  <a:schemeClr val="tx2"/>
                </a:solidFill>
                <a:latin typeface="Calibri" panose="020F0502020204030204" pitchFamily="34" charset="0"/>
                <a:cs typeface="Calibri" panose="020F0502020204030204" pitchFamily="34" charset="0"/>
              </a:rPr>
              <a:t>Let A, B, and M be </a:t>
            </a:r>
            <a:r>
              <a:rPr lang="en-US" sz="2000" i="1" dirty="0">
                <a:solidFill>
                  <a:schemeClr val="tx2"/>
                </a:solidFill>
                <a:latin typeface="Calibri" panose="020F0502020204030204" pitchFamily="34" charset="0"/>
                <a:cs typeface="Calibri" panose="020F0502020204030204" pitchFamily="34" charset="0"/>
              </a:rPr>
              <a:t>n</a:t>
            </a:r>
            <a:r>
              <a:rPr lang="en-US" sz="2000" dirty="0">
                <a:solidFill>
                  <a:schemeClr val="tx2"/>
                </a:solidFill>
                <a:latin typeface="Calibri" panose="020F0502020204030204" pitchFamily="34" charset="0"/>
                <a:cs typeface="Calibri" panose="020F0502020204030204" pitchFamily="34" charset="0"/>
              </a:rPr>
              <a:t>-block integers represented in base </a:t>
            </a:r>
            <a:r>
              <a:rPr lang="en-US" sz="2000" i="1" dirty="0">
                <a:solidFill>
                  <a:schemeClr val="tx2"/>
                </a:solidFill>
                <a:latin typeface="Calibri" panose="020F0502020204030204" pitchFamily="34" charset="0"/>
                <a:cs typeface="Calibri" panose="020F0502020204030204" pitchFamily="34" charset="0"/>
              </a:rPr>
              <a:t>x</a:t>
            </a:r>
            <a:r>
              <a:rPr lang="en-US" sz="2000" dirty="0">
                <a:solidFill>
                  <a:schemeClr val="tx2"/>
                </a:solidFill>
                <a:latin typeface="Calibri" panose="020F0502020204030204" pitchFamily="34" charset="0"/>
                <a:cs typeface="Calibri" panose="020F0502020204030204" pitchFamily="34" charset="0"/>
              </a:rPr>
              <a:t> with 0</a:t>
            </a:r>
            <a:r>
              <a:rPr lang="en-US" sz="2000" dirty="0">
                <a:solidFill>
                  <a:schemeClr val="tx2"/>
                </a:solidFill>
                <a:latin typeface="Calibri" panose="020F0502020204030204" pitchFamily="34" charset="0"/>
                <a:cs typeface="Calibri" panose="020F0502020204030204" pitchFamily="34" charset="0"/>
                <a:sym typeface="Symbol" pitchFamily="18" charset="2"/>
              </a:rPr>
              <a:t>M</a:t>
            </a:r>
            <a:r>
              <a:rPr lang="en-US" sz="2000" i="1" dirty="0">
                <a:solidFill>
                  <a:schemeClr val="tx2"/>
                </a:solidFill>
                <a:latin typeface="Calibri" panose="020F0502020204030204" pitchFamily="34" charset="0"/>
                <a:cs typeface="Calibri" panose="020F0502020204030204" pitchFamily="34" charset="0"/>
                <a:sym typeface="Symbol" pitchFamily="18" charset="2"/>
              </a:rPr>
              <a:t>x</a:t>
            </a:r>
            <a:r>
              <a:rPr lang="en-US" sz="2000" i="1" baseline="30000" dirty="0">
                <a:solidFill>
                  <a:schemeClr val="tx2"/>
                </a:solidFill>
                <a:latin typeface="Calibri" panose="020F0502020204030204" pitchFamily="34" charset="0"/>
                <a:cs typeface="Calibri" panose="020F0502020204030204" pitchFamily="34" charset="0"/>
                <a:sym typeface="Symbol" pitchFamily="18" charset="2"/>
              </a:rPr>
              <a:t> n</a:t>
            </a:r>
            <a:r>
              <a:rPr lang="en-US" sz="2000" i="1" dirty="0">
                <a:solidFill>
                  <a:schemeClr val="tx2"/>
                </a:solidFill>
                <a:latin typeface="Calibri" panose="020F0502020204030204" pitchFamily="34" charset="0"/>
                <a:cs typeface="Calibri" panose="020F0502020204030204" pitchFamily="34" charset="0"/>
                <a:sym typeface="Symbol" pitchFamily="18" charset="2"/>
              </a:rPr>
              <a:t>.</a:t>
            </a:r>
          </a:p>
          <a:p>
            <a:r>
              <a:rPr lang="en-US" sz="2000" dirty="0">
                <a:solidFill>
                  <a:schemeClr val="tx2"/>
                </a:solidFill>
                <a:latin typeface="Calibri" panose="020F0502020204030204" pitchFamily="34" charset="0"/>
                <a:cs typeface="Calibri" panose="020F0502020204030204" pitchFamily="34" charset="0"/>
                <a:sym typeface="Symbol" pitchFamily="18" charset="2"/>
              </a:rPr>
              <a:t>Let R= </a:t>
            </a:r>
            <a:r>
              <a:rPr lang="en-US" sz="2000" i="1" dirty="0">
                <a:solidFill>
                  <a:schemeClr val="tx2"/>
                </a:solidFill>
                <a:latin typeface="Calibri" panose="020F0502020204030204" pitchFamily="34" charset="0"/>
                <a:cs typeface="Calibri" panose="020F0502020204030204" pitchFamily="34" charset="0"/>
                <a:sym typeface="Symbol" pitchFamily="18" charset="2"/>
              </a:rPr>
              <a:t>x</a:t>
            </a:r>
            <a:r>
              <a:rPr lang="en-US" sz="2000" i="1" baseline="30000" dirty="0">
                <a:solidFill>
                  <a:schemeClr val="tx2"/>
                </a:solidFill>
                <a:latin typeface="Calibri" panose="020F0502020204030204" pitchFamily="34" charset="0"/>
                <a:cs typeface="Calibri" panose="020F0502020204030204" pitchFamily="34" charset="0"/>
                <a:sym typeface="Symbol" pitchFamily="18" charset="2"/>
              </a:rPr>
              <a:t> n</a:t>
            </a:r>
            <a:r>
              <a:rPr lang="en-US" sz="2000" i="1" dirty="0">
                <a:solidFill>
                  <a:schemeClr val="tx2"/>
                </a:solidFill>
                <a:latin typeface="Calibri" panose="020F0502020204030204" pitchFamily="34" charset="0"/>
                <a:cs typeface="Calibri" panose="020F0502020204030204" pitchFamily="34" charset="0"/>
                <a:sym typeface="Symbol" pitchFamily="18" charset="2"/>
              </a:rPr>
              <a:t>.  </a:t>
            </a:r>
            <a:r>
              <a:rPr lang="en-US" sz="2000" dirty="0">
                <a:solidFill>
                  <a:schemeClr val="tx2"/>
                </a:solidFill>
                <a:latin typeface="Calibri" panose="020F0502020204030204" pitchFamily="34" charset="0"/>
                <a:cs typeface="Calibri" panose="020F0502020204030204" pitchFamily="34" charset="0"/>
                <a:sym typeface="Symbol" pitchFamily="18" charset="2"/>
              </a:rPr>
              <a:t>gcd(R,M)= 1.</a:t>
            </a:r>
          </a:p>
          <a:p>
            <a:r>
              <a:rPr lang="en-US" sz="2000" dirty="0">
                <a:solidFill>
                  <a:schemeClr val="tx2"/>
                </a:solidFill>
                <a:latin typeface="Calibri" panose="020F0502020204030204" pitchFamily="34" charset="0"/>
                <a:cs typeface="Calibri" panose="020F0502020204030204" pitchFamily="34" charset="0"/>
                <a:sym typeface="Symbol" pitchFamily="18" charset="2"/>
              </a:rPr>
              <a:t>The </a:t>
            </a:r>
            <a:r>
              <a:rPr lang="en-US" sz="2000" i="1" dirty="0">
                <a:solidFill>
                  <a:schemeClr val="tx2"/>
                </a:solidFill>
                <a:latin typeface="Calibri" panose="020F0502020204030204" pitchFamily="34" charset="0"/>
                <a:cs typeface="Calibri" panose="020F0502020204030204" pitchFamily="34" charset="0"/>
                <a:sym typeface="Symbol" pitchFamily="18" charset="2"/>
              </a:rPr>
              <a:t>Montgomery Product </a:t>
            </a:r>
            <a:r>
              <a:rPr lang="en-US" sz="2000" dirty="0">
                <a:solidFill>
                  <a:schemeClr val="tx2"/>
                </a:solidFill>
                <a:latin typeface="Calibri" panose="020F0502020204030204" pitchFamily="34" charset="0"/>
                <a:cs typeface="Calibri" panose="020F0502020204030204" pitchFamily="34" charset="0"/>
                <a:sym typeface="Symbol" pitchFamily="18" charset="2"/>
              </a:rPr>
              <a:t>of A and B modulo M is the integer ABR</a:t>
            </a:r>
            <a:r>
              <a:rPr lang="en-US" sz="2000" baseline="30000" dirty="0">
                <a:solidFill>
                  <a:schemeClr val="tx2"/>
                </a:solidFill>
                <a:latin typeface="Calibri" panose="020F0502020204030204" pitchFamily="34" charset="0"/>
                <a:cs typeface="Calibri" panose="020F0502020204030204" pitchFamily="34" charset="0"/>
              </a:rPr>
              <a:t>–</a:t>
            </a:r>
            <a:r>
              <a:rPr lang="en-US" sz="2000" baseline="30000" dirty="0">
                <a:solidFill>
                  <a:schemeClr val="tx2"/>
                </a:solidFill>
                <a:latin typeface="Calibri" panose="020F0502020204030204" pitchFamily="34" charset="0"/>
                <a:cs typeface="Calibri" panose="020F0502020204030204" pitchFamily="34" charset="0"/>
                <a:sym typeface="Symbol" pitchFamily="18" charset="2"/>
              </a:rPr>
              <a:t>1 </a:t>
            </a:r>
            <a:r>
              <a:rPr lang="en-US" sz="2000" dirty="0">
                <a:solidFill>
                  <a:schemeClr val="tx2"/>
                </a:solidFill>
                <a:latin typeface="Calibri" panose="020F0502020204030204" pitchFamily="34" charset="0"/>
                <a:cs typeface="Calibri" panose="020F0502020204030204" pitchFamily="34" charset="0"/>
                <a:sym typeface="Symbol" pitchFamily="18" charset="2"/>
              </a:rPr>
              <a:t>mod M.</a:t>
            </a:r>
          </a:p>
          <a:p>
            <a:r>
              <a:rPr lang="en-US" sz="2000" dirty="0">
                <a:solidFill>
                  <a:schemeClr val="tx2"/>
                </a:solidFill>
                <a:latin typeface="Calibri" panose="020F0502020204030204" pitchFamily="34" charset="0"/>
                <a:cs typeface="Calibri" panose="020F0502020204030204" pitchFamily="34" charset="0"/>
                <a:sym typeface="Symbol" pitchFamily="18" charset="2"/>
              </a:rPr>
              <a:t>Let M= </a:t>
            </a:r>
            <a:r>
              <a:rPr lang="en-US" sz="2000" dirty="0">
                <a:solidFill>
                  <a:schemeClr val="tx2"/>
                </a:solidFill>
                <a:latin typeface="Calibri" panose="020F0502020204030204" pitchFamily="34" charset="0"/>
                <a:cs typeface="Calibri" panose="020F0502020204030204" pitchFamily="34" charset="0"/>
              </a:rPr>
              <a:t>–</a:t>
            </a:r>
            <a:r>
              <a:rPr lang="en-US" sz="2000" dirty="0">
                <a:solidFill>
                  <a:schemeClr val="tx2"/>
                </a:solidFill>
                <a:latin typeface="Calibri" panose="020F0502020204030204" pitchFamily="34" charset="0"/>
                <a:cs typeface="Calibri" panose="020F0502020204030204" pitchFamily="34" charset="0"/>
                <a:sym typeface="Symbol" pitchFamily="18" charset="2"/>
              </a:rPr>
              <a:t>M</a:t>
            </a:r>
            <a:r>
              <a:rPr lang="en-US" sz="2000" baseline="30000" dirty="0">
                <a:solidFill>
                  <a:schemeClr val="tx2"/>
                </a:solidFill>
                <a:latin typeface="Calibri" panose="020F0502020204030204" pitchFamily="34" charset="0"/>
                <a:cs typeface="Calibri" panose="020F0502020204030204" pitchFamily="34" charset="0"/>
              </a:rPr>
              <a:t>–</a:t>
            </a:r>
            <a:r>
              <a:rPr lang="en-US" sz="2000" baseline="30000" dirty="0">
                <a:solidFill>
                  <a:schemeClr val="tx2"/>
                </a:solidFill>
                <a:latin typeface="Calibri" panose="020F0502020204030204" pitchFamily="34" charset="0"/>
                <a:cs typeface="Calibri" panose="020F0502020204030204" pitchFamily="34" charset="0"/>
                <a:sym typeface="Symbol" pitchFamily="18" charset="2"/>
              </a:rPr>
              <a:t>1 </a:t>
            </a:r>
            <a:r>
              <a:rPr lang="en-US" sz="2000" dirty="0">
                <a:solidFill>
                  <a:schemeClr val="tx2"/>
                </a:solidFill>
                <a:latin typeface="Calibri" panose="020F0502020204030204" pitchFamily="34" charset="0"/>
                <a:cs typeface="Calibri" panose="020F0502020204030204" pitchFamily="34" charset="0"/>
                <a:sym typeface="Symbol" pitchFamily="18" charset="2"/>
              </a:rPr>
              <a:t>mod R and S= ABM mod R.</a:t>
            </a:r>
          </a:p>
          <a:p>
            <a:r>
              <a:rPr lang="en-US" sz="2000" dirty="0">
                <a:solidFill>
                  <a:schemeClr val="tx2"/>
                </a:solidFill>
                <a:latin typeface="Calibri" panose="020F0502020204030204" pitchFamily="34" charset="0"/>
                <a:cs typeface="Calibri" panose="020F0502020204030204" pitchFamily="34" charset="0"/>
                <a:sym typeface="Symbol" pitchFamily="18" charset="2"/>
              </a:rPr>
              <a:t>Fact:  (AB+SM)/R ABR</a:t>
            </a:r>
            <a:r>
              <a:rPr lang="en-US" sz="2000" baseline="30000" dirty="0">
                <a:solidFill>
                  <a:schemeClr val="tx2"/>
                </a:solidFill>
                <a:latin typeface="Calibri" panose="020F0502020204030204" pitchFamily="34" charset="0"/>
                <a:cs typeface="Calibri" panose="020F0502020204030204" pitchFamily="34" charset="0"/>
              </a:rPr>
              <a:t>–</a:t>
            </a:r>
            <a:r>
              <a:rPr lang="en-US" sz="2000" baseline="30000" dirty="0">
                <a:solidFill>
                  <a:schemeClr val="tx2"/>
                </a:solidFill>
                <a:latin typeface="Calibri" panose="020F0502020204030204" pitchFamily="34" charset="0"/>
                <a:cs typeface="Calibri" panose="020F0502020204030204" pitchFamily="34" charset="0"/>
                <a:sym typeface="Symbol" pitchFamily="18" charset="2"/>
              </a:rPr>
              <a:t>1 </a:t>
            </a:r>
            <a:r>
              <a:rPr lang="en-US" sz="2000" dirty="0">
                <a:solidFill>
                  <a:schemeClr val="tx2"/>
                </a:solidFill>
                <a:latin typeface="Calibri" panose="020F0502020204030204" pitchFamily="34" charset="0"/>
                <a:cs typeface="Calibri" panose="020F0502020204030204" pitchFamily="34" charset="0"/>
                <a:sym typeface="Symbol" pitchFamily="18" charset="2"/>
              </a:rPr>
              <a:t>(mod M).</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Slide Number Placeholder 5"/>
          <p:cNvSpPr>
            <a:spLocks noGrp="1"/>
          </p:cNvSpPr>
          <p:nvPr>
            <p:ph type="sldNum" sz="quarter" idx="12"/>
          </p:nvPr>
        </p:nvSpPr>
        <p:spPr>
          <a:noFill/>
        </p:spPr>
        <p:txBody>
          <a:bodyPr/>
          <a:lstStyle/>
          <a:p>
            <a:fld id="{9DB27D93-4DEB-4A36-823B-91A0D0C5BE74}" type="slidenum">
              <a:rPr lang="en-US" smtClean="0"/>
              <a:pPr/>
              <a:t>46</a:t>
            </a:fld>
            <a:endParaRPr lang="en-US"/>
          </a:p>
        </p:txBody>
      </p:sp>
      <p:sp>
        <p:nvSpPr>
          <p:cNvPr id="48132" name="Rectangle 2"/>
          <p:cNvSpPr>
            <a:spLocks noGrp="1" noChangeArrowheads="1"/>
          </p:cNvSpPr>
          <p:nvPr>
            <p:ph type="title"/>
          </p:nvPr>
        </p:nvSpPr>
        <p:spPr>
          <a:xfrm>
            <a:off x="457200" y="76200"/>
            <a:ext cx="8305800" cy="685800"/>
          </a:xfrm>
        </p:spPr>
        <p:txBody>
          <a:bodyPr/>
          <a:lstStyle/>
          <a:p>
            <a:r>
              <a:rPr lang="en-US" sz="3600"/>
              <a:t>Montgomery Multiplication and Timing</a:t>
            </a:r>
          </a:p>
        </p:txBody>
      </p:sp>
      <p:sp>
        <p:nvSpPr>
          <p:cNvPr id="48133" name="Rectangle 3"/>
          <p:cNvSpPr>
            <a:spLocks noGrp="1" noChangeArrowheads="1"/>
          </p:cNvSpPr>
          <p:nvPr>
            <p:ph type="body" idx="1"/>
          </p:nvPr>
        </p:nvSpPr>
        <p:spPr>
          <a:xfrm>
            <a:off x="381000" y="1865416"/>
            <a:ext cx="8458200" cy="3849584"/>
          </a:xfrm>
        </p:spPr>
        <p:txBody>
          <a:bodyPr/>
          <a:lstStyle/>
          <a:p>
            <a:pPr>
              <a:lnSpc>
                <a:spcPct val="90000"/>
              </a:lnSpc>
            </a:pPr>
            <a:r>
              <a:rPr lang="en-US" sz="2000" dirty="0">
                <a:solidFill>
                  <a:schemeClr val="tx2"/>
                </a:solidFill>
                <a:latin typeface="Calibri" panose="020F0502020204030204" pitchFamily="34" charset="0"/>
                <a:cs typeface="Calibri" panose="020F0502020204030204" pitchFamily="34" charset="0"/>
                <a:sym typeface="Symbol" pitchFamily="18" charset="2"/>
              </a:rPr>
              <a:t>(r, n)= 1, r= ab (mod n), a</a:t>
            </a:r>
            <a:r>
              <a:rPr lang="en-US" sz="2000" baseline="30000" dirty="0">
                <a:solidFill>
                  <a:schemeClr val="tx2"/>
                </a:solidFill>
                <a:latin typeface="Calibri" panose="020F0502020204030204" pitchFamily="34" charset="0"/>
                <a:cs typeface="Calibri" panose="020F0502020204030204" pitchFamily="34" charset="0"/>
                <a:sym typeface="Symbol" pitchFamily="18" charset="2"/>
              </a:rPr>
              <a:t>#</a:t>
            </a:r>
            <a:r>
              <a:rPr lang="en-US" sz="2000" dirty="0">
                <a:solidFill>
                  <a:schemeClr val="tx2"/>
                </a:solidFill>
                <a:latin typeface="Calibri" panose="020F0502020204030204" pitchFamily="34" charset="0"/>
                <a:cs typeface="Calibri" panose="020F0502020204030204" pitchFamily="34" charset="0"/>
                <a:sym typeface="Symbol" pitchFamily="18" charset="2"/>
              </a:rPr>
              <a:t>=</a:t>
            </a:r>
            <a:r>
              <a:rPr lang="en-US" sz="2000" dirty="0" err="1">
                <a:solidFill>
                  <a:schemeClr val="tx2"/>
                </a:solidFill>
                <a:latin typeface="Calibri" panose="020F0502020204030204" pitchFamily="34" charset="0"/>
                <a:cs typeface="Calibri" panose="020F0502020204030204" pitchFamily="34" charset="0"/>
                <a:sym typeface="Symbol" pitchFamily="18" charset="2"/>
              </a:rPr>
              <a:t>ar</a:t>
            </a:r>
            <a:r>
              <a:rPr lang="en-US" sz="2000" dirty="0">
                <a:solidFill>
                  <a:schemeClr val="tx2"/>
                </a:solidFill>
                <a:latin typeface="Calibri" panose="020F0502020204030204" pitchFamily="34" charset="0"/>
                <a:cs typeface="Calibri" panose="020F0502020204030204" pitchFamily="34" charset="0"/>
                <a:sym typeface="Symbol" pitchFamily="18" charset="2"/>
              </a:rPr>
              <a:t> (mod n), </a:t>
            </a:r>
            <a:r>
              <a:rPr lang="en-US" sz="2000" dirty="0" err="1">
                <a:solidFill>
                  <a:schemeClr val="tx2"/>
                </a:solidFill>
                <a:latin typeface="Calibri" panose="020F0502020204030204" pitchFamily="34" charset="0"/>
                <a:cs typeface="Calibri" panose="020F0502020204030204" pitchFamily="34" charset="0"/>
                <a:sym typeface="Symbol" pitchFamily="18" charset="2"/>
              </a:rPr>
              <a:t>rr</a:t>
            </a:r>
            <a:r>
              <a:rPr lang="en-US" sz="2000" dirty="0">
                <a:solidFill>
                  <a:schemeClr val="tx2"/>
                </a:solidFill>
                <a:latin typeface="Calibri" panose="020F0502020204030204" pitchFamily="34" charset="0"/>
                <a:cs typeface="Calibri" panose="020F0502020204030204" pitchFamily="34" charset="0"/>
                <a:sym typeface="Symbol" pitchFamily="18" charset="2"/>
              </a:rPr>
              <a:t>’-</a:t>
            </a:r>
            <a:r>
              <a:rPr lang="en-US" sz="2000" dirty="0" err="1">
                <a:solidFill>
                  <a:schemeClr val="tx2"/>
                </a:solidFill>
                <a:latin typeface="Calibri" panose="020F0502020204030204" pitchFamily="34" charset="0"/>
                <a:cs typeface="Calibri" panose="020F0502020204030204" pitchFamily="34" charset="0"/>
                <a:sym typeface="Symbol" pitchFamily="18" charset="2"/>
              </a:rPr>
              <a:t>nn</a:t>
            </a:r>
            <a:r>
              <a:rPr lang="en-US" sz="2000" dirty="0">
                <a:solidFill>
                  <a:schemeClr val="tx2"/>
                </a:solidFill>
                <a:latin typeface="Calibri" panose="020F0502020204030204" pitchFamily="34" charset="0"/>
                <a:cs typeface="Calibri" panose="020F0502020204030204" pitchFamily="34" charset="0"/>
                <a:sym typeface="Symbol" pitchFamily="18" charset="2"/>
              </a:rPr>
              <a:t>’=1, all t words long</a:t>
            </a:r>
            <a:r>
              <a:rPr lang="en-US" sz="2000" dirty="0">
                <a:solidFill>
                  <a:schemeClr val="tx2"/>
                </a:solidFill>
                <a:sym typeface="Symbol" pitchFamily="18" charset="2"/>
              </a:rPr>
              <a:t>.</a:t>
            </a:r>
          </a:p>
          <a:p>
            <a:pPr>
              <a:lnSpc>
                <a:spcPct val="90000"/>
              </a:lnSpc>
            </a:pPr>
            <a:endParaRPr lang="en-US" sz="2000" dirty="0">
              <a:solidFill>
                <a:schemeClr val="tx2"/>
              </a:solidFill>
              <a:sym typeface="Symbol" pitchFamily="18" charset="2"/>
            </a:endParaRPr>
          </a:p>
          <a:p>
            <a:pPr lvl="1">
              <a:lnSpc>
                <a:spcPct val="90000"/>
              </a:lnSpc>
              <a:spcBef>
                <a:spcPts val="200"/>
              </a:spcBef>
              <a:buFontTx/>
              <a:buNone/>
            </a:pPr>
            <a:r>
              <a:rPr lang="en-US" sz="1600" dirty="0">
                <a:solidFill>
                  <a:schemeClr val="tx2"/>
                </a:solidFill>
                <a:latin typeface="Courier New" pitchFamily="49" charset="0"/>
                <a:cs typeface="Courier New" pitchFamily="49" charset="0"/>
                <a:sym typeface="Symbol" pitchFamily="18" charset="2"/>
              </a:rPr>
              <a:t>MontPro(a</a:t>
            </a:r>
            <a:r>
              <a:rPr lang="en-US" sz="1600" baseline="30000" dirty="0">
                <a:solidFill>
                  <a:schemeClr val="tx2"/>
                </a:solidFill>
                <a:latin typeface="Courier New" pitchFamily="49" charset="0"/>
                <a:cs typeface="Courier New" pitchFamily="49" charset="0"/>
                <a:sym typeface="Symbol" pitchFamily="18" charset="2"/>
              </a:rPr>
              <a:t>#</a:t>
            </a:r>
            <a:r>
              <a:rPr lang="en-US" sz="1600" dirty="0">
                <a:solidFill>
                  <a:schemeClr val="tx2"/>
                </a:solidFill>
                <a:latin typeface="Courier New" pitchFamily="49" charset="0"/>
                <a:cs typeface="Courier New" pitchFamily="49" charset="0"/>
                <a:sym typeface="Symbol" pitchFamily="18" charset="2"/>
              </a:rPr>
              <a:t>, b</a:t>
            </a:r>
            <a:r>
              <a:rPr lang="en-US" sz="1600" baseline="30000" dirty="0">
                <a:solidFill>
                  <a:schemeClr val="tx2"/>
                </a:solidFill>
                <a:latin typeface="Courier New" pitchFamily="49" charset="0"/>
                <a:cs typeface="Courier New" pitchFamily="49" charset="0"/>
                <a:sym typeface="Symbol" pitchFamily="18" charset="2"/>
              </a:rPr>
              <a:t>#</a:t>
            </a:r>
            <a:r>
              <a:rPr lang="en-US" sz="1600" dirty="0">
                <a:solidFill>
                  <a:schemeClr val="tx2"/>
                </a:solidFill>
                <a:latin typeface="Courier New" pitchFamily="49" charset="0"/>
                <a:cs typeface="Courier New" pitchFamily="49" charset="0"/>
                <a:sym typeface="Symbol" pitchFamily="18" charset="2"/>
              </a:rPr>
              <a:t>)</a:t>
            </a:r>
          </a:p>
          <a:p>
            <a:pPr lvl="2">
              <a:lnSpc>
                <a:spcPct val="90000"/>
              </a:lnSpc>
              <a:spcBef>
                <a:spcPts val="200"/>
              </a:spcBef>
              <a:buFontTx/>
              <a:buNone/>
            </a:pPr>
            <a:r>
              <a:rPr lang="en-US" sz="1600" dirty="0">
                <a:solidFill>
                  <a:schemeClr val="tx2"/>
                </a:solidFill>
                <a:latin typeface="Courier New" pitchFamily="49" charset="0"/>
                <a:cs typeface="Courier New" pitchFamily="49" charset="0"/>
                <a:sym typeface="Symbol" pitchFamily="18" charset="2"/>
              </a:rPr>
              <a:t>t= a</a:t>
            </a:r>
            <a:r>
              <a:rPr lang="en-US" sz="1600" baseline="30000" dirty="0">
                <a:solidFill>
                  <a:schemeClr val="tx2"/>
                </a:solidFill>
                <a:latin typeface="Courier New" pitchFamily="49" charset="0"/>
                <a:cs typeface="Courier New" pitchFamily="49" charset="0"/>
                <a:sym typeface="Symbol" pitchFamily="18" charset="2"/>
              </a:rPr>
              <a:t>#</a:t>
            </a:r>
            <a:r>
              <a:rPr lang="en-US" sz="1600" dirty="0">
                <a:solidFill>
                  <a:schemeClr val="tx2"/>
                </a:solidFill>
                <a:latin typeface="Courier New" pitchFamily="49" charset="0"/>
                <a:cs typeface="Courier New" pitchFamily="49" charset="0"/>
                <a:sym typeface="Symbol" pitchFamily="18" charset="2"/>
              </a:rPr>
              <a:t> b</a:t>
            </a:r>
            <a:r>
              <a:rPr lang="en-US" sz="1600" baseline="30000" dirty="0">
                <a:solidFill>
                  <a:schemeClr val="tx2"/>
                </a:solidFill>
                <a:latin typeface="Courier New" pitchFamily="49" charset="0"/>
                <a:cs typeface="Courier New" pitchFamily="49" charset="0"/>
                <a:sym typeface="Symbol" pitchFamily="18" charset="2"/>
              </a:rPr>
              <a:t>#</a:t>
            </a:r>
            <a:r>
              <a:rPr lang="en-US" sz="1600" dirty="0">
                <a:solidFill>
                  <a:schemeClr val="tx2"/>
                </a:solidFill>
                <a:latin typeface="Courier New" pitchFamily="49" charset="0"/>
                <a:cs typeface="Courier New" pitchFamily="49" charset="0"/>
                <a:sym typeface="Symbol" pitchFamily="18" charset="2"/>
              </a:rPr>
              <a:t> ,m= rn’ (mod n), u= (mn+t)/r</a:t>
            </a:r>
          </a:p>
          <a:p>
            <a:pPr lvl="2">
              <a:lnSpc>
                <a:spcPct val="90000"/>
              </a:lnSpc>
              <a:spcBef>
                <a:spcPts val="200"/>
              </a:spcBef>
              <a:buFontTx/>
              <a:buNone/>
            </a:pPr>
            <a:r>
              <a:rPr lang="en-US" sz="1600" dirty="0">
                <a:solidFill>
                  <a:schemeClr val="tx2"/>
                </a:solidFill>
                <a:latin typeface="Courier New" pitchFamily="49" charset="0"/>
                <a:cs typeface="Courier New" pitchFamily="49" charset="0"/>
                <a:sym typeface="Symbol" pitchFamily="18" charset="2"/>
              </a:rPr>
              <a:t>if(n&gt;u) u-= n;</a:t>
            </a:r>
          </a:p>
          <a:p>
            <a:pPr lvl="2">
              <a:lnSpc>
                <a:spcPct val="90000"/>
              </a:lnSpc>
              <a:spcBef>
                <a:spcPts val="200"/>
              </a:spcBef>
              <a:buFontTx/>
              <a:buNone/>
            </a:pPr>
            <a:r>
              <a:rPr lang="en-US" sz="1600" dirty="0">
                <a:solidFill>
                  <a:schemeClr val="tx2"/>
                </a:solidFill>
                <a:latin typeface="Courier New" pitchFamily="49" charset="0"/>
                <a:cs typeface="Courier New" pitchFamily="49" charset="0"/>
                <a:sym typeface="Symbol" pitchFamily="18" charset="2"/>
              </a:rPr>
              <a:t>return(u)</a:t>
            </a:r>
          </a:p>
          <a:p>
            <a:pPr lvl="1">
              <a:lnSpc>
                <a:spcPct val="90000"/>
              </a:lnSpc>
              <a:spcBef>
                <a:spcPts val="200"/>
              </a:spcBef>
              <a:buFontTx/>
              <a:buNone/>
            </a:pPr>
            <a:r>
              <a:rPr lang="en-US" sz="1600" dirty="0">
                <a:solidFill>
                  <a:schemeClr val="tx2"/>
                </a:solidFill>
                <a:latin typeface="Courier New" pitchFamily="49" charset="0"/>
                <a:cs typeface="Courier New" pitchFamily="49" charset="0"/>
                <a:sym typeface="Symbol" pitchFamily="18" charset="2"/>
              </a:rPr>
              <a:t>MontMult(a,b,n)</a:t>
            </a:r>
          </a:p>
          <a:p>
            <a:pPr lvl="2">
              <a:lnSpc>
                <a:spcPct val="90000"/>
              </a:lnSpc>
              <a:spcBef>
                <a:spcPts val="200"/>
              </a:spcBef>
              <a:buFontTx/>
              <a:buNone/>
            </a:pPr>
            <a:r>
              <a:rPr lang="en-US" sz="1600" dirty="0">
                <a:solidFill>
                  <a:schemeClr val="tx2"/>
                </a:solidFill>
                <a:latin typeface="Courier New" pitchFamily="49" charset="0"/>
                <a:cs typeface="Courier New" pitchFamily="49" charset="0"/>
                <a:sym typeface="Symbol" pitchFamily="18" charset="2"/>
              </a:rPr>
              <a:t>Compute n’, a</a:t>
            </a:r>
            <a:r>
              <a:rPr lang="en-US" sz="1600" baseline="30000" dirty="0">
                <a:solidFill>
                  <a:schemeClr val="tx2"/>
                </a:solidFill>
                <a:latin typeface="Courier New" pitchFamily="49" charset="0"/>
                <a:cs typeface="Courier New" pitchFamily="49" charset="0"/>
                <a:sym typeface="Symbol" pitchFamily="18" charset="2"/>
              </a:rPr>
              <a:t>#</a:t>
            </a:r>
            <a:r>
              <a:rPr lang="en-US" sz="1600" dirty="0">
                <a:solidFill>
                  <a:schemeClr val="tx2"/>
                </a:solidFill>
                <a:latin typeface="Courier New" pitchFamily="49" charset="0"/>
                <a:cs typeface="Courier New" pitchFamily="49" charset="0"/>
                <a:sym typeface="Symbol" pitchFamily="18" charset="2"/>
              </a:rPr>
              <a:t>, b</a:t>
            </a:r>
            <a:r>
              <a:rPr lang="en-US" sz="1600" baseline="30000" dirty="0">
                <a:solidFill>
                  <a:schemeClr val="tx2"/>
                </a:solidFill>
                <a:latin typeface="Courier New" pitchFamily="49" charset="0"/>
                <a:cs typeface="Courier New" pitchFamily="49" charset="0"/>
                <a:sym typeface="Symbol" pitchFamily="18" charset="2"/>
              </a:rPr>
              <a:t>#</a:t>
            </a:r>
            <a:endParaRPr lang="en-US" sz="1600" dirty="0">
              <a:solidFill>
                <a:schemeClr val="tx2"/>
              </a:solidFill>
              <a:latin typeface="Courier New" pitchFamily="49" charset="0"/>
              <a:cs typeface="Courier New" pitchFamily="49" charset="0"/>
              <a:sym typeface="Symbol" pitchFamily="18" charset="2"/>
            </a:endParaRPr>
          </a:p>
          <a:p>
            <a:pPr lvl="2">
              <a:lnSpc>
                <a:spcPct val="90000"/>
              </a:lnSpc>
              <a:spcBef>
                <a:spcPts val="200"/>
              </a:spcBef>
              <a:buFontTx/>
              <a:buNone/>
            </a:pPr>
            <a:r>
              <a:rPr lang="en-US" sz="1600" dirty="0">
                <a:solidFill>
                  <a:schemeClr val="tx2"/>
                </a:solidFill>
                <a:latin typeface="Courier New" pitchFamily="49" charset="0"/>
                <a:cs typeface="Courier New" pitchFamily="49" charset="0"/>
                <a:sym typeface="Symbol" pitchFamily="18" charset="2"/>
              </a:rPr>
              <a:t>x</a:t>
            </a:r>
            <a:r>
              <a:rPr lang="en-US" sz="1600" baseline="30000" dirty="0">
                <a:solidFill>
                  <a:schemeClr val="tx2"/>
                </a:solidFill>
                <a:latin typeface="Courier New" pitchFamily="49" charset="0"/>
                <a:cs typeface="Courier New" pitchFamily="49" charset="0"/>
                <a:sym typeface="Symbol" pitchFamily="18" charset="2"/>
              </a:rPr>
              <a:t>#</a:t>
            </a:r>
            <a:r>
              <a:rPr lang="en-US" sz="1600" dirty="0">
                <a:solidFill>
                  <a:schemeClr val="tx2"/>
                </a:solidFill>
                <a:latin typeface="Courier New" pitchFamily="49" charset="0"/>
                <a:cs typeface="Courier New" pitchFamily="49" charset="0"/>
                <a:sym typeface="Symbol" pitchFamily="18" charset="2"/>
              </a:rPr>
              <a:t>= MontPro(a</a:t>
            </a:r>
            <a:r>
              <a:rPr lang="en-US" sz="1600" baseline="30000" dirty="0">
                <a:solidFill>
                  <a:schemeClr val="tx2"/>
                </a:solidFill>
                <a:latin typeface="Courier New" pitchFamily="49" charset="0"/>
                <a:cs typeface="Courier New" pitchFamily="49" charset="0"/>
                <a:sym typeface="Symbol" pitchFamily="18" charset="2"/>
              </a:rPr>
              <a:t>#</a:t>
            </a:r>
            <a:r>
              <a:rPr lang="en-US" sz="1600" dirty="0">
                <a:solidFill>
                  <a:schemeClr val="tx2"/>
                </a:solidFill>
                <a:latin typeface="Courier New" pitchFamily="49" charset="0"/>
                <a:cs typeface="Courier New" pitchFamily="49" charset="0"/>
                <a:sym typeface="Symbol" pitchFamily="18" charset="2"/>
              </a:rPr>
              <a:t>, b</a:t>
            </a:r>
            <a:r>
              <a:rPr lang="en-US" sz="1600" baseline="30000" dirty="0">
                <a:solidFill>
                  <a:schemeClr val="tx2"/>
                </a:solidFill>
                <a:latin typeface="Courier New" pitchFamily="49" charset="0"/>
                <a:cs typeface="Courier New" pitchFamily="49" charset="0"/>
                <a:sym typeface="Symbol" pitchFamily="18" charset="2"/>
              </a:rPr>
              <a:t>#</a:t>
            </a:r>
            <a:r>
              <a:rPr lang="en-US" sz="1600" dirty="0">
                <a:solidFill>
                  <a:schemeClr val="tx2"/>
                </a:solidFill>
                <a:latin typeface="Courier New" pitchFamily="49" charset="0"/>
                <a:cs typeface="Courier New" pitchFamily="49" charset="0"/>
                <a:sym typeface="Symbol" pitchFamily="18" charset="2"/>
              </a:rPr>
              <a:t>)</a:t>
            </a:r>
          </a:p>
          <a:p>
            <a:pPr lvl="2">
              <a:lnSpc>
                <a:spcPct val="90000"/>
              </a:lnSpc>
              <a:spcBef>
                <a:spcPts val="200"/>
              </a:spcBef>
              <a:buFontTx/>
              <a:buNone/>
            </a:pPr>
            <a:r>
              <a:rPr lang="en-US" sz="1600" dirty="0">
                <a:solidFill>
                  <a:schemeClr val="tx2"/>
                </a:solidFill>
                <a:latin typeface="Courier New" pitchFamily="49" charset="0"/>
                <a:cs typeface="Courier New" pitchFamily="49" charset="0"/>
                <a:sym typeface="Symbol" pitchFamily="18" charset="2"/>
              </a:rPr>
              <a:t>return(MontPro(x</a:t>
            </a:r>
            <a:r>
              <a:rPr lang="en-US" sz="1600" baseline="30000" dirty="0">
                <a:solidFill>
                  <a:schemeClr val="tx2"/>
                </a:solidFill>
                <a:latin typeface="Courier New" pitchFamily="49" charset="0"/>
                <a:cs typeface="Courier New" pitchFamily="49" charset="0"/>
                <a:sym typeface="Symbol" pitchFamily="18" charset="2"/>
              </a:rPr>
              <a:t>#</a:t>
            </a:r>
            <a:r>
              <a:rPr lang="en-US" sz="1600" dirty="0">
                <a:solidFill>
                  <a:schemeClr val="tx2"/>
                </a:solidFill>
                <a:latin typeface="Courier New" pitchFamily="49" charset="0"/>
                <a:cs typeface="Courier New" pitchFamily="49" charset="0"/>
                <a:sym typeface="Symbol" pitchFamily="18" charset="2"/>
              </a:rPr>
              <a:t>,1))</a:t>
            </a:r>
          </a:p>
          <a:p>
            <a:pPr lvl="1">
              <a:lnSpc>
                <a:spcPct val="90000"/>
              </a:lnSpc>
              <a:buFontTx/>
              <a:buNone/>
            </a:pPr>
            <a:endParaRPr lang="en-US" sz="2400" dirty="0">
              <a:solidFill>
                <a:schemeClr val="tx2"/>
              </a:solidFill>
              <a:sym typeface="Symbol" pitchFamily="18" charset="2"/>
            </a:endParaRPr>
          </a:p>
          <a:p>
            <a:pPr>
              <a:lnSpc>
                <a:spcPct val="90000"/>
              </a:lnSpc>
              <a:buFontTx/>
              <a:buNone/>
            </a:pPr>
            <a:r>
              <a:rPr lang="en-US" sz="2000" dirty="0">
                <a:solidFill>
                  <a:schemeClr val="tx2"/>
                </a:solidFill>
                <a:latin typeface="Calibri" panose="020F0502020204030204" pitchFamily="34" charset="0"/>
                <a:cs typeface="Calibri" panose="020F0502020204030204" pitchFamily="34" charset="0"/>
                <a:sym typeface="Symbol" pitchFamily="18" charset="2"/>
              </a:rPr>
              <a:t>Cost: Reduction takes 2t(t+1) multiplies, no divisions.  </a:t>
            </a:r>
          </a:p>
          <a:p>
            <a:pPr>
              <a:lnSpc>
                <a:spcPct val="90000"/>
              </a:lnSpc>
              <a:buFontTx/>
              <a:buNone/>
            </a:pPr>
            <a:r>
              <a:rPr lang="en-US" sz="2000" dirty="0">
                <a:solidFill>
                  <a:schemeClr val="tx2"/>
                </a:solidFill>
                <a:latin typeface="Calibri" panose="020F0502020204030204" pitchFamily="34" charset="0"/>
                <a:cs typeface="Calibri" panose="020F0502020204030204" pitchFamily="34" charset="0"/>
                <a:sym typeface="Symbol" pitchFamily="18" charset="2"/>
              </a:rPr>
              <a:t>Multiply takes 4t(t+1) vs 2t(t+1) for classical.</a:t>
            </a:r>
          </a:p>
          <a:p>
            <a:pPr lvl="1">
              <a:lnSpc>
                <a:spcPct val="90000"/>
              </a:lnSpc>
              <a:buFontTx/>
              <a:buNone/>
            </a:pPr>
            <a:endParaRPr lang="en-US" sz="2000" dirty="0">
              <a:solidFill>
                <a:schemeClr val="tx2"/>
              </a:solidFill>
              <a:sym typeface="Symbol" pitchFamily="18" charset="2"/>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Slide Number Placeholder 5"/>
          <p:cNvSpPr>
            <a:spLocks noGrp="1"/>
          </p:cNvSpPr>
          <p:nvPr>
            <p:ph type="sldNum" sz="quarter" idx="12"/>
          </p:nvPr>
        </p:nvSpPr>
        <p:spPr>
          <a:noFill/>
        </p:spPr>
        <p:txBody>
          <a:bodyPr/>
          <a:lstStyle/>
          <a:p>
            <a:fld id="{4F6AEC48-4E63-4FA8-A8EA-2549B01C192E}" type="slidenum">
              <a:rPr lang="en-US" smtClean="0"/>
              <a:pPr/>
              <a:t>47</a:t>
            </a:fld>
            <a:endParaRPr lang="en-US" dirty="0"/>
          </a:p>
        </p:txBody>
      </p:sp>
      <p:sp>
        <p:nvSpPr>
          <p:cNvPr id="49156" name="Rectangle 2"/>
          <p:cNvSpPr>
            <a:spLocks noGrp="1" noChangeArrowheads="1"/>
          </p:cNvSpPr>
          <p:nvPr>
            <p:ph type="title"/>
          </p:nvPr>
        </p:nvSpPr>
        <p:spPr>
          <a:xfrm>
            <a:off x="685800" y="76200"/>
            <a:ext cx="7772400" cy="838200"/>
          </a:xfrm>
        </p:spPr>
        <p:txBody>
          <a:bodyPr/>
          <a:lstStyle/>
          <a:p>
            <a:r>
              <a:rPr lang="en-US" sz="3600" dirty="0"/>
              <a:t>Exponentiation and Timing</a:t>
            </a:r>
          </a:p>
        </p:txBody>
      </p:sp>
      <p:sp>
        <p:nvSpPr>
          <p:cNvPr id="49157" name="Rectangle 3"/>
          <p:cNvSpPr>
            <a:spLocks noGrp="1" noChangeArrowheads="1"/>
          </p:cNvSpPr>
          <p:nvPr>
            <p:ph type="body" idx="1"/>
          </p:nvPr>
        </p:nvSpPr>
        <p:spPr>
          <a:xfrm>
            <a:off x="381000" y="1981200"/>
            <a:ext cx="8077200" cy="4114800"/>
          </a:xfrm>
        </p:spPr>
        <p:txBody>
          <a:bodyPr/>
          <a:lstStyle/>
          <a:p>
            <a:pPr>
              <a:lnSpc>
                <a:spcPct val="90000"/>
              </a:lnSpc>
            </a:pPr>
            <a:r>
              <a:rPr lang="en-US" sz="2000" dirty="0">
                <a:solidFill>
                  <a:schemeClr val="tx2"/>
                </a:solidFill>
                <a:latin typeface="Calibri" panose="020F0502020204030204" pitchFamily="34" charset="0"/>
                <a:cs typeface="Calibri" panose="020F0502020204030204" pitchFamily="34" charset="0"/>
                <a:sym typeface="Symbol" pitchFamily="18" charset="2"/>
              </a:rPr>
              <a:t>Right to left squaring and multiplication</a:t>
            </a:r>
          </a:p>
          <a:p>
            <a:pPr>
              <a:lnSpc>
                <a:spcPct val="90000"/>
              </a:lnSpc>
            </a:pPr>
            <a:r>
              <a:rPr lang="en-US" sz="2000" dirty="0">
                <a:solidFill>
                  <a:schemeClr val="tx2"/>
                </a:solidFill>
                <a:latin typeface="Calibri" panose="020F0502020204030204" pitchFamily="34" charset="0"/>
                <a:cs typeface="Calibri" panose="020F0502020204030204" pitchFamily="34" charset="0"/>
                <a:sym typeface="Symbol" pitchFamily="18" charset="2"/>
              </a:rPr>
              <a:t>Left to right squaring and multiplication</a:t>
            </a:r>
          </a:p>
          <a:p>
            <a:pPr>
              <a:lnSpc>
                <a:spcPct val="90000"/>
              </a:lnSpc>
            </a:pPr>
            <a:r>
              <a:rPr lang="en-US" sz="2000" dirty="0">
                <a:solidFill>
                  <a:schemeClr val="tx2"/>
                </a:solidFill>
                <a:latin typeface="Calibri" panose="020F0502020204030204" pitchFamily="34" charset="0"/>
                <a:cs typeface="Calibri" panose="020F0502020204030204" pitchFamily="34" charset="0"/>
                <a:sym typeface="Symbol" pitchFamily="18" charset="2"/>
              </a:rPr>
              <a:t>Left to right k-</a:t>
            </a:r>
            <a:r>
              <a:rPr lang="en-US" sz="2000" dirty="0" err="1">
                <a:solidFill>
                  <a:schemeClr val="tx2"/>
                </a:solidFill>
                <a:latin typeface="Calibri" panose="020F0502020204030204" pitchFamily="34" charset="0"/>
                <a:cs typeface="Calibri" panose="020F0502020204030204" pitchFamily="34" charset="0"/>
                <a:sym typeface="Symbol" pitchFamily="18" charset="2"/>
              </a:rPr>
              <a:t>ary</a:t>
            </a:r>
            <a:endParaRPr lang="en-US" sz="2000" dirty="0">
              <a:solidFill>
                <a:schemeClr val="tx2"/>
              </a:solidFill>
              <a:latin typeface="Calibri" panose="020F0502020204030204" pitchFamily="34" charset="0"/>
              <a:cs typeface="Calibri" panose="020F0502020204030204" pitchFamily="34" charset="0"/>
              <a:sym typeface="Symbol" pitchFamily="18" charset="2"/>
            </a:endParaRPr>
          </a:p>
          <a:p>
            <a:pPr>
              <a:lnSpc>
                <a:spcPct val="90000"/>
              </a:lnSpc>
            </a:pPr>
            <a:endParaRPr lang="en-US" sz="2000" dirty="0">
              <a:solidFill>
                <a:schemeClr val="tx2"/>
              </a:solidFill>
              <a:latin typeface="Calibri" panose="020F0502020204030204" pitchFamily="34" charset="0"/>
              <a:cs typeface="Calibri" panose="020F0502020204030204" pitchFamily="34" charset="0"/>
              <a:sym typeface="Symbol" pitchFamily="18" charset="2"/>
            </a:endParaRPr>
          </a:p>
          <a:p>
            <a:pPr>
              <a:lnSpc>
                <a:spcPct val="90000"/>
              </a:lnSpc>
            </a:pPr>
            <a:r>
              <a:rPr lang="en-US" sz="2000" dirty="0">
                <a:solidFill>
                  <a:schemeClr val="tx2"/>
                </a:solidFill>
                <a:latin typeface="Calibri" panose="020F0502020204030204" pitchFamily="34" charset="0"/>
                <a:cs typeface="Calibri" panose="020F0502020204030204" pitchFamily="34" charset="0"/>
                <a:sym typeface="Symbol" pitchFamily="18" charset="2"/>
              </a:rPr>
              <a:t>Square and multiply exponentiation (SME) timing, if </a:t>
            </a:r>
            <a:r>
              <a:rPr lang="en-US" sz="2000" dirty="0" err="1">
                <a:solidFill>
                  <a:schemeClr val="tx2"/>
                </a:solidFill>
                <a:latin typeface="Calibri" panose="020F0502020204030204" pitchFamily="34" charset="0"/>
                <a:cs typeface="Calibri" panose="020F0502020204030204" pitchFamily="34" charset="0"/>
                <a:sym typeface="Symbol" pitchFamily="18" charset="2"/>
              </a:rPr>
              <a:t>bitlen</a:t>
            </a:r>
            <a:r>
              <a:rPr lang="en-US" sz="2000" dirty="0">
                <a:solidFill>
                  <a:schemeClr val="tx2"/>
                </a:solidFill>
                <a:latin typeface="Calibri" panose="020F0502020204030204" pitchFamily="34" charset="0"/>
                <a:cs typeface="Calibri" panose="020F0502020204030204" pitchFamily="34" charset="0"/>
                <a:sym typeface="Symbol" pitchFamily="18" charset="2"/>
              </a:rPr>
              <a:t>(e)=t+1 and </a:t>
            </a:r>
            <a:r>
              <a:rPr lang="en-US" sz="2000" dirty="0" err="1">
                <a:solidFill>
                  <a:schemeClr val="tx2"/>
                </a:solidFill>
                <a:latin typeface="Calibri" panose="020F0502020204030204" pitchFamily="34" charset="0"/>
                <a:cs typeface="Calibri" panose="020F0502020204030204" pitchFamily="34" charset="0"/>
                <a:sym typeface="Symbol" pitchFamily="18" charset="2"/>
              </a:rPr>
              <a:t>wt</a:t>
            </a:r>
            <a:r>
              <a:rPr lang="en-US" sz="2000" dirty="0">
                <a:solidFill>
                  <a:schemeClr val="tx2"/>
                </a:solidFill>
                <a:latin typeface="Calibri" panose="020F0502020204030204" pitchFamily="34" charset="0"/>
                <a:cs typeface="Calibri" panose="020F0502020204030204" pitchFamily="34" charset="0"/>
                <a:sym typeface="Symbol" pitchFamily="18" charset="2"/>
              </a:rPr>
              <a:t>(e) is the Hamming weight, SME takes t </a:t>
            </a:r>
            <a:r>
              <a:rPr lang="en-US" sz="2000" dirty="0" err="1">
                <a:solidFill>
                  <a:schemeClr val="tx2"/>
                </a:solidFill>
                <a:latin typeface="Calibri" panose="020F0502020204030204" pitchFamily="34" charset="0"/>
                <a:cs typeface="Calibri" panose="020F0502020204030204" pitchFamily="34" charset="0"/>
                <a:sym typeface="Symbol" pitchFamily="18" charset="2"/>
              </a:rPr>
              <a:t>squarings</a:t>
            </a:r>
            <a:r>
              <a:rPr lang="en-US" sz="2000" dirty="0">
                <a:solidFill>
                  <a:schemeClr val="tx2"/>
                </a:solidFill>
                <a:latin typeface="Calibri" panose="020F0502020204030204" pitchFamily="34" charset="0"/>
                <a:cs typeface="Calibri" panose="020F0502020204030204" pitchFamily="34" charset="0"/>
                <a:sym typeface="Symbol" pitchFamily="18" charset="2"/>
              </a:rPr>
              <a:t> and </a:t>
            </a:r>
            <a:r>
              <a:rPr lang="en-US" sz="2000" dirty="0" err="1">
                <a:solidFill>
                  <a:schemeClr val="tx2"/>
                </a:solidFill>
                <a:latin typeface="Calibri" panose="020F0502020204030204" pitchFamily="34" charset="0"/>
                <a:cs typeface="Calibri" panose="020F0502020204030204" pitchFamily="34" charset="0"/>
                <a:sym typeface="Symbol" pitchFamily="18" charset="2"/>
              </a:rPr>
              <a:t>wt</a:t>
            </a:r>
            <a:r>
              <a:rPr lang="en-US" sz="2000" dirty="0">
                <a:solidFill>
                  <a:schemeClr val="tx2"/>
                </a:solidFill>
                <a:latin typeface="Calibri" panose="020F0502020204030204" pitchFamily="34" charset="0"/>
                <a:cs typeface="Calibri" panose="020F0502020204030204" pitchFamily="34" charset="0"/>
                <a:sym typeface="Symbol" pitchFamily="18" charset="2"/>
              </a:rPr>
              <a:t>(e) multiplies.</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Slide Number Placeholder 6"/>
          <p:cNvSpPr>
            <a:spLocks noGrp="1"/>
          </p:cNvSpPr>
          <p:nvPr>
            <p:ph type="sldNum" sz="quarter" idx="12"/>
          </p:nvPr>
        </p:nvSpPr>
        <p:spPr>
          <a:xfrm>
            <a:off x="6705600" y="6248400"/>
            <a:ext cx="1905000" cy="457200"/>
          </a:xfrm>
          <a:noFill/>
        </p:spPr>
        <p:txBody>
          <a:bodyPr/>
          <a:lstStyle/>
          <a:p>
            <a:fld id="{200C3351-50B8-49F3-9BB4-16DB8A0A4FC7}" type="slidenum">
              <a:rPr lang="en-US" smtClean="0"/>
              <a:pPr/>
              <a:t>48</a:t>
            </a:fld>
            <a:endParaRPr lang="en-US"/>
          </a:p>
        </p:txBody>
      </p:sp>
      <p:sp>
        <p:nvSpPr>
          <p:cNvPr id="50180" name="Rectangle 2"/>
          <p:cNvSpPr>
            <a:spLocks noGrp="1" noChangeArrowheads="1"/>
          </p:cNvSpPr>
          <p:nvPr>
            <p:ph type="title"/>
          </p:nvPr>
        </p:nvSpPr>
        <p:spPr>
          <a:xfrm>
            <a:off x="381000" y="76200"/>
            <a:ext cx="8382000" cy="838200"/>
          </a:xfrm>
        </p:spPr>
        <p:txBody>
          <a:bodyPr/>
          <a:lstStyle/>
          <a:p>
            <a:r>
              <a:rPr lang="en-US" sz="3600"/>
              <a:t>Montgomery Exponentiation and Timing</a:t>
            </a:r>
          </a:p>
        </p:txBody>
      </p:sp>
      <p:sp>
        <p:nvSpPr>
          <p:cNvPr id="50181" name="Rectangle 3"/>
          <p:cNvSpPr>
            <a:spLocks noGrp="1" noChangeArrowheads="1"/>
          </p:cNvSpPr>
          <p:nvPr>
            <p:ph type="body" sz="half" idx="1"/>
          </p:nvPr>
        </p:nvSpPr>
        <p:spPr>
          <a:xfrm>
            <a:off x="533400" y="1295400"/>
            <a:ext cx="7924800" cy="3429000"/>
          </a:xfrm>
        </p:spPr>
        <p:txBody>
          <a:bodyPr/>
          <a:lstStyle/>
          <a:p>
            <a:pPr marL="533400" indent="-533400">
              <a:spcBef>
                <a:spcPts val="200"/>
              </a:spcBef>
              <a:buFontTx/>
              <a:buNone/>
            </a:pPr>
            <a:r>
              <a:rPr lang="en-US" sz="1800" dirty="0">
                <a:solidFill>
                  <a:schemeClr val="tx2"/>
                </a:solidFill>
                <a:latin typeface="Calibri" panose="020F0502020204030204" pitchFamily="34" charset="0"/>
                <a:cs typeface="Calibri" panose="020F0502020204030204" pitchFamily="34" charset="0"/>
              </a:rPr>
              <a:t>x= (x</a:t>
            </a:r>
            <a:r>
              <a:rPr lang="en-US" sz="1800" baseline="-25000" dirty="0">
                <a:solidFill>
                  <a:schemeClr val="tx2"/>
                </a:solidFill>
                <a:latin typeface="Calibri" panose="020F0502020204030204" pitchFamily="34" charset="0"/>
                <a:cs typeface="Calibri" panose="020F0502020204030204" pitchFamily="34" charset="0"/>
              </a:rPr>
              <a:t>l</a:t>
            </a:r>
            <a:r>
              <a:rPr lang="en-US" sz="1800" dirty="0">
                <a:solidFill>
                  <a:schemeClr val="tx2"/>
                </a:solidFill>
                <a:latin typeface="Calibri" panose="020F0502020204030204" pitchFamily="34" charset="0"/>
                <a:cs typeface="Calibri" panose="020F0502020204030204" pitchFamily="34" charset="0"/>
              </a:rPr>
              <a:t> x</a:t>
            </a:r>
            <a:r>
              <a:rPr lang="en-US" sz="1800" baseline="-25000" dirty="0">
                <a:solidFill>
                  <a:schemeClr val="tx2"/>
                </a:solidFill>
                <a:latin typeface="Calibri" panose="020F0502020204030204" pitchFamily="34" charset="0"/>
                <a:cs typeface="Calibri" panose="020F0502020204030204" pitchFamily="34" charset="0"/>
              </a:rPr>
              <a:t>l-1</a:t>
            </a:r>
            <a:r>
              <a:rPr lang="en-US" sz="1800" dirty="0">
                <a:solidFill>
                  <a:schemeClr val="tx2"/>
                </a:solidFill>
                <a:latin typeface="Calibri" panose="020F0502020204030204" pitchFamily="34" charset="0"/>
                <a:cs typeface="Calibri" panose="020F0502020204030204" pitchFamily="34" charset="0"/>
              </a:rPr>
              <a:t> … x</a:t>
            </a:r>
            <a:r>
              <a:rPr lang="en-US" sz="1800" baseline="-25000" dirty="0">
                <a:solidFill>
                  <a:schemeClr val="tx2"/>
                </a:solidFill>
                <a:latin typeface="Calibri" panose="020F0502020204030204" pitchFamily="34" charset="0"/>
                <a:cs typeface="Calibri" panose="020F0502020204030204" pitchFamily="34" charset="0"/>
              </a:rPr>
              <a:t>0</a:t>
            </a:r>
            <a:r>
              <a:rPr lang="en-US" sz="1800" dirty="0">
                <a:solidFill>
                  <a:schemeClr val="tx2"/>
                </a:solidFill>
                <a:latin typeface="Calibri" panose="020F0502020204030204" pitchFamily="34" charset="0"/>
                <a:cs typeface="Calibri" panose="020F0502020204030204" pitchFamily="34" charset="0"/>
              </a:rPr>
              <a:t>)</a:t>
            </a:r>
            <a:r>
              <a:rPr lang="en-US" sz="1800" baseline="-25000" dirty="0">
                <a:solidFill>
                  <a:schemeClr val="tx2"/>
                </a:solidFill>
                <a:latin typeface="Calibri" panose="020F0502020204030204" pitchFamily="34" charset="0"/>
                <a:cs typeface="Calibri" panose="020F0502020204030204" pitchFamily="34" charset="0"/>
              </a:rPr>
              <a:t>b</a:t>
            </a:r>
            <a:r>
              <a:rPr lang="en-US" sz="1800" dirty="0">
                <a:solidFill>
                  <a:schemeClr val="tx2"/>
                </a:solidFill>
                <a:latin typeface="Calibri" panose="020F0502020204030204" pitchFamily="34" charset="0"/>
                <a:cs typeface="Calibri" panose="020F0502020204030204" pitchFamily="34" charset="0"/>
              </a:rPr>
              <a:t>, e= (e</a:t>
            </a:r>
            <a:r>
              <a:rPr lang="en-US" sz="1800" baseline="-25000" dirty="0">
                <a:solidFill>
                  <a:schemeClr val="tx2"/>
                </a:solidFill>
                <a:latin typeface="Calibri" panose="020F0502020204030204" pitchFamily="34" charset="0"/>
                <a:cs typeface="Calibri" panose="020F0502020204030204" pitchFamily="34" charset="0"/>
              </a:rPr>
              <a:t>t</a:t>
            </a:r>
            <a:r>
              <a:rPr lang="en-US" sz="1800" dirty="0">
                <a:solidFill>
                  <a:schemeClr val="tx2"/>
                </a:solidFill>
                <a:latin typeface="Calibri" panose="020F0502020204030204" pitchFamily="34" charset="0"/>
                <a:cs typeface="Calibri" panose="020F0502020204030204" pitchFamily="34" charset="0"/>
              </a:rPr>
              <a:t> e</a:t>
            </a:r>
            <a:r>
              <a:rPr lang="en-US" sz="1800" baseline="-25000" dirty="0">
                <a:solidFill>
                  <a:schemeClr val="tx2"/>
                </a:solidFill>
                <a:latin typeface="Calibri" panose="020F0502020204030204" pitchFamily="34" charset="0"/>
                <a:cs typeface="Calibri" panose="020F0502020204030204" pitchFamily="34" charset="0"/>
              </a:rPr>
              <a:t>t-1</a:t>
            </a:r>
            <a:r>
              <a:rPr lang="en-US" sz="1800" dirty="0">
                <a:solidFill>
                  <a:schemeClr val="tx2"/>
                </a:solidFill>
                <a:latin typeface="Calibri" panose="020F0502020204030204" pitchFamily="34" charset="0"/>
                <a:cs typeface="Calibri" panose="020F0502020204030204" pitchFamily="34" charset="0"/>
              </a:rPr>
              <a:t> … e</a:t>
            </a:r>
            <a:r>
              <a:rPr lang="en-US" sz="1800" baseline="-25000" dirty="0">
                <a:solidFill>
                  <a:schemeClr val="tx2"/>
                </a:solidFill>
                <a:latin typeface="Calibri" panose="020F0502020204030204" pitchFamily="34" charset="0"/>
                <a:cs typeface="Calibri" panose="020F0502020204030204" pitchFamily="34" charset="0"/>
              </a:rPr>
              <a:t>0</a:t>
            </a:r>
            <a:r>
              <a:rPr lang="en-US" sz="1800" dirty="0">
                <a:solidFill>
                  <a:schemeClr val="tx2"/>
                </a:solidFill>
                <a:latin typeface="Calibri" panose="020F0502020204030204" pitchFamily="34" charset="0"/>
                <a:cs typeface="Calibri" panose="020F0502020204030204" pitchFamily="34" charset="0"/>
              </a:rPr>
              <a:t>)</a:t>
            </a:r>
            <a:r>
              <a:rPr lang="en-US" sz="1800" baseline="-25000" dirty="0">
                <a:solidFill>
                  <a:schemeClr val="tx2"/>
                </a:solidFill>
                <a:latin typeface="Calibri" panose="020F0502020204030204" pitchFamily="34" charset="0"/>
                <a:cs typeface="Calibri" panose="020F0502020204030204" pitchFamily="34" charset="0"/>
              </a:rPr>
              <a:t>b</a:t>
            </a:r>
            <a:r>
              <a:rPr lang="en-US" sz="1800" dirty="0">
                <a:solidFill>
                  <a:schemeClr val="tx2"/>
                </a:solidFill>
                <a:latin typeface="Calibri" panose="020F0502020204030204" pitchFamily="34" charset="0"/>
                <a:cs typeface="Calibri" panose="020F0502020204030204" pitchFamily="34" charset="0"/>
              </a:rPr>
              <a:t>, m = (m</a:t>
            </a:r>
            <a:r>
              <a:rPr lang="en-US" sz="1800" baseline="-25000" dirty="0">
                <a:solidFill>
                  <a:schemeClr val="tx2"/>
                </a:solidFill>
                <a:latin typeface="Calibri" panose="020F0502020204030204" pitchFamily="34" charset="0"/>
                <a:cs typeface="Calibri" panose="020F0502020204030204" pitchFamily="34" charset="0"/>
              </a:rPr>
              <a:t>l-1</a:t>
            </a:r>
            <a:r>
              <a:rPr lang="en-US" sz="1800" dirty="0">
                <a:solidFill>
                  <a:schemeClr val="tx2"/>
                </a:solidFill>
                <a:latin typeface="Calibri" panose="020F0502020204030204" pitchFamily="34" charset="0"/>
                <a:cs typeface="Calibri" panose="020F0502020204030204" pitchFamily="34" charset="0"/>
              </a:rPr>
              <a:t> m</a:t>
            </a:r>
            <a:r>
              <a:rPr lang="en-US" sz="1800" baseline="-25000" dirty="0">
                <a:solidFill>
                  <a:schemeClr val="tx2"/>
                </a:solidFill>
                <a:latin typeface="Calibri" panose="020F0502020204030204" pitchFamily="34" charset="0"/>
                <a:cs typeface="Calibri" panose="020F0502020204030204" pitchFamily="34" charset="0"/>
              </a:rPr>
              <a:t>l-2</a:t>
            </a:r>
            <a:r>
              <a:rPr lang="en-US" sz="1800" dirty="0">
                <a:solidFill>
                  <a:schemeClr val="tx2"/>
                </a:solidFill>
                <a:latin typeface="Calibri" panose="020F0502020204030204" pitchFamily="34" charset="0"/>
                <a:cs typeface="Calibri" panose="020F0502020204030204" pitchFamily="34" charset="0"/>
              </a:rPr>
              <a:t> … m</a:t>
            </a:r>
            <a:r>
              <a:rPr lang="en-US" sz="1800" baseline="-25000" dirty="0">
                <a:solidFill>
                  <a:schemeClr val="tx2"/>
                </a:solidFill>
                <a:latin typeface="Calibri" panose="020F0502020204030204" pitchFamily="34" charset="0"/>
                <a:cs typeface="Calibri" panose="020F0502020204030204" pitchFamily="34" charset="0"/>
              </a:rPr>
              <a:t>0</a:t>
            </a:r>
            <a:r>
              <a:rPr lang="en-US" sz="1800" dirty="0">
                <a:solidFill>
                  <a:schemeClr val="tx2"/>
                </a:solidFill>
                <a:latin typeface="Calibri" panose="020F0502020204030204" pitchFamily="34" charset="0"/>
                <a:cs typeface="Calibri" panose="020F0502020204030204" pitchFamily="34" charset="0"/>
              </a:rPr>
              <a:t>)</a:t>
            </a:r>
            <a:r>
              <a:rPr lang="en-US" sz="1800" baseline="-25000" dirty="0">
                <a:solidFill>
                  <a:schemeClr val="tx2"/>
                </a:solidFill>
                <a:latin typeface="Calibri" panose="020F0502020204030204" pitchFamily="34" charset="0"/>
                <a:cs typeface="Calibri" panose="020F0502020204030204" pitchFamily="34" charset="0"/>
              </a:rPr>
              <a:t>b</a:t>
            </a:r>
            <a:r>
              <a:rPr lang="en-US" sz="1800" dirty="0">
                <a:solidFill>
                  <a:schemeClr val="tx2"/>
                </a:solidFill>
                <a:latin typeface="Calibri" panose="020F0502020204030204" pitchFamily="34" charset="0"/>
                <a:cs typeface="Calibri" panose="020F0502020204030204" pitchFamily="34" charset="0"/>
              </a:rPr>
              <a:t>, </a:t>
            </a:r>
          </a:p>
          <a:p>
            <a:pPr marL="533400" indent="-533400">
              <a:spcBef>
                <a:spcPts val="200"/>
              </a:spcBef>
              <a:buFontTx/>
              <a:buNone/>
            </a:pPr>
            <a:r>
              <a:rPr lang="en-US" sz="1800" dirty="0">
                <a:solidFill>
                  <a:schemeClr val="tx2"/>
                </a:solidFill>
                <a:latin typeface="Calibri" panose="020F0502020204030204" pitchFamily="34" charset="0"/>
                <a:cs typeface="Calibri" panose="020F0502020204030204" pitchFamily="34" charset="0"/>
              </a:rPr>
              <a:t>R= b</a:t>
            </a:r>
            <a:r>
              <a:rPr lang="en-US" sz="1800" baseline="30000" dirty="0">
                <a:solidFill>
                  <a:schemeClr val="tx2"/>
                </a:solidFill>
                <a:latin typeface="Calibri" panose="020F0502020204030204" pitchFamily="34" charset="0"/>
                <a:cs typeface="Calibri" panose="020F0502020204030204" pitchFamily="34" charset="0"/>
              </a:rPr>
              <a:t>l</a:t>
            </a:r>
            <a:r>
              <a:rPr lang="en-US" sz="1800" dirty="0">
                <a:solidFill>
                  <a:schemeClr val="tx2"/>
                </a:solidFill>
                <a:latin typeface="Calibri" panose="020F0502020204030204" pitchFamily="34" charset="0"/>
                <a:cs typeface="Calibri" panose="020F0502020204030204" pitchFamily="34" charset="0"/>
              </a:rPr>
              <a:t>, m’= -m</a:t>
            </a:r>
            <a:r>
              <a:rPr lang="en-US" sz="1800" baseline="30000" dirty="0">
                <a:solidFill>
                  <a:schemeClr val="tx2"/>
                </a:solidFill>
                <a:latin typeface="Calibri" panose="020F0502020204030204" pitchFamily="34" charset="0"/>
                <a:cs typeface="Calibri" panose="020F0502020204030204" pitchFamily="34" charset="0"/>
              </a:rPr>
              <a:t>-1</a:t>
            </a:r>
            <a:r>
              <a:rPr lang="en-US" sz="1800" dirty="0">
                <a:solidFill>
                  <a:schemeClr val="tx2"/>
                </a:solidFill>
                <a:latin typeface="Calibri" panose="020F0502020204030204" pitchFamily="34" charset="0"/>
                <a:cs typeface="Calibri" panose="020F0502020204030204" pitchFamily="34" charset="0"/>
              </a:rPr>
              <a:t> (mod b)</a:t>
            </a:r>
          </a:p>
          <a:p>
            <a:pPr marL="533400" indent="-533400">
              <a:buFontTx/>
              <a:buNone/>
            </a:pPr>
            <a:r>
              <a:rPr lang="en-US" sz="1800" dirty="0" err="1">
                <a:solidFill>
                  <a:schemeClr val="tx2"/>
                </a:solidFill>
                <a:latin typeface="Calibri" panose="020F0502020204030204" pitchFamily="34" charset="0"/>
                <a:cs typeface="Calibri" panose="020F0502020204030204" pitchFamily="34" charset="0"/>
                <a:sym typeface="Symbol" pitchFamily="18" charset="2"/>
              </a:rPr>
              <a:t>MontExp</a:t>
            </a:r>
            <a:r>
              <a:rPr lang="en-US" sz="1800" dirty="0">
                <a:solidFill>
                  <a:schemeClr val="tx2"/>
                </a:solidFill>
                <a:latin typeface="Calibri" panose="020F0502020204030204" pitchFamily="34" charset="0"/>
                <a:cs typeface="Calibri" panose="020F0502020204030204" pitchFamily="34" charset="0"/>
                <a:sym typeface="Symbol" pitchFamily="18" charset="2"/>
              </a:rPr>
              <a:t>(</a:t>
            </a:r>
            <a:r>
              <a:rPr lang="en-US" sz="1800" dirty="0" err="1">
                <a:solidFill>
                  <a:schemeClr val="tx2"/>
                </a:solidFill>
                <a:latin typeface="Calibri" panose="020F0502020204030204" pitchFamily="34" charset="0"/>
                <a:cs typeface="Calibri" panose="020F0502020204030204" pitchFamily="34" charset="0"/>
                <a:sym typeface="Symbol" pitchFamily="18" charset="2"/>
              </a:rPr>
              <a:t>x,e,m</a:t>
            </a:r>
            <a:r>
              <a:rPr lang="en-US" sz="1800" dirty="0">
                <a:solidFill>
                  <a:schemeClr val="tx2"/>
                </a:solidFill>
                <a:latin typeface="Calibri" panose="020F0502020204030204" pitchFamily="34" charset="0"/>
                <a:cs typeface="Calibri" panose="020F0502020204030204" pitchFamily="34" charset="0"/>
                <a:sym typeface="Symbol" pitchFamily="18" charset="2"/>
              </a:rPr>
              <a:t>)</a:t>
            </a:r>
          </a:p>
          <a:p>
            <a:pPr marL="914400" lvl="1" indent="-457200">
              <a:spcBef>
                <a:spcPts val="200"/>
              </a:spcBef>
              <a:buFontTx/>
              <a:buAutoNum type="arabicPeriod"/>
            </a:pPr>
            <a:r>
              <a:rPr lang="en-US" sz="1800" dirty="0">
                <a:solidFill>
                  <a:schemeClr val="tx2"/>
                </a:solidFill>
                <a:latin typeface="Calibri" panose="020F0502020204030204" pitchFamily="34" charset="0"/>
                <a:cs typeface="Calibri" panose="020F0502020204030204" pitchFamily="34" charset="0"/>
                <a:sym typeface="Symbol" pitchFamily="18" charset="2"/>
              </a:rPr>
              <a:t>x</a:t>
            </a:r>
            <a:r>
              <a:rPr lang="en-US" sz="1800" baseline="30000" dirty="0">
                <a:solidFill>
                  <a:schemeClr val="tx2"/>
                </a:solidFill>
                <a:latin typeface="Calibri" panose="020F0502020204030204" pitchFamily="34" charset="0"/>
                <a:cs typeface="Calibri" panose="020F0502020204030204" pitchFamily="34" charset="0"/>
                <a:sym typeface="Symbol" pitchFamily="18" charset="2"/>
              </a:rPr>
              <a:t>#</a:t>
            </a:r>
            <a:r>
              <a:rPr lang="en-US" sz="1800" dirty="0">
                <a:solidFill>
                  <a:schemeClr val="tx2"/>
                </a:solidFill>
                <a:latin typeface="Calibri" panose="020F0502020204030204" pitchFamily="34" charset="0"/>
                <a:cs typeface="Calibri" panose="020F0502020204030204" pitchFamily="34" charset="0"/>
                <a:sym typeface="Symbol" pitchFamily="18" charset="2"/>
              </a:rPr>
              <a:t>= MontMult(x, R</a:t>
            </a:r>
            <a:r>
              <a:rPr lang="en-US" sz="1800" baseline="30000" dirty="0">
                <a:solidFill>
                  <a:schemeClr val="tx2"/>
                </a:solidFill>
                <a:latin typeface="Calibri" panose="020F0502020204030204" pitchFamily="34" charset="0"/>
                <a:cs typeface="Calibri" panose="020F0502020204030204" pitchFamily="34" charset="0"/>
                <a:sym typeface="Symbol" pitchFamily="18" charset="2"/>
              </a:rPr>
              <a:t>2</a:t>
            </a:r>
            <a:r>
              <a:rPr lang="en-US" sz="1800" dirty="0">
                <a:solidFill>
                  <a:schemeClr val="tx2"/>
                </a:solidFill>
                <a:latin typeface="Calibri" panose="020F0502020204030204" pitchFamily="34" charset="0"/>
                <a:cs typeface="Calibri" panose="020F0502020204030204" pitchFamily="34" charset="0"/>
                <a:sym typeface="Symbol" pitchFamily="18" charset="2"/>
              </a:rPr>
              <a:t>, m), A= R (mod m)</a:t>
            </a:r>
          </a:p>
          <a:p>
            <a:pPr marL="914400" lvl="1" indent="-457200">
              <a:spcBef>
                <a:spcPts val="200"/>
              </a:spcBef>
              <a:buFontTx/>
              <a:buAutoNum type="arabicPeriod"/>
            </a:pPr>
            <a:r>
              <a:rPr lang="en-US" sz="1800" dirty="0">
                <a:solidFill>
                  <a:schemeClr val="tx2"/>
                </a:solidFill>
                <a:latin typeface="Calibri" panose="020F0502020204030204" pitchFamily="34" charset="0"/>
                <a:cs typeface="Calibri" panose="020F0502020204030204" pitchFamily="34" charset="0"/>
                <a:sym typeface="Symbol" pitchFamily="18" charset="2"/>
              </a:rPr>
              <a:t>for(</a:t>
            </a:r>
            <a:r>
              <a:rPr lang="en-US" sz="1800" dirty="0" err="1">
                <a:solidFill>
                  <a:schemeClr val="tx2"/>
                </a:solidFill>
                <a:latin typeface="Calibri" panose="020F0502020204030204" pitchFamily="34" charset="0"/>
                <a:cs typeface="Calibri" panose="020F0502020204030204" pitchFamily="34" charset="0"/>
                <a:sym typeface="Symbol" pitchFamily="18" charset="2"/>
              </a:rPr>
              <a:t>i</a:t>
            </a:r>
            <a:r>
              <a:rPr lang="en-US" sz="1800" dirty="0">
                <a:solidFill>
                  <a:schemeClr val="tx2"/>
                </a:solidFill>
                <a:latin typeface="Calibri" panose="020F0502020204030204" pitchFamily="34" charset="0"/>
                <a:cs typeface="Calibri" panose="020F0502020204030204" pitchFamily="34" charset="0"/>
                <a:sym typeface="Symbol" pitchFamily="18" charset="2"/>
              </a:rPr>
              <a:t>= t </a:t>
            </a:r>
            <a:r>
              <a:rPr lang="en-US" sz="1800" dirty="0" err="1">
                <a:solidFill>
                  <a:schemeClr val="tx2"/>
                </a:solidFill>
                <a:latin typeface="Calibri" panose="020F0502020204030204" pitchFamily="34" charset="0"/>
                <a:cs typeface="Calibri" panose="020F0502020204030204" pitchFamily="34" charset="0"/>
                <a:sym typeface="Symbol" pitchFamily="18" charset="2"/>
              </a:rPr>
              <a:t>downto</a:t>
            </a:r>
            <a:r>
              <a:rPr lang="en-US" sz="1800" dirty="0">
                <a:solidFill>
                  <a:schemeClr val="tx2"/>
                </a:solidFill>
                <a:latin typeface="Calibri" panose="020F0502020204030204" pitchFamily="34" charset="0"/>
                <a:cs typeface="Calibri" panose="020F0502020204030204" pitchFamily="34" charset="0"/>
                <a:sym typeface="Symbol" pitchFamily="18" charset="2"/>
              </a:rPr>
              <a:t> 0)</a:t>
            </a:r>
          </a:p>
          <a:p>
            <a:pPr marL="1714500" lvl="3" indent="-342900">
              <a:spcBef>
                <a:spcPts val="200"/>
              </a:spcBef>
              <a:buFontTx/>
              <a:buNone/>
            </a:pPr>
            <a:r>
              <a:rPr lang="en-US" sz="1800" dirty="0">
                <a:solidFill>
                  <a:schemeClr val="tx2"/>
                </a:solidFill>
                <a:latin typeface="Calibri" panose="020F0502020204030204" pitchFamily="34" charset="0"/>
                <a:cs typeface="Calibri" panose="020F0502020204030204" pitchFamily="34" charset="0"/>
                <a:sym typeface="Symbol" pitchFamily="18" charset="2"/>
              </a:rPr>
              <a:t>2.1   </a:t>
            </a:r>
            <a:r>
              <a:rPr lang="en-US" sz="1600" dirty="0">
                <a:solidFill>
                  <a:schemeClr val="tx2"/>
                </a:solidFill>
                <a:latin typeface="Calibri" panose="020F0502020204030204" pitchFamily="34" charset="0"/>
                <a:cs typeface="Calibri" panose="020F0502020204030204" pitchFamily="34" charset="0"/>
                <a:sym typeface="Symbol" pitchFamily="18" charset="2"/>
              </a:rPr>
              <a:t> </a:t>
            </a:r>
            <a:r>
              <a:rPr lang="en-US" sz="1800" dirty="0">
                <a:solidFill>
                  <a:schemeClr val="tx2"/>
                </a:solidFill>
                <a:latin typeface="Calibri" panose="020F0502020204030204" pitchFamily="34" charset="0"/>
                <a:cs typeface="Calibri" panose="020F0502020204030204" pitchFamily="34" charset="0"/>
                <a:sym typeface="Symbol" pitchFamily="18" charset="2"/>
              </a:rPr>
              <a:t>A= MontMult(A,A)</a:t>
            </a:r>
          </a:p>
          <a:p>
            <a:pPr marL="1714500" lvl="3" indent="-342900">
              <a:spcBef>
                <a:spcPts val="200"/>
              </a:spcBef>
              <a:buFontTx/>
              <a:buNone/>
            </a:pPr>
            <a:r>
              <a:rPr lang="en-US" sz="1800" dirty="0">
                <a:solidFill>
                  <a:schemeClr val="tx2"/>
                </a:solidFill>
                <a:latin typeface="Calibri" panose="020F0502020204030204" pitchFamily="34" charset="0"/>
                <a:cs typeface="Calibri" panose="020F0502020204030204" pitchFamily="34" charset="0"/>
                <a:sym typeface="Symbol" pitchFamily="18" charset="2"/>
              </a:rPr>
              <a:t>2.2    if (</a:t>
            </a:r>
            <a:r>
              <a:rPr lang="en-US" sz="1800" dirty="0" err="1">
                <a:solidFill>
                  <a:schemeClr val="tx2"/>
                </a:solidFill>
                <a:latin typeface="Calibri" panose="020F0502020204030204" pitchFamily="34" charset="0"/>
                <a:cs typeface="Calibri" panose="020F0502020204030204" pitchFamily="34" charset="0"/>
                <a:sym typeface="Symbol" pitchFamily="18" charset="2"/>
              </a:rPr>
              <a:t>e</a:t>
            </a:r>
            <a:r>
              <a:rPr lang="en-US" sz="1800" baseline="-25000" dirty="0" err="1">
                <a:solidFill>
                  <a:schemeClr val="tx2"/>
                </a:solidFill>
                <a:latin typeface="Calibri" panose="020F0502020204030204" pitchFamily="34" charset="0"/>
                <a:cs typeface="Calibri" panose="020F0502020204030204" pitchFamily="34" charset="0"/>
                <a:sym typeface="Symbol" pitchFamily="18" charset="2"/>
              </a:rPr>
              <a:t>i</a:t>
            </a:r>
            <a:r>
              <a:rPr lang="en-US" sz="1800" dirty="0">
                <a:solidFill>
                  <a:schemeClr val="tx2"/>
                </a:solidFill>
                <a:latin typeface="Calibri" panose="020F0502020204030204" pitchFamily="34" charset="0"/>
                <a:cs typeface="Calibri" panose="020F0502020204030204" pitchFamily="34" charset="0"/>
                <a:sym typeface="Symbol" pitchFamily="18" charset="2"/>
              </a:rPr>
              <a:t>==1)  A= MontMult(A, x</a:t>
            </a:r>
            <a:r>
              <a:rPr lang="en-US" sz="1800" baseline="30000" dirty="0">
                <a:solidFill>
                  <a:schemeClr val="tx2"/>
                </a:solidFill>
                <a:latin typeface="Calibri" panose="020F0502020204030204" pitchFamily="34" charset="0"/>
                <a:cs typeface="Calibri" panose="020F0502020204030204" pitchFamily="34" charset="0"/>
                <a:sym typeface="Symbol" pitchFamily="18" charset="2"/>
              </a:rPr>
              <a:t>#</a:t>
            </a:r>
            <a:r>
              <a:rPr lang="en-US" sz="1800" dirty="0">
                <a:solidFill>
                  <a:schemeClr val="tx2"/>
                </a:solidFill>
                <a:latin typeface="Calibri" panose="020F0502020204030204" pitchFamily="34" charset="0"/>
                <a:cs typeface="Calibri" panose="020F0502020204030204" pitchFamily="34" charset="0"/>
                <a:sym typeface="Symbol" pitchFamily="18" charset="2"/>
              </a:rPr>
              <a:t>)</a:t>
            </a:r>
          </a:p>
          <a:p>
            <a:pPr marL="914400" lvl="1" indent="-457200">
              <a:spcBef>
                <a:spcPts val="200"/>
              </a:spcBef>
              <a:buFontTx/>
              <a:buAutoNum type="arabicPlain" startAt="3"/>
            </a:pPr>
            <a:r>
              <a:rPr lang="en-US" sz="1800" dirty="0">
                <a:solidFill>
                  <a:schemeClr val="tx2"/>
                </a:solidFill>
                <a:latin typeface="Calibri" panose="020F0502020204030204" pitchFamily="34" charset="0"/>
                <a:cs typeface="Calibri" panose="020F0502020204030204" pitchFamily="34" charset="0"/>
                <a:sym typeface="Symbol" pitchFamily="18" charset="2"/>
              </a:rPr>
              <a:t>return(MontMult(A,1))</a:t>
            </a:r>
          </a:p>
          <a:p>
            <a:pPr marL="914400" lvl="1" indent="-457200">
              <a:buFontTx/>
              <a:buNone/>
            </a:pPr>
            <a:endParaRPr lang="en-US" sz="1600" dirty="0">
              <a:solidFill>
                <a:schemeClr val="tx2"/>
              </a:solidFill>
              <a:latin typeface="Calibri" panose="020F0502020204030204" pitchFamily="34" charset="0"/>
              <a:cs typeface="Calibri" panose="020F0502020204030204" pitchFamily="34" charset="0"/>
              <a:sym typeface="Symbol" pitchFamily="18" charset="2"/>
            </a:endParaRPr>
          </a:p>
          <a:p>
            <a:pPr marL="533400" indent="-533400">
              <a:buFontTx/>
              <a:buNone/>
            </a:pPr>
            <a:r>
              <a:rPr lang="en-US" sz="1800" dirty="0">
                <a:solidFill>
                  <a:schemeClr val="tx2"/>
                </a:solidFill>
                <a:latin typeface="Calibri" panose="020F0502020204030204" pitchFamily="34" charset="0"/>
                <a:cs typeface="Calibri" panose="020F0502020204030204" pitchFamily="34" charset="0"/>
                <a:sym typeface="Symbol" pitchFamily="18" charset="2"/>
              </a:rPr>
              <a:t>Cost: Total:  3l(l+1)(t+1).  [For Classical: 2l(l+1) plus l divisions</a:t>
            </a:r>
            <a:r>
              <a:rPr lang="en-US" sz="1800" dirty="0">
                <a:solidFill>
                  <a:schemeClr val="tx2"/>
                </a:solidFill>
                <a:sym typeface="Symbol" pitchFamily="18" charset="2"/>
              </a:rPr>
              <a:t>.]</a:t>
            </a:r>
          </a:p>
        </p:txBody>
      </p:sp>
      <p:graphicFrame>
        <p:nvGraphicFramePr>
          <p:cNvPr id="2339844" name="Group 4"/>
          <p:cNvGraphicFramePr>
            <a:graphicFrameLocks noGrp="1"/>
          </p:cNvGraphicFramePr>
          <p:nvPr>
            <p:ph sz="half" idx="2"/>
            <p:extLst>
              <p:ext uri="{D42A27DB-BD31-4B8C-83A1-F6EECF244321}">
                <p14:modId xmlns:p14="http://schemas.microsoft.com/office/powerpoint/2010/main" val="2928714546"/>
              </p:ext>
            </p:extLst>
          </p:nvPr>
        </p:nvGraphicFramePr>
        <p:xfrm>
          <a:off x="1600200" y="4572000"/>
          <a:ext cx="4953000" cy="1030923"/>
        </p:xfrm>
        <a:graphic>
          <a:graphicData uri="http://schemas.openxmlformats.org/drawingml/2006/table">
            <a:tbl>
              <a:tblPr/>
              <a:tblGrid>
                <a:gridCol w="12573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38250">
                  <a:extLst>
                    <a:ext uri="{9D8B030D-6E8A-4147-A177-3AD203B41FA5}">
                      <a16:colId xmlns:a16="http://schemas.microsoft.com/office/drawing/2014/main" val="20002"/>
                    </a:ext>
                  </a:extLst>
                </a:gridCol>
                <a:gridCol w="1238250">
                  <a:extLst>
                    <a:ext uri="{9D8B030D-6E8A-4147-A177-3AD203B41FA5}">
                      <a16:colId xmlns:a16="http://schemas.microsoft.com/office/drawing/2014/main" val="20003"/>
                    </a:ext>
                  </a:extLst>
                </a:gridCol>
              </a:tblGrid>
              <a:tr h="234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Calibri" panose="020F0502020204030204" pitchFamily="34" charset="0"/>
                          <a:cs typeface="Calibri" panose="020F0502020204030204" pitchFamily="34" charset="0"/>
                        </a:rPr>
                        <a:t>Step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Calibri" panose="020F0502020204030204" pitchFamily="34" charset="0"/>
                          <a:cs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Calibri" panose="020F0502020204030204" pitchFamily="34" charset="0"/>
                          <a:cs typeface="Calibri" panose="020F0502020204030204"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03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MontMult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3/2 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Calibri" panose="020F0502020204030204" pitchFamily="34" charset="0"/>
                          <a:cs typeface="Calibri" panose="020F0502020204030204" pitchFamily="34" charset="0"/>
                        </a:rPr>
                        <a:t># SP Mult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Calibri" panose="020F0502020204030204" pitchFamily="34" charset="0"/>
                          <a:cs typeface="Calibri" panose="020F0502020204030204" pitchFamily="34" charset="0"/>
                        </a:rPr>
                        <a:t>2l(l+1)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Calibri" panose="020F0502020204030204" pitchFamily="34" charset="0"/>
                          <a:cs typeface="Calibri" panose="020F0502020204030204" pitchFamily="34" charset="0"/>
                        </a:rPr>
                        <a:t>3tl(l+1)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l(l+1)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685800" y="76200"/>
            <a:ext cx="7772400" cy="762000"/>
          </a:xfrm>
        </p:spPr>
        <p:txBody>
          <a:bodyPr/>
          <a:lstStyle/>
          <a:p>
            <a:r>
              <a:rPr lang="en-US" sz="3600"/>
              <a:t>Montgomery Example</a:t>
            </a:r>
          </a:p>
        </p:txBody>
      </p:sp>
      <p:sp>
        <p:nvSpPr>
          <p:cNvPr id="246787" name="Rectangle 3"/>
          <p:cNvSpPr>
            <a:spLocks noGrp="1" noChangeArrowheads="1"/>
          </p:cNvSpPr>
          <p:nvPr>
            <p:ph type="body" idx="1"/>
          </p:nvPr>
        </p:nvSpPr>
        <p:spPr>
          <a:xfrm>
            <a:off x="685800" y="2133600"/>
            <a:ext cx="7772400" cy="4114800"/>
          </a:xfrm>
        </p:spPr>
        <p:txBody>
          <a:bodyPr/>
          <a:lstStyle/>
          <a:p>
            <a:pPr>
              <a:spcBef>
                <a:spcPts val="200"/>
              </a:spcBef>
            </a:pPr>
            <a:r>
              <a:rPr lang="en-US" sz="2000" dirty="0">
                <a:latin typeface="Calibri" panose="020F0502020204030204" pitchFamily="34" charset="0"/>
                <a:cs typeface="Calibri" panose="020F0502020204030204" pitchFamily="34" charset="0"/>
              </a:rPr>
              <a:t>Suppose N = 79, a = 61 and b = 5</a:t>
            </a:r>
          </a:p>
          <a:p>
            <a:pPr>
              <a:spcBef>
                <a:spcPts val="200"/>
              </a:spcBef>
            </a:pPr>
            <a:r>
              <a:rPr lang="en-US" sz="2000" dirty="0">
                <a:latin typeface="Calibri" panose="020F0502020204030204" pitchFamily="34" charset="0"/>
                <a:cs typeface="Calibri" panose="020F0502020204030204" pitchFamily="34" charset="0"/>
              </a:rPr>
              <a:t>R = 10</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100.  RR’-NN’=1, R’=64, N’=81.</a:t>
            </a:r>
          </a:p>
          <a:p>
            <a:pPr lvl="1">
              <a:spcBef>
                <a:spcPts val="200"/>
              </a:spcBef>
            </a:pPr>
            <a:r>
              <a:rPr lang="en-US" sz="2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 = 61</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100 = 17 (mod 79)</a:t>
            </a:r>
          </a:p>
          <a:p>
            <a:pPr lvl="1">
              <a:spcBef>
                <a:spcPts val="200"/>
              </a:spcBef>
            </a:pPr>
            <a:r>
              <a:rPr lang="en-US" sz="2000" dirty="0">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 = 5</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100 = 26 (mod 79)</a:t>
            </a:r>
          </a:p>
          <a:p>
            <a:pPr lvl="1">
              <a:spcBef>
                <a:spcPts val="200"/>
              </a:spcBef>
            </a:pPr>
            <a:r>
              <a:rPr lang="en-US" sz="2000" dirty="0" err="1">
                <a:latin typeface="Calibri" panose="020F0502020204030204" pitchFamily="34" charset="0"/>
                <a:cs typeface="Calibri" panose="020F0502020204030204" pitchFamily="34" charset="0"/>
              </a:rPr>
              <a:t>abR</a:t>
            </a:r>
            <a:r>
              <a:rPr lang="en-US" sz="2000" dirty="0">
                <a:latin typeface="Calibri" panose="020F0502020204030204" pitchFamily="34" charset="0"/>
                <a:cs typeface="Calibri" panose="020F0502020204030204" pitchFamily="34" charset="0"/>
              </a:rPr>
              <a:t> (mod 79)=  61x5x100 (mod 79)= 6</a:t>
            </a:r>
          </a:p>
          <a:p>
            <a:pPr lvl="1">
              <a:spcBef>
                <a:spcPts val="200"/>
              </a:spcBef>
            </a:pPr>
            <a:r>
              <a:rPr lang="en-US" sz="2000" dirty="0">
                <a:latin typeface="Calibri" panose="020F0502020204030204" pitchFamily="34" charset="0"/>
                <a:cs typeface="Calibri" panose="020F0502020204030204" pitchFamily="34" charset="0"/>
              </a:rPr>
              <a:t>X= </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’=442= abR</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(mod N)</a:t>
            </a:r>
          </a:p>
          <a:p>
            <a:pPr lvl="1">
              <a:spcBef>
                <a:spcPts val="200"/>
              </a:spcBef>
            </a:pPr>
            <a:r>
              <a:rPr lang="en-US" sz="2000" dirty="0">
                <a:latin typeface="Calibri" panose="020F0502020204030204" pitchFamily="34" charset="0"/>
                <a:cs typeface="Calibri" panose="020F0502020204030204" pitchFamily="34" charset="0"/>
              </a:rPr>
              <a:t>m= (X(mod R))(N’ (mod R))= 42x81 =2 (mod R)</a:t>
            </a:r>
          </a:p>
          <a:p>
            <a:pPr lvl="1">
              <a:spcBef>
                <a:spcPts val="200"/>
              </a:spcBef>
            </a:pPr>
            <a:r>
              <a:rPr lang="en-US" sz="2000" dirty="0">
                <a:latin typeface="Calibri" panose="020F0502020204030204" pitchFamily="34" charset="0"/>
                <a:cs typeface="Calibri" panose="020F0502020204030204" pitchFamily="34" charset="0"/>
              </a:rPr>
              <a:t>x= (</a:t>
            </a:r>
            <a:r>
              <a:rPr lang="en-US" sz="2000" dirty="0" err="1">
                <a:latin typeface="Calibri" panose="020F0502020204030204" pitchFamily="34" charset="0"/>
                <a:cs typeface="Calibri" panose="020F0502020204030204" pitchFamily="34" charset="0"/>
              </a:rPr>
              <a:t>X+mN</a:t>
            </a:r>
            <a:r>
              <a:rPr lang="en-US" sz="2000" dirty="0">
                <a:latin typeface="Calibri" panose="020F0502020204030204" pitchFamily="34" charset="0"/>
                <a:cs typeface="Calibri" panose="020F0502020204030204" pitchFamily="34" charset="0"/>
              </a:rPr>
              <a:t>)/R= (442+2x79)/100 = </a:t>
            </a:r>
            <a:r>
              <a:rPr lang="en-US" sz="2000" dirty="0"/>
              <a:t>6</a:t>
            </a:r>
          </a:p>
        </p:txBody>
      </p:sp>
      <p:sp>
        <p:nvSpPr>
          <p:cNvPr id="6"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Slide Number Placeholder 5"/>
          <p:cNvSpPr>
            <a:spLocks noGrp="1"/>
          </p:cNvSpPr>
          <p:nvPr>
            <p:ph type="sldNum" sz="quarter" idx="12"/>
          </p:nvPr>
        </p:nvSpPr>
        <p:spPr>
          <a:noFill/>
        </p:spPr>
        <p:txBody>
          <a:bodyPr/>
          <a:lstStyle/>
          <a:p>
            <a:fld id="{59A33861-F72A-4200-9D6A-AB90B340D2A6}" type="slidenum">
              <a:rPr lang="en-US" smtClean="0"/>
              <a:pPr/>
              <a:t>5</a:t>
            </a:fld>
            <a:endParaRPr lang="en-US"/>
          </a:p>
        </p:txBody>
      </p:sp>
      <p:sp>
        <p:nvSpPr>
          <p:cNvPr id="88068" name="Rectangle 2"/>
          <p:cNvSpPr>
            <a:spLocks noGrp="1" noChangeArrowheads="1"/>
          </p:cNvSpPr>
          <p:nvPr>
            <p:ph type="title"/>
          </p:nvPr>
        </p:nvSpPr>
        <p:spPr>
          <a:xfrm>
            <a:off x="685800" y="76200"/>
            <a:ext cx="7772400" cy="990600"/>
          </a:xfrm>
        </p:spPr>
        <p:txBody>
          <a:bodyPr/>
          <a:lstStyle/>
          <a:p>
            <a:r>
              <a:rPr lang="en-US" sz="3600" err="1"/>
              <a:t>Diffie</a:t>
            </a:r>
            <a:r>
              <a:rPr lang="en-US" sz="3600"/>
              <a:t> Hellman Key Exchange (simplified)</a:t>
            </a:r>
          </a:p>
        </p:txBody>
      </p:sp>
      <p:sp>
        <p:nvSpPr>
          <p:cNvPr id="88069" name="Rectangle 3"/>
          <p:cNvSpPr>
            <a:spLocks noGrp="1" noChangeArrowheads="1"/>
          </p:cNvSpPr>
          <p:nvPr>
            <p:ph type="body" idx="1"/>
          </p:nvPr>
        </p:nvSpPr>
        <p:spPr>
          <a:xfrm>
            <a:off x="685800" y="1295400"/>
            <a:ext cx="1600200" cy="381000"/>
          </a:xfrm>
        </p:spPr>
        <p:txBody>
          <a:bodyPr/>
          <a:lstStyle/>
          <a:p>
            <a:pPr lvl="1">
              <a:buFontTx/>
              <a:buNone/>
            </a:pPr>
            <a:r>
              <a:rPr lang="en-US" sz="2400" dirty="0">
                <a:latin typeface="Calibri" panose="020F0502020204030204" pitchFamily="34" charset="0"/>
                <a:cs typeface="Calibri" panose="020F0502020204030204" pitchFamily="34" charset="0"/>
              </a:rPr>
              <a:t>Alice</a:t>
            </a:r>
          </a:p>
        </p:txBody>
      </p:sp>
      <p:sp>
        <p:nvSpPr>
          <p:cNvPr id="88070" name="Rectangle 4"/>
          <p:cNvSpPr>
            <a:spLocks noChangeArrowheads="1"/>
          </p:cNvSpPr>
          <p:nvPr/>
        </p:nvSpPr>
        <p:spPr bwMode="auto">
          <a:xfrm>
            <a:off x="5943600" y="1371600"/>
            <a:ext cx="1600200" cy="381000"/>
          </a:xfrm>
          <a:prstGeom prst="rect">
            <a:avLst/>
          </a:prstGeom>
          <a:noFill/>
          <a:ln w="9525">
            <a:noFill/>
            <a:miter lim="800000"/>
            <a:headEnd/>
            <a:tailEnd/>
          </a:ln>
        </p:spPr>
        <p:txBody>
          <a:bodyPr lIns="92075" tIns="46038" rIns="92075" bIns="46038"/>
          <a:lstStyle/>
          <a:p>
            <a:pPr marL="742950" lvl="1" indent="-285750"/>
            <a:r>
              <a:rPr lang="en-US" sz="2400" dirty="0">
                <a:latin typeface="Calibri" panose="020F0502020204030204" pitchFamily="34" charset="0"/>
                <a:cs typeface="Calibri" panose="020F0502020204030204" pitchFamily="34" charset="0"/>
              </a:rPr>
              <a:t>Bob</a:t>
            </a:r>
            <a:endParaRPr lang="en-US" sz="2800" dirty="0">
              <a:latin typeface="Calibri" panose="020F0502020204030204" pitchFamily="34" charset="0"/>
              <a:cs typeface="Calibri" panose="020F0502020204030204" pitchFamily="34" charset="0"/>
            </a:endParaRPr>
          </a:p>
        </p:txBody>
      </p:sp>
      <p:sp>
        <p:nvSpPr>
          <p:cNvPr id="88071" name="Text Box 5"/>
          <p:cNvSpPr txBox="1">
            <a:spLocks noChangeArrowheads="1"/>
          </p:cNvSpPr>
          <p:nvPr/>
        </p:nvSpPr>
        <p:spPr bwMode="auto">
          <a:xfrm>
            <a:off x="430212" y="2057400"/>
            <a:ext cx="2160588" cy="646331"/>
          </a:xfrm>
          <a:prstGeom prst="rect">
            <a:avLst/>
          </a:prstGeom>
          <a:noFill/>
          <a:ln w="12700" cap="sq" algn="ctr">
            <a:noFill/>
            <a:miter lim="800000"/>
            <a:headEnd/>
            <a:tailEnd/>
          </a:ln>
        </p:spPr>
        <p:txBody>
          <a:bodyPr wrap="square">
            <a:spAutoFit/>
          </a:bodyPr>
          <a:lstStyle/>
          <a:p>
            <a:pPr>
              <a:spcBef>
                <a:spcPct val="0"/>
              </a:spcBef>
            </a:pPr>
            <a:r>
              <a:rPr kumimoji="0" lang="en-US" sz="1800">
                <a:latin typeface="Calibri" panose="020F0502020204030204" pitchFamily="34" charset="0"/>
                <a:cs typeface="Calibri" panose="020F0502020204030204" pitchFamily="34" charset="0"/>
              </a:rPr>
              <a:t>A1: s= min(p size),</a:t>
            </a:r>
          </a:p>
          <a:p>
            <a:pPr>
              <a:spcBef>
                <a:spcPct val="0"/>
              </a:spcBef>
            </a:pPr>
            <a:r>
              <a:rPr kumimoji="0" lang="en-US" sz="1800">
                <a:latin typeface="Calibri" panose="020F0502020204030204" pitchFamily="34" charset="0"/>
                <a:cs typeface="Calibri" panose="020F0502020204030204" pitchFamily="34" charset="0"/>
              </a:rPr>
              <a:t>N</a:t>
            </a:r>
            <a:r>
              <a:rPr kumimoji="0" lang="en-US" sz="1800" baseline="-25000">
                <a:latin typeface="Calibri" panose="020F0502020204030204" pitchFamily="34" charset="0"/>
                <a:cs typeface="Calibri" panose="020F0502020204030204" pitchFamily="34" charset="0"/>
              </a:rPr>
              <a:t>a</a:t>
            </a:r>
            <a:r>
              <a:rPr kumimoji="0" lang="en-US" sz="1800">
                <a:latin typeface="Calibri" panose="020F0502020204030204" pitchFamily="34" charset="0"/>
                <a:cs typeface="Calibri" panose="020F0502020204030204" pitchFamily="34" charset="0"/>
              </a:rPr>
              <a:t> in {0, … 2</a:t>
            </a:r>
            <a:r>
              <a:rPr kumimoji="0" lang="en-US" sz="1800" baseline="30000">
                <a:latin typeface="Calibri" panose="020F0502020204030204" pitchFamily="34" charset="0"/>
                <a:cs typeface="Calibri" panose="020F0502020204030204" pitchFamily="34" charset="0"/>
              </a:rPr>
              <a:t>256</a:t>
            </a:r>
            <a:r>
              <a:rPr kumimoji="0" lang="en-US" sz="1800">
                <a:latin typeface="Calibri" panose="020F0502020204030204" pitchFamily="34" charset="0"/>
                <a:cs typeface="Calibri" panose="020F0502020204030204" pitchFamily="34" charset="0"/>
              </a:rPr>
              <a:t>-1}</a:t>
            </a:r>
          </a:p>
        </p:txBody>
      </p:sp>
      <p:sp>
        <p:nvSpPr>
          <p:cNvPr id="88072" name="Line 6"/>
          <p:cNvSpPr>
            <a:spLocks noChangeShapeType="1"/>
          </p:cNvSpPr>
          <p:nvPr/>
        </p:nvSpPr>
        <p:spPr bwMode="auto">
          <a:xfrm>
            <a:off x="2895600" y="2514600"/>
            <a:ext cx="2362200" cy="0"/>
          </a:xfrm>
          <a:prstGeom prst="line">
            <a:avLst/>
          </a:prstGeom>
          <a:noFill/>
          <a:ln w="12700" cap="sq">
            <a:solidFill>
              <a:schemeClr val="tx1"/>
            </a:solidFill>
            <a:round/>
            <a:headEnd/>
            <a:tailEnd type="triangle" w="med" len="med"/>
          </a:ln>
        </p:spPr>
        <p:txBody>
          <a:bodyPr wrap="none" anchor="ctr">
            <a:spAutoFit/>
          </a:bodyPr>
          <a:lstStyle/>
          <a:p>
            <a:endParaRPr lang="en-US" sz="1800">
              <a:latin typeface="Calibri" panose="020F0502020204030204" pitchFamily="34" charset="0"/>
              <a:cs typeface="Calibri" panose="020F0502020204030204" pitchFamily="34" charset="0"/>
            </a:endParaRPr>
          </a:p>
        </p:txBody>
      </p:sp>
      <p:sp>
        <p:nvSpPr>
          <p:cNvPr id="88073" name="Text Box 7"/>
          <p:cNvSpPr txBox="1">
            <a:spLocks noChangeArrowheads="1"/>
          </p:cNvSpPr>
          <p:nvPr/>
        </p:nvSpPr>
        <p:spPr bwMode="auto">
          <a:xfrm>
            <a:off x="3124200" y="2057400"/>
            <a:ext cx="1600200" cy="369332"/>
          </a:xfrm>
          <a:prstGeom prst="rect">
            <a:avLst/>
          </a:prstGeom>
          <a:noFill/>
          <a:ln w="12700" cap="sq" algn="ctr">
            <a:noFill/>
            <a:miter lim="800000"/>
            <a:headEnd/>
            <a:tailEnd/>
          </a:ln>
        </p:spPr>
        <p:txBody>
          <a:bodyPr>
            <a:spAutoFit/>
          </a:bodyPr>
          <a:lstStyle/>
          <a:p>
            <a:pPr algn="ctr">
              <a:spcBef>
                <a:spcPct val="0"/>
              </a:spcBef>
            </a:pPr>
            <a:r>
              <a:rPr kumimoji="0" lang="en-US" sz="1800">
                <a:latin typeface="Calibri" panose="020F0502020204030204" pitchFamily="34" charset="0"/>
                <a:cs typeface="Calibri" panose="020F0502020204030204" pitchFamily="34" charset="0"/>
              </a:rPr>
              <a:t>s,N</a:t>
            </a:r>
            <a:r>
              <a:rPr kumimoji="0" lang="en-US" sz="1800" baseline="-25000">
                <a:latin typeface="Calibri" panose="020F0502020204030204" pitchFamily="34" charset="0"/>
                <a:cs typeface="Calibri" panose="020F0502020204030204" pitchFamily="34" charset="0"/>
              </a:rPr>
              <a:t>a</a:t>
            </a:r>
            <a:endParaRPr kumimoji="0" lang="en-US" sz="1800">
              <a:latin typeface="Calibri" panose="020F0502020204030204" pitchFamily="34" charset="0"/>
              <a:cs typeface="Calibri" panose="020F0502020204030204" pitchFamily="34" charset="0"/>
            </a:endParaRPr>
          </a:p>
        </p:txBody>
      </p:sp>
      <p:sp>
        <p:nvSpPr>
          <p:cNvPr id="88074" name="Text Box 8"/>
          <p:cNvSpPr txBox="1">
            <a:spLocks noChangeArrowheads="1"/>
          </p:cNvSpPr>
          <p:nvPr/>
        </p:nvSpPr>
        <p:spPr bwMode="auto">
          <a:xfrm>
            <a:off x="5867400" y="3352800"/>
            <a:ext cx="2514600" cy="646331"/>
          </a:xfrm>
          <a:prstGeom prst="rect">
            <a:avLst/>
          </a:prstGeom>
          <a:noFill/>
          <a:ln w="12700" cap="sq" algn="ctr">
            <a:noFill/>
            <a:miter lim="800000"/>
            <a:headEnd/>
            <a:tailEnd/>
          </a:ln>
        </p:spPr>
        <p:txBody>
          <a:bodyPr>
            <a:spAutoFit/>
          </a:bodyPr>
          <a:lstStyle/>
          <a:p>
            <a:pPr>
              <a:spcBef>
                <a:spcPct val="0"/>
              </a:spcBef>
            </a:pPr>
            <a:r>
              <a:rPr kumimoji="0" lang="en-US" sz="1800" dirty="0">
                <a:latin typeface="Calibri" panose="020F0502020204030204" pitchFamily="34" charset="0"/>
                <a:cs typeface="Calibri" panose="020F0502020204030204" pitchFamily="34" charset="0"/>
              </a:rPr>
              <a:t>B1: Choose (</a:t>
            </a:r>
            <a:r>
              <a:rPr kumimoji="0" lang="en-US" sz="1800" dirty="0" err="1">
                <a:latin typeface="Calibri" panose="020F0502020204030204" pitchFamily="34" charset="0"/>
                <a:cs typeface="Calibri" panose="020F0502020204030204" pitchFamily="34" charset="0"/>
              </a:rPr>
              <a:t>p,q,g</a:t>
            </a:r>
            <a:r>
              <a:rPr kumimoji="0" lang="en-US" sz="1800" dirty="0">
                <a:latin typeface="Calibri" panose="020F0502020204030204" pitchFamily="34" charset="0"/>
                <a:cs typeface="Calibri" panose="020F0502020204030204" pitchFamily="34" charset="0"/>
              </a:rPr>
              <a:t>),</a:t>
            </a:r>
          </a:p>
          <a:p>
            <a:pPr>
              <a:spcBef>
                <a:spcPct val="0"/>
              </a:spcBef>
            </a:pPr>
            <a:r>
              <a:rPr kumimoji="0" lang="en-US" sz="1800" dirty="0">
                <a:latin typeface="Calibri" panose="020F0502020204030204" pitchFamily="34" charset="0"/>
                <a:cs typeface="Calibri" panose="020F0502020204030204" pitchFamily="34" charset="0"/>
              </a:rPr>
              <a:t>x in {0, … 2</a:t>
            </a:r>
            <a:r>
              <a:rPr kumimoji="0" lang="en-US" sz="1800" baseline="30000" dirty="0">
                <a:latin typeface="Calibri" panose="020F0502020204030204" pitchFamily="34" charset="0"/>
                <a:cs typeface="Calibri" panose="020F0502020204030204" pitchFamily="34" charset="0"/>
              </a:rPr>
              <a:t>256</a:t>
            </a:r>
            <a:r>
              <a:rPr kumimoji="0" lang="en-US" sz="1800" dirty="0">
                <a:latin typeface="Calibri" panose="020F0502020204030204" pitchFamily="34" charset="0"/>
                <a:cs typeface="Calibri" panose="020F0502020204030204" pitchFamily="34" charset="0"/>
              </a:rPr>
              <a:t>-1}</a:t>
            </a:r>
          </a:p>
        </p:txBody>
      </p:sp>
      <p:sp>
        <p:nvSpPr>
          <p:cNvPr id="88075" name="Line 9"/>
          <p:cNvSpPr>
            <a:spLocks noChangeShapeType="1"/>
          </p:cNvSpPr>
          <p:nvPr/>
        </p:nvSpPr>
        <p:spPr bwMode="auto">
          <a:xfrm flipH="1">
            <a:off x="2971800" y="3810000"/>
            <a:ext cx="2209800" cy="0"/>
          </a:xfrm>
          <a:prstGeom prst="line">
            <a:avLst/>
          </a:prstGeom>
          <a:noFill/>
          <a:ln w="12700" cap="sq">
            <a:solidFill>
              <a:schemeClr val="tx1"/>
            </a:solidFill>
            <a:round/>
            <a:headEnd/>
            <a:tailEnd type="triangle" w="med" len="med"/>
          </a:ln>
        </p:spPr>
        <p:txBody>
          <a:bodyPr anchor="ctr">
            <a:spAutoFit/>
          </a:bodyPr>
          <a:lstStyle/>
          <a:p>
            <a:endParaRPr lang="en-US" sz="1800">
              <a:latin typeface="Calibri" panose="020F0502020204030204" pitchFamily="34" charset="0"/>
              <a:cs typeface="Calibri" panose="020F0502020204030204" pitchFamily="34" charset="0"/>
            </a:endParaRPr>
          </a:p>
        </p:txBody>
      </p:sp>
      <p:sp>
        <p:nvSpPr>
          <p:cNvPr id="88076" name="Text Box 10"/>
          <p:cNvSpPr txBox="1">
            <a:spLocks noChangeArrowheads="1"/>
          </p:cNvSpPr>
          <p:nvPr/>
        </p:nvSpPr>
        <p:spPr bwMode="auto">
          <a:xfrm>
            <a:off x="3200400" y="3124200"/>
            <a:ext cx="1828800" cy="646331"/>
          </a:xfrm>
          <a:prstGeom prst="rect">
            <a:avLst/>
          </a:prstGeom>
          <a:noFill/>
          <a:ln w="12700" cap="sq" algn="ctr">
            <a:noFill/>
            <a:miter lim="800000"/>
            <a:headEnd/>
            <a:tailEnd/>
          </a:ln>
        </p:spPr>
        <p:txBody>
          <a:bodyPr>
            <a:spAutoFit/>
          </a:bodyPr>
          <a:lstStyle/>
          <a:p>
            <a:pPr algn="ctr">
              <a:spcBef>
                <a:spcPct val="0"/>
              </a:spcBef>
            </a:pPr>
            <a:r>
              <a:rPr kumimoji="0" lang="en-US" sz="1800">
                <a:latin typeface="Calibri" panose="020F0502020204030204" pitchFamily="34" charset="0"/>
                <a:cs typeface="Calibri" panose="020F0502020204030204" pitchFamily="34" charset="0"/>
              </a:rPr>
              <a:t>(</a:t>
            </a:r>
            <a:r>
              <a:rPr kumimoji="0" lang="en-US" sz="1800" err="1">
                <a:latin typeface="Calibri" panose="020F0502020204030204" pitchFamily="34" charset="0"/>
                <a:cs typeface="Calibri" panose="020F0502020204030204" pitchFamily="34" charset="0"/>
              </a:rPr>
              <a:t>p,q,g</a:t>
            </a:r>
            <a:r>
              <a:rPr kumimoji="0" lang="en-US" sz="1800">
                <a:latin typeface="Calibri" panose="020F0502020204030204" pitchFamily="34" charset="0"/>
                <a:cs typeface="Calibri" panose="020F0502020204030204" pitchFamily="34" charset="0"/>
              </a:rPr>
              <a:t>), X=</a:t>
            </a:r>
            <a:r>
              <a:rPr kumimoji="0" lang="en-US" sz="1800" err="1">
                <a:latin typeface="Calibri" panose="020F0502020204030204" pitchFamily="34" charset="0"/>
                <a:cs typeface="Calibri" panose="020F0502020204030204" pitchFamily="34" charset="0"/>
              </a:rPr>
              <a:t>g</a:t>
            </a:r>
            <a:r>
              <a:rPr kumimoji="0" lang="en-US" sz="1800" baseline="30000" err="1">
                <a:latin typeface="Calibri" panose="020F0502020204030204" pitchFamily="34" charset="0"/>
                <a:cs typeface="Calibri" panose="020F0502020204030204" pitchFamily="34" charset="0"/>
              </a:rPr>
              <a:t>x</a:t>
            </a:r>
            <a:r>
              <a:rPr kumimoji="0" lang="en-US" sz="1800">
                <a:latin typeface="Calibri" panose="020F0502020204030204" pitchFamily="34" charset="0"/>
                <a:cs typeface="Calibri" panose="020F0502020204030204" pitchFamily="34" charset="0"/>
              </a:rPr>
              <a:t>, </a:t>
            </a:r>
            <a:r>
              <a:rPr kumimoji="0" lang="en-US" sz="1800" err="1">
                <a:latin typeface="Calibri" panose="020F0502020204030204" pitchFamily="34" charset="0"/>
                <a:cs typeface="Calibri" panose="020F0502020204030204" pitchFamily="34" charset="0"/>
              </a:rPr>
              <a:t>Auth</a:t>
            </a:r>
            <a:r>
              <a:rPr kumimoji="0" lang="en-US" sz="1800" baseline="-25000" err="1">
                <a:latin typeface="Calibri" panose="020F0502020204030204" pitchFamily="34" charset="0"/>
                <a:cs typeface="Calibri" panose="020F0502020204030204" pitchFamily="34" charset="0"/>
              </a:rPr>
              <a:t>B</a:t>
            </a:r>
            <a:endParaRPr kumimoji="0" lang="en-US" sz="1800" baseline="-25000">
              <a:latin typeface="Calibri" panose="020F0502020204030204" pitchFamily="34" charset="0"/>
              <a:cs typeface="Calibri" panose="020F0502020204030204" pitchFamily="34" charset="0"/>
            </a:endParaRPr>
          </a:p>
        </p:txBody>
      </p:sp>
      <p:sp>
        <p:nvSpPr>
          <p:cNvPr id="88077" name="Text Box 11"/>
          <p:cNvSpPr txBox="1">
            <a:spLocks noChangeArrowheads="1"/>
          </p:cNvSpPr>
          <p:nvPr/>
        </p:nvSpPr>
        <p:spPr bwMode="auto">
          <a:xfrm>
            <a:off x="304800" y="4572000"/>
            <a:ext cx="2362200" cy="923330"/>
          </a:xfrm>
          <a:prstGeom prst="rect">
            <a:avLst/>
          </a:prstGeom>
          <a:noFill/>
          <a:ln w="12700" cap="sq" algn="ctr">
            <a:noFill/>
            <a:miter lim="800000"/>
            <a:headEnd/>
            <a:tailEnd/>
          </a:ln>
        </p:spPr>
        <p:txBody>
          <a:bodyPr>
            <a:spAutoFit/>
          </a:bodyPr>
          <a:lstStyle/>
          <a:p>
            <a:pPr>
              <a:spcBef>
                <a:spcPct val="0"/>
              </a:spcBef>
            </a:pPr>
            <a:r>
              <a:rPr kumimoji="0" lang="en-US" sz="1800">
                <a:latin typeface="Calibri" panose="020F0502020204030204" pitchFamily="34" charset="0"/>
                <a:cs typeface="Calibri" panose="020F0502020204030204" pitchFamily="34" charset="0"/>
              </a:rPr>
              <a:t>A2: Check (</a:t>
            </a:r>
            <a:r>
              <a:rPr kumimoji="0" lang="en-US" sz="1800" err="1">
                <a:latin typeface="Calibri" panose="020F0502020204030204" pitchFamily="34" charset="0"/>
                <a:cs typeface="Calibri" panose="020F0502020204030204" pitchFamily="34" charset="0"/>
              </a:rPr>
              <a:t>p,q,g</a:t>
            </a:r>
            <a:r>
              <a:rPr kumimoji="0" lang="en-US" sz="1800">
                <a:latin typeface="Calibri" panose="020F0502020204030204" pitchFamily="34" charset="0"/>
                <a:cs typeface="Calibri" panose="020F0502020204030204" pitchFamily="34" charset="0"/>
              </a:rPr>
              <a:t>) X, </a:t>
            </a:r>
            <a:r>
              <a:rPr kumimoji="0" lang="en-US" sz="1800" err="1">
                <a:latin typeface="Calibri" panose="020F0502020204030204" pitchFamily="34" charset="0"/>
                <a:cs typeface="Calibri" panose="020F0502020204030204" pitchFamily="34" charset="0"/>
              </a:rPr>
              <a:t>Auth</a:t>
            </a:r>
            <a:r>
              <a:rPr kumimoji="0" lang="en-US" sz="1800" baseline="-25000" err="1">
                <a:latin typeface="Calibri" panose="020F0502020204030204" pitchFamily="34" charset="0"/>
                <a:cs typeface="Calibri" panose="020F0502020204030204" pitchFamily="34" charset="0"/>
              </a:rPr>
              <a:t>B</a:t>
            </a:r>
            <a:r>
              <a:rPr kumimoji="0" lang="en-US" sz="1800">
                <a:latin typeface="Calibri" panose="020F0502020204030204" pitchFamily="34" charset="0"/>
                <a:cs typeface="Calibri" panose="020F0502020204030204" pitchFamily="34" charset="0"/>
              </a:rPr>
              <a:t>, pick y in {0,…q-1}</a:t>
            </a:r>
          </a:p>
        </p:txBody>
      </p:sp>
      <p:sp>
        <p:nvSpPr>
          <p:cNvPr id="88078" name="Text Box 12"/>
          <p:cNvSpPr txBox="1">
            <a:spLocks noChangeArrowheads="1"/>
          </p:cNvSpPr>
          <p:nvPr/>
        </p:nvSpPr>
        <p:spPr bwMode="auto">
          <a:xfrm>
            <a:off x="5867400" y="4724400"/>
            <a:ext cx="2514600" cy="369332"/>
          </a:xfrm>
          <a:prstGeom prst="rect">
            <a:avLst/>
          </a:prstGeom>
          <a:noFill/>
          <a:ln w="12700" cap="sq" algn="ctr">
            <a:noFill/>
            <a:miter lim="800000"/>
            <a:headEnd/>
            <a:tailEnd/>
          </a:ln>
        </p:spPr>
        <p:txBody>
          <a:bodyPr>
            <a:spAutoFit/>
          </a:bodyPr>
          <a:lstStyle/>
          <a:p>
            <a:pPr>
              <a:spcBef>
                <a:spcPct val="0"/>
              </a:spcBef>
            </a:pPr>
            <a:r>
              <a:rPr kumimoji="0" lang="en-US" sz="1800" dirty="0">
                <a:latin typeface="Calibri" panose="020F0502020204030204" pitchFamily="34" charset="0"/>
                <a:cs typeface="Calibri" panose="020F0502020204030204" pitchFamily="34" charset="0"/>
              </a:rPr>
              <a:t>B2: Check  Y, </a:t>
            </a:r>
            <a:r>
              <a:rPr kumimoji="0" lang="en-US" sz="1800" dirty="0" err="1">
                <a:latin typeface="Calibri" panose="020F0502020204030204" pitchFamily="34" charset="0"/>
                <a:cs typeface="Calibri" panose="020F0502020204030204" pitchFamily="34" charset="0"/>
              </a:rPr>
              <a:t>Auth</a:t>
            </a:r>
            <a:r>
              <a:rPr kumimoji="0" lang="en-US" sz="1800" baseline="-25000" dirty="0" err="1">
                <a:latin typeface="Calibri" panose="020F0502020204030204" pitchFamily="34" charset="0"/>
                <a:cs typeface="Calibri" panose="020F0502020204030204" pitchFamily="34" charset="0"/>
              </a:rPr>
              <a:t>A</a:t>
            </a:r>
            <a:endParaRPr kumimoji="0" lang="en-US" sz="1800" baseline="-25000" dirty="0">
              <a:latin typeface="Calibri" panose="020F0502020204030204" pitchFamily="34" charset="0"/>
              <a:cs typeface="Calibri" panose="020F0502020204030204" pitchFamily="34" charset="0"/>
            </a:endParaRPr>
          </a:p>
        </p:txBody>
      </p:sp>
      <p:sp>
        <p:nvSpPr>
          <p:cNvPr id="88079" name="Line 13"/>
          <p:cNvSpPr>
            <a:spLocks noChangeShapeType="1"/>
          </p:cNvSpPr>
          <p:nvPr/>
        </p:nvSpPr>
        <p:spPr bwMode="auto">
          <a:xfrm>
            <a:off x="3048000" y="5105400"/>
            <a:ext cx="2362200" cy="0"/>
          </a:xfrm>
          <a:prstGeom prst="line">
            <a:avLst/>
          </a:prstGeom>
          <a:noFill/>
          <a:ln w="12700" cap="sq">
            <a:solidFill>
              <a:schemeClr val="tx1"/>
            </a:solidFill>
            <a:round/>
            <a:headEnd/>
            <a:tailEnd type="triangle" w="med" len="med"/>
          </a:ln>
        </p:spPr>
        <p:txBody>
          <a:bodyPr wrap="none" anchor="ctr">
            <a:spAutoFit/>
          </a:bodyPr>
          <a:lstStyle/>
          <a:p>
            <a:endParaRPr lang="en-US" sz="1800">
              <a:latin typeface="Calibri" panose="020F0502020204030204" pitchFamily="34" charset="0"/>
              <a:cs typeface="Calibri" panose="020F0502020204030204" pitchFamily="34" charset="0"/>
            </a:endParaRPr>
          </a:p>
        </p:txBody>
      </p:sp>
      <p:sp>
        <p:nvSpPr>
          <p:cNvPr id="88080" name="Text Box 14"/>
          <p:cNvSpPr txBox="1">
            <a:spLocks noChangeArrowheads="1"/>
          </p:cNvSpPr>
          <p:nvPr/>
        </p:nvSpPr>
        <p:spPr bwMode="auto">
          <a:xfrm>
            <a:off x="3276600" y="4648200"/>
            <a:ext cx="1600200" cy="369332"/>
          </a:xfrm>
          <a:prstGeom prst="rect">
            <a:avLst/>
          </a:prstGeom>
          <a:noFill/>
          <a:ln w="12700" cap="sq" algn="ctr">
            <a:noFill/>
            <a:miter lim="800000"/>
            <a:headEnd/>
            <a:tailEnd/>
          </a:ln>
        </p:spPr>
        <p:txBody>
          <a:bodyPr>
            <a:spAutoFit/>
          </a:bodyPr>
          <a:lstStyle/>
          <a:p>
            <a:pPr algn="ctr">
              <a:spcBef>
                <a:spcPct val="0"/>
              </a:spcBef>
            </a:pPr>
            <a:r>
              <a:rPr kumimoji="0" lang="en-US" sz="1800">
                <a:latin typeface="Calibri" panose="020F0502020204030204" pitchFamily="34" charset="0"/>
                <a:cs typeface="Calibri" panose="020F0502020204030204" pitchFamily="34" charset="0"/>
              </a:rPr>
              <a:t>Y= </a:t>
            </a:r>
            <a:r>
              <a:rPr kumimoji="0" lang="en-US" sz="1800" err="1">
                <a:latin typeface="Calibri" panose="020F0502020204030204" pitchFamily="34" charset="0"/>
                <a:cs typeface="Calibri" panose="020F0502020204030204" pitchFamily="34" charset="0"/>
              </a:rPr>
              <a:t>g</a:t>
            </a:r>
            <a:r>
              <a:rPr kumimoji="0" lang="en-US" sz="1800" baseline="30000" err="1">
                <a:latin typeface="Calibri" panose="020F0502020204030204" pitchFamily="34" charset="0"/>
                <a:cs typeface="Calibri" panose="020F0502020204030204" pitchFamily="34" charset="0"/>
              </a:rPr>
              <a:t>y</a:t>
            </a:r>
            <a:r>
              <a:rPr kumimoji="0" lang="en-US" sz="1800">
                <a:latin typeface="Calibri" panose="020F0502020204030204" pitchFamily="34" charset="0"/>
                <a:cs typeface="Calibri" panose="020F0502020204030204" pitchFamily="34" charset="0"/>
              </a:rPr>
              <a:t>, </a:t>
            </a:r>
            <a:r>
              <a:rPr kumimoji="0" lang="en-US" sz="1800" err="1">
                <a:latin typeface="Calibri" panose="020F0502020204030204" pitchFamily="34" charset="0"/>
                <a:cs typeface="Calibri" panose="020F0502020204030204" pitchFamily="34" charset="0"/>
              </a:rPr>
              <a:t>Auth</a:t>
            </a:r>
            <a:r>
              <a:rPr kumimoji="0" lang="en-US" sz="1800" baseline="-25000" err="1">
                <a:latin typeface="Calibri" panose="020F0502020204030204" pitchFamily="34" charset="0"/>
                <a:cs typeface="Calibri" panose="020F0502020204030204" pitchFamily="34" charset="0"/>
              </a:rPr>
              <a:t>A</a:t>
            </a:r>
            <a:endParaRPr kumimoji="0" lang="en-US" sz="1800" baseline="-25000">
              <a:latin typeface="Calibri" panose="020F0502020204030204" pitchFamily="34" charset="0"/>
              <a:cs typeface="Calibri" panose="020F0502020204030204" pitchFamily="34" charset="0"/>
            </a:endParaRPr>
          </a:p>
        </p:txBody>
      </p:sp>
      <p:sp>
        <p:nvSpPr>
          <p:cNvPr id="88081" name="Text Box 15"/>
          <p:cNvSpPr txBox="1">
            <a:spLocks noChangeArrowheads="1"/>
          </p:cNvSpPr>
          <p:nvPr/>
        </p:nvSpPr>
        <p:spPr bwMode="auto">
          <a:xfrm>
            <a:off x="1828800" y="5410200"/>
            <a:ext cx="1600200" cy="369332"/>
          </a:xfrm>
          <a:prstGeom prst="rect">
            <a:avLst/>
          </a:prstGeom>
          <a:noFill/>
          <a:ln w="12700" cap="sq" algn="ctr">
            <a:noFill/>
            <a:miter lim="800000"/>
            <a:headEnd/>
            <a:tailEnd/>
          </a:ln>
        </p:spPr>
        <p:txBody>
          <a:bodyPr>
            <a:spAutoFit/>
          </a:bodyPr>
          <a:lstStyle/>
          <a:p>
            <a:pPr>
              <a:spcBef>
                <a:spcPct val="0"/>
              </a:spcBef>
            </a:pPr>
            <a:r>
              <a:rPr kumimoji="0" lang="en-US" sz="1800">
                <a:latin typeface="Calibri" panose="020F0502020204030204" pitchFamily="34" charset="0"/>
                <a:cs typeface="Calibri" panose="020F0502020204030204" pitchFamily="34" charset="0"/>
              </a:rPr>
              <a:t>K= </a:t>
            </a:r>
            <a:r>
              <a:rPr kumimoji="0" lang="en-US" sz="1800" err="1">
                <a:latin typeface="Calibri" panose="020F0502020204030204" pitchFamily="34" charset="0"/>
                <a:cs typeface="Calibri" panose="020F0502020204030204" pitchFamily="34" charset="0"/>
              </a:rPr>
              <a:t>X</a:t>
            </a:r>
            <a:r>
              <a:rPr kumimoji="0" lang="en-US" sz="1800" baseline="30000" err="1">
                <a:latin typeface="Calibri" panose="020F0502020204030204" pitchFamily="34" charset="0"/>
                <a:cs typeface="Calibri" panose="020F0502020204030204" pitchFamily="34" charset="0"/>
              </a:rPr>
              <a:t>y</a:t>
            </a:r>
            <a:endParaRPr kumimoji="0" lang="en-US" sz="1800" baseline="30000">
              <a:latin typeface="Calibri" panose="020F0502020204030204" pitchFamily="34" charset="0"/>
              <a:cs typeface="Calibri" panose="020F0502020204030204" pitchFamily="34" charset="0"/>
            </a:endParaRPr>
          </a:p>
        </p:txBody>
      </p:sp>
      <p:sp>
        <p:nvSpPr>
          <p:cNvPr id="88082" name="Text Box 16"/>
          <p:cNvSpPr txBox="1">
            <a:spLocks noChangeArrowheads="1"/>
          </p:cNvSpPr>
          <p:nvPr/>
        </p:nvSpPr>
        <p:spPr bwMode="auto">
          <a:xfrm>
            <a:off x="5486400" y="5421868"/>
            <a:ext cx="1600200" cy="369332"/>
          </a:xfrm>
          <a:prstGeom prst="rect">
            <a:avLst/>
          </a:prstGeom>
          <a:noFill/>
          <a:ln w="12700" cap="sq" algn="ctr">
            <a:noFill/>
            <a:miter lim="800000"/>
            <a:headEnd/>
            <a:tailEnd/>
          </a:ln>
        </p:spPr>
        <p:txBody>
          <a:bodyPr>
            <a:spAutoFit/>
          </a:bodyPr>
          <a:lstStyle/>
          <a:p>
            <a:pPr>
              <a:spcBef>
                <a:spcPct val="0"/>
              </a:spcBef>
            </a:pPr>
            <a:r>
              <a:rPr kumimoji="0" lang="en-US" sz="1800">
                <a:latin typeface="Calibri" panose="020F0502020204030204" pitchFamily="34" charset="0"/>
                <a:cs typeface="Calibri" panose="020F0502020204030204" pitchFamily="34" charset="0"/>
              </a:rPr>
              <a:t>K= </a:t>
            </a:r>
            <a:r>
              <a:rPr kumimoji="0" lang="en-US" sz="1800" err="1">
                <a:latin typeface="Calibri" panose="020F0502020204030204" pitchFamily="34" charset="0"/>
                <a:cs typeface="Calibri" panose="020F0502020204030204" pitchFamily="34" charset="0"/>
              </a:rPr>
              <a:t>Y</a:t>
            </a:r>
            <a:r>
              <a:rPr kumimoji="0" lang="en-US" sz="1800" baseline="30000" err="1">
                <a:latin typeface="Calibri" panose="020F0502020204030204" pitchFamily="34" charset="0"/>
                <a:cs typeface="Calibri" panose="020F0502020204030204" pitchFamily="34" charset="0"/>
              </a:rPr>
              <a:t>x</a:t>
            </a:r>
            <a:endParaRPr kumimoji="0" lang="en-US" sz="1800" baseline="30000">
              <a:latin typeface="Calibri" panose="020F0502020204030204" pitchFamily="34" charset="0"/>
              <a:cs typeface="Calibri" panose="020F0502020204030204" pitchFamily="34" charset="0"/>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3" name="Slide Number Placeholder 5"/>
          <p:cNvSpPr>
            <a:spLocks noGrp="1"/>
          </p:cNvSpPr>
          <p:nvPr>
            <p:ph type="sldNum" sz="quarter" idx="12"/>
          </p:nvPr>
        </p:nvSpPr>
        <p:spPr>
          <a:noFill/>
        </p:spPr>
        <p:txBody>
          <a:bodyPr/>
          <a:lstStyle/>
          <a:p>
            <a:fld id="{91AD7007-2C1C-47F3-A66E-4F74DE0E258E}" type="slidenum">
              <a:rPr lang="en-US" smtClean="0"/>
              <a:pPr/>
              <a:t>50</a:t>
            </a:fld>
            <a:endParaRPr lang="en-US"/>
          </a:p>
        </p:txBody>
      </p:sp>
      <p:sp>
        <p:nvSpPr>
          <p:cNvPr id="61444" name="Rectangle 2"/>
          <p:cNvSpPr>
            <a:spLocks noGrp="1" noChangeArrowheads="1"/>
          </p:cNvSpPr>
          <p:nvPr>
            <p:ph type="title"/>
          </p:nvPr>
        </p:nvSpPr>
        <p:spPr>
          <a:xfrm>
            <a:off x="685800" y="-76200"/>
            <a:ext cx="7772400" cy="838200"/>
          </a:xfrm>
        </p:spPr>
        <p:txBody>
          <a:bodyPr/>
          <a:lstStyle/>
          <a:p>
            <a:r>
              <a:rPr lang="en-US" sz="3600" err="1"/>
              <a:t>Primality</a:t>
            </a:r>
            <a:r>
              <a:rPr lang="en-US" sz="3600"/>
              <a:t> testing may be easy</a:t>
            </a:r>
          </a:p>
        </p:txBody>
      </p:sp>
      <p:sp>
        <p:nvSpPr>
          <p:cNvPr id="61445" name="Rectangle 3"/>
          <p:cNvSpPr>
            <a:spLocks noGrp="1" noChangeArrowheads="1"/>
          </p:cNvSpPr>
          <p:nvPr>
            <p:ph type="body" idx="1"/>
          </p:nvPr>
        </p:nvSpPr>
        <p:spPr>
          <a:xfrm>
            <a:off x="228600" y="1219200"/>
            <a:ext cx="8686800" cy="5257800"/>
          </a:xfrm>
        </p:spPr>
        <p:txBody>
          <a:bodyPr/>
          <a:lstStyle/>
          <a:p>
            <a:pPr>
              <a:spcBef>
                <a:spcPts val="200"/>
              </a:spcBef>
            </a:pPr>
            <a:r>
              <a:rPr lang="en-US" sz="2000" b="1" dirty="0">
                <a:latin typeface="Calibri" panose="020F0502020204030204" pitchFamily="34" charset="0"/>
                <a:cs typeface="Calibri" panose="020F0502020204030204" pitchFamily="34" charset="0"/>
              </a:rPr>
              <a:t>Fermat test: </a:t>
            </a:r>
            <a:r>
              <a:rPr lang="en-US" sz="2000" dirty="0">
                <a:latin typeface="Calibri" panose="020F0502020204030204" pitchFamily="34" charset="0"/>
                <a:cs typeface="Calibri" panose="020F0502020204030204" pitchFamily="34" charset="0"/>
              </a:rPr>
              <a:t>If a</a:t>
            </a:r>
            <a:r>
              <a:rPr lang="en-US" sz="2000" baseline="30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 ≠1 (mod n) for any a&lt;n, n is not prime.</a:t>
            </a:r>
          </a:p>
          <a:p>
            <a:pPr lvl="1">
              <a:spcBef>
                <a:spcPts val="200"/>
              </a:spcBef>
              <a:buNone/>
            </a:pPr>
            <a:r>
              <a:rPr lang="en-US" sz="1800" dirty="0" err="1">
                <a:latin typeface="Calibri" panose="020F0502020204030204" pitchFamily="34" charset="0"/>
                <a:cs typeface="Calibri" panose="020F0502020204030204" pitchFamily="34" charset="0"/>
              </a:rPr>
              <a:t>Testprime</a:t>
            </a:r>
            <a:r>
              <a:rPr lang="en-US" sz="1800" dirty="0">
                <a:latin typeface="Calibri" panose="020F0502020204030204" pitchFamily="34" charset="0"/>
                <a:cs typeface="Calibri" panose="020F0502020204030204" pitchFamily="34" charset="0"/>
              </a:rPr>
              <a:t>(n, k)</a:t>
            </a:r>
          </a:p>
          <a:p>
            <a:pPr lvl="1">
              <a:spcBef>
                <a:spcPts val="200"/>
              </a:spcBef>
              <a:buNone/>
            </a:pPr>
            <a:r>
              <a:rPr lang="en-US" sz="1800" dirty="0">
                <a:latin typeface="Calibri" panose="020F0502020204030204" pitchFamily="34" charset="0"/>
                <a:cs typeface="Calibri" panose="020F0502020204030204" pitchFamily="34" charset="0"/>
              </a:rPr>
              <a:t>   // check to see that no small primes </a:t>
            </a:r>
            <a:r>
              <a:rPr lang="en-US" sz="1800" dirty="0" err="1">
                <a:latin typeface="Calibri" panose="020F0502020204030204" pitchFamily="34" charset="0"/>
                <a:cs typeface="Calibri" panose="020F0502020204030204" pitchFamily="34" charset="0"/>
              </a:rPr>
              <a:t>p≤B</a:t>
            </a:r>
            <a:r>
              <a:rPr lang="en-US" sz="1800" dirty="0">
                <a:latin typeface="Calibri" panose="020F0502020204030204" pitchFamily="34" charset="0"/>
                <a:cs typeface="Calibri" panose="020F0502020204030204" pitchFamily="34" charset="0"/>
              </a:rPr>
              <a:t> divide n.</a:t>
            </a:r>
          </a:p>
          <a:p>
            <a:pPr lvl="2">
              <a:spcBef>
                <a:spcPts val="200"/>
              </a:spcBef>
              <a:buNone/>
            </a:pPr>
            <a:r>
              <a:rPr lang="en-US" sz="1800" dirty="0">
                <a:latin typeface="Calibri" panose="020F0502020204030204" pitchFamily="34" charset="0"/>
                <a:cs typeface="Calibri" panose="020F0502020204030204" pitchFamily="34" charset="0"/>
              </a:rPr>
              <a:t>for(</a:t>
            </a:r>
            <a:r>
              <a:rPr lang="en-US" sz="1800" dirty="0" err="1">
                <a:latin typeface="Calibri" panose="020F0502020204030204" pitchFamily="34" charset="0"/>
                <a:cs typeface="Calibri" panose="020F0502020204030204" pitchFamily="34" charset="0"/>
              </a:rPr>
              <a:t>i</a:t>
            </a:r>
            <a:r>
              <a:rPr lang="en-US" sz="1800" dirty="0">
                <a:latin typeface="Calibri" panose="020F0502020204030204" pitchFamily="34" charset="0"/>
                <a:cs typeface="Calibri" panose="020F0502020204030204" pitchFamily="34" charset="0"/>
              </a:rPr>
              <a:t>=1; </a:t>
            </a:r>
            <a:r>
              <a:rPr lang="en-US" sz="1800" dirty="0" err="1">
                <a:latin typeface="Calibri" panose="020F0502020204030204" pitchFamily="34" charset="0"/>
                <a:cs typeface="Calibri" panose="020F0502020204030204" pitchFamily="34" charset="0"/>
              </a:rPr>
              <a:t>i≤k</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i</a:t>
            </a:r>
            <a:r>
              <a:rPr lang="en-US" sz="1800" dirty="0">
                <a:latin typeface="Calibri" panose="020F0502020204030204" pitchFamily="34" charset="0"/>
                <a:cs typeface="Calibri" panose="020F0502020204030204" pitchFamily="34" charset="0"/>
              </a:rPr>
              <a:t>++) {</a:t>
            </a:r>
          </a:p>
          <a:p>
            <a:pPr lvl="2">
              <a:spcBef>
                <a:spcPts val="200"/>
              </a:spcBef>
              <a:buNone/>
            </a:pPr>
            <a:r>
              <a:rPr lang="en-US" sz="1800" dirty="0">
                <a:latin typeface="Calibri" panose="020F0502020204030204" pitchFamily="34" charset="0"/>
                <a:cs typeface="Calibri" panose="020F0502020204030204" pitchFamily="34" charset="0"/>
              </a:rPr>
              <a:t>	    pick a&lt;n randomly</a:t>
            </a:r>
          </a:p>
          <a:p>
            <a:pPr lvl="2">
              <a:spcBef>
                <a:spcPts val="200"/>
              </a:spcBef>
              <a:buNone/>
            </a:pPr>
            <a:r>
              <a:rPr lang="en-US" sz="1800" dirty="0">
                <a:latin typeface="Calibri" panose="020F0502020204030204" pitchFamily="34" charset="0"/>
                <a:cs typeface="Calibri" panose="020F0502020204030204" pitchFamily="34" charset="0"/>
              </a:rPr>
              <a:t>       compute a</a:t>
            </a:r>
            <a:r>
              <a:rPr lang="en-US" sz="1800" baseline="30000" dirty="0">
                <a:latin typeface="Calibri" panose="020F0502020204030204" pitchFamily="34" charset="0"/>
                <a:cs typeface="Calibri" panose="020F0502020204030204" pitchFamily="34" charset="0"/>
              </a:rPr>
              <a:t>n-1 </a:t>
            </a:r>
            <a:r>
              <a:rPr lang="en-US" sz="1800" dirty="0">
                <a:latin typeface="Calibri" panose="020F0502020204030204" pitchFamily="34" charset="0"/>
                <a:cs typeface="Calibri" panose="020F0502020204030204" pitchFamily="34" charset="0"/>
              </a:rPr>
              <a:t>(mod n).  </a:t>
            </a:r>
          </a:p>
          <a:p>
            <a:pPr lvl="2">
              <a:spcBef>
                <a:spcPts val="200"/>
              </a:spcBef>
              <a:buNone/>
            </a:pPr>
            <a:r>
              <a:rPr lang="en-US" sz="1800" dirty="0">
                <a:latin typeface="Calibri" panose="020F0502020204030204" pitchFamily="34" charset="0"/>
                <a:cs typeface="Calibri" panose="020F0502020204030204" pitchFamily="34" charset="0"/>
              </a:rPr>
              <a:t>	    If a</a:t>
            </a:r>
            <a:r>
              <a:rPr lang="en-US" sz="1800" baseline="30000" dirty="0">
                <a:latin typeface="Calibri" panose="020F0502020204030204" pitchFamily="34" charset="0"/>
                <a:cs typeface="Calibri" panose="020F0502020204030204" pitchFamily="34" charset="0"/>
              </a:rPr>
              <a:t>(n-1)</a:t>
            </a:r>
            <a:r>
              <a:rPr lang="en-US" sz="1800" dirty="0">
                <a:latin typeface="Calibri" panose="020F0502020204030204" pitchFamily="34" charset="0"/>
                <a:cs typeface="Calibri" panose="020F0502020204030204" pitchFamily="34" charset="0"/>
              </a:rPr>
              <a:t>(mod n)≠1 then return “n is not prime”</a:t>
            </a:r>
          </a:p>
          <a:p>
            <a:pPr lvl="2">
              <a:spcBef>
                <a:spcPts val="200"/>
              </a:spcBef>
              <a:buNone/>
            </a:pPr>
            <a:r>
              <a:rPr lang="en-US" sz="1800" dirty="0">
                <a:latin typeface="Calibri" panose="020F0502020204030204" pitchFamily="34" charset="0"/>
                <a:cs typeface="Calibri" panose="020F0502020204030204" pitchFamily="34" charset="0"/>
              </a:rPr>
              <a:t>}</a:t>
            </a:r>
          </a:p>
          <a:p>
            <a:pPr lvl="1">
              <a:spcBef>
                <a:spcPts val="200"/>
              </a:spcBef>
              <a:buNone/>
            </a:pPr>
            <a:r>
              <a:rPr lang="en-US" sz="1800" dirty="0">
                <a:latin typeface="Calibri" panose="020F0502020204030204" pitchFamily="34" charset="0"/>
                <a:cs typeface="Calibri" panose="020F0502020204030204" pitchFamily="34" charset="0"/>
              </a:rPr>
              <a:t>return “n is prime”</a:t>
            </a:r>
          </a:p>
          <a:p>
            <a:pPr marL="457200" indent="-457200">
              <a:spcBef>
                <a:spcPts val="200"/>
              </a:spcBef>
            </a:pPr>
            <a:r>
              <a:rPr lang="en-US" sz="2000" i="1" dirty="0">
                <a:latin typeface="Calibri" panose="020F0502020204030204" pitchFamily="34" charset="0"/>
                <a:cs typeface="Calibri" panose="020F0502020204030204" pitchFamily="34" charset="0"/>
              </a:rPr>
              <a:t>Intuition: </a:t>
            </a:r>
            <a:r>
              <a:rPr lang="en-US" sz="2000" dirty="0">
                <a:latin typeface="Calibri" panose="020F0502020204030204" pitchFamily="34" charset="0"/>
                <a:cs typeface="Calibri" panose="020F0502020204030204" pitchFamily="34" charset="0"/>
              </a:rPr>
              <a:t>If </a:t>
            </a:r>
            <a:r>
              <a:rPr lang="en-US" sz="2000" dirty="0" err="1">
                <a:latin typeface="Calibri" panose="020F0502020204030204" pitchFamily="34" charset="0"/>
                <a:cs typeface="Calibri" panose="020F0502020204030204" pitchFamily="34" charset="0"/>
              </a:rPr>
              <a:t>Testprime</a:t>
            </a:r>
            <a:r>
              <a:rPr lang="en-US" sz="2000" dirty="0">
                <a:latin typeface="Calibri" panose="020F0502020204030204" pitchFamily="34" charset="0"/>
                <a:cs typeface="Calibri" panose="020F0502020204030204" pitchFamily="34" charset="0"/>
              </a:rPr>
              <a:t>(n, 20) returns “n is not prime”, it isn’t, otherwise n is prime with an error of 1 in 10</a:t>
            </a:r>
            <a:r>
              <a:rPr lang="en-US" sz="2000" baseline="30000" dirty="0">
                <a:latin typeface="Calibri" panose="020F0502020204030204" pitchFamily="34" charset="0"/>
                <a:cs typeface="Calibri" panose="020F0502020204030204" pitchFamily="34" charset="0"/>
              </a:rPr>
              <a:t>6</a:t>
            </a:r>
            <a:r>
              <a:rPr lang="en-US" sz="2000" dirty="0">
                <a:latin typeface="Calibri" panose="020F0502020204030204" pitchFamily="34" charset="0"/>
                <a:cs typeface="Calibri" panose="020F0502020204030204" pitchFamily="34" charset="0"/>
              </a:rPr>
              <a:t>.</a:t>
            </a:r>
          </a:p>
          <a:p>
            <a:pPr marL="457200" indent="-457200">
              <a:spcBef>
                <a:spcPts val="200"/>
              </a:spcBef>
            </a:pPr>
            <a:r>
              <a:rPr lang="en-US" sz="2000" dirty="0">
                <a:latin typeface="Calibri" panose="020F0502020204030204" pitchFamily="34" charset="0"/>
                <a:cs typeface="Calibri" panose="020F0502020204030204" pitchFamily="34" charset="0"/>
              </a:rPr>
              <a:t>Unfortunately, some composite numbers, n, have the property that          </a:t>
            </a:r>
          </a:p>
          <a:p>
            <a:pPr marL="457200" indent="-457200">
              <a:spcBef>
                <a:spcPts val="200"/>
              </a:spcBef>
              <a:buNone/>
            </a:pPr>
            <a:r>
              <a:rPr lang="en-US" sz="2000" dirty="0">
                <a:latin typeface="Calibri" panose="020F0502020204030204" pitchFamily="34" charset="0"/>
                <a:cs typeface="Calibri" panose="020F0502020204030204" pitchFamily="34" charset="0"/>
              </a:rPr>
              <a:t>      all a: 0&lt;a&lt;n will pass Fermat test.  These are called Carmichael numbers.  n=561= 3x11x17 is a Carmichael number.</a:t>
            </a:r>
          </a:p>
          <a:p>
            <a:pPr marL="457200" indent="-457200">
              <a:spcBef>
                <a:spcPts val="200"/>
              </a:spcBef>
            </a:pPr>
            <a:r>
              <a:rPr lang="en-US" sz="2000" dirty="0">
                <a:latin typeface="Calibri" panose="020F0502020204030204" pitchFamily="34" charset="0"/>
                <a:cs typeface="Calibri" panose="020F0502020204030204" pitchFamily="34" charset="0"/>
              </a:rPr>
              <a:t>There are better tests, however!</a:t>
            </a:r>
          </a:p>
          <a:p>
            <a:endParaRPr lang="en-US" sz="2000" dirty="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5" name="Slide Number Placeholder 5"/>
          <p:cNvSpPr>
            <a:spLocks noGrp="1"/>
          </p:cNvSpPr>
          <p:nvPr>
            <p:ph type="sldNum" sz="quarter" idx="12"/>
          </p:nvPr>
        </p:nvSpPr>
        <p:spPr>
          <a:noFill/>
        </p:spPr>
        <p:txBody>
          <a:bodyPr/>
          <a:lstStyle/>
          <a:p>
            <a:fld id="{07A2A597-7079-4FCA-9360-6B8024F5D264}" type="slidenum">
              <a:rPr lang="en-US" smtClean="0"/>
              <a:pPr/>
              <a:t>51</a:t>
            </a:fld>
            <a:endParaRPr lang="en-US"/>
          </a:p>
        </p:txBody>
      </p:sp>
      <p:sp>
        <p:nvSpPr>
          <p:cNvPr id="59396" name="Rectangle 2"/>
          <p:cNvSpPr>
            <a:spLocks noGrp="1" noChangeArrowheads="1"/>
          </p:cNvSpPr>
          <p:nvPr>
            <p:ph type="title"/>
          </p:nvPr>
        </p:nvSpPr>
        <p:spPr>
          <a:xfrm>
            <a:off x="685800" y="0"/>
            <a:ext cx="7772400" cy="838200"/>
          </a:xfrm>
        </p:spPr>
        <p:txBody>
          <a:bodyPr/>
          <a:lstStyle/>
          <a:p>
            <a:r>
              <a:rPr lang="en-US" sz="3600"/>
              <a:t>Witnesses and liars</a:t>
            </a:r>
          </a:p>
        </p:txBody>
      </p:sp>
      <p:sp>
        <p:nvSpPr>
          <p:cNvPr id="59397" name="Rectangle 3"/>
          <p:cNvSpPr>
            <a:spLocks noGrp="1" noChangeArrowheads="1"/>
          </p:cNvSpPr>
          <p:nvPr>
            <p:ph type="body" idx="1"/>
          </p:nvPr>
        </p:nvSpPr>
        <p:spPr>
          <a:xfrm>
            <a:off x="228600" y="1600200"/>
            <a:ext cx="8534400" cy="3962400"/>
          </a:xfrm>
        </p:spPr>
        <p:txBody>
          <a:bodyPr/>
          <a:lstStyle/>
          <a:p>
            <a:pPr>
              <a:spcBef>
                <a:spcPts val="200"/>
              </a:spcBef>
            </a:pPr>
            <a:r>
              <a:rPr lang="en-US" sz="2000" dirty="0">
                <a:latin typeface="Calibri" panose="020F0502020204030204" pitchFamily="34" charset="0"/>
                <a:cs typeface="Calibri" panose="020F0502020204030204" pitchFamily="34" charset="0"/>
              </a:rPr>
              <a:t>b</a:t>
            </a:r>
            <a:r>
              <a:rPr lang="en-US" sz="2000" baseline="30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=1 (mod n), we say b is a “witness” to n’s primality.</a:t>
            </a:r>
          </a:p>
          <a:p>
            <a:pPr>
              <a:spcBef>
                <a:spcPts val="200"/>
              </a:spcBef>
            </a:pPr>
            <a:r>
              <a:rPr lang="en-US" sz="2000" dirty="0">
                <a:latin typeface="Calibri" panose="020F0502020204030204" pitchFamily="34" charset="0"/>
                <a:cs typeface="Calibri" panose="020F0502020204030204" pitchFamily="34" charset="0"/>
              </a:rPr>
              <a:t>If b</a:t>
            </a:r>
            <a:r>
              <a:rPr lang="en-US" sz="2000" baseline="30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¹1 (mod n) b is said to be a “witness” to n’s compositeness.</a:t>
            </a:r>
          </a:p>
          <a:p>
            <a:pPr>
              <a:spcBef>
                <a:spcPts val="200"/>
              </a:spcBef>
            </a:pPr>
            <a:r>
              <a:rPr lang="en-US" sz="2000" dirty="0">
                <a:latin typeface="Calibri" panose="020F0502020204030204" pitchFamily="34" charset="0"/>
                <a:cs typeface="Calibri" panose="020F0502020204030204" pitchFamily="34" charset="0"/>
              </a:rPr>
              <a:t>b is a liar </a:t>
            </a:r>
            <a:r>
              <a:rPr lang="en-US" sz="2000" dirty="0" err="1">
                <a:latin typeface="Calibri" panose="020F0502020204030204" pitchFamily="34" charset="0"/>
                <a:cs typeface="Calibri" panose="020F0502020204030204" pitchFamily="34" charset="0"/>
              </a:rPr>
              <a:t>iff</a:t>
            </a:r>
            <a:r>
              <a:rPr lang="en-US" sz="2000" dirty="0">
                <a:latin typeface="Calibri" panose="020F0502020204030204" pitchFamily="34" charset="0"/>
                <a:cs typeface="Calibri" panose="020F0502020204030204" pitchFamily="34" charset="0"/>
              </a:rPr>
              <a:t> b</a:t>
            </a:r>
            <a:r>
              <a:rPr lang="en-US" sz="2000" baseline="30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=1 (mod n) and n is </a:t>
            </a:r>
            <a:r>
              <a:rPr lang="en-US" sz="2000" i="1" dirty="0">
                <a:latin typeface="Calibri" panose="020F0502020204030204" pitchFamily="34" charset="0"/>
                <a:cs typeface="Calibri" panose="020F0502020204030204" pitchFamily="34" charset="0"/>
              </a:rPr>
              <a:t>not</a:t>
            </a:r>
            <a:r>
              <a:rPr lang="en-US" sz="2000" dirty="0">
                <a:latin typeface="Calibri" panose="020F0502020204030204" pitchFamily="34" charset="0"/>
                <a:cs typeface="Calibri" panose="020F0502020204030204" pitchFamily="34" charset="0"/>
              </a:rPr>
              <a:t> prime.  </a:t>
            </a:r>
          </a:p>
          <a:p>
            <a:pPr lvl="1">
              <a:spcBef>
                <a:spcPts val="200"/>
              </a:spcBef>
            </a:pPr>
            <a:r>
              <a:rPr lang="en-US" sz="2000" dirty="0">
                <a:latin typeface="Calibri" panose="020F0502020204030204" pitchFamily="34" charset="0"/>
                <a:cs typeface="Calibri" panose="020F0502020204030204" pitchFamily="34" charset="0"/>
              </a:rPr>
              <a:t>2 is a liar for 341, 561, 645.</a:t>
            </a:r>
          </a:p>
          <a:p>
            <a:pPr lvl="1">
              <a:spcBef>
                <a:spcPts val="200"/>
              </a:spcBef>
            </a:pPr>
            <a:r>
              <a:rPr lang="en-US" sz="2000" b="1" dirty="0">
                <a:latin typeface="Calibri" panose="020F0502020204030204" pitchFamily="34" charset="0"/>
                <a:cs typeface="Calibri" panose="020F0502020204030204" pitchFamily="34" charset="0"/>
              </a:rPr>
              <a:t>Theorem</a:t>
            </a:r>
            <a:r>
              <a:rPr lang="en-US" sz="2000" dirty="0">
                <a:latin typeface="Calibri" panose="020F0502020204030204" pitchFamily="34" charset="0"/>
                <a:cs typeface="Calibri" panose="020F0502020204030204" pitchFamily="34" charset="0"/>
              </a:rPr>
              <a:t>:  There are infinitely many numbers for which 2 is a liar</a:t>
            </a:r>
          </a:p>
          <a:p>
            <a:pPr lvl="2">
              <a:spcBef>
                <a:spcPts val="200"/>
              </a:spcBef>
              <a:buFontTx/>
              <a:buNone/>
            </a:pPr>
            <a:r>
              <a:rPr lang="en-US" sz="2000" b="1" dirty="0">
                <a:latin typeface="Calibri" panose="020F0502020204030204" pitchFamily="34" charset="0"/>
                <a:cs typeface="Calibri" panose="020F0502020204030204" pitchFamily="34" charset="0"/>
              </a:rPr>
              <a:t>Proof:  </a:t>
            </a:r>
            <a:r>
              <a:rPr lang="en-US" sz="2000" dirty="0" err="1">
                <a:latin typeface="Calibri" panose="020F0502020204030204" pitchFamily="34" charset="0"/>
                <a:cs typeface="Calibri" panose="020F0502020204030204" pitchFamily="34" charset="0"/>
              </a:rPr>
              <a:t>d|n</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Wingdings" pitchFamily="2" charset="2"/>
              </a:rPr>
              <a:t> 2</a:t>
            </a:r>
            <a:r>
              <a:rPr lang="en-US" sz="2000" baseline="30000" dirty="0">
                <a:latin typeface="Calibri" panose="020F0502020204030204" pitchFamily="34" charset="0"/>
                <a:cs typeface="Calibri" panose="020F0502020204030204" pitchFamily="34" charset="0"/>
                <a:sym typeface="Wingdings" pitchFamily="2" charset="2"/>
              </a:rPr>
              <a:t>d</a:t>
            </a:r>
            <a:r>
              <a:rPr lang="en-US" sz="2000" dirty="0">
                <a:latin typeface="Calibri" panose="020F0502020204030204" pitchFamily="34" charset="0"/>
                <a:cs typeface="Calibri" panose="020F0502020204030204" pitchFamily="34" charset="0"/>
                <a:sym typeface="Wingdings" pitchFamily="2" charset="2"/>
              </a:rPr>
              <a:t>-1|2</a:t>
            </a:r>
            <a:r>
              <a:rPr lang="en-US" sz="2000" baseline="30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-1.  Suppose n is a 2-pseudo-prime, so is</a:t>
            </a:r>
          </a:p>
          <a:p>
            <a:pPr lvl="2">
              <a:spcBef>
                <a:spcPts val="200"/>
              </a:spcBef>
              <a:buFontTx/>
              <a:buNone/>
            </a:pPr>
            <a:r>
              <a:rPr lang="en-US" sz="2000" dirty="0">
                <a:latin typeface="Calibri" panose="020F0502020204030204" pitchFamily="34" charset="0"/>
                <a:cs typeface="Calibri" panose="020F0502020204030204" pitchFamily="34" charset="0"/>
                <a:sym typeface="Wingdings" pitchFamily="2" charset="2"/>
              </a:rPr>
              <a:t>m=2</a:t>
            </a:r>
            <a:r>
              <a:rPr lang="en-US" sz="2000" baseline="30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-1: m is obviously composite.  Since n is a 2 pseudo-prime </a:t>
            </a:r>
          </a:p>
          <a:p>
            <a:pPr lvl="2">
              <a:spcBef>
                <a:spcPts val="200"/>
              </a:spcBef>
              <a:buFontTx/>
              <a:buNone/>
            </a:pPr>
            <a:r>
              <a:rPr lang="en-US" sz="2000" dirty="0" err="1">
                <a:latin typeface="Calibri" panose="020F0502020204030204" pitchFamily="34" charset="0"/>
                <a:cs typeface="Calibri" panose="020F0502020204030204" pitchFamily="34" charset="0"/>
                <a:sym typeface="Wingdings" pitchFamily="2" charset="2"/>
              </a:rPr>
              <a:t>n|k</a:t>
            </a:r>
            <a:r>
              <a:rPr lang="en-US" sz="2000" dirty="0">
                <a:latin typeface="Calibri" panose="020F0502020204030204" pitchFamily="34" charset="0"/>
                <a:cs typeface="Calibri" panose="020F0502020204030204" pitchFamily="34" charset="0"/>
                <a:sym typeface="Wingdings" pitchFamily="2" charset="2"/>
              </a:rPr>
              <a:t>=2</a:t>
            </a:r>
            <a:r>
              <a:rPr lang="en-US" sz="2000" baseline="30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-2 so 2</a:t>
            </a:r>
            <a:r>
              <a:rPr lang="en-US" sz="2000" baseline="30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-1|2</a:t>
            </a:r>
            <a:r>
              <a:rPr lang="en-US" sz="2000" baseline="30000" dirty="0">
                <a:latin typeface="Calibri" panose="020F0502020204030204" pitchFamily="34" charset="0"/>
                <a:cs typeface="Calibri" panose="020F0502020204030204" pitchFamily="34" charset="0"/>
                <a:sym typeface="Wingdings" pitchFamily="2" charset="2"/>
              </a:rPr>
              <a:t>k</a:t>
            </a:r>
            <a:r>
              <a:rPr lang="en-US" sz="2000" dirty="0">
                <a:latin typeface="Calibri" panose="020F0502020204030204" pitchFamily="34" charset="0"/>
                <a:cs typeface="Calibri" panose="020F0502020204030204" pitchFamily="34" charset="0"/>
                <a:sym typeface="Wingdings" pitchFamily="2" charset="2"/>
              </a:rPr>
              <a:t>-1.</a:t>
            </a:r>
          </a:p>
          <a:p>
            <a:pPr>
              <a:spcBef>
                <a:spcPts val="200"/>
              </a:spcBef>
            </a:pPr>
            <a:r>
              <a:rPr lang="en-US" sz="2000" dirty="0">
                <a:latin typeface="Calibri" panose="020F0502020204030204" pitchFamily="34" charset="0"/>
                <a:cs typeface="Calibri" panose="020F0502020204030204" pitchFamily="34" charset="0"/>
              </a:rPr>
              <a:t>n is a Carmichael number if n is composite and every 1&lt;b&lt;n is a liar.  561 is a Carmichael number.</a:t>
            </a:r>
          </a:p>
          <a:p>
            <a:pPr>
              <a:spcBef>
                <a:spcPts val="200"/>
              </a:spcBef>
            </a:pPr>
            <a:r>
              <a:rPr lang="en-US" sz="2000" dirty="0">
                <a:latin typeface="Calibri" panose="020F0502020204030204" pitchFamily="34" charset="0"/>
                <a:cs typeface="Calibri" panose="020F0502020204030204" pitchFamily="34" charset="0"/>
              </a:rPr>
              <a:t>Alford, Granville, </a:t>
            </a:r>
            <a:r>
              <a:rPr lang="en-US" sz="2000" dirty="0" err="1">
                <a:latin typeface="Calibri" panose="020F0502020204030204" pitchFamily="34" charset="0"/>
                <a:cs typeface="Calibri" panose="020F0502020204030204" pitchFamily="34" charset="0"/>
              </a:rPr>
              <a:t>Pomerance</a:t>
            </a:r>
            <a:r>
              <a:rPr lang="en-US" sz="2000" dirty="0">
                <a:latin typeface="Calibri" panose="020F0502020204030204" pitchFamily="34" charset="0"/>
                <a:cs typeface="Calibri" panose="020F0502020204030204" pitchFamily="34" charset="0"/>
              </a:rPr>
              <a:t>:  There are infinitely many Carmichael numbers.  Bummer.</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5" name="Slide Number Placeholder 5"/>
          <p:cNvSpPr>
            <a:spLocks noGrp="1"/>
          </p:cNvSpPr>
          <p:nvPr>
            <p:ph type="sldNum" sz="quarter" idx="12"/>
          </p:nvPr>
        </p:nvSpPr>
        <p:spPr>
          <a:noFill/>
        </p:spPr>
        <p:txBody>
          <a:bodyPr/>
          <a:lstStyle/>
          <a:p>
            <a:fld id="{07A2A597-7079-4FCA-9360-6B8024F5D264}" type="slidenum">
              <a:rPr lang="en-US" smtClean="0"/>
              <a:pPr/>
              <a:t>52</a:t>
            </a:fld>
            <a:endParaRPr lang="en-US"/>
          </a:p>
        </p:txBody>
      </p:sp>
      <p:sp>
        <p:nvSpPr>
          <p:cNvPr id="59396" name="Rectangle 2"/>
          <p:cNvSpPr>
            <a:spLocks noGrp="1" noChangeArrowheads="1"/>
          </p:cNvSpPr>
          <p:nvPr>
            <p:ph type="title"/>
          </p:nvPr>
        </p:nvSpPr>
        <p:spPr>
          <a:xfrm>
            <a:off x="304800" y="0"/>
            <a:ext cx="8153400" cy="838200"/>
          </a:xfrm>
        </p:spPr>
        <p:txBody>
          <a:bodyPr/>
          <a:lstStyle/>
          <a:p>
            <a:r>
              <a:rPr lang="en-US" sz="3600"/>
              <a:t>Some facts about Carmichael numbers</a:t>
            </a:r>
          </a:p>
        </p:txBody>
      </p:sp>
      <p:sp>
        <p:nvSpPr>
          <p:cNvPr id="59397" name="Rectangle 3"/>
          <p:cNvSpPr>
            <a:spLocks noGrp="1" noChangeArrowheads="1"/>
          </p:cNvSpPr>
          <p:nvPr>
            <p:ph type="body" idx="1"/>
          </p:nvPr>
        </p:nvSpPr>
        <p:spPr>
          <a:xfrm>
            <a:off x="228600" y="1447800"/>
            <a:ext cx="8534400" cy="4038600"/>
          </a:xfrm>
        </p:spPr>
        <p:txBody>
          <a:bodyPr/>
          <a:lstStyle/>
          <a:p>
            <a:pPr>
              <a:spcBef>
                <a:spcPts val="200"/>
              </a:spcBef>
            </a:pPr>
            <a:r>
              <a:rPr lang="en-US" sz="2000" b="1" dirty="0">
                <a:latin typeface="Calibri" panose="020F0502020204030204" pitchFamily="34" charset="0"/>
                <a:cs typeface="Calibri" panose="020F0502020204030204" pitchFamily="34" charset="0"/>
              </a:rPr>
              <a:t>Theorem</a:t>
            </a:r>
            <a:r>
              <a:rPr lang="en-US" sz="2000" dirty="0">
                <a:latin typeface="Calibri" panose="020F0502020204030204" pitchFamily="34" charset="0"/>
                <a:cs typeface="Calibri" panose="020F0502020204030204" pitchFamily="34" charset="0"/>
              </a:rPr>
              <a:t>: n is an odd composite Carmichael number </a:t>
            </a:r>
            <a:r>
              <a:rPr lang="en-US" sz="2000" dirty="0" err="1">
                <a:latin typeface="Calibri" panose="020F0502020204030204" pitchFamily="34" charset="0"/>
                <a:cs typeface="Calibri" panose="020F0502020204030204" pitchFamily="34" charset="0"/>
              </a:rPr>
              <a:t>iff</a:t>
            </a:r>
            <a:r>
              <a:rPr lang="en-US" sz="2000" dirty="0">
                <a:latin typeface="Calibri" panose="020F0502020204030204" pitchFamily="34" charset="0"/>
                <a:cs typeface="Calibri" panose="020F0502020204030204" pitchFamily="34" charset="0"/>
              </a:rPr>
              <a:t> it is square-free and for every prime </a:t>
            </a:r>
            <a:r>
              <a:rPr lang="en-US" sz="2000" dirty="0" err="1">
                <a:latin typeface="Calibri" panose="020F0502020204030204" pitchFamily="34" charset="0"/>
                <a:cs typeface="Calibri" panose="020F0502020204030204" pitchFamily="34" charset="0"/>
              </a:rPr>
              <a:t>p|n</a:t>
            </a:r>
            <a:r>
              <a:rPr lang="en-US" sz="2000" dirty="0">
                <a:latin typeface="Calibri" panose="020F0502020204030204" pitchFamily="34" charset="0"/>
                <a:cs typeface="Calibri" panose="020F0502020204030204" pitchFamily="34" charset="0"/>
              </a:rPr>
              <a:t>, (p-1)|(n-1).</a:t>
            </a:r>
          </a:p>
          <a:p>
            <a:pPr lvl="1">
              <a:spcBef>
                <a:spcPts val="200"/>
              </a:spcBef>
              <a:buNone/>
            </a:pPr>
            <a:r>
              <a:rPr lang="en-US" sz="1800" dirty="0">
                <a:latin typeface="Calibri" panose="020F0502020204030204" pitchFamily="34" charset="0"/>
                <a:cs typeface="Calibri" panose="020F0502020204030204" pitchFamily="34" charset="0"/>
              </a:rPr>
              <a:t>Proof: If n is a Carmichael number,  a</a:t>
            </a:r>
            <a:r>
              <a:rPr lang="en-US" sz="1800" baseline="30000" dirty="0">
                <a:latin typeface="Calibri" panose="020F0502020204030204" pitchFamily="34" charset="0"/>
                <a:cs typeface="Calibri" panose="020F0502020204030204" pitchFamily="34" charset="0"/>
              </a:rPr>
              <a:t>p-1</a:t>
            </a:r>
            <a:r>
              <a:rPr lang="en-US" sz="1800" dirty="0">
                <a:latin typeface="Calibri" panose="020F0502020204030204" pitchFamily="34" charset="0"/>
                <a:cs typeface="Calibri" panose="020F0502020204030204" pitchFamily="34" charset="0"/>
              </a:rPr>
              <a:t>= 1 (mod n) so p-1|n-1.   If p</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|n then</a:t>
            </a:r>
          </a:p>
          <a:p>
            <a:pPr lvl="1">
              <a:spcBef>
                <a:spcPts val="200"/>
              </a:spcBef>
              <a:buNone/>
            </a:pPr>
            <a:r>
              <a:rPr lang="en-US" sz="1800" dirty="0">
                <a:latin typeface="Calibri" panose="020F0502020204030204" pitchFamily="34" charset="0"/>
                <a:cs typeface="Calibri" panose="020F0502020204030204" pitchFamily="34" charset="0"/>
              </a:rPr>
              <a:t>p(p-1)|f(n) and there is an a: (</a:t>
            </a:r>
            <a:r>
              <a:rPr lang="en-US" sz="1800" dirty="0" err="1">
                <a:latin typeface="Calibri" panose="020F0502020204030204" pitchFamily="34" charset="0"/>
                <a:cs typeface="Calibri" panose="020F0502020204030204" pitchFamily="34" charset="0"/>
              </a:rPr>
              <a:t>a,n</a:t>
            </a:r>
            <a:r>
              <a:rPr lang="en-US" sz="1800" dirty="0">
                <a:latin typeface="Calibri" panose="020F0502020204030204" pitchFamily="34" charset="0"/>
                <a:cs typeface="Calibri" panose="020F0502020204030204" pitchFamily="34" charset="0"/>
              </a:rPr>
              <a:t>)=1 whose order is p.  Hence p|n-1 which is</a:t>
            </a:r>
          </a:p>
          <a:p>
            <a:pPr lvl="1">
              <a:spcBef>
                <a:spcPts val="200"/>
              </a:spcBef>
              <a:buNone/>
            </a:pPr>
            <a:r>
              <a:rPr lang="en-US" sz="1800" dirty="0">
                <a:latin typeface="Calibri" panose="020F0502020204030204" pitchFamily="34" charset="0"/>
                <a:cs typeface="Calibri" panose="020F0502020204030204" pitchFamily="34" charset="0"/>
              </a:rPr>
              <a:t>impossible.</a:t>
            </a:r>
          </a:p>
          <a:p>
            <a:pPr lvl="1">
              <a:spcBef>
                <a:spcPts val="200"/>
              </a:spcBef>
              <a:buNone/>
            </a:pPr>
            <a:endParaRPr lang="en-US" sz="1800" dirty="0">
              <a:latin typeface="Calibri" panose="020F0502020204030204" pitchFamily="34" charset="0"/>
              <a:cs typeface="Calibri" panose="020F0502020204030204" pitchFamily="34" charset="0"/>
            </a:endParaRPr>
          </a:p>
          <a:p>
            <a:pPr>
              <a:spcBef>
                <a:spcPts val="200"/>
              </a:spcBef>
            </a:pPr>
            <a:r>
              <a:rPr lang="en-US" sz="2000" b="1" dirty="0">
                <a:latin typeface="Calibri" panose="020F0502020204030204" pitchFamily="34" charset="0"/>
                <a:cs typeface="Calibri" panose="020F0502020204030204" pitchFamily="34" charset="0"/>
              </a:rPr>
              <a:t>Theorem</a:t>
            </a:r>
            <a:r>
              <a:rPr lang="en-US" sz="2000" dirty="0">
                <a:latin typeface="Calibri" panose="020F0502020204030204" pitchFamily="34" charset="0"/>
                <a:cs typeface="Calibri" panose="020F0502020204030204" pitchFamily="34" charset="0"/>
              </a:rPr>
              <a:t>: If n is an odd composite Carmichael number, n is divisible by at least 3 distinct primes.</a:t>
            </a:r>
          </a:p>
          <a:p>
            <a:pPr lvl="1">
              <a:spcBef>
                <a:spcPts val="200"/>
              </a:spcBef>
              <a:buNone/>
            </a:pPr>
            <a:r>
              <a:rPr lang="en-US" sz="1800" dirty="0">
                <a:latin typeface="Calibri" panose="020F0502020204030204" pitchFamily="34" charset="0"/>
                <a:cs typeface="Calibri" panose="020F0502020204030204" pitchFamily="34" charset="0"/>
              </a:rPr>
              <a:t>Proof: Suppose the theorem is false.  If n is prime, it is not a Carmichael</a:t>
            </a:r>
          </a:p>
          <a:p>
            <a:pPr lvl="1">
              <a:spcBef>
                <a:spcPts val="200"/>
              </a:spcBef>
              <a:buNone/>
            </a:pPr>
            <a:r>
              <a:rPr lang="en-US" sz="1800" dirty="0">
                <a:latin typeface="Calibri" panose="020F0502020204030204" pitchFamily="34" charset="0"/>
                <a:cs typeface="Calibri" panose="020F0502020204030204" pitchFamily="34" charset="0"/>
              </a:rPr>
              <a:t>number so n=</a:t>
            </a:r>
            <a:r>
              <a:rPr lang="en-US" sz="1800" dirty="0" err="1">
                <a:latin typeface="Calibri" panose="020F0502020204030204" pitchFamily="34" charset="0"/>
                <a:cs typeface="Calibri" panose="020F0502020204030204" pitchFamily="34" charset="0"/>
              </a:rPr>
              <a:t>pq</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p≠q</a:t>
            </a:r>
            <a:r>
              <a:rPr lang="en-US" sz="1800" dirty="0">
                <a:latin typeface="Calibri" panose="020F0502020204030204" pitchFamily="34" charset="0"/>
                <a:cs typeface="Calibri" panose="020F0502020204030204" pitchFamily="34" charset="0"/>
              </a:rPr>
              <a:t>.  (p-1)|(pq-1) and (q-1)|(pq-1), thus</a:t>
            </a:r>
          </a:p>
          <a:p>
            <a:pPr lvl="1">
              <a:spcBef>
                <a:spcPts val="200"/>
              </a:spcBef>
              <a:buNone/>
            </a:pPr>
            <a:r>
              <a:rPr lang="en-US" sz="1800" dirty="0">
                <a:latin typeface="Calibri" panose="020F0502020204030204" pitchFamily="34" charset="0"/>
                <a:cs typeface="Calibri" panose="020F0502020204030204" pitchFamily="34" charset="0"/>
              </a:rPr>
              <a:t>(p-1)≧(pq-1)/2 and (q-1)≧(pq-1)/2 so p≧(pq+1)/2 and q≧(pq+1)/2.  Hence</a:t>
            </a:r>
          </a:p>
          <a:p>
            <a:pPr lvl="1">
              <a:spcBef>
                <a:spcPts val="200"/>
              </a:spcBef>
              <a:buNone/>
            </a:pPr>
            <a:r>
              <a:rPr lang="en-US" sz="1800" dirty="0">
                <a:latin typeface="Calibri" panose="020F0502020204030204" pitchFamily="34" charset="0"/>
                <a:cs typeface="Calibri" panose="020F0502020204030204" pitchFamily="34" charset="0"/>
              </a:rPr>
              <a:t>4pq≧(pq+1)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pq</a:t>
            </a:r>
            <a:r>
              <a:rPr lang="en-US" sz="1800" dirty="0">
                <a:latin typeface="Calibri" panose="020F0502020204030204" pitchFamily="34" charset="0"/>
                <a:cs typeface="Calibri" panose="020F0502020204030204" pitchFamily="34" charset="0"/>
              </a:rPr>
              <a:t>)</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+2pq+1 and 0≧(</a:t>
            </a:r>
            <a:r>
              <a:rPr lang="en-US" sz="1800" dirty="0" err="1">
                <a:latin typeface="Calibri" panose="020F0502020204030204" pitchFamily="34" charset="0"/>
                <a:cs typeface="Calibri" panose="020F0502020204030204" pitchFamily="34" charset="0"/>
              </a:rPr>
              <a:t>pq</a:t>
            </a:r>
            <a:r>
              <a:rPr lang="en-US" sz="1800" dirty="0">
                <a:latin typeface="Calibri" panose="020F0502020204030204" pitchFamily="34" charset="0"/>
                <a:cs typeface="Calibri" panose="020F0502020204030204" pitchFamily="34" charset="0"/>
              </a:rPr>
              <a:t>)</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-2pq+1=(p-1)(q-1), which is</a:t>
            </a:r>
          </a:p>
          <a:p>
            <a:pPr lvl="1">
              <a:spcBef>
                <a:spcPts val="200"/>
              </a:spcBef>
              <a:buNone/>
            </a:pPr>
            <a:r>
              <a:rPr lang="en-US" sz="1800" dirty="0">
                <a:latin typeface="Calibri" panose="020F0502020204030204" pitchFamily="34" charset="0"/>
                <a:cs typeface="Calibri" panose="020F0502020204030204" pitchFamily="34" charset="0"/>
              </a:rPr>
              <a:t>Impossible.</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5" name="Slide Number Placeholder 5"/>
          <p:cNvSpPr>
            <a:spLocks noGrp="1"/>
          </p:cNvSpPr>
          <p:nvPr>
            <p:ph type="sldNum" sz="quarter" idx="12"/>
          </p:nvPr>
        </p:nvSpPr>
        <p:spPr>
          <a:noFill/>
        </p:spPr>
        <p:txBody>
          <a:bodyPr/>
          <a:lstStyle/>
          <a:p>
            <a:fld id="{07A2A597-7079-4FCA-9360-6B8024F5D264}" type="slidenum">
              <a:rPr lang="en-US" smtClean="0"/>
              <a:pPr/>
              <a:t>53</a:t>
            </a:fld>
            <a:endParaRPr lang="en-US"/>
          </a:p>
        </p:txBody>
      </p:sp>
      <p:sp>
        <p:nvSpPr>
          <p:cNvPr id="59396" name="Rectangle 2"/>
          <p:cNvSpPr>
            <a:spLocks noGrp="1" noChangeArrowheads="1"/>
          </p:cNvSpPr>
          <p:nvPr>
            <p:ph type="title"/>
          </p:nvPr>
        </p:nvSpPr>
        <p:spPr>
          <a:xfrm>
            <a:off x="304800" y="0"/>
            <a:ext cx="8153400" cy="838200"/>
          </a:xfrm>
        </p:spPr>
        <p:txBody>
          <a:bodyPr/>
          <a:lstStyle/>
          <a:p>
            <a:r>
              <a:rPr lang="en-US" sz="3600"/>
              <a:t>Miller Rabin Test</a:t>
            </a:r>
          </a:p>
        </p:txBody>
      </p:sp>
      <mc:AlternateContent xmlns:mc="http://schemas.openxmlformats.org/markup-compatibility/2006" xmlns:a14="http://schemas.microsoft.com/office/drawing/2010/main">
        <mc:Choice Requires="a14">
          <p:sp>
            <p:nvSpPr>
              <p:cNvPr id="59397" name="Rectangle 3"/>
              <p:cNvSpPr>
                <a:spLocks noGrp="1" noChangeArrowheads="1"/>
              </p:cNvSpPr>
              <p:nvPr>
                <p:ph type="body" idx="1"/>
              </p:nvPr>
            </p:nvSpPr>
            <p:spPr>
              <a:xfrm>
                <a:off x="228600" y="1600200"/>
                <a:ext cx="8534400" cy="3962400"/>
              </a:xfrm>
            </p:spPr>
            <p:txBody>
              <a:bodyPr/>
              <a:lstStyle/>
              <a:p>
                <a:pPr>
                  <a:spcBef>
                    <a:spcPts val="200"/>
                  </a:spcBef>
                </a:pPr>
                <a:r>
                  <a:rPr lang="en-US" sz="2000" dirty="0">
                    <a:latin typeface="Calibri" panose="020F0502020204030204" pitchFamily="34" charset="0"/>
                    <a:cs typeface="Calibri" panose="020F0502020204030204" pitchFamily="34" charset="0"/>
                  </a:rPr>
                  <a:t>Miller-Rabin: </a:t>
                </a:r>
              </a:p>
              <a:p>
                <a:pPr lvl="1">
                  <a:spcBef>
                    <a:spcPts val="200"/>
                  </a:spcBef>
                </a:pPr>
                <a:r>
                  <a:rPr lang="en-US" sz="2000" dirty="0">
                    <a:latin typeface="Calibri" panose="020F0502020204030204" pitchFamily="34" charset="0"/>
                    <a:cs typeface="Calibri" panose="020F0502020204030204" pitchFamily="34" charset="0"/>
                  </a:rPr>
                  <a:t>Pick a𝝴</a:t>
                </a:r>
                <a:r>
                  <a:rPr lang="en-US" sz="2000" dirty="0">
                    <a:latin typeface="Calibri" panose="020F0502020204030204" pitchFamily="34" charset="0"/>
                    <a:cs typeface="Calibri" panose="020F0502020204030204" pitchFamily="34" charset="0"/>
                    <a:sym typeface="Symbol" pitchFamily="18" charset="2"/>
                  </a:rPr>
                  <a:t> </a:t>
                </a:r>
                <a14:m>
                  <m:oMath xmlns:m="http://schemas.openxmlformats.org/officeDocument/2006/math">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r>
                      <a:rPr lang="en-US" sz="2000" i="1">
                        <a:latin typeface="Cambria Math" panose="02040503050406030204" pitchFamily="18" charset="0"/>
                        <a:sym typeface="Symbol" pitchFamily="18" charset="2"/>
                      </a:rPr>
                      <m:t> </m:t>
                    </m:r>
                  </m:oMath>
                </a14:m>
                <a:r>
                  <a:rPr lang="en-US" sz="2000" dirty="0">
                    <a:latin typeface="Calibri" panose="020F0502020204030204" pitchFamily="34" charset="0"/>
                    <a:cs typeface="Calibri" panose="020F0502020204030204" pitchFamily="34" charset="0"/>
                  </a:rPr>
                  <a:t>at random.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𝑎</m:t>
                        </m:r>
                      </m:e>
                      <m:sup>
                        <m:r>
                          <a:rPr lang="en-US" sz="2000" b="0" i="1" smtClean="0">
                            <a:latin typeface="Cambria Math" panose="02040503050406030204" pitchFamily="18" charset="0"/>
                          </a:rPr>
                          <m:t>𝑛</m:t>
                        </m:r>
                        <m:r>
                          <a:rPr lang="en-US" sz="2000" b="0" i="1" smtClean="0">
                            <a:latin typeface="Cambria Math" panose="02040503050406030204" pitchFamily="18" charset="0"/>
                          </a:rPr>
                          <m:t>−1</m:t>
                        </m:r>
                      </m:sup>
                    </m:sSup>
                    <m:r>
                      <a:rPr lang="en-US" sz="2000" b="0" i="1" smtClean="0">
                        <a:latin typeface="Cambria Math" panose="02040503050406030204" pitchFamily="18" charset="0"/>
                      </a:rPr>
                      <m:t>=1 (</m:t>
                    </m:r>
                    <m:r>
                      <a:rPr lang="en-US" sz="2000" b="0" i="1" smtClean="0">
                        <a:latin typeface="Cambria Math" panose="02040503050406030204" pitchFamily="18" charset="0"/>
                      </a:rPr>
                      <m:t>𝑚𝑜𝑑</m:t>
                    </m:r>
                    <m:r>
                      <a:rPr lang="en-US" sz="2000" b="0" i="1" smtClean="0">
                        <a:latin typeface="Cambria Math" panose="02040503050406030204" pitchFamily="18" charset="0"/>
                      </a:rPr>
                      <m:t> </m:t>
                    </m:r>
                    <m:r>
                      <a:rPr lang="en-US" sz="2000" b="0" i="1" smtClean="0">
                        <a:latin typeface="Cambria Math" panose="02040503050406030204" pitchFamily="18" charset="0"/>
                      </a:rPr>
                      <m:t>𝑛</m:t>
                    </m:r>
                    <m:r>
                      <a:rPr lang="en-US" sz="2000" b="0" i="1" smtClean="0">
                        <a:latin typeface="Cambria Math" panose="02040503050406030204" pitchFamily="18" charset="0"/>
                      </a:rPr>
                      <m:t>)</m:t>
                    </m:r>
                  </m:oMath>
                </a14:m>
                <a:r>
                  <a:rPr lang="en-US" sz="2000" dirty="0">
                    <a:latin typeface="Calibri" panose="020F0502020204030204" pitchFamily="34" charset="0"/>
                    <a:cs typeface="Calibri" panose="020F0502020204030204" pitchFamily="34" charset="0"/>
                  </a:rPr>
                  <a:t>, </a:t>
                </a:r>
                <a14:m>
                  <m:oMath xmlns:m="http://schemas.openxmlformats.org/officeDocument/2006/math">
                    <m:r>
                      <m:rPr>
                        <m:sty m:val="p"/>
                      </m:rPr>
                      <a:rPr lang="en-US" sz="2000" b="0" i="0" dirty="0" smtClean="0">
                        <a:latin typeface="Cambria Math" panose="02040503050406030204" pitchFamily="18" charset="0"/>
                      </a:rPr>
                      <m:t>n</m:t>
                    </m:r>
                    <m:r>
                      <a:rPr lang="en-US" sz="2000" b="0" i="0" dirty="0" smtClean="0">
                        <a:latin typeface="Cambria Math" panose="02040503050406030204" pitchFamily="18" charset="0"/>
                      </a:rPr>
                      <m:t>−1</m:t>
                    </m:r>
                    <m:r>
                      <a:rPr lang="en-US" sz="2000" b="0" i="1" dirty="0" smtClean="0">
                        <a:latin typeface="Cambria Math" panose="02040503050406030204" pitchFamily="18" charset="0"/>
                      </a:rPr>
                      <m:t>=</m:t>
                    </m:r>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2</m:t>
                        </m:r>
                      </m:e>
                      <m:sup>
                        <m:r>
                          <a:rPr lang="en-US" sz="2000" b="0" i="1" dirty="0" smtClean="0">
                            <a:latin typeface="Cambria Math" panose="02040503050406030204" pitchFamily="18" charset="0"/>
                          </a:rPr>
                          <m:t>𝑠</m:t>
                        </m:r>
                      </m:sup>
                    </m:sSup>
                    <m:r>
                      <a:rPr lang="en-US" sz="2000" b="0" i="1" dirty="0" smtClean="0">
                        <a:latin typeface="Cambria Math" panose="02040503050406030204" pitchFamily="18" charset="0"/>
                      </a:rPr>
                      <m:t>𝑑</m:t>
                    </m:r>
                  </m:oMath>
                </a14:m>
                <a:endParaRPr lang="en-US" sz="2000" dirty="0">
                  <a:latin typeface="Calibri" panose="020F0502020204030204" pitchFamily="34" charset="0"/>
                  <a:cs typeface="Calibri" panose="020F0502020204030204" pitchFamily="34" charset="0"/>
                </a:endParaRPr>
              </a:p>
              <a:p>
                <a:pPr lvl="1">
                  <a:spcBef>
                    <a:spcPts val="200"/>
                  </a:spcBef>
                </a:pPr>
                <a:r>
                  <a:rPr lang="en-US" sz="2000" dirty="0">
                    <a:latin typeface="Calibri" panose="020F0502020204030204" pitchFamily="34" charset="0"/>
                    <a:cs typeface="Calibri" panose="020F0502020204030204" pitchFamily="34" charset="0"/>
                  </a:rPr>
                  <a:t>If (a, n)=1 and either a</a:t>
                </a:r>
                <a:r>
                  <a:rPr lang="en-US" sz="2000" baseline="30000" dirty="0">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=1 (mod n) or </a:t>
                </a:r>
                <a:r>
                  <a:rPr lang="en-US" sz="2000" dirty="0" err="1">
                    <a:latin typeface="Calibri" panose="020F0502020204030204" pitchFamily="34" charset="0"/>
                    <a:cs typeface="Calibri" panose="020F0502020204030204" pitchFamily="34" charset="0"/>
                  </a:rPr>
                  <a:t>a</a:t>
                </a:r>
                <a:r>
                  <a:rPr lang="en-US" sz="2000" baseline="30000" dirty="0" err="1">
                    <a:latin typeface="Calibri" panose="020F0502020204030204" pitchFamily="34" charset="0"/>
                    <a:cs typeface="Calibri" panose="020F0502020204030204" pitchFamily="34" charset="0"/>
                  </a:rPr>
                  <a:t>dk</a:t>
                </a:r>
                <a:r>
                  <a:rPr lang="en-US" sz="2000" dirty="0">
                    <a:latin typeface="Calibri" panose="020F0502020204030204" pitchFamily="34" charset="0"/>
                    <a:cs typeface="Calibri" panose="020F0502020204030204" pitchFamily="34" charset="0"/>
                  </a:rPr>
                  <a:t>= -1(mod n), k=2</a:t>
                </a:r>
                <a:r>
                  <a:rPr lang="en-US" sz="2000" baseline="30000" dirty="0">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r&lt;s, declare n prime.</a:t>
                </a:r>
              </a:p>
              <a:p>
                <a:pPr lvl="1">
                  <a:spcBef>
                    <a:spcPts val="200"/>
                  </a:spcBef>
                </a:pPr>
                <a:r>
                  <a:rPr lang="en-US" sz="2000" dirty="0">
                    <a:latin typeface="Calibri" panose="020F0502020204030204" pitchFamily="34" charset="0"/>
                    <a:cs typeface="Calibri" panose="020F0502020204030204" pitchFamily="34" charset="0"/>
                  </a:rPr>
                  <a:t>Otherwise declare n composite</a:t>
                </a:r>
              </a:p>
              <a:p>
                <a:pPr lvl="1">
                  <a:spcBef>
                    <a:spcPts val="200"/>
                  </a:spcBef>
                </a:pPr>
                <a:endParaRPr lang="en-US" sz="2000" dirty="0">
                  <a:latin typeface="Calibri" panose="020F0502020204030204" pitchFamily="34" charset="0"/>
                  <a:cs typeface="Calibri" panose="020F0502020204030204" pitchFamily="34" charset="0"/>
                </a:endParaRPr>
              </a:p>
              <a:p>
                <a:pPr>
                  <a:spcBef>
                    <a:spcPts val="200"/>
                  </a:spcBef>
                </a:pPr>
                <a:r>
                  <a:rPr lang="en-US" sz="2000" dirty="0">
                    <a:latin typeface="Calibri" panose="020F0502020204030204" pitchFamily="34" charset="0"/>
                    <a:cs typeface="Calibri" panose="020F0502020204030204" pitchFamily="34" charset="0"/>
                  </a:rPr>
                  <a:t>If this declares n is composite, n is composite.</a:t>
                </a:r>
              </a:p>
              <a:p>
                <a:pPr>
                  <a:spcBef>
                    <a:spcPts val="200"/>
                  </a:spcBef>
                </a:pPr>
                <a:r>
                  <a:rPr lang="en-US" sz="2000" dirty="0">
                    <a:latin typeface="Calibri" panose="020F0502020204030204" pitchFamily="34" charset="0"/>
                    <a:cs typeface="Calibri" panose="020F0502020204030204" pitchFamily="34" charset="0"/>
                  </a:rPr>
                  <a:t>We will show that if n is composite, at least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r>
                      <a:rPr lang="en-US" sz="2000" b="0" i="1" smtClean="0">
                        <a:latin typeface="Cambria Math" panose="02040503050406030204" pitchFamily="18" charset="0"/>
                      </a:rPr>
                      <m:t> </m:t>
                    </m:r>
                  </m:oMath>
                </a14:m>
                <a:r>
                  <a:rPr lang="en-US" sz="2000" dirty="0">
                    <a:latin typeface="Calibri" panose="020F0502020204030204" pitchFamily="34" charset="0"/>
                    <a:cs typeface="Calibri" panose="020F0502020204030204" pitchFamily="34" charset="0"/>
                  </a:rPr>
                  <a:t>of </a:t>
                </a:r>
                <a14:m>
                  <m:oMath xmlns:m="http://schemas.openxmlformats.org/officeDocument/2006/math">
                    <m:r>
                      <m:rPr>
                        <m:sty m:val="p"/>
                      </m:rPr>
                      <a:rPr lang="en-US" sz="2000" b="0" i="0" smtClean="0">
                        <a:latin typeface="Cambria Math" panose="02040503050406030204" pitchFamily="18" charset="0"/>
                        <a:ea typeface="Cambria Math" panose="02040503050406030204" pitchFamily="18" charset="0"/>
                      </a:rPr>
                      <m:t>a</m:t>
                    </m:r>
                    <m:r>
                      <a:rPr lang="en-US" sz="2000" b="0" i="1" smtClean="0">
                        <a:latin typeface="Cambria Math" panose="02040503050406030204" pitchFamily="18" charset="0"/>
                        <a:ea typeface="Cambria Math" panose="02040503050406030204" pitchFamily="18" charset="0"/>
                      </a:rPr>
                      <m:t>∈</m:t>
                    </m:r>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ℤ</m:t>
                        </m:r>
                      </m:e>
                      <m:sub>
                        <m:r>
                          <a:rPr lang="en-US" sz="2000" b="0" i="1" smtClean="0">
                            <a:latin typeface="Cambria Math" panose="02040503050406030204" pitchFamily="18" charset="0"/>
                            <a:ea typeface="Cambria Math" panose="02040503050406030204" pitchFamily="18" charset="0"/>
                          </a:rPr>
                          <m:t>𝑛</m:t>
                        </m:r>
                      </m:sub>
                      <m:sup>
                        <m:r>
                          <a:rPr lang="en-US" sz="2000" b="0" i="1" smtClean="0">
                            <a:latin typeface="Cambria Math" panose="02040503050406030204" pitchFamily="18" charset="0"/>
                            <a:ea typeface="Cambria Math" panose="02040503050406030204" pitchFamily="18" charset="0"/>
                          </a:rPr>
                          <m:t>∗</m:t>
                        </m:r>
                      </m:sup>
                    </m:sSubSup>
                  </m:oMath>
                </a14:m>
                <a:r>
                  <a:rPr lang="en-US" sz="2000" dirty="0">
                    <a:latin typeface="Calibri" panose="020F0502020204030204" pitchFamily="34" charset="0"/>
                    <a:cs typeface="Calibri" panose="020F0502020204030204" pitchFamily="34" charset="0"/>
                  </a:rPr>
                  <a:t>, will fail the Miller Rabin test.</a:t>
                </a:r>
              </a:p>
              <a:p>
                <a:pPr>
                  <a:spcBef>
                    <a:spcPts val="200"/>
                  </a:spcBef>
                </a:pPr>
                <a:r>
                  <a:rPr lang="en-US" sz="2000" dirty="0">
                    <a:latin typeface="Calibri" panose="020F0502020204030204" pitchFamily="34" charset="0"/>
                    <a:cs typeface="Calibri" panose="020F0502020204030204" pitchFamily="34" charset="0"/>
                  </a:rPr>
                  <a:t>Thus if we run Miller-Rabin t times and get “prime” back every time, then the probability that n is not prime is ≤ 2</a:t>
                </a:r>
                <a:r>
                  <a:rPr lang="en-US" sz="2000" baseline="30000" dirty="0">
                    <a:latin typeface="Calibri" panose="020F0502020204030204" pitchFamily="34" charset="0"/>
                    <a:cs typeface="Calibri" panose="020F0502020204030204" pitchFamily="34" charset="0"/>
                  </a:rPr>
                  <a:t>-2t</a:t>
                </a:r>
                <a:r>
                  <a:rPr lang="en-US" sz="2000" dirty="0">
                    <a:latin typeface="Calibri" panose="020F0502020204030204" pitchFamily="34" charset="0"/>
                    <a:cs typeface="Calibri" panose="020F0502020204030204" pitchFamily="34" charset="0"/>
                  </a:rPr>
                  <a:t>.</a:t>
                </a:r>
              </a:p>
            </p:txBody>
          </p:sp>
        </mc:Choice>
        <mc:Fallback xmlns="">
          <p:sp>
            <p:nvSpPr>
              <p:cNvPr id="59397" name="Rectangle 3"/>
              <p:cNvSpPr>
                <a:spLocks noGrp="1" noRot="1" noChangeAspect="1" noMove="1" noResize="1" noEditPoints="1" noAdjustHandles="1" noChangeArrowheads="1" noChangeShapeType="1" noTextEdit="1"/>
              </p:cNvSpPr>
              <p:nvPr>
                <p:ph type="body" idx="1"/>
              </p:nvPr>
            </p:nvSpPr>
            <p:spPr>
              <a:xfrm>
                <a:off x="228600" y="1600200"/>
                <a:ext cx="8534400" cy="3962400"/>
              </a:xfrm>
              <a:blipFill>
                <a:blip r:embed="rId2"/>
                <a:stretch>
                  <a:fillRect l="-892" t="-958" r="-1040"/>
                </a:stretch>
              </a:blipFill>
            </p:spPr>
            <p:txBody>
              <a:bodyPr/>
              <a:lstStyle/>
              <a:p>
                <a:r>
                  <a:rPr lang="en-US">
                    <a:noFill/>
                  </a:rPr>
                  <a:t> </a:t>
                </a:r>
              </a:p>
            </p:txBody>
          </p:sp>
        </mc:Fallback>
      </mc:AlternateContent>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5" name="Slide Number Placeholder 5"/>
          <p:cNvSpPr>
            <a:spLocks noGrp="1"/>
          </p:cNvSpPr>
          <p:nvPr>
            <p:ph type="sldNum" sz="quarter" idx="12"/>
          </p:nvPr>
        </p:nvSpPr>
        <p:spPr>
          <a:noFill/>
        </p:spPr>
        <p:txBody>
          <a:bodyPr/>
          <a:lstStyle/>
          <a:p>
            <a:fld id="{07A2A597-7079-4FCA-9360-6B8024F5D264}" type="slidenum">
              <a:rPr lang="en-US" smtClean="0"/>
              <a:pPr/>
              <a:t>54</a:t>
            </a:fld>
            <a:endParaRPr lang="en-US"/>
          </a:p>
        </p:txBody>
      </p:sp>
      <p:sp>
        <p:nvSpPr>
          <p:cNvPr id="59396" name="Rectangle 2"/>
          <p:cNvSpPr>
            <a:spLocks noGrp="1" noChangeArrowheads="1"/>
          </p:cNvSpPr>
          <p:nvPr>
            <p:ph type="title"/>
          </p:nvPr>
        </p:nvSpPr>
        <p:spPr>
          <a:xfrm>
            <a:off x="304800" y="0"/>
            <a:ext cx="8153400" cy="838200"/>
          </a:xfrm>
        </p:spPr>
        <p:txBody>
          <a:bodyPr/>
          <a:lstStyle/>
          <a:p>
            <a:r>
              <a:rPr lang="en-US" sz="3600"/>
              <a:t>Miller Rabin Test is sufficient</a:t>
            </a:r>
          </a:p>
        </p:txBody>
      </p:sp>
      <mc:AlternateContent xmlns:mc="http://schemas.openxmlformats.org/markup-compatibility/2006" xmlns:a14="http://schemas.microsoft.com/office/drawing/2010/main">
        <mc:Choice Requires="a14">
          <p:sp>
            <p:nvSpPr>
              <p:cNvPr id="59397" name="Rectangle 3"/>
              <p:cNvSpPr>
                <a:spLocks noGrp="1" noChangeArrowheads="1"/>
              </p:cNvSpPr>
              <p:nvPr>
                <p:ph type="body" idx="1"/>
              </p:nvPr>
            </p:nvSpPr>
            <p:spPr>
              <a:xfrm>
                <a:off x="152400" y="1600200"/>
                <a:ext cx="8915400" cy="4876800"/>
              </a:xfrm>
            </p:spPr>
            <p:txBody>
              <a:bodyPr/>
              <a:lstStyle/>
              <a:p>
                <a:pPr>
                  <a:spcBef>
                    <a:spcPts val="200"/>
                  </a:spcBef>
                </a:pPr>
                <a:r>
                  <a:rPr lang="en-US" sz="2000" b="1" dirty="0">
                    <a:latin typeface="Calibri" panose="020F0502020204030204" pitchFamily="34" charset="0"/>
                    <a:cs typeface="Calibri" panose="020F0502020204030204" pitchFamily="34" charset="0"/>
                  </a:rPr>
                  <a:t>Theorem</a:t>
                </a:r>
                <a:r>
                  <a:rPr lang="en-US" sz="2000" dirty="0">
                    <a:latin typeface="Calibri" panose="020F0502020204030204" pitchFamily="34" charset="0"/>
                    <a:cs typeface="Calibri" panose="020F0502020204030204" pitchFamily="34" charset="0"/>
                  </a:rPr>
                  <a:t>: Let n be an odd composite number with n-1= 2</a:t>
                </a:r>
                <a:r>
                  <a:rPr lang="en-US" sz="2000" baseline="30000" dirty="0">
                    <a:latin typeface="Calibri" panose="020F0502020204030204" pitchFamily="34" charset="0"/>
                    <a:cs typeface="Calibri" panose="020F0502020204030204" pitchFamily="34" charset="0"/>
                  </a:rPr>
                  <a:t>s</a:t>
                </a:r>
                <a:r>
                  <a:rPr lang="en-US" sz="2000" dirty="0">
                    <a:latin typeface="Calibri" panose="020F0502020204030204" pitchFamily="34" charset="0"/>
                    <a:cs typeface="Calibri" panose="020F0502020204030204" pitchFamily="34" charset="0"/>
                  </a:rPr>
                  <a:t>d and put L= {</a:t>
                </a:r>
                <a:r>
                  <a:rPr lang="en-US" sz="2000" dirty="0" err="1">
                    <a:latin typeface="Calibri" panose="020F0502020204030204" pitchFamily="34" charset="0"/>
                    <a:cs typeface="Calibri" panose="020F0502020204030204" pitchFamily="34" charset="0"/>
                  </a:rPr>
                  <a:t>aeZ</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 n)=1 and either a</a:t>
                </a:r>
                <a:r>
                  <a:rPr lang="en-US" sz="2000" baseline="30000" dirty="0">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=1 (mod n) or </a:t>
                </a:r>
                <a:r>
                  <a:rPr lang="en-US" sz="2000" dirty="0" err="1">
                    <a:latin typeface="Calibri" panose="020F0502020204030204" pitchFamily="34" charset="0"/>
                    <a:cs typeface="Calibri" panose="020F0502020204030204" pitchFamily="34" charset="0"/>
                  </a:rPr>
                  <a:t>a</a:t>
                </a:r>
                <a:r>
                  <a:rPr lang="en-US" sz="2000" baseline="30000" dirty="0" err="1">
                    <a:latin typeface="Calibri" panose="020F0502020204030204" pitchFamily="34" charset="0"/>
                    <a:cs typeface="Calibri" panose="020F0502020204030204" pitchFamily="34" charset="0"/>
                  </a:rPr>
                  <a:t>dk</a:t>
                </a:r>
                <a:r>
                  <a:rPr lang="en-US" sz="2000" dirty="0">
                    <a:latin typeface="Calibri" panose="020F0502020204030204" pitchFamily="34" charset="0"/>
                    <a:cs typeface="Calibri" panose="020F0502020204030204" pitchFamily="34" charset="0"/>
                  </a:rPr>
                  <a:t>= -1(mod n), k=2</a:t>
                </a:r>
                <a:r>
                  <a:rPr lang="en-US" sz="2000" baseline="30000" dirty="0">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r&lt;s }. Then </a:t>
                </a:r>
                <a14:m>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ℒ</m:t>
                    </m:r>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4</m:t>
                        </m:r>
                      </m:den>
                    </m:f>
                  </m:oMath>
                </a14:m>
                <a:r>
                  <a:rPr lang="en-US" sz="2000" dirty="0">
                    <a:latin typeface="Calibri" panose="020F0502020204030204" pitchFamily="34" charset="0"/>
                    <a:cs typeface="Calibri" panose="020F0502020204030204" pitchFamily="34" charset="0"/>
                  </a:rPr>
                  <a:t>.  </a:t>
                </a:r>
              </a:p>
              <a:p>
                <a:pPr lvl="1">
                  <a:spcBef>
                    <a:spcPts val="200"/>
                  </a:spcBef>
                  <a:buNone/>
                </a:pPr>
                <a:r>
                  <a:rPr lang="en-US" sz="1800" dirty="0">
                    <a:latin typeface="Calibri" panose="020F0502020204030204" pitchFamily="34" charset="0"/>
                    <a:cs typeface="Calibri" panose="020F0502020204030204" pitchFamily="34" charset="0"/>
                  </a:rPr>
                  <a:t>Note that the elements of L are the liars in the Miller Rabin test and this result</a:t>
                </a:r>
              </a:p>
              <a:p>
                <a:pPr lvl="1">
                  <a:spcBef>
                    <a:spcPts val="200"/>
                  </a:spcBef>
                  <a:buNone/>
                </a:pPr>
                <a:r>
                  <a:rPr lang="en-US" sz="1800" dirty="0">
                    <a:latin typeface="Calibri" panose="020F0502020204030204" pitchFamily="34" charset="0"/>
                    <a:cs typeface="Calibri" panose="020F0502020204030204" pitchFamily="34" charset="0"/>
                  </a:rPr>
                  <a:t>says at least 3/4 elements in </a:t>
                </a:r>
                <a14:m>
                  <m:oMath xmlns:m="http://schemas.openxmlformats.org/officeDocument/2006/math">
                    <m:sSubSup>
                      <m:sSubSupPr>
                        <m:ctrlPr>
                          <a:rPr lang="en-US" sz="1800" i="1" smtClean="0">
                            <a:latin typeface="Cambria Math" panose="02040503050406030204" pitchFamily="18" charset="0"/>
                          </a:rPr>
                        </m:ctrlPr>
                      </m:sSubSupPr>
                      <m:e>
                        <m:r>
                          <a:rPr lang="en-US" sz="1800" i="1" smtClean="0">
                            <a:latin typeface="Cambria Math" panose="02040503050406030204" pitchFamily="18" charset="0"/>
                            <a:ea typeface="Cambria Math" panose="02040503050406030204" pitchFamily="18" charset="0"/>
                          </a:rPr>
                          <m:t>ℤ</m:t>
                        </m:r>
                      </m:e>
                      <m:sub>
                        <m:r>
                          <a:rPr lang="en-US" sz="1800" b="0" i="1" smtClean="0">
                            <a:latin typeface="Cambria Math" panose="02040503050406030204" pitchFamily="18" charset="0"/>
                          </a:rPr>
                          <m:t>𝑛</m:t>
                        </m:r>
                      </m:sub>
                      <m:sup>
                        <m:r>
                          <a:rPr lang="en-US" sz="1800" b="0" i="1" smtClean="0">
                            <a:latin typeface="Cambria Math" panose="02040503050406030204" pitchFamily="18" charset="0"/>
                          </a:rPr>
                          <m:t>∗</m:t>
                        </m:r>
                      </m:sup>
                    </m:sSubSup>
                  </m:oMath>
                </a14:m>
                <a:r>
                  <a:rPr lang="en-US" sz="1800" dirty="0">
                    <a:latin typeface="Calibri" panose="020F0502020204030204" pitchFamily="34" charset="0"/>
                    <a:cs typeface="Calibri" panose="020F0502020204030204" pitchFamily="34" charset="0"/>
                  </a:rPr>
                  <a:t> will act as witnesses to n’s compositeness.</a:t>
                </a:r>
              </a:p>
              <a:p>
                <a:pPr lvl="1">
                  <a:spcBef>
                    <a:spcPts val="200"/>
                  </a:spcBef>
                  <a:buNone/>
                </a:pPr>
                <a:r>
                  <a:rPr lang="en-US" sz="1800" dirty="0">
                    <a:latin typeface="Calibri" panose="020F0502020204030204" pitchFamily="34" charset="0"/>
                    <a:cs typeface="Calibri" panose="020F0502020204030204" pitchFamily="34" charset="0"/>
                  </a:rPr>
                  <a:t>Proof:  Suppose </a:t>
                </a:r>
                <a14:m>
                  <m:oMath xmlns:m="http://schemas.openxmlformats.org/officeDocument/2006/math">
                    <m:r>
                      <a:rPr lang="en-US" sz="1800" b="0" i="1" smtClean="0">
                        <a:latin typeface="Cambria Math" panose="02040503050406030204" pitchFamily="18" charset="0"/>
                      </a:rPr>
                      <m:t>𝑛</m:t>
                    </m:r>
                    <m:r>
                      <a:rPr lang="en-US" sz="1800" b="0" i="1" smtClean="0">
                        <a:latin typeface="Cambria Math" panose="02040503050406030204" pitchFamily="18" charset="0"/>
                      </a:rPr>
                      <m:t>=</m:t>
                    </m:r>
                    <m:nary>
                      <m:naryPr>
                        <m:chr m:val="∏"/>
                        <m:supHide m:val="on"/>
                        <m:ctrlPr>
                          <a:rPr lang="en-US" sz="1800" b="0" i="1" smtClean="0">
                            <a:latin typeface="Cambria Math" panose="02040503050406030204" pitchFamily="18" charset="0"/>
                          </a:rPr>
                        </m:ctrlPr>
                      </m:naryPr>
                      <m:sub>
                        <m:r>
                          <m:rPr>
                            <m:brk m:alnAt="7"/>
                          </m:rPr>
                          <a:rPr lang="en-US" sz="1800" b="0" i="1" smtClean="0">
                            <a:latin typeface="Cambria Math" panose="02040503050406030204" pitchFamily="18" charset="0"/>
                          </a:rPr>
                          <m:t>𝑝</m:t>
                        </m:r>
                        <m:r>
                          <a:rPr lang="en-US" sz="1800" b="0" i="1" smtClean="0">
                            <a:latin typeface="Cambria Math" panose="02040503050406030204" pitchFamily="18" charset="0"/>
                          </a:rPr>
                          <m:t>|</m:t>
                        </m:r>
                        <m:r>
                          <a:rPr lang="en-US" sz="1800" b="0" i="1" smtClean="0">
                            <a:latin typeface="Cambria Math" panose="02040503050406030204" pitchFamily="18" charset="0"/>
                          </a:rPr>
                          <m:t>𝑛</m:t>
                        </m:r>
                      </m:sub>
                      <m:sup/>
                      <m:e>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𝑝</m:t>
                            </m:r>
                          </m:e>
                          <m:sup>
                            <m:r>
                              <a:rPr lang="en-US" sz="1800" b="0" i="1" smtClean="0">
                                <a:latin typeface="Cambria Math" panose="02040503050406030204" pitchFamily="18" charset="0"/>
                              </a:rPr>
                              <m:t>𝑒</m:t>
                            </m:r>
                            <m:r>
                              <a:rPr lang="en-US" sz="1800" b="0" i="1" smtClean="0">
                                <a:latin typeface="Cambria Math" panose="02040503050406030204" pitchFamily="18" charset="0"/>
                              </a:rPr>
                              <m:t>(</m:t>
                            </m:r>
                            <m:r>
                              <a:rPr lang="en-US" sz="1800" b="0" i="1" smtClean="0">
                                <a:latin typeface="Cambria Math" panose="02040503050406030204" pitchFamily="18" charset="0"/>
                              </a:rPr>
                              <m:t>𝑝</m:t>
                            </m:r>
                            <m:r>
                              <a:rPr lang="en-US" sz="1800" b="0" i="1" smtClean="0">
                                <a:latin typeface="Cambria Math" panose="02040503050406030204" pitchFamily="18" charset="0"/>
                              </a:rPr>
                              <m:t>)</m:t>
                            </m:r>
                          </m:sup>
                        </m:sSup>
                      </m:e>
                    </m:nary>
                  </m:oMath>
                </a14:m>
                <a:r>
                  <a:rPr lang="en-US" sz="1800" dirty="0">
                    <a:latin typeface="Calibri" panose="020F0502020204030204" pitchFamily="34" charset="0"/>
                    <a:cs typeface="Calibri" panose="020F0502020204030204" pitchFamily="34" charset="0"/>
                  </a:rPr>
                  <a:t> and let m= 2</a:t>
                </a:r>
                <a:r>
                  <a:rPr lang="en-US" sz="1800" baseline="30000" dirty="0">
                    <a:latin typeface="Calibri" panose="020F0502020204030204" pitchFamily="34" charset="0"/>
                    <a:cs typeface="Calibri" panose="020F0502020204030204" pitchFamily="34" charset="0"/>
                  </a:rPr>
                  <a:t>s</a:t>
                </a:r>
                <a:r>
                  <a:rPr lang="en-US" sz="1800" dirty="0">
                    <a:latin typeface="Calibri" panose="020F0502020204030204" pitchFamily="34" charset="0"/>
                    <a:cs typeface="Calibri" panose="020F0502020204030204" pitchFamily="34" charset="0"/>
                  </a:rPr>
                  <a:t>d, M={a𝝴Z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a,n</a:t>
                </a:r>
                <a:r>
                  <a:rPr lang="en-US" sz="1800" dirty="0">
                    <a:latin typeface="Calibri" panose="020F0502020204030204" pitchFamily="34" charset="0"/>
                    <a:cs typeface="Calibri" panose="020F0502020204030204" pitchFamily="34" charset="0"/>
                  </a:rPr>
                  <a:t>)=1, a</a:t>
                </a:r>
                <a:r>
                  <a:rPr lang="en-US" sz="1800" baseline="30000" dirty="0">
                    <a:latin typeface="Calibri" panose="020F0502020204030204" pitchFamily="34" charset="0"/>
                    <a:cs typeface="Calibri" panose="020F0502020204030204" pitchFamily="34" charset="0"/>
                  </a:rPr>
                  <a:t>m</a:t>
                </a:r>
                <a:r>
                  <a:rPr lang="en-US" sz="1800" dirty="0">
                    <a:latin typeface="Calibri" panose="020F0502020204030204" pitchFamily="34" charset="0"/>
                    <a:cs typeface="Calibri" panose="020F0502020204030204" pitchFamily="34" charset="0"/>
                  </a:rPr>
                  <a:t>=1 (mod n)}, </a:t>
                </a:r>
              </a:p>
              <a:p>
                <a:pPr lvl="1">
                  <a:spcBef>
                    <a:spcPts val="200"/>
                  </a:spcBef>
                  <a:buNone/>
                </a:pPr>
                <a:r>
                  <a:rPr lang="en-US" sz="1800" dirty="0">
                    <a:latin typeface="Calibri" panose="020F0502020204030204" pitchFamily="34" charset="0"/>
                    <a:cs typeface="Calibri" panose="020F0502020204030204" pitchFamily="34" charset="0"/>
                  </a:rPr>
                  <a:t>L={a</a:t>
                </a:r>
                <a:r>
                  <a:rPr lang="en-US" sz="1800" dirty="0">
                    <a:latin typeface="Calibri" panose="020F0502020204030204" pitchFamily="34" charset="0"/>
                    <a:cs typeface="Calibri" panose="020F0502020204030204" pitchFamily="34" charset="0"/>
                    <a:sym typeface="Symbol" pitchFamily="18" charset="2"/>
                  </a:rPr>
                  <a:t> 𝝴 </a:t>
                </a:r>
                <a:r>
                  <a:rPr lang="en-US" sz="1800" dirty="0">
                    <a:latin typeface="Calibri" panose="020F0502020204030204" pitchFamily="34" charset="0"/>
                    <a:cs typeface="Calibri" panose="020F0502020204030204" pitchFamily="34" charset="0"/>
                  </a:rPr>
                  <a:t>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a,n</a:t>
                </a:r>
                <a:r>
                  <a:rPr lang="en-US" sz="1800" dirty="0">
                    <a:latin typeface="Calibri" panose="020F0502020204030204" pitchFamily="34" charset="0"/>
                    <a:cs typeface="Calibri" panose="020F0502020204030204" pitchFamily="34" charset="0"/>
                  </a:rPr>
                  <a:t>)=1, a</a:t>
                </a:r>
                <a:r>
                  <a:rPr lang="en-US" sz="1800" baseline="30000" dirty="0">
                    <a:latin typeface="Calibri" panose="020F0502020204030204" pitchFamily="34" charset="0"/>
                    <a:cs typeface="Calibri" panose="020F0502020204030204" pitchFamily="34" charset="0"/>
                  </a:rPr>
                  <a:t>m</a:t>
                </a:r>
                <a:r>
                  <a:rPr lang="en-US" sz="1800" dirty="0">
                    <a:latin typeface="Calibri" panose="020F0502020204030204" pitchFamily="34" charset="0"/>
                    <a:cs typeface="Calibri" panose="020F0502020204030204" pitchFamily="34" charset="0"/>
                  </a:rPr>
                  <a:t>=±1 (mod n)}, K={a</a:t>
                </a:r>
                <a:r>
                  <a:rPr lang="en-US" sz="1800" dirty="0">
                    <a:latin typeface="Calibri" panose="020F0502020204030204" pitchFamily="34" charset="0"/>
                    <a:cs typeface="Calibri" panose="020F0502020204030204" pitchFamily="34" charset="0"/>
                    <a:sym typeface="Symbol" pitchFamily="18" charset="2"/>
                  </a:rPr>
                  <a:t> 𝝴 </a:t>
                </a:r>
                <a:r>
                  <a:rPr lang="en-US" sz="1800" dirty="0">
                    <a:latin typeface="Calibri" panose="020F0502020204030204" pitchFamily="34" charset="0"/>
                    <a:cs typeface="Calibri" panose="020F0502020204030204" pitchFamily="34" charset="0"/>
                  </a:rPr>
                  <a:t>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a,n</a:t>
                </a:r>
                <a:r>
                  <a:rPr lang="en-US" sz="1800" dirty="0">
                    <a:latin typeface="Calibri" panose="020F0502020204030204" pitchFamily="34" charset="0"/>
                    <a:cs typeface="Calibri" panose="020F0502020204030204" pitchFamily="34" charset="0"/>
                  </a:rPr>
                  <a:t>)=1, a</a:t>
                </a:r>
                <a:r>
                  <a:rPr lang="en-US" sz="1800" baseline="30000" dirty="0">
                    <a:latin typeface="Calibri" panose="020F0502020204030204" pitchFamily="34" charset="0"/>
                    <a:cs typeface="Calibri" panose="020F0502020204030204" pitchFamily="34" charset="0"/>
                  </a:rPr>
                  <a:t>m</a:t>
                </a:r>
                <a:r>
                  <a:rPr lang="en-US" sz="1800" dirty="0">
                    <a:latin typeface="Calibri" panose="020F0502020204030204" pitchFamily="34" charset="0"/>
                    <a:cs typeface="Calibri" panose="020F0502020204030204" pitchFamily="34" charset="0"/>
                  </a:rPr>
                  <a:t>=±1 (mod p</a:t>
                </a:r>
                <a:r>
                  <a:rPr lang="en-US" sz="1800" baseline="30000" dirty="0">
                    <a:latin typeface="Calibri" panose="020F0502020204030204" pitchFamily="34" charset="0"/>
                    <a:cs typeface="Calibri" panose="020F0502020204030204" pitchFamily="34" charset="0"/>
                  </a:rPr>
                  <a:t>e</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p|n</a:t>
                </a:r>
                <a:r>
                  <a:rPr lang="en-US" sz="1800" dirty="0">
                    <a:latin typeface="Calibri" panose="020F0502020204030204" pitchFamily="34" charset="0"/>
                    <a:cs typeface="Calibri" panose="020F0502020204030204" pitchFamily="34" charset="0"/>
                  </a:rPr>
                  <a:t>}, </a:t>
                </a:r>
              </a:p>
              <a:p>
                <a:pPr lvl="1">
                  <a:spcBef>
                    <a:spcPts val="200"/>
                  </a:spcBef>
                  <a:buNone/>
                </a:pPr>
                <a:r>
                  <a:rPr lang="en-US" sz="1800" dirty="0">
                    <a:latin typeface="Calibri" panose="020F0502020204030204" pitchFamily="34" charset="0"/>
                    <a:cs typeface="Calibri" panose="020F0502020204030204" pitchFamily="34" charset="0"/>
                  </a:rPr>
                  <a:t>J={a</a:t>
                </a:r>
                <a:r>
                  <a:rPr lang="en-US" sz="1800" dirty="0">
                    <a:latin typeface="Calibri" panose="020F0502020204030204" pitchFamily="34" charset="0"/>
                    <a:cs typeface="Calibri" panose="020F0502020204030204" pitchFamily="34" charset="0"/>
                    <a:sym typeface="Symbol" pitchFamily="18" charset="2"/>
                  </a:rPr>
                  <a:t> 𝝴 </a:t>
                </a:r>
                <a:r>
                  <a:rPr lang="en-US" sz="1800" dirty="0">
                    <a:latin typeface="Calibri" panose="020F0502020204030204" pitchFamily="34" charset="0"/>
                    <a:cs typeface="Calibri" panose="020F0502020204030204" pitchFamily="34" charset="0"/>
                  </a:rPr>
                  <a:t>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a,n</a:t>
                </a:r>
                <a:r>
                  <a:rPr lang="en-US" sz="1800" dirty="0">
                    <a:latin typeface="Calibri" panose="020F0502020204030204" pitchFamily="34" charset="0"/>
                    <a:cs typeface="Calibri" panose="020F0502020204030204" pitchFamily="34" charset="0"/>
                  </a:rPr>
                  <a:t>)=1, a</a:t>
                </a:r>
                <a:r>
                  <a:rPr lang="en-US" sz="1800" baseline="30000" dirty="0">
                    <a:latin typeface="Calibri" panose="020F0502020204030204" pitchFamily="34" charset="0"/>
                    <a:cs typeface="Calibri" panose="020F0502020204030204" pitchFamily="34" charset="0"/>
                  </a:rPr>
                  <a:t>n-1</a:t>
                </a:r>
                <a:r>
                  <a:rPr lang="en-US" sz="1800" dirty="0">
                    <a:latin typeface="Calibri" panose="020F0502020204030204" pitchFamily="34" charset="0"/>
                    <a:cs typeface="Calibri" panose="020F0502020204030204" pitchFamily="34" charset="0"/>
                  </a:rPr>
                  <a:t>=1 (mod n)}. Then </a:t>
                </a:r>
                <a:r>
                  <a:rPr lang="en-US" sz="1800" dirty="0" err="1">
                    <a:latin typeface="Calibri" panose="020F0502020204030204" pitchFamily="34" charset="0"/>
                    <a:cs typeface="Calibri" panose="020F0502020204030204" pitchFamily="34" charset="0"/>
                  </a:rPr>
                  <a:t>M⊆L⊆K⊆J⊆Z</a:t>
                </a:r>
                <a:r>
                  <a:rPr lang="en-US" sz="1800" baseline="-25000" dirty="0" err="1">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a:t>
                </a:r>
              </a:p>
              <a:p>
                <a:pPr lvl="1">
                  <a:spcBef>
                    <a:spcPts val="200"/>
                  </a:spcBef>
                  <a:buNone/>
                </a:pPr>
                <a:endParaRPr lang="en-US" sz="1800" dirty="0">
                  <a:latin typeface="Calibri" panose="020F0502020204030204" pitchFamily="34" charset="0"/>
                  <a:cs typeface="Calibri" panose="020F0502020204030204" pitchFamily="34" charset="0"/>
                </a:endParaRPr>
              </a:p>
              <a:p>
                <a:pPr lvl="1">
                  <a:spcBef>
                    <a:spcPts val="200"/>
                  </a:spcBef>
                  <a:buNone/>
                </a:pPr>
                <a:r>
                  <a:rPr lang="en-US" sz="1800" dirty="0">
                    <a:latin typeface="Calibri" panose="020F0502020204030204" pitchFamily="34" charset="0"/>
                    <a:cs typeface="Calibri" panose="020F0502020204030204" pitchFamily="34" charset="0"/>
                  </a:rPr>
                  <a:t>If x𝝴K, 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sym typeface="Symbol" pitchFamily="18" charset="2"/>
                  </a:rPr>
                  <a:t> 𝝴 </a:t>
                </a:r>
                <a:r>
                  <a:rPr lang="en-US" sz="1800" dirty="0">
                    <a:latin typeface="Calibri" panose="020F0502020204030204" pitchFamily="34" charset="0"/>
                    <a:cs typeface="Calibri" panose="020F0502020204030204" pitchFamily="34" charset="0"/>
                  </a:rPr>
                  <a:t>M, so |K|/|M|= 2</a:t>
                </a:r>
                <a:r>
                  <a:rPr lang="en-US" sz="1800" baseline="30000" dirty="0">
                    <a:latin typeface="Calibri" panose="020F0502020204030204" pitchFamily="34" charset="0"/>
                    <a:cs typeface="Calibri" panose="020F0502020204030204" pitchFamily="34" charset="0"/>
                  </a:rPr>
                  <a:t>k</a:t>
                </a:r>
                <a:r>
                  <a:rPr lang="en-US" sz="1800" dirty="0">
                    <a:latin typeface="Calibri" panose="020F0502020204030204" pitchFamily="34" charset="0"/>
                    <a:cs typeface="Calibri" panose="020F0502020204030204" pitchFamily="34" charset="0"/>
                  </a:rPr>
                  <a:t>,k≧0 and so |K|/|L|= 2</a:t>
                </a:r>
                <a:r>
                  <a:rPr lang="en-US" sz="1800" baseline="30000" dirty="0">
                    <a:latin typeface="Calibri" panose="020F0502020204030204" pitchFamily="34" charset="0"/>
                    <a:cs typeface="Calibri" panose="020F0502020204030204" pitchFamily="34" charset="0"/>
                  </a:rPr>
                  <a:t>j</a:t>
                </a:r>
                <a:r>
                  <a:rPr lang="en-US" sz="1800" dirty="0">
                    <a:latin typeface="Calibri" panose="020F0502020204030204" pitchFamily="34" charset="0"/>
                    <a:cs typeface="Calibri" panose="020F0502020204030204" pitchFamily="34" charset="0"/>
                  </a:rPr>
                  <a:t>, j≧0.  If j≧2, we’re done.  </a:t>
                </a:r>
              </a:p>
              <a:p>
                <a:pPr lvl="1">
                  <a:spcBef>
                    <a:spcPts val="200"/>
                  </a:spcBef>
                  <a:buNone/>
                </a:pPr>
                <a:r>
                  <a:rPr lang="en-US" sz="1800" dirty="0">
                    <a:latin typeface="Calibri" panose="020F0502020204030204" pitchFamily="34" charset="0"/>
                    <a:cs typeface="Calibri" panose="020F0502020204030204" pitchFamily="34" charset="0"/>
                  </a:rPr>
                  <a:t>If j=1, n=</a:t>
                </a:r>
                <a:r>
                  <a:rPr lang="en-US" sz="1800" dirty="0" err="1">
                    <a:latin typeface="Calibri" panose="020F0502020204030204" pitchFamily="34" charset="0"/>
                    <a:cs typeface="Calibri" panose="020F0502020204030204" pitchFamily="34" charset="0"/>
                  </a:rPr>
                  <a:t>pq</a:t>
                </a:r>
                <a:r>
                  <a:rPr lang="en-US" sz="1800" dirty="0">
                    <a:latin typeface="Calibri" panose="020F0502020204030204" pitchFamily="34" charset="0"/>
                    <a:cs typeface="Calibri" panose="020F0502020204030204" pitchFamily="34" charset="0"/>
                  </a:rPr>
                  <a:t> and so n is not a Carmichael number and thus J is a proper subset of</a:t>
                </a:r>
              </a:p>
              <a:p>
                <a:pPr lvl="1">
                  <a:spcBef>
                    <a:spcPts val="200"/>
                  </a:spcBef>
                  <a:buNone/>
                </a:pPr>
                <a:r>
                  <a:rPr lang="en-US" sz="1800" dirty="0">
                    <a:latin typeface="Calibri" panose="020F0502020204030204" pitchFamily="34" charset="0"/>
                    <a:cs typeface="Calibri" panose="020F0502020204030204" pitchFamily="34" charset="0"/>
                  </a:rPr>
                  <a:t>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so |Z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*|/|J|≧2.  Since |J|/|K|≧2, |Z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*|/|L|≧|Z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*|/|K|≧4.  So j=0.  But then n=p</a:t>
                </a:r>
                <a:r>
                  <a:rPr lang="en-US" sz="1800" baseline="30000" dirty="0">
                    <a:latin typeface="Calibri" panose="020F0502020204030204" pitchFamily="34" charset="0"/>
                    <a:cs typeface="Calibri" panose="020F0502020204030204" pitchFamily="34" charset="0"/>
                  </a:rPr>
                  <a:t>e</a:t>
                </a:r>
                <a:r>
                  <a:rPr lang="en-US" sz="1800" dirty="0">
                    <a:latin typeface="Calibri" panose="020F0502020204030204" pitchFamily="34" charset="0"/>
                    <a:cs typeface="Calibri" panose="020F0502020204030204" pitchFamily="34" charset="0"/>
                  </a:rPr>
                  <a:t>,</a:t>
                </a:r>
              </a:p>
              <a:p>
                <a:pPr lvl="1">
                  <a:spcBef>
                    <a:spcPts val="200"/>
                  </a:spcBef>
                  <a:buNone/>
                </a:pPr>
                <a:r>
                  <a:rPr lang="en-US" sz="1800" dirty="0">
                    <a:latin typeface="Calibri" panose="020F0502020204030204" pitchFamily="34" charset="0"/>
                    <a:cs typeface="Calibri" panose="020F0502020204030204" pitchFamily="34" charset="0"/>
                  </a:rPr>
                  <a:t>and |Z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(p-1)p</a:t>
                </a:r>
                <a:r>
                  <a:rPr lang="en-US" sz="1800" baseline="30000" dirty="0">
                    <a:latin typeface="Calibri" panose="020F0502020204030204" pitchFamily="34" charset="0"/>
                    <a:cs typeface="Calibri" panose="020F0502020204030204" pitchFamily="34" charset="0"/>
                  </a:rPr>
                  <a:t>e-1</a:t>
                </a:r>
                <a:r>
                  <a:rPr lang="en-US" sz="1800" dirty="0">
                    <a:latin typeface="Calibri" panose="020F0502020204030204" pitchFamily="34" charset="0"/>
                    <a:cs typeface="Calibri" panose="020F0502020204030204" pitchFamily="34" charset="0"/>
                  </a:rPr>
                  <a:t> and J has a cyclic group of order p-1.  The cyclic subgroups of</a:t>
                </a:r>
              </a:p>
              <a:p>
                <a:pPr lvl="1">
                  <a:spcBef>
                    <a:spcPts val="200"/>
                  </a:spcBef>
                  <a:buNone/>
                </a:pPr>
                <a:r>
                  <a:rPr lang="en-US" sz="1800" dirty="0">
                    <a:latin typeface="Calibri" panose="020F0502020204030204" pitchFamily="34" charset="0"/>
                    <a:cs typeface="Calibri" panose="020F0502020204030204" pitchFamily="34" charset="0"/>
                  </a:rPr>
                  <a:t>Z/(</a:t>
                </a:r>
                <a:r>
                  <a:rPr lang="en-US" sz="1800" dirty="0" err="1">
                    <a:latin typeface="Calibri" panose="020F0502020204030204" pitchFamily="34" charset="0"/>
                    <a:cs typeface="Calibri" panose="020F0502020204030204" pitchFamily="34" charset="0"/>
                  </a:rPr>
                  <a:t>p</a:t>
                </a:r>
                <a:r>
                  <a:rPr lang="en-US" sz="1800" baseline="30000" dirty="0" err="1">
                    <a:latin typeface="Calibri" panose="020F0502020204030204" pitchFamily="34" charset="0"/>
                    <a:cs typeface="Calibri" panose="020F0502020204030204" pitchFamily="34" charset="0"/>
                  </a:rPr>
                  <a:t>e</a:t>
                </a:r>
                <a:r>
                  <a:rPr lang="en-US" sz="1800" dirty="0" err="1">
                    <a:latin typeface="Calibri" panose="020F0502020204030204" pitchFamily="34" charset="0"/>
                    <a:cs typeface="Calibri" panose="020F0502020204030204" pitchFamily="34" charset="0"/>
                  </a:rPr>
                  <a:t>Z</a:t>
                </a:r>
                <a:r>
                  <a:rPr lang="en-US" sz="1800" dirty="0">
                    <a:latin typeface="Calibri" panose="020F0502020204030204" pitchFamily="34" charset="0"/>
                    <a:cs typeface="Calibri" panose="020F0502020204030204" pitchFamily="34" charset="0"/>
                  </a:rPr>
                  <a:t>) have |Z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*|/|K|≧4 unless n=9 and we can verify the theorem holds for n=9.</a:t>
                </a:r>
              </a:p>
            </p:txBody>
          </p:sp>
        </mc:Choice>
        <mc:Fallback xmlns="">
          <p:sp>
            <p:nvSpPr>
              <p:cNvPr id="59397" name="Rectangle 3"/>
              <p:cNvSpPr>
                <a:spLocks noGrp="1" noRot="1" noChangeAspect="1" noMove="1" noResize="1" noEditPoints="1" noAdjustHandles="1" noChangeArrowheads="1" noChangeShapeType="1" noTextEdit="1"/>
              </p:cNvSpPr>
              <p:nvPr>
                <p:ph type="body" idx="1"/>
              </p:nvPr>
            </p:nvSpPr>
            <p:spPr>
              <a:xfrm>
                <a:off x="152400" y="1600200"/>
                <a:ext cx="8915400" cy="4876800"/>
              </a:xfrm>
              <a:blipFill>
                <a:blip r:embed="rId2"/>
                <a:stretch>
                  <a:fillRect l="-711" t="-779" r="-1138"/>
                </a:stretch>
              </a:blipFill>
            </p:spPr>
            <p:txBody>
              <a:bodyPr/>
              <a:lstStyle/>
              <a:p>
                <a:r>
                  <a:rPr lang="en-US">
                    <a:noFill/>
                  </a:rPr>
                  <a:t> </a:t>
                </a:r>
              </a:p>
            </p:txBody>
          </p:sp>
        </mc:Fallback>
      </mc:AlternateContent>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3" name="Slide Number Placeholder 5"/>
          <p:cNvSpPr>
            <a:spLocks noGrp="1"/>
          </p:cNvSpPr>
          <p:nvPr>
            <p:ph type="sldNum" sz="quarter" idx="12"/>
          </p:nvPr>
        </p:nvSpPr>
        <p:spPr>
          <a:noFill/>
        </p:spPr>
        <p:txBody>
          <a:bodyPr/>
          <a:lstStyle/>
          <a:p>
            <a:fld id="{91AD7007-2C1C-47F3-A66E-4F74DE0E258E}" type="slidenum">
              <a:rPr lang="en-US" smtClean="0"/>
              <a:pPr/>
              <a:t>55</a:t>
            </a:fld>
            <a:endParaRPr lang="en-US"/>
          </a:p>
        </p:txBody>
      </p:sp>
      <p:sp>
        <p:nvSpPr>
          <p:cNvPr id="61444" name="Rectangle 2"/>
          <p:cNvSpPr>
            <a:spLocks noGrp="1" noChangeArrowheads="1"/>
          </p:cNvSpPr>
          <p:nvPr>
            <p:ph type="title"/>
          </p:nvPr>
        </p:nvSpPr>
        <p:spPr>
          <a:xfrm>
            <a:off x="685800" y="0"/>
            <a:ext cx="7772400" cy="838200"/>
          </a:xfrm>
        </p:spPr>
        <p:txBody>
          <a:bodyPr/>
          <a:lstStyle/>
          <a:p>
            <a:r>
              <a:rPr lang="en-US" sz="3600"/>
              <a:t>Summary for prime testing</a:t>
            </a:r>
          </a:p>
        </p:txBody>
      </p:sp>
      <p:sp>
        <p:nvSpPr>
          <p:cNvPr id="61445" name="Rectangle 3"/>
          <p:cNvSpPr>
            <a:spLocks noGrp="1" noChangeArrowheads="1"/>
          </p:cNvSpPr>
          <p:nvPr>
            <p:ph type="body" idx="1"/>
          </p:nvPr>
        </p:nvSpPr>
        <p:spPr>
          <a:xfrm>
            <a:off x="457200" y="1702904"/>
            <a:ext cx="8229600" cy="4572000"/>
          </a:xfrm>
        </p:spPr>
        <p:txBody>
          <a:bodyPr/>
          <a:lstStyle/>
          <a:p>
            <a:pPr>
              <a:spcBef>
                <a:spcPts val="200"/>
              </a:spcBef>
            </a:pPr>
            <a:r>
              <a:rPr lang="en-US" sz="2000" dirty="0">
                <a:latin typeface="Calibri" panose="020F0502020204030204" pitchFamily="34" charset="0"/>
                <a:cs typeface="Calibri" panose="020F0502020204030204" pitchFamily="34" charset="0"/>
              </a:rPr>
              <a:t>Deterministic test</a:t>
            </a:r>
          </a:p>
          <a:p>
            <a:pPr lvl="1">
              <a:spcBef>
                <a:spcPts val="200"/>
              </a:spcBef>
            </a:pPr>
            <a:r>
              <a:rPr lang="en-US" sz="2000" dirty="0">
                <a:latin typeface="Calibri" panose="020F0502020204030204" pitchFamily="34" charset="0"/>
                <a:cs typeface="Calibri" panose="020F0502020204030204" pitchFamily="34" charset="0"/>
              </a:rPr>
              <a:t>n is prime if m does not divide n for all m&lt;√n.</a:t>
            </a:r>
          </a:p>
          <a:p>
            <a:pPr lvl="1">
              <a:spcBef>
                <a:spcPts val="200"/>
              </a:spcBef>
            </a:pPr>
            <a:r>
              <a:rPr lang="en-US" sz="2000" dirty="0">
                <a:latin typeface="Calibri" panose="020F0502020204030204" pitchFamily="34" charset="0"/>
                <a:cs typeface="Calibri" panose="020F0502020204030204" pitchFamily="34" charset="0"/>
              </a:rPr>
              <a:t>Deterministic tests too slow</a:t>
            </a:r>
          </a:p>
          <a:p>
            <a:pPr>
              <a:spcBef>
                <a:spcPts val="200"/>
              </a:spcBef>
            </a:pPr>
            <a:r>
              <a:rPr lang="en-US" sz="2000" dirty="0">
                <a:latin typeface="Calibri" panose="020F0502020204030204" pitchFamily="34" charset="0"/>
                <a:cs typeface="Calibri" panose="020F0502020204030204" pitchFamily="34" charset="0"/>
              </a:rPr>
              <a:t>Randomized tests</a:t>
            </a:r>
          </a:p>
          <a:p>
            <a:pPr lvl="1">
              <a:spcBef>
                <a:spcPts val="200"/>
              </a:spcBef>
            </a:pPr>
            <a:r>
              <a:rPr lang="en-US" sz="2000" dirty="0">
                <a:latin typeface="Calibri" panose="020F0502020204030204" pitchFamily="34" charset="0"/>
                <a:cs typeface="Calibri" panose="020F0502020204030204" pitchFamily="34" charset="0"/>
              </a:rPr>
              <a:t>Fermat test doesn’t work for Carmichael composite</a:t>
            </a:r>
          </a:p>
          <a:p>
            <a:pPr lvl="1">
              <a:spcBef>
                <a:spcPts val="200"/>
              </a:spcBef>
            </a:pPr>
            <a:r>
              <a:rPr lang="en-US" sz="2000" dirty="0" err="1">
                <a:latin typeface="Calibri" panose="020F0502020204030204" pitchFamily="34" charset="0"/>
                <a:cs typeface="Calibri" panose="020F0502020204030204" pitchFamily="34" charset="0"/>
              </a:rPr>
              <a:t>Solovay</a:t>
            </a:r>
            <a:r>
              <a:rPr lang="en-US" sz="2000" dirty="0">
                <a:latin typeface="Calibri" panose="020F0502020204030204" pitchFamily="34" charset="0"/>
                <a:cs typeface="Calibri" panose="020F0502020204030204" pitchFamily="34" charset="0"/>
              </a:rPr>
              <a:t>-Strassen</a:t>
            </a:r>
          </a:p>
          <a:p>
            <a:pPr lvl="1">
              <a:spcBef>
                <a:spcPts val="200"/>
              </a:spcBef>
            </a:pPr>
            <a:r>
              <a:rPr lang="en-US" sz="2000" dirty="0">
                <a:latin typeface="Calibri" panose="020F0502020204030204" pitchFamily="34" charset="0"/>
                <a:cs typeface="Calibri" panose="020F0502020204030204" pitchFamily="34" charset="0"/>
              </a:rPr>
              <a:t>Miller-Rabin works fine</a:t>
            </a:r>
          </a:p>
          <a:p>
            <a:pPr lvl="1">
              <a:spcBef>
                <a:spcPts val="200"/>
              </a:spcBef>
            </a:pPr>
            <a:r>
              <a:rPr lang="en-US" sz="2000" dirty="0">
                <a:latin typeface="Calibri" panose="020F0502020204030204" pitchFamily="34" charset="0"/>
                <a:cs typeface="Calibri" panose="020F0502020204030204" pitchFamily="34" charset="0"/>
              </a:rPr>
              <a:t>If the extended Riemann Hypothesis is true, the Miller-Rabin test is dispositive as to the primality of n if we try all bases up to 2(ln(n))</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7" name="Slide Number Placeholder 5"/>
          <p:cNvSpPr>
            <a:spLocks noGrp="1"/>
          </p:cNvSpPr>
          <p:nvPr>
            <p:ph type="sldNum" sz="quarter" idx="12"/>
          </p:nvPr>
        </p:nvSpPr>
        <p:spPr>
          <a:noFill/>
        </p:spPr>
        <p:txBody>
          <a:bodyPr/>
          <a:lstStyle/>
          <a:p>
            <a:fld id="{FB72B88B-2913-49DE-A1C0-848522141CAE}" type="slidenum">
              <a:rPr lang="en-US" smtClean="0"/>
              <a:pPr/>
              <a:t>56</a:t>
            </a:fld>
            <a:endParaRPr lang="en-US"/>
          </a:p>
        </p:txBody>
      </p:sp>
      <p:sp>
        <p:nvSpPr>
          <p:cNvPr id="62468" name="Rectangle 2"/>
          <p:cNvSpPr>
            <a:spLocks noGrp="1" noChangeArrowheads="1"/>
          </p:cNvSpPr>
          <p:nvPr>
            <p:ph type="title"/>
          </p:nvPr>
        </p:nvSpPr>
        <p:spPr>
          <a:xfrm>
            <a:off x="685800" y="0"/>
            <a:ext cx="7772400" cy="762000"/>
          </a:xfrm>
        </p:spPr>
        <p:txBody>
          <a:bodyPr/>
          <a:lstStyle/>
          <a:p>
            <a:r>
              <a:rPr lang="en-US" sz="3600"/>
              <a:t>Testing </a:t>
            </a:r>
            <a:r>
              <a:rPr lang="en-US" sz="3600" err="1"/>
              <a:t>Primality</a:t>
            </a:r>
            <a:r>
              <a:rPr lang="en-US" sz="3600"/>
              <a:t> - Miller Rabin</a:t>
            </a:r>
          </a:p>
        </p:txBody>
      </p:sp>
      <p:sp>
        <p:nvSpPr>
          <p:cNvPr id="62469" name="Rectangle 3"/>
          <p:cNvSpPr>
            <a:spLocks noGrp="1" noChangeArrowheads="1"/>
          </p:cNvSpPr>
          <p:nvPr>
            <p:ph type="body" idx="1"/>
          </p:nvPr>
        </p:nvSpPr>
        <p:spPr>
          <a:xfrm>
            <a:off x="266700" y="1447800"/>
            <a:ext cx="8610600" cy="4495800"/>
          </a:xfrm>
        </p:spPr>
        <p:txBody>
          <a:bodyPr/>
          <a:lstStyle/>
          <a:p>
            <a:pPr marL="609600" indent="-609600">
              <a:lnSpc>
                <a:spcPct val="80000"/>
              </a:lnSpc>
            </a:pPr>
            <a:r>
              <a:rPr lang="en-US" sz="2000" dirty="0">
                <a:latin typeface="Calibri" panose="020F0502020204030204" pitchFamily="34" charset="0"/>
                <a:cs typeface="Calibri" panose="020F0502020204030204" pitchFamily="34" charset="0"/>
              </a:rPr>
              <a:t>MR(n, .25, t), n&gt;3, n, odd.  Set n-1= 2</a:t>
            </a:r>
            <a:r>
              <a:rPr lang="en-US" sz="2000" baseline="30000" dirty="0">
                <a:latin typeface="Calibri" panose="020F0502020204030204" pitchFamily="34" charset="0"/>
                <a:cs typeface="Calibri" panose="020F0502020204030204" pitchFamily="34" charset="0"/>
              </a:rPr>
              <a:t>s</a:t>
            </a:r>
            <a:r>
              <a:rPr lang="en-US" sz="2000" dirty="0">
                <a:latin typeface="Calibri" panose="020F0502020204030204" pitchFamily="34" charset="0"/>
                <a:cs typeface="Calibri" panose="020F0502020204030204" pitchFamily="34" charset="0"/>
              </a:rPr>
              <a:t>r, r, odd. (t&gt;3, in practice)</a:t>
            </a:r>
          </a:p>
          <a:p>
            <a:pPr marL="609600" indent="-609600">
              <a:lnSpc>
                <a:spcPct val="80000"/>
              </a:lnSpc>
            </a:pPr>
            <a:r>
              <a:rPr lang="en-US" sz="2000" dirty="0">
                <a:latin typeface="Calibri" panose="020F0502020204030204" pitchFamily="34" charset="0"/>
                <a:cs typeface="Calibri" panose="020F0502020204030204" pitchFamily="34" charset="0"/>
              </a:rPr>
              <a:t>Takes ~ O(lg(n)</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t>
            </a:r>
          </a:p>
          <a:p>
            <a:pPr marL="0" indent="0">
              <a:lnSpc>
                <a:spcPct val="80000"/>
              </a:lnSpc>
              <a:buNone/>
            </a:pPr>
            <a:endParaRPr lang="en-US" sz="2000" dirty="0">
              <a:latin typeface="Calibri" panose="020F0502020204030204" pitchFamily="34" charset="0"/>
              <a:cs typeface="Calibri" panose="020F0502020204030204" pitchFamily="34" charset="0"/>
            </a:endParaRPr>
          </a:p>
          <a:p>
            <a:pPr marL="990600" lvl="1" indent="-533400">
              <a:lnSpc>
                <a:spcPct val="80000"/>
              </a:lnSpc>
              <a:buFontTx/>
              <a:buNone/>
            </a:pPr>
            <a:r>
              <a:rPr lang="en-US" sz="1600" dirty="0">
                <a:latin typeface="Courier New" pitchFamily="49" charset="0"/>
                <a:cs typeface="Courier New" pitchFamily="49" charset="0"/>
              </a:rPr>
              <a:t>for(</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=1; </a:t>
            </a:r>
            <a:r>
              <a:rPr lang="en-US" sz="1600" dirty="0" err="1">
                <a:latin typeface="Courier New" pitchFamily="49" charset="0"/>
                <a:cs typeface="Courier New" pitchFamily="49" charset="0"/>
              </a:rPr>
              <a:t>i</a:t>
            </a:r>
            <a:r>
              <a:rPr lang="en-US" sz="1600" dirty="0">
                <a:latin typeface="Math1Mono"/>
                <a:cs typeface="Courier New" pitchFamily="49" charset="0"/>
              </a:rPr>
              <a:t>&lt;=</a:t>
            </a:r>
            <a:r>
              <a:rPr lang="en-US" sz="1600" dirty="0">
                <a:latin typeface="Courier New" pitchFamily="49" charset="0"/>
                <a:cs typeface="Courier New" pitchFamily="49" charset="0"/>
              </a:rPr>
              <a:t>t) {</a:t>
            </a:r>
          </a:p>
          <a:p>
            <a:pPr marL="1371600" lvl="2" indent="-457200">
              <a:lnSpc>
                <a:spcPct val="80000"/>
              </a:lnSpc>
              <a:buNone/>
            </a:pPr>
            <a:r>
              <a:rPr lang="en-US" sz="1600" dirty="0">
                <a:latin typeface="Courier New" pitchFamily="49" charset="0"/>
                <a:cs typeface="Courier New" pitchFamily="49" charset="0"/>
              </a:rPr>
              <a:t>    Choose a, 1&lt;a&lt;n-1.  2 is a good choice first time.</a:t>
            </a:r>
          </a:p>
          <a:p>
            <a:pPr marL="1371600" lvl="2" indent="-457200">
              <a:lnSpc>
                <a:spcPct val="80000"/>
              </a:lnSpc>
              <a:buNone/>
            </a:pPr>
            <a:r>
              <a:rPr lang="en-US" sz="1600" dirty="0">
                <a:latin typeface="Courier New" pitchFamily="49" charset="0"/>
                <a:cs typeface="Courier New" pitchFamily="49" charset="0"/>
              </a:rPr>
              <a:t>    Compute y=</a:t>
            </a:r>
            <a:r>
              <a:rPr lang="en-US" sz="1600" dirty="0" err="1">
                <a:latin typeface="Courier New" pitchFamily="49" charset="0"/>
                <a:cs typeface="Courier New" pitchFamily="49" charset="0"/>
              </a:rPr>
              <a:t>a</a:t>
            </a:r>
            <a:r>
              <a:rPr lang="en-US" sz="1600" baseline="30000" dirty="0" err="1">
                <a:latin typeface="Courier New" pitchFamily="49" charset="0"/>
                <a:cs typeface="Courier New" pitchFamily="49" charset="0"/>
              </a:rPr>
              <a:t>r</a:t>
            </a:r>
            <a:r>
              <a:rPr lang="en-US" sz="1600" dirty="0">
                <a:latin typeface="Courier New" pitchFamily="49" charset="0"/>
                <a:cs typeface="Courier New" pitchFamily="49" charset="0"/>
              </a:rPr>
              <a:t> (mod n)</a:t>
            </a:r>
          </a:p>
          <a:p>
            <a:pPr marL="1371600" lvl="2" indent="-457200">
              <a:lnSpc>
                <a:spcPct val="80000"/>
              </a:lnSpc>
              <a:buNone/>
            </a:pPr>
            <a:r>
              <a:rPr lang="en-US" sz="1600" dirty="0">
                <a:latin typeface="Courier New" pitchFamily="49" charset="0"/>
                <a:cs typeface="Courier New" pitchFamily="49" charset="0"/>
              </a:rPr>
              <a:t>    If y</a:t>
            </a:r>
            <a:r>
              <a:rPr lang="en-US" sz="1600" dirty="0">
                <a:latin typeface="Math1Mono"/>
                <a:cs typeface="Courier New" pitchFamily="49" charset="0"/>
              </a:rPr>
              <a:t>&gt;=</a:t>
            </a:r>
            <a:r>
              <a:rPr lang="en-US" sz="1600" dirty="0">
                <a:latin typeface="Courier New" pitchFamily="49" charset="0"/>
                <a:cs typeface="Courier New" pitchFamily="49" charset="0"/>
              </a:rPr>
              <a:t>1 and y</a:t>
            </a:r>
            <a:r>
              <a:rPr lang="en-US" sz="1600" dirty="0">
                <a:latin typeface="Math1Mono"/>
                <a:cs typeface="Courier New" pitchFamily="49" charset="0"/>
              </a:rPr>
              <a:t>&gt;=</a:t>
            </a:r>
            <a:r>
              <a:rPr lang="en-US" sz="1600" dirty="0">
                <a:latin typeface="Courier New" pitchFamily="49" charset="0"/>
                <a:cs typeface="Courier New" pitchFamily="49" charset="0"/>
              </a:rPr>
              <a:t>n-1) {</a:t>
            </a:r>
          </a:p>
          <a:p>
            <a:pPr marL="1752600" lvl="3" indent="-381000">
              <a:lnSpc>
                <a:spcPct val="80000"/>
              </a:lnSpc>
              <a:buFontTx/>
              <a:buNone/>
            </a:pPr>
            <a:r>
              <a:rPr lang="en-US" sz="1600" dirty="0">
                <a:latin typeface="Courier New" pitchFamily="49" charset="0"/>
                <a:cs typeface="Courier New" pitchFamily="49" charset="0"/>
              </a:rPr>
              <a:t>   j=1</a:t>
            </a:r>
          </a:p>
          <a:p>
            <a:pPr marL="1752600" lvl="3" indent="-381000">
              <a:lnSpc>
                <a:spcPct val="80000"/>
              </a:lnSpc>
              <a:buFontTx/>
              <a:buNone/>
            </a:pPr>
            <a:r>
              <a:rPr lang="en-US" sz="1600" dirty="0">
                <a:latin typeface="Courier New" pitchFamily="49" charset="0"/>
                <a:cs typeface="Courier New" pitchFamily="49" charset="0"/>
              </a:rPr>
              <a:t>   while(j </a:t>
            </a:r>
            <a:r>
              <a:rPr lang="en-US" sz="1600" dirty="0">
                <a:latin typeface="Math1Mono"/>
              </a:rPr>
              <a:t>&lt;=</a:t>
            </a:r>
            <a:r>
              <a:rPr lang="en-US" sz="1600" dirty="0">
                <a:latin typeface="Math1" pitchFamily="2" charset="2"/>
                <a:cs typeface="Courier New" pitchFamily="49" charset="0"/>
              </a:rPr>
              <a:t> </a:t>
            </a:r>
            <a:r>
              <a:rPr lang="en-US" sz="1600" dirty="0">
                <a:latin typeface="Courier New" pitchFamily="49" charset="0"/>
                <a:cs typeface="Courier New" pitchFamily="49" charset="0"/>
              </a:rPr>
              <a:t>(s-1), y</a:t>
            </a:r>
            <a:r>
              <a:rPr lang="en-US" sz="1600" dirty="0">
                <a:latin typeface="Math1Mono"/>
                <a:cs typeface="Courier New" pitchFamily="49" charset="0"/>
              </a:rPr>
              <a:t>&gt;=</a:t>
            </a:r>
            <a:r>
              <a:rPr lang="en-US" sz="1600" dirty="0">
                <a:latin typeface="Courier New" pitchFamily="49" charset="0"/>
                <a:cs typeface="Courier New" pitchFamily="49" charset="0"/>
              </a:rPr>
              <a:t>n-1)</a:t>
            </a:r>
          </a:p>
          <a:p>
            <a:pPr marL="2209800" lvl="4" indent="-381000">
              <a:lnSpc>
                <a:spcPct val="80000"/>
              </a:lnSpc>
              <a:buFontTx/>
              <a:buNone/>
            </a:pPr>
            <a:r>
              <a:rPr lang="en-US" sz="1600" dirty="0">
                <a:latin typeface="Courier New" pitchFamily="49" charset="0"/>
                <a:cs typeface="Courier New" pitchFamily="49" charset="0"/>
              </a:rPr>
              <a:t>  y= y</a:t>
            </a:r>
            <a:r>
              <a:rPr lang="en-US" sz="1600" baseline="30000" dirty="0">
                <a:latin typeface="Courier New" pitchFamily="49" charset="0"/>
                <a:cs typeface="Courier New" pitchFamily="49" charset="0"/>
              </a:rPr>
              <a:t>2</a:t>
            </a:r>
            <a:r>
              <a:rPr lang="en-US" sz="1600" dirty="0">
                <a:latin typeface="Courier New" pitchFamily="49" charset="0"/>
                <a:cs typeface="Courier New" pitchFamily="49" charset="0"/>
              </a:rPr>
              <a:t> (mod n)</a:t>
            </a:r>
          </a:p>
          <a:p>
            <a:pPr marL="2209800" lvl="4" indent="-381000">
              <a:lnSpc>
                <a:spcPct val="80000"/>
              </a:lnSpc>
              <a:buFontTx/>
              <a:buNone/>
            </a:pPr>
            <a:r>
              <a:rPr lang="en-US" sz="1600" dirty="0">
                <a:latin typeface="Courier New" pitchFamily="49" charset="0"/>
                <a:cs typeface="Courier New" pitchFamily="49" charset="0"/>
              </a:rPr>
              <a:t>  if (y=1)</a:t>
            </a:r>
          </a:p>
          <a:p>
            <a:pPr marL="2209800" lvl="4" indent="-381000">
              <a:lnSpc>
                <a:spcPct val="80000"/>
              </a:lnSpc>
              <a:buFontTx/>
              <a:buNone/>
            </a:pPr>
            <a:r>
              <a:rPr lang="en-US" sz="1600" dirty="0">
                <a:latin typeface="Courier New" pitchFamily="49" charset="0"/>
                <a:cs typeface="Courier New" pitchFamily="49" charset="0"/>
              </a:rPr>
              <a:t>	 return(“no”)</a:t>
            </a:r>
          </a:p>
          <a:p>
            <a:pPr marL="2209800" lvl="4" indent="-381000">
              <a:lnSpc>
                <a:spcPct val="80000"/>
              </a:lnSpc>
              <a:buFontTx/>
              <a:buNone/>
            </a:pPr>
            <a:r>
              <a:rPr lang="en-US" sz="1600" dirty="0">
                <a:latin typeface="Courier New" pitchFamily="49" charset="0"/>
                <a:cs typeface="Courier New" pitchFamily="49" charset="0"/>
              </a:rPr>
              <a:t>  j= j+1</a:t>
            </a:r>
          </a:p>
          <a:p>
            <a:pPr marL="2209800" lvl="4" indent="-381000">
              <a:lnSpc>
                <a:spcPct val="80000"/>
              </a:lnSpc>
              <a:buFontTx/>
              <a:buNone/>
            </a:pPr>
            <a:r>
              <a:rPr lang="en-US" sz="1600" dirty="0">
                <a:latin typeface="Courier New" pitchFamily="49" charset="0"/>
                <a:cs typeface="Courier New" pitchFamily="49" charset="0"/>
              </a:rPr>
              <a:t>}</a:t>
            </a:r>
          </a:p>
          <a:p>
            <a:pPr marL="1371600" lvl="2" indent="-457200">
              <a:lnSpc>
                <a:spcPct val="80000"/>
              </a:lnSpc>
              <a:buNone/>
            </a:pPr>
            <a:r>
              <a:rPr lang="en-US" sz="1600" dirty="0">
                <a:latin typeface="Courier New" pitchFamily="49" charset="0"/>
                <a:cs typeface="Courier New" pitchFamily="49" charset="0"/>
              </a:rPr>
              <a:t>      if(y</a:t>
            </a:r>
            <a:r>
              <a:rPr lang="en-US" sz="1600" dirty="0">
                <a:latin typeface="Math1Mono"/>
                <a:cs typeface="Courier New" pitchFamily="49" charset="0"/>
              </a:rPr>
              <a:t>&gt;=</a:t>
            </a:r>
            <a:r>
              <a:rPr lang="en-US" sz="1600" dirty="0">
                <a:latin typeface="Courier New" pitchFamily="49" charset="0"/>
                <a:cs typeface="Courier New" pitchFamily="49" charset="0"/>
              </a:rPr>
              <a:t>n-1)</a:t>
            </a:r>
          </a:p>
          <a:p>
            <a:pPr marL="2209800" lvl="4" indent="-381000">
              <a:lnSpc>
                <a:spcPct val="80000"/>
              </a:lnSpc>
              <a:buFontTx/>
              <a:buNone/>
            </a:pPr>
            <a:r>
              <a:rPr lang="en-US" sz="1600" dirty="0">
                <a:latin typeface="Courier New" pitchFamily="49" charset="0"/>
                <a:cs typeface="Courier New" pitchFamily="49" charset="0"/>
              </a:rPr>
              <a:t>return(“no”)</a:t>
            </a:r>
          </a:p>
          <a:p>
            <a:pPr marL="1752600" lvl="3" indent="-381000">
              <a:lnSpc>
                <a:spcPct val="80000"/>
              </a:lnSpc>
              <a:buFontTx/>
              <a:buNone/>
            </a:pPr>
            <a:r>
              <a:rPr lang="en-US" sz="1600" dirty="0">
                <a:latin typeface="Courier New" pitchFamily="49" charset="0"/>
                <a:cs typeface="Courier New" pitchFamily="49" charset="0"/>
              </a:rPr>
              <a:t>return(“yes”)</a:t>
            </a:r>
          </a:p>
          <a:p>
            <a:pPr marL="1752600" lvl="3" indent="-381000">
              <a:lnSpc>
                <a:spcPct val="80000"/>
              </a:lnSpc>
              <a:buFontTx/>
              <a:buNone/>
            </a:pPr>
            <a:r>
              <a:rPr lang="en-US" sz="1600" dirty="0">
                <a:latin typeface="Courier New" pitchFamily="49" charset="0"/>
                <a:cs typeface="Courier New" pitchFamily="49" charset="0"/>
              </a:rPr>
              <a:t>}</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57</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err="1"/>
              <a:t>Primality</a:t>
            </a:r>
            <a:r>
              <a:rPr lang="en-US" sz="3600"/>
              <a:t> Testing Example</a:t>
            </a:r>
          </a:p>
        </p:txBody>
      </p:sp>
      <p:sp>
        <p:nvSpPr>
          <p:cNvPr id="84997" name="Rectangle 3"/>
          <p:cNvSpPr>
            <a:spLocks noGrp="1" noChangeArrowheads="1"/>
          </p:cNvSpPr>
          <p:nvPr>
            <p:ph type="body" idx="1"/>
          </p:nvPr>
        </p:nvSpPr>
        <p:spPr>
          <a:xfrm>
            <a:off x="457200" y="1905000"/>
            <a:ext cx="7848600" cy="3048000"/>
          </a:xfrm>
        </p:spPr>
        <p:txBody>
          <a:bodyPr/>
          <a:lstStyle/>
          <a:p>
            <a:pPr>
              <a:lnSpc>
                <a:spcPct val="90000"/>
              </a:lnSpc>
            </a:pPr>
            <a:r>
              <a:rPr lang="en-US" sz="2000" dirty="0">
                <a:latin typeface="Calibri" panose="020F0502020204030204" pitchFamily="34" charset="0"/>
                <a:cs typeface="Calibri" panose="020F0502020204030204" pitchFamily="34" charset="0"/>
              </a:rPr>
              <a:t>From Trappe and Washington.  n=561.</a:t>
            </a:r>
          </a:p>
          <a:p>
            <a:pPr>
              <a:lnSpc>
                <a:spcPct val="90000"/>
              </a:lnSpc>
            </a:pPr>
            <a:r>
              <a:rPr lang="en-US" sz="2000" dirty="0">
                <a:latin typeface="Calibri" panose="020F0502020204030204" pitchFamily="34" charset="0"/>
                <a:cs typeface="Calibri" panose="020F0502020204030204" pitchFamily="34" charset="0"/>
              </a:rPr>
              <a:t>n-1=560=2</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x5x7.  Pick a=2.</a:t>
            </a:r>
          </a:p>
          <a:p>
            <a:pPr lvl="1">
              <a:lnSpc>
                <a:spcPct val="90000"/>
              </a:lnSpc>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35</a:t>
            </a:r>
            <a:r>
              <a:rPr lang="en-US" sz="2000" dirty="0">
                <a:latin typeface="Calibri" panose="020F0502020204030204" pitchFamily="34" charset="0"/>
                <a:cs typeface="Calibri" panose="020F0502020204030204" pitchFamily="34" charset="0"/>
              </a:rPr>
              <a:t>= 263 (mod n)</a:t>
            </a:r>
          </a:p>
          <a:p>
            <a:pPr lvl="1">
              <a:lnSpc>
                <a:spcPct val="90000"/>
              </a:lnSpc>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0</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166 (mod n)</a:t>
            </a:r>
          </a:p>
          <a:p>
            <a:pPr lvl="1">
              <a:lnSpc>
                <a:spcPct val="90000"/>
              </a:lnSpc>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67 (mod n)</a:t>
            </a:r>
          </a:p>
          <a:p>
            <a:pPr lvl="1">
              <a:lnSpc>
                <a:spcPct val="90000"/>
              </a:lnSpc>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1 (mod n)</a:t>
            </a:r>
          </a:p>
          <a:p>
            <a:pPr lvl="1">
              <a:lnSpc>
                <a:spcPct val="90000"/>
              </a:lnSpc>
            </a:pPr>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561 is composite.  In fact,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 561)=33.</a:t>
            </a:r>
          </a:p>
          <a:p>
            <a:pPr lvl="1">
              <a:lnSpc>
                <a:spcPct val="90000"/>
              </a:lnSpc>
            </a:pPr>
            <a:endParaRPr lang="en-US" sz="2000" dirty="0"/>
          </a:p>
          <a:p>
            <a:pPr lvl="1">
              <a:lnSpc>
                <a:spcPct val="90000"/>
              </a:lnSpc>
            </a:pPr>
            <a:endParaRPr lang="en-US" sz="20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Slide Number Placeholder 6"/>
          <p:cNvSpPr>
            <a:spLocks noGrp="1"/>
          </p:cNvSpPr>
          <p:nvPr>
            <p:ph type="sldNum" sz="quarter" idx="12"/>
          </p:nvPr>
        </p:nvSpPr>
        <p:spPr>
          <a:noFill/>
        </p:spPr>
        <p:txBody>
          <a:bodyPr/>
          <a:lstStyle/>
          <a:p>
            <a:fld id="{7C68FF20-6468-4A83-A7C6-B71A896DFE8E}" type="slidenum">
              <a:rPr lang="en-US" smtClean="0"/>
              <a:pPr/>
              <a:t>58</a:t>
            </a:fld>
            <a:endParaRPr lang="en-US"/>
          </a:p>
        </p:txBody>
      </p:sp>
      <p:sp>
        <p:nvSpPr>
          <p:cNvPr id="53252" name="Rectangle 2"/>
          <p:cNvSpPr>
            <a:spLocks noGrp="1" noChangeArrowheads="1"/>
          </p:cNvSpPr>
          <p:nvPr>
            <p:ph type="title"/>
          </p:nvPr>
        </p:nvSpPr>
        <p:spPr>
          <a:xfrm>
            <a:off x="685800" y="0"/>
            <a:ext cx="7772400" cy="914400"/>
          </a:xfrm>
        </p:spPr>
        <p:txBody>
          <a:bodyPr/>
          <a:lstStyle/>
          <a:p>
            <a:r>
              <a:rPr lang="en-US" sz="3600"/>
              <a:t>RSA Public-Key Cryptosystem</a:t>
            </a:r>
          </a:p>
        </p:txBody>
      </p:sp>
      <p:sp>
        <p:nvSpPr>
          <p:cNvPr id="53253" name="Rectangle 3"/>
          <p:cNvSpPr>
            <a:spLocks noGrp="1" noChangeArrowheads="1"/>
          </p:cNvSpPr>
          <p:nvPr>
            <p:ph type="body" sz="half" idx="1"/>
          </p:nvPr>
        </p:nvSpPr>
        <p:spPr>
          <a:xfrm>
            <a:off x="381000" y="1524000"/>
            <a:ext cx="3962400" cy="3048000"/>
          </a:xfrm>
        </p:spPr>
        <p:txBody>
          <a:bodyPr/>
          <a:lstStyle/>
          <a:p>
            <a:pPr algn="ctr">
              <a:buFontTx/>
              <a:buNone/>
            </a:pPr>
            <a:r>
              <a:rPr lang="en-US" sz="2000" u="sng" dirty="0">
                <a:latin typeface="Calibri" panose="020F0502020204030204" pitchFamily="34" charset="0"/>
                <a:cs typeface="Calibri" panose="020F0502020204030204" pitchFamily="34" charset="0"/>
              </a:rPr>
              <a:t>Alice (Private Keyholder)</a:t>
            </a:r>
          </a:p>
          <a:p>
            <a:pPr algn="ctr">
              <a:buFontTx/>
              <a:buNone/>
            </a:pPr>
            <a:endParaRPr lang="en-US" sz="2000" u="sng"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Select two large random primes p and q.</a:t>
            </a:r>
          </a:p>
          <a:p>
            <a:r>
              <a:rPr lang="en-US" sz="2000" dirty="0">
                <a:latin typeface="Calibri" panose="020F0502020204030204" pitchFamily="34" charset="0"/>
                <a:cs typeface="Calibri" panose="020F0502020204030204" pitchFamily="34" charset="0"/>
              </a:rPr>
              <a:t>Publish the product n=</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a:t>
            </a:r>
          </a:p>
          <a:p>
            <a:r>
              <a:rPr lang="en-US" sz="2000" dirty="0">
                <a:latin typeface="Calibri" panose="020F0502020204030204" pitchFamily="34" charset="0"/>
                <a:cs typeface="Calibri" panose="020F0502020204030204" pitchFamily="34" charset="0"/>
              </a:rPr>
              <a:t>Use knowledge of p and q to compute Y.</a:t>
            </a:r>
          </a:p>
        </p:txBody>
      </p:sp>
      <p:sp>
        <p:nvSpPr>
          <p:cNvPr id="53254" name="Rectangle 4"/>
          <p:cNvSpPr>
            <a:spLocks noGrp="1" noChangeArrowheads="1"/>
          </p:cNvSpPr>
          <p:nvPr>
            <p:ph type="body" sz="half" idx="2"/>
          </p:nvPr>
        </p:nvSpPr>
        <p:spPr>
          <a:xfrm>
            <a:off x="4724400" y="1524000"/>
            <a:ext cx="4343400" cy="4114800"/>
          </a:xfrm>
        </p:spPr>
        <p:txBody>
          <a:bodyPr/>
          <a:lstStyle/>
          <a:p>
            <a:pPr algn="ctr">
              <a:buFontTx/>
              <a:buNone/>
            </a:pPr>
            <a:r>
              <a:rPr lang="en-US" sz="2000" u="sng" dirty="0">
                <a:latin typeface="Calibri" panose="020F0502020204030204" pitchFamily="34" charset="0"/>
                <a:cs typeface="Calibri" panose="020F0502020204030204" pitchFamily="34" charset="0"/>
              </a:rPr>
              <a:t>Anyone (Public Key Holder)</a:t>
            </a:r>
          </a:p>
          <a:p>
            <a:pPr algn="ctr">
              <a:buFontTx/>
              <a:buNone/>
            </a:pP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To send message Y to Alice, compute Z=Y</a:t>
            </a:r>
            <a:r>
              <a:rPr lang="en-US" sz="2000" baseline="30000" dirty="0">
                <a:latin typeface="Calibri" panose="020F0502020204030204" pitchFamily="34" charset="0"/>
                <a:cs typeface="Calibri" panose="020F0502020204030204" pitchFamily="34" charset="0"/>
              </a:rPr>
              <a:t>X</a:t>
            </a:r>
            <a:r>
              <a:rPr lang="en-US" sz="2000" dirty="0">
                <a:latin typeface="Calibri" panose="020F0502020204030204" pitchFamily="34" charset="0"/>
                <a:cs typeface="Calibri" panose="020F0502020204030204" pitchFamily="34" charset="0"/>
              </a:rPr>
              <a:t> mod n.</a:t>
            </a:r>
          </a:p>
          <a:p>
            <a:r>
              <a:rPr lang="en-US" sz="2000" dirty="0">
                <a:latin typeface="Calibri" panose="020F0502020204030204" pitchFamily="34" charset="0"/>
                <a:cs typeface="Calibri" panose="020F0502020204030204" pitchFamily="34" charset="0"/>
              </a:rPr>
              <a:t>Send Z and X to Alice.</a:t>
            </a:r>
          </a:p>
        </p:txBody>
      </p:sp>
      <p:sp>
        <p:nvSpPr>
          <p:cNvPr id="53255" name="Text Box 5"/>
          <p:cNvSpPr txBox="1">
            <a:spLocks noChangeArrowheads="1"/>
          </p:cNvSpPr>
          <p:nvPr/>
        </p:nvSpPr>
        <p:spPr bwMode="auto">
          <a:xfrm>
            <a:off x="400050" y="4891088"/>
            <a:ext cx="7767638" cy="701675"/>
          </a:xfrm>
          <a:prstGeom prst="rect">
            <a:avLst/>
          </a:prstGeom>
          <a:noFill/>
          <a:ln w="12700" cap="sq" algn="ctr">
            <a:noFill/>
            <a:miter lim="800000"/>
            <a:headEnd/>
            <a:tailEnd/>
          </a:ln>
        </p:spPr>
        <p:txBody>
          <a:bodyPr>
            <a:spAutoFit/>
          </a:bodyPr>
          <a:lstStyle/>
          <a:p>
            <a:pPr>
              <a:spcBef>
                <a:spcPct val="0"/>
              </a:spcBef>
            </a:pPr>
            <a:r>
              <a:rPr kumimoji="0" lang="en-US" sz="2000" dirty="0" err="1">
                <a:latin typeface="Calibri" panose="020F0502020204030204" pitchFamily="34" charset="0"/>
                <a:cs typeface="Calibri" panose="020F0502020204030204" pitchFamily="34" charset="0"/>
              </a:rPr>
              <a:t>Rivest</a:t>
            </a:r>
            <a:r>
              <a:rPr kumimoji="0" lang="en-US" sz="2000" dirty="0">
                <a:latin typeface="Calibri" panose="020F0502020204030204" pitchFamily="34" charset="0"/>
                <a:cs typeface="Calibri" panose="020F0502020204030204" pitchFamily="34" charset="0"/>
              </a:rPr>
              <a:t>, Shamir and </a:t>
            </a:r>
            <a:r>
              <a:rPr kumimoji="0" lang="en-US" sz="2000" dirty="0" err="1">
                <a:latin typeface="Calibri" panose="020F0502020204030204" pitchFamily="34" charset="0"/>
                <a:cs typeface="Calibri" panose="020F0502020204030204" pitchFamily="34" charset="0"/>
              </a:rPr>
              <a:t>Adleman</a:t>
            </a:r>
            <a:r>
              <a:rPr kumimoji="0" lang="en-US" sz="2000" dirty="0">
                <a:latin typeface="Calibri" panose="020F0502020204030204" pitchFamily="34" charset="0"/>
                <a:cs typeface="Calibri" panose="020F0502020204030204" pitchFamily="34" charset="0"/>
              </a:rPr>
              <a:t>, “On Digital Signatures and Public Key Cryptosystems.”  CACM, 2/78.</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Slide Number Placeholder 5"/>
          <p:cNvSpPr>
            <a:spLocks noGrp="1"/>
          </p:cNvSpPr>
          <p:nvPr>
            <p:ph type="sldNum" sz="quarter" idx="12"/>
          </p:nvPr>
        </p:nvSpPr>
        <p:spPr>
          <a:noFill/>
        </p:spPr>
        <p:txBody>
          <a:bodyPr/>
          <a:lstStyle/>
          <a:p>
            <a:fld id="{6B088235-73BA-42E8-BDDD-0581744AC2B6}" type="slidenum">
              <a:rPr lang="en-US" smtClean="0"/>
              <a:pPr/>
              <a:t>59</a:t>
            </a:fld>
            <a:endParaRPr lang="en-US"/>
          </a:p>
        </p:txBody>
      </p:sp>
      <p:sp>
        <p:nvSpPr>
          <p:cNvPr id="54276" name="Rectangle 2"/>
          <p:cNvSpPr>
            <a:spLocks noGrp="1" noChangeArrowheads="1"/>
          </p:cNvSpPr>
          <p:nvPr>
            <p:ph type="title"/>
          </p:nvPr>
        </p:nvSpPr>
        <p:spPr>
          <a:xfrm>
            <a:off x="838200" y="0"/>
            <a:ext cx="7772400" cy="838200"/>
          </a:xfrm>
        </p:spPr>
        <p:txBody>
          <a:bodyPr/>
          <a:lstStyle/>
          <a:p>
            <a:r>
              <a:rPr lang="en-US" sz="3600"/>
              <a:t>RSA Details</a:t>
            </a:r>
          </a:p>
        </p:txBody>
      </p:sp>
      <mc:AlternateContent xmlns:mc="http://schemas.openxmlformats.org/markup-compatibility/2006" xmlns:a14="http://schemas.microsoft.com/office/drawing/2010/main">
        <mc:Choice Requires="a14">
          <p:sp>
            <p:nvSpPr>
              <p:cNvPr id="54277" name="Rectangle 3"/>
              <p:cNvSpPr>
                <a:spLocks noGrp="1" noChangeArrowheads="1"/>
              </p:cNvSpPr>
              <p:nvPr>
                <p:ph type="body" idx="1"/>
              </p:nvPr>
            </p:nvSpPr>
            <p:spPr>
              <a:xfrm>
                <a:off x="685800" y="1981200"/>
                <a:ext cx="8077200" cy="2895600"/>
              </a:xfrm>
            </p:spPr>
            <p:txBody>
              <a:bodyPr/>
              <a:lstStyle/>
              <a:p>
                <a:r>
                  <a:rPr lang="en-US" sz="2000" dirty="0">
                    <a:latin typeface="Calibri" panose="020F0502020204030204" pitchFamily="34" charset="0"/>
                    <a:cs typeface="Calibri" panose="020F0502020204030204" pitchFamily="34" charset="0"/>
                  </a:rPr>
                  <a:t>Encryption:  E(Y)= Y</a:t>
                </a:r>
                <a:r>
                  <a:rPr lang="en-US" sz="2000" baseline="30000" dirty="0">
                    <a:latin typeface="Calibri" panose="020F0502020204030204" pitchFamily="34" charset="0"/>
                    <a:cs typeface="Calibri" panose="020F0502020204030204" pitchFamily="34" charset="0"/>
                  </a:rPr>
                  <a:t>e</a:t>
                </a:r>
                <a:r>
                  <a:rPr lang="en-US" sz="2000" dirty="0">
                    <a:latin typeface="Calibri" panose="020F0502020204030204" pitchFamily="34" charset="0"/>
                    <a:cs typeface="Calibri" panose="020F0502020204030204" pitchFamily="34" charset="0"/>
                  </a:rPr>
                  <a:t> mod n.</a:t>
                </a:r>
              </a:p>
              <a:p>
                <a:r>
                  <a:rPr lang="en-US" sz="2000" dirty="0">
                    <a:latin typeface="Calibri" panose="020F0502020204030204" pitchFamily="34" charset="0"/>
                    <a:cs typeface="Calibri" panose="020F0502020204030204" pitchFamily="34" charset="0"/>
                  </a:rPr>
                  <a:t>Decryption:  D(Y)= Y</a:t>
                </a:r>
                <a:r>
                  <a:rPr lang="en-US" sz="2000" baseline="30000" dirty="0">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 mod n.</a:t>
                </a:r>
              </a:p>
              <a:p>
                <a:pPr lvl="1"/>
                <a:r>
                  <a:rPr lang="en-US" sz="2000" dirty="0">
                    <a:latin typeface="Calibri" panose="020F0502020204030204" pitchFamily="34" charset="0"/>
                    <a:cs typeface="Calibri" panose="020F0502020204030204" pitchFamily="34" charset="0"/>
                  </a:rPr>
                  <a:t>D(E(Y</a:t>
                </a:r>
                <a:r>
                  <a:rPr lang="en-US" sz="1800" dirty="0">
                    <a:latin typeface="Calibri" panose="020F0502020204030204" pitchFamily="34" charset="0"/>
                    <a:cs typeface="Calibri" panose="020F0502020204030204" pitchFamily="34" charset="0"/>
                  </a:rPr>
                  <a:t>))= (Y</a:t>
                </a:r>
                <a:r>
                  <a:rPr lang="en-US" sz="1800" baseline="30000" dirty="0">
                    <a:latin typeface="Calibri" panose="020F0502020204030204" pitchFamily="34" charset="0"/>
                    <a:cs typeface="Calibri" panose="020F0502020204030204" pitchFamily="34" charset="0"/>
                  </a:rPr>
                  <a:t>e</a:t>
                </a:r>
                <a:r>
                  <a:rPr lang="en-US" sz="1800" dirty="0">
                    <a:latin typeface="Calibri" panose="020F0502020204030204" pitchFamily="34" charset="0"/>
                    <a:cs typeface="Calibri" panose="020F0502020204030204" pitchFamily="34" charset="0"/>
                  </a:rPr>
                  <a:t> mod n)</a:t>
                </a:r>
                <a:r>
                  <a:rPr lang="en-US" sz="1800" baseline="30000" dirty="0">
                    <a:latin typeface="Calibri" panose="020F0502020204030204" pitchFamily="34" charset="0"/>
                    <a:cs typeface="Calibri" panose="020F0502020204030204" pitchFamily="34" charset="0"/>
                  </a:rPr>
                  <a:t>d</a:t>
                </a:r>
                <a:r>
                  <a:rPr lang="en-US" sz="1800" dirty="0">
                    <a:latin typeface="Calibri" panose="020F0502020204030204" pitchFamily="34" charset="0"/>
                    <a:cs typeface="Calibri" panose="020F0502020204030204" pitchFamily="34" charset="0"/>
                  </a:rPr>
                  <a:t> (mod n)= </a:t>
                </a:r>
                <a:r>
                  <a:rPr lang="en-US" sz="1800" dirty="0" err="1">
                    <a:latin typeface="Calibri" panose="020F0502020204030204" pitchFamily="34" charset="0"/>
                    <a:cs typeface="Calibri" panose="020F0502020204030204" pitchFamily="34" charset="0"/>
                  </a:rPr>
                  <a:t>Y</a:t>
                </a:r>
                <a:r>
                  <a:rPr lang="en-US" sz="1800" baseline="30000" dirty="0" err="1">
                    <a:latin typeface="Calibri" panose="020F0502020204030204" pitchFamily="34" charset="0"/>
                    <a:cs typeface="Calibri" panose="020F0502020204030204" pitchFamily="34" charset="0"/>
                  </a:rPr>
                  <a:t>ed</a:t>
                </a:r>
                <a:r>
                  <a:rPr lang="en-US" sz="1800" dirty="0">
                    <a:latin typeface="Calibri" panose="020F0502020204030204" pitchFamily="34" charset="0"/>
                    <a:cs typeface="Calibri" panose="020F0502020204030204" pitchFamily="34" charset="0"/>
                  </a:rPr>
                  <a:t> (mod n)= Y</a:t>
                </a:r>
              </a:p>
              <a:p>
                <a:r>
                  <a:rPr lang="en-US" sz="2000" dirty="0">
                    <a:solidFill>
                      <a:schemeClr val="tx2"/>
                    </a:solidFill>
                    <a:latin typeface="Calibri" panose="020F0502020204030204" pitchFamily="34" charset="0"/>
                    <a:cs typeface="Calibri" panose="020F0502020204030204" pitchFamily="34" charset="0"/>
                  </a:rPr>
                  <a:t>Speedup: Compute mod p and mod q then assemble using CRT</a:t>
                </a:r>
              </a:p>
              <a:p>
                <a:r>
                  <a:rPr lang="en-US" sz="2000" dirty="0">
                    <a:solidFill>
                      <a:schemeClr val="tx2"/>
                    </a:solidFill>
                    <a:latin typeface="Calibri" panose="020F0502020204030204" pitchFamily="34" charset="0"/>
                    <a:cs typeface="Calibri" panose="020F0502020204030204" pitchFamily="34" charset="0"/>
                  </a:rPr>
                  <a:t>Remember (</a:t>
                </a:r>
                <a:r>
                  <a:rPr lang="en-US" sz="2000" dirty="0" err="1">
                    <a:solidFill>
                      <a:schemeClr val="tx2"/>
                    </a:solidFill>
                    <a:latin typeface="Calibri" panose="020F0502020204030204" pitchFamily="34" charset="0"/>
                    <a:cs typeface="Calibri" panose="020F0502020204030204" pitchFamily="34" charset="0"/>
                  </a:rPr>
                  <a:t>p,q</a:t>
                </a:r>
                <a:r>
                  <a:rPr lang="en-US" sz="2000" dirty="0">
                    <a:solidFill>
                      <a:schemeClr val="tx2"/>
                    </a:solidFill>
                    <a:latin typeface="Calibri" panose="020F0502020204030204" pitchFamily="34" charset="0"/>
                    <a:cs typeface="Calibri" panose="020F0502020204030204" pitchFamily="34" charset="0"/>
                  </a:rPr>
                  <a:t>)= 1 </a:t>
                </a:r>
                <a:r>
                  <a:rPr lang="en-US" sz="2000" dirty="0">
                    <a:solidFill>
                      <a:schemeClr val="tx2"/>
                    </a:solidFill>
                    <a:latin typeface="Calibri" panose="020F0502020204030204" pitchFamily="34" charset="0"/>
                    <a:cs typeface="Calibri" panose="020F0502020204030204" pitchFamily="34" charset="0"/>
                    <a:sym typeface="Wingdings" pitchFamily="2" charset="2"/>
                  </a:rPr>
                  <a:t> there are </a:t>
                </a:r>
                <a14:m>
                  <m:oMath xmlns:m="http://schemas.openxmlformats.org/officeDocument/2006/math">
                    <m:sSup>
                      <m:sSupPr>
                        <m:ctrlPr>
                          <a:rPr lang="en-US" sz="2000" b="0" i="1" smtClean="0">
                            <a:solidFill>
                              <a:schemeClr val="tx2"/>
                            </a:solidFill>
                            <a:latin typeface="Cambria Math" panose="02040503050406030204" pitchFamily="18" charset="0"/>
                            <a:sym typeface="Wingdings" pitchFamily="2" charset="2"/>
                          </a:rPr>
                        </m:ctrlPr>
                      </m:sSupPr>
                      <m:e>
                        <m:r>
                          <a:rPr lang="en-US" sz="2000" b="0" i="1" smtClean="0">
                            <a:solidFill>
                              <a:schemeClr val="tx2"/>
                            </a:solidFill>
                            <a:latin typeface="Cambria Math" panose="02040503050406030204" pitchFamily="18" charset="0"/>
                            <a:sym typeface="Wingdings" pitchFamily="2" charset="2"/>
                          </a:rPr>
                          <m:t>𝑝</m:t>
                        </m:r>
                      </m:e>
                      <m:sup>
                        <m:r>
                          <a:rPr lang="en-US" sz="2000" b="0" i="1" smtClean="0">
                            <a:solidFill>
                              <a:schemeClr val="tx2"/>
                            </a:solidFill>
                            <a:latin typeface="Cambria Math" panose="02040503050406030204" pitchFamily="18" charset="0"/>
                            <a:sym typeface="Wingdings" pitchFamily="2" charset="2"/>
                          </a:rPr>
                          <m:t>′</m:t>
                        </m:r>
                      </m:sup>
                    </m:sSup>
                    <m:r>
                      <a:rPr lang="en-US" sz="2000" b="0" i="1" smtClean="0">
                        <a:solidFill>
                          <a:schemeClr val="tx2"/>
                        </a:solidFill>
                        <a:latin typeface="Cambria Math" panose="02040503050406030204" pitchFamily="18" charset="0"/>
                        <a:sym typeface="Wingdings" pitchFamily="2" charset="2"/>
                      </a:rPr>
                      <m:t>, </m:t>
                    </m:r>
                    <m:sSup>
                      <m:sSupPr>
                        <m:ctrlPr>
                          <a:rPr lang="en-US" sz="2000" b="0" i="1" smtClean="0">
                            <a:solidFill>
                              <a:schemeClr val="tx2"/>
                            </a:solidFill>
                            <a:latin typeface="Cambria Math" panose="02040503050406030204" pitchFamily="18" charset="0"/>
                            <a:sym typeface="Wingdings" pitchFamily="2" charset="2"/>
                          </a:rPr>
                        </m:ctrlPr>
                      </m:sSupPr>
                      <m:e>
                        <m:r>
                          <a:rPr lang="en-US" sz="2000" b="0" i="1" smtClean="0">
                            <a:solidFill>
                              <a:schemeClr val="tx2"/>
                            </a:solidFill>
                            <a:latin typeface="Cambria Math" panose="02040503050406030204" pitchFamily="18" charset="0"/>
                            <a:sym typeface="Wingdings" pitchFamily="2" charset="2"/>
                          </a:rPr>
                          <m:t>𝑞</m:t>
                        </m:r>
                      </m:e>
                      <m:sup>
                        <m:r>
                          <a:rPr lang="en-US" sz="2000" b="0" i="1" smtClean="0">
                            <a:solidFill>
                              <a:schemeClr val="tx2"/>
                            </a:solidFill>
                            <a:latin typeface="Cambria Math" panose="02040503050406030204" pitchFamily="18" charset="0"/>
                            <a:sym typeface="Wingdings" pitchFamily="2" charset="2"/>
                          </a:rPr>
                          <m:t>′</m:t>
                        </m:r>
                      </m:sup>
                    </m:sSup>
                    <m:r>
                      <a:rPr lang="en-US" sz="2000" b="0" i="1" smtClean="0">
                        <a:solidFill>
                          <a:schemeClr val="tx2"/>
                        </a:solidFill>
                        <a:latin typeface="Cambria Math" panose="02040503050406030204" pitchFamily="18" charset="0"/>
                        <a:sym typeface="Wingdings" pitchFamily="2" charset="2"/>
                      </a:rPr>
                      <m:t>:</m:t>
                    </m:r>
                    <m:sSup>
                      <m:sSupPr>
                        <m:ctrlPr>
                          <a:rPr lang="en-US" sz="2000" b="0" i="1" smtClean="0">
                            <a:solidFill>
                              <a:schemeClr val="tx2"/>
                            </a:solidFill>
                            <a:latin typeface="Cambria Math" panose="02040503050406030204" pitchFamily="18" charset="0"/>
                            <a:sym typeface="Wingdings" pitchFamily="2" charset="2"/>
                          </a:rPr>
                        </m:ctrlPr>
                      </m:sSupPr>
                      <m:e>
                        <m:r>
                          <a:rPr lang="en-US" sz="2000" b="0" i="1" smtClean="0">
                            <a:solidFill>
                              <a:schemeClr val="tx2"/>
                            </a:solidFill>
                            <a:latin typeface="Cambria Math" panose="02040503050406030204" pitchFamily="18" charset="0"/>
                            <a:sym typeface="Wingdings" pitchFamily="2" charset="2"/>
                          </a:rPr>
                          <m:t>𝑝</m:t>
                        </m:r>
                      </m:e>
                      <m:sup>
                        <m:r>
                          <a:rPr lang="en-US" sz="2000" b="0" i="1" smtClean="0">
                            <a:solidFill>
                              <a:schemeClr val="tx2"/>
                            </a:solidFill>
                            <a:latin typeface="Cambria Math" panose="02040503050406030204" pitchFamily="18" charset="0"/>
                            <a:sym typeface="Wingdings" pitchFamily="2" charset="2"/>
                          </a:rPr>
                          <m:t>′</m:t>
                        </m:r>
                      </m:sup>
                    </m:sSup>
                    <m:r>
                      <a:rPr lang="en-US" sz="2000" b="0" i="1" smtClean="0">
                        <a:solidFill>
                          <a:schemeClr val="tx2"/>
                        </a:solidFill>
                        <a:latin typeface="Cambria Math" panose="02040503050406030204" pitchFamily="18" charset="0"/>
                        <a:sym typeface="Wingdings" pitchFamily="2" charset="2"/>
                      </a:rPr>
                      <m:t>𝑝</m:t>
                    </m:r>
                    <m:r>
                      <a:rPr lang="en-US" sz="2000" b="0" i="1" smtClean="0">
                        <a:solidFill>
                          <a:schemeClr val="tx2"/>
                        </a:solidFill>
                        <a:latin typeface="Cambria Math" panose="02040503050406030204" pitchFamily="18" charset="0"/>
                        <a:sym typeface="Wingdings" pitchFamily="2" charset="2"/>
                      </a:rPr>
                      <m:t>+</m:t>
                    </m:r>
                    <m:sSup>
                      <m:sSupPr>
                        <m:ctrlPr>
                          <a:rPr lang="en-US" sz="2000" b="0" i="1" smtClean="0">
                            <a:solidFill>
                              <a:schemeClr val="tx2"/>
                            </a:solidFill>
                            <a:latin typeface="Cambria Math" panose="02040503050406030204" pitchFamily="18" charset="0"/>
                            <a:sym typeface="Wingdings" pitchFamily="2" charset="2"/>
                          </a:rPr>
                        </m:ctrlPr>
                      </m:sSupPr>
                      <m:e>
                        <m:r>
                          <a:rPr lang="en-US" sz="2000" b="0" i="1" smtClean="0">
                            <a:solidFill>
                              <a:schemeClr val="tx2"/>
                            </a:solidFill>
                            <a:latin typeface="Cambria Math" panose="02040503050406030204" pitchFamily="18" charset="0"/>
                            <a:sym typeface="Wingdings" pitchFamily="2" charset="2"/>
                          </a:rPr>
                          <m:t>𝑞</m:t>
                        </m:r>
                      </m:e>
                      <m:sup>
                        <m:r>
                          <a:rPr lang="en-US" sz="2000" b="0" i="1" smtClean="0">
                            <a:solidFill>
                              <a:schemeClr val="tx2"/>
                            </a:solidFill>
                            <a:latin typeface="Cambria Math" panose="02040503050406030204" pitchFamily="18" charset="0"/>
                            <a:sym typeface="Wingdings" pitchFamily="2" charset="2"/>
                          </a:rPr>
                          <m:t>′</m:t>
                        </m:r>
                      </m:sup>
                    </m:sSup>
                    <m:r>
                      <a:rPr lang="en-US" sz="2000" b="0" i="1" smtClean="0">
                        <a:solidFill>
                          <a:schemeClr val="tx2"/>
                        </a:solidFill>
                        <a:latin typeface="Cambria Math" panose="02040503050406030204" pitchFamily="18" charset="0"/>
                        <a:sym typeface="Wingdings" pitchFamily="2" charset="2"/>
                      </a:rPr>
                      <m:t>𝑞</m:t>
                    </m:r>
                    <m:r>
                      <a:rPr lang="en-US" sz="2000" b="0" i="1" smtClean="0">
                        <a:solidFill>
                          <a:schemeClr val="tx2"/>
                        </a:solidFill>
                        <a:latin typeface="Cambria Math" panose="02040503050406030204" pitchFamily="18" charset="0"/>
                        <a:sym typeface="Wingdings" pitchFamily="2" charset="2"/>
                      </a:rPr>
                      <m:t>=1</m:t>
                    </m:r>
                  </m:oMath>
                </a14:m>
                <a:endParaRPr lang="en-US" sz="2000" dirty="0">
                  <a:solidFill>
                    <a:schemeClr val="tx2"/>
                  </a:solidFill>
                  <a:latin typeface="Calibri" panose="020F0502020204030204" pitchFamily="34" charset="0"/>
                  <a:cs typeface="Calibri" panose="020F0502020204030204" pitchFamily="34" charset="0"/>
                  <a:sym typeface="Wingdings" pitchFamily="2" charset="2"/>
                </a:endParaRPr>
              </a:p>
              <a:p>
                <a:r>
                  <a:rPr lang="en-US" sz="2000" dirty="0">
                    <a:solidFill>
                      <a:schemeClr val="tx2"/>
                    </a:solidFill>
                    <a:latin typeface="Calibri" panose="020F0502020204030204" pitchFamily="34" charset="0"/>
                    <a:cs typeface="Calibri" panose="020F0502020204030204" pitchFamily="34" charset="0"/>
                    <a:sym typeface="Wingdings" pitchFamily="2" charset="2"/>
                  </a:rPr>
                  <a:t>Saves roughly factor of 4 in time</a:t>
                </a:r>
                <a:endParaRPr lang="en-US" sz="2000" dirty="0">
                  <a:solidFill>
                    <a:schemeClr val="tx2"/>
                  </a:solidFill>
                  <a:latin typeface="Calibri" panose="020F0502020204030204" pitchFamily="34" charset="0"/>
                  <a:cs typeface="Calibri" panose="020F0502020204030204" pitchFamily="34" charset="0"/>
                </a:endParaRPr>
              </a:p>
              <a:p>
                <a:pPr>
                  <a:buFontTx/>
                  <a:buNone/>
                </a:pPr>
                <a:endParaRPr lang="en-US" sz="2400" dirty="0">
                  <a:solidFill>
                    <a:schemeClr val="accent2"/>
                  </a:solidFill>
                </a:endParaRPr>
              </a:p>
            </p:txBody>
          </p:sp>
        </mc:Choice>
        <mc:Fallback xmlns="">
          <p:sp>
            <p:nvSpPr>
              <p:cNvPr id="54277" name="Rectangle 3"/>
              <p:cNvSpPr>
                <a:spLocks noGrp="1" noRot="1" noChangeAspect="1" noMove="1" noResize="1" noEditPoints="1" noAdjustHandles="1" noChangeArrowheads="1" noChangeShapeType="1" noTextEdit="1"/>
              </p:cNvSpPr>
              <p:nvPr>
                <p:ph type="body" idx="1"/>
              </p:nvPr>
            </p:nvSpPr>
            <p:spPr>
              <a:xfrm>
                <a:off x="685800" y="1981200"/>
                <a:ext cx="8077200" cy="2895600"/>
              </a:xfrm>
              <a:blipFill>
                <a:blip r:embed="rId2"/>
                <a:stretch>
                  <a:fillRect l="-942" t="-1316"/>
                </a:stretch>
              </a:blipFill>
            </p:spPr>
            <p:txBody>
              <a:bodyPr/>
              <a:lstStyle/>
              <a:p>
                <a:r>
                  <a:rPr lang="en-US">
                    <a:noFill/>
                  </a:rPr>
                  <a:t> </a:t>
                </a:r>
              </a:p>
            </p:txBody>
          </p:sp>
        </mc:Fallback>
      </mc:AlternateContent>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6"/>
          <p:cNvSpPr>
            <a:spLocks noGrp="1"/>
          </p:cNvSpPr>
          <p:nvPr>
            <p:ph type="sldNum" sz="quarter" idx="12"/>
          </p:nvPr>
        </p:nvSpPr>
        <p:spPr>
          <a:noFill/>
        </p:spPr>
        <p:txBody>
          <a:bodyPr/>
          <a:lstStyle/>
          <a:p>
            <a:fld id="{45D31F45-0CE8-46B6-8C91-262CB28AA93F}" type="slidenum">
              <a:rPr lang="en-US" smtClean="0"/>
              <a:pPr/>
              <a:t>6</a:t>
            </a:fld>
            <a:endParaRPr lang="en-US"/>
          </a:p>
        </p:txBody>
      </p:sp>
      <p:sp>
        <p:nvSpPr>
          <p:cNvPr id="23556" name="Rectangle 2"/>
          <p:cNvSpPr>
            <a:spLocks noGrp="1" noChangeArrowheads="1"/>
          </p:cNvSpPr>
          <p:nvPr>
            <p:ph type="title"/>
          </p:nvPr>
        </p:nvSpPr>
        <p:spPr>
          <a:xfrm>
            <a:off x="685800" y="152400"/>
            <a:ext cx="7772400" cy="685800"/>
          </a:xfrm>
        </p:spPr>
        <p:txBody>
          <a:bodyPr/>
          <a:lstStyle/>
          <a:p>
            <a:r>
              <a:rPr lang="en-US" sz="3600"/>
              <a:t>Digital Signatures</a:t>
            </a:r>
          </a:p>
        </p:txBody>
      </p:sp>
      <p:sp>
        <p:nvSpPr>
          <p:cNvPr id="23557" name="Rectangle 3"/>
          <p:cNvSpPr>
            <a:spLocks noGrp="1" noChangeArrowheads="1"/>
          </p:cNvSpPr>
          <p:nvPr>
            <p:ph type="body" sz="half" idx="1"/>
          </p:nvPr>
        </p:nvSpPr>
        <p:spPr>
          <a:xfrm>
            <a:off x="228600" y="1898073"/>
            <a:ext cx="8458200" cy="4572000"/>
          </a:xfrm>
        </p:spPr>
        <p:txBody>
          <a:bodyPr/>
          <a:lstStyle/>
          <a:p>
            <a:pPr>
              <a:spcBef>
                <a:spcPts val="200"/>
              </a:spcBef>
            </a:pPr>
            <a:r>
              <a:rPr lang="en-US" sz="2000" dirty="0">
                <a:latin typeface="Calibri" panose="020F0502020204030204" pitchFamily="34" charset="0"/>
                <a:cs typeface="Calibri" panose="020F0502020204030204" pitchFamily="34" charset="0"/>
              </a:rPr>
              <a:t>I want to send you messages you can rely from time to time, like: </a:t>
            </a:r>
          </a:p>
          <a:p>
            <a:pPr lvl="1">
              <a:spcBef>
                <a:spcPts val="200"/>
              </a:spcBef>
            </a:pPr>
            <a:r>
              <a:rPr lang="en-US" sz="2000" dirty="0">
                <a:latin typeface="Calibri" panose="020F0502020204030204" pitchFamily="34" charset="0"/>
                <a:cs typeface="Calibri" panose="020F0502020204030204" pitchFamily="34" charset="0"/>
              </a:rPr>
              <a:t>M=“I, John Manferdelli, promise on March 1, 2013, that (1) I will give everyone in CS 294-90 an A, (2) I will eat my vegetables.”</a:t>
            </a:r>
          </a:p>
          <a:p>
            <a:pPr>
              <a:spcBef>
                <a:spcPts val="200"/>
              </a:spcBef>
            </a:pPr>
            <a:r>
              <a:rPr lang="en-US" sz="2000" dirty="0">
                <a:latin typeface="Calibri" panose="020F0502020204030204" pitchFamily="34" charset="0"/>
                <a:cs typeface="Calibri" panose="020F0502020204030204" pitchFamily="34" charset="0"/>
              </a:rPr>
              <a:t>How can I prove (electronically) they come from me?</a:t>
            </a:r>
          </a:p>
          <a:p>
            <a:pPr lvl="1">
              <a:spcBef>
                <a:spcPts val="200"/>
              </a:spcBef>
            </a:pPr>
            <a:r>
              <a:rPr lang="en-US" sz="2000" dirty="0">
                <a:latin typeface="Calibri" panose="020F0502020204030204" pitchFamily="34" charset="0"/>
                <a:cs typeface="Calibri" panose="020F0502020204030204" pitchFamily="34" charset="0"/>
              </a:rPr>
              <a:t>I generate a public/private key pair PK</a:t>
            </a:r>
            <a:r>
              <a:rPr lang="en-US" sz="2000" baseline="-25000" dirty="0">
                <a:latin typeface="Calibri" panose="020F0502020204030204" pitchFamily="34" charset="0"/>
                <a:cs typeface="Calibri" panose="020F0502020204030204" pitchFamily="34" charset="0"/>
              </a:rPr>
              <a:t>JLM</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pK</a:t>
            </a:r>
            <a:r>
              <a:rPr lang="en-US" sz="2000" baseline="-25000" dirty="0" err="1">
                <a:latin typeface="Calibri" panose="020F0502020204030204" pitchFamily="34" charset="0"/>
                <a:cs typeface="Calibri" panose="020F0502020204030204" pitchFamily="34" charset="0"/>
              </a:rPr>
              <a:t>JLM</a:t>
            </a:r>
            <a:r>
              <a:rPr lang="en-US" sz="2000" dirty="0">
                <a:latin typeface="Calibri" panose="020F0502020204030204" pitchFamily="34" charset="0"/>
                <a:cs typeface="Calibri" panose="020F0502020204030204" pitchFamily="34" charset="0"/>
              </a:rPr>
              <a:t>.</a:t>
            </a:r>
          </a:p>
          <a:p>
            <a:pPr lvl="1">
              <a:spcBef>
                <a:spcPts val="200"/>
              </a:spcBef>
            </a:pPr>
            <a:r>
              <a:rPr lang="en-US" sz="2000" dirty="0">
                <a:latin typeface="Calibri" panose="020F0502020204030204" pitchFamily="34" charset="0"/>
                <a:cs typeface="Calibri" panose="020F0502020204030204" pitchFamily="34" charset="0"/>
              </a:rPr>
              <a:t>One day in class I personally give you PK</a:t>
            </a:r>
            <a:r>
              <a:rPr lang="en-US" sz="2000" baseline="-25000" dirty="0">
                <a:latin typeface="Calibri" panose="020F0502020204030204" pitchFamily="34" charset="0"/>
                <a:cs typeface="Calibri" panose="020F0502020204030204" pitchFamily="34" charset="0"/>
              </a:rPr>
              <a:t>JLM</a:t>
            </a:r>
            <a:r>
              <a:rPr lang="en-US" sz="2000" dirty="0">
                <a:latin typeface="Calibri" panose="020F0502020204030204" pitchFamily="34" charset="0"/>
                <a:cs typeface="Calibri" panose="020F0502020204030204" pitchFamily="34" charset="0"/>
              </a:rPr>
              <a:t> on a piece of paper.</a:t>
            </a:r>
          </a:p>
          <a:p>
            <a:pPr lvl="1">
              <a:spcBef>
                <a:spcPts val="200"/>
              </a:spcBef>
            </a:pPr>
            <a:r>
              <a:rPr lang="en-US" sz="2000" dirty="0">
                <a:latin typeface="Calibri" panose="020F0502020204030204" pitchFamily="34" charset="0"/>
                <a:cs typeface="Calibri" panose="020F0502020204030204" pitchFamily="34" charset="0"/>
              </a:rPr>
              <a:t>When I send a message like M I also transmit: D(</a:t>
            </a:r>
            <a:r>
              <a:rPr lang="en-US" sz="2000" dirty="0" err="1">
                <a:latin typeface="Calibri" panose="020F0502020204030204" pitchFamily="34" charset="0"/>
                <a:cs typeface="Calibri" panose="020F0502020204030204" pitchFamily="34" charset="0"/>
              </a:rPr>
              <a:t>pK</a:t>
            </a:r>
            <a:r>
              <a:rPr lang="en-US" sz="2000" baseline="-25000" dirty="0" err="1">
                <a:latin typeface="Calibri" panose="020F0502020204030204" pitchFamily="34" charset="0"/>
                <a:cs typeface="Calibri" panose="020F0502020204030204" pitchFamily="34" charset="0"/>
              </a:rPr>
              <a:t>JLM</a:t>
            </a:r>
            <a:r>
              <a:rPr lang="en-US" sz="2000" dirty="0">
                <a:latin typeface="Calibri" panose="020F0502020204030204" pitchFamily="34" charset="0"/>
                <a:cs typeface="Calibri" panose="020F0502020204030204" pitchFamily="34" charset="0"/>
              </a:rPr>
              <a:t>, SHA-256(M)).</a:t>
            </a:r>
          </a:p>
          <a:p>
            <a:pPr lvl="1">
              <a:spcBef>
                <a:spcPts val="200"/>
              </a:spcBef>
            </a:pPr>
            <a:r>
              <a:rPr lang="en-US" sz="2000" dirty="0">
                <a:latin typeface="Calibri" panose="020F0502020204030204" pitchFamily="34" charset="0"/>
                <a:cs typeface="Calibri" panose="020F0502020204030204" pitchFamily="34" charset="0"/>
              </a:rPr>
              <a:t>When you get M, you calculate SHA-256(M) and compare it to E(PK</a:t>
            </a:r>
            <a:r>
              <a:rPr lang="en-US" sz="2000" baseline="-25000" dirty="0">
                <a:latin typeface="Calibri" panose="020F0502020204030204" pitchFamily="34" charset="0"/>
                <a:cs typeface="Calibri" panose="020F0502020204030204" pitchFamily="34" charset="0"/>
              </a:rPr>
              <a:t>JLM</a:t>
            </a:r>
            <a:r>
              <a:rPr lang="en-US" sz="2000" dirty="0">
                <a:latin typeface="Calibri" panose="020F0502020204030204" pitchFamily="34" charset="0"/>
                <a:cs typeface="Calibri" panose="020F0502020204030204" pitchFamily="34" charset="0"/>
              </a:rPr>
              <a:t>, SHA-256(M)), if it matches, you can tell it’s from me.</a:t>
            </a:r>
          </a:p>
          <a:p>
            <a:endParaRPr lang="en-US" dirty="0"/>
          </a:p>
          <a:p>
            <a:pPr>
              <a:buFontTx/>
              <a:buNone/>
            </a:pPr>
            <a:endParaRPr lang="en-US" sz="3200" dirty="0"/>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60</a:t>
            </a:fld>
            <a:endParaRPr lang="en-US"/>
          </a:p>
        </p:txBody>
      </p:sp>
      <p:sp>
        <p:nvSpPr>
          <p:cNvPr id="84996" name="Rectangle 2"/>
          <p:cNvSpPr>
            <a:spLocks noGrp="1" noChangeArrowheads="1"/>
          </p:cNvSpPr>
          <p:nvPr>
            <p:ph type="title"/>
          </p:nvPr>
        </p:nvSpPr>
        <p:spPr>
          <a:xfrm>
            <a:off x="685800" y="152400"/>
            <a:ext cx="7772400" cy="838200"/>
          </a:xfrm>
        </p:spPr>
        <p:txBody>
          <a:bodyPr/>
          <a:lstStyle/>
          <a:p>
            <a:r>
              <a:rPr lang="en-US" sz="3600"/>
              <a:t>RSA Example</a:t>
            </a:r>
          </a:p>
        </p:txBody>
      </p:sp>
      <p:sp>
        <p:nvSpPr>
          <p:cNvPr id="84997" name="Rectangle 3"/>
          <p:cNvSpPr>
            <a:spLocks noGrp="1" noChangeArrowheads="1"/>
          </p:cNvSpPr>
          <p:nvPr>
            <p:ph type="body" idx="1"/>
          </p:nvPr>
        </p:nvSpPr>
        <p:spPr>
          <a:xfrm>
            <a:off x="228600" y="1524000"/>
            <a:ext cx="8686800" cy="4495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p=691, q=797, n=</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=550727. </a:t>
            </a:r>
            <a:r>
              <a:rPr lang="en-US" sz="2000" dirty="0">
                <a:latin typeface="Calibri" panose="020F0502020204030204" pitchFamily="34" charset="0"/>
                <a:cs typeface="Calibri" panose="020F0502020204030204" pitchFamily="34" charset="0"/>
                <a:sym typeface="Symbol" pitchFamily="18" charset="2"/>
              </a:rPr>
              <a:t>f(n)= 690 x 796= 2</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x3x5x23x199.</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Need (e, f(n))=1, pick e=7.</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1= 7 x 78463 + (-1)f(n), so d= 78463.</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78463= 2</a:t>
            </a:r>
            <a:r>
              <a:rPr lang="en-US" sz="2000" baseline="30000" dirty="0">
                <a:latin typeface="Calibri" panose="020F0502020204030204" pitchFamily="34" charset="0"/>
                <a:cs typeface="Calibri" panose="020F0502020204030204" pitchFamily="34" charset="0"/>
                <a:sym typeface="Symbol" pitchFamily="18" charset="2"/>
              </a:rPr>
              <a:t>16</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13</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12</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9</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6</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5</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4</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0 </a:t>
            </a:r>
            <a:r>
              <a:rPr lang="en-US" sz="2000" dirty="0">
                <a:latin typeface="Calibri" panose="020F0502020204030204" pitchFamily="34" charset="0"/>
                <a:cs typeface="Calibri" panose="020F0502020204030204" pitchFamily="34" charset="0"/>
                <a:sym typeface="Symbol" pitchFamily="18" charset="2"/>
              </a:rPr>
              <a:t>= 65536+8192+4096+512+64+32+16+8+4+2+1.  Use this in the successive squaring calculation.</a:t>
            </a:r>
          </a:p>
          <a:p>
            <a:pPr>
              <a:lnSpc>
                <a:spcPct val="90000"/>
              </a:lnSpc>
              <a:spcBef>
                <a:spcPts val="200"/>
              </a:spcBef>
            </a:pPr>
            <a:endParaRPr lang="en-US" sz="2000" dirty="0">
              <a:latin typeface="Calibri" panose="020F0502020204030204" pitchFamily="34" charset="0"/>
              <a:cs typeface="Calibri" panose="020F0502020204030204" pitchFamily="34" charset="0"/>
              <a:sym typeface="Symbol" pitchFamily="18" charset="2"/>
            </a:endParaRP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Public Key: &lt;n=550727, e=7&gt;</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Private Key: &lt;p=691, q=797, d=78463&gt;.</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Encrypt 10.  10</a:t>
            </a:r>
            <a:r>
              <a:rPr lang="en-US" sz="2000" baseline="30000" dirty="0">
                <a:latin typeface="Calibri" panose="020F0502020204030204" pitchFamily="34" charset="0"/>
                <a:cs typeface="Calibri" panose="020F0502020204030204" pitchFamily="34" charset="0"/>
                <a:sym typeface="Symbol" pitchFamily="18" charset="2"/>
              </a:rPr>
              <a:t>7</a:t>
            </a:r>
            <a:r>
              <a:rPr lang="en-US" sz="2000" dirty="0">
                <a:latin typeface="Calibri" panose="020F0502020204030204" pitchFamily="34" charset="0"/>
                <a:cs typeface="Calibri" panose="020F0502020204030204" pitchFamily="34" charset="0"/>
                <a:sym typeface="Symbol" pitchFamily="18" charset="2"/>
              </a:rPr>
              <a:t> (mod n)= 86914.</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Decrypt: (86914)</a:t>
            </a:r>
            <a:r>
              <a:rPr lang="en-US" sz="2000" baseline="30000" dirty="0">
                <a:latin typeface="Calibri" panose="020F0502020204030204" pitchFamily="34" charset="0"/>
                <a:cs typeface="Calibri" panose="020F0502020204030204" pitchFamily="34" charset="0"/>
                <a:sym typeface="Symbol" pitchFamily="18" charset="2"/>
              </a:rPr>
              <a:t>78463 </a:t>
            </a:r>
            <a:r>
              <a:rPr lang="en-US" sz="2000" dirty="0">
                <a:latin typeface="Calibri" panose="020F0502020204030204" pitchFamily="34" charset="0"/>
                <a:cs typeface="Calibri" panose="020F0502020204030204" pitchFamily="34" charset="0"/>
                <a:sym typeface="Symbol" pitchFamily="18" charset="2"/>
              </a:rPr>
              <a:t>(mod n)=10.</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Successive squares: 86914, 271864, 268188, 407871, 97024, 79965, 460755, 375388,444736, 362735, 289747, 500129, 378508,532103, 446093, 371923, 66612.</a:t>
            </a:r>
            <a:endParaRPr lang="en-US" sz="2000" dirty="0">
              <a:latin typeface="Calibri" panose="020F0502020204030204" pitchFamily="34" charset="0"/>
              <a:cs typeface="Calibri" panose="020F0502020204030204" pitchFamily="34" charset="0"/>
            </a:endParaRPr>
          </a:p>
          <a:p>
            <a:pPr>
              <a:lnSpc>
                <a:spcPct val="90000"/>
              </a:lnSpc>
            </a:pPr>
            <a:endParaRPr lang="en-US" sz="20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3" name="Slide Number Placeholder 5"/>
          <p:cNvSpPr>
            <a:spLocks noGrp="1"/>
          </p:cNvSpPr>
          <p:nvPr>
            <p:ph type="sldNum" sz="quarter" idx="12"/>
          </p:nvPr>
        </p:nvSpPr>
        <p:spPr>
          <a:noFill/>
        </p:spPr>
        <p:txBody>
          <a:bodyPr/>
          <a:lstStyle/>
          <a:p>
            <a:fld id="{5E7FD56C-E58F-44F5-9BDC-D730972037B6}" type="slidenum">
              <a:rPr lang="en-US" smtClean="0"/>
              <a:pPr/>
              <a:t>61</a:t>
            </a:fld>
            <a:endParaRPr lang="en-US"/>
          </a:p>
        </p:txBody>
      </p:sp>
      <p:sp>
        <p:nvSpPr>
          <p:cNvPr id="56324" name="Rectangle 2"/>
          <p:cNvSpPr>
            <a:spLocks noGrp="1" noChangeArrowheads="1"/>
          </p:cNvSpPr>
          <p:nvPr>
            <p:ph type="title"/>
          </p:nvPr>
        </p:nvSpPr>
        <p:spPr>
          <a:xfrm>
            <a:off x="685800" y="0"/>
            <a:ext cx="7772400" cy="1143000"/>
          </a:xfrm>
        </p:spPr>
        <p:txBody>
          <a:bodyPr/>
          <a:lstStyle/>
          <a:p>
            <a:r>
              <a:rPr lang="en-US" sz="3600"/>
              <a:t>RSA Signatures</a:t>
            </a:r>
          </a:p>
        </p:txBody>
      </p:sp>
      <p:sp>
        <p:nvSpPr>
          <p:cNvPr id="56325" name="Rectangle 3"/>
          <p:cNvSpPr>
            <a:spLocks noGrp="1" noChangeArrowheads="1"/>
          </p:cNvSpPr>
          <p:nvPr>
            <p:ph type="body" idx="1"/>
          </p:nvPr>
        </p:nvSpPr>
        <p:spPr>
          <a:xfrm>
            <a:off x="838200" y="2209800"/>
            <a:ext cx="7620000" cy="2971800"/>
          </a:xfrm>
        </p:spPr>
        <p:txBody>
          <a:bodyPr/>
          <a:lstStyle/>
          <a:p>
            <a:pPr>
              <a:buFontTx/>
              <a:buNone/>
            </a:pPr>
            <a:r>
              <a:rPr lang="en-US" sz="2000" dirty="0">
                <a:latin typeface="Calibri" panose="020F0502020204030204" pitchFamily="34" charset="0"/>
                <a:cs typeface="Calibri" panose="020F0502020204030204" pitchFamily="34" charset="0"/>
              </a:rPr>
              <a:t>An additional property</a:t>
            </a:r>
          </a:p>
          <a:p>
            <a:pPr>
              <a:buFontTx/>
              <a:buNone/>
            </a:pPr>
            <a:r>
              <a:rPr lang="en-US" sz="2000" dirty="0">
                <a:latin typeface="Calibri" panose="020F0502020204030204" pitchFamily="34" charset="0"/>
                <a:cs typeface="Calibri" panose="020F0502020204030204" pitchFamily="34" charset="0"/>
              </a:rPr>
              <a:t>	D(E(Y))= </a:t>
            </a:r>
            <a:r>
              <a:rPr lang="en-US" sz="2000" dirty="0" err="1">
                <a:latin typeface="Calibri" panose="020F0502020204030204" pitchFamily="34" charset="0"/>
                <a:cs typeface="Calibri" panose="020F0502020204030204" pitchFamily="34" charset="0"/>
              </a:rPr>
              <a:t>Y</a:t>
            </a:r>
            <a:r>
              <a:rPr lang="en-US" sz="2000" baseline="30000" dirty="0" err="1">
                <a:latin typeface="Calibri" panose="020F0502020204030204" pitchFamily="34" charset="0"/>
                <a:cs typeface="Calibri" panose="020F0502020204030204" pitchFamily="34" charset="0"/>
              </a:rPr>
              <a:t>ed</a:t>
            </a:r>
            <a:r>
              <a:rPr lang="en-US" sz="2000" dirty="0">
                <a:latin typeface="Calibri" panose="020F0502020204030204" pitchFamily="34" charset="0"/>
                <a:cs typeface="Calibri" panose="020F0502020204030204" pitchFamily="34" charset="0"/>
              </a:rPr>
              <a:t> mod n= Y </a:t>
            </a:r>
          </a:p>
          <a:p>
            <a:pPr>
              <a:buFontTx/>
              <a:buNone/>
            </a:pPr>
            <a:r>
              <a:rPr lang="en-US" sz="2000" dirty="0">
                <a:latin typeface="Calibri" panose="020F0502020204030204" pitchFamily="34" charset="0"/>
                <a:cs typeface="Calibri" panose="020F0502020204030204" pitchFamily="34" charset="0"/>
              </a:rPr>
              <a:t>	E(D(Y))= </a:t>
            </a:r>
            <a:r>
              <a:rPr lang="en-US" sz="2000" dirty="0" err="1">
                <a:latin typeface="Calibri" panose="020F0502020204030204" pitchFamily="34" charset="0"/>
                <a:cs typeface="Calibri" panose="020F0502020204030204" pitchFamily="34" charset="0"/>
              </a:rPr>
              <a:t>Y</a:t>
            </a:r>
            <a:r>
              <a:rPr lang="en-US" sz="2000" baseline="30000" dirty="0" err="1">
                <a:latin typeface="Calibri" panose="020F0502020204030204" pitchFamily="34" charset="0"/>
                <a:cs typeface="Calibri" panose="020F0502020204030204" pitchFamily="34" charset="0"/>
              </a:rPr>
              <a:t>de</a:t>
            </a:r>
            <a:r>
              <a:rPr lang="en-US" sz="2000" dirty="0">
                <a:latin typeface="Calibri" panose="020F0502020204030204" pitchFamily="34" charset="0"/>
                <a:cs typeface="Calibri" panose="020F0502020204030204" pitchFamily="34" charset="0"/>
              </a:rPr>
              <a:t> mod n= Y</a:t>
            </a:r>
          </a:p>
          <a:p>
            <a:pPr>
              <a:buFontTx/>
              <a:buNone/>
            </a:pPr>
            <a:r>
              <a:rPr lang="en-US" sz="2000" dirty="0">
                <a:latin typeface="Calibri" panose="020F0502020204030204" pitchFamily="34" charset="0"/>
                <a:cs typeface="Calibri" panose="020F0502020204030204" pitchFamily="34" charset="0"/>
              </a:rPr>
              <a:t>Only Alice (knowing the factorization of n) knows D.  Hence only Alice can compute D(Y)= Y</a:t>
            </a:r>
            <a:r>
              <a:rPr lang="en-US" sz="2000" baseline="30000" dirty="0">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 mod n.</a:t>
            </a:r>
          </a:p>
          <a:p>
            <a:pPr>
              <a:buFontTx/>
              <a:buNone/>
            </a:pPr>
            <a:r>
              <a:rPr lang="en-US" sz="2000" dirty="0">
                <a:latin typeface="Calibri" panose="020F0502020204030204" pitchFamily="34" charset="0"/>
                <a:cs typeface="Calibri" panose="020F0502020204030204" pitchFamily="34" charset="0"/>
              </a:rPr>
              <a:t>This D(Y) serves as Alice’s signature on Y.</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3" name="Slide Number Placeholder 5"/>
          <p:cNvSpPr>
            <a:spLocks noGrp="1"/>
          </p:cNvSpPr>
          <p:nvPr>
            <p:ph type="sldNum" sz="quarter" idx="12"/>
          </p:nvPr>
        </p:nvSpPr>
        <p:spPr>
          <a:noFill/>
        </p:spPr>
        <p:txBody>
          <a:bodyPr/>
          <a:lstStyle/>
          <a:p>
            <a:fld id="{3225E26D-E38D-4FEA-81E5-172313E1C791}" type="slidenum">
              <a:rPr lang="en-US" smtClean="0"/>
              <a:pPr/>
              <a:t>62</a:t>
            </a:fld>
            <a:endParaRPr lang="en-US"/>
          </a:p>
        </p:txBody>
      </p:sp>
      <p:sp>
        <p:nvSpPr>
          <p:cNvPr id="66564" name="Rectangle 2"/>
          <p:cNvSpPr>
            <a:spLocks noGrp="1" noChangeArrowheads="1"/>
          </p:cNvSpPr>
          <p:nvPr>
            <p:ph type="title"/>
          </p:nvPr>
        </p:nvSpPr>
        <p:spPr>
          <a:xfrm>
            <a:off x="76200" y="141514"/>
            <a:ext cx="9144000" cy="762000"/>
          </a:xfrm>
        </p:spPr>
        <p:txBody>
          <a:bodyPr/>
          <a:lstStyle/>
          <a:p>
            <a:r>
              <a:rPr lang="en-US" sz="3600"/>
              <a:t>Old days: </a:t>
            </a:r>
            <a:r>
              <a:rPr lang="en-US" sz="3600" err="1"/>
              <a:t>p</a:t>
            </a:r>
            <a:r>
              <a:rPr lang="en-US" sz="3600"/>
              <a:t> and </a:t>
            </a:r>
            <a:r>
              <a:rPr lang="en-US" sz="3600" err="1"/>
              <a:t>q</a:t>
            </a:r>
            <a:r>
              <a:rPr lang="en-US" sz="3600"/>
              <a:t> should be “strong primes”</a:t>
            </a:r>
          </a:p>
        </p:txBody>
      </p:sp>
      <p:sp>
        <p:nvSpPr>
          <p:cNvPr id="66565" name="Rectangle 3"/>
          <p:cNvSpPr>
            <a:spLocks noGrp="1" noChangeArrowheads="1"/>
          </p:cNvSpPr>
          <p:nvPr>
            <p:ph type="body" idx="1"/>
          </p:nvPr>
        </p:nvSpPr>
        <p:spPr>
          <a:xfrm>
            <a:off x="457200" y="1371600"/>
            <a:ext cx="8153400" cy="5029200"/>
          </a:xfrm>
        </p:spPr>
        <p:txBody>
          <a:bodyPr/>
          <a:lstStyle/>
          <a:p>
            <a:pPr marL="609600" indent="-609600">
              <a:lnSpc>
                <a:spcPct val="90000"/>
              </a:lnSpc>
              <a:spcBef>
                <a:spcPts val="200"/>
              </a:spcBef>
              <a:buFontTx/>
              <a:buNone/>
            </a:pPr>
            <a:r>
              <a:rPr lang="en-US" sz="2000" dirty="0">
                <a:latin typeface="Calibri" panose="020F0502020204030204" pitchFamily="34" charset="0"/>
                <a:cs typeface="Calibri" panose="020F0502020204030204" pitchFamily="34" charset="0"/>
              </a:rPr>
              <a:t>p is a “strong prime” if</a:t>
            </a:r>
          </a:p>
          <a:p>
            <a:pPr marL="990600" lvl="1" indent="-533400">
              <a:lnSpc>
                <a:spcPct val="90000"/>
              </a:lnSpc>
              <a:spcBef>
                <a:spcPts val="200"/>
              </a:spcBef>
              <a:buFontTx/>
              <a:buAutoNum type="arabicPeriod"/>
            </a:pPr>
            <a:r>
              <a:rPr lang="en-US" sz="2000" dirty="0">
                <a:latin typeface="Calibri" panose="020F0502020204030204" pitchFamily="34" charset="0"/>
                <a:cs typeface="Calibri" panose="020F0502020204030204" pitchFamily="34" charset="0"/>
              </a:rPr>
              <a:t>p-1 has a large prime factor, r.</a:t>
            </a:r>
          </a:p>
          <a:p>
            <a:pPr marL="990600" lvl="1" indent="-533400">
              <a:lnSpc>
                <a:spcPct val="90000"/>
              </a:lnSpc>
              <a:spcBef>
                <a:spcPts val="200"/>
              </a:spcBef>
              <a:buFontTx/>
              <a:buAutoNum type="arabicPeriod"/>
            </a:pPr>
            <a:r>
              <a:rPr lang="en-US" sz="2000" dirty="0">
                <a:latin typeface="Calibri" panose="020F0502020204030204" pitchFamily="34" charset="0"/>
                <a:cs typeface="Calibri" panose="020F0502020204030204" pitchFamily="34" charset="0"/>
              </a:rPr>
              <a:t>p+1 has a large prime factor, s.</a:t>
            </a:r>
          </a:p>
          <a:p>
            <a:pPr marL="990600" lvl="1" indent="-533400">
              <a:lnSpc>
                <a:spcPct val="90000"/>
              </a:lnSpc>
              <a:spcBef>
                <a:spcPts val="200"/>
              </a:spcBef>
              <a:buFontTx/>
              <a:buAutoNum type="arabicPeriod"/>
            </a:pPr>
            <a:r>
              <a:rPr lang="en-US" sz="2000" dirty="0">
                <a:latin typeface="Calibri" panose="020F0502020204030204" pitchFamily="34" charset="0"/>
                <a:cs typeface="Calibri" panose="020F0502020204030204" pitchFamily="34" charset="0"/>
              </a:rPr>
              <a:t>r-1 has a large prime factor, t.</a:t>
            </a:r>
          </a:p>
          <a:p>
            <a:pPr marL="609600" indent="-609600">
              <a:lnSpc>
                <a:spcPct val="90000"/>
              </a:lnSpc>
              <a:spcBef>
                <a:spcPts val="200"/>
              </a:spcBef>
              <a:buFontTx/>
              <a:buNone/>
            </a:pPr>
            <a:endParaRPr lang="en-US" sz="2000" dirty="0">
              <a:latin typeface="Calibri" panose="020F0502020204030204" pitchFamily="34" charset="0"/>
              <a:cs typeface="Calibri" panose="020F0502020204030204" pitchFamily="34" charset="0"/>
            </a:endParaRPr>
          </a:p>
          <a:p>
            <a:pPr marL="609600" indent="-609600">
              <a:lnSpc>
                <a:spcPct val="90000"/>
              </a:lnSpc>
              <a:spcBef>
                <a:spcPts val="200"/>
              </a:spcBef>
              <a:buFontTx/>
              <a:buNone/>
            </a:pPr>
            <a:r>
              <a:rPr lang="en-US" sz="2000" dirty="0">
                <a:latin typeface="Calibri" panose="020F0502020204030204" pitchFamily="34" charset="0"/>
                <a:cs typeface="Calibri" panose="020F0502020204030204" pitchFamily="34" charset="0"/>
              </a:rPr>
              <a:t>Other criteria (X9.31)</a:t>
            </a:r>
          </a:p>
          <a:p>
            <a:pPr marL="990600" lvl="1" indent="-533400">
              <a:lnSpc>
                <a:spcPct val="90000"/>
              </a:lnSpc>
              <a:spcBef>
                <a:spcPts val="200"/>
              </a:spcBef>
            </a:pPr>
            <a:r>
              <a:rPr lang="en-US" sz="2000" dirty="0">
                <a:latin typeface="Calibri" panose="020F0502020204030204" pitchFamily="34" charset="0"/>
                <a:cs typeface="Calibri" panose="020F0502020204030204" pitchFamily="34" charset="0"/>
              </a:rPr>
              <a:t>If e is odd (e,p-1) =1=(e, q-1)</a:t>
            </a:r>
          </a:p>
          <a:p>
            <a:pPr marL="990600" lvl="1" indent="-533400">
              <a:lnSpc>
                <a:spcPct val="90000"/>
              </a:lnSpc>
              <a:spcBef>
                <a:spcPts val="200"/>
              </a:spcBef>
            </a:pPr>
            <a:r>
              <a:rPr lang="en-US" sz="2000" dirty="0">
                <a:latin typeface="Calibri" panose="020F0502020204030204" pitchFamily="34" charset="0"/>
                <a:cs typeface="Calibri" panose="020F0502020204030204" pitchFamily="34" charset="0"/>
              </a:rPr>
              <a:t>(p-1, q-1) should be “small”</a:t>
            </a:r>
          </a:p>
          <a:p>
            <a:pPr marL="990600" lvl="1" indent="-533400">
              <a:lnSpc>
                <a:spcPct val="90000"/>
              </a:lnSpc>
              <a:spcBef>
                <a:spcPts val="200"/>
              </a:spcBef>
            </a:pPr>
            <a:r>
              <a:rPr lang="en-US" sz="2000" dirty="0">
                <a:latin typeface="Calibri" panose="020F0502020204030204" pitchFamily="34" charset="0"/>
                <a:cs typeface="Calibri" panose="020F0502020204030204" pitchFamily="34" charset="0"/>
              </a:rPr>
              <a:t>p/q should not be near the ratio of two small integers</a:t>
            </a:r>
          </a:p>
          <a:p>
            <a:pPr marL="990600" lvl="1" indent="-533400">
              <a:lnSpc>
                <a:spcPct val="90000"/>
              </a:lnSpc>
              <a:spcBef>
                <a:spcPts val="200"/>
              </a:spcBef>
            </a:pPr>
            <a:r>
              <a:rPr lang="en-US" sz="2000" dirty="0">
                <a:latin typeface="Calibri" panose="020F0502020204030204" pitchFamily="34" charset="0"/>
                <a:cs typeface="Calibri" panose="020F0502020204030204" pitchFamily="34" charset="0"/>
              </a:rPr>
              <a:t>p-q has a large prime factor</a:t>
            </a:r>
          </a:p>
          <a:p>
            <a:pPr marL="990600" lvl="1" indent="-533400">
              <a:lnSpc>
                <a:spcPct val="90000"/>
              </a:lnSpc>
              <a:spcBef>
                <a:spcPts val="200"/>
              </a:spcBef>
            </a:pPr>
            <a:r>
              <a:rPr lang="en-US" sz="2000" dirty="0">
                <a:latin typeface="Calibri" panose="020F0502020204030204" pitchFamily="34" charset="0"/>
                <a:cs typeface="Calibri" panose="020F0502020204030204" pitchFamily="34" charset="0"/>
              </a:rPr>
              <a:t>Add </a:t>
            </a:r>
            <a:r>
              <a:rPr lang="en-US" sz="2000" dirty="0" err="1">
                <a:latin typeface="Calibri" panose="020F0502020204030204" pitchFamily="34" charset="0"/>
                <a:cs typeface="Calibri" panose="020F0502020204030204" pitchFamily="34" charset="0"/>
              </a:rPr>
              <a:t>Frobenius</a:t>
            </a:r>
            <a:r>
              <a:rPr lang="en-US" sz="2000" dirty="0">
                <a:latin typeface="Calibri" panose="020F0502020204030204" pitchFamily="34" charset="0"/>
                <a:cs typeface="Calibri" panose="020F0502020204030204" pitchFamily="34" charset="0"/>
              </a:rPr>
              <a:t> test</a:t>
            </a:r>
          </a:p>
          <a:p>
            <a:pPr marL="990600" lvl="1" indent="-533400">
              <a:lnSpc>
                <a:spcPct val="90000"/>
              </a:lnSpc>
              <a:spcBef>
                <a:spcPts val="200"/>
              </a:spcBef>
            </a:pPr>
            <a:r>
              <a:rPr lang="en-US" sz="2000" dirty="0">
                <a:latin typeface="Calibri" panose="020F0502020204030204" pitchFamily="34" charset="0"/>
                <a:cs typeface="Calibri" panose="020F0502020204030204" pitchFamily="34" charset="0"/>
              </a:rPr>
              <a:t>Add a Lucas test</a:t>
            </a:r>
          </a:p>
          <a:p>
            <a:pPr marL="590550" indent="-533400">
              <a:lnSpc>
                <a:spcPct val="90000"/>
              </a:lnSpc>
              <a:buNone/>
            </a:pPr>
            <a:endParaRPr lang="en-US" sz="2400" dirty="0">
              <a:latin typeface="Calibri" panose="020F0502020204030204" pitchFamily="34" charset="0"/>
              <a:cs typeface="Calibri" panose="020F0502020204030204" pitchFamily="34" charset="0"/>
            </a:endParaRPr>
          </a:p>
          <a:p>
            <a:pPr marL="590550" indent="-533400">
              <a:lnSpc>
                <a:spcPct val="90000"/>
              </a:lnSpc>
              <a:buNone/>
            </a:pPr>
            <a:r>
              <a:rPr lang="en-US" sz="2400" dirty="0">
                <a:latin typeface="Calibri" panose="020F0502020204030204" pitchFamily="34" charset="0"/>
                <a:cs typeface="Calibri" panose="020F0502020204030204" pitchFamily="34" charset="0"/>
              </a:rPr>
              <a:t>Doesn’t matter:  ECM does just as well on strong primes.</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7" name="Slide Number Placeholder 5"/>
          <p:cNvSpPr>
            <a:spLocks noGrp="1"/>
          </p:cNvSpPr>
          <p:nvPr>
            <p:ph type="sldNum" sz="quarter" idx="12"/>
          </p:nvPr>
        </p:nvSpPr>
        <p:spPr>
          <a:noFill/>
        </p:spPr>
        <p:txBody>
          <a:bodyPr/>
          <a:lstStyle/>
          <a:p>
            <a:fld id="{E1F7285A-B576-4185-993B-E7D48C49655E}" type="slidenum">
              <a:rPr lang="en-US" smtClean="0"/>
              <a:pPr/>
              <a:t>63</a:t>
            </a:fld>
            <a:endParaRPr lang="en-US"/>
          </a:p>
        </p:txBody>
      </p:sp>
      <p:sp>
        <p:nvSpPr>
          <p:cNvPr id="67588" name="Rectangle 2"/>
          <p:cNvSpPr>
            <a:spLocks noGrp="1" noChangeArrowheads="1"/>
          </p:cNvSpPr>
          <p:nvPr>
            <p:ph type="title"/>
          </p:nvPr>
        </p:nvSpPr>
        <p:spPr>
          <a:xfrm>
            <a:off x="685800" y="0"/>
            <a:ext cx="7772400" cy="914400"/>
          </a:xfrm>
        </p:spPr>
        <p:txBody>
          <a:bodyPr/>
          <a:lstStyle/>
          <a:p>
            <a:r>
              <a:rPr lang="en-US" sz="3600" err="1"/>
              <a:t>Gordan’s</a:t>
            </a:r>
            <a:r>
              <a:rPr lang="en-US" sz="3600"/>
              <a:t> Algorithm</a:t>
            </a:r>
          </a:p>
        </p:txBody>
      </p:sp>
      <p:sp>
        <p:nvSpPr>
          <p:cNvPr id="67589" name="Rectangle 3"/>
          <p:cNvSpPr>
            <a:spLocks noGrp="1" noChangeArrowheads="1"/>
          </p:cNvSpPr>
          <p:nvPr>
            <p:ph type="body" idx="1"/>
          </p:nvPr>
        </p:nvSpPr>
        <p:spPr>
          <a:xfrm>
            <a:off x="685800" y="2209800"/>
            <a:ext cx="7772400" cy="3276600"/>
          </a:xfrm>
        </p:spPr>
        <p:txBody>
          <a:bodyPr/>
          <a:lstStyle/>
          <a:p>
            <a:pPr marL="609600" indent="-609600">
              <a:spcBef>
                <a:spcPts val="200"/>
              </a:spcBef>
              <a:buFontTx/>
              <a:buNone/>
            </a:pPr>
            <a:r>
              <a:rPr lang="en-US" sz="2000" dirty="0">
                <a:latin typeface="Calibri" panose="020F0502020204030204" pitchFamily="34" charset="0"/>
                <a:cs typeface="Calibri" panose="020F0502020204030204" pitchFamily="34" charset="0"/>
              </a:rPr>
              <a:t>Gordan’s algorithm</a:t>
            </a:r>
          </a:p>
          <a:p>
            <a:pPr marL="609600" indent="-609600">
              <a:spcBef>
                <a:spcPts val="200"/>
              </a:spcBef>
              <a:buFontTx/>
              <a:buAutoNum type="arabicPeriod"/>
            </a:pPr>
            <a:r>
              <a:rPr lang="en-US" sz="2000" dirty="0">
                <a:latin typeface="Calibri" panose="020F0502020204030204" pitchFamily="34" charset="0"/>
                <a:cs typeface="Calibri" panose="020F0502020204030204" pitchFamily="34" charset="0"/>
              </a:rPr>
              <a:t>Generate 2 primes, </a:t>
            </a:r>
            <a:r>
              <a:rPr lang="en-US" sz="2000" dirty="0" err="1">
                <a:latin typeface="Calibri" panose="020F0502020204030204" pitchFamily="34" charset="0"/>
                <a:cs typeface="Calibri" panose="020F0502020204030204" pitchFamily="34" charset="0"/>
              </a:rPr>
              <a:t>s,t</a:t>
            </a:r>
            <a:r>
              <a:rPr lang="en-US" sz="2000" dirty="0">
                <a:latin typeface="Calibri" panose="020F0502020204030204" pitchFamily="34" charset="0"/>
                <a:cs typeface="Calibri" panose="020F0502020204030204" pitchFamily="34" charset="0"/>
              </a:rPr>
              <a:t> of roughly same length.</a:t>
            </a:r>
          </a:p>
          <a:p>
            <a:pPr marL="609600" indent="-609600">
              <a:spcBef>
                <a:spcPts val="200"/>
              </a:spcBef>
              <a:buFontTx/>
              <a:buAutoNum type="arabicPeriod"/>
            </a:pPr>
            <a:r>
              <a:rPr lang="en-US" sz="2000" dirty="0">
                <a:latin typeface="Calibri" panose="020F0502020204030204" pitchFamily="34" charset="0"/>
                <a:cs typeface="Calibri" panose="020F0502020204030204" pitchFamily="34" charset="0"/>
              </a:rPr>
              <a:t>Pick i</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Find first prime in sequence, (2it+1),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=i</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i</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+1,…; denote this prime as r= (2it+1).</a:t>
            </a:r>
          </a:p>
          <a:p>
            <a:pPr marL="609600" indent="-609600">
              <a:spcBef>
                <a:spcPts val="200"/>
              </a:spcBef>
              <a:buFontTx/>
              <a:buAutoNum type="arabicPeriod"/>
            </a:pPr>
            <a:r>
              <a:rPr lang="en-US" sz="2000" dirty="0">
                <a:latin typeface="Calibri" panose="020F0502020204030204" pitchFamily="34" charset="0"/>
                <a:cs typeface="Calibri" panose="020F0502020204030204" pitchFamily="34" charset="0"/>
              </a:rPr>
              <a:t>Compute, p</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2(s</a:t>
            </a:r>
            <a:r>
              <a:rPr lang="en-US" sz="2000" baseline="30000" dirty="0">
                <a:latin typeface="Calibri" panose="020F0502020204030204" pitchFamily="34" charset="0"/>
                <a:cs typeface="Calibri" panose="020F0502020204030204" pitchFamily="34" charset="0"/>
              </a:rPr>
              <a:t>(r-2)</a:t>
            </a:r>
            <a:r>
              <a:rPr lang="en-US" sz="2000" dirty="0">
                <a:latin typeface="Calibri" panose="020F0502020204030204" pitchFamily="34" charset="0"/>
                <a:cs typeface="Calibri" panose="020F0502020204030204" pitchFamily="34" charset="0"/>
              </a:rPr>
              <a:t> (mod r))s-1.</a:t>
            </a:r>
          </a:p>
          <a:p>
            <a:pPr marL="609600" indent="-609600">
              <a:spcBef>
                <a:spcPts val="200"/>
              </a:spcBef>
              <a:buFontTx/>
              <a:buAutoNum type="arabicPeriod"/>
            </a:pPr>
            <a:r>
              <a:rPr lang="en-US" sz="2000" dirty="0">
                <a:latin typeface="Calibri" panose="020F0502020204030204" pitchFamily="34" charset="0"/>
                <a:cs typeface="Calibri" panose="020F0502020204030204" pitchFamily="34" charset="0"/>
              </a:rPr>
              <a:t>Select j</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Find first prime in sequence, (p</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+2jrs), j=j</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,j</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+1,…; denote this prime as p= (p</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+2jrs).</a:t>
            </a:r>
          </a:p>
          <a:p>
            <a:pPr marL="609600" indent="-609600">
              <a:spcBef>
                <a:spcPts val="200"/>
              </a:spcBef>
              <a:buFontTx/>
              <a:buAutoNum type="arabicPeriod"/>
            </a:pPr>
            <a:r>
              <a:rPr lang="en-US" sz="2000" dirty="0">
                <a:latin typeface="Calibri" panose="020F0502020204030204" pitchFamily="34" charset="0"/>
                <a:cs typeface="Calibri" panose="020F0502020204030204" pitchFamily="34" charset="0"/>
              </a:rPr>
              <a:t>return(p)</a:t>
            </a:r>
          </a:p>
          <a:p>
            <a:pPr marL="609600" indent="-609600">
              <a:buFontTx/>
              <a:buAutoNum type="arabicPeriod"/>
            </a:pPr>
            <a:endParaRPr lang="en-US" sz="2000" dirty="0"/>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7" name="Slide Number Placeholder 5"/>
          <p:cNvSpPr>
            <a:spLocks noGrp="1"/>
          </p:cNvSpPr>
          <p:nvPr>
            <p:ph type="sldNum" sz="quarter" idx="12"/>
          </p:nvPr>
        </p:nvSpPr>
        <p:spPr>
          <a:noFill/>
        </p:spPr>
        <p:txBody>
          <a:bodyPr/>
          <a:lstStyle/>
          <a:p>
            <a:fld id="{BC5600F4-56BC-4CBD-8DEE-787D97BBFB8B}" type="slidenum">
              <a:rPr lang="en-US" smtClean="0"/>
              <a:pPr/>
              <a:t>64</a:t>
            </a:fld>
            <a:endParaRPr lang="en-US"/>
          </a:p>
        </p:txBody>
      </p:sp>
      <p:sp>
        <p:nvSpPr>
          <p:cNvPr id="77828" name="Rectangle 2"/>
          <p:cNvSpPr>
            <a:spLocks noGrp="1" noChangeArrowheads="1"/>
          </p:cNvSpPr>
          <p:nvPr>
            <p:ph type="title"/>
          </p:nvPr>
        </p:nvSpPr>
        <p:spPr>
          <a:xfrm>
            <a:off x="685800" y="0"/>
            <a:ext cx="7772400" cy="914400"/>
          </a:xfrm>
        </p:spPr>
        <p:txBody>
          <a:bodyPr/>
          <a:lstStyle/>
          <a:p>
            <a:r>
              <a:rPr lang="en-US" sz="3600"/>
              <a:t>Attacks</a:t>
            </a:r>
          </a:p>
        </p:txBody>
      </p:sp>
      <p:sp>
        <p:nvSpPr>
          <p:cNvPr id="77829" name="Rectangle 3"/>
          <p:cNvSpPr>
            <a:spLocks noGrp="1" noChangeArrowheads="1"/>
          </p:cNvSpPr>
          <p:nvPr>
            <p:ph type="body" idx="1"/>
          </p:nvPr>
        </p:nvSpPr>
        <p:spPr>
          <a:xfrm>
            <a:off x="190500" y="1905000"/>
            <a:ext cx="8763000" cy="3276600"/>
          </a:xfrm>
        </p:spPr>
        <p:txBody>
          <a:bodyPr/>
          <a:lstStyle/>
          <a:p>
            <a:pPr>
              <a:spcBef>
                <a:spcPts val="200"/>
              </a:spcBef>
            </a:pPr>
            <a:r>
              <a:rPr lang="en-US" sz="2000" dirty="0">
                <a:latin typeface="Calibri" panose="020F0502020204030204" pitchFamily="34" charset="0"/>
                <a:cs typeface="Calibri" panose="020F0502020204030204" pitchFamily="34" charset="0"/>
              </a:rPr>
              <a:t>Elementary</a:t>
            </a:r>
          </a:p>
          <a:p>
            <a:pPr lvl="1">
              <a:spcBef>
                <a:spcPts val="200"/>
              </a:spcBef>
            </a:pPr>
            <a:r>
              <a:rPr lang="en-US" sz="2000" dirty="0">
                <a:latin typeface="Calibri" panose="020F0502020204030204" pitchFamily="34" charset="0"/>
                <a:cs typeface="Calibri" panose="020F0502020204030204" pitchFamily="34" charset="0"/>
              </a:rPr>
              <a:t>Common Modulus: K</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(e</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d</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 K</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,d</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,pq)</a:t>
            </a:r>
          </a:p>
          <a:p>
            <a:pPr>
              <a:spcBef>
                <a:spcPts val="200"/>
              </a:spcBef>
            </a:pPr>
            <a:r>
              <a:rPr lang="en-US" sz="2000" dirty="0">
                <a:latin typeface="Calibri" panose="020F0502020204030204" pitchFamily="34" charset="0"/>
                <a:cs typeface="Calibri" panose="020F0502020204030204" pitchFamily="34" charset="0"/>
              </a:rPr>
              <a:t>Low Public Exponent</a:t>
            </a:r>
          </a:p>
          <a:p>
            <a:pPr lvl="1">
              <a:spcBef>
                <a:spcPts val="200"/>
              </a:spcBef>
            </a:pPr>
            <a:r>
              <a:rPr lang="en-US" sz="2000" dirty="0">
                <a:latin typeface="Calibri" panose="020F0502020204030204" pitchFamily="34" charset="0"/>
                <a:cs typeface="Calibri" panose="020F0502020204030204" pitchFamily="34" charset="0"/>
              </a:rPr>
              <a:t>Wiener: Let N=</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 q&lt;p&lt;2q, d&lt;1/3n</a:t>
            </a:r>
            <a:r>
              <a:rPr lang="en-US" sz="2000" baseline="30000" dirty="0">
                <a:latin typeface="Calibri" panose="020F0502020204030204" pitchFamily="34" charset="0"/>
                <a:cs typeface="Calibri" panose="020F0502020204030204" pitchFamily="34" charset="0"/>
              </a:rPr>
              <a:t>1/4</a:t>
            </a:r>
            <a:r>
              <a:rPr lang="en-US" sz="2000" dirty="0">
                <a:latin typeface="Calibri" panose="020F0502020204030204" pitchFamily="34" charset="0"/>
                <a:cs typeface="Calibri" panose="020F0502020204030204" pitchFamily="34" charset="0"/>
              </a:rPr>
              <a:t>, given &lt;</a:t>
            </a:r>
            <a:r>
              <a:rPr lang="en-US" sz="2000" dirty="0" err="1">
                <a:latin typeface="Calibri" panose="020F0502020204030204" pitchFamily="34" charset="0"/>
                <a:cs typeface="Calibri" panose="020F0502020204030204" pitchFamily="34" charset="0"/>
              </a:rPr>
              <a:t>N,e</a:t>
            </a:r>
            <a:r>
              <a:rPr lang="en-US" sz="2000" dirty="0">
                <a:latin typeface="Calibri" panose="020F0502020204030204" pitchFamily="34" charset="0"/>
                <a:cs typeface="Calibri" panose="020F0502020204030204" pitchFamily="34" charset="0"/>
              </a:rPr>
              <a:t>&gt; and  ed=1 (mod f(n)), we can find d efficiently.</a:t>
            </a:r>
          </a:p>
          <a:p>
            <a:pPr lvl="2">
              <a:spcBef>
                <a:spcPts val="200"/>
              </a:spcBef>
            </a:pPr>
            <a:r>
              <a:rPr lang="en-US" sz="2000" dirty="0">
                <a:latin typeface="Calibri" panose="020F0502020204030204" pitchFamily="34" charset="0"/>
                <a:cs typeface="Calibri" panose="020F0502020204030204" pitchFamily="34" charset="0"/>
              </a:rPr>
              <a:t>Uses continued fractions</a:t>
            </a:r>
          </a:p>
          <a:p>
            <a:pPr lvl="1">
              <a:spcBef>
                <a:spcPts val="200"/>
              </a:spcBef>
            </a:pPr>
            <a:r>
              <a:rPr lang="en-US" sz="2000" dirty="0">
                <a:latin typeface="Calibri" panose="020F0502020204030204" pitchFamily="34" charset="0"/>
                <a:cs typeface="Calibri" panose="020F0502020204030204" pitchFamily="34" charset="0"/>
              </a:rPr>
              <a:t>Coppersmith’s Theorem: Let N be an integer and f a monic polynomial over Z, X=N</a:t>
            </a:r>
            <a:r>
              <a:rPr lang="en-US" sz="2000" baseline="30000" dirty="0">
                <a:latin typeface="Calibri" panose="020F0502020204030204" pitchFamily="34" charset="0"/>
                <a:cs typeface="Calibri" panose="020F0502020204030204" pitchFamily="34" charset="0"/>
              </a:rPr>
              <a:t>1/d-e</a:t>
            </a:r>
            <a:r>
              <a:rPr lang="en-US" sz="2000" dirty="0">
                <a:latin typeface="Calibri" panose="020F0502020204030204" pitchFamily="34" charset="0"/>
                <a:cs typeface="Calibri" panose="020F0502020204030204" pitchFamily="34" charset="0"/>
              </a:rPr>
              <a:t> for some e≠0.  Given &lt;N, f&gt;, we can efficiently find all integers |x</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|&lt;X satisfying f(x</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0 (mod N).  Running time is dominated by LLL on lattice with dimension O(min(1/𝜖, lg(N)).</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1" name="Slide Number Placeholder 5"/>
          <p:cNvSpPr>
            <a:spLocks noGrp="1"/>
          </p:cNvSpPr>
          <p:nvPr>
            <p:ph type="sldNum" sz="quarter" idx="12"/>
          </p:nvPr>
        </p:nvSpPr>
        <p:spPr>
          <a:noFill/>
        </p:spPr>
        <p:txBody>
          <a:bodyPr/>
          <a:lstStyle/>
          <a:p>
            <a:fld id="{8F160014-7033-4729-B7AD-7985B4273EE4}" type="slidenum">
              <a:rPr lang="en-US" smtClean="0"/>
              <a:pPr/>
              <a:t>65</a:t>
            </a:fld>
            <a:endParaRPr lang="en-US"/>
          </a:p>
        </p:txBody>
      </p:sp>
      <p:sp>
        <p:nvSpPr>
          <p:cNvPr id="78852" name="Rectangle 2"/>
          <p:cNvSpPr>
            <a:spLocks noGrp="1" noChangeArrowheads="1"/>
          </p:cNvSpPr>
          <p:nvPr>
            <p:ph type="title"/>
          </p:nvPr>
        </p:nvSpPr>
        <p:spPr>
          <a:xfrm>
            <a:off x="685800" y="0"/>
            <a:ext cx="7772400" cy="914400"/>
          </a:xfrm>
        </p:spPr>
        <p:txBody>
          <a:bodyPr/>
          <a:lstStyle/>
          <a:p>
            <a:r>
              <a:rPr lang="en-US" sz="3600"/>
              <a:t>Attacks, continued</a:t>
            </a:r>
          </a:p>
        </p:txBody>
      </p:sp>
      <p:sp>
        <p:nvSpPr>
          <p:cNvPr id="78853" name="Rectangle 3"/>
          <p:cNvSpPr>
            <a:spLocks noGrp="1" noChangeArrowheads="1"/>
          </p:cNvSpPr>
          <p:nvPr>
            <p:ph type="body" idx="1"/>
          </p:nvPr>
        </p:nvSpPr>
        <p:spPr>
          <a:xfrm>
            <a:off x="533400" y="1868384"/>
            <a:ext cx="8229600" cy="48006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rPr>
              <a:t>Related Messages and low exponents</a:t>
            </a:r>
          </a:p>
          <a:p>
            <a:pPr lvl="1">
              <a:lnSpc>
                <a:spcPct val="80000"/>
              </a:lnSpc>
              <a:spcBef>
                <a:spcPts val="200"/>
              </a:spcBef>
            </a:pPr>
            <a:r>
              <a:rPr lang="en-US" sz="2000" dirty="0">
                <a:latin typeface="Calibri" panose="020F0502020204030204" pitchFamily="34" charset="0"/>
                <a:cs typeface="Calibri" panose="020F0502020204030204" pitchFamily="34" charset="0"/>
              </a:rPr>
              <a:t>Coppersmith’s theorem can be used to strengthen Franklin-Reiter Related Message attack if e=3 and pad is &lt;1/9 message length.</a:t>
            </a:r>
          </a:p>
          <a:p>
            <a:pPr>
              <a:lnSpc>
                <a:spcPct val="80000"/>
              </a:lnSpc>
              <a:spcBef>
                <a:spcPts val="200"/>
              </a:spcBef>
            </a:pPr>
            <a:r>
              <a:rPr lang="en-US" sz="2000" dirty="0">
                <a:latin typeface="Calibri" panose="020F0502020204030204" pitchFamily="34" charset="0"/>
                <a:cs typeface="Calibri" panose="020F0502020204030204" pitchFamily="34" charset="0"/>
              </a:rPr>
              <a:t>Timing/Glitching</a:t>
            </a:r>
          </a:p>
          <a:p>
            <a:pPr>
              <a:lnSpc>
                <a:spcPct val="80000"/>
              </a:lnSpc>
              <a:spcBef>
                <a:spcPts val="200"/>
              </a:spcBef>
            </a:pPr>
            <a:r>
              <a:rPr lang="en-US" sz="2000" dirty="0" err="1">
                <a:latin typeface="Calibri" panose="020F0502020204030204" pitchFamily="34" charset="0"/>
                <a:cs typeface="Calibri" panose="020F0502020204030204" pitchFamily="34" charset="0"/>
              </a:rPr>
              <a:t>Bleichenbacher’s</a:t>
            </a:r>
            <a:r>
              <a:rPr lang="en-US" sz="2000" dirty="0">
                <a:latin typeface="Calibri" panose="020F0502020204030204" pitchFamily="34" charset="0"/>
                <a:cs typeface="Calibri" panose="020F0502020204030204" pitchFamily="34" charset="0"/>
              </a:rPr>
              <a:t> Attack on PKCS 1</a:t>
            </a:r>
          </a:p>
          <a:p>
            <a:pPr>
              <a:lnSpc>
                <a:spcPct val="80000"/>
              </a:lnSpc>
              <a:spcBef>
                <a:spcPts val="200"/>
              </a:spcBef>
            </a:pPr>
            <a:r>
              <a:rPr lang="en-US" sz="2000" dirty="0">
                <a:latin typeface="Calibri" panose="020F0502020204030204" pitchFamily="34" charset="0"/>
                <a:cs typeface="Calibri" panose="020F0502020204030204" pitchFamily="34" charset="0"/>
              </a:rPr>
              <a:t>Factoring</a:t>
            </a:r>
          </a:p>
          <a:p>
            <a:pPr lvl="1">
              <a:lnSpc>
                <a:spcPct val="80000"/>
              </a:lnSpc>
              <a:spcBef>
                <a:spcPts val="200"/>
              </a:spcBef>
            </a:pPr>
            <a:r>
              <a:rPr lang="en-US" sz="2000" dirty="0">
                <a:latin typeface="Calibri" panose="020F0502020204030204" pitchFamily="34" charset="0"/>
                <a:cs typeface="Calibri" panose="020F0502020204030204" pitchFamily="34" charset="0"/>
              </a:rPr>
              <a:t>Pollard rho</a:t>
            </a:r>
          </a:p>
          <a:p>
            <a:pPr lvl="1">
              <a:lnSpc>
                <a:spcPct val="80000"/>
              </a:lnSpc>
              <a:spcBef>
                <a:spcPts val="200"/>
              </a:spcBef>
            </a:pPr>
            <a:r>
              <a:rPr lang="en-US" sz="2000" dirty="0">
                <a:latin typeface="Calibri" panose="020F0502020204030204" pitchFamily="34" charset="0"/>
                <a:cs typeface="Calibri" panose="020F0502020204030204" pitchFamily="34" charset="0"/>
              </a:rPr>
              <a:t>p-1</a:t>
            </a:r>
          </a:p>
          <a:p>
            <a:pPr lvl="1">
              <a:lnSpc>
                <a:spcPct val="80000"/>
              </a:lnSpc>
              <a:spcBef>
                <a:spcPts val="200"/>
              </a:spcBef>
            </a:pPr>
            <a:r>
              <a:rPr lang="en-US" sz="2000" dirty="0">
                <a:latin typeface="Calibri" panose="020F0502020204030204" pitchFamily="34" charset="0"/>
                <a:cs typeface="Calibri" panose="020F0502020204030204" pitchFamily="34" charset="0"/>
              </a:rPr>
              <a:t>Quadratic Sieve</a:t>
            </a:r>
          </a:p>
          <a:p>
            <a:pPr lvl="1">
              <a:lnSpc>
                <a:spcPct val="80000"/>
              </a:lnSpc>
              <a:spcBef>
                <a:spcPts val="200"/>
              </a:spcBef>
            </a:pPr>
            <a:r>
              <a:rPr lang="en-US" sz="2000" dirty="0">
                <a:latin typeface="Calibri" panose="020F0502020204030204" pitchFamily="34" charset="0"/>
                <a:cs typeface="Calibri" panose="020F0502020204030204" pitchFamily="34" charset="0"/>
              </a:rPr>
              <a:t>Number Field Sieve</a:t>
            </a:r>
          </a:p>
          <a:p>
            <a:pPr lvl="1">
              <a:lnSpc>
                <a:spcPct val="80000"/>
              </a:lnSpc>
              <a:spcBef>
                <a:spcPts val="200"/>
              </a:spcBef>
            </a:pPr>
            <a:endParaRPr lang="en-US" sz="2000" dirty="0">
              <a:latin typeface="Calibri" panose="020F0502020204030204" pitchFamily="34" charset="0"/>
              <a:cs typeface="Calibri" panose="020F0502020204030204" pitchFamily="34" charset="0"/>
            </a:endParaRPr>
          </a:p>
          <a:p>
            <a:pPr>
              <a:lnSpc>
                <a:spcPct val="80000"/>
              </a:lnSpc>
              <a:spcBef>
                <a:spcPts val="200"/>
              </a:spcBef>
            </a:pPr>
            <a:r>
              <a:rPr lang="en-US" sz="2000" dirty="0">
                <a:latin typeface="Calibri" panose="020F0502020204030204" pitchFamily="34" charset="0"/>
                <a:cs typeface="Calibri" panose="020F0502020204030204" pitchFamily="34" charset="0"/>
              </a:rPr>
              <a:t>Reference: </a:t>
            </a:r>
            <a:r>
              <a:rPr lang="en-US" sz="2000" dirty="0" err="1">
                <a:latin typeface="Calibri" panose="020F0502020204030204" pitchFamily="34" charset="0"/>
                <a:cs typeface="Calibri" panose="020F0502020204030204" pitchFamily="34" charset="0"/>
              </a:rPr>
              <a:t>Boneh</a:t>
            </a:r>
            <a:r>
              <a:rPr lang="en-US" sz="2000" dirty="0">
                <a:latin typeface="Calibri" panose="020F0502020204030204" pitchFamily="34" charset="0"/>
                <a:cs typeface="Calibri" panose="020F0502020204030204" pitchFamily="34" charset="0"/>
              </a:rPr>
              <a:t>, Twenty years of attacks on RSA. Notices AMS.</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685800" y="0"/>
            <a:ext cx="7772400" cy="838200"/>
          </a:xfrm>
        </p:spPr>
        <p:txBody>
          <a:bodyPr/>
          <a:lstStyle/>
          <a:p>
            <a:r>
              <a:rPr lang="en-US" sz="3600"/>
              <a:t>Common Modulus Attack</a:t>
            </a:r>
          </a:p>
        </p:txBody>
      </p:sp>
      <p:sp>
        <p:nvSpPr>
          <p:cNvPr id="225283" name="Rectangle 3"/>
          <p:cNvSpPr>
            <a:spLocks noGrp="1" noChangeArrowheads="1"/>
          </p:cNvSpPr>
          <p:nvPr>
            <p:ph type="body" idx="1"/>
          </p:nvPr>
        </p:nvSpPr>
        <p:spPr>
          <a:xfrm>
            <a:off x="685800" y="1752600"/>
            <a:ext cx="7772400" cy="4114800"/>
          </a:xfrm>
        </p:spPr>
        <p:txBody>
          <a:bodyPr/>
          <a:lstStyle/>
          <a:p>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a:t>
            </a:r>
          </a:p>
          <a:p>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m</a:t>
            </a:r>
            <a:r>
              <a:rPr lang="en-US" sz="2000" baseline="30000" dirty="0">
                <a:latin typeface="Calibri" panose="020F0502020204030204" pitchFamily="34" charset="0"/>
                <a:cs typeface="Calibri" panose="020F0502020204030204" pitchFamily="34" charset="0"/>
              </a:rPr>
              <a:t>e1</a:t>
            </a:r>
            <a:r>
              <a:rPr lang="en-US" sz="2000" dirty="0">
                <a:latin typeface="Calibri" panose="020F0502020204030204" pitchFamily="34" charset="0"/>
                <a:cs typeface="Calibri" panose="020F0502020204030204" pitchFamily="34" charset="0"/>
              </a:rPr>
              <a:t> (mod n)</a:t>
            </a:r>
          </a:p>
          <a:p>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m</a:t>
            </a:r>
            <a:r>
              <a:rPr lang="en-US" sz="2000" baseline="30000" dirty="0">
                <a:latin typeface="Calibri" panose="020F0502020204030204" pitchFamily="34" charset="0"/>
                <a:cs typeface="Calibri" panose="020F0502020204030204" pitchFamily="34" charset="0"/>
              </a:rPr>
              <a:t>e2</a:t>
            </a:r>
            <a:r>
              <a:rPr lang="en-US" sz="2000" dirty="0">
                <a:latin typeface="Calibri" panose="020F0502020204030204" pitchFamily="34" charset="0"/>
                <a:cs typeface="Calibri" panose="020F0502020204030204" pitchFamily="34" charset="0"/>
              </a:rPr>
              <a:t> (mod n)</a:t>
            </a:r>
          </a:p>
          <a:p>
            <a:r>
              <a:rPr lang="en-US" sz="2000" dirty="0">
                <a:latin typeface="Calibri" panose="020F0502020204030204" pitchFamily="34" charset="0"/>
                <a:cs typeface="Calibri" panose="020F0502020204030204" pitchFamily="34" charset="0"/>
              </a:rPr>
              <a:t>d</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+d</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1</a:t>
            </a:r>
          </a:p>
          <a:p>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d1 </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d2 </a:t>
            </a:r>
            <a:r>
              <a:rPr lang="en-US" sz="2000" dirty="0">
                <a:latin typeface="Calibri" panose="020F0502020204030204" pitchFamily="34" charset="0"/>
                <a:cs typeface="Calibri" panose="020F0502020204030204" pitchFamily="34" charset="0"/>
              </a:rPr>
              <a:t>= m, oops!</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67</a:t>
            </a:fld>
            <a:endParaRPr lang="en-US"/>
          </a:p>
        </p:txBody>
      </p:sp>
      <p:sp>
        <p:nvSpPr>
          <p:cNvPr id="25604" name="Rectangle 2"/>
          <p:cNvSpPr>
            <a:spLocks noGrp="1" noChangeArrowheads="1"/>
          </p:cNvSpPr>
          <p:nvPr>
            <p:ph type="title"/>
          </p:nvPr>
        </p:nvSpPr>
        <p:spPr>
          <a:xfrm>
            <a:off x="685800" y="228600"/>
            <a:ext cx="7772400" cy="762000"/>
          </a:xfrm>
        </p:spPr>
        <p:txBody>
          <a:bodyPr/>
          <a:lstStyle/>
          <a:p>
            <a:r>
              <a:rPr lang="en-US" sz="3600"/>
              <a:t>Small exponent attack on RSA</a:t>
            </a:r>
          </a:p>
        </p:txBody>
      </p:sp>
      <mc:AlternateContent xmlns:mc="http://schemas.openxmlformats.org/markup-compatibility/2006" xmlns:a14="http://schemas.microsoft.com/office/drawing/2010/main">
        <mc:Choice Requires="a14">
          <p:sp>
            <p:nvSpPr>
              <p:cNvPr id="25605" name="Rectangle 3"/>
              <p:cNvSpPr>
                <a:spLocks noGrp="1" noChangeArrowheads="1"/>
              </p:cNvSpPr>
              <p:nvPr>
                <p:ph type="body" idx="1"/>
              </p:nvPr>
            </p:nvSpPr>
            <p:spPr>
              <a:xfrm>
                <a:off x="457200" y="1676400"/>
                <a:ext cx="8458200" cy="44196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q&lt;p&lt;2q, n=</a:t>
                </a:r>
                <a:r>
                  <a:rPr lang="en-US" sz="2000" dirty="0" err="1">
                    <a:latin typeface="Calibri" panose="020F0502020204030204" pitchFamily="34" charset="0"/>
                    <a:cs typeface="Calibri" panose="020F0502020204030204" pitchFamily="34" charset="0"/>
                    <a:sym typeface="Symbol" pitchFamily="18" charset="2"/>
                  </a:rPr>
                  <a:t>pq</a:t>
                </a:r>
                <a:r>
                  <a:rPr lang="en-US" sz="2000" dirty="0">
                    <a:latin typeface="Calibri" panose="020F0502020204030204" pitchFamily="34" charset="0"/>
                    <a:cs typeface="Calibri" panose="020F0502020204030204" pitchFamily="34" charset="0"/>
                    <a:sym typeface="Symbol" pitchFamily="18" charset="2"/>
                  </a:rPr>
                  <a:t>, 1</a:t>
                </a:r>
                <a:r>
                  <a:rPr lang="en-US" sz="2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sym typeface="Symbol" pitchFamily="18" charset="2"/>
                  </a:rPr>
                  <a:t>d,e&lt;</a:t>
                </a:r>
                <a:r>
                  <a:rPr lang="en-US" sz="2000" dirty="0">
                    <a:latin typeface="Calibri" panose="020F0502020204030204" pitchFamily="34" charset="0"/>
                    <a:cs typeface="Calibri" panose="020F0502020204030204" pitchFamily="34" charset="0"/>
                  </a:rPr>
                  <a:t>f(n) and d&lt;1/3 n</a:t>
                </a:r>
                <a:r>
                  <a:rPr lang="en-US" sz="2000" baseline="30000" dirty="0">
                    <a:latin typeface="Calibri" panose="020F0502020204030204" pitchFamily="34" charset="0"/>
                    <a:cs typeface="Calibri" panose="020F0502020204030204" pitchFamily="34" charset="0"/>
                  </a:rPr>
                  <a:t>1/4</a:t>
                </a:r>
                <a:r>
                  <a:rPr lang="en-US" sz="2000" dirty="0">
                    <a:latin typeface="Calibri" panose="020F0502020204030204" pitchFamily="34" charset="0"/>
                    <a:cs typeface="Calibri" panose="020F0502020204030204" pitchFamily="34" charset="0"/>
                  </a:rPr>
                  <a:t>, d can be calculated quickly.</a:t>
                </a:r>
              </a:p>
              <a:p>
                <a:pPr>
                  <a:lnSpc>
                    <a:spcPct val="80000"/>
                  </a:lnSpc>
                  <a:spcBef>
                    <a:spcPts val="200"/>
                  </a:spcBef>
                </a:pPr>
                <a:endParaRPr lang="en-US" sz="200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Proof: </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q&lt;</a:t>
                </a:r>
                <a:r>
                  <a:rPr lang="en-US" sz="2000" dirty="0">
                    <a:latin typeface="Calibri" panose="020F0502020204030204" pitchFamily="34" charset="0"/>
                    <a:cs typeface="Calibri" panose="020F0502020204030204" pitchFamily="34" charset="0"/>
                  </a:rPr>
                  <a:t>√n, n-f(n)&lt;3√n.  </a:t>
                </a:r>
                <a14:m>
                  <m:oMath xmlns:m="http://schemas.openxmlformats.org/officeDocument/2006/math">
                    <m:r>
                      <a:rPr lang="en-US" sz="2000" b="0" i="1" smtClean="0">
                        <a:latin typeface="Cambria Math" panose="02040503050406030204" pitchFamily="18" charset="0"/>
                        <a:cs typeface="Arial" pitchFamily="34" charset="0"/>
                      </a:rPr>
                      <m:t>𝑒𝑑</m:t>
                    </m:r>
                    <m:r>
                      <a:rPr lang="en-US" sz="2000" b="0" i="1" smtClean="0">
                        <a:latin typeface="Cambria Math" panose="02040503050406030204" pitchFamily="18" charset="0"/>
                        <a:cs typeface="Arial" pitchFamily="34" charset="0"/>
                      </a:rPr>
                      <m:t>=1+</m:t>
                    </m:r>
                    <m:r>
                      <a:rPr lang="en-US" sz="2000" b="0" i="1" smtClean="0">
                        <a:latin typeface="Cambria Math" panose="02040503050406030204" pitchFamily="18" charset="0"/>
                        <a:ea typeface="Cambria Math" panose="02040503050406030204" pitchFamily="18" charset="0"/>
                        <a:cs typeface="Arial" pitchFamily="34" charset="0"/>
                      </a:rPr>
                      <m:t>𝜑</m:t>
                    </m:r>
                    <m:d>
                      <m:dPr>
                        <m:ctrlPr>
                          <a:rPr lang="en-US" sz="2000" b="0" i="1" smtClean="0">
                            <a:latin typeface="Cambria Math" panose="02040503050406030204" pitchFamily="18" charset="0"/>
                            <a:ea typeface="Cambria Math" panose="02040503050406030204" pitchFamily="18" charset="0"/>
                            <a:cs typeface="Arial" pitchFamily="34" charset="0"/>
                          </a:rPr>
                        </m:ctrlPr>
                      </m:dPr>
                      <m:e>
                        <m:r>
                          <a:rPr lang="en-US" sz="2000" b="0" i="1" smtClean="0">
                            <a:latin typeface="Cambria Math" panose="02040503050406030204" pitchFamily="18" charset="0"/>
                            <a:ea typeface="Cambria Math" panose="02040503050406030204" pitchFamily="18" charset="0"/>
                            <a:cs typeface="Arial" pitchFamily="34" charset="0"/>
                          </a:rPr>
                          <m:t>𝑛</m:t>
                        </m:r>
                      </m:e>
                    </m:d>
                    <m:r>
                      <a:rPr lang="en-US" sz="2000" b="0" i="1" smtClean="0">
                        <a:latin typeface="Cambria Math" panose="02040503050406030204" pitchFamily="18" charset="0"/>
                        <a:ea typeface="Cambria Math" panose="02040503050406030204" pitchFamily="18" charset="0"/>
                        <a:cs typeface="Arial" pitchFamily="34" charset="0"/>
                      </a:rPr>
                      <m:t>𝑘</m:t>
                    </m:r>
                  </m:oMath>
                </a14:m>
                <a:r>
                  <a:rPr lang="en-US" sz="2000" dirty="0">
                    <a:latin typeface="Calibri" panose="020F0502020204030204" pitchFamily="34" charset="0"/>
                    <a:cs typeface="Calibri" panose="020F0502020204030204" pitchFamily="34" charset="0"/>
                  </a:rPr>
                  <a:t>. So, </a:t>
                </a:r>
                <a14:m>
                  <m:oMath xmlns:m="http://schemas.openxmlformats.org/officeDocument/2006/math">
                    <m:r>
                      <a:rPr lang="en-US" sz="2000" i="1" smtClean="0">
                        <a:latin typeface="Cambria Math" panose="02040503050406030204" pitchFamily="18" charset="0"/>
                        <a:ea typeface="Cambria Math" panose="02040503050406030204" pitchFamily="18" charset="0"/>
                        <a:cs typeface="Arial" pitchFamily="34" charset="0"/>
                      </a:rPr>
                      <m:t>𝜑</m:t>
                    </m:r>
                    <m:d>
                      <m:dPr>
                        <m:ctrlPr>
                          <a:rPr lang="en-US" sz="2000" b="0" i="1" smtClean="0">
                            <a:latin typeface="Cambria Math" panose="02040503050406030204" pitchFamily="18" charset="0"/>
                            <a:ea typeface="Cambria Math" panose="02040503050406030204" pitchFamily="18" charset="0"/>
                            <a:cs typeface="Arial" pitchFamily="34" charset="0"/>
                          </a:rPr>
                        </m:ctrlPr>
                      </m:dPr>
                      <m:e>
                        <m:r>
                          <a:rPr lang="en-US" sz="2000" b="0" i="1" smtClean="0">
                            <a:latin typeface="Cambria Math" panose="02040503050406030204" pitchFamily="18" charset="0"/>
                            <a:ea typeface="Cambria Math" panose="02040503050406030204" pitchFamily="18" charset="0"/>
                            <a:cs typeface="Arial" pitchFamily="34" charset="0"/>
                          </a:rPr>
                          <m:t>𝑛</m:t>
                        </m:r>
                      </m:e>
                    </m:d>
                    <m:r>
                      <a:rPr lang="en-US" sz="2000" b="0" i="1" smtClean="0">
                        <a:latin typeface="Cambria Math" panose="02040503050406030204" pitchFamily="18" charset="0"/>
                        <a:ea typeface="Cambria Math" panose="02040503050406030204" pitchFamily="18" charset="0"/>
                        <a:cs typeface="Arial" pitchFamily="34" charset="0"/>
                      </a:rPr>
                      <m:t>&lt;</m:t>
                    </m:r>
                    <m:r>
                      <a:rPr lang="en-US" sz="2000" b="0" i="1" smtClean="0">
                        <a:latin typeface="Cambria Math" panose="02040503050406030204" pitchFamily="18" charset="0"/>
                        <a:ea typeface="Cambria Math" panose="02040503050406030204" pitchFamily="18" charset="0"/>
                        <a:cs typeface="Arial" pitchFamily="34" charset="0"/>
                      </a:rPr>
                      <m:t>𝑒𝑑</m:t>
                    </m:r>
                    <m:r>
                      <a:rPr lang="en-US" sz="2000" b="0" i="1" smtClean="0">
                        <a:latin typeface="Cambria Math" panose="02040503050406030204" pitchFamily="18" charset="0"/>
                        <a:ea typeface="Cambria Math" panose="02040503050406030204" pitchFamily="18" charset="0"/>
                        <a:cs typeface="Arial" pitchFamily="34" charset="0"/>
                      </a:rPr>
                      <m:t>&lt;</m:t>
                    </m:r>
                    <m:f>
                      <m:fPr>
                        <m:ctrlPr>
                          <a:rPr lang="en-US" sz="2000" b="0" i="1" smtClean="0">
                            <a:latin typeface="Cambria Math" panose="02040503050406030204" pitchFamily="18" charset="0"/>
                            <a:ea typeface="Cambria Math" panose="02040503050406030204" pitchFamily="18" charset="0"/>
                            <a:cs typeface="Arial" pitchFamily="34" charset="0"/>
                          </a:rPr>
                        </m:ctrlPr>
                      </m:fPr>
                      <m:num>
                        <m:r>
                          <a:rPr lang="en-US" sz="2000" b="0" i="1" smtClean="0">
                            <a:latin typeface="Cambria Math" panose="02040503050406030204" pitchFamily="18" charset="0"/>
                            <a:ea typeface="Cambria Math" panose="02040503050406030204" pitchFamily="18" charset="0"/>
                            <a:cs typeface="Arial" pitchFamily="34" charset="0"/>
                          </a:rPr>
                          <m:t>1</m:t>
                        </m:r>
                      </m:num>
                      <m:den>
                        <m:r>
                          <a:rPr lang="en-US" sz="2000" b="0" i="1" smtClean="0">
                            <a:latin typeface="Cambria Math" panose="02040503050406030204" pitchFamily="18" charset="0"/>
                            <a:ea typeface="Cambria Math" panose="02040503050406030204" pitchFamily="18" charset="0"/>
                            <a:cs typeface="Arial" pitchFamily="34" charset="0"/>
                          </a:rPr>
                          <m:t>3</m:t>
                        </m:r>
                      </m:den>
                    </m:f>
                    <m:sSup>
                      <m:sSupPr>
                        <m:ctrlPr>
                          <a:rPr lang="en-US" sz="2000" b="0" i="1" smtClean="0">
                            <a:latin typeface="Cambria Math" panose="02040503050406030204" pitchFamily="18" charset="0"/>
                            <a:ea typeface="Cambria Math" panose="02040503050406030204" pitchFamily="18" charset="0"/>
                            <a:cs typeface="Arial" pitchFamily="34" charset="0"/>
                          </a:rPr>
                        </m:ctrlPr>
                      </m:sSupPr>
                      <m:e>
                        <m:r>
                          <a:rPr lang="en-US" sz="2000" b="0" i="1" smtClean="0">
                            <a:latin typeface="Cambria Math" panose="02040503050406030204" pitchFamily="18" charset="0"/>
                            <a:ea typeface="Cambria Math" panose="02040503050406030204" pitchFamily="18" charset="0"/>
                            <a:cs typeface="Arial" pitchFamily="34" charset="0"/>
                          </a:rPr>
                          <m:t>𝑛</m:t>
                        </m:r>
                      </m:e>
                      <m:sup>
                        <m:f>
                          <m:fPr>
                            <m:ctrlPr>
                              <a:rPr lang="en-US" sz="2000" b="0" i="1" smtClean="0">
                                <a:latin typeface="Cambria Math" panose="02040503050406030204" pitchFamily="18" charset="0"/>
                                <a:ea typeface="Cambria Math" panose="02040503050406030204" pitchFamily="18" charset="0"/>
                                <a:cs typeface="Arial" pitchFamily="34" charset="0"/>
                              </a:rPr>
                            </m:ctrlPr>
                          </m:fPr>
                          <m:num>
                            <m:r>
                              <a:rPr lang="en-US" sz="2000" b="0" i="1" smtClean="0">
                                <a:latin typeface="Cambria Math" panose="02040503050406030204" pitchFamily="18" charset="0"/>
                                <a:ea typeface="Cambria Math" panose="02040503050406030204" pitchFamily="18" charset="0"/>
                                <a:cs typeface="Arial" pitchFamily="34" charset="0"/>
                              </a:rPr>
                              <m:t>1</m:t>
                            </m:r>
                          </m:num>
                          <m:den>
                            <m:r>
                              <a:rPr lang="en-US" sz="2000" b="0" i="1" smtClean="0">
                                <a:latin typeface="Cambria Math" panose="02040503050406030204" pitchFamily="18" charset="0"/>
                                <a:ea typeface="Cambria Math" panose="02040503050406030204" pitchFamily="18" charset="0"/>
                                <a:cs typeface="Arial" pitchFamily="34" charset="0"/>
                              </a:rPr>
                              <m:t>4</m:t>
                            </m:r>
                          </m:den>
                        </m:f>
                      </m:sup>
                    </m:sSup>
                  </m:oMath>
                </a14:m>
                <a:r>
                  <a:rPr lang="en-US" sz="2000" dirty="0">
                    <a:latin typeface="Calibri" panose="020F0502020204030204" pitchFamily="34" charset="0"/>
                    <a:cs typeface="Calibri" panose="020F0502020204030204" pitchFamily="34" charset="0"/>
                  </a:rPr>
                  <a:t>.  </a:t>
                </a:r>
                <a14:m>
                  <m:oMath xmlns:m="http://schemas.openxmlformats.org/officeDocument/2006/math">
                    <m:r>
                      <a:rPr lang="en-US" sz="2000" b="0" i="1" smtClean="0">
                        <a:latin typeface="Cambria Math" panose="02040503050406030204" pitchFamily="18" charset="0"/>
                      </a:rPr>
                      <m:t>𝑘𝑛</m:t>
                    </m:r>
                    <m:r>
                      <a:rPr lang="en-US" sz="2000" b="0" i="1" smtClean="0">
                        <a:latin typeface="Cambria Math" panose="02040503050406030204" pitchFamily="18" charset="0"/>
                      </a:rPr>
                      <m:t>−</m:t>
                    </m:r>
                    <m:r>
                      <a:rPr lang="en-US" sz="2000" b="0" i="1" smtClean="0">
                        <a:latin typeface="Cambria Math" panose="02040503050406030204" pitchFamily="18" charset="0"/>
                      </a:rPr>
                      <m:t>𝑒𝑑</m:t>
                    </m:r>
                    <m:r>
                      <a:rPr lang="en-US" sz="2000" b="0" i="1" smtClean="0">
                        <a:latin typeface="Cambria Math" panose="02040503050406030204" pitchFamily="18" charset="0"/>
                      </a:rPr>
                      <m:t>=</m:t>
                    </m:r>
                    <m:r>
                      <a:rPr lang="en-US" sz="2000" b="0" i="1" smtClean="0">
                        <a:latin typeface="Cambria Math" panose="02040503050406030204" pitchFamily="18" charset="0"/>
                      </a:rPr>
                      <m:t>𝑘</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𝑛</m:t>
                            </m:r>
                          </m:e>
                        </m:d>
                      </m:e>
                    </m:d>
                    <m:r>
                      <a:rPr lang="en-US" sz="2000" b="0" i="1" smtClean="0">
                        <a:latin typeface="Cambria Math" panose="02040503050406030204" pitchFamily="18" charset="0"/>
                        <a:ea typeface="Cambria Math" panose="02040503050406030204" pitchFamily="18" charset="0"/>
                      </a:rPr>
                      <m:t>−1</m:t>
                    </m:r>
                  </m:oMath>
                </a14:m>
                <a:r>
                  <a:rPr lang="en-US" sz="2000" dirty="0">
                    <a:latin typeface="Calibri" panose="020F0502020204030204" pitchFamily="34" charset="0"/>
                    <a:cs typeface="Calibri" panose="020F0502020204030204" pitchFamily="34" charset="0"/>
                  </a:rPr>
                  <a:t>.</a:t>
                </a:r>
              </a:p>
              <a:p>
                <a:pPr lvl="1">
                  <a:lnSpc>
                    <a:spcPct val="80000"/>
                  </a:lnSpc>
                  <a:spcBef>
                    <a:spcPts val="200"/>
                  </a:spcBef>
                </a:pPr>
                <a14:m>
                  <m:oMath xmlns:m="http://schemas.openxmlformats.org/officeDocument/2006/math">
                    <m:r>
                      <a:rPr lang="en-US" sz="2000" b="0" i="1" smtClean="0">
                        <a:latin typeface="Cambria Math" panose="02040503050406030204" pitchFamily="18" charset="0"/>
                      </a:rPr>
                      <m:t>0</m:t>
                    </m:r>
                    <m:r>
                      <a:rPr lang="en-US" sz="2000" b="0" i="1" smtClean="0">
                        <a:latin typeface="Cambria Math" panose="02040503050406030204" pitchFamily="18" charset="0"/>
                        <a:ea typeface="Cambria Math" panose="02040503050406030204" pitchFamily="18" charset="0"/>
                      </a:rPr>
                      <m:t>&lt;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𝑘</m:t>
                        </m:r>
                      </m:num>
                      <m:den>
                        <m:r>
                          <a:rPr lang="en-US" sz="2000" b="0" i="1" smtClean="0">
                            <a:latin typeface="Cambria Math" panose="02040503050406030204" pitchFamily="18" charset="0"/>
                            <a:ea typeface="Cambria Math" panose="02040503050406030204" pitchFamily="18" charset="0"/>
                          </a:rPr>
                          <m:t>𝑑</m:t>
                        </m:r>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𝑒</m:t>
                        </m:r>
                      </m:num>
                      <m:den>
                        <m:r>
                          <a:rPr lang="en-US" sz="2000" b="0" i="1" smtClean="0">
                            <a:latin typeface="Cambria Math" panose="02040503050406030204" pitchFamily="18" charset="0"/>
                            <a:ea typeface="Cambria Math" panose="02040503050406030204" pitchFamily="18" charset="0"/>
                          </a:rPr>
                          <m:t>𝑛</m:t>
                        </m:r>
                      </m:den>
                    </m:f>
                    <m:r>
                      <a:rPr lang="en-US" sz="2000" b="0" i="1" smtClean="0">
                        <a:latin typeface="Cambria Math" panose="02040503050406030204" pitchFamily="18" charset="0"/>
                        <a:ea typeface="Cambria Math" panose="02040503050406030204" pitchFamily="18" charset="0"/>
                      </a:rPr>
                      <m:t>&lt;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3</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𝑑</m:t>
                            </m:r>
                          </m:e>
                          <m:sup>
                            <m:r>
                              <a:rPr lang="en-US" sz="2000" b="0" i="1" smtClean="0">
                                <a:latin typeface="Cambria Math" panose="02040503050406030204" pitchFamily="18" charset="0"/>
                                <a:ea typeface="Cambria Math" panose="02040503050406030204" pitchFamily="18" charset="0"/>
                              </a:rPr>
                              <m:t>2</m:t>
                            </m:r>
                          </m:sup>
                        </m:sSup>
                      </m:den>
                    </m:f>
                  </m:oMath>
                </a14:m>
                <a:r>
                  <a:rPr lang="en-US" sz="2000" dirty="0">
                    <a:latin typeface="Calibri" panose="020F0502020204030204" pitchFamily="34" charset="0"/>
                    <a:cs typeface="Calibri" panose="020F0502020204030204" pitchFamily="34" charset="0"/>
                  </a:rPr>
                  <a:t>.  By continued fractions result, the successive approximations A/B with k=A, d=B and </a:t>
                </a:r>
                <a14:m>
                  <m:oMath xmlns:m="http://schemas.openxmlformats.org/officeDocument/2006/math">
                    <m:r>
                      <a:rPr lang="en-US" sz="2000" b="0" i="1" smtClean="0">
                        <a:latin typeface="Cambria Math" panose="02040503050406030204" pitchFamily="18" charset="0"/>
                      </a:rPr>
                      <m:t>𝐶</m:t>
                    </m:r>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𝑒𝑑</m:t>
                        </m:r>
                        <m:r>
                          <a:rPr lang="en-US" sz="2000" b="0" i="1" smtClean="0">
                            <a:latin typeface="Cambria Math" panose="02040503050406030204" pitchFamily="18" charset="0"/>
                          </a:rPr>
                          <m:t>−1</m:t>
                        </m:r>
                      </m:num>
                      <m:den>
                        <m:r>
                          <a:rPr lang="en-US" sz="2000" b="0" i="1" smtClean="0">
                            <a:latin typeface="Cambria Math" panose="02040503050406030204" pitchFamily="18" charset="0"/>
                          </a:rPr>
                          <m:t>𝑘</m:t>
                        </m:r>
                      </m:den>
                    </m:f>
                    <m:r>
                      <a:rPr lang="en-US" sz="2000" b="0" i="1" smtClean="0">
                        <a:latin typeface="Cambria Math" panose="02040503050406030204" pitchFamily="18" charset="0"/>
                      </a:rPr>
                      <m:t> </m:t>
                    </m:r>
                  </m:oMath>
                </a14:m>
                <a:r>
                  <a:rPr lang="en-US" sz="2000" dirty="0">
                    <a:latin typeface="Calibri" panose="020F0502020204030204" pitchFamily="34" charset="0"/>
                    <a:cs typeface="Calibri" panose="020F0502020204030204" pitchFamily="34" charset="0"/>
                  </a:rPr>
                  <a:t>allows us to compute </a:t>
                </a:r>
                <a14:m>
                  <m:oMath xmlns:m="http://schemas.openxmlformats.org/officeDocument/2006/math">
                    <m:r>
                      <a:rPr lang="en-US" sz="200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𝑛</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𝐶</m:t>
                    </m:r>
                  </m:oMath>
                </a14:m>
                <a:r>
                  <a:rPr lang="en-US" sz="2000" dirty="0">
                    <a:latin typeface="Calibri" panose="020F0502020204030204" pitchFamily="34" charset="0"/>
                    <a:cs typeface="Calibri" panose="020F0502020204030204" pitchFamily="34" charset="0"/>
                  </a:rPr>
                  <a:t>.  </a:t>
                </a:r>
              </a:p>
              <a:p>
                <a:pPr lvl="1">
                  <a:lnSpc>
                    <a:spcPct val="80000"/>
                  </a:lnSpc>
                  <a:spcBef>
                    <a:spcPts val="200"/>
                  </a:spcBef>
                </a:pPr>
                <a:r>
                  <a:rPr lang="en-US" sz="2000" dirty="0">
                    <a:latin typeface="Calibri" panose="020F0502020204030204" pitchFamily="34" charset="0"/>
                    <a:cs typeface="Calibri" panose="020F0502020204030204" pitchFamily="34" charset="0"/>
                  </a:rPr>
                  <a:t>Now use the previous result.</a:t>
                </a:r>
              </a:p>
              <a:p>
                <a:pPr lvl="1">
                  <a:lnSpc>
                    <a:spcPct val="80000"/>
                  </a:lnSpc>
                  <a:buNone/>
                </a:pPr>
                <a:endParaRPr lang="en-US" sz="2400" dirty="0">
                  <a:latin typeface="Arial" pitchFamily="34" charset="0"/>
                  <a:cs typeface="Arial" pitchFamily="34" charset="0"/>
                  <a:sym typeface="Symbol" pitchFamily="18" charset="2"/>
                </a:endParaRPr>
              </a:p>
            </p:txBody>
          </p:sp>
        </mc:Choice>
        <mc:Fallback xmlns="">
          <p:sp>
            <p:nvSpPr>
              <p:cNvPr id="25605" name="Rectangle 3"/>
              <p:cNvSpPr>
                <a:spLocks noGrp="1" noRot="1" noChangeAspect="1" noMove="1" noResize="1" noEditPoints="1" noAdjustHandles="1" noChangeArrowheads="1" noChangeShapeType="1" noTextEdit="1"/>
              </p:cNvSpPr>
              <p:nvPr>
                <p:ph type="body" idx="1"/>
              </p:nvPr>
            </p:nvSpPr>
            <p:spPr>
              <a:xfrm>
                <a:off x="457200" y="1676400"/>
                <a:ext cx="8458200" cy="4419600"/>
              </a:xfrm>
              <a:blipFill>
                <a:blip r:embed="rId2"/>
                <a:stretch>
                  <a:fillRect l="-750" t="-2292"/>
                </a:stretch>
              </a:blipFill>
            </p:spPr>
            <p:txBody>
              <a:bodyPr/>
              <a:lstStyle/>
              <a:p>
                <a:r>
                  <a:rPr lang="en-US">
                    <a:noFill/>
                  </a:rPr>
                  <a:t> </a:t>
                </a:r>
              </a:p>
            </p:txBody>
          </p:sp>
        </mc:Fallback>
      </mc:AlternateContent>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685800" y="0"/>
            <a:ext cx="7772400" cy="914400"/>
          </a:xfrm>
        </p:spPr>
        <p:txBody>
          <a:bodyPr/>
          <a:lstStyle/>
          <a:p>
            <a:r>
              <a:rPr lang="en-US" sz="3600"/>
              <a:t>Short plaintext</a:t>
            </a:r>
          </a:p>
        </p:txBody>
      </p:sp>
      <p:sp>
        <p:nvSpPr>
          <p:cNvPr id="25605" name="Rectangle 3"/>
          <p:cNvSpPr>
            <a:spLocks noGrp="1" noChangeArrowheads="1"/>
          </p:cNvSpPr>
          <p:nvPr>
            <p:ph type="body" idx="1"/>
          </p:nvPr>
        </p:nvSpPr>
        <p:spPr>
          <a:xfrm>
            <a:off x="685800" y="2209800"/>
            <a:ext cx="8077200" cy="2438400"/>
          </a:xfrm>
        </p:spPr>
        <p:txBody>
          <a:bodyPr/>
          <a:lstStyle/>
          <a:p>
            <a:pPr>
              <a:lnSpc>
                <a:spcPct val="80000"/>
              </a:lnSpc>
            </a:pPr>
            <a:r>
              <a:rPr lang="en-US" sz="2000" dirty="0">
                <a:latin typeface="Calibri" panose="020F0502020204030204" pitchFamily="34" charset="0"/>
                <a:cs typeface="Calibri" panose="020F0502020204030204" pitchFamily="34" charset="0"/>
                <a:sym typeface="Symbol" pitchFamily="18" charset="2"/>
              </a:rPr>
              <a:t>c= m</a:t>
            </a:r>
            <a:r>
              <a:rPr lang="en-US" sz="2000" baseline="30000" dirty="0">
                <a:latin typeface="Calibri" panose="020F0502020204030204" pitchFamily="34" charset="0"/>
                <a:cs typeface="Calibri" panose="020F0502020204030204" pitchFamily="34" charset="0"/>
                <a:sym typeface="Symbol" pitchFamily="18" charset="2"/>
              </a:rPr>
              <a:t>e</a:t>
            </a:r>
            <a:r>
              <a:rPr lang="en-US" sz="2000" dirty="0">
                <a:latin typeface="Calibri" panose="020F0502020204030204" pitchFamily="34" charset="0"/>
                <a:cs typeface="Calibri" panose="020F0502020204030204" pitchFamily="34" charset="0"/>
                <a:sym typeface="Symbol" pitchFamily="18" charset="2"/>
              </a:rPr>
              <a:t> (mod n), m, unknown (but small).</a:t>
            </a:r>
          </a:p>
          <a:p>
            <a:pPr>
              <a:lnSpc>
                <a:spcPct val="80000"/>
              </a:lnSpc>
            </a:pPr>
            <a:r>
              <a:rPr lang="en-US" sz="2000" dirty="0">
                <a:latin typeface="Calibri" panose="020F0502020204030204" pitchFamily="34" charset="0"/>
                <a:cs typeface="Calibri" panose="020F0502020204030204" pitchFamily="34" charset="0"/>
                <a:sym typeface="Symbol" pitchFamily="18" charset="2"/>
              </a:rPr>
              <a:t>Make two lists: cx</a:t>
            </a:r>
            <a:r>
              <a:rPr lang="en-US" sz="2000" baseline="30000" dirty="0">
                <a:latin typeface="Calibri" panose="020F0502020204030204" pitchFamily="34" charset="0"/>
                <a:cs typeface="Calibri" panose="020F0502020204030204" pitchFamily="34" charset="0"/>
                <a:sym typeface="Symbol" pitchFamily="18" charset="2"/>
              </a:rPr>
              <a:t>-e</a:t>
            </a:r>
            <a:r>
              <a:rPr lang="en-US" sz="2000" dirty="0">
                <a:latin typeface="Calibri" panose="020F0502020204030204" pitchFamily="34" charset="0"/>
                <a:cs typeface="Calibri" panose="020F0502020204030204" pitchFamily="34" charset="0"/>
                <a:sym typeface="Symbol" pitchFamily="18" charset="2"/>
              </a:rPr>
              <a:t> (mod n) and y</a:t>
            </a:r>
            <a:r>
              <a:rPr lang="en-US" sz="2000" baseline="30000" dirty="0">
                <a:latin typeface="Calibri" panose="020F0502020204030204" pitchFamily="34" charset="0"/>
                <a:cs typeface="Calibri" panose="020F0502020204030204" pitchFamily="34" charset="0"/>
                <a:sym typeface="Symbol" pitchFamily="18" charset="2"/>
              </a:rPr>
              <a:t>e</a:t>
            </a:r>
            <a:r>
              <a:rPr lang="en-US" sz="2000" dirty="0">
                <a:latin typeface="Calibri" panose="020F0502020204030204" pitchFamily="34" charset="0"/>
                <a:cs typeface="Calibri" panose="020F0502020204030204" pitchFamily="34" charset="0"/>
                <a:sym typeface="Symbol" pitchFamily="18" charset="2"/>
              </a:rPr>
              <a:t> with </a:t>
            </a:r>
            <a:r>
              <a:rPr lang="en-US" sz="2000" dirty="0" err="1">
                <a:latin typeface="Calibri" panose="020F0502020204030204" pitchFamily="34" charset="0"/>
                <a:cs typeface="Calibri" panose="020F0502020204030204" pitchFamily="34" charset="0"/>
                <a:sym typeface="Symbol" pitchFamily="18" charset="2"/>
              </a:rPr>
              <a:t>x,y</a:t>
            </a:r>
            <a:r>
              <a:rPr lang="en-US" sz="2000" dirty="0">
                <a:latin typeface="Calibri" panose="020F0502020204030204" pitchFamily="34" charset="0"/>
                <a:cs typeface="Calibri" panose="020F0502020204030204" pitchFamily="34" charset="0"/>
                <a:sym typeface="Symbol" pitchFamily="18" charset="2"/>
              </a:rPr>
              <a:t> “small.”</a:t>
            </a:r>
          </a:p>
          <a:p>
            <a:pPr>
              <a:lnSpc>
                <a:spcPct val="80000"/>
              </a:lnSpc>
            </a:pPr>
            <a:r>
              <a:rPr lang="en-US" sz="2000" dirty="0">
                <a:latin typeface="Calibri" panose="020F0502020204030204" pitchFamily="34" charset="0"/>
                <a:cs typeface="Calibri" panose="020F0502020204030204" pitchFamily="34" charset="0"/>
                <a:sym typeface="Symbol" pitchFamily="18" charset="2"/>
              </a:rPr>
              <a:t>When they match: </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cx</a:t>
            </a:r>
            <a:r>
              <a:rPr lang="en-US" sz="2000" baseline="30000" dirty="0">
                <a:latin typeface="Calibri" panose="020F0502020204030204" pitchFamily="34" charset="0"/>
                <a:cs typeface="Calibri" panose="020F0502020204030204" pitchFamily="34" charset="0"/>
                <a:sym typeface="Symbol" pitchFamily="18" charset="2"/>
              </a:rPr>
              <a:t>-e </a:t>
            </a:r>
            <a:r>
              <a:rPr lang="en-US" sz="2000" dirty="0">
                <a:latin typeface="Calibri" panose="020F0502020204030204" pitchFamily="34" charset="0"/>
                <a:cs typeface="Calibri" panose="020F0502020204030204" pitchFamily="34" charset="0"/>
                <a:sym typeface="Symbol" pitchFamily="18" charset="2"/>
              </a:rPr>
              <a:t>= y</a:t>
            </a:r>
            <a:r>
              <a:rPr lang="en-US" sz="2000" baseline="30000" dirty="0">
                <a:latin typeface="Calibri" panose="020F0502020204030204" pitchFamily="34" charset="0"/>
                <a:cs typeface="Calibri" panose="020F0502020204030204" pitchFamily="34" charset="0"/>
                <a:sym typeface="Symbol" pitchFamily="18" charset="2"/>
              </a:rPr>
              <a:t>e</a:t>
            </a:r>
            <a:r>
              <a:rPr lang="en-US" sz="2000" dirty="0">
                <a:latin typeface="Calibri" panose="020F0502020204030204" pitchFamily="34" charset="0"/>
                <a:cs typeface="Calibri" panose="020F0502020204030204" pitchFamily="34" charset="0"/>
                <a:sym typeface="Symbol" pitchFamily="18" charset="2"/>
              </a:rPr>
              <a:t> (mod n) and c= (</a:t>
            </a:r>
            <a:r>
              <a:rPr lang="en-US" sz="2000" dirty="0" err="1">
                <a:latin typeface="Calibri" panose="020F0502020204030204" pitchFamily="34" charset="0"/>
                <a:cs typeface="Calibri" panose="020F0502020204030204" pitchFamily="34" charset="0"/>
                <a:sym typeface="Symbol" pitchFamily="18" charset="2"/>
              </a:rPr>
              <a:t>xy</a:t>
            </a:r>
            <a:r>
              <a:rPr lang="en-US" sz="2000" dirty="0">
                <a:latin typeface="Calibri" panose="020F0502020204030204" pitchFamily="34" charset="0"/>
                <a:cs typeface="Calibri" panose="020F0502020204030204" pitchFamily="34" charset="0"/>
                <a:sym typeface="Symbol" pitchFamily="18" charset="2"/>
              </a:rPr>
              <a:t>)</a:t>
            </a:r>
            <a:r>
              <a:rPr lang="en-US" sz="2000" baseline="30000" dirty="0">
                <a:latin typeface="Calibri" panose="020F0502020204030204" pitchFamily="34" charset="0"/>
                <a:cs typeface="Calibri" panose="020F0502020204030204" pitchFamily="34" charset="0"/>
                <a:sym typeface="Symbol" pitchFamily="18" charset="2"/>
              </a:rPr>
              <a:t>e </a:t>
            </a:r>
            <a:r>
              <a:rPr lang="en-US" sz="2000" dirty="0">
                <a:latin typeface="Calibri" panose="020F0502020204030204" pitchFamily="34" charset="0"/>
                <a:cs typeface="Calibri" panose="020F0502020204030204" pitchFamily="34" charset="0"/>
                <a:sym typeface="Symbol" pitchFamily="18" charset="2"/>
              </a:rPr>
              <a:t>(mod n).</a:t>
            </a:r>
          </a:p>
        </p:txBody>
      </p:sp>
      <p:sp>
        <p:nvSpPr>
          <p:cNvPr id="5" name="Slide Number Placeholder 4"/>
          <p:cNvSpPr>
            <a:spLocks noGrp="1"/>
          </p:cNvSpPr>
          <p:nvPr>
            <p:ph type="sldNum" sz="quarter" idx="12"/>
          </p:nvPr>
        </p:nvSpPr>
        <p:spPr/>
        <p:txBody>
          <a:bodyPr/>
          <a:lstStyle/>
          <a:p>
            <a:pPr>
              <a:defRPr/>
            </a:pPr>
            <a:fld id="{8E09DF16-9352-46A7-97F1-1D13A8547ADD}" type="slidenum">
              <a:rPr lang="en-US" smtClean="0"/>
              <a:pPr>
                <a:defRPr/>
              </a:pPr>
              <a:t>68</a:t>
            </a:fld>
            <a:endParaRPr lang="en-US"/>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685800" y="76200"/>
            <a:ext cx="7772400" cy="609600"/>
          </a:xfrm>
        </p:spPr>
        <p:txBody>
          <a:bodyPr/>
          <a:lstStyle/>
          <a:p>
            <a:r>
              <a:rPr lang="en-US" sz="3600" err="1"/>
              <a:t>Glitching</a:t>
            </a:r>
            <a:r>
              <a:rPr lang="en-US" sz="3600"/>
              <a:t> Attack</a:t>
            </a:r>
          </a:p>
        </p:txBody>
      </p:sp>
      <mc:AlternateContent xmlns:mc="http://schemas.openxmlformats.org/markup-compatibility/2006" xmlns:a14="http://schemas.microsoft.com/office/drawing/2010/main">
        <mc:Choice Requires="a14">
          <p:sp>
            <p:nvSpPr>
              <p:cNvPr id="225283" name="Rectangle 3"/>
              <p:cNvSpPr>
                <a:spLocks noGrp="1" noChangeArrowheads="1"/>
              </p:cNvSpPr>
              <p:nvPr>
                <p:ph type="body" idx="1"/>
              </p:nvPr>
            </p:nvSpPr>
            <p:spPr>
              <a:xfrm>
                <a:off x="228600" y="1143000"/>
                <a:ext cx="8534400" cy="5257800"/>
              </a:xfrm>
            </p:spPr>
            <p:txBody>
              <a:bodyPr/>
              <a:lstStyle/>
              <a:p>
                <a:pPr>
                  <a:spcBef>
                    <a:spcPts val="200"/>
                  </a:spcBef>
                </a:pPr>
                <a:r>
                  <a:rPr lang="en-US" sz="2000" dirty="0">
                    <a:latin typeface="Calibri" panose="020F0502020204030204" pitchFamily="34" charset="0"/>
                    <a:cs typeface="Calibri" panose="020F0502020204030204" pitchFamily="34" charset="0"/>
                  </a:rPr>
                  <a:t>n=</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 &lt;</a:t>
                </a:r>
                <a:r>
                  <a:rPr lang="en-US" sz="2000" dirty="0" err="1">
                    <a:latin typeface="Calibri" panose="020F0502020204030204" pitchFamily="34" charset="0"/>
                    <a:cs typeface="Calibri" panose="020F0502020204030204" pitchFamily="34" charset="0"/>
                  </a:rPr>
                  <a:t>e,d</a:t>
                </a:r>
                <a:r>
                  <a:rPr lang="en-US" sz="2000" dirty="0">
                    <a:latin typeface="Calibri" panose="020F0502020204030204" pitchFamily="34" charset="0"/>
                    <a:cs typeface="Calibri" panose="020F0502020204030204" pitchFamily="34" charset="0"/>
                  </a:rPr>
                  <a:t>&gt; are the encryption and decryption exponents. Attack is on private key which is used for signing, say, a hash.  Let </a:t>
                </a:r>
                <a14:m>
                  <m:oMath xmlns:m="http://schemas.openxmlformats.org/officeDocument/2006/math">
                    <m:r>
                      <a:rPr lang="en-US" sz="2000" b="0" i="1" smtClean="0">
                        <a:latin typeface="Cambria Math" panose="02040503050406030204" pitchFamily="18" charset="0"/>
                      </a:rPr>
                      <m:t>𝑝</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𝑝</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r>
                      <a:rPr lang="en-US" sz="2000" b="0" i="1" smtClean="0">
                        <a:latin typeface="Cambria Math" panose="02040503050406030204" pitchFamily="18" charset="0"/>
                      </a:rPr>
                      <m:t>𝑞</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𝑞</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=1</m:t>
                    </m:r>
                  </m:oMath>
                </a14:m>
                <a:r>
                  <a:rPr lang="en-US" sz="2000" dirty="0">
                    <a:latin typeface="Calibri" panose="020F0502020204030204" pitchFamily="34" charset="0"/>
                    <a:cs typeface="Calibri" panose="020F0502020204030204" pitchFamily="34" charset="0"/>
                  </a:rPr>
                  <a:t>.</a:t>
                </a:r>
              </a:p>
              <a:p>
                <a:pPr lvl="1">
                  <a:spcBef>
                    <a:spcPts val="200"/>
                  </a:spcBef>
                </a:pPr>
                <a:r>
                  <a:rPr lang="en-US" sz="1800" dirty="0">
                    <a:latin typeface="Calibri" panose="020F0502020204030204" pitchFamily="34" charset="0"/>
                    <a:cs typeface="Calibri" panose="020F0502020204030204" pitchFamily="34" charset="0"/>
                  </a:rPr>
                  <a:t>Suppose signer uses the CRT, m</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m (mod p) and m</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m (mod q).   The correct solution is m</a:t>
                </a:r>
                <a:r>
                  <a:rPr lang="en-US" sz="1800" baseline="-250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d</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(mod p) and m</a:t>
                </a:r>
                <a:r>
                  <a:rPr lang="en-US" sz="1800" baseline="-25000" dirty="0">
                    <a:latin typeface="Calibri" panose="020F0502020204030204" pitchFamily="34" charset="0"/>
                    <a:cs typeface="Calibri" panose="020F0502020204030204" pitchFamily="34" charset="0"/>
                  </a:rPr>
                  <a:t>2</a:t>
                </a:r>
                <a:r>
                  <a:rPr lang="en-US" sz="1800" baseline="30000" dirty="0">
                    <a:latin typeface="Calibri" panose="020F0502020204030204" pitchFamily="34" charset="0"/>
                    <a:cs typeface="Calibri" panose="020F0502020204030204" pitchFamily="34" charset="0"/>
                  </a:rPr>
                  <a:t>d</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(mod q) and the CRT gives </a:t>
                </a:r>
                <a14:m>
                  <m:oMath xmlns:m="http://schemas.openxmlformats.org/officeDocument/2006/math">
                    <m:r>
                      <a:rPr lang="en-US" sz="1800" b="0" i="1" smtClean="0">
                        <a:latin typeface="Cambria Math" panose="02040503050406030204" pitchFamily="18" charset="0"/>
                      </a:rPr>
                      <m:t>𝑦</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𝑝</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𝑝</m:t>
                        </m:r>
                      </m:e>
                      <m:sup>
                        <m:r>
                          <a:rPr lang="en-US" sz="1800" b="0" i="1" smtClean="0">
                            <a:latin typeface="Cambria Math" panose="02040503050406030204" pitchFamily="18" charset="0"/>
                          </a:rPr>
                          <m:t>′</m:t>
                        </m:r>
                      </m:sup>
                    </m:sSup>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𝑞𝑞</m:t>
                    </m:r>
                    <m:r>
                      <a:rPr lang="en-US" sz="1800" b="0" i="1" smtClean="0">
                        <a:latin typeface="Cambria Math" panose="02040503050406030204" pitchFamily="18" charset="0"/>
                      </a:rPr>
                      <m:t>′</m:t>
                    </m:r>
                  </m:oMath>
                </a14:m>
                <a:r>
                  <a:rPr lang="en-US" sz="1800" dirty="0">
                    <a:latin typeface="Calibri" panose="020F0502020204030204" pitchFamily="34" charset="0"/>
                    <a:cs typeface="Calibri" panose="020F0502020204030204" pitchFamily="34" charset="0"/>
                  </a:rPr>
                  <a:t>.</a:t>
                </a:r>
              </a:p>
              <a:p>
                <a:pPr>
                  <a:spcBef>
                    <a:spcPts val="200"/>
                  </a:spcBef>
                </a:pPr>
                <a:r>
                  <a:rPr lang="en-US" sz="2000" dirty="0">
                    <a:latin typeface="Calibri" panose="020F0502020204030204" pitchFamily="34" charset="0"/>
                    <a:cs typeface="Calibri" panose="020F0502020204030204" pitchFamily="34" charset="0"/>
                  </a:rPr>
                  <a:t>Suppose the computation is done on a  w-bit (e.g.-32) machine which miscomputes a x b for two specific w-bit values a, b. </a:t>
                </a:r>
              </a:p>
              <a:p>
                <a:pPr lvl="1">
                  <a:spcBef>
                    <a:spcPts val="200"/>
                  </a:spcBef>
                </a:pPr>
                <a:r>
                  <a:rPr lang="en-US" sz="1800" dirty="0">
                    <a:latin typeface="Calibri" panose="020F0502020204030204" pitchFamily="34" charset="0"/>
                    <a:cs typeface="Calibri" panose="020F0502020204030204" pitchFamily="34" charset="0"/>
                  </a:rPr>
                  <a:t>We want m around </a:t>
                </a:r>
                <a14:m>
                  <m:oMath xmlns:m="http://schemas.openxmlformats.org/officeDocument/2006/math">
                    <m:rad>
                      <m:radPr>
                        <m:degHide m:val="on"/>
                        <m:ctrlPr>
                          <a:rPr lang="en-US" sz="1800" i="1" smtClean="0">
                            <a:latin typeface="Cambria Math" panose="02040503050406030204" pitchFamily="18" charset="0"/>
                          </a:rPr>
                        </m:ctrlPr>
                      </m:radPr>
                      <m:deg/>
                      <m:e>
                        <m:r>
                          <a:rPr lang="en-US" sz="1800" b="0" i="1" smtClean="0">
                            <a:latin typeface="Cambria Math" panose="02040503050406030204" pitchFamily="18" charset="0"/>
                          </a:rPr>
                          <m:t>𝑛</m:t>
                        </m:r>
                      </m:e>
                    </m:rad>
                    <m:r>
                      <a:rPr lang="en-US" sz="1800" b="0" i="1" smtClean="0">
                        <a:latin typeface="Cambria Math" panose="02040503050406030204" pitchFamily="18" charset="0"/>
                      </a:rPr>
                      <m:t> </m:t>
                    </m:r>
                  </m:oMath>
                </a14:m>
                <a:r>
                  <a:rPr lang="en-US" sz="1800" dirty="0">
                    <a:latin typeface="Calibri" panose="020F0502020204030204" pitchFamily="34" charset="0"/>
                    <a:cs typeface="Calibri" panose="020F0502020204030204" pitchFamily="34" charset="0"/>
                  </a:rPr>
                  <a:t>satisfying  p&lt;m&lt;q involving a and b; for example, m= c</a:t>
                </a:r>
                <a:r>
                  <a:rPr lang="en-US" sz="1800" baseline="-25000" dirty="0">
                    <a:latin typeface="Calibri" panose="020F0502020204030204" pitchFamily="34" charset="0"/>
                    <a:cs typeface="Calibri" panose="020F0502020204030204" pitchFamily="34" charset="0"/>
                  </a:rPr>
                  <a:t>k</a:t>
                </a:r>
                <a:r>
                  <a:rPr lang="en-US" sz="1800" dirty="0">
                    <a:latin typeface="Calibri" panose="020F0502020204030204" pitchFamily="34" charset="0"/>
                    <a:cs typeface="Calibri" panose="020F0502020204030204" pitchFamily="34" charset="0"/>
                  </a:rPr>
                  <a:t> 2</a:t>
                </a:r>
                <a:r>
                  <a:rPr lang="en-US" sz="1800" baseline="30000" dirty="0">
                    <a:latin typeface="Calibri" panose="020F0502020204030204" pitchFamily="34" charset="0"/>
                    <a:cs typeface="Calibri" panose="020F0502020204030204" pitchFamily="34" charset="0"/>
                  </a:rPr>
                  <a:t>wk</a:t>
                </a:r>
                <a:r>
                  <a:rPr lang="en-US" sz="1800" dirty="0">
                    <a:latin typeface="Calibri" panose="020F0502020204030204" pitchFamily="34" charset="0"/>
                    <a:cs typeface="Calibri" panose="020F0502020204030204" pitchFamily="34" charset="0"/>
                  </a:rPr>
                  <a:t> + c</a:t>
                </a:r>
                <a:r>
                  <a:rPr lang="en-US" sz="1800" baseline="-25000" dirty="0">
                    <a:latin typeface="Calibri" panose="020F0502020204030204" pitchFamily="34" charset="0"/>
                    <a:cs typeface="Calibri" panose="020F0502020204030204" pitchFamily="34" charset="0"/>
                  </a:rPr>
                  <a:t>k-1</a:t>
                </a:r>
                <a:r>
                  <a:rPr lang="en-US" sz="1800" dirty="0">
                    <a:latin typeface="Calibri" panose="020F0502020204030204" pitchFamily="34" charset="0"/>
                    <a:cs typeface="Calibri" panose="020F0502020204030204" pitchFamily="34" charset="0"/>
                  </a:rPr>
                  <a:t> 2</a:t>
                </a:r>
                <a:r>
                  <a:rPr lang="en-US" sz="1800" baseline="30000" dirty="0">
                    <a:latin typeface="Calibri" panose="020F0502020204030204" pitchFamily="34" charset="0"/>
                    <a:cs typeface="Calibri" panose="020F0502020204030204" pitchFamily="34" charset="0"/>
                  </a:rPr>
                  <a:t>w(k-1)</a:t>
                </a:r>
                <a:r>
                  <a:rPr lang="en-US" sz="1800" dirty="0">
                    <a:latin typeface="Calibri" panose="020F0502020204030204" pitchFamily="34" charset="0"/>
                    <a:cs typeface="Calibri" panose="020F0502020204030204" pitchFamily="34" charset="0"/>
                  </a:rPr>
                  <a:t> + … + a 2</a:t>
                </a:r>
                <a:r>
                  <a:rPr lang="en-US" sz="1800" baseline="30000" dirty="0">
                    <a:latin typeface="Calibri" panose="020F0502020204030204" pitchFamily="34" charset="0"/>
                    <a:cs typeface="Calibri" panose="020F0502020204030204" pitchFamily="34" charset="0"/>
                  </a:rPr>
                  <a:t>w</a:t>
                </a:r>
                <a:r>
                  <a:rPr lang="en-US" sz="1800" dirty="0">
                    <a:latin typeface="Calibri" panose="020F0502020204030204" pitchFamily="34" charset="0"/>
                    <a:cs typeface="Calibri" panose="020F0502020204030204" pitchFamily="34" charset="0"/>
                  </a:rPr>
                  <a:t> + b.</a:t>
                </a:r>
              </a:p>
              <a:p>
                <a:pPr lvl="1">
                  <a:spcBef>
                    <a:spcPts val="200"/>
                  </a:spcBef>
                </a:pPr>
                <a:r>
                  <a:rPr lang="en-US" sz="1800" dirty="0">
                    <a:latin typeface="Calibri" panose="020F0502020204030204" pitchFamily="34" charset="0"/>
                    <a:cs typeface="Calibri" panose="020F0502020204030204" pitchFamily="34" charset="0"/>
                  </a:rPr>
                  <a:t>We submit m for signing. Because of the error, the signer will (mis)compute y= m</a:t>
                </a:r>
                <a:r>
                  <a:rPr lang="en-US" sz="1800" baseline="30000" dirty="0">
                    <a:latin typeface="Calibri" panose="020F0502020204030204" pitchFamily="34" charset="0"/>
                    <a:cs typeface="Calibri" panose="020F0502020204030204" pitchFamily="34" charset="0"/>
                  </a:rPr>
                  <a:t>d</a:t>
                </a:r>
                <a:r>
                  <a:rPr lang="en-US" sz="1800" dirty="0">
                    <a:latin typeface="Calibri" panose="020F0502020204030204" pitchFamily="34" charset="0"/>
                    <a:cs typeface="Calibri" panose="020F0502020204030204" pitchFamily="34" charset="0"/>
                  </a:rPr>
                  <a:t> (mod n) in a way we can take advantage of.</a:t>
                </a:r>
              </a:p>
              <a:p>
                <a:pPr lvl="1">
                  <a:spcBef>
                    <a:spcPts val="200"/>
                  </a:spcBef>
                </a:pPr>
                <a:r>
                  <a:rPr lang="en-US" sz="1800" dirty="0">
                    <a:latin typeface="Calibri" panose="020F0502020204030204" pitchFamily="34" charset="0"/>
                    <a:cs typeface="Calibri" panose="020F0502020204030204" pitchFamily="34" charset="0"/>
                  </a:rPr>
                  <a:t>In normal squaring, m</a:t>
                </a:r>
                <a:r>
                  <a:rPr lang="en-US" sz="1800" baseline="-250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2 </a:t>
                </a:r>
                <a:r>
                  <a:rPr lang="en-US" sz="1800" dirty="0">
                    <a:latin typeface="Calibri" panose="020F0502020204030204" pitchFamily="34" charset="0"/>
                    <a:cs typeface="Calibri" panose="020F0502020204030204" pitchFamily="34" charset="0"/>
                  </a:rPr>
                  <a:t>will be computed correctly (mod p) but m</a:t>
                </a:r>
                <a:r>
                  <a:rPr lang="en-US" sz="1800" baseline="-25000" dirty="0">
                    <a:latin typeface="Calibri" panose="020F0502020204030204" pitchFamily="34" charset="0"/>
                    <a:cs typeface="Calibri" panose="020F0502020204030204" pitchFamily="34" charset="0"/>
                  </a:rPr>
                  <a:t>2</a:t>
                </a:r>
                <a:r>
                  <a:rPr lang="en-US" sz="1800" baseline="30000" dirty="0">
                    <a:latin typeface="Calibri" panose="020F0502020204030204" pitchFamily="34" charset="0"/>
                    <a:cs typeface="Calibri" panose="020F0502020204030204" pitchFamily="34" charset="0"/>
                  </a:rPr>
                  <a:t>2 </a:t>
                </a:r>
                <a:r>
                  <a:rPr lang="en-US" sz="1800" dirty="0">
                    <a:latin typeface="Calibri" panose="020F0502020204030204" pitchFamily="34" charset="0"/>
                    <a:cs typeface="Calibri" panose="020F0502020204030204" pitchFamily="34" charset="0"/>
                  </a:rPr>
                  <a:t>will be computed incorrectly (mod q).  We get m</a:t>
                </a:r>
                <a:r>
                  <a:rPr lang="en-US" sz="1800" baseline="-250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d</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(mod p) [correct] and m</a:t>
                </a:r>
                <a:r>
                  <a:rPr lang="en-US" sz="1800" baseline="-25000" dirty="0">
                    <a:latin typeface="Calibri" panose="020F0502020204030204" pitchFamily="34" charset="0"/>
                    <a:cs typeface="Calibri" panose="020F0502020204030204" pitchFamily="34" charset="0"/>
                  </a:rPr>
                  <a:t>2</a:t>
                </a:r>
                <a:r>
                  <a:rPr lang="en-US" sz="1800" baseline="30000" dirty="0">
                    <a:latin typeface="Calibri" panose="020F0502020204030204" pitchFamily="34" charset="0"/>
                    <a:cs typeface="Calibri" panose="020F0502020204030204" pitchFamily="34" charset="0"/>
                  </a:rPr>
                  <a:t>d</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(mod q) [wrong!].  </a:t>
                </a:r>
                <a14:m>
                  <m:oMath xmlns:m="http://schemas.openxmlformats.org/officeDocument/2006/math">
                    <m:r>
                      <a:rPr lang="en-US" sz="1800" b="0" i="1" smtClean="0">
                        <a:latin typeface="Cambria Math" panose="02040503050406030204" pitchFamily="18" charset="0"/>
                      </a:rPr>
                      <m:t>𝑦</m:t>
                    </m:r>
                    <m:r>
                      <a:rPr lang="en-US" sz="1800" b="0" i="1" smtClean="0">
                        <a:latin typeface="Cambria Math" panose="02040503050406030204" pitchFamily="18" charset="0"/>
                        <a:ea typeface="Cambria Math" panose="02040503050406030204" pitchFamily="18" charset="0"/>
                      </a:rPr>
                      <m:t>≠</m:t>
                    </m:r>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𝑦</m:t>
                        </m:r>
                      </m:e>
                      <m:sup>
                        <m:r>
                          <a:rPr lang="en-US" sz="1800" b="0" i="1" smtClean="0">
                            <a:latin typeface="Cambria Math" panose="02040503050406030204" pitchFamily="18" charset="0"/>
                            <a:ea typeface="Cambria Math" panose="02040503050406030204" pitchFamily="18" charset="0"/>
                          </a:rPr>
                          <m:t>′</m:t>
                        </m:r>
                      </m:sup>
                    </m:sSup>
                    <m:r>
                      <a:rPr lang="en-US" sz="1800" b="0" i="1" smtClean="0">
                        <a:latin typeface="Cambria Math" panose="02040503050406030204" pitchFamily="18" charset="0"/>
                        <a:ea typeface="Cambria Math" panose="02040503050406030204" pitchFamily="18" charset="0"/>
                      </a:rPr>
                      <m:t>= </m:t>
                    </m:r>
                    <m:sSubSup>
                      <m:sSubSupPr>
                        <m:ctrlPr>
                          <a:rPr lang="en-US" sz="1800" b="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2</m:t>
                        </m:r>
                      </m:sub>
                      <m:sup>
                        <m:r>
                          <a:rPr lang="en-US" sz="1800" b="0" i="1" smtClean="0">
                            <a:latin typeface="Cambria Math" panose="02040503050406030204" pitchFamily="18" charset="0"/>
                            <a:ea typeface="Cambria Math" panose="02040503050406030204" pitchFamily="18" charset="0"/>
                          </a:rPr>
                          <m:t>′</m:t>
                        </m:r>
                      </m:sup>
                    </m:sSubSup>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𝑝</m:t>
                        </m:r>
                      </m:e>
                      <m:sup>
                        <m:r>
                          <a:rPr lang="en-US" sz="1800" b="0" i="1" smtClean="0">
                            <a:latin typeface="Cambria Math" panose="02040503050406030204" pitchFamily="18" charset="0"/>
                            <a:ea typeface="Cambria Math" panose="02040503050406030204" pitchFamily="18" charset="0"/>
                          </a:rPr>
                          <m:t>′</m:t>
                        </m:r>
                      </m:sup>
                    </m:sSup>
                    <m:r>
                      <a:rPr lang="en-US" sz="1800" b="0" i="1" smtClean="0">
                        <a:latin typeface="Cambria Math" panose="02040503050406030204" pitchFamily="18" charset="0"/>
                        <a:ea typeface="Cambria Math" panose="02040503050406030204" pitchFamily="18" charset="0"/>
                      </a:rPr>
                      <m:t>𝑝</m:t>
                    </m:r>
                    <m:r>
                      <a:rPr lang="en-US" sz="1800" b="0" i="1" smtClean="0">
                        <a:latin typeface="Cambria Math" panose="02040503050406030204" pitchFamily="18" charset="0"/>
                        <a:ea typeface="Cambria Math" panose="02040503050406030204" pitchFamily="18" charset="0"/>
                      </a:rPr>
                      <m:t>+ </m:t>
                    </m:r>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1</m:t>
                        </m:r>
                      </m:sub>
                    </m:sSub>
                    <m:r>
                      <a:rPr lang="en-US" sz="1800" b="0" i="1" smtClean="0">
                        <a:latin typeface="Cambria Math" panose="02040503050406030204" pitchFamily="18" charset="0"/>
                        <a:ea typeface="Cambria Math" panose="02040503050406030204" pitchFamily="18" charset="0"/>
                      </a:rPr>
                      <m:t>𝑞𝑞</m:t>
                    </m:r>
                    <m:r>
                      <a:rPr lang="en-US" sz="1800" b="0" i="1" smtClean="0">
                        <a:latin typeface="Cambria Math" panose="02040503050406030204" pitchFamily="18" charset="0"/>
                        <a:ea typeface="Cambria Math" panose="02040503050406030204" pitchFamily="18" charset="0"/>
                      </a:rPr>
                      <m:t>′</m:t>
                    </m:r>
                  </m:oMath>
                </a14:m>
                <a:r>
                  <a:rPr lang="en-US" sz="1800" dirty="0">
                    <a:latin typeface="Calibri" panose="020F0502020204030204" pitchFamily="34" charset="0"/>
                    <a:cs typeface="Calibri" panose="020F0502020204030204" pitchFamily="34" charset="0"/>
                  </a:rPr>
                  <a:t>.</a:t>
                </a:r>
              </a:p>
              <a:p>
                <a:pPr lvl="1">
                  <a:spcBef>
                    <a:spcPts val="200"/>
                  </a:spcBef>
                </a:pPr>
                <a:r>
                  <a:rPr lang="en-US" sz="1800" dirty="0">
                    <a:latin typeface="Calibri" panose="020F0502020204030204" pitchFamily="34" charset="0"/>
                    <a:cs typeface="Calibri" panose="020F0502020204030204" pitchFamily="34" charset="0"/>
                  </a:rPr>
                  <a:t>Resulting y’ will be correct (mod p) but wrong (mod q).  </a:t>
                </a:r>
              </a:p>
              <a:p>
                <a:pPr lvl="1">
                  <a:spcBef>
                    <a:spcPts val="200"/>
                  </a:spcBef>
                </a:pPr>
                <a:r>
                  <a:rPr lang="en-US" sz="1800" dirty="0">
                    <a:latin typeface="Calibri" panose="020F0502020204030204" pitchFamily="34" charset="0"/>
                    <a:cs typeface="Calibri" panose="020F0502020204030204" pitchFamily="34" charset="0"/>
                  </a:rPr>
                  <a:t>Now </a:t>
                </a:r>
                <a14:m>
                  <m:oMath xmlns:m="http://schemas.openxmlformats.org/officeDocument/2006/math">
                    <m:d>
                      <m:dPr>
                        <m:ctrlPr>
                          <a:rPr lang="en-US" sz="1800" b="0" i="1" smtClean="0">
                            <a:latin typeface="Cambria Math" panose="02040503050406030204" pitchFamily="18" charset="0"/>
                          </a:rPr>
                        </m:ctrlPr>
                      </m:dPr>
                      <m:e>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𝑦</m:t>
                            </m:r>
                            <m:r>
                              <a:rPr lang="en-US" sz="1800" b="0" i="1" smtClean="0">
                                <a:latin typeface="Cambria Math" panose="02040503050406030204" pitchFamily="18" charset="0"/>
                              </a:rPr>
                              <m:t>′</m:t>
                            </m:r>
                          </m:e>
                          <m:sup>
                            <m:r>
                              <a:rPr lang="en-US" sz="1800" b="0" i="1" smtClean="0">
                                <a:latin typeface="Cambria Math" panose="02040503050406030204" pitchFamily="18" charset="0"/>
                              </a:rPr>
                              <m:t>𝑒</m:t>
                            </m:r>
                          </m:sup>
                        </m:sSup>
                        <m:r>
                          <a:rPr lang="en-US" sz="1800" b="0" i="1" smtClean="0">
                            <a:latin typeface="Cambria Math" panose="02040503050406030204" pitchFamily="18" charset="0"/>
                          </a:rPr>
                          <m:t>−</m:t>
                        </m:r>
                        <m:r>
                          <a:rPr lang="en-US" sz="1800" b="0" i="1" smtClean="0">
                            <a:latin typeface="Cambria Math" panose="02040503050406030204" pitchFamily="18" charset="0"/>
                          </a:rPr>
                          <m:t>𝑚</m:t>
                        </m:r>
                        <m:r>
                          <a:rPr lang="en-US" sz="1800" b="0" i="1" smtClean="0">
                            <a:latin typeface="Cambria Math" panose="02040503050406030204" pitchFamily="18" charset="0"/>
                          </a:rPr>
                          <m:t>, </m:t>
                        </m:r>
                        <m:r>
                          <a:rPr lang="en-US" sz="1800" b="0" i="1" smtClean="0">
                            <a:latin typeface="Cambria Math" panose="02040503050406030204" pitchFamily="18" charset="0"/>
                          </a:rPr>
                          <m:t>𝑛</m:t>
                        </m:r>
                      </m:e>
                    </m:d>
                    <m:r>
                      <a:rPr lang="en-US" sz="1800" b="0" i="1" smtClean="0">
                        <a:latin typeface="Cambria Math" panose="02040503050406030204" pitchFamily="18" charset="0"/>
                      </a:rPr>
                      <m:t>=</m:t>
                    </m:r>
                    <m:r>
                      <a:rPr lang="en-US" sz="1800" b="0" i="1" smtClean="0">
                        <a:latin typeface="Cambria Math" panose="02040503050406030204" pitchFamily="18" charset="0"/>
                      </a:rPr>
                      <m:t>𝑞</m:t>
                    </m:r>
                  </m:oMath>
                </a14:m>
                <a:r>
                  <a:rPr lang="en-US" sz="1800" dirty="0">
                    <a:latin typeface="Calibri" panose="020F0502020204030204" pitchFamily="34" charset="0"/>
                    <a:cs typeface="Calibri" panose="020F0502020204030204" pitchFamily="34" charset="0"/>
                  </a:rPr>
                  <a:t>.  Oops.</a:t>
                </a:r>
                <a:endParaRPr lang="en-US" sz="1800" baseline="30000" dirty="0">
                  <a:latin typeface="Calibri" panose="020F0502020204030204" pitchFamily="34" charset="0"/>
                  <a:cs typeface="Calibri" panose="020F0502020204030204" pitchFamily="34" charset="0"/>
                </a:endParaRPr>
              </a:p>
            </p:txBody>
          </p:sp>
        </mc:Choice>
        <mc:Fallback xmlns="">
          <p:sp>
            <p:nvSpPr>
              <p:cNvPr id="225283" name="Rectangle 3"/>
              <p:cNvSpPr>
                <a:spLocks noGrp="1" noRot="1" noChangeAspect="1" noMove="1" noResize="1" noEditPoints="1" noAdjustHandles="1" noChangeArrowheads="1" noChangeShapeType="1" noTextEdit="1"/>
              </p:cNvSpPr>
              <p:nvPr>
                <p:ph type="body" idx="1"/>
              </p:nvPr>
            </p:nvSpPr>
            <p:spPr>
              <a:xfrm>
                <a:off x="228600" y="1143000"/>
                <a:ext cx="8534400" cy="5257800"/>
              </a:xfrm>
              <a:blipFill>
                <a:blip r:embed="rId2"/>
                <a:stretch>
                  <a:fillRect l="-892" t="-723"/>
                </a:stretch>
              </a:blipFill>
            </p:spPr>
            <p:txBody>
              <a:bodyPr/>
              <a:lstStyle/>
              <a:p>
                <a:r>
                  <a:rPr lang="en-US">
                    <a:noFill/>
                  </a:rPr>
                  <a:t> </a:t>
                </a:r>
              </a:p>
            </p:txBody>
          </p:sp>
        </mc:Fallback>
      </mc:AlternateContent>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6"/>
          <p:cNvSpPr>
            <a:spLocks noGrp="1"/>
          </p:cNvSpPr>
          <p:nvPr>
            <p:ph type="sldNum" sz="quarter" idx="12"/>
          </p:nvPr>
        </p:nvSpPr>
        <p:spPr>
          <a:noFill/>
        </p:spPr>
        <p:txBody>
          <a:bodyPr/>
          <a:lstStyle/>
          <a:p>
            <a:fld id="{45D31F45-0CE8-46B6-8C91-262CB28AA93F}" type="slidenum">
              <a:rPr lang="en-US" smtClean="0"/>
              <a:pPr/>
              <a:t>7</a:t>
            </a:fld>
            <a:endParaRPr lang="en-US"/>
          </a:p>
        </p:txBody>
      </p:sp>
      <p:sp>
        <p:nvSpPr>
          <p:cNvPr id="23556" name="Rectangle 2"/>
          <p:cNvSpPr>
            <a:spLocks noGrp="1" noChangeArrowheads="1"/>
          </p:cNvSpPr>
          <p:nvPr>
            <p:ph type="title"/>
          </p:nvPr>
        </p:nvSpPr>
        <p:spPr>
          <a:xfrm>
            <a:off x="685800" y="342900"/>
            <a:ext cx="7772400" cy="685800"/>
          </a:xfrm>
        </p:spPr>
        <p:txBody>
          <a:bodyPr/>
          <a:lstStyle/>
          <a:p>
            <a:r>
              <a:rPr lang="en-US" sz="3600" dirty="0"/>
              <a:t>Sealing Symmetric Keys</a:t>
            </a:r>
            <a:br>
              <a:rPr lang="en-US" sz="3600" dirty="0"/>
            </a:br>
            <a:r>
              <a:rPr lang="en-US" sz="2800" dirty="0"/>
              <a:t>(Key encapsulation)</a:t>
            </a:r>
            <a:endParaRPr lang="en-US" sz="3600" dirty="0"/>
          </a:p>
        </p:txBody>
      </p:sp>
      <p:sp>
        <p:nvSpPr>
          <p:cNvPr id="23557" name="Rectangle 3"/>
          <p:cNvSpPr>
            <a:spLocks noGrp="1" noChangeArrowheads="1"/>
          </p:cNvSpPr>
          <p:nvPr>
            <p:ph type="body" sz="half" idx="1"/>
          </p:nvPr>
        </p:nvSpPr>
        <p:spPr>
          <a:xfrm>
            <a:off x="457200" y="1905000"/>
            <a:ext cx="8153400" cy="3505200"/>
          </a:xfrm>
        </p:spPr>
        <p:txBody>
          <a:bodyPr/>
          <a:lstStyle/>
          <a:p>
            <a:pPr>
              <a:spcBef>
                <a:spcPts val="200"/>
              </a:spcBef>
            </a:pPr>
            <a:r>
              <a:rPr lang="en-US" sz="2000" dirty="0">
                <a:latin typeface="Calibri" panose="020F0502020204030204" pitchFamily="34" charset="0"/>
                <a:cs typeface="Calibri" panose="020F0502020204030204" pitchFamily="34" charset="0"/>
              </a:rPr>
              <a:t>I want to send you a confidential document, M (like an email).  I know your public key </a:t>
            </a:r>
            <a:r>
              <a:rPr lang="en-US" sz="2000" dirty="0" err="1">
                <a:latin typeface="Calibri" panose="020F0502020204030204" pitchFamily="34" charset="0"/>
                <a:cs typeface="Calibri" panose="020F0502020204030204" pitchFamily="34" charset="0"/>
              </a:rPr>
              <a:t>PK</a:t>
            </a:r>
            <a:r>
              <a:rPr lang="en-US" sz="2000" baseline="-25000" dirty="0" err="1">
                <a:latin typeface="Calibri" panose="020F0502020204030204" pitchFamily="34" charset="0"/>
                <a:cs typeface="Calibri" panose="020F0502020204030204" pitchFamily="34" charset="0"/>
              </a:rPr>
              <a:t>you</a:t>
            </a:r>
            <a:r>
              <a:rPr lang="en-US" sz="2000" dirty="0">
                <a:latin typeface="Calibri" panose="020F0502020204030204" pitchFamily="34" charset="0"/>
                <a:cs typeface="Calibri" panose="020F0502020204030204" pitchFamily="34" charset="0"/>
              </a:rPr>
              <a:t> (maybe you told it to me, maybe it’s in a directory, maybe someone I trust gave it to me and vouched for it).</a:t>
            </a:r>
          </a:p>
          <a:p>
            <a:pPr>
              <a:spcBef>
                <a:spcPts val="200"/>
              </a:spcBef>
            </a:pPr>
            <a:r>
              <a:rPr lang="en-US" sz="2000" dirty="0">
                <a:latin typeface="Calibri" panose="020F0502020204030204" pitchFamily="34" charset="0"/>
                <a:cs typeface="Calibri" panose="020F0502020204030204" pitchFamily="34" charset="0"/>
              </a:rPr>
              <a:t>I generate a new symmetric key, K, at random.</a:t>
            </a:r>
            <a:endParaRPr lang="en-US" sz="2000" baseline="-25000" dirty="0">
              <a:latin typeface="Calibri" panose="020F0502020204030204" pitchFamily="34" charset="0"/>
              <a:cs typeface="Calibri" panose="020F0502020204030204" pitchFamily="34" charset="0"/>
            </a:endParaRPr>
          </a:p>
          <a:p>
            <a:pPr>
              <a:spcBef>
                <a:spcPts val="200"/>
              </a:spcBef>
            </a:pPr>
            <a:r>
              <a:rPr lang="en-US" sz="2000" dirty="0">
                <a:latin typeface="Calibri" panose="020F0502020204030204" pitchFamily="34" charset="0"/>
                <a:cs typeface="Calibri" panose="020F0502020204030204" pitchFamily="34" charset="0"/>
              </a:rPr>
              <a:t>I encrypt M with CBC-AES using K and transmit to you:</a:t>
            </a:r>
          </a:p>
          <a:p>
            <a:pPr marL="857250" lvl="1" indent="-457200">
              <a:spcBef>
                <a:spcPts val="200"/>
              </a:spcBef>
              <a:buFont typeface="+mj-lt"/>
              <a:buAutoNum type="arabicPeriod"/>
            </a:pPr>
            <a:r>
              <a:rPr lang="en-US" sz="2000" dirty="0">
                <a:latin typeface="Calibri" panose="020F0502020204030204" pitchFamily="34" charset="0"/>
                <a:cs typeface="Calibri" panose="020F0502020204030204" pitchFamily="34" charset="0"/>
              </a:rPr>
              <a:t>IV</a:t>
            </a:r>
          </a:p>
          <a:p>
            <a:pPr marL="857250" lvl="1" indent="-457200">
              <a:spcBef>
                <a:spcPts val="200"/>
              </a:spcBef>
              <a:buFont typeface="+mj-lt"/>
              <a:buAutoNum type="arabicPeriod"/>
            </a:pPr>
            <a:r>
              <a:rPr lang="en-US" sz="2000" dirty="0">
                <a:latin typeface="Calibri" panose="020F0502020204030204" pitchFamily="34" charset="0"/>
                <a:cs typeface="Calibri" panose="020F0502020204030204" pitchFamily="34" charset="0"/>
              </a:rPr>
              <a:t>CBC-AES</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(IV,M)</a:t>
            </a:r>
          </a:p>
          <a:p>
            <a:pPr marL="857250" lvl="1" indent="-457200">
              <a:spcBef>
                <a:spcPts val="200"/>
              </a:spcBef>
              <a:buFont typeface="+mj-lt"/>
              <a:buAutoNum type="arabicPeriod"/>
            </a:pPr>
            <a:r>
              <a:rPr lang="en-US" sz="2000" dirty="0">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PK</a:t>
            </a:r>
            <a:r>
              <a:rPr lang="en-US" sz="2000" baseline="-25000" dirty="0" err="1">
                <a:latin typeface="Calibri" panose="020F0502020204030204" pitchFamily="34" charset="0"/>
                <a:cs typeface="Calibri" panose="020F0502020204030204" pitchFamily="34" charset="0"/>
              </a:rPr>
              <a:t>you</a:t>
            </a:r>
            <a:r>
              <a:rPr lang="en-US" sz="2000" dirty="0">
                <a:latin typeface="Calibri" panose="020F0502020204030204" pitchFamily="34" charset="0"/>
                <a:cs typeface="Calibri" panose="020F0502020204030204" pitchFamily="34" charset="0"/>
              </a:rPr>
              <a:t>, K)</a:t>
            </a:r>
          </a:p>
          <a:p>
            <a:pPr marL="857250" lvl="1" indent="-457200">
              <a:spcBef>
                <a:spcPts val="200"/>
              </a:spcBef>
              <a:buFont typeface="+mj-lt"/>
              <a:buAutoNum type="arabicPeriod"/>
            </a:pPr>
            <a:r>
              <a:rPr lang="en-US" sz="2000" dirty="0">
                <a:latin typeface="Calibri" panose="020F0502020204030204" pitchFamily="34" charset="0"/>
                <a:cs typeface="Calibri" panose="020F0502020204030204" pitchFamily="34" charset="0"/>
              </a:rPr>
              <a:t>I may also sign the message so you can be sure it came from me</a:t>
            </a:r>
          </a:p>
          <a:p>
            <a:pPr marL="457200" indent="-457200">
              <a:spcBef>
                <a:spcPts val="200"/>
              </a:spcBef>
            </a:pPr>
            <a:r>
              <a:rPr lang="en-US" sz="2000" dirty="0">
                <a:latin typeface="Calibri" panose="020F0502020204030204" pitchFamily="34" charset="0"/>
                <a:cs typeface="Calibri" panose="020F0502020204030204" pitchFamily="34" charset="0"/>
              </a:rPr>
              <a:t>This is essentially how S/MIME mail works.</a:t>
            </a:r>
          </a:p>
          <a:p>
            <a:pPr>
              <a:buFontTx/>
              <a:buNone/>
            </a:pPr>
            <a:endParaRPr lang="en-US" sz="2000" dirty="0"/>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70</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err="1"/>
              <a:t>Glitching</a:t>
            </a:r>
            <a:r>
              <a:rPr lang="en-US" sz="3600"/>
              <a:t> Attack Example</a:t>
            </a:r>
          </a:p>
        </p:txBody>
      </p:sp>
      <p:sp>
        <p:nvSpPr>
          <p:cNvPr id="84997" name="Rectangle 3"/>
          <p:cNvSpPr>
            <a:spLocks noGrp="1" noChangeArrowheads="1"/>
          </p:cNvSpPr>
          <p:nvPr>
            <p:ph type="body" idx="1"/>
          </p:nvPr>
        </p:nvSpPr>
        <p:spPr>
          <a:xfrm>
            <a:off x="381000" y="1447800"/>
            <a:ext cx="8458200" cy="51816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p=37, q=41. n=</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=1517.  f(n) = 36 x 40 = 2</a:t>
            </a:r>
            <a:r>
              <a:rPr lang="en-US" sz="2000" baseline="30000" dirty="0">
                <a:latin typeface="Calibri" panose="020F0502020204030204" pitchFamily="34" charset="0"/>
                <a:cs typeface="Calibri" panose="020F0502020204030204" pitchFamily="34" charset="0"/>
              </a:rPr>
              <a:t>5</a:t>
            </a:r>
            <a:r>
              <a:rPr lang="en-US" sz="2000" dirty="0">
                <a:latin typeface="Calibri" panose="020F0502020204030204" pitchFamily="34" charset="0"/>
                <a:cs typeface="Calibri" panose="020F0502020204030204" pitchFamily="34" charset="0"/>
              </a:rPr>
              <a:t> x 3</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x 5 = 1440.</a:t>
            </a:r>
          </a:p>
          <a:p>
            <a:pPr>
              <a:lnSpc>
                <a:spcPct val="90000"/>
              </a:lnSpc>
              <a:spcBef>
                <a:spcPts val="200"/>
              </a:spcBef>
            </a:pPr>
            <a:r>
              <a:rPr lang="en-US" sz="2000" dirty="0">
                <a:latin typeface="Calibri" panose="020F0502020204030204" pitchFamily="34" charset="0"/>
                <a:cs typeface="Calibri" panose="020F0502020204030204" pitchFamily="34" charset="0"/>
              </a:rPr>
              <a:t>Note as before that 10(37)+(-1)41=1.c= Ö1517 ~ 38.  We pick m= 39.</a:t>
            </a:r>
          </a:p>
          <a:p>
            <a:pPr>
              <a:lnSpc>
                <a:spcPct val="90000"/>
              </a:lnSpc>
              <a:spcBef>
                <a:spcPts val="200"/>
              </a:spcBef>
            </a:pPr>
            <a:r>
              <a:rPr lang="en-US" sz="2000" dirty="0">
                <a:latin typeface="Calibri" panose="020F0502020204030204" pitchFamily="34" charset="0"/>
                <a:cs typeface="Calibri" panose="020F0502020204030204" pitchFamily="34" charset="0"/>
              </a:rPr>
              <a:t>Now imagine an RSA scheme with e=7 and the foregoing parameters.</a:t>
            </a:r>
          </a:p>
          <a:p>
            <a:pPr lvl="1">
              <a:lnSpc>
                <a:spcPct val="90000"/>
              </a:lnSpc>
              <a:spcBef>
                <a:spcPts val="200"/>
              </a:spcBef>
            </a:pPr>
            <a:r>
              <a:rPr lang="en-US" sz="1800" dirty="0">
                <a:latin typeface="Calibri" panose="020F0502020204030204" pitchFamily="34" charset="0"/>
                <a:cs typeface="Calibri" panose="020F0502020204030204" pitchFamily="34" charset="0"/>
              </a:rPr>
              <a:t>3 (1440) +(-617) 7=1, so d= -617=823 (mod 1440).</a:t>
            </a:r>
          </a:p>
          <a:p>
            <a:pPr lvl="1">
              <a:lnSpc>
                <a:spcPct val="90000"/>
              </a:lnSpc>
              <a:spcBef>
                <a:spcPts val="200"/>
              </a:spcBef>
            </a:pPr>
            <a:r>
              <a:rPr lang="en-US" sz="1800" dirty="0">
                <a:latin typeface="Calibri" panose="020F0502020204030204" pitchFamily="34" charset="0"/>
                <a:cs typeface="Calibri" panose="020F0502020204030204" pitchFamily="34" charset="0"/>
              </a:rPr>
              <a:t>m</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m (mod 37)=2, m</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m (mod 41)= 39.</a:t>
            </a:r>
          </a:p>
          <a:p>
            <a:pPr lvl="1">
              <a:lnSpc>
                <a:spcPct val="90000"/>
              </a:lnSpc>
              <a:spcBef>
                <a:spcPts val="200"/>
              </a:spcBef>
            </a:pPr>
            <a:r>
              <a:rPr lang="en-US" sz="1800" dirty="0">
                <a:latin typeface="Calibri" panose="020F0502020204030204" pitchFamily="34" charset="0"/>
                <a:cs typeface="Calibri" panose="020F0502020204030204" pitchFamily="34" charset="0"/>
              </a:rPr>
              <a:t>d</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d (mod 36)= 31, d</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d (mod 40)= 23.</a:t>
            </a:r>
          </a:p>
          <a:p>
            <a:pPr lvl="1">
              <a:lnSpc>
                <a:spcPct val="90000"/>
              </a:lnSpc>
              <a:spcBef>
                <a:spcPts val="200"/>
              </a:spcBef>
            </a:pPr>
            <a:r>
              <a:rPr lang="en-US" sz="1800" dirty="0">
                <a:latin typeface="Calibri" panose="020F0502020204030204" pitchFamily="34" charset="0"/>
                <a:cs typeface="Calibri" panose="020F0502020204030204" pitchFamily="34" charset="0"/>
              </a:rPr>
              <a:t>2</a:t>
            </a:r>
            <a:r>
              <a:rPr lang="en-US" sz="1800" baseline="30000" dirty="0">
                <a:latin typeface="Calibri" panose="020F0502020204030204" pitchFamily="34" charset="0"/>
                <a:cs typeface="Calibri" panose="020F0502020204030204" pitchFamily="34" charset="0"/>
              </a:rPr>
              <a:t>31</a:t>
            </a:r>
            <a:r>
              <a:rPr lang="en-US" sz="1800" dirty="0">
                <a:latin typeface="Calibri" panose="020F0502020204030204" pitchFamily="34" charset="0"/>
                <a:cs typeface="Calibri" panose="020F0502020204030204" pitchFamily="34" charset="0"/>
              </a:rPr>
              <a:t>=22 (mod 37), 39</a:t>
            </a:r>
            <a:r>
              <a:rPr lang="en-US" sz="1800" baseline="30000" dirty="0">
                <a:latin typeface="Calibri" panose="020F0502020204030204" pitchFamily="34" charset="0"/>
                <a:cs typeface="Calibri" panose="020F0502020204030204" pitchFamily="34" charset="0"/>
              </a:rPr>
              <a:t>23</a:t>
            </a:r>
            <a:r>
              <a:rPr lang="en-US" sz="1800" dirty="0">
                <a:latin typeface="Calibri" panose="020F0502020204030204" pitchFamily="34" charset="0"/>
                <a:cs typeface="Calibri" panose="020F0502020204030204" pitchFamily="34" charset="0"/>
              </a:rPr>
              <a:t>= 33 (mod 41).  </a:t>
            </a:r>
          </a:p>
          <a:p>
            <a:pPr lvl="1">
              <a:lnSpc>
                <a:spcPct val="90000"/>
              </a:lnSpc>
              <a:spcBef>
                <a:spcPts val="200"/>
              </a:spcBef>
            </a:pPr>
            <a:r>
              <a:rPr lang="en-US" sz="1800" dirty="0">
                <a:latin typeface="Calibri" panose="020F0502020204030204" pitchFamily="34" charset="0"/>
                <a:cs typeface="Calibri" panose="020F0502020204030204" pitchFamily="34" charset="0"/>
              </a:rPr>
              <a:t>By the CRT, y=m</a:t>
            </a:r>
            <a:r>
              <a:rPr lang="en-US" sz="1800" baseline="30000" dirty="0">
                <a:latin typeface="Calibri" panose="020F0502020204030204" pitchFamily="34" charset="0"/>
                <a:cs typeface="Calibri" panose="020F0502020204030204" pitchFamily="34" charset="0"/>
              </a:rPr>
              <a:t>d</a:t>
            </a:r>
            <a:r>
              <a:rPr lang="en-US" sz="1800" dirty="0">
                <a:latin typeface="Calibri" panose="020F0502020204030204" pitchFamily="34" charset="0"/>
                <a:cs typeface="Calibri" panose="020F0502020204030204" pitchFamily="34" charset="0"/>
              </a:rPr>
              <a:t> (mod n)= (10)(37)(33)+(-9)(41)22= 1058.  We confirm 1058</a:t>
            </a:r>
            <a:r>
              <a:rPr lang="en-US" sz="1800" baseline="30000" dirty="0">
                <a:latin typeface="Calibri" panose="020F0502020204030204" pitchFamily="34" charset="0"/>
                <a:cs typeface="Calibri" panose="020F0502020204030204" pitchFamily="34" charset="0"/>
              </a:rPr>
              <a:t>7</a:t>
            </a:r>
            <a:r>
              <a:rPr lang="en-US" sz="1800" dirty="0">
                <a:latin typeface="Calibri" panose="020F0502020204030204" pitchFamily="34" charset="0"/>
                <a:cs typeface="Calibri" panose="020F0502020204030204" pitchFamily="34" charset="0"/>
              </a:rPr>
              <a:t>= 39 (mod n).</a:t>
            </a:r>
          </a:p>
          <a:p>
            <a:pPr>
              <a:lnSpc>
                <a:spcPct val="90000"/>
              </a:lnSpc>
              <a:spcBef>
                <a:spcPts val="200"/>
              </a:spcBef>
            </a:pPr>
            <a:r>
              <a:rPr lang="en-US" sz="2000" dirty="0">
                <a:latin typeface="Calibri" panose="020F0502020204030204" pitchFamily="34" charset="0"/>
                <a:cs typeface="Calibri" panose="020F0502020204030204" pitchFamily="34" charset="0"/>
              </a:rPr>
              <a:t>Now suppose w=3, 39= 4 x 8 + 7 and suppose the error in the computer is that it thinks 4 x 7 = 26.</a:t>
            </a:r>
          </a:p>
          <a:p>
            <a:pPr lvl="1">
              <a:lnSpc>
                <a:spcPct val="90000"/>
              </a:lnSpc>
              <a:spcBef>
                <a:spcPts val="200"/>
              </a:spcBef>
            </a:pPr>
            <a:r>
              <a:rPr lang="en-US" sz="1800" dirty="0">
                <a:latin typeface="Calibri" panose="020F0502020204030204" pitchFamily="34" charset="0"/>
                <a:cs typeface="Calibri" panose="020F0502020204030204" pitchFamily="34" charset="0"/>
              </a:rPr>
              <a:t>Computing m</a:t>
            </a:r>
            <a:r>
              <a:rPr lang="en-US" sz="1800" baseline="-25000" dirty="0">
                <a:latin typeface="Calibri" panose="020F0502020204030204" pitchFamily="34" charset="0"/>
                <a:cs typeface="Calibri" panose="020F0502020204030204" pitchFamily="34" charset="0"/>
              </a:rPr>
              <a:t>2</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(mod 41) we get 13 instead of the correct answer, 4. </a:t>
            </a:r>
          </a:p>
          <a:p>
            <a:pPr lvl="1">
              <a:lnSpc>
                <a:spcPct val="90000"/>
              </a:lnSpc>
              <a:spcBef>
                <a:spcPts val="200"/>
              </a:spcBef>
            </a:pPr>
            <a:r>
              <a:rPr lang="en-US" sz="1800" dirty="0">
                <a:latin typeface="Calibri" panose="020F0502020204030204" pitchFamily="34" charset="0"/>
                <a:cs typeface="Calibri" panose="020F0502020204030204" pitchFamily="34" charset="0"/>
              </a:rPr>
              <a:t>Using the usual exponentiation procedure, we would compute 39</a:t>
            </a:r>
            <a:r>
              <a:rPr lang="en-US" sz="1800" baseline="30000" dirty="0">
                <a:latin typeface="Calibri" panose="020F0502020204030204" pitchFamily="34" charset="0"/>
                <a:cs typeface="Calibri" panose="020F0502020204030204" pitchFamily="34" charset="0"/>
              </a:rPr>
              <a:t>23</a:t>
            </a:r>
            <a:r>
              <a:rPr lang="en-US" sz="1800" dirty="0">
                <a:latin typeface="Calibri" panose="020F0502020204030204" pitchFamily="34" charset="0"/>
                <a:cs typeface="Calibri" panose="020F0502020204030204" pitchFamily="34" charset="0"/>
              </a:rPr>
              <a:t> (mod 41) =12 (wrong!) and y’= (10)(37)(12)+(-9)(41)22 =873.  873</a:t>
            </a:r>
            <a:r>
              <a:rPr lang="en-US" sz="1800" baseline="30000" dirty="0">
                <a:latin typeface="Calibri" panose="020F0502020204030204" pitchFamily="34" charset="0"/>
                <a:cs typeface="Calibri" panose="020F0502020204030204" pitchFamily="34" charset="0"/>
              </a:rPr>
              <a:t>7</a:t>
            </a:r>
            <a:r>
              <a:rPr lang="en-US" sz="1800" dirty="0">
                <a:latin typeface="Calibri" panose="020F0502020204030204" pitchFamily="34" charset="0"/>
                <a:cs typeface="Calibri" panose="020F0502020204030204" pitchFamily="34" charset="0"/>
              </a:rPr>
              <a:t> (mod n)=1334.</a:t>
            </a:r>
          </a:p>
          <a:p>
            <a:pPr lvl="1">
              <a:lnSpc>
                <a:spcPct val="90000"/>
              </a:lnSpc>
              <a:spcBef>
                <a:spcPts val="200"/>
              </a:spcBef>
            </a:pPr>
            <a:r>
              <a:rPr lang="en-US" sz="1800" dirty="0">
                <a:latin typeface="Calibri" panose="020F0502020204030204" pitchFamily="34" charset="0"/>
                <a:cs typeface="Calibri" panose="020F0502020204030204" pitchFamily="34" charset="0"/>
              </a:rPr>
              <a:t>(1334-39,1517)= (1295, 1517)=37.  Bingo!</a:t>
            </a:r>
          </a:p>
          <a:p>
            <a:pPr>
              <a:lnSpc>
                <a:spcPct val="90000"/>
              </a:lnSpc>
            </a:pPr>
            <a:endParaRPr lang="en-US" sz="2000" dirty="0">
              <a:latin typeface="Arial" pitchFamily="34" charset="0"/>
              <a:cs typeface="Arial" pitchFamily="34" charset="0"/>
            </a:endParaRPr>
          </a:p>
          <a:p>
            <a:pPr>
              <a:lnSpc>
                <a:spcPct val="90000"/>
              </a:lnSpc>
            </a:pPr>
            <a:endParaRPr lang="en-US" sz="16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685800" y="0"/>
            <a:ext cx="7772400" cy="762000"/>
          </a:xfrm>
        </p:spPr>
        <p:txBody>
          <a:bodyPr/>
          <a:lstStyle/>
          <a:p>
            <a:r>
              <a:rPr lang="en-US" sz="3600"/>
              <a:t>Repeated Squaring</a:t>
            </a:r>
          </a:p>
        </p:txBody>
      </p:sp>
      <p:sp>
        <p:nvSpPr>
          <p:cNvPr id="261123" name="Rectangle 3"/>
          <p:cNvSpPr>
            <a:spLocks noGrp="1" noChangeArrowheads="1"/>
          </p:cNvSpPr>
          <p:nvPr>
            <p:ph type="body" idx="1"/>
          </p:nvPr>
        </p:nvSpPr>
        <p:spPr>
          <a:xfrm>
            <a:off x="381000" y="1905000"/>
            <a:ext cx="8382000" cy="3352800"/>
          </a:xfrm>
        </p:spPr>
        <p:txBody>
          <a:bodyPr/>
          <a:lstStyle/>
          <a:p>
            <a:pPr>
              <a:lnSpc>
                <a:spcPct val="90000"/>
              </a:lnSpc>
              <a:spcBef>
                <a:spcPts val="200"/>
              </a:spcBef>
              <a:buFont typeface="Wingdings" pitchFamily="2" charset="2"/>
              <a:buNone/>
            </a:pPr>
            <a:r>
              <a:rPr lang="en-US" sz="2000" dirty="0">
                <a:latin typeface="Arial" pitchFamily="34" charset="0"/>
                <a:cs typeface="Arial" pitchFamily="34" charset="0"/>
              </a:rPr>
              <a:t>	</a:t>
            </a:r>
            <a:r>
              <a:rPr lang="en-US" sz="1800" dirty="0">
                <a:latin typeface="Courier New" pitchFamily="49" charset="0"/>
                <a:cs typeface="Courier New" pitchFamily="49" charset="0"/>
              </a:rPr>
              <a:t>// Compute y = </a:t>
            </a:r>
            <a:r>
              <a:rPr lang="en-US" sz="1800" dirty="0" err="1">
                <a:latin typeface="Courier New" pitchFamily="49" charset="0"/>
                <a:cs typeface="Courier New" pitchFamily="49" charset="0"/>
              </a:rPr>
              <a:t>x</a:t>
            </a:r>
            <a:r>
              <a:rPr lang="en-US" sz="1800" baseline="30000" dirty="0" err="1">
                <a:latin typeface="Courier New" pitchFamily="49" charset="0"/>
                <a:cs typeface="Courier New" pitchFamily="49" charset="0"/>
              </a:rPr>
              <a:t>d</a:t>
            </a:r>
            <a:r>
              <a:rPr lang="en-US" sz="1800" dirty="0">
                <a:latin typeface="Courier New" pitchFamily="49" charset="0"/>
                <a:cs typeface="Courier New" pitchFamily="49" charset="0"/>
              </a:rPr>
              <a:t> (mod N)</a:t>
            </a:r>
          </a:p>
          <a:p>
            <a:pPr>
              <a:lnSpc>
                <a:spcPct val="90000"/>
              </a:lnSpc>
              <a:spcBef>
                <a:spcPts val="200"/>
              </a:spcBef>
              <a:buFont typeface="Wingdings" pitchFamily="2" charset="2"/>
              <a:buNone/>
            </a:pPr>
            <a:r>
              <a:rPr lang="en-US" sz="1800" dirty="0">
                <a:latin typeface="Courier New" pitchFamily="49" charset="0"/>
                <a:cs typeface="Courier New" pitchFamily="49" charset="0"/>
              </a:rPr>
              <a:t>	// where, in binary, d = (d</a:t>
            </a:r>
            <a:r>
              <a:rPr lang="en-US" sz="1800" baseline="-25000" dirty="0">
                <a:latin typeface="Courier New" pitchFamily="49" charset="0"/>
                <a:cs typeface="Courier New" pitchFamily="49" charset="0"/>
              </a:rPr>
              <a:t>0</a:t>
            </a:r>
            <a:r>
              <a:rPr lang="en-US" sz="1800" dirty="0">
                <a:latin typeface="Courier New" pitchFamily="49" charset="0"/>
                <a:cs typeface="Courier New" pitchFamily="49" charset="0"/>
              </a:rPr>
              <a:t>,d</a:t>
            </a:r>
            <a:r>
              <a:rPr lang="en-US" sz="1800" baseline="-25000" dirty="0">
                <a:latin typeface="Courier New" pitchFamily="49" charset="0"/>
                <a:cs typeface="Courier New" pitchFamily="49" charset="0"/>
              </a:rPr>
              <a:t>1</a:t>
            </a:r>
            <a:r>
              <a:rPr lang="en-US" sz="1800" dirty="0">
                <a:latin typeface="Courier New" pitchFamily="49" charset="0"/>
                <a:cs typeface="Courier New" pitchFamily="49" charset="0"/>
              </a:rPr>
              <a:t>,d</a:t>
            </a:r>
            <a:r>
              <a:rPr lang="en-US" sz="1800" baseline="-25000" dirty="0">
                <a:latin typeface="Courier New" pitchFamily="49" charset="0"/>
                <a:cs typeface="Courier New" pitchFamily="49" charset="0"/>
              </a:rPr>
              <a:t>2</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d</a:t>
            </a:r>
            <a:r>
              <a:rPr lang="en-US" sz="1800" baseline="-25000" dirty="0" err="1">
                <a:latin typeface="Courier New" pitchFamily="49" charset="0"/>
                <a:cs typeface="Courier New" pitchFamily="49" charset="0"/>
              </a:rPr>
              <a:t>n</a:t>
            </a:r>
            <a:r>
              <a:rPr lang="en-US" sz="1800" dirty="0">
                <a:latin typeface="Courier New" pitchFamily="49" charset="0"/>
                <a:cs typeface="Courier New" pitchFamily="49" charset="0"/>
              </a:rPr>
              <a:t>) with d</a:t>
            </a:r>
            <a:r>
              <a:rPr lang="en-US" sz="1800" baseline="-25000" dirty="0">
                <a:latin typeface="Courier New" pitchFamily="49" charset="0"/>
                <a:cs typeface="Courier New" pitchFamily="49" charset="0"/>
              </a:rPr>
              <a:t>0</a:t>
            </a:r>
            <a:r>
              <a:rPr lang="en-US" sz="1800" dirty="0">
                <a:latin typeface="Courier New" pitchFamily="49" charset="0"/>
                <a:cs typeface="Courier New" pitchFamily="49" charset="0"/>
              </a:rPr>
              <a:t> = 1</a:t>
            </a:r>
          </a:p>
          <a:p>
            <a:pPr>
              <a:lnSpc>
                <a:spcPct val="90000"/>
              </a:lnSpc>
              <a:spcBef>
                <a:spcPts val="200"/>
              </a:spcBef>
              <a:buFont typeface="Wingdings" pitchFamily="2" charset="2"/>
              <a:buNone/>
            </a:pPr>
            <a:r>
              <a:rPr lang="en-US" sz="1800" dirty="0">
                <a:latin typeface="Courier New" pitchFamily="49" charset="0"/>
                <a:cs typeface="Courier New" pitchFamily="49" charset="0"/>
              </a:rPr>
              <a:t>	s = x	</a:t>
            </a:r>
          </a:p>
          <a:p>
            <a:pPr>
              <a:lnSpc>
                <a:spcPct val="90000"/>
              </a:lnSpc>
              <a:spcBef>
                <a:spcPts val="200"/>
              </a:spcBef>
              <a:buFont typeface="Wingdings" pitchFamily="2" charset="2"/>
              <a:buNone/>
            </a:pPr>
            <a:r>
              <a:rPr lang="en-US" sz="1800" dirty="0">
                <a:latin typeface="Courier New" pitchFamily="49" charset="0"/>
                <a:cs typeface="Courier New" pitchFamily="49" charset="0"/>
              </a:rPr>
              <a:t>	for </a:t>
            </a:r>
            <a:r>
              <a:rPr lang="en-US" sz="1800" dirty="0" err="1">
                <a:latin typeface="Courier New" pitchFamily="49" charset="0"/>
                <a:cs typeface="Courier New" pitchFamily="49" charset="0"/>
              </a:rPr>
              <a:t>i</a:t>
            </a:r>
            <a:r>
              <a:rPr lang="en-US" sz="1800" dirty="0">
                <a:latin typeface="Courier New" pitchFamily="49" charset="0"/>
                <a:cs typeface="Courier New" pitchFamily="49" charset="0"/>
              </a:rPr>
              <a:t> = 1 to n</a:t>
            </a:r>
          </a:p>
          <a:p>
            <a:pPr>
              <a:lnSpc>
                <a:spcPct val="90000"/>
              </a:lnSpc>
              <a:spcBef>
                <a:spcPts val="200"/>
              </a:spcBef>
              <a:buFont typeface="Wingdings" pitchFamily="2" charset="2"/>
              <a:buNone/>
            </a:pPr>
            <a:r>
              <a:rPr lang="en-US" sz="1800" dirty="0">
                <a:latin typeface="Courier New" pitchFamily="49" charset="0"/>
                <a:cs typeface="Courier New" pitchFamily="49" charset="0"/>
              </a:rPr>
              <a:t>	     s = s</a:t>
            </a:r>
            <a:r>
              <a:rPr lang="en-US" sz="1800" baseline="30000" dirty="0">
                <a:latin typeface="Courier New" pitchFamily="49" charset="0"/>
                <a:cs typeface="Courier New" pitchFamily="49" charset="0"/>
              </a:rPr>
              <a:t>2</a:t>
            </a:r>
            <a:r>
              <a:rPr lang="en-US" sz="1800" dirty="0">
                <a:latin typeface="Courier New" pitchFamily="49" charset="0"/>
                <a:cs typeface="Courier New" pitchFamily="49" charset="0"/>
              </a:rPr>
              <a:t> (mod N)</a:t>
            </a:r>
          </a:p>
          <a:p>
            <a:pPr>
              <a:lnSpc>
                <a:spcPct val="90000"/>
              </a:lnSpc>
              <a:spcBef>
                <a:spcPts val="200"/>
              </a:spcBef>
              <a:buFont typeface="Wingdings" pitchFamily="2" charset="2"/>
              <a:buNone/>
            </a:pPr>
            <a:r>
              <a:rPr lang="en-US" sz="1800" dirty="0">
                <a:latin typeface="Courier New" pitchFamily="49" charset="0"/>
                <a:cs typeface="Courier New" pitchFamily="49" charset="0"/>
              </a:rPr>
              <a:t>	     if d</a:t>
            </a:r>
            <a:r>
              <a:rPr lang="en-US" sz="1800" baseline="-25000" dirty="0">
                <a:latin typeface="Courier New" pitchFamily="49" charset="0"/>
                <a:cs typeface="Courier New" pitchFamily="49" charset="0"/>
              </a:rPr>
              <a:t>i</a:t>
            </a:r>
            <a:r>
              <a:rPr lang="en-US" sz="1800" dirty="0">
                <a:latin typeface="Courier New" pitchFamily="49" charset="0"/>
                <a:cs typeface="Courier New" pitchFamily="49" charset="0"/>
              </a:rPr>
              <a:t> == 1 then</a:t>
            </a:r>
          </a:p>
          <a:p>
            <a:pPr>
              <a:lnSpc>
                <a:spcPct val="90000"/>
              </a:lnSpc>
              <a:spcBef>
                <a:spcPts val="200"/>
              </a:spcBef>
              <a:buFont typeface="Wingdings" pitchFamily="2" charset="2"/>
              <a:buNone/>
            </a:pPr>
            <a:r>
              <a:rPr lang="en-US" sz="1800" dirty="0">
                <a:latin typeface="Courier New" pitchFamily="49" charset="0"/>
                <a:cs typeface="Courier New" pitchFamily="49" charset="0"/>
              </a:rPr>
              <a:t>	          s = </a:t>
            </a:r>
            <a:r>
              <a:rPr lang="en-US" sz="1800" dirty="0" err="1">
                <a:latin typeface="Courier New" pitchFamily="49" charset="0"/>
                <a:cs typeface="Courier New" pitchFamily="49" charset="0"/>
              </a:rPr>
              <a:t>s</a:t>
            </a:r>
            <a:r>
              <a:rPr lang="en-US" sz="1800" dirty="0" err="1">
                <a:latin typeface="Courier New" pitchFamily="49" charset="0"/>
                <a:cs typeface="Courier New" pitchFamily="49" charset="0"/>
                <a:sym typeface="Symbol" pitchFamily="18" charset="2"/>
              </a:rPr>
              <a:t></a:t>
            </a:r>
            <a:r>
              <a:rPr lang="en-US" sz="1800" dirty="0" err="1">
                <a:latin typeface="Courier New" pitchFamily="49" charset="0"/>
                <a:cs typeface="Courier New" pitchFamily="49" charset="0"/>
              </a:rPr>
              <a:t>x</a:t>
            </a:r>
            <a:r>
              <a:rPr lang="en-US" sz="1800" dirty="0">
                <a:latin typeface="Courier New" pitchFamily="49" charset="0"/>
                <a:cs typeface="Courier New" pitchFamily="49" charset="0"/>
              </a:rPr>
              <a:t> (mod N)</a:t>
            </a:r>
          </a:p>
          <a:p>
            <a:pPr>
              <a:lnSpc>
                <a:spcPct val="90000"/>
              </a:lnSpc>
              <a:spcBef>
                <a:spcPts val="200"/>
              </a:spcBef>
              <a:buFont typeface="Wingdings" pitchFamily="2" charset="2"/>
              <a:buNone/>
            </a:pPr>
            <a:r>
              <a:rPr lang="en-US" sz="1800" dirty="0">
                <a:latin typeface="Courier New" pitchFamily="49" charset="0"/>
                <a:cs typeface="Courier New" pitchFamily="49" charset="0"/>
              </a:rPr>
              <a:t>	     end if</a:t>
            </a:r>
          </a:p>
          <a:p>
            <a:pPr>
              <a:lnSpc>
                <a:spcPct val="90000"/>
              </a:lnSpc>
              <a:spcBef>
                <a:spcPts val="200"/>
              </a:spcBef>
              <a:buFont typeface="Wingdings" pitchFamily="2" charset="2"/>
              <a:buNone/>
            </a:pPr>
            <a:r>
              <a:rPr lang="en-US" sz="1800" dirty="0">
                <a:latin typeface="Courier New" pitchFamily="49" charset="0"/>
                <a:cs typeface="Courier New" pitchFamily="49" charset="0"/>
              </a:rPr>
              <a:t>	next </a:t>
            </a:r>
            <a:r>
              <a:rPr lang="en-US" sz="1800" dirty="0" err="1">
                <a:latin typeface="Courier New" pitchFamily="49" charset="0"/>
                <a:cs typeface="Courier New" pitchFamily="49" charset="0"/>
              </a:rPr>
              <a:t>i</a:t>
            </a:r>
            <a:endParaRPr lang="en-US" sz="1800" dirty="0">
              <a:latin typeface="Courier New" pitchFamily="49" charset="0"/>
              <a:cs typeface="Courier New" pitchFamily="49" charset="0"/>
            </a:endParaRPr>
          </a:p>
          <a:p>
            <a:pPr>
              <a:lnSpc>
                <a:spcPct val="90000"/>
              </a:lnSpc>
              <a:spcBef>
                <a:spcPts val="200"/>
              </a:spcBef>
              <a:buFont typeface="Wingdings" pitchFamily="2" charset="2"/>
              <a:buNone/>
            </a:pPr>
            <a:r>
              <a:rPr lang="en-US" sz="1800" dirty="0">
                <a:latin typeface="Courier New" pitchFamily="49" charset="0"/>
                <a:cs typeface="Courier New" pitchFamily="49" charset="0"/>
              </a:rPr>
              <a:t>	return s</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71</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685800" y="0"/>
            <a:ext cx="7772400" cy="914400"/>
          </a:xfrm>
        </p:spPr>
        <p:txBody>
          <a:bodyPr/>
          <a:lstStyle/>
          <a:p>
            <a:r>
              <a:rPr lang="en-US" sz="3600"/>
              <a:t>Timing Attack (Kocher)</a:t>
            </a:r>
          </a:p>
        </p:txBody>
      </p:sp>
      <p:sp>
        <p:nvSpPr>
          <p:cNvPr id="222211" name="Rectangle 3"/>
          <p:cNvSpPr>
            <a:spLocks noGrp="1" noChangeArrowheads="1"/>
          </p:cNvSpPr>
          <p:nvPr>
            <p:ph type="body" idx="1"/>
          </p:nvPr>
        </p:nvSpPr>
        <p:spPr>
          <a:xfrm>
            <a:off x="685800" y="1828800"/>
            <a:ext cx="8153400" cy="4191000"/>
          </a:xfrm>
        </p:spPr>
        <p:txBody>
          <a:bodyPr/>
          <a:lstStyle/>
          <a:p>
            <a:r>
              <a:rPr lang="en-US" sz="2000" dirty="0">
                <a:latin typeface="Calibri" panose="020F0502020204030204" pitchFamily="34" charset="0"/>
                <a:cs typeface="Calibri" panose="020F0502020204030204" pitchFamily="34" charset="0"/>
              </a:rPr>
              <a:t>Attack on repeated squaring</a:t>
            </a:r>
          </a:p>
          <a:p>
            <a:pPr lvl="1"/>
            <a:r>
              <a:rPr lang="en-US" sz="2000" dirty="0">
                <a:latin typeface="Calibri" panose="020F0502020204030204" pitchFamily="34" charset="0"/>
                <a:cs typeface="Calibri" panose="020F0502020204030204" pitchFamily="34" charset="0"/>
              </a:rPr>
              <a:t>Does not work if CRT or Montgomery used</a:t>
            </a:r>
          </a:p>
          <a:p>
            <a:pPr lvl="1"/>
            <a:r>
              <a:rPr lang="en-US" sz="2000" dirty="0">
                <a:latin typeface="Calibri" panose="020F0502020204030204" pitchFamily="34" charset="0"/>
                <a:cs typeface="Calibri" panose="020F0502020204030204" pitchFamily="34" charset="0"/>
              </a:rPr>
              <a:t>In most applications, CRT and Montgomery multiplication are used</a:t>
            </a:r>
          </a:p>
          <a:p>
            <a:r>
              <a:rPr lang="en-US" sz="2000" dirty="0">
                <a:latin typeface="Calibri" panose="020F0502020204030204" pitchFamily="34" charset="0"/>
                <a:cs typeface="Calibri" panose="020F0502020204030204" pitchFamily="34" charset="0"/>
              </a:rPr>
              <a:t>This attack originally designed for smartcards </a:t>
            </a:r>
          </a:p>
          <a:p>
            <a:r>
              <a:rPr lang="en-US" sz="2000" dirty="0">
                <a:latin typeface="Calibri" panose="020F0502020204030204" pitchFamily="34" charset="0"/>
                <a:cs typeface="Calibri" panose="020F0502020204030204" pitchFamily="34" charset="0"/>
              </a:rPr>
              <a:t>Can be generalized (differential power analysis)</a:t>
            </a:r>
          </a:p>
          <a:p>
            <a:r>
              <a:rPr lang="en-US" sz="2000" dirty="0">
                <a:latin typeface="Calibri" panose="020F0502020204030204" pitchFamily="34" charset="0"/>
                <a:cs typeface="Calibri" panose="020F0502020204030204" pitchFamily="34" charset="0"/>
              </a:rPr>
              <a:t>Recover private key bits one (or a few) at a time</a:t>
            </a:r>
          </a:p>
          <a:p>
            <a:pPr lvl="1"/>
            <a:r>
              <a:rPr lang="en-US" sz="2000" dirty="0">
                <a:latin typeface="Calibri" panose="020F0502020204030204" pitchFamily="34" charset="0"/>
                <a:cs typeface="Calibri" panose="020F0502020204030204" pitchFamily="34" charset="0"/>
              </a:rPr>
              <a:t>Private key: d = d</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d</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d</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with d</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 1</a:t>
            </a:r>
          </a:p>
          <a:p>
            <a:pPr lvl="1"/>
            <a:r>
              <a:rPr lang="en-US" sz="2000" dirty="0">
                <a:latin typeface="Calibri" panose="020F0502020204030204" pitchFamily="34" charset="0"/>
                <a:cs typeface="Calibri" panose="020F0502020204030204" pitchFamily="34" charset="0"/>
              </a:rPr>
              <a:t>Recover bits in order, d</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d</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d</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t>
            </a:r>
          </a:p>
          <a:p>
            <a:endParaRPr lang="en-US" sz="2400" dirty="0"/>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685800" y="0"/>
            <a:ext cx="7772400" cy="838200"/>
          </a:xfrm>
        </p:spPr>
        <p:txBody>
          <a:bodyPr/>
          <a:lstStyle/>
          <a:p>
            <a:r>
              <a:rPr lang="en-US" sz="3600"/>
              <a:t>Kocher’s Attack</a:t>
            </a:r>
          </a:p>
        </p:txBody>
      </p:sp>
      <p:sp>
        <p:nvSpPr>
          <p:cNvPr id="257027" name="Rectangle 3"/>
          <p:cNvSpPr>
            <a:spLocks noGrp="1" noChangeArrowheads="1"/>
          </p:cNvSpPr>
          <p:nvPr>
            <p:ph type="body" idx="1"/>
          </p:nvPr>
        </p:nvSpPr>
        <p:spPr>
          <a:xfrm>
            <a:off x="457200" y="2282508"/>
            <a:ext cx="8610600" cy="3352800"/>
          </a:xfrm>
        </p:spPr>
        <p:txBody>
          <a:bodyPr/>
          <a:lstStyle/>
          <a:p>
            <a:r>
              <a:rPr lang="en-US" sz="2000" dirty="0">
                <a:latin typeface="Calibri" panose="020F0502020204030204" pitchFamily="34" charset="0"/>
                <a:cs typeface="Calibri" panose="020F0502020204030204" pitchFamily="34" charset="0"/>
              </a:rPr>
              <a:t>Suppose bits d</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d</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d</a:t>
            </a:r>
            <a:r>
              <a:rPr lang="en-US" sz="2000" baseline="-25000" dirty="0">
                <a:latin typeface="Calibri" panose="020F0502020204030204" pitchFamily="34" charset="0"/>
                <a:cs typeface="Calibri" panose="020F0502020204030204" pitchFamily="34" charset="0"/>
              </a:rPr>
              <a:t>k</a:t>
            </a:r>
            <a:r>
              <a:rPr lang="en-US" sz="2000" baseline="-25000" dirty="0">
                <a:latin typeface="Calibri" panose="020F0502020204030204" pitchFamily="34" charset="0"/>
                <a:cs typeface="Calibri" panose="020F0502020204030204" pitchFamily="34" charset="0"/>
                <a:sym typeface="Symbol" pitchFamily="18" charset="2"/>
              </a:rPr>
              <a:t></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are known</a:t>
            </a:r>
          </a:p>
          <a:p>
            <a:r>
              <a:rPr lang="en-US" sz="2000" dirty="0">
                <a:latin typeface="Calibri" panose="020F0502020204030204" pitchFamily="34" charset="0"/>
                <a:cs typeface="Calibri" panose="020F0502020204030204" pitchFamily="34" charset="0"/>
              </a:rPr>
              <a:t>We want to determine bit d</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a:t>
            </a:r>
          </a:p>
          <a:p>
            <a:r>
              <a:rPr lang="en-US" sz="2000" dirty="0">
                <a:latin typeface="Calibri" panose="020F0502020204030204" pitchFamily="34" charset="0"/>
                <a:cs typeface="Calibri" panose="020F0502020204030204" pitchFamily="34" charset="0"/>
              </a:rPr>
              <a:t>Randomly select </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j</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for j=0,1,…,m-1, obtain timings T(</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for </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j</a:t>
            </a:r>
            <a:r>
              <a:rPr lang="en-US" sz="2000" baseline="30000" dirty="0" err="1">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 (mod N)</a:t>
            </a:r>
          </a:p>
          <a:p>
            <a:r>
              <a:rPr lang="en-US" sz="2000" dirty="0">
                <a:latin typeface="Calibri" panose="020F0502020204030204" pitchFamily="34" charset="0"/>
                <a:cs typeface="Calibri" panose="020F0502020204030204" pitchFamily="34" charset="0"/>
              </a:rPr>
              <a:t>For each </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emulate steps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=1,2,…,k-1 of repeated squaring</a:t>
            </a:r>
          </a:p>
          <a:p>
            <a:r>
              <a:rPr lang="en-US" sz="2000" dirty="0">
                <a:latin typeface="Calibri" panose="020F0502020204030204" pitchFamily="34" charset="0"/>
                <a:cs typeface="Calibri" panose="020F0502020204030204" pitchFamily="34" charset="0"/>
              </a:rPr>
              <a:t>At step k, emulate d</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0 and d</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1</a:t>
            </a:r>
          </a:p>
          <a:p>
            <a:r>
              <a:rPr lang="en-US" sz="2000" i="1" dirty="0">
                <a:latin typeface="Calibri" panose="020F0502020204030204" pitchFamily="34" charset="0"/>
                <a:cs typeface="Calibri" panose="020F0502020204030204" pitchFamily="34" charset="0"/>
              </a:rPr>
              <a:t>Variance</a:t>
            </a:r>
            <a:r>
              <a:rPr lang="en-US" sz="2000" dirty="0">
                <a:latin typeface="Calibri" panose="020F0502020204030204" pitchFamily="34" charset="0"/>
                <a:cs typeface="Calibri" panose="020F0502020204030204" pitchFamily="34" charset="0"/>
              </a:rPr>
              <a:t> of timing difference will be smaller for correct choice of d</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73</a:t>
            </a:fld>
            <a:endParaRPr lang="en-US"/>
          </a:p>
        </p:txBody>
      </p:sp>
      <p:sp>
        <p:nvSpPr>
          <p:cNvPr id="6" name="TextBox 5"/>
          <p:cNvSpPr txBox="1"/>
          <p:nvPr/>
        </p:nvSpPr>
        <p:spPr>
          <a:xfrm>
            <a:off x="6528619" y="5337427"/>
            <a:ext cx="2303836" cy="307777"/>
          </a:xfrm>
          <a:prstGeom prst="rect">
            <a:avLst/>
          </a:prstGeom>
          <a:noFill/>
        </p:spPr>
        <p:txBody>
          <a:bodyPr wrap="none" rtlCol="0">
            <a:spAutoFit/>
          </a:bodyPr>
          <a:lstStyle/>
          <a:p>
            <a:r>
              <a:rPr lang="en-US" sz="1400">
                <a:latin typeface="Arial" pitchFamily="34" charset="0"/>
                <a:cs typeface="Arial" pitchFamily="34" charset="0"/>
              </a:rPr>
              <a:t>Example from Mark Stamp</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685800" y="0"/>
            <a:ext cx="7772400" cy="914400"/>
          </a:xfrm>
        </p:spPr>
        <p:txBody>
          <a:bodyPr/>
          <a:lstStyle/>
          <a:p>
            <a:r>
              <a:rPr lang="en-US" sz="3600"/>
              <a:t>Preventing Timing Attack</a:t>
            </a:r>
          </a:p>
        </p:txBody>
      </p:sp>
      <p:sp>
        <p:nvSpPr>
          <p:cNvPr id="226307" name="Rectangle 3"/>
          <p:cNvSpPr>
            <a:spLocks noGrp="1" noChangeArrowheads="1"/>
          </p:cNvSpPr>
          <p:nvPr>
            <p:ph type="body" idx="1"/>
          </p:nvPr>
        </p:nvSpPr>
        <p:spPr>
          <a:xfrm>
            <a:off x="685800" y="1905000"/>
            <a:ext cx="7696200" cy="3124200"/>
          </a:xfrm>
        </p:spPr>
        <p:txBody>
          <a:bodyPr/>
          <a:lstStyle/>
          <a:p>
            <a:r>
              <a:rPr lang="en-US" sz="2000" dirty="0">
                <a:latin typeface="Calibri" panose="020F0502020204030204" pitchFamily="34" charset="0"/>
                <a:cs typeface="Calibri" panose="020F0502020204030204" pitchFamily="34" charset="0"/>
              </a:rPr>
              <a:t>RSA Blinding</a:t>
            </a:r>
          </a:p>
          <a:p>
            <a:r>
              <a:rPr lang="en-US" sz="2000" dirty="0">
                <a:latin typeface="Calibri" panose="020F0502020204030204" pitchFamily="34" charset="0"/>
                <a:cs typeface="Calibri" panose="020F0502020204030204" pitchFamily="34" charset="0"/>
              </a:rPr>
              <a:t>To decrypt C, generate random r</a:t>
            </a:r>
          </a:p>
          <a:p>
            <a:pPr>
              <a:buFont typeface="Wingdings" pitchFamily="2" charset="2"/>
              <a:buNone/>
            </a:pPr>
            <a:r>
              <a:rPr lang="en-US" sz="2000" dirty="0">
                <a:latin typeface="Calibri" panose="020F0502020204030204" pitchFamily="34" charset="0"/>
                <a:cs typeface="Calibri" panose="020F0502020204030204" pitchFamily="34" charset="0"/>
              </a:rPr>
              <a:t>	Y = </a:t>
            </a:r>
            <a:r>
              <a:rPr lang="en-US" sz="2000" dirty="0" err="1">
                <a:latin typeface="Calibri" panose="020F0502020204030204" pitchFamily="34" charset="0"/>
                <a:cs typeface="Calibri" panose="020F0502020204030204" pitchFamily="34" charset="0"/>
              </a:rPr>
              <a:t>r</a:t>
            </a:r>
            <a:r>
              <a:rPr lang="en-US" sz="2000" baseline="30000" dirty="0" err="1">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C</a:t>
            </a:r>
            <a:r>
              <a:rPr lang="en-US" sz="2000" dirty="0">
                <a:latin typeface="Calibri" panose="020F0502020204030204" pitchFamily="34" charset="0"/>
                <a:cs typeface="Calibri" panose="020F0502020204030204" pitchFamily="34" charset="0"/>
              </a:rPr>
              <a:t> (mod N)</a:t>
            </a:r>
          </a:p>
          <a:p>
            <a:r>
              <a:rPr lang="en-US" sz="2000" dirty="0">
                <a:latin typeface="Calibri" panose="020F0502020204030204" pitchFamily="34" charset="0"/>
                <a:cs typeface="Calibri" panose="020F0502020204030204" pitchFamily="34" charset="0"/>
              </a:rPr>
              <a:t>Decrypt Y then multiply by r</a:t>
            </a:r>
            <a:r>
              <a:rPr lang="en-US" sz="2000" baseline="30000" dirty="0">
                <a:latin typeface="Calibri" panose="020F0502020204030204" pitchFamily="34" charset="0"/>
                <a:cs typeface="Calibri" panose="020F0502020204030204" pitchFamily="34" charset="0"/>
                <a:sym typeface="Symbol" pitchFamily="18" charset="2"/>
              </a:rPr>
              <a:t></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(mod N):</a:t>
            </a:r>
          </a:p>
          <a:p>
            <a:pPr>
              <a:buFont typeface="Wingdings" pitchFamily="2" charset="2"/>
              <a:buNone/>
            </a:pPr>
            <a:r>
              <a:rPr lang="en-US" sz="2000" dirty="0">
                <a:latin typeface="Calibri" panose="020F0502020204030204" pitchFamily="34" charset="0"/>
                <a:cs typeface="Calibri" panose="020F0502020204030204" pitchFamily="34" charset="0"/>
              </a:rPr>
              <a:t>	 r</a:t>
            </a:r>
            <a:r>
              <a:rPr lang="en-US" sz="2000" baseline="30000" dirty="0">
                <a:latin typeface="Calibri" panose="020F0502020204030204" pitchFamily="34" charset="0"/>
                <a:cs typeface="Calibri" panose="020F0502020204030204" pitchFamily="34" charset="0"/>
                <a:sym typeface="Symbol" pitchFamily="18" charset="2"/>
              </a:rPr>
              <a:t></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Yd = r</a:t>
            </a:r>
            <a:r>
              <a:rPr lang="en-US" sz="2000" baseline="30000" dirty="0">
                <a:latin typeface="Calibri" panose="020F0502020204030204" pitchFamily="34" charset="0"/>
                <a:cs typeface="Calibri" panose="020F0502020204030204" pitchFamily="34" charset="0"/>
                <a:sym typeface="Symbol" pitchFamily="18" charset="2"/>
              </a:rPr>
              <a:t></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r</a:t>
            </a:r>
            <a:r>
              <a:rPr lang="en-US" sz="2000" baseline="30000" dirty="0" err="1">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C</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 = r</a:t>
            </a:r>
            <a:r>
              <a:rPr lang="en-US" sz="2000" baseline="30000" dirty="0">
                <a:latin typeface="Calibri" panose="020F0502020204030204" pitchFamily="34" charset="0"/>
                <a:cs typeface="Calibri" panose="020F0502020204030204" pitchFamily="34" charset="0"/>
                <a:sym typeface="Symbol" pitchFamily="18" charset="2"/>
              </a:rPr>
              <a:t></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rC</a:t>
            </a:r>
            <a:r>
              <a:rPr lang="en-US" sz="2000" baseline="30000" dirty="0">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 = C</a:t>
            </a:r>
            <a:r>
              <a:rPr lang="en-US" sz="2000" baseline="30000" dirty="0">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 (mod N)</a:t>
            </a:r>
          </a:p>
          <a:p>
            <a:r>
              <a:rPr lang="en-US" sz="2000" dirty="0">
                <a:latin typeface="Calibri" panose="020F0502020204030204" pitchFamily="34" charset="0"/>
                <a:cs typeface="Calibri" panose="020F0502020204030204" pitchFamily="34" charset="0"/>
              </a:rPr>
              <a:t>Since r is random, timing information is hidden</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74</a:t>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685800" y="152400"/>
            <a:ext cx="7772400" cy="762000"/>
          </a:xfrm>
        </p:spPr>
        <p:txBody>
          <a:bodyPr/>
          <a:lstStyle/>
          <a:p>
            <a:r>
              <a:rPr lang="en-US" sz="3600"/>
              <a:t>Factoring</a:t>
            </a:r>
          </a:p>
        </p:txBody>
      </p:sp>
      <p:sp>
        <p:nvSpPr>
          <p:cNvPr id="193539" name="Rectangle 3"/>
          <p:cNvSpPr>
            <a:spLocks noGrp="1" noChangeArrowheads="1"/>
          </p:cNvSpPr>
          <p:nvPr>
            <p:ph type="body" idx="1"/>
          </p:nvPr>
        </p:nvSpPr>
        <p:spPr>
          <a:xfrm>
            <a:off x="685800" y="1981200"/>
            <a:ext cx="7772400" cy="4038600"/>
          </a:xfrm>
        </p:spPr>
        <p:txBody>
          <a:bodyPr/>
          <a:lstStyle/>
          <a:p>
            <a:r>
              <a:rPr lang="en-US" sz="2000" dirty="0">
                <a:latin typeface="Calibri" panose="020F0502020204030204" pitchFamily="34" charset="0"/>
                <a:cs typeface="Calibri" panose="020F0502020204030204" pitchFamily="34" charset="0"/>
              </a:rPr>
              <a:t>Security of RSA algorithm depends on (presumed) difficulty of factoring</a:t>
            </a:r>
          </a:p>
          <a:p>
            <a:pPr lvl="1"/>
            <a:r>
              <a:rPr lang="en-US" sz="2000" dirty="0">
                <a:latin typeface="Calibri" panose="020F0502020204030204" pitchFamily="34" charset="0"/>
                <a:cs typeface="Calibri" panose="020F0502020204030204" pitchFamily="34" charset="0"/>
              </a:rPr>
              <a:t>Given n = </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 find p or q and RSA is broken</a:t>
            </a:r>
          </a:p>
          <a:p>
            <a:r>
              <a:rPr lang="en-US" sz="2000" dirty="0">
                <a:latin typeface="Calibri" panose="020F0502020204030204" pitchFamily="34" charset="0"/>
                <a:cs typeface="Calibri" panose="020F0502020204030204" pitchFamily="34" charset="0"/>
              </a:rPr>
              <a:t>Factoring like “exhaustive search” for RSA</a:t>
            </a:r>
          </a:p>
          <a:p>
            <a:r>
              <a:rPr lang="en-US" sz="2000" dirty="0">
                <a:latin typeface="Calibri" panose="020F0502020204030204" pitchFamily="34" charset="0"/>
                <a:cs typeface="Calibri" panose="020F0502020204030204" pitchFamily="34" charset="0"/>
              </a:rPr>
              <a:t>What are best factoring methods?</a:t>
            </a:r>
          </a:p>
          <a:p>
            <a:r>
              <a:rPr lang="en-US" sz="2000" dirty="0">
                <a:latin typeface="Calibri" panose="020F0502020204030204" pitchFamily="34" charset="0"/>
                <a:cs typeface="Calibri" panose="020F0502020204030204" pitchFamily="34" charset="0"/>
              </a:rPr>
              <a:t>How does RSA “key size” compare to symmetric cipher key size?</a:t>
            </a:r>
          </a:p>
        </p:txBody>
      </p:sp>
      <p:sp>
        <p:nvSpPr>
          <p:cNvPr id="8"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75</a:t>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685800" y="76200"/>
            <a:ext cx="7772400" cy="990600"/>
          </a:xfrm>
        </p:spPr>
        <p:txBody>
          <a:bodyPr/>
          <a:lstStyle/>
          <a:p>
            <a:r>
              <a:rPr lang="en-US" sz="3600"/>
              <a:t>Trial Division</a:t>
            </a:r>
          </a:p>
        </p:txBody>
      </p:sp>
      <mc:AlternateContent xmlns:mc="http://schemas.openxmlformats.org/markup-compatibility/2006" xmlns:a14="http://schemas.microsoft.com/office/drawing/2010/main">
        <mc:Choice Requires="a14">
          <p:sp>
            <p:nvSpPr>
              <p:cNvPr id="215043" name="Rectangle 3"/>
              <p:cNvSpPr>
                <a:spLocks noGrp="1" noChangeArrowheads="1"/>
              </p:cNvSpPr>
              <p:nvPr>
                <p:ph type="body" idx="1"/>
              </p:nvPr>
            </p:nvSpPr>
            <p:spPr>
              <a:xfrm>
                <a:off x="381000" y="1828800"/>
                <a:ext cx="8229600" cy="4191000"/>
              </a:xfrm>
            </p:spPr>
            <p:txBody>
              <a:bodyPr/>
              <a:lstStyle/>
              <a:p>
                <a:r>
                  <a:rPr lang="en-US" sz="2000" dirty="0">
                    <a:latin typeface="Calibri" panose="020F0502020204030204" pitchFamily="34" charset="0"/>
                    <a:cs typeface="Calibri" panose="020F0502020204030204" pitchFamily="34" charset="0"/>
                  </a:rPr>
                  <a:t>Given n, trial divide n by 2, 3, 4, 5, 6, 7,…, </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Symbol" pitchFamily="18" charset="2"/>
                  </a:rPr>
                  <a:t></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Expected work is about </a:t>
                </a:r>
                <a14:m>
                  <m:oMath xmlns:m="http://schemas.openxmlformats.org/officeDocument/2006/math">
                    <m:f>
                      <m:fPr>
                        <m:ctrlPr>
                          <a:rPr lang="en-US" sz="2000" i="1" smtClean="0">
                            <a:latin typeface="Cambria Math" panose="02040503050406030204" pitchFamily="18" charset="0"/>
                          </a:rPr>
                        </m:ctrlPr>
                      </m:fPr>
                      <m:num>
                        <m:rad>
                          <m:radPr>
                            <m:degHide m:val="on"/>
                            <m:ctrlPr>
                              <a:rPr lang="en-US" sz="2000" i="1" smtClean="0">
                                <a:latin typeface="Cambria Math" panose="02040503050406030204" pitchFamily="18" charset="0"/>
                              </a:rPr>
                            </m:ctrlPr>
                          </m:radPr>
                          <m:deg/>
                          <m:e>
                            <m:r>
                              <a:rPr lang="en-US" sz="2000" i="1" smtClean="0">
                                <a:latin typeface="Cambria Math" panose="02040503050406030204" pitchFamily="18" charset="0"/>
                                <a:ea typeface="Cambria Math" panose="02040503050406030204" pitchFamily="18" charset="0"/>
                              </a:rPr>
                              <m:t>𝜋</m:t>
                            </m:r>
                          </m:e>
                        </m:rad>
                      </m:num>
                      <m:den>
                        <m:r>
                          <a:rPr lang="en-US" sz="2000" b="0" i="1" smtClean="0">
                            <a:latin typeface="Cambria Math" panose="02040503050406030204" pitchFamily="18" charset="0"/>
                          </a:rPr>
                          <m:t>2</m:t>
                        </m:r>
                      </m:den>
                    </m:f>
                  </m:oMath>
                </a14:m>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Trying only prime numbers reduces search </a:t>
                </a:r>
              </a:p>
              <a:p>
                <a:endParaRPr lang="en-US" sz="2000" dirty="0">
                  <a:latin typeface="Calibri" panose="020F0502020204030204" pitchFamily="34" charset="0"/>
                  <a:cs typeface="Calibri" panose="020F0502020204030204" pitchFamily="34" charset="0"/>
                  <a:sym typeface="Symbol" pitchFamily="18" charset="2"/>
                </a:endParaRPr>
              </a:p>
              <a:p>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n) ≈ n/ln(n) is number of primes up to n.</a:t>
                </a:r>
              </a:p>
            </p:txBody>
          </p:sp>
        </mc:Choice>
        <mc:Fallback xmlns="">
          <p:sp>
            <p:nvSpPr>
              <p:cNvPr id="215043" name="Rectangle 3"/>
              <p:cNvSpPr>
                <a:spLocks noGrp="1" noRot="1" noChangeAspect="1" noMove="1" noResize="1" noEditPoints="1" noAdjustHandles="1" noChangeArrowheads="1" noChangeShapeType="1" noTextEdit="1"/>
              </p:cNvSpPr>
              <p:nvPr>
                <p:ph type="body" idx="1"/>
              </p:nvPr>
            </p:nvSpPr>
            <p:spPr>
              <a:xfrm>
                <a:off x="381000" y="1828800"/>
                <a:ext cx="8229600" cy="4191000"/>
              </a:xfrm>
              <a:blipFill>
                <a:blip r:embed="rId2"/>
                <a:stretch>
                  <a:fillRect l="-924" t="-1208"/>
                </a:stretch>
              </a:blipFill>
            </p:spPr>
            <p:txBody>
              <a:bodyPr/>
              <a:lstStyle/>
              <a:p>
                <a:r>
                  <a:rPr lang="en-US">
                    <a:noFill/>
                  </a:rPr>
                  <a:t> </a:t>
                </a:r>
              </a:p>
            </p:txBody>
          </p:sp>
        </mc:Fallback>
      </mc:AlternateContent>
      <p:sp>
        <p:nvSpPr>
          <p:cNvPr id="8"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76</a:t>
            </a:fld>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685800" y="76200"/>
            <a:ext cx="7772400" cy="990600"/>
          </a:xfrm>
        </p:spPr>
        <p:txBody>
          <a:bodyPr/>
          <a:lstStyle/>
          <a:p>
            <a:r>
              <a:rPr lang="en-US" sz="3600"/>
              <a:t>Fast generic factoring algorithms</a:t>
            </a:r>
          </a:p>
        </p:txBody>
      </p:sp>
      <p:sp>
        <p:nvSpPr>
          <p:cNvPr id="215043" name="Rectangle 3"/>
          <p:cNvSpPr>
            <a:spLocks noGrp="1" noChangeArrowheads="1"/>
          </p:cNvSpPr>
          <p:nvPr>
            <p:ph type="body" idx="1"/>
          </p:nvPr>
        </p:nvSpPr>
        <p:spPr>
          <a:xfrm>
            <a:off x="381000" y="1828800"/>
            <a:ext cx="8229600" cy="4191000"/>
          </a:xfrm>
        </p:spPr>
        <p:txBody>
          <a:bodyPr/>
          <a:lstStyle/>
          <a:p>
            <a:r>
              <a:rPr lang="en-US" sz="2000" dirty="0">
                <a:latin typeface="Calibri" panose="020F0502020204030204" pitchFamily="34" charset="0"/>
                <a:cs typeface="Calibri" panose="020F0502020204030204" pitchFamily="34" charset="0"/>
              </a:rPr>
              <a:t>Pollard p-1</a:t>
            </a:r>
          </a:p>
          <a:p>
            <a:r>
              <a:rPr lang="en-US" sz="2000" dirty="0">
                <a:latin typeface="Calibri" panose="020F0502020204030204" pitchFamily="34" charset="0"/>
                <a:cs typeface="Calibri" panose="020F0502020204030204" pitchFamily="34" charset="0"/>
              </a:rPr>
              <a:t>Elliptic curve factoring</a:t>
            </a:r>
          </a:p>
          <a:p>
            <a:r>
              <a:rPr lang="en-US" sz="2000" dirty="0">
                <a:latin typeface="Calibri" panose="020F0502020204030204" pitchFamily="34" charset="0"/>
                <a:cs typeface="Calibri" panose="020F0502020204030204" pitchFamily="34" charset="0"/>
              </a:rPr>
              <a:t>Pollard r</a:t>
            </a:r>
          </a:p>
          <a:p>
            <a:r>
              <a:rPr lang="en-US" sz="2000" dirty="0">
                <a:latin typeface="Calibri" panose="020F0502020204030204" pitchFamily="34" charset="0"/>
                <a:cs typeface="Calibri" panose="020F0502020204030204" pitchFamily="34" charset="0"/>
              </a:rPr>
              <a:t>Quadratic sieve</a:t>
            </a:r>
          </a:p>
          <a:p>
            <a:r>
              <a:rPr lang="en-US" sz="2000" dirty="0">
                <a:latin typeface="Calibri" panose="020F0502020204030204" pitchFamily="34" charset="0"/>
                <a:cs typeface="Calibri" panose="020F0502020204030204" pitchFamily="34" charset="0"/>
              </a:rPr>
              <a:t>Number field sieve</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Last three exploit basic idea of finding x, y with</a:t>
            </a:r>
          </a:p>
          <a:p>
            <a:pPr marL="400050" lvl="1" indent="0">
              <a:buNone/>
            </a:pPr>
            <a:r>
              <a:rPr lang="en-US" sz="2000" dirty="0">
                <a:latin typeface="Calibri" panose="020F0502020204030204" pitchFamily="34" charset="0"/>
                <a:cs typeface="Calibri" panose="020F0502020204030204" pitchFamily="34" charset="0"/>
              </a:rPr>
              <a:t>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(mod n) using methods that make it likely</a:t>
            </a:r>
          </a:p>
          <a:p>
            <a:pPr marL="400050" lvl="1" indent="0">
              <a:buNone/>
            </a:pPr>
            <a:r>
              <a:rPr lang="en-US" sz="2000" dirty="0">
                <a:latin typeface="Calibri" panose="020F0502020204030204" pitchFamily="34" charset="0"/>
                <a:cs typeface="Calibri" panose="020F0502020204030204" pitchFamily="34" charset="0"/>
              </a:rPr>
              <a:t>    that (x-y) and (</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“split” the factors of n.</a:t>
            </a:r>
          </a:p>
        </p:txBody>
      </p:sp>
      <p:sp>
        <p:nvSpPr>
          <p:cNvPr id="8"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77</a:t>
            </a:fld>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9" name="Slide Number Placeholder 5"/>
          <p:cNvSpPr>
            <a:spLocks noGrp="1"/>
          </p:cNvSpPr>
          <p:nvPr>
            <p:ph type="sldNum" sz="quarter" idx="12"/>
          </p:nvPr>
        </p:nvSpPr>
        <p:spPr>
          <a:noFill/>
        </p:spPr>
        <p:txBody>
          <a:bodyPr/>
          <a:lstStyle/>
          <a:p>
            <a:fld id="{9ABA71D7-3F60-4E79-B207-159E88D955A0}" type="slidenum">
              <a:rPr lang="en-US" smtClean="0"/>
              <a:pPr/>
              <a:t>78</a:t>
            </a:fld>
            <a:endParaRPr lang="en-US"/>
          </a:p>
        </p:txBody>
      </p:sp>
      <p:sp>
        <p:nvSpPr>
          <p:cNvPr id="70660" name="Rectangle 2"/>
          <p:cNvSpPr>
            <a:spLocks noGrp="1" noChangeArrowheads="1"/>
          </p:cNvSpPr>
          <p:nvPr>
            <p:ph type="title"/>
          </p:nvPr>
        </p:nvSpPr>
        <p:spPr>
          <a:xfrm>
            <a:off x="685800" y="76200"/>
            <a:ext cx="7772400" cy="838200"/>
          </a:xfrm>
        </p:spPr>
        <p:txBody>
          <a:bodyPr/>
          <a:lstStyle/>
          <a:p>
            <a:r>
              <a:rPr lang="en-US" sz="3600"/>
              <a:t>Pollard p-1</a:t>
            </a:r>
          </a:p>
        </p:txBody>
      </p:sp>
      <mc:AlternateContent xmlns:mc="http://schemas.openxmlformats.org/markup-compatibility/2006" xmlns:a14="http://schemas.microsoft.com/office/drawing/2010/main">
        <mc:Choice Requires="a14">
          <p:sp>
            <p:nvSpPr>
              <p:cNvPr id="70661" name="Rectangle 3"/>
              <p:cNvSpPr>
                <a:spLocks noGrp="1" noChangeArrowheads="1"/>
              </p:cNvSpPr>
              <p:nvPr>
                <p:ph type="body" idx="1"/>
              </p:nvPr>
            </p:nvSpPr>
            <p:spPr>
              <a:xfrm>
                <a:off x="228600" y="1143000"/>
                <a:ext cx="8534400" cy="5181600"/>
              </a:xfrm>
            </p:spPr>
            <p:txBody>
              <a:bodyPr/>
              <a:lstStyle/>
              <a:p>
                <a:r>
                  <a:rPr lang="en-US" sz="2000" dirty="0">
                    <a:latin typeface="Calibri" panose="020F0502020204030204" pitchFamily="34" charset="0"/>
                    <a:cs typeface="Calibri" panose="020F0502020204030204" pitchFamily="34" charset="0"/>
                  </a:rPr>
                  <a:t>Goal: Factor n.</a:t>
                </a:r>
              </a:p>
              <a:p>
                <a:pPr lvl="1"/>
                <a:r>
                  <a:rPr lang="en-US" sz="2000" dirty="0">
                    <a:latin typeface="Calibri" panose="020F0502020204030204" pitchFamily="34" charset="0"/>
                    <a:cs typeface="Calibri" panose="020F0502020204030204" pitchFamily="34" charset="0"/>
                  </a:rPr>
                  <a:t>Pick an integer B.</a:t>
                </a:r>
              </a:p>
              <a:p>
                <a:pPr lvl="1"/>
                <a:r>
                  <a:rPr lang="en-US" sz="2000" dirty="0">
                    <a:latin typeface="Calibri" panose="020F0502020204030204" pitchFamily="34" charset="0"/>
                    <a:cs typeface="Calibri" panose="020F0502020204030204" pitchFamily="34" charset="0"/>
                  </a:rPr>
                  <a:t>Compute </a:t>
                </a:r>
                <a14:m>
                  <m:oMath xmlns:m="http://schemas.openxmlformats.org/officeDocument/2006/math">
                    <m:r>
                      <a:rPr lang="en-US" sz="2000" b="0" i="1" smtClean="0">
                        <a:latin typeface="Cambria Math" panose="02040503050406030204" pitchFamily="18" charset="0"/>
                      </a:rPr>
                      <m:t>𝑘</m:t>
                    </m:r>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m:rPr>
                            <m:brk m:alnAt="7"/>
                          </m:rPr>
                          <a:rPr lang="en-US" sz="2000" b="0" i="1" smtClean="0">
                            <a:latin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𝐵</m:t>
                        </m:r>
                      </m:sub>
                      <m:sup/>
                      <m:e>
                        <m:r>
                          <a:rPr lang="en-US" sz="2000" b="0" i="1" smtClean="0">
                            <a:latin typeface="Cambria Math" panose="02040503050406030204" pitchFamily="18" charset="0"/>
                          </a:rPr>
                          <m:t>𝑡</m:t>
                        </m:r>
                      </m:e>
                    </m:nary>
                  </m:oMath>
                </a14:m>
                <a:r>
                  <a:rPr lang="en-US" sz="2000" dirty="0">
                    <a:latin typeface="Calibri" panose="020F0502020204030204" pitchFamily="34" charset="0"/>
                    <a:cs typeface="Calibri" panose="020F0502020204030204" pitchFamily="34" charset="0"/>
                  </a:rPr>
                  <a:t>, where t=</a:t>
                </a:r>
                <a:r>
                  <a:rPr lang="en-US" sz="2000" dirty="0" err="1">
                    <a:latin typeface="Calibri" panose="020F0502020204030204" pitchFamily="34" charset="0"/>
                    <a:cs typeface="Calibri" panose="020F0502020204030204" pitchFamily="34" charset="0"/>
                  </a:rPr>
                  <a:t>q</a:t>
                </a:r>
                <a:r>
                  <a:rPr lang="en-US" sz="2000" baseline="30000" dirty="0" err="1">
                    <a:latin typeface="Calibri" panose="020F0502020204030204" pitchFamily="34" charset="0"/>
                    <a:cs typeface="Calibri" panose="020F0502020204030204" pitchFamily="34" charset="0"/>
                  </a:rPr>
                  <a:t>e</a:t>
                </a:r>
                <a:r>
                  <a:rPr lang="en-US" sz="2000" dirty="0">
                    <a:latin typeface="Calibri" panose="020F0502020204030204" pitchFamily="34" charset="0"/>
                    <a:cs typeface="Calibri" panose="020F0502020204030204" pitchFamily="34" charset="0"/>
                  </a:rPr>
                  <a:t>, largest power of q (prime) ≤B.</a:t>
                </a:r>
              </a:p>
              <a:p>
                <a:pPr lvl="1">
                  <a:spcBef>
                    <a:spcPts val="200"/>
                  </a:spcBef>
                </a:pPr>
                <a:r>
                  <a:rPr lang="en-US" sz="2000" dirty="0">
                    <a:latin typeface="Calibri" panose="020F0502020204030204" pitchFamily="34" charset="0"/>
                    <a:cs typeface="Calibri" panose="020F0502020204030204" pitchFamily="34" charset="0"/>
                  </a:rPr>
                  <a:t>If n has a factor p and p-1 has small factors, it is likely that a random a has the property that p-1| k and thus that </a:t>
                </a:r>
                <a:r>
                  <a:rPr lang="en-US" sz="2000" dirty="0" err="1">
                    <a:latin typeface="Calibri" panose="020F0502020204030204" pitchFamily="34" charset="0"/>
                    <a:cs typeface="Calibri" panose="020F0502020204030204" pitchFamily="34" charset="0"/>
                  </a:rPr>
                  <a:t>a</a:t>
                </a:r>
                <a:r>
                  <a:rPr lang="en-US" sz="2000" baseline="30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=1 (mod p).</a:t>
                </a:r>
              </a:p>
              <a:p>
                <a:pPr lvl="1"/>
                <a:r>
                  <a:rPr lang="en-US" sz="2000" dirty="0">
                    <a:latin typeface="Calibri" panose="020F0502020204030204" pitchFamily="34" charset="0"/>
                    <a:cs typeface="Calibri" panose="020F0502020204030204" pitchFamily="34" charset="0"/>
                  </a:rPr>
                  <a:t>Compute (a</a:t>
                </a:r>
                <a:r>
                  <a:rPr lang="en-US" sz="2000" baseline="30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-1, n).</a:t>
                </a:r>
              </a:p>
              <a:p>
                <a:r>
                  <a:rPr lang="en-US" sz="2000" dirty="0" err="1">
                    <a:latin typeface="Calibri" panose="020F0502020204030204" pitchFamily="34" charset="0"/>
                    <a:cs typeface="Calibri" panose="020F0502020204030204" pitchFamily="34" charset="0"/>
                  </a:rPr>
                  <a:t>Lenstra’s</a:t>
                </a:r>
                <a:r>
                  <a:rPr lang="en-US" sz="2000" dirty="0">
                    <a:latin typeface="Calibri" panose="020F0502020204030204" pitchFamily="34" charset="0"/>
                    <a:cs typeface="Calibri" panose="020F0502020204030204" pitchFamily="34" charset="0"/>
                  </a:rPr>
                  <a:t> Elliptic Curve Factoring Method is an extension of this idea.</a:t>
                </a:r>
              </a:p>
              <a:p>
                <a:r>
                  <a:rPr lang="en-US" sz="2000" dirty="0">
                    <a:latin typeface="Calibri" panose="020F0502020204030204" pitchFamily="34" charset="0"/>
                    <a:cs typeface="Calibri" panose="020F0502020204030204" pitchFamily="34" charset="0"/>
                  </a:rPr>
                  <a:t>Example:</a:t>
                </a:r>
              </a:p>
              <a:p>
                <a:pPr lvl="1"/>
                <a:r>
                  <a:rPr lang="en-US" sz="2000" dirty="0">
                    <a:latin typeface="Calibri" panose="020F0502020204030204" pitchFamily="34" charset="0"/>
                    <a:cs typeface="Calibri" panose="020F0502020204030204" pitchFamily="34" charset="0"/>
                  </a:rPr>
                  <a:t>n=1241143, B=13, k= 8⋅9⋅5⋅7⋅11⋅13.</a:t>
                </a:r>
              </a:p>
              <a:p>
                <a:pPr lvl="1"/>
                <a:r>
                  <a:rPr lang="en-US" sz="2000" dirty="0">
                    <a:latin typeface="Calibri" panose="020F0502020204030204" pitchFamily="34" charset="0"/>
                    <a:cs typeface="Calibri" panose="020F0502020204030204" pitchFamily="34" charset="0"/>
                  </a:rPr>
                  <a:t>a=2, 2</a:t>
                </a:r>
                <a:r>
                  <a:rPr lang="en-US" sz="2000" baseline="30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861526 (mod 1241143), (861525, 1241143)= 547. 1241143/547=2269.   </a:t>
                </a:r>
              </a:p>
              <a:p>
                <a:pPr lvl="1"/>
                <a:r>
                  <a:rPr lang="en-US" sz="2000" dirty="0">
                    <a:latin typeface="Calibri" panose="020F0502020204030204" pitchFamily="34" charset="0"/>
                    <a:cs typeface="Calibri" panose="020F0502020204030204" pitchFamily="34" charset="0"/>
                  </a:rPr>
                  <a:t>n=547⋅2269.</a:t>
                </a:r>
              </a:p>
            </p:txBody>
          </p:sp>
        </mc:Choice>
        <mc:Fallback xmlns="">
          <p:sp>
            <p:nvSpPr>
              <p:cNvPr id="70661" name="Rectangle 3"/>
              <p:cNvSpPr>
                <a:spLocks noGrp="1" noRot="1" noChangeAspect="1" noMove="1" noResize="1" noEditPoints="1" noAdjustHandles="1" noChangeArrowheads="1" noChangeShapeType="1" noTextEdit="1"/>
              </p:cNvSpPr>
              <p:nvPr>
                <p:ph type="body" idx="1"/>
              </p:nvPr>
            </p:nvSpPr>
            <p:spPr>
              <a:xfrm>
                <a:off x="228600" y="1143000"/>
                <a:ext cx="8534400" cy="5181600"/>
              </a:xfrm>
              <a:blipFill>
                <a:blip r:embed="rId2"/>
                <a:stretch>
                  <a:fillRect l="-892" t="-733"/>
                </a:stretch>
              </a:blipFill>
            </p:spPr>
            <p:txBody>
              <a:bodyPr/>
              <a:lstStyle/>
              <a:p>
                <a:r>
                  <a:rPr lang="en-US">
                    <a:noFill/>
                  </a:rPr>
                  <a:t> </a:t>
                </a:r>
              </a:p>
            </p:txBody>
          </p:sp>
        </mc:Fallback>
      </mc:AlternateContent>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685800" y="0"/>
            <a:ext cx="7772400" cy="914400"/>
          </a:xfrm>
        </p:spPr>
        <p:txBody>
          <a:bodyPr/>
          <a:lstStyle/>
          <a:p>
            <a:r>
              <a:rPr lang="en-US" sz="3600" err="1"/>
              <a:t>Kraitchik’s</a:t>
            </a:r>
            <a:r>
              <a:rPr lang="en-US" sz="3600"/>
              <a:t> observation</a:t>
            </a:r>
          </a:p>
        </p:txBody>
      </p:sp>
      <p:sp>
        <p:nvSpPr>
          <p:cNvPr id="216067" name="Rectangle 3"/>
          <p:cNvSpPr>
            <a:spLocks noGrp="1" noChangeArrowheads="1"/>
          </p:cNvSpPr>
          <p:nvPr>
            <p:ph type="body" idx="1"/>
          </p:nvPr>
        </p:nvSpPr>
        <p:spPr>
          <a:xfrm>
            <a:off x="304800" y="1981200"/>
            <a:ext cx="8534400" cy="4191000"/>
          </a:xfrm>
        </p:spPr>
        <p:txBody>
          <a:bodyPr/>
          <a:lstStyle/>
          <a:p>
            <a:pPr>
              <a:spcBef>
                <a:spcPts val="200"/>
              </a:spcBef>
            </a:pPr>
            <a:r>
              <a:rPr lang="en-US" sz="2000" dirty="0">
                <a:latin typeface="Calibri" panose="020F0502020204030204" pitchFamily="34" charset="0"/>
                <a:cs typeface="Calibri" panose="020F0502020204030204" pitchFamily="34" charset="0"/>
              </a:rPr>
              <a:t>We want to factor n= </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a:t>
            </a:r>
          </a:p>
          <a:p>
            <a:pPr>
              <a:spcBef>
                <a:spcPts val="200"/>
              </a:spcBef>
            </a:pPr>
            <a:r>
              <a:rPr lang="en-US" sz="2000" dirty="0">
                <a:latin typeface="Calibri" panose="020F0502020204030204" pitchFamily="34" charset="0"/>
                <a:cs typeface="Calibri" panose="020F0502020204030204" pitchFamily="34" charset="0"/>
              </a:rPr>
              <a:t>Suppose we find x, y such that n|x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using unrelated “random” processes for generating x and y.</a:t>
            </a:r>
          </a:p>
          <a:p>
            <a:pPr>
              <a:spcBef>
                <a:spcPts val="200"/>
              </a:spcBef>
            </a:pP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(mod n), (x-y)(</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0 (mod n).</a:t>
            </a:r>
          </a:p>
          <a:p>
            <a:pPr>
              <a:spcBef>
                <a:spcPts val="200"/>
              </a:spcBef>
            </a:pPr>
            <a:r>
              <a:rPr lang="en-US" sz="2000" dirty="0">
                <a:latin typeface="Calibri" panose="020F0502020204030204" pitchFamily="34" charset="0"/>
                <a:cs typeface="Calibri" panose="020F0502020204030204" pitchFamily="34" charset="0"/>
              </a:rPr>
              <a:t>If (x-y)(</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 it is much more likely that p and q will appear in different factors than that </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 will divide one of the factors.</a:t>
            </a:r>
          </a:p>
          <a:p>
            <a:pPr lvl="1">
              <a:spcBef>
                <a:spcPts val="200"/>
              </a:spcBef>
            </a:pPr>
            <a:r>
              <a:rPr lang="en-US" sz="2000" dirty="0">
                <a:latin typeface="Calibri" panose="020F0502020204030204" pitchFamily="34" charset="0"/>
                <a:cs typeface="Calibri" panose="020F0502020204030204" pitchFamily="34" charset="0"/>
              </a:rPr>
              <a:t>The odds are n</a:t>
            </a:r>
            <a:r>
              <a:rPr lang="en-US" sz="2000" baseline="30000" dirty="0">
                <a:latin typeface="Calibri" panose="020F0502020204030204" pitchFamily="34" charset="0"/>
                <a:cs typeface="Calibri" panose="020F0502020204030204" pitchFamily="34" charset="0"/>
              </a:rPr>
              <a:t>1/2</a:t>
            </a:r>
            <a:r>
              <a:rPr lang="en-US" sz="2000" dirty="0">
                <a:latin typeface="Calibri" panose="020F0502020204030204" pitchFamily="34" charset="0"/>
                <a:cs typeface="Calibri" panose="020F0502020204030204" pitchFamily="34" charset="0"/>
              </a:rPr>
              <a:t>:1 for nearly equal p and q.</a:t>
            </a:r>
          </a:p>
          <a:p>
            <a:pPr>
              <a:spcBef>
                <a:spcPts val="200"/>
              </a:spcBef>
            </a:pPr>
            <a:r>
              <a:rPr lang="en-US" sz="2000" dirty="0">
                <a:latin typeface="Calibri" panose="020F0502020204030204" pitchFamily="34" charset="0"/>
                <a:cs typeface="Calibri" panose="020F0502020204030204" pitchFamily="34" charset="0"/>
              </a:rPr>
              <a:t>To factor, compute ((x-y), n) and in the “likely” case well get </a:t>
            </a:r>
          </a:p>
          <a:p>
            <a:pPr>
              <a:spcBef>
                <a:spcPts val="200"/>
              </a:spcBef>
              <a:buNone/>
            </a:pPr>
            <a:r>
              <a:rPr lang="en-US" sz="2000" dirty="0">
                <a:latin typeface="Calibri" panose="020F0502020204030204" pitchFamily="34" charset="0"/>
                <a:cs typeface="Calibri" panose="020F0502020204030204" pitchFamily="34" charset="0"/>
              </a:rPr>
              <a:t>     (x-y, n)= p or (x-y, n)= q.</a:t>
            </a:r>
          </a:p>
          <a:p>
            <a:endParaRPr lang="en-US" sz="2400" dirty="0"/>
          </a:p>
        </p:txBody>
      </p:sp>
      <p:sp>
        <p:nvSpPr>
          <p:cNvPr id="8"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79</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6"/>
          <p:cNvSpPr>
            <a:spLocks noGrp="1"/>
          </p:cNvSpPr>
          <p:nvPr>
            <p:ph type="sldNum" sz="quarter" idx="12"/>
          </p:nvPr>
        </p:nvSpPr>
        <p:spPr>
          <a:noFill/>
        </p:spPr>
        <p:txBody>
          <a:bodyPr/>
          <a:lstStyle/>
          <a:p>
            <a:fld id="{45D31F45-0CE8-46B6-8C91-262CB28AA93F}" type="slidenum">
              <a:rPr lang="en-US" smtClean="0"/>
              <a:pPr/>
              <a:t>8</a:t>
            </a:fld>
            <a:endParaRPr lang="en-US"/>
          </a:p>
        </p:txBody>
      </p:sp>
      <p:sp>
        <p:nvSpPr>
          <p:cNvPr id="23556" name="Rectangle 2"/>
          <p:cNvSpPr>
            <a:spLocks noGrp="1" noChangeArrowheads="1"/>
          </p:cNvSpPr>
          <p:nvPr>
            <p:ph type="title"/>
          </p:nvPr>
        </p:nvSpPr>
        <p:spPr>
          <a:xfrm>
            <a:off x="685800" y="76200"/>
            <a:ext cx="7772400" cy="685800"/>
          </a:xfrm>
        </p:spPr>
        <p:txBody>
          <a:bodyPr/>
          <a:lstStyle/>
          <a:p>
            <a:r>
              <a:rPr lang="en-US" sz="3600"/>
              <a:t>Authentication</a:t>
            </a:r>
          </a:p>
        </p:txBody>
      </p:sp>
      <p:sp>
        <p:nvSpPr>
          <p:cNvPr id="23557" name="Rectangle 3"/>
          <p:cNvSpPr>
            <a:spLocks noGrp="1" noChangeArrowheads="1"/>
          </p:cNvSpPr>
          <p:nvPr>
            <p:ph type="body" sz="half" idx="1"/>
          </p:nvPr>
        </p:nvSpPr>
        <p:spPr>
          <a:xfrm>
            <a:off x="495300" y="1981200"/>
            <a:ext cx="8153400" cy="3733800"/>
          </a:xfrm>
        </p:spPr>
        <p:txBody>
          <a:bodyPr/>
          <a:lstStyle/>
          <a:p>
            <a:r>
              <a:rPr lang="en-US" sz="2000" dirty="0">
                <a:latin typeface="Calibri" panose="020F0502020204030204" pitchFamily="34" charset="0"/>
                <a:cs typeface="Calibri" panose="020F0502020204030204" pitchFamily="34" charset="0"/>
              </a:rPr>
              <a:t>I am on a physically secure line (no one can eavesdrop or modify messages between me and the other end point) so I’m not worried about confidentiality.</a:t>
            </a:r>
          </a:p>
          <a:p>
            <a:r>
              <a:rPr lang="en-US" sz="2000" dirty="0">
                <a:latin typeface="Calibri" panose="020F0502020204030204" pitchFamily="34" charset="0"/>
                <a:cs typeface="Calibri" panose="020F0502020204030204" pitchFamily="34" charset="0"/>
              </a:rPr>
              <a:t>I want to make sure you, my lawyer, is on the other end and I know your public key </a:t>
            </a:r>
            <a:r>
              <a:rPr lang="en-US" sz="2000" dirty="0" err="1">
                <a:latin typeface="Calibri" panose="020F0502020204030204" pitchFamily="34" charset="0"/>
                <a:cs typeface="Calibri" panose="020F0502020204030204" pitchFamily="34" charset="0"/>
              </a:rPr>
              <a:t>PK</a:t>
            </a:r>
            <a:r>
              <a:rPr lang="en-US" sz="2000" baseline="-25000" dirty="0" err="1">
                <a:latin typeface="Calibri" panose="020F0502020204030204" pitchFamily="34" charset="0"/>
                <a:cs typeface="Calibri" panose="020F0502020204030204" pitchFamily="34" charset="0"/>
              </a:rPr>
              <a:t>you</a:t>
            </a:r>
            <a:r>
              <a:rPr lang="en-US" sz="2000" dirty="0">
                <a:latin typeface="Calibri" panose="020F0502020204030204" pitchFamily="34" charset="0"/>
                <a:cs typeface="Calibri" panose="020F0502020204030204" pitchFamily="34" charset="0"/>
              </a:rPr>
              <a:t>.</a:t>
            </a:r>
          </a:p>
          <a:p>
            <a:r>
              <a:rPr lang="en-US" sz="2000" dirty="0">
                <a:latin typeface="Calibri" panose="020F0502020204030204" pitchFamily="34" charset="0"/>
                <a:cs typeface="Calibri" panose="020F0502020204030204" pitchFamily="34" charset="0"/>
              </a:rPr>
              <a:t>Before I say anything I’d regret reading in the New York Times, I generate a (big) random number, N and append the date and time, calling this entire message, M.  I transmit M and ask you to apply D(</a:t>
            </a:r>
            <a:r>
              <a:rPr lang="en-US" sz="2000" dirty="0" err="1">
                <a:latin typeface="Calibri" panose="020F0502020204030204" pitchFamily="34" charset="0"/>
                <a:cs typeface="Calibri" panose="020F0502020204030204" pitchFamily="34" charset="0"/>
              </a:rPr>
              <a:t>pK</a:t>
            </a:r>
            <a:r>
              <a:rPr lang="en-US" sz="2000" baseline="-25000" dirty="0" err="1">
                <a:latin typeface="Calibri" panose="020F0502020204030204" pitchFamily="34" charset="0"/>
                <a:cs typeface="Calibri" panose="020F0502020204030204" pitchFamily="34" charset="0"/>
              </a:rPr>
              <a:t>you</a:t>
            </a:r>
            <a:r>
              <a:rPr lang="en-US" sz="2000" dirty="0">
                <a:latin typeface="Calibri" panose="020F0502020204030204" pitchFamily="34" charset="0"/>
                <a:cs typeface="Calibri" panose="020F0502020204030204" pitchFamily="34" charset="0"/>
              </a:rPr>
              <a:t>, M).  If E(</a:t>
            </a:r>
            <a:r>
              <a:rPr lang="en-US" sz="2000" dirty="0" err="1">
                <a:latin typeface="Calibri" panose="020F0502020204030204" pitchFamily="34" charset="0"/>
                <a:cs typeface="Calibri" panose="020F0502020204030204" pitchFamily="34" charset="0"/>
              </a:rPr>
              <a:t>PK</a:t>
            </a:r>
            <a:r>
              <a:rPr lang="en-US" sz="2000" baseline="-25000" dirty="0" err="1">
                <a:latin typeface="Calibri" panose="020F0502020204030204" pitchFamily="34" charset="0"/>
                <a:cs typeface="Calibri" panose="020F0502020204030204" pitchFamily="34" charset="0"/>
              </a:rPr>
              <a:t>you</a:t>
            </a:r>
            <a:r>
              <a:rPr lang="en-US" sz="2000" dirty="0">
                <a:latin typeface="Calibri" panose="020F0502020204030204" pitchFamily="34" charset="0"/>
                <a:cs typeface="Calibri" panose="020F0502020204030204" pitchFamily="34" charset="0"/>
              </a:rPr>
              <a:t>, M)=M, I can be sure it’s my attorney; otherwise, I take the fifth</a:t>
            </a:r>
            <a:r>
              <a:rPr lang="en-US" sz="2400" dirty="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pPr>
              <a:buFontTx/>
              <a:buNone/>
            </a:pPr>
            <a:endParaRPr lang="en-US" sz="3200" dirty="0"/>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9" name="Slide Number Placeholder 5"/>
          <p:cNvSpPr>
            <a:spLocks noGrp="1"/>
          </p:cNvSpPr>
          <p:nvPr>
            <p:ph type="sldNum" sz="quarter" idx="12"/>
          </p:nvPr>
        </p:nvSpPr>
        <p:spPr>
          <a:noFill/>
        </p:spPr>
        <p:txBody>
          <a:bodyPr/>
          <a:lstStyle/>
          <a:p>
            <a:fld id="{9ABA71D7-3F60-4E79-B207-159E88D955A0}" type="slidenum">
              <a:rPr lang="en-US" smtClean="0"/>
              <a:pPr/>
              <a:t>80</a:t>
            </a:fld>
            <a:endParaRPr lang="en-US"/>
          </a:p>
        </p:txBody>
      </p:sp>
      <p:sp>
        <p:nvSpPr>
          <p:cNvPr id="70660" name="Rectangle 2"/>
          <p:cNvSpPr>
            <a:spLocks noGrp="1" noChangeArrowheads="1"/>
          </p:cNvSpPr>
          <p:nvPr>
            <p:ph type="title"/>
          </p:nvPr>
        </p:nvSpPr>
        <p:spPr>
          <a:xfrm>
            <a:off x="685800" y="76200"/>
            <a:ext cx="7772400" cy="838200"/>
          </a:xfrm>
        </p:spPr>
        <p:txBody>
          <a:bodyPr/>
          <a:lstStyle/>
          <a:p>
            <a:r>
              <a:rPr lang="en-US" sz="3600"/>
              <a:t>Factoring – Pollard </a:t>
            </a:r>
            <a:r>
              <a:rPr lang="en-US" sz="3600" err="1">
                <a:latin typeface="Math1Mono"/>
              </a:rPr>
              <a:t>ρ</a:t>
            </a:r>
            <a:endParaRPr lang="en-US" sz="3600">
              <a:latin typeface="Math1Mono"/>
            </a:endParaRPr>
          </a:p>
        </p:txBody>
      </p:sp>
      <mc:AlternateContent xmlns:mc="http://schemas.openxmlformats.org/markup-compatibility/2006" xmlns:a14="http://schemas.microsoft.com/office/drawing/2010/main">
        <mc:Choice Requires="a14">
          <p:sp>
            <p:nvSpPr>
              <p:cNvPr id="70661" name="Rectangle 3"/>
              <p:cNvSpPr>
                <a:spLocks noGrp="1" noChangeArrowheads="1"/>
              </p:cNvSpPr>
              <p:nvPr>
                <p:ph type="body" idx="1"/>
              </p:nvPr>
            </p:nvSpPr>
            <p:spPr>
              <a:xfrm>
                <a:off x="680852" y="2305050"/>
                <a:ext cx="7772400" cy="2552700"/>
              </a:xfrm>
            </p:spPr>
            <p:txBody>
              <a:bodyPr/>
              <a:lstStyle/>
              <a:p>
                <a:pPr>
                  <a:spcBef>
                    <a:spcPts val="200"/>
                  </a:spcBef>
                </a:pPr>
                <a:r>
                  <a:rPr lang="en-US" sz="2000" dirty="0">
                    <a:latin typeface="Calibri" panose="020F0502020204030204" pitchFamily="34" charset="0"/>
                    <a:cs typeface="Calibri" panose="020F0502020204030204" pitchFamily="34" charset="0"/>
                  </a:rPr>
                  <a:t>f(x)=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 (mod n).</a:t>
                </a:r>
              </a:p>
              <a:p>
                <a:pPr>
                  <a:spcBef>
                    <a:spcPts val="200"/>
                  </a:spcBef>
                </a:pPr>
                <a:r>
                  <a:rPr lang="en-US" sz="2000" dirty="0">
                    <a:latin typeface="Calibri" panose="020F0502020204030204" pitchFamily="34" charset="0"/>
                    <a:cs typeface="Calibri" panose="020F0502020204030204" pitchFamily="34" charset="0"/>
                  </a:rPr>
                  <a:t>x</a:t>
                </a:r>
                <a:r>
                  <a:rPr lang="en-US" sz="2000" baseline="-25000" dirty="0">
                    <a:latin typeface="Calibri" panose="020F0502020204030204" pitchFamily="34" charset="0"/>
                    <a:cs typeface="Calibri" panose="020F0502020204030204" pitchFamily="34" charset="0"/>
                  </a:rPr>
                  <a:t>i+1</a:t>
                </a:r>
                <a:r>
                  <a:rPr lang="en-US" sz="2000" dirty="0">
                    <a:latin typeface="Calibri" panose="020F0502020204030204" pitchFamily="34" charset="0"/>
                    <a:cs typeface="Calibri" panose="020F0502020204030204" pitchFamily="34" charset="0"/>
                  </a:rPr>
                  <a:t>= f(x</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(mod n).</a:t>
                </a:r>
              </a:p>
              <a:p>
                <a:pPr>
                  <a:spcBef>
                    <a:spcPts val="200"/>
                  </a:spcBef>
                </a:pPr>
                <a:r>
                  <a:rPr lang="en-US" sz="2000" dirty="0">
                    <a:latin typeface="Calibri" panose="020F0502020204030204" pitchFamily="34" charset="0"/>
                    <a:cs typeface="Calibri" panose="020F0502020204030204" pitchFamily="34" charset="0"/>
                  </a:rPr>
                  <a:t>Look at (x</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n).</a:t>
                </a:r>
              </a:p>
              <a:p>
                <a:pPr lvl="1">
                  <a:spcBef>
                    <a:spcPts val="200"/>
                  </a:spcBef>
                </a:pPr>
                <a:r>
                  <a:rPr lang="en-US" sz="2000" dirty="0">
                    <a:latin typeface="Calibri" panose="020F0502020204030204" pitchFamily="34" charset="0"/>
                    <a:cs typeface="Calibri" panose="020F0502020204030204" pitchFamily="34" charset="0"/>
                  </a:rPr>
                  <a:t>Actually, use Floyd’s trick and look at (x</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-x</a:t>
                </a:r>
                <a:r>
                  <a:rPr lang="en-US" sz="2000" baseline="-25000" dirty="0">
                    <a:latin typeface="Calibri" panose="020F0502020204030204" pitchFamily="34" charset="0"/>
                    <a:cs typeface="Calibri" panose="020F0502020204030204" pitchFamily="34" charset="0"/>
                  </a:rPr>
                  <a:t>2m</a:t>
                </a:r>
                <a:r>
                  <a:rPr lang="en-US" sz="2000" dirty="0">
                    <a:latin typeface="Calibri" panose="020F0502020204030204" pitchFamily="34" charset="0"/>
                    <a:cs typeface="Calibri" panose="020F0502020204030204" pitchFamily="34" charset="0"/>
                  </a:rPr>
                  <a:t>, n).</a:t>
                </a:r>
              </a:p>
              <a:p>
                <a:pPr>
                  <a:spcBef>
                    <a:spcPts val="200"/>
                  </a:spcBef>
                </a:pPr>
                <a:r>
                  <a:rPr lang="en-US" sz="2000" dirty="0">
                    <a:latin typeface="Calibri" panose="020F0502020204030204" pitchFamily="34" charset="0"/>
                    <a:cs typeface="Calibri" panose="020F0502020204030204" pitchFamily="34" charset="0"/>
                  </a:rPr>
                  <a:t>Loop expected after about </a:t>
                </a:r>
                <a14:m>
                  <m:oMath xmlns:m="http://schemas.openxmlformats.org/officeDocument/2006/math">
                    <m:rad>
                      <m:radPr>
                        <m:degHide m:val="on"/>
                        <m:ctrlPr>
                          <a:rPr lang="en-US" sz="2000" i="1" smtClean="0">
                            <a:latin typeface="Cambria Math" panose="02040503050406030204" pitchFamily="18" charset="0"/>
                          </a:rPr>
                        </m:ctrlPr>
                      </m:radPr>
                      <m:deg/>
                      <m:e>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𝑛</m:t>
                            </m:r>
                          </m:num>
                          <m:den>
                            <m:r>
                              <a:rPr lang="en-US" sz="2000" b="0" i="1" smtClean="0">
                                <a:latin typeface="Cambria Math" panose="02040503050406030204" pitchFamily="18" charset="0"/>
                              </a:rPr>
                              <m:t>2</m:t>
                            </m:r>
                          </m:den>
                        </m:f>
                      </m:e>
                    </m:rad>
                  </m:oMath>
                </a14:m>
                <a:r>
                  <a:rPr lang="en-US" sz="2000" dirty="0">
                    <a:latin typeface="Calibri" panose="020F0502020204030204" pitchFamily="34" charset="0"/>
                    <a:cs typeface="Calibri" panose="020F0502020204030204" pitchFamily="34" charset="0"/>
                  </a:rPr>
                  <a:t> steps).</a:t>
                </a:r>
              </a:p>
            </p:txBody>
          </p:sp>
        </mc:Choice>
        <mc:Fallback xmlns="">
          <p:sp>
            <p:nvSpPr>
              <p:cNvPr id="70661" name="Rectangle 3"/>
              <p:cNvSpPr>
                <a:spLocks noGrp="1" noRot="1" noChangeAspect="1" noMove="1" noResize="1" noEditPoints="1" noAdjustHandles="1" noChangeArrowheads="1" noChangeShapeType="1" noTextEdit="1"/>
              </p:cNvSpPr>
              <p:nvPr>
                <p:ph type="body" idx="1"/>
              </p:nvPr>
            </p:nvSpPr>
            <p:spPr>
              <a:xfrm>
                <a:off x="680852" y="2305050"/>
                <a:ext cx="7772400" cy="2552700"/>
              </a:xfrm>
              <a:blipFill>
                <a:blip r:embed="rId3"/>
                <a:stretch>
                  <a:fillRect l="-816" t="-990"/>
                </a:stretch>
              </a:blipFill>
            </p:spPr>
            <p:txBody>
              <a:bodyPr/>
              <a:lstStyle/>
              <a:p>
                <a:r>
                  <a:rPr lang="en-US">
                    <a:noFill/>
                  </a:rPr>
                  <a:t> </a:t>
                </a:r>
              </a:p>
            </p:txBody>
          </p:sp>
        </mc:Fallback>
      </mc:AlternateContent>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81</a:t>
            </a:fld>
            <a:endParaRPr lang="en-US"/>
          </a:p>
        </p:txBody>
      </p:sp>
      <p:sp>
        <p:nvSpPr>
          <p:cNvPr id="84996" name="Rectangle 2"/>
          <p:cNvSpPr>
            <a:spLocks noGrp="1" noChangeArrowheads="1"/>
          </p:cNvSpPr>
          <p:nvPr>
            <p:ph type="title"/>
          </p:nvPr>
        </p:nvSpPr>
        <p:spPr>
          <a:xfrm>
            <a:off x="685800" y="152400"/>
            <a:ext cx="7772400" cy="838200"/>
          </a:xfrm>
        </p:spPr>
        <p:txBody>
          <a:bodyPr/>
          <a:lstStyle/>
          <a:p>
            <a:r>
              <a:rPr lang="en-US" sz="3600"/>
              <a:t>Pollard </a:t>
            </a:r>
            <a:r>
              <a:rPr lang="en-US" sz="3600" err="1">
                <a:latin typeface="Math1Mono"/>
              </a:rPr>
              <a:t>ρ</a:t>
            </a:r>
            <a:r>
              <a:rPr lang="en-US" sz="3600"/>
              <a:t> factoring Example</a:t>
            </a:r>
          </a:p>
        </p:txBody>
      </p:sp>
      <mc:AlternateContent xmlns:mc="http://schemas.openxmlformats.org/markup-compatibility/2006" xmlns:a14="http://schemas.microsoft.com/office/drawing/2010/main">
        <mc:Choice Requires="a14">
          <p:sp>
            <p:nvSpPr>
              <p:cNvPr id="84997" name="Rectangle 3"/>
              <p:cNvSpPr>
                <a:spLocks noGrp="1" noChangeArrowheads="1"/>
              </p:cNvSpPr>
              <p:nvPr>
                <p:ph type="body" idx="1"/>
              </p:nvPr>
            </p:nvSpPr>
            <p:spPr>
              <a:xfrm>
                <a:off x="228600" y="1790700"/>
                <a:ext cx="5791200" cy="32766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We use our old favorite n=1517.  </a:t>
                </a:r>
              </a:p>
              <a:p>
                <a:pPr>
                  <a:lnSpc>
                    <a:spcPct val="90000"/>
                  </a:lnSpc>
                  <a:spcBef>
                    <a:spcPts val="200"/>
                  </a:spcBef>
                </a:pPr>
                <a14:m>
                  <m:oMath xmlns:m="http://schemas.openxmlformats.org/officeDocument/2006/math">
                    <m:r>
                      <a:rPr lang="en-US" sz="2000" b="0" i="1" smtClean="0">
                        <a:latin typeface="Cambria Math" panose="02040503050406030204" pitchFamily="18" charset="0"/>
                        <a:cs typeface="Calibri" panose="020F0502020204030204" pitchFamily="34" charset="0"/>
                      </a:rPr>
                      <m:t>𝑓</m:t>
                    </m:r>
                    <m:d>
                      <m:dPr>
                        <m:ctrlPr>
                          <a:rPr lang="en-US" sz="2000" b="0" i="1" smtClean="0">
                            <a:latin typeface="Cambria Math" panose="02040503050406030204" pitchFamily="18" charset="0"/>
                            <a:cs typeface="Calibri" panose="020F0502020204030204" pitchFamily="34" charset="0"/>
                          </a:rPr>
                        </m:ctrlPr>
                      </m:dPr>
                      <m:e>
                        <m:r>
                          <a:rPr lang="en-US" sz="2000" b="0" i="1" smtClean="0">
                            <a:latin typeface="Cambria Math" panose="02040503050406030204" pitchFamily="18" charset="0"/>
                            <a:cs typeface="Calibri" panose="020F0502020204030204" pitchFamily="34" charset="0"/>
                          </a:rPr>
                          <m:t>𝑥</m:t>
                        </m:r>
                      </m:e>
                    </m:d>
                    <m:r>
                      <a:rPr lang="en-US" sz="2000" b="0" i="1" smtClean="0">
                        <a:latin typeface="Cambria Math" panose="02040503050406030204" pitchFamily="18" charset="0"/>
                        <a:cs typeface="Calibri" panose="020F0502020204030204" pitchFamily="34" charset="0"/>
                      </a:rPr>
                      <m:t>=</m:t>
                    </m:r>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𝑥</m:t>
                        </m:r>
                      </m:e>
                      <m:sup>
                        <m:r>
                          <a:rPr lang="en-US" sz="2000" b="0" i="1" smtClean="0">
                            <a:latin typeface="Cambria Math" panose="02040503050406030204" pitchFamily="18" charset="0"/>
                            <a:cs typeface="Calibri" panose="020F0502020204030204" pitchFamily="34" charset="0"/>
                          </a:rPr>
                          <m:t>2</m:t>
                        </m:r>
                      </m:sup>
                    </m:sSup>
                    <m:r>
                      <a:rPr lang="en-US" sz="2000" b="0" i="1" smtClean="0">
                        <a:latin typeface="Cambria Math" panose="02040503050406030204" pitchFamily="18" charset="0"/>
                        <a:cs typeface="Calibri" panose="020F0502020204030204" pitchFamily="34" charset="0"/>
                      </a:rPr>
                      <m:t>+1 (</m:t>
                    </m:r>
                    <m:r>
                      <a:rPr lang="en-US" sz="2000" b="0" i="1" smtClean="0">
                        <a:latin typeface="Cambria Math" panose="02040503050406030204" pitchFamily="18" charset="0"/>
                        <a:cs typeface="Calibri" panose="020F0502020204030204" pitchFamily="34" charset="0"/>
                      </a:rPr>
                      <m:t>𝑚𝑜𝑑</m:t>
                    </m:r>
                    <m:r>
                      <a:rPr lang="en-US" sz="2000" b="0" i="1" smtClean="0">
                        <a:latin typeface="Cambria Math" panose="02040503050406030204" pitchFamily="18" charset="0"/>
                        <a:cs typeface="Calibri" panose="020F0502020204030204" pitchFamily="34" charset="0"/>
                      </a:rPr>
                      <m:t> 1517)</m:t>
                    </m:r>
                  </m:oMath>
                </a14:m>
                <a:endParaRPr lang="en-US" sz="2000" dirty="0">
                  <a:latin typeface="Calibri" panose="020F0502020204030204" pitchFamily="34" charset="0"/>
                  <a:cs typeface="Calibri" panose="020F0502020204030204" pitchFamily="34" charset="0"/>
                </a:endParaRPr>
              </a:p>
              <a:p>
                <a:pPr lvl="1">
                  <a:lnSpc>
                    <a:spcPct val="90000"/>
                  </a:lnSpc>
                  <a:spcBef>
                    <a:spcPts val="200"/>
                  </a:spcBef>
                </a:pPr>
                <a:r>
                  <a:rPr lang="en-US" sz="2000" dirty="0">
                    <a:latin typeface="Calibri" panose="020F0502020204030204" pitchFamily="34" charset="0"/>
                    <a:cs typeface="Calibri" panose="020F0502020204030204" pitchFamily="34" charset="0"/>
                  </a:rPr>
                  <a:t>x</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=952, x</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=656, x</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=1026, x</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=1396, x</a:t>
                </a:r>
                <a:r>
                  <a:rPr lang="en-US" sz="2000" baseline="-25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=989, </a:t>
                </a:r>
              </a:p>
              <a:p>
                <a:pPr lvl="1">
                  <a:lnSpc>
                    <a:spcPct val="90000"/>
                  </a:lnSpc>
                  <a:spcBef>
                    <a:spcPts val="200"/>
                  </a:spcBef>
                </a:pPr>
                <a:r>
                  <a:rPr lang="en-US" sz="2000" dirty="0">
                    <a:latin typeface="Calibri" panose="020F0502020204030204" pitchFamily="34" charset="0"/>
                    <a:cs typeface="Calibri" panose="020F0502020204030204" pitchFamily="34" charset="0"/>
                  </a:rPr>
                  <a:t>x</a:t>
                </a:r>
                <a:r>
                  <a:rPr lang="en-US" sz="2000" baseline="-25000" dirty="0">
                    <a:latin typeface="Calibri" panose="020F0502020204030204" pitchFamily="34" charset="0"/>
                    <a:cs typeface="Calibri" panose="020F0502020204030204" pitchFamily="34" charset="0"/>
                  </a:rPr>
                  <a:t>5</a:t>
                </a:r>
                <a:r>
                  <a:rPr lang="en-US" sz="2000" dirty="0">
                    <a:latin typeface="Calibri" panose="020F0502020204030204" pitchFamily="34" charset="0"/>
                    <a:cs typeface="Calibri" panose="020F0502020204030204" pitchFamily="34" charset="0"/>
                  </a:rPr>
                  <a:t>=1174, x</a:t>
                </a:r>
                <a:r>
                  <a:rPr lang="en-US" sz="2000" baseline="-25000" dirty="0">
                    <a:latin typeface="Calibri" panose="020F0502020204030204" pitchFamily="34" charset="0"/>
                    <a:cs typeface="Calibri" panose="020F0502020204030204" pitchFamily="34" charset="0"/>
                  </a:rPr>
                  <a:t>6</a:t>
                </a:r>
                <a:r>
                  <a:rPr lang="en-US" sz="2000" dirty="0">
                    <a:latin typeface="Calibri" panose="020F0502020204030204" pitchFamily="34" charset="0"/>
                    <a:cs typeface="Calibri" panose="020F0502020204030204" pitchFamily="34" charset="0"/>
                  </a:rPr>
                  <a:t>=841, x</a:t>
                </a:r>
                <a:r>
                  <a:rPr lang="en-US" sz="2000" baseline="-25000" dirty="0">
                    <a:latin typeface="Calibri" panose="020F0502020204030204" pitchFamily="34" charset="0"/>
                    <a:cs typeface="Calibri" panose="020F0502020204030204" pitchFamily="34" charset="0"/>
                  </a:rPr>
                  <a:t>7</a:t>
                </a:r>
                <a:r>
                  <a:rPr lang="en-US" sz="2000" dirty="0">
                    <a:latin typeface="Calibri" panose="020F0502020204030204" pitchFamily="34" charset="0"/>
                    <a:cs typeface="Calibri" panose="020F0502020204030204" pitchFamily="34" charset="0"/>
                  </a:rPr>
                  <a:t>=360, x</a:t>
                </a:r>
                <a:r>
                  <a:rPr lang="en-US" sz="2000" baseline="-25000" dirty="0">
                    <a:latin typeface="Calibri" panose="020F0502020204030204" pitchFamily="34" charset="0"/>
                    <a:cs typeface="Calibri" panose="020F0502020204030204" pitchFamily="34" charset="0"/>
                  </a:rPr>
                  <a:t>8</a:t>
                </a:r>
                <a:r>
                  <a:rPr lang="en-US" sz="2000" dirty="0">
                    <a:latin typeface="Calibri" panose="020F0502020204030204" pitchFamily="34" charset="0"/>
                    <a:cs typeface="Calibri" panose="020F0502020204030204" pitchFamily="34" charset="0"/>
                  </a:rPr>
                  <a:t>=656</a:t>
                </a:r>
              </a:p>
              <a:p>
                <a:pPr lvl="1">
                  <a:lnSpc>
                    <a:spcPct val="90000"/>
                  </a:lnSpc>
                  <a:spcBef>
                    <a:spcPts val="200"/>
                  </a:spcBef>
                </a:pPr>
                <a14:m>
                  <m:oMath xmlns:m="http://schemas.openxmlformats.org/officeDocument/2006/math">
                    <m:sSup>
                      <m:sSupPr>
                        <m:ctrlPr>
                          <a:rPr lang="en-US" sz="200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952</m:t>
                        </m:r>
                      </m:e>
                      <m:sup>
                        <m:r>
                          <a:rPr lang="en-US" sz="2000" b="0" i="1" smtClean="0">
                            <a:latin typeface="Cambria Math" panose="02040503050406030204" pitchFamily="18" charset="0"/>
                            <a:cs typeface="Calibri" panose="020F0502020204030204" pitchFamily="34" charset="0"/>
                          </a:rPr>
                          <m:t>2</m:t>
                        </m:r>
                      </m:sup>
                    </m:sSup>
                    <m:r>
                      <a:rPr lang="en-US" sz="2000" b="0" i="1" smtClean="0">
                        <a:latin typeface="Cambria Math" panose="02040503050406030204" pitchFamily="18" charset="0"/>
                        <a:cs typeface="Calibri" panose="020F0502020204030204" pitchFamily="34" charset="0"/>
                      </a:rPr>
                      <m:t>=656=</m:t>
                    </m:r>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360</m:t>
                        </m:r>
                      </m:e>
                      <m:sup>
                        <m:r>
                          <a:rPr lang="en-US" sz="2000" b="0" i="1" smtClean="0">
                            <a:latin typeface="Cambria Math" panose="02040503050406030204" pitchFamily="18" charset="0"/>
                            <a:cs typeface="Calibri" panose="020F0502020204030204" pitchFamily="34" charset="0"/>
                          </a:rPr>
                          <m:t>2</m:t>
                        </m:r>
                      </m:sup>
                    </m:sSup>
                    <m:r>
                      <a:rPr lang="en-US" sz="2000" b="0" i="1" smtClean="0">
                        <a:latin typeface="Cambria Math" panose="02040503050406030204" pitchFamily="18" charset="0"/>
                        <a:cs typeface="Calibri" panose="020F0502020204030204" pitchFamily="34" charset="0"/>
                      </a:rPr>
                      <m:t> </m:t>
                    </m:r>
                    <m:d>
                      <m:dPr>
                        <m:ctrlPr>
                          <a:rPr lang="en-US" sz="2000" b="0" i="1" smtClean="0">
                            <a:latin typeface="Cambria Math" panose="02040503050406030204" pitchFamily="18" charset="0"/>
                            <a:cs typeface="Calibri" panose="020F0502020204030204" pitchFamily="34" charset="0"/>
                          </a:rPr>
                        </m:ctrlPr>
                      </m:dPr>
                      <m:e>
                        <m:r>
                          <a:rPr lang="en-US" sz="2000" b="0" i="1" smtClean="0">
                            <a:latin typeface="Cambria Math" panose="02040503050406030204" pitchFamily="18" charset="0"/>
                            <a:cs typeface="Calibri" panose="020F0502020204030204" pitchFamily="34" charset="0"/>
                          </a:rPr>
                          <m:t>𝑚𝑜𝑑</m:t>
                        </m:r>
                        <m:r>
                          <a:rPr lang="en-US" sz="2000" b="0" i="1" smtClean="0">
                            <a:latin typeface="Cambria Math" panose="02040503050406030204" pitchFamily="18" charset="0"/>
                            <a:cs typeface="Calibri" panose="020F0502020204030204" pitchFamily="34" charset="0"/>
                          </a:rPr>
                          <m:t> 1517</m:t>
                        </m:r>
                      </m:e>
                    </m:d>
                  </m:oMath>
                </a14:m>
                <a:endParaRPr lang="en-US" sz="2000" b="0" dirty="0">
                  <a:latin typeface="Calibri" panose="020F0502020204030204" pitchFamily="34" charset="0"/>
                  <a:cs typeface="Calibri" panose="020F0502020204030204" pitchFamily="34" charset="0"/>
                </a:endParaRPr>
              </a:p>
              <a:p>
                <a:pPr lvl="1">
                  <a:lnSpc>
                    <a:spcPct val="90000"/>
                  </a:lnSpc>
                  <a:spcBef>
                    <a:spcPts val="200"/>
                  </a:spcBef>
                </a:pPr>
                <a14:m>
                  <m:oMath xmlns:m="http://schemas.openxmlformats.org/officeDocument/2006/math">
                    <m:r>
                      <a:rPr lang="en-US" sz="2000" b="0" i="1" smtClean="0">
                        <a:latin typeface="Cambria Math" panose="02040503050406030204" pitchFamily="18" charset="0"/>
                        <a:cs typeface="Calibri" panose="020F0502020204030204" pitchFamily="34" charset="0"/>
                      </a:rPr>
                      <m:t>952−360=592</m:t>
                    </m:r>
                  </m:oMath>
                </a14:m>
                <a:endParaRPr lang="en-US" sz="2000" dirty="0">
                  <a:latin typeface="Calibri" panose="020F0502020204030204" pitchFamily="34" charset="0"/>
                  <a:cs typeface="Calibri" panose="020F0502020204030204" pitchFamily="34" charset="0"/>
                </a:endParaRPr>
              </a:p>
              <a:p>
                <a:pPr lvl="1">
                  <a:lnSpc>
                    <a:spcPct val="90000"/>
                  </a:lnSpc>
                  <a:spcBef>
                    <a:spcPts val="200"/>
                  </a:spcBef>
                </a:pPr>
                <a:r>
                  <a:rPr lang="en-US" sz="2000" dirty="0">
                    <a:latin typeface="Calibri" panose="020F0502020204030204" pitchFamily="34" charset="0"/>
                    <a:cs typeface="Calibri" panose="020F0502020204030204" pitchFamily="34" charset="0"/>
                  </a:rPr>
                  <a:t>(592, 1517)= 37.</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Question:  Where does the name </a:t>
                </a:r>
                <a:r>
                  <a:rPr lang="en-US" sz="2000" dirty="0" err="1">
                    <a:latin typeface="Calibri" panose="020F0502020204030204" pitchFamily="34" charset="0"/>
                    <a:cs typeface="Calibri" panose="020F0502020204030204" pitchFamily="34" charset="0"/>
                  </a:rPr>
                  <a:t>ρ</a:t>
                </a:r>
                <a:r>
                  <a:rPr lang="en-US" sz="2000" dirty="0">
                    <a:latin typeface="Calibri" panose="020F0502020204030204" pitchFamily="34" charset="0"/>
                    <a:cs typeface="Calibri" panose="020F0502020204030204" pitchFamily="34" charset="0"/>
                  </a:rPr>
                  <a:t> factoring come from?</a:t>
                </a:r>
              </a:p>
              <a:p>
                <a:pPr>
                  <a:lnSpc>
                    <a:spcPct val="90000"/>
                  </a:lnSpc>
                </a:pPr>
                <a:endParaRPr lang="en-US" sz="2400" dirty="0"/>
              </a:p>
            </p:txBody>
          </p:sp>
        </mc:Choice>
        <mc:Fallback xmlns="">
          <p:sp>
            <p:nvSpPr>
              <p:cNvPr id="84997" name="Rectangle 3"/>
              <p:cNvSpPr>
                <a:spLocks noGrp="1" noRot="1" noChangeAspect="1" noMove="1" noResize="1" noEditPoints="1" noAdjustHandles="1" noChangeArrowheads="1" noChangeShapeType="1" noTextEdit="1"/>
              </p:cNvSpPr>
              <p:nvPr>
                <p:ph type="body" idx="1"/>
              </p:nvPr>
            </p:nvSpPr>
            <p:spPr>
              <a:xfrm>
                <a:off x="228600" y="1790700"/>
                <a:ext cx="5791200" cy="3276600"/>
              </a:xfrm>
              <a:blipFill>
                <a:blip r:embed="rId3"/>
                <a:stretch>
                  <a:fillRect l="-1313" t="-2326" r="-1313"/>
                </a:stretch>
              </a:blipFill>
            </p:spPr>
            <p:txBody>
              <a:bodyPr/>
              <a:lstStyle/>
              <a:p>
                <a:r>
                  <a:rPr lang="en-US">
                    <a:noFill/>
                  </a:rPr>
                  <a:t> </a:t>
                </a:r>
              </a:p>
            </p:txBody>
          </p:sp>
        </mc:Fallback>
      </mc:AlternateContent>
      <p:sp>
        <p:nvSpPr>
          <p:cNvPr id="2" name="Oval 1">
            <a:extLst>
              <a:ext uri="{FF2B5EF4-FFF2-40B4-BE49-F238E27FC236}">
                <a16:creationId xmlns:a16="http://schemas.microsoft.com/office/drawing/2014/main" id="{4E3B1AFC-0127-086C-312B-45E5B301395D}"/>
              </a:ext>
            </a:extLst>
          </p:cNvPr>
          <p:cNvSpPr/>
          <p:nvPr/>
        </p:nvSpPr>
        <p:spPr bwMode="auto">
          <a:xfrm>
            <a:off x="6705600" y="4229100"/>
            <a:ext cx="182880" cy="182880"/>
          </a:xfrm>
          <a:prstGeom prst="ellipse">
            <a:avLst/>
          </a:prstGeom>
          <a:solidFill>
            <a:srgbClr val="00B050"/>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3" name="Oval 2">
            <a:extLst>
              <a:ext uri="{FF2B5EF4-FFF2-40B4-BE49-F238E27FC236}">
                <a16:creationId xmlns:a16="http://schemas.microsoft.com/office/drawing/2014/main" id="{3D37AD3F-518B-ED7A-7C09-122B7F399B82}"/>
              </a:ext>
            </a:extLst>
          </p:cNvPr>
          <p:cNvSpPr/>
          <p:nvPr/>
        </p:nvSpPr>
        <p:spPr bwMode="auto">
          <a:xfrm>
            <a:off x="6705600" y="3733800"/>
            <a:ext cx="182880" cy="182880"/>
          </a:xfrm>
          <a:prstGeom prst="ellipse">
            <a:avLst/>
          </a:prstGeom>
          <a:solidFill>
            <a:srgbClr val="00B050"/>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cxnSp>
        <p:nvCxnSpPr>
          <p:cNvPr id="9" name="Straight Arrow Connector 8">
            <a:extLst>
              <a:ext uri="{FF2B5EF4-FFF2-40B4-BE49-F238E27FC236}">
                <a16:creationId xmlns:a16="http://schemas.microsoft.com/office/drawing/2014/main" id="{005FFC63-1D00-39C9-2A69-AC88DB5A3C2B}"/>
              </a:ext>
            </a:extLst>
          </p:cNvPr>
          <p:cNvCxnSpPr>
            <a:cxnSpLocks/>
          </p:cNvCxnSpPr>
          <p:nvPr/>
        </p:nvCxnSpPr>
        <p:spPr bwMode="auto">
          <a:xfrm flipV="1">
            <a:off x="6781800" y="3886200"/>
            <a:ext cx="0" cy="34290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11" name="Oval 10">
            <a:extLst>
              <a:ext uri="{FF2B5EF4-FFF2-40B4-BE49-F238E27FC236}">
                <a16:creationId xmlns:a16="http://schemas.microsoft.com/office/drawing/2014/main" id="{DDDF797E-F895-205C-F327-78099B26B385}"/>
              </a:ext>
            </a:extLst>
          </p:cNvPr>
          <p:cNvSpPr/>
          <p:nvPr/>
        </p:nvSpPr>
        <p:spPr bwMode="auto">
          <a:xfrm>
            <a:off x="6705600" y="3238500"/>
            <a:ext cx="182880" cy="182880"/>
          </a:xfrm>
          <a:prstGeom prst="ellipse">
            <a:avLst/>
          </a:prstGeom>
          <a:solidFill>
            <a:srgbClr val="00B050"/>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2" name="Oval 11">
            <a:extLst>
              <a:ext uri="{FF2B5EF4-FFF2-40B4-BE49-F238E27FC236}">
                <a16:creationId xmlns:a16="http://schemas.microsoft.com/office/drawing/2014/main" id="{D735A7DA-A361-9EE8-5E3C-789253656554}"/>
              </a:ext>
            </a:extLst>
          </p:cNvPr>
          <p:cNvSpPr/>
          <p:nvPr/>
        </p:nvSpPr>
        <p:spPr bwMode="auto">
          <a:xfrm>
            <a:off x="6705600" y="2743200"/>
            <a:ext cx="182880" cy="182880"/>
          </a:xfrm>
          <a:prstGeom prst="ellipse">
            <a:avLst/>
          </a:prstGeom>
          <a:solidFill>
            <a:srgbClr val="00B050"/>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cxnSp>
        <p:nvCxnSpPr>
          <p:cNvPr id="13" name="Straight Arrow Connector 12">
            <a:extLst>
              <a:ext uri="{FF2B5EF4-FFF2-40B4-BE49-F238E27FC236}">
                <a16:creationId xmlns:a16="http://schemas.microsoft.com/office/drawing/2014/main" id="{9F2E1613-FB25-948A-CFC5-CBFEE65B1766}"/>
              </a:ext>
            </a:extLst>
          </p:cNvPr>
          <p:cNvCxnSpPr>
            <a:cxnSpLocks/>
          </p:cNvCxnSpPr>
          <p:nvPr/>
        </p:nvCxnSpPr>
        <p:spPr bwMode="auto">
          <a:xfrm flipV="1">
            <a:off x="6781800" y="2895600"/>
            <a:ext cx="0" cy="34290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4" name="Straight Arrow Connector 13">
            <a:extLst>
              <a:ext uri="{FF2B5EF4-FFF2-40B4-BE49-F238E27FC236}">
                <a16:creationId xmlns:a16="http://schemas.microsoft.com/office/drawing/2014/main" id="{60C9E0AC-7187-4ADD-8321-319BF302A073}"/>
              </a:ext>
            </a:extLst>
          </p:cNvPr>
          <p:cNvCxnSpPr>
            <a:cxnSpLocks/>
          </p:cNvCxnSpPr>
          <p:nvPr/>
        </p:nvCxnSpPr>
        <p:spPr bwMode="auto">
          <a:xfrm flipV="1">
            <a:off x="6781800" y="3390900"/>
            <a:ext cx="0" cy="34290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15" name="Oval 14">
            <a:extLst>
              <a:ext uri="{FF2B5EF4-FFF2-40B4-BE49-F238E27FC236}">
                <a16:creationId xmlns:a16="http://schemas.microsoft.com/office/drawing/2014/main" id="{8FAAAE9E-2429-8415-3BAB-0DD3092ED0CB}"/>
              </a:ext>
            </a:extLst>
          </p:cNvPr>
          <p:cNvSpPr/>
          <p:nvPr/>
        </p:nvSpPr>
        <p:spPr bwMode="auto">
          <a:xfrm>
            <a:off x="6705600" y="2247900"/>
            <a:ext cx="182880" cy="182880"/>
          </a:xfrm>
          <a:prstGeom prst="ellipse">
            <a:avLst/>
          </a:prstGeom>
          <a:solidFill>
            <a:srgbClr val="00B050"/>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cxnSp>
        <p:nvCxnSpPr>
          <p:cNvPr id="16" name="Straight Arrow Connector 15">
            <a:extLst>
              <a:ext uri="{FF2B5EF4-FFF2-40B4-BE49-F238E27FC236}">
                <a16:creationId xmlns:a16="http://schemas.microsoft.com/office/drawing/2014/main" id="{A409CD66-3FFA-A9C1-E297-1DD437B87CA4}"/>
              </a:ext>
            </a:extLst>
          </p:cNvPr>
          <p:cNvCxnSpPr>
            <a:cxnSpLocks/>
          </p:cNvCxnSpPr>
          <p:nvPr/>
        </p:nvCxnSpPr>
        <p:spPr bwMode="auto">
          <a:xfrm flipV="1">
            <a:off x="6781800" y="2400300"/>
            <a:ext cx="0" cy="34290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19" name="Oval 18">
            <a:extLst>
              <a:ext uri="{FF2B5EF4-FFF2-40B4-BE49-F238E27FC236}">
                <a16:creationId xmlns:a16="http://schemas.microsoft.com/office/drawing/2014/main" id="{7912FE34-7555-D8A5-33C2-CC92414D1B47}"/>
              </a:ext>
            </a:extLst>
          </p:cNvPr>
          <p:cNvSpPr/>
          <p:nvPr/>
        </p:nvSpPr>
        <p:spPr bwMode="auto">
          <a:xfrm rot="5400000">
            <a:off x="7665720" y="2255520"/>
            <a:ext cx="182880" cy="182880"/>
          </a:xfrm>
          <a:prstGeom prst="ellipse">
            <a:avLst/>
          </a:prstGeom>
          <a:solidFill>
            <a:srgbClr val="00B050"/>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cxnSp>
        <p:nvCxnSpPr>
          <p:cNvPr id="20" name="Straight Arrow Connector 19">
            <a:extLst>
              <a:ext uri="{FF2B5EF4-FFF2-40B4-BE49-F238E27FC236}">
                <a16:creationId xmlns:a16="http://schemas.microsoft.com/office/drawing/2014/main" id="{29B60EC2-5546-71C1-8AD7-EB4FA2B73BCE}"/>
              </a:ext>
            </a:extLst>
          </p:cNvPr>
          <p:cNvCxnSpPr>
            <a:cxnSpLocks/>
          </p:cNvCxnSpPr>
          <p:nvPr/>
        </p:nvCxnSpPr>
        <p:spPr bwMode="auto">
          <a:xfrm rot="5400000" flipV="1">
            <a:off x="7524750" y="2190750"/>
            <a:ext cx="0" cy="34290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21" name="Oval 20">
            <a:extLst>
              <a:ext uri="{FF2B5EF4-FFF2-40B4-BE49-F238E27FC236}">
                <a16:creationId xmlns:a16="http://schemas.microsoft.com/office/drawing/2014/main" id="{43ABCE59-47B8-B890-6BD0-E60EC221D4CD}"/>
              </a:ext>
            </a:extLst>
          </p:cNvPr>
          <p:cNvSpPr/>
          <p:nvPr/>
        </p:nvSpPr>
        <p:spPr bwMode="auto">
          <a:xfrm rot="5400000">
            <a:off x="7162800" y="2255520"/>
            <a:ext cx="182880" cy="182880"/>
          </a:xfrm>
          <a:prstGeom prst="ellipse">
            <a:avLst/>
          </a:prstGeom>
          <a:solidFill>
            <a:srgbClr val="00B050"/>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cxnSp>
        <p:nvCxnSpPr>
          <p:cNvPr id="22" name="Straight Arrow Connector 21">
            <a:extLst>
              <a:ext uri="{FF2B5EF4-FFF2-40B4-BE49-F238E27FC236}">
                <a16:creationId xmlns:a16="http://schemas.microsoft.com/office/drawing/2014/main" id="{BE4C37CF-E7A0-5CB9-45FE-7D11A0F5530C}"/>
              </a:ext>
            </a:extLst>
          </p:cNvPr>
          <p:cNvCxnSpPr>
            <a:cxnSpLocks/>
          </p:cNvCxnSpPr>
          <p:nvPr/>
        </p:nvCxnSpPr>
        <p:spPr bwMode="auto">
          <a:xfrm rot="5400000" flipV="1">
            <a:off x="7029450" y="2190750"/>
            <a:ext cx="0" cy="34290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23" name="TextBox 22">
            <a:extLst>
              <a:ext uri="{FF2B5EF4-FFF2-40B4-BE49-F238E27FC236}">
                <a16:creationId xmlns:a16="http://schemas.microsoft.com/office/drawing/2014/main" id="{E2F548BD-88FD-A25C-121A-305B7E4804D4}"/>
              </a:ext>
            </a:extLst>
          </p:cNvPr>
          <p:cNvSpPr txBox="1"/>
          <p:nvPr/>
        </p:nvSpPr>
        <p:spPr>
          <a:xfrm>
            <a:off x="6172200" y="4191000"/>
            <a:ext cx="533400" cy="369332"/>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952</a:t>
            </a:r>
            <a:endParaRPr lang="en-US" dirty="0">
              <a:latin typeface="Calibri" panose="020F0502020204030204" pitchFamily="34" charset="0"/>
              <a:cs typeface="Calibri" panose="020F0502020204030204" pitchFamily="34" charset="0"/>
            </a:endParaRPr>
          </a:p>
        </p:txBody>
      </p:sp>
      <p:sp>
        <p:nvSpPr>
          <p:cNvPr id="24" name="TextBox 23">
            <a:extLst>
              <a:ext uri="{FF2B5EF4-FFF2-40B4-BE49-F238E27FC236}">
                <a16:creationId xmlns:a16="http://schemas.microsoft.com/office/drawing/2014/main" id="{F57E44D4-7F8A-B5EE-8C37-9584C95A129A}"/>
              </a:ext>
            </a:extLst>
          </p:cNvPr>
          <p:cNvSpPr txBox="1"/>
          <p:nvPr/>
        </p:nvSpPr>
        <p:spPr>
          <a:xfrm>
            <a:off x="6172200" y="3657600"/>
            <a:ext cx="533400" cy="369332"/>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656</a:t>
            </a:r>
            <a:endParaRPr lang="en-US" dirty="0">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9309D6A6-1AE5-2926-824F-8FB38AF4E0DC}"/>
              </a:ext>
            </a:extLst>
          </p:cNvPr>
          <p:cNvSpPr txBox="1"/>
          <p:nvPr/>
        </p:nvSpPr>
        <p:spPr>
          <a:xfrm>
            <a:off x="6019800" y="3124200"/>
            <a:ext cx="685800" cy="369332"/>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1026</a:t>
            </a:r>
            <a:endParaRPr lang="en-US" dirty="0">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616655BE-A959-8FFB-8490-407E984FDFAF}"/>
              </a:ext>
            </a:extLst>
          </p:cNvPr>
          <p:cNvSpPr txBox="1"/>
          <p:nvPr/>
        </p:nvSpPr>
        <p:spPr>
          <a:xfrm>
            <a:off x="6019800" y="2667000"/>
            <a:ext cx="685800" cy="369332"/>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1396</a:t>
            </a:r>
            <a:endParaRPr lang="en-US" dirty="0">
              <a:latin typeface="Calibri" panose="020F050202020403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B930DABB-3108-8D26-ADF2-EFD73DFCBFE1}"/>
              </a:ext>
            </a:extLst>
          </p:cNvPr>
          <p:cNvSpPr txBox="1"/>
          <p:nvPr/>
        </p:nvSpPr>
        <p:spPr>
          <a:xfrm>
            <a:off x="6019800" y="2133600"/>
            <a:ext cx="685800" cy="369332"/>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989</a:t>
            </a:r>
            <a:endParaRPr lang="en-US" dirty="0">
              <a:latin typeface="Calibri" panose="020F0502020204030204" pitchFamily="34" charset="0"/>
              <a:cs typeface="Calibri" panose="020F0502020204030204" pitchFamily="34" charset="0"/>
            </a:endParaRPr>
          </a:p>
        </p:txBody>
      </p:sp>
      <p:sp>
        <p:nvSpPr>
          <p:cNvPr id="28" name="TextBox 27">
            <a:extLst>
              <a:ext uri="{FF2B5EF4-FFF2-40B4-BE49-F238E27FC236}">
                <a16:creationId xmlns:a16="http://schemas.microsoft.com/office/drawing/2014/main" id="{3974ED09-F93E-02A8-AA4D-A564DCEB2E52}"/>
              </a:ext>
            </a:extLst>
          </p:cNvPr>
          <p:cNvSpPr txBox="1"/>
          <p:nvPr/>
        </p:nvSpPr>
        <p:spPr>
          <a:xfrm>
            <a:off x="6858000" y="1764268"/>
            <a:ext cx="685800" cy="369332"/>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1174</a:t>
            </a:r>
            <a:endParaRPr lang="en-US" dirty="0">
              <a:latin typeface="Calibri" panose="020F0502020204030204" pitchFamily="34" charset="0"/>
              <a:cs typeface="Calibri" panose="020F0502020204030204" pitchFamily="34" charset="0"/>
            </a:endParaRPr>
          </a:p>
        </p:txBody>
      </p:sp>
      <p:sp>
        <p:nvSpPr>
          <p:cNvPr id="29" name="TextBox 28">
            <a:extLst>
              <a:ext uri="{FF2B5EF4-FFF2-40B4-BE49-F238E27FC236}">
                <a16:creationId xmlns:a16="http://schemas.microsoft.com/office/drawing/2014/main" id="{5EA681B6-1A08-5353-AEA2-A3FBE2F728A7}"/>
              </a:ext>
            </a:extLst>
          </p:cNvPr>
          <p:cNvSpPr txBox="1"/>
          <p:nvPr/>
        </p:nvSpPr>
        <p:spPr>
          <a:xfrm>
            <a:off x="7467600" y="1752600"/>
            <a:ext cx="685800" cy="369332"/>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841</a:t>
            </a:r>
            <a:endParaRPr lang="en-US" dirty="0">
              <a:latin typeface="Calibri" panose="020F0502020204030204" pitchFamily="34" charset="0"/>
              <a:cs typeface="Calibri" panose="020F0502020204030204" pitchFamily="34" charset="0"/>
            </a:endParaRPr>
          </a:p>
        </p:txBody>
      </p:sp>
      <p:sp>
        <p:nvSpPr>
          <p:cNvPr id="30" name="Oval 29">
            <a:extLst>
              <a:ext uri="{FF2B5EF4-FFF2-40B4-BE49-F238E27FC236}">
                <a16:creationId xmlns:a16="http://schemas.microsoft.com/office/drawing/2014/main" id="{F2CE3240-3EE5-E5B7-7FA2-ED3ABBCE049B}"/>
              </a:ext>
            </a:extLst>
          </p:cNvPr>
          <p:cNvSpPr/>
          <p:nvPr/>
        </p:nvSpPr>
        <p:spPr bwMode="auto">
          <a:xfrm rot="5400000">
            <a:off x="7665720" y="3048000"/>
            <a:ext cx="182880" cy="182880"/>
          </a:xfrm>
          <a:prstGeom prst="ellipse">
            <a:avLst/>
          </a:prstGeom>
          <a:solidFill>
            <a:srgbClr val="00B050"/>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31" name="TextBox 30">
            <a:extLst>
              <a:ext uri="{FF2B5EF4-FFF2-40B4-BE49-F238E27FC236}">
                <a16:creationId xmlns:a16="http://schemas.microsoft.com/office/drawing/2014/main" id="{644BB6D0-5146-4AE2-B51C-E0BEC60AF005}"/>
              </a:ext>
            </a:extLst>
          </p:cNvPr>
          <p:cNvSpPr txBox="1"/>
          <p:nvPr/>
        </p:nvSpPr>
        <p:spPr>
          <a:xfrm>
            <a:off x="7928234" y="2960608"/>
            <a:ext cx="685800" cy="369332"/>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360</a:t>
            </a:r>
            <a:endParaRPr lang="en-US" dirty="0">
              <a:latin typeface="Calibri" panose="020F0502020204030204" pitchFamily="34" charset="0"/>
              <a:cs typeface="Calibri" panose="020F0502020204030204" pitchFamily="34" charset="0"/>
            </a:endParaRPr>
          </a:p>
        </p:txBody>
      </p:sp>
      <p:cxnSp>
        <p:nvCxnSpPr>
          <p:cNvPr id="32" name="Straight Arrow Connector 31">
            <a:extLst>
              <a:ext uri="{FF2B5EF4-FFF2-40B4-BE49-F238E27FC236}">
                <a16:creationId xmlns:a16="http://schemas.microsoft.com/office/drawing/2014/main" id="{929D19DC-5812-F2BA-AADD-0BE7EA70A950}"/>
              </a:ext>
            </a:extLst>
          </p:cNvPr>
          <p:cNvCxnSpPr>
            <a:cxnSpLocks/>
          </p:cNvCxnSpPr>
          <p:nvPr/>
        </p:nvCxnSpPr>
        <p:spPr bwMode="auto">
          <a:xfrm>
            <a:off x="7732154" y="2438400"/>
            <a:ext cx="0" cy="60960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35" name="Straight Arrow Connector 34">
            <a:extLst>
              <a:ext uri="{FF2B5EF4-FFF2-40B4-BE49-F238E27FC236}">
                <a16:creationId xmlns:a16="http://schemas.microsoft.com/office/drawing/2014/main" id="{F7698B3C-89DE-83E9-17F0-87C23505A98A}"/>
              </a:ext>
            </a:extLst>
          </p:cNvPr>
          <p:cNvCxnSpPr>
            <a:cxnSpLocks/>
            <a:stCxn id="30" idx="5"/>
            <a:endCxn id="3" idx="6"/>
          </p:cNvCxnSpPr>
          <p:nvPr/>
        </p:nvCxnSpPr>
        <p:spPr bwMode="auto">
          <a:xfrm flipH="1">
            <a:off x="6888480" y="3204098"/>
            <a:ext cx="804022" cy="621142"/>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82</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a:t>Quadratic sieve: motivating example</a:t>
            </a:r>
          </a:p>
        </p:txBody>
      </p:sp>
      <mc:AlternateContent xmlns:mc="http://schemas.openxmlformats.org/markup-compatibility/2006" xmlns:a14="http://schemas.microsoft.com/office/drawing/2010/main">
        <mc:Choice Requires="a14">
          <p:sp>
            <p:nvSpPr>
              <p:cNvPr id="84997" name="Rectangle 3"/>
              <p:cNvSpPr>
                <a:spLocks noGrp="1" noChangeArrowheads="1"/>
              </p:cNvSpPr>
              <p:nvPr>
                <p:ph type="body" idx="1"/>
              </p:nvPr>
            </p:nvSpPr>
            <p:spPr>
              <a:xfrm>
                <a:off x="304800" y="1524000"/>
                <a:ext cx="8458200" cy="48006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Goal: factor n= 7429. </a:t>
                </a:r>
              </a:p>
              <a:p>
                <a:pPr>
                  <a:lnSpc>
                    <a:spcPct val="90000"/>
                  </a:lnSpc>
                  <a:spcBef>
                    <a:spcPts val="200"/>
                  </a:spcBef>
                </a:pPr>
                <a:r>
                  <a:rPr lang="en-US" sz="2000" dirty="0">
                    <a:latin typeface="Calibri" panose="020F0502020204030204" pitchFamily="34" charset="0"/>
                    <a:cs typeface="Calibri" panose="020F0502020204030204" pitchFamily="34" charset="0"/>
                  </a:rPr>
                  <a:t>Pick a “base” B of small primes.</a:t>
                </a:r>
              </a:p>
              <a:p>
                <a:pPr lvl="1">
                  <a:lnSpc>
                    <a:spcPct val="90000"/>
                  </a:lnSpc>
                  <a:spcBef>
                    <a:spcPts val="200"/>
                  </a:spcBef>
                </a:pPr>
                <a:r>
                  <a:rPr lang="en-US" sz="2000" dirty="0">
                    <a:latin typeface="Calibri" panose="020F0502020204030204" pitchFamily="34" charset="0"/>
                    <a:cs typeface="Calibri" panose="020F0502020204030204" pitchFamily="34" charset="0"/>
                  </a:rPr>
                  <a:t>B={-1,2,3,5,7}.</a:t>
                </a:r>
              </a:p>
              <a:p>
                <a:pPr>
                  <a:lnSpc>
                    <a:spcPct val="90000"/>
                  </a:lnSpc>
                  <a:spcBef>
                    <a:spcPts val="200"/>
                  </a:spcBef>
                </a:pPr>
                <a:r>
                  <a:rPr lang="en-US" sz="2000" dirty="0">
                    <a:latin typeface="Calibri" panose="020F0502020204030204" pitchFamily="34" charset="0"/>
                    <a:cs typeface="Calibri" panose="020F0502020204030204" pitchFamily="34" charset="0"/>
                  </a:rPr>
                  <a:t>Put </a:t>
                </a:r>
                <a14:m>
                  <m:oMath xmlns:m="http://schemas.openxmlformats.org/officeDocument/2006/math">
                    <m:r>
                      <m:rPr>
                        <m:sty m:val="p"/>
                      </m:rPr>
                      <a:rPr lang="en-US" sz="2000" b="0" i="0" smtClean="0">
                        <a:latin typeface="Cambria Math" panose="02040503050406030204" pitchFamily="18" charset="0"/>
                        <a:cs typeface="Calibri" panose="020F0502020204030204" pitchFamily="34" charset="0"/>
                      </a:rPr>
                      <m:t>f</m:t>
                    </m:r>
                    <m:d>
                      <m:dPr>
                        <m:ctrlPr>
                          <a:rPr lang="en-US" sz="2000" b="0" i="1" smtClean="0">
                            <a:latin typeface="Cambria Math" panose="02040503050406030204" pitchFamily="18" charset="0"/>
                            <a:cs typeface="Calibri" panose="020F0502020204030204" pitchFamily="34" charset="0"/>
                          </a:rPr>
                        </m:ctrlPr>
                      </m:dPr>
                      <m:e>
                        <m:r>
                          <m:rPr>
                            <m:sty m:val="p"/>
                          </m:rPr>
                          <a:rPr lang="en-US" sz="2000" b="0" i="0" smtClean="0">
                            <a:latin typeface="Cambria Math" panose="02040503050406030204" pitchFamily="18" charset="0"/>
                            <a:cs typeface="Calibri" panose="020F0502020204030204" pitchFamily="34" charset="0"/>
                          </a:rPr>
                          <m:t>x</m:t>
                        </m:r>
                      </m:e>
                    </m:d>
                    <m:r>
                      <a:rPr lang="en-US" sz="2000" b="0" i="0" smtClean="0">
                        <a:latin typeface="Cambria Math" panose="02040503050406030204" pitchFamily="18" charset="0"/>
                        <a:cs typeface="Calibri" panose="020F0502020204030204" pitchFamily="34" charset="0"/>
                      </a:rPr>
                      <m:t>=(</m:t>
                    </m:r>
                    <m:sSup>
                      <m:sSupPr>
                        <m:ctrlPr>
                          <a:rPr lang="en-US" sz="200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𝑥</m:t>
                        </m:r>
                        <m:r>
                          <a:rPr lang="en-US" sz="2000" b="0" i="1" smtClean="0">
                            <a:latin typeface="Cambria Math" panose="02040503050406030204" pitchFamily="18" charset="0"/>
                            <a:cs typeface="Calibri" panose="020F0502020204030204" pitchFamily="34" charset="0"/>
                          </a:rPr>
                          <m:t>+↾</m:t>
                        </m:r>
                        <m:rad>
                          <m:radPr>
                            <m:degHide m:val="on"/>
                            <m:ctrlPr>
                              <a:rPr lang="en-US" sz="2000" b="0" i="1" smtClean="0">
                                <a:latin typeface="Cambria Math" panose="02040503050406030204" pitchFamily="18" charset="0"/>
                                <a:ea typeface="Cambria Math" panose="02040503050406030204" pitchFamily="18" charset="0"/>
                                <a:cs typeface="Calibri" panose="020F0502020204030204" pitchFamily="34" charset="0"/>
                              </a:rPr>
                            </m:ctrlPr>
                          </m:radPr>
                          <m:deg/>
                          <m:e>
                            <m:r>
                              <a:rPr lang="en-US" sz="2000" b="0" i="1" smtClean="0">
                                <a:latin typeface="Cambria Math" panose="02040503050406030204" pitchFamily="18" charset="0"/>
                                <a:ea typeface="Cambria Math" panose="02040503050406030204" pitchFamily="18" charset="0"/>
                                <a:cs typeface="Calibri" panose="020F0502020204030204" pitchFamily="34" charset="0"/>
                              </a:rPr>
                              <m:t>𝑛</m:t>
                            </m:r>
                          </m:e>
                        </m:rad>
                        <m:r>
                          <a:rPr lang="en-US" sz="2000" b="0" i="1" smtClean="0">
                            <a:latin typeface="Cambria Math" panose="02040503050406030204" pitchFamily="18" charset="0"/>
                            <a:ea typeface="Cambria Math" panose="02040503050406030204" pitchFamily="18" charset="0"/>
                            <a:cs typeface="Calibri" panose="020F0502020204030204" pitchFamily="34" charset="0"/>
                          </a:rPr>
                          <m:t>↿)</m:t>
                        </m:r>
                      </m:e>
                      <m:sup>
                        <m:r>
                          <a:rPr lang="en-US" sz="2000" b="0" i="1" smtClean="0">
                            <a:latin typeface="Cambria Math" panose="02040503050406030204" pitchFamily="18" charset="0"/>
                            <a:cs typeface="Calibri" panose="020F0502020204030204" pitchFamily="34" charset="0"/>
                          </a:rPr>
                          <m:t>2</m:t>
                        </m:r>
                      </m:sup>
                    </m:sSup>
                    <m:r>
                      <a:rPr lang="en-US" sz="2000" b="0" i="1" smtClean="0">
                        <a:latin typeface="Cambria Math" panose="02040503050406030204" pitchFamily="18" charset="0"/>
                        <a:cs typeface="Calibri" panose="020F0502020204030204" pitchFamily="34" charset="0"/>
                      </a:rPr>
                      <m:t>(</m:t>
                    </m:r>
                    <m:r>
                      <a:rPr lang="en-US" sz="2000" b="0" i="1" smtClean="0">
                        <a:latin typeface="Cambria Math" panose="02040503050406030204" pitchFamily="18" charset="0"/>
                        <a:cs typeface="Calibri" panose="020F0502020204030204" pitchFamily="34" charset="0"/>
                      </a:rPr>
                      <m:t>𝑚𝑜𝑑</m:t>
                    </m:r>
                    <m:r>
                      <a:rPr lang="en-US" sz="2000" b="0" i="1" smtClean="0">
                        <a:latin typeface="Cambria Math" panose="02040503050406030204" pitchFamily="18" charset="0"/>
                        <a:cs typeface="Calibri" panose="020F0502020204030204" pitchFamily="34" charset="0"/>
                      </a:rPr>
                      <m:t> </m:t>
                    </m:r>
                    <m:r>
                      <a:rPr lang="en-US" sz="2000" b="0" i="1" smtClean="0">
                        <a:latin typeface="Cambria Math" panose="02040503050406030204" pitchFamily="18" charset="0"/>
                        <a:cs typeface="Calibri" panose="020F0502020204030204" pitchFamily="34" charset="0"/>
                      </a:rPr>
                      <m:t>𝑛</m:t>
                    </m:r>
                    <m:r>
                      <a:rPr lang="en-US" sz="2000" b="0" i="1" smtClean="0">
                        <a:latin typeface="Cambria Math" panose="02040503050406030204" pitchFamily="18" charset="0"/>
                        <a:cs typeface="Calibri" panose="020F0502020204030204" pitchFamily="34" charset="0"/>
                      </a:rPr>
                      <m:t>)</m:t>
                    </m:r>
                  </m:oMath>
                </a14:m>
                <a:r>
                  <a:rPr lang="en-US" sz="2000" dirty="0">
                    <a:latin typeface="Calibri" panose="020F0502020204030204" pitchFamily="34" charset="0"/>
                    <a:cs typeface="Calibri" panose="020F0502020204030204" pitchFamily="34" charset="0"/>
                  </a:rPr>
                  <a:t> </a:t>
                </a:r>
              </a:p>
              <a:p>
                <a:pPr>
                  <a:lnSpc>
                    <a:spcPct val="90000"/>
                  </a:lnSpc>
                  <a:spcBef>
                    <a:spcPts val="200"/>
                  </a:spcBef>
                </a:pPr>
                <a:r>
                  <a:rPr lang="en-US" sz="2000" dirty="0">
                    <a:latin typeface="Calibri" panose="020F0502020204030204" pitchFamily="34" charset="0"/>
                    <a:cs typeface="Calibri" panose="020F0502020204030204" pitchFamily="34" charset="0"/>
                  </a:rPr>
                  <a:t>f(x)= (x+86)</a:t>
                </a:r>
                <a:r>
                  <a:rPr lang="en-US" sz="2000" baseline="30000" dirty="0">
                    <a:latin typeface="Calibri" panose="020F0502020204030204" pitchFamily="34" charset="0"/>
                    <a:cs typeface="Calibri" panose="020F0502020204030204" pitchFamily="34" charset="0"/>
                  </a:rPr>
                  <a:t>2 </a:t>
                </a:r>
                <a:r>
                  <a:rPr lang="en-US" sz="2000" dirty="0">
                    <a:latin typeface="Calibri" panose="020F0502020204030204" pitchFamily="34" charset="0"/>
                    <a:cs typeface="Calibri" panose="020F0502020204030204" pitchFamily="34" charset="0"/>
                  </a:rPr>
                  <a:t>(mod 7429)</a:t>
                </a:r>
              </a:p>
              <a:p>
                <a:pPr>
                  <a:lnSpc>
                    <a:spcPct val="90000"/>
                  </a:lnSpc>
                  <a:spcBef>
                    <a:spcPts val="200"/>
                  </a:spcBef>
                </a:pPr>
                <a:r>
                  <a:rPr lang="en-US" sz="2000" dirty="0">
                    <a:latin typeface="Calibri" panose="020F0502020204030204" pitchFamily="34" charset="0"/>
                    <a:cs typeface="Calibri" panose="020F0502020204030204" pitchFamily="34" charset="0"/>
                  </a:rPr>
                  <a:t>Compute f(x) for small |x| small and try to fully factor over the base</a:t>
                </a:r>
              </a:p>
              <a:p>
                <a:pPr lvl="1">
                  <a:lnSpc>
                    <a:spcPct val="90000"/>
                  </a:lnSpc>
                  <a:spcBef>
                    <a:spcPts val="200"/>
                  </a:spcBef>
                </a:pPr>
                <a:r>
                  <a:rPr lang="en-US" sz="2000" dirty="0">
                    <a:latin typeface="Calibri" panose="020F0502020204030204" pitchFamily="34" charset="0"/>
                    <a:cs typeface="Calibri" panose="020F0502020204030204" pitchFamily="34" charset="0"/>
                  </a:rPr>
                  <a:t>f(-3)= 83</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(-1)</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3</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5</a:t>
                </a:r>
                <a:r>
                  <a:rPr lang="en-US" sz="2000" baseline="30000" dirty="0">
                    <a:latin typeface="Calibri" panose="020F0502020204030204" pitchFamily="34" charset="0"/>
                    <a:cs typeface="Calibri" panose="020F0502020204030204" pitchFamily="34" charset="0"/>
                  </a:rPr>
                  <a:t>1</a:t>
                </a:r>
              </a:p>
              <a:p>
                <a:pPr lvl="1">
                  <a:lnSpc>
                    <a:spcPct val="90000"/>
                  </a:lnSpc>
                  <a:spcBef>
                    <a:spcPts val="200"/>
                  </a:spcBef>
                </a:pPr>
                <a:r>
                  <a:rPr lang="en-US" sz="2000" dirty="0">
                    <a:latin typeface="Calibri" panose="020F0502020204030204" pitchFamily="34" charset="0"/>
                    <a:cs typeface="Calibri" panose="020F0502020204030204" pitchFamily="34" charset="0"/>
                  </a:rPr>
                  <a:t>f(1)= 87</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7</a:t>
                </a:r>
                <a:r>
                  <a:rPr lang="en-US" sz="2000" baseline="30000" dirty="0">
                    <a:latin typeface="Calibri" panose="020F0502020204030204" pitchFamily="34" charset="0"/>
                    <a:cs typeface="Calibri" panose="020F0502020204030204" pitchFamily="34" charset="0"/>
                  </a:rPr>
                  <a:t>1</a:t>
                </a:r>
              </a:p>
              <a:p>
                <a:pPr lvl="1">
                  <a:lnSpc>
                    <a:spcPct val="90000"/>
                  </a:lnSpc>
                  <a:spcBef>
                    <a:spcPts val="200"/>
                  </a:spcBef>
                </a:pPr>
                <a:r>
                  <a:rPr lang="en-US" sz="2000" dirty="0">
                    <a:latin typeface="Calibri" panose="020F0502020204030204" pitchFamily="34" charset="0"/>
                    <a:cs typeface="Calibri" panose="020F0502020204030204" pitchFamily="34" charset="0"/>
                  </a:rPr>
                  <a:t>f(2)= 88</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3</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7</a:t>
                </a:r>
                <a:r>
                  <a:rPr lang="en-US" sz="2000" baseline="30000" dirty="0">
                    <a:latin typeface="Calibri" panose="020F0502020204030204" pitchFamily="34" charset="0"/>
                    <a:cs typeface="Calibri" panose="020F0502020204030204" pitchFamily="34" charset="0"/>
                  </a:rPr>
                  <a:t>1</a:t>
                </a:r>
              </a:p>
              <a:p>
                <a:pPr>
                  <a:lnSpc>
                    <a:spcPct val="90000"/>
                  </a:lnSpc>
                  <a:spcBef>
                    <a:spcPts val="200"/>
                  </a:spcBef>
                </a:pPr>
                <a:r>
                  <a:rPr lang="en-US" sz="2000" dirty="0">
                    <a:latin typeface="Calibri" panose="020F0502020204030204" pitchFamily="34" charset="0"/>
                    <a:cs typeface="Calibri" panose="020F0502020204030204" pitchFamily="34" charset="0"/>
                  </a:rPr>
                  <a:t>Multiply both sides of a set of these equations so that the the primes occur with even exponents</a:t>
                </a:r>
              </a:p>
              <a:p>
                <a:pPr lvl="1">
                  <a:lnSpc>
                    <a:spcPct val="90000"/>
                  </a:lnSpc>
                  <a:spcBef>
                    <a:spcPts val="200"/>
                  </a:spcBef>
                </a:pPr>
                <a:r>
                  <a:rPr lang="en-US" sz="2000" dirty="0">
                    <a:latin typeface="Calibri" panose="020F0502020204030204" pitchFamily="34" charset="0"/>
                    <a:cs typeface="Calibri" panose="020F0502020204030204" pitchFamily="34" charset="0"/>
                  </a:rPr>
                  <a:t>(87⋅88)</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(2⋅3⋅5⋅7)</a:t>
                </a:r>
                <a:r>
                  <a:rPr lang="en-US" sz="2000" baseline="30000" dirty="0">
                    <a:latin typeface="Calibri" panose="020F0502020204030204" pitchFamily="34" charset="0"/>
                    <a:cs typeface="Calibri" panose="020F0502020204030204" pitchFamily="34" charset="0"/>
                  </a:rPr>
                  <a:t>2 </a:t>
                </a:r>
                <a:r>
                  <a:rPr lang="en-US" sz="2000" dirty="0">
                    <a:latin typeface="Calibri" panose="020F0502020204030204" pitchFamily="34" charset="0"/>
                    <a:cs typeface="Calibri" panose="020F0502020204030204" pitchFamily="34" charset="0"/>
                  </a:rPr>
                  <a:t>(mod 7429)</a:t>
                </a:r>
              </a:p>
              <a:p>
                <a:pPr>
                  <a:lnSpc>
                    <a:spcPct val="90000"/>
                  </a:lnSpc>
                  <a:spcBef>
                    <a:spcPts val="200"/>
                  </a:spcBef>
                </a:pPr>
                <a:r>
                  <a:rPr lang="en-US" sz="2000" dirty="0">
                    <a:latin typeface="Calibri" panose="020F0502020204030204" pitchFamily="34" charset="0"/>
                    <a:cs typeface="Calibri" panose="020F0502020204030204" pitchFamily="34" charset="0"/>
                  </a:rPr>
                  <a:t>Compute (x-y, n) </a:t>
                </a:r>
              </a:p>
              <a:p>
                <a:pPr lvl="1">
                  <a:lnSpc>
                    <a:spcPct val="90000"/>
                  </a:lnSpc>
                  <a:spcBef>
                    <a:spcPts val="200"/>
                  </a:spcBef>
                </a:pPr>
                <a:r>
                  <a:rPr lang="en-US" sz="2000" dirty="0">
                    <a:latin typeface="Calibri" panose="020F0502020204030204" pitchFamily="34" charset="0"/>
                    <a:cs typeface="Calibri" panose="020F0502020204030204" pitchFamily="34" charset="0"/>
                  </a:rPr>
                  <a:t>87⋅88-2⋅3⋅5⋅7=227-210=17.  (17, 7429)= 17.</a:t>
                </a:r>
              </a:p>
              <a:p>
                <a:pPr lvl="1">
                  <a:lnSpc>
                    <a:spcPct val="90000"/>
                  </a:lnSpc>
                </a:pPr>
                <a:endParaRPr lang="en-US" sz="2000" dirty="0"/>
              </a:p>
            </p:txBody>
          </p:sp>
        </mc:Choice>
        <mc:Fallback xmlns="">
          <p:sp>
            <p:nvSpPr>
              <p:cNvPr id="84997" name="Rectangle 3"/>
              <p:cNvSpPr>
                <a:spLocks noGrp="1" noRot="1" noChangeAspect="1" noMove="1" noResize="1" noEditPoints="1" noAdjustHandles="1" noChangeArrowheads="1" noChangeShapeType="1" noTextEdit="1"/>
              </p:cNvSpPr>
              <p:nvPr>
                <p:ph type="body" idx="1"/>
              </p:nvPr>
            </p:nvSpPr>
            <p:spPr>
              <a:xfrm>
                <a:off x="304800" y="1524000"/>
                <a:ext cx="8458200" cy="4800600"/>
              </a:xfrm>
              <a:blipFill>
                <a:blip r:embed="rId3"/>
                <a:stretch>
                  <a:fillRect l="-750" t="-1583"/>
                </a:stretch>
              </a:blipFill>
            </p:spPr>
            <p:txBody>
              <a:bodyPr/>
              <a:lstStyle/>
              <a:p>
                <a:r>
                  <a:rPr lang="en-US">
                    <a:noFill/>
                  </a:rPr>
                  <a:t> </a:t>
                </a:r>
              </a:p>
            </p:txBody>
          </p:sp>
        </mc:Fallback>
      </mc:AlternateContent>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685800" y="152400"/>
            <a:ext cx="7772400" cy="609600"/>
          </a:xfrm>
        </p:spPr>
        <p:txBody>
          <a:bodyPr/>
          <a:lstStyle/>
          <a:p>
            <a:r>
              <a:rPr lang="en-US" sz="3600" dirty="0"/>
              <a:t>Linear algebra step</a:t>
            </a:r>
          </a:p>
        </p:txBody>
      </p:sp>
      <p:sp>
        <p:nvSpPr>
          <p:cNvPr id="222211" name="Rectangle 3"/>
          <p:cNvSpPr>
            <a:spLocks noGrp="1" noChangeArrowheads="1"/>
          </p:cNvSpPr>
          <p:nvPr>
            <p:ph type="body" idx="1"/>
          </p:nvPr>
        </p:nvSpPr>
        <p:spPr>
          <a:xfrm>
            <a:off x="304800" y="1600200"/>
            <a:ext cx="8534400" cy="4876800"/>
          </a:xfrm>
        </p:spPr>
        <p:txBody>
          <a:bodyPr/>
          <a:lstStyle/>
          <a:p>
            <a:pPr>
              <a:spcBef>
                <a:spcPts val="200"/>
              </a:spcBef>
            </a:pPr>
            <a:r>
              <a:rPr lang="en-US" sz="2000" dirty="0">
                <a:latin typeface="Calibri" panose="020F0502020204030204" pitchFamily="34" charset="0"/>
                <a:cs typeface="Calibri" panose="020F0502020204030204" pitchFamily="34" charset="0"/>
              </a:rPr>
              <a:t>Let </a:t>
            </a:r>
            <a:r>
              <a:rPr lang="en-US" sz="2000" b="1" dirty="0">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={p: p&lt;B} and |</a:t>
            </a:r>
            <a:r>
              <a:rPr lang="en-US" sz="2000" b="1" dirty="0">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k.  </a:t>
            </a:r>
          </a:p>
          <a:p>
            <a:pPr>
              <a:spcBef>
                <a:spcPts val="200"/>
              </a:spcBef>
            </a:pPr>
            <a:r>
              <a:rPr lang="en-US" sz="2000" dirty="0">
                <a:latin typeface="Calibri" panose="020F0502020204030204" pitchFamily="34" charset="0"/>
                <a:cs typeface="Calibri" panose="020F0502020204030204" pitchFamily="34" charset="0"/>
              </a:rPr>
              <a:t>If we have r&gt;k “smooth” numbers</a:t>
            </a:r>
          </a:p>
          <a:p>
            <a:pPr lvl="1" indent="-342900">
              <a:spcBef>
                <a:spcPts val="200"/>
              </a:spcBef>
            </a:pPr>
            <a:r>
              <a:rPr lang="en-US" sz="2000" dirty="0">
                <a:latin typeface="Calibri" panose="020F0502020204030204" pitchFamily="34" charset="0"/>
                <a:cs typeface="Calibri" panose="020F0502020204030204" pitchFamily="34" charset="0"/>
              </a:rPr>
              <a:t>x</a:t>
            </a:r>
            <a:r>
              <a:rPr lang="en-US" sz="2000" baseline="-25000" dirty="0">
                <a:latin typeface="Calibri" panose="020F0502020204030204" pitchFamily="34" charset="0"/>
                <a:cs typeface="Calibri" panose="020F0502020204030204" pitchFamily="34" charset="0"/>
              </a:rPr>
              <a:t>i</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a:t>
            </a:r>
            <a:r>
              <a:rPr lang="en-US" sz="2000" baseline="-25000" dirty="0">
                <a:latin typeface="Calibri" panose="020F0502020204030204" pitchFamily="34" charset="0"/>
                <a:cs typeface="Calibri" panose="020F0502020204030204" pitchFamily="34" charset="0"/>
              </a:rPr>
              <a:t>j&lt;k</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j</a:t>
            </a:r>
            <a:r>
              <a:rPr lang="en-US" sz="2000" baseline="30000" dirty="0" err="1">
                <a:latin typeface="Calibri" panose="020F0502020204030204" pitchFamily="34" charset="0"/>
                <a:cs typeface="Calibri" panose="020F0502020204030204" pitchFamily="34" charset="0"/>
              </a:rPr>
              <a:t>e</a:t>
            </a:r>
            <a:r>
              <a:rPr lang="en-US" sz="2000" baseline="30000" dirty="0">
                <a:latin typeface="Calibri" panose="020F0502020204030204" pitchFamily="34" charset="0"/>
                <a:cs typeface="Calibri" panose="020F0502020204030204" pitchFamily="34" charset="0"/>
              </a:rPr>
              <a:t>[</a:t>
            </a:r>
            <a:r>
              <a:rPr lang="en-US" sz="2000" baseline="30000" dirty="0" err="1">
                <a:latin typeface="Calibri" panose="020F0502020204030204" pitchFamily="34" charset="0"/>
                <a:cs typeface="Calibri" panose="020F0502020204030204" pitchFamily="34" charset="0"/>
              </a:rPr>
              <a:t>i,j</a:t>
            </a:r>
            <a:r>
              <a:rPr lang="en-US" sz="2000" baseline="30000" dirty="0">
                <a:latin typeface="Calibri" panose="020F0502020204030204" pitchFamily="34" charset="0"/>
                <a:cs typeface="Calibri" panose="020F0502020204030204" pitchFamily="34" charset="0"/>
              </a:rPr>
              <a:t>]</a:t>
            </a:r>
            <a:endParaRPr lang="en-US" sz="2000" baseline="-25000" dirty="0">
              <a:latin typeface="Calibri" panose="020F0502020204030204" pitchFamily="34" charset="0"/>
              <a:cs typeface="Calibri" panose="020F0502020204030204" pitchFamily="34" charset="0"/>
            </a:endParaRPr>
          </a:p>
          <a:p>
            <a:pPr lvl="1" indent="-342900">
              <a:spcBef>
                <a:spcPts val="200"/>
              </a:spcBef>
            </a:pPr>
            <a:r>
              <a:rPr lang="en-US" sz="2000" dirty="0">
                <a:latin typeface="Calibri" panose="020F0502020204030204" pitchFamily="34" charset="0"/>
                <a:cs typeface="Calibri" panose="020F0502020204030204" pitchFamily="34" charset="0"/>
              </a:rPr>
              <a:t>Solve </a:t>
            </a:r>
            <a:r>
              <a:rPr lang="en-US" b="1" dirty="0">
                <a:latin typeface="Calibri" panose="020F0502020204030204" pitchFamily="34" charset="0"/>
                <a:cs typeface="Calibri" panose="020F0502020204030204" pitchFamily="34" charset="0"/>
              </a:rPr>
              <a:t>∑</a:t>
            </a:r>
            <a:r>
              <a:rPr lang="en-US" sz="2000" baseline="-25000" dirty="0" err="1">
                <a:latin typeface="Calibri" panose="020F0502020204030204" pitchFamily="34" charset="0"/>
                <a:cs typeface="Calibri" panose="020F0502020204030204" pitchFamily="34" charset="0"/>
              </a:rPr>
              <a:t>i</a:t>
            </a:r>
            <a:r>
              <a:rPr lang="en-US" sz="2000" baseline="-25000" dirty="0">
                <a:latin typeface="Calibri" panose="020F0502020204030204" pitchFamily="34" charset="0"/>
                <a:cs typeface="Calibri" panose="020F0502020204030204" pitchFamily="34" charset="0"/>
              </a:rPr>
              <a:t>&lt;k</a:t>
            </a:r>
            <a:r>
              <a:rPr lang="en-US" sz="2000" dirty="0">
                <a:latin typeface="Calibri" panose="020F0502020204030204" pitchFamily="34" charset="0"/>
                <a:cs typeface="Calibri" panose="020F0502020204030204" pitchFamily="34" charset="0"/>
              </a:rPr>
              <a:t> t</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i,j</a:t>
            </a:r>
            <a:r>
              <a:rPr lang="en-US" sz="2000" dirty="0">
                <a:latin typeface="Calibri" panose="020F0502020204030204" pitchFamily="34" charset="0"/>
                <a:cs typeface="Calibri" panose="020F0502020204030204" pitchFamily="34" charset="0"/>
              </a:rPr>
              <a:t>]=0 (mod 2), j= 1,2,…,k using Gaussian elimination.</a:t>
            </a:r>
          </a:p>
          <a:p>
            <a:pPr lvl="1" indent="-342900">
              <a:spcBef>
                <a:spcPts val="200"/>
              </a:spcBef>
            </a:pPr>
            <a:r>
              <a:rPr lang="en-US" sz="2000" dirty="0">
                <a:latin typeface="Calibri" panose="020F0502020204030204" pitchFamily="34" charset="0"/>
                <a:cs typeface="Calibri" panose="020F0502020204030204" pitchFamily="34" charset="0"/>
              </a:rPr>
              <a:t>Need “non-trivial” solution.  It </a:t>
            </a:r>
            <a:r>
              <a:rPr lang="en-US" sz="2000" dirty="0" err="1">
                <a:latin typeface="Calibri" panose="020F0502020204030204" pitchFamily="34" charset="0"/>
                <a:cs typeface="Calibri" panose="020F0502020204030204" pitchFamily="34" charset="0"/>
              </a:rPr>
              <a:t>t</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1, include equation </a:t>
            </a:r>
            <a:r>
              <a:rPr lang="en-US" sz="2000" dirty="0" err="1">
                <a:latin typeface="Calibri" panose="020F0502020204030204" pitchFamily="34" charset="0"/>
                <a:cs typeface="Calibri" panose="020F0502020204030204" pitchFamily="34" charset="0"/>
              </a:rPr>
              <a:t>i</a:t>
            </a:r>
            <a:endParaRPr lang="en-US" sz="2000" dirty="0">
              <a:latin typeface="Calibri" panose="020F0502020204030204" pitchFamily="34" charset="0"/>
              <a:cs typeface="Calibri" panose="020F0502020204030204" pitchFamily="34" charset="0"/>
            </a:endParaRPr>
          </a:p>
          <a:p>
            <a:pPr lvl="1" indent="-342900">
              <a:spcBef>
                <a:spcPts val="200"/>
              </a:spcBef>
            </a:pPr>
            <a:r>
              <a:rPr lang="en-US" sz="2000" dirty="0">
                <a:latin typeface="Calibri" panose="020F0502020204030204" pitchFamily="34" charset="0"/>
                <a:cs typeface="Calibri" panose="020F0502020204030204" pitchFamily="34" charset="0"/>
              </a:rPr>
              <a:t>For large sets, we use a more efficient solver: block </a:t>
            </a:r>
            <a:r>
              <a:rPr lang="en-US" sz="2000" dirty="0" err="1">
                <a:latin typeface="Calibri" panose="020F0502020204030204" pitchFamily="34" charset="0"/>
                <a:cs typeface="Calibri" panose="020F0502020204030204" pitchFamily="34" charset="0"/>
              </a:rPr>
              <a:t>Weidemann</a:t>
            </a:r>
            <a:endParaRPr lang="en-US" sz="2000" dirty="0">
              <a:latin typeface="Calibri" panose="020F0502020204030204" pitchFamily="34" charset="0"/>
              <a:cs typeface="Calibri" panose="020F0502020204030204" pitchFamily="34" charset="0"/>
            </a:endParaRPr>
          </a:p>
          <a:p>
            <a:pPr>
              <a:spcBef>
                <a:spcPts val="200"/>
              </a:spcBef>
            </a:pPr>
            <a:r>
              <a:rPr lang="en-US" sz="2000" dirty="0">
                <a:latin typeface="Calibri" panose="020F0502020204030204" pitchFamily="34" charset="0"/>
                <a:cs typeface="Calibri" panose="020F0502020204030204" pitchFamily="34" charset="0"/>
              </a:rPr>
              <a:t>Previous example</a:t>
            </a:r>
            <a:endParaRPr lang="en-US" sz="2400" dirty="0">
              <a:latin typeface="Calibri" panose="020F0502020204030204" pitchFamily="34" charset="0"/>
              <a:cs typeface="Calibri" panose="020F0502020204030204" pitchFamily="34" charset="0"/>
            </a:endParaRPr>
          </a:p>
          <a:p>
            <a:pPr lvl="1">
              <a:lnSpc>
                <a:spcPct val="90000"/>
              </a:lnSpc>
              <a:spcBef>
                <a:spcPts val="200"/>
              </a:spcBef>
            </a:pPr>
            <a:r>
              <a:rPr lang="en-US" sz="2000" dirty="0">
                <a:latin typeface="Calibri" panose="020F0502020204030204" pitchFamily="34" charset="0"/>
                <a:cs typeface="Calibri" panose="020F0502020204030204" pitchFamily="34" charset="0"/>
              </a:rPr>
              <a:t>f(1)= 87</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3</a:t>
            </a:r>
            <a:r>
              <a:rPr lang="en-US" sz="2000" baseline="30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5</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7</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f(2)= 88</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3</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7</a:t>
            </a:r>
            <a:r>
              <a:rPr lang="en-US" sz="2000" baseline="30000" dirty="0">
                <a:latin typeface="Calibri" panose="020F0502020204030204" pitchFamily="34" charset="0"/>
                <a:cs typeface="Calibri" panose="020F0502020204030204" pitchFamily="34" charset="0"/>
              </a:rPr>
              <a:t>1    </a:t>
            </a:r>
          </a:p>
          <a:p>
            <a:pPr lvl="1">
              <a:lnSpc>
                <a:spcPct val="90000"/>
              </a:lnSpc>
              <a:spcBef>
                <a:spcPts val="200"/>
              </a:spcBef>
              <a:buNone/>
            </a:pPr>
            <a:r>
              <a:rPr lang="en-US" sz="2000" dirty="0">
                <a:latin typeface="Calibri" panose="020F0502020204030204" pitchFamily="34" charset="0"/>
                <a:cs typeface="Calibri" panose="020F0502020204030204" pitchFamily="34" charset="0"/>
              </a:rPr>
              <a:t>From f(1): </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rPr>
              <a:t>(0),</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sym typeface="Wingdings"/>
              </a:rPr>
              <a:t> 0, 0,</a:t>
            </a:r>
            <a:r>
              <a:rPr lang="en-US" sz="2000" dirty="0">
                <a:latin typeface="Calibri" panose="020F0502020204030204" pitchFamily="34" charset="0"/>
                <a:cs typeface="Calibri" panose="020F0502020204030204" pitchFamily="34" charset="0"/>
              </a:rPr>
              <a:t> t</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1</a:t>
            </a:r>
          </a:p>
          <a:p>
            <a:pPr lvl="1">
              <a:lnSpc>
                <a:spcPct val="90000"/>
              </a:lnSpc>
              <a:spcBef>
                <a:spcPts val="200"/>
              </a:spcBef>
              <a:buNone/>
            </a:pPr>
            <a:r>
              <a:rPr lang="en-US" sz="2000" dirty="0">
                <a:latin typeface="Calibri" panose="020F0502020204030204" pitchFamily="34" charset="0"/>
                <a:cs typeface="Calibri" panose="020F0502020204030204" pitchFamily="34" charset="0"/>
              </a:rPr>
              <a:t>From f(2): </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(0),</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2 </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sym typeface="Wingdings"/>
              </a:rPr>
              <a:t> 0, 0,</a:t>
            </a:r>
            <a:r>
              <a:rPr lang="en-US" sz="2000" dirty="0">
                <a:latin typeface="Calibri" panose="020F0502020204030204" pitchFamily="34" charset="0"/>
                <a:cs typeface="Calibri" panose="020F0502020204030204" pitchFamily="34" charset="0"/>
              </a:rPr>
              <a:t> t</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2</a:t>
            </a:r>
          </a:p>
          <a:p>
            <a:pPr lvl="1">
              <a:lnSpc>
                <a:spcPct val="90000"/>
              </a:lnSpc>
              <a:spcBef>
                <a:spcPts val="200"/>
              </a:spcBef>
              <a:buNone/>
            </a:pPr>
            <a:r>
              <a:rPr lang="en-US" sz="2000" dirty="0">
                <a:latin typeface="Calibri" panose="020F0502020204030204" pitchFamily="34" charset="0"/>
                <a:cs typeface="Calibri" panose="020F0502020204030204" pitchFamily="34" charset="0"/>
              </a:rPr>
              <a:t>Solve: t</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0, t</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0.  Solutions are (t</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t</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(0,0), (1,1).</a:t>
            </a:r>
          </a:p>
          <a:p>
            <a:pPr lvl="1">
              <a:lnSpc>
                <a:spcPct val="90000"/>
              </a:lnSpc>
              <a:spcBef>
                <a:spcPts val="200"/>
              </a:spcBef>
              <a:buNone/>
            </a:pPr>
            <a:r>
              <a:rPr lang="en-US" sz="2000" dirty="0">
                <a:latin typeface="Calibri" panose="020F0502020204030204" pitchFamily="34" charset="0"/>
                <a:cs typeface="Calibri" panose="020F0502020204030204" pitchFamily="34" charset="0"/>
              </a:rPr>
              <a:t>First solution is “trivial,” second leads to the factorization on previous page</a:t>
            </a:r>
          </a:p>
          <a:p>
            <a:pPr lvl="1">
              <a:lnSpc>
                <a:spcPct val="90000"/>
              </a:lnSpc>
              <a:buNone/>
            </a:pPr>
            <a:endParaRPr lang="en-US" sz="2000" dirty="0"/>
          </a:p>
        </p:txBody>
      </p:sp>
      <p:sp>
        <p:nvSpPr>
          <p:cNvPr id="6"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83</a:t>
            </a:fld>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3" name="Slide Number Placeholder 5"/>
          <p:cNvSpPr>
            <a:spLocks noGrp="1"/>
          </p:cNvSpPr>
          <p:nvPr>
            <p:ph type="sldNum" sz="quarter" idx="12"/>
          </p:nvPr>
        </p:nvSpPr>
        <p:spPr>
          <a:noFill/>
        </p:spPr>
        <p:txBody>
          <a:bodyPr/>
          <a:lstStyle/>
          <a:p>
            <a:fld id="{5B490B94-14E1-4655-8617-5D5EB9658BFB}" type="slidenum">
              <a:rPr lang="en-US" smtClean="0"/>
              <a:pPr/>
              <a:t>84</a:t>
            </a:fld>
            <a:endParaRPr lang="en-US"/>
          </a:p>
        </p:txBody>
      </p:sp>
      <p:sp>
        <p:nvSpPr>
          <p:cNvPr id="71684" name="Rectangle 2"/>
          <p:cNvSpPr>
            <a:spLocks noGrp="1" noChangeArrowheads="1"/>
          </p:cNvSpPr>
          <p:nvPr>
            <p:ph type="title"/>
          </p:nvPr>
        </p:nvSpPr>
        <p:spPr>
          <a:xfrm>
            <a:off x="685800" y="0"/>
            <a:ext cx="7772400" cy="914400"/>
          </a:xfrm>
        </p:spPr>
        <p:txBody>
          <a:bodyPr/>
          <a:lstStyle/>
          <a:p>
            <a:r>
              <a:rPr lang="en-US" sz="3600"/>
              <a:t>Quadratic Sieve: basic parameters</a:t>
            </a:r>
          </a:p>
        </p:txBody>
      </p:sp>
      <p:sp>
        <p:nvSpPr>
          <p:cNvPr id="71685" name="Rectangle 3"/>
          <p:cNvSpPr>
            <a:spLocks noGrp="1" noChangeArrowheads="1"/>
          </p:cNvSpPr>
          <p:nvPr>
            <p:ph type="body" idx="1"/>
          </p:nvPr>
        </p:nvSpPr>
        <p:spPr>
          <a:xfrm>
            <a:off x="266700" y="1752600"/>
            <a:ext cx="8610600" cy="4495800"/>
          </a:xfrm>
        </p:spPr>
        <p:txBody>
          <a:bodyPr/>
          <a:lstStyle/>
          <a:p>
            <a:pPr>
              <a:spcBef>
                <a:spcPts val="200"/>
              </a:spcBef>
            </a:pPr>
            <a:r>
              <a:rPr lang="en-US" sz="2000" dirty="0">
                <a:latin typeface="Calibri" panose="020F0502020204030204" pitchFamily="34" charset="0"/>
                <a:cs typeface="Calibri" panose="020F0502020204030204" pitchFamily="34" charset="0"/>
              </a:rPr>
              <a:t>Pick the mechanism for generating fully factored squares.</a:t>
            </a:r>
          </a:p>
          <a:p>
            <a:pPr>
              <a:spcBef>
                <a:spcPts val="200"/>
              </a:spcBef>
            </a:pPr>
            <a:r>
              <a:rPr lang="en-US" sz="2000" dirty="0">
                <a:latin typeface="Calibri" panose="020F0502020204030204" pitchFamily="34" charset="0"/>
                <a:cs typeface="Calibri" panose="020F0502020204030204" pitchFamily="34" charset="0"/>
              </a:rPr>
              <a:t>Pick the size of the required number of fully factored squared for reduction.</a:t>
            </a:r>
          </a:p>
          <a:p>
            <a:pPr lvl="1">
              <a:spcBef>
                <a:spcPts val="200"/>
              </a:spcBef>
            </a:pPr>
            <a:r>
              <a:rPr lang="en-US" sz="2000" dirty="0">
                <a:latin typeface="Calibri" panose="020F0502020204030204" pitchFamily="34" charset="0"/>
                <a:cs typeface="Calibri" panose="020F0502020204030204" pitchFamily="34" charset="0"/>
              </a:rPr>
              <a:t>In our case, this is determined by the (pre-specified) interval [-C,C].</a:t>
            </a:r>
          </a:p>
          <a:p>
            <a:pPr>
              <a:spcBef>
                <a:spcPts val="200"/>
              </a:spcBef>
            </a:pPr>
            <a:r>
              <a:rPr lang="en-US" sz="2000" dirty="0">
                <a:latin typeface="Calibri" panose="020F0502020204030204" pitchFamily="34" charset="0"/>
                <a:cs typeface="Calibri" panose="020F0502020204030204" pitchFamily="34" charset="0"/>
              </a:rPr>
              <a:t>Pick the factor base (B) of primes.</a:t>
            </a:r>
          </a:p>
          <a:p>
            <a:pPr lvl="1">
              <a:spcBef>
                <a:spcPts val="200"/>
              </a:spcBef>
            </a:pPr>
            <a:r>
              <a:rPr lang="en-US" sz="2000" dirty="0">
                <a:latin typeface="Calibri" panose="020F0502020204030204" pitchFamily="34" charset="0"/>
                <a:cs typeface="Calibri" panose="020F0502020204030204" pitchFamily="34" charset="0"/>
              </a:rPr>
              <a:t>Tradeoff between size of B and effort to fully factor trial square</a:t>
            </a:r>
          </a:p>
          <a:p>
            <a:pPr lvl="1">
              <a:spcBef>
                <a:spcPts val="200"/>
              </a:spcBef>
            </a:pPr>
            <a:r>
              <a:rPr lang="en-US" sz="2000" dirty="0">
                <a:latin typeface="Calibri" panose="020F0502020204030204" pitchFamily="34" charset="0"/>
                <a:cs typeface="Calibri" panose="020F0502020204030204" pitchFamily="34" charset="0"/>
              </a:rPr>
              <a:t>Tradeoff between the size of B and C to ensure sufficient relations for the linear algebra phase.</a:t>
            </a:r>
          </a:p>
          <a:p>
            <a:pPr>
              <a:spcBef>
                <a:spcPts val="200"/>
              </a:spcBef>
            </a:pPr>
            <a:r>
              <a:rPr lang="en-US" sz="2000" dirty="0">
                <a:latin typeface="Calibri" panose="020F0502020204030204" pitchFamily="34" charset="0"/>
                <a:cs typeface="Calibri" panose="020F0502020204030204" pitchFamily="34" charset="0"/>
              </a:rPr>
              <a:t>Pick the mechanism to accelerate factoring</a:t>
            </a:r>
          </a:p>
          <a:p>
            <a:pPr lvl="1">
              <a:spcBef>
                <a:spcPts val="200"/>
              </a:spcBef>
            </a:pPr>
            <a:r>
              <a:rPr lang="en-US" sz="2000" dirty="0">
                <a:latin typeface="Calibri" panose="020F0502020204030204" pitchFamily="34" charset="0"/>
                <a:cs typeface="Calibri" panose="020F0502020204030204" pitchFamily="34" charset="0"/>
              </a:rPr>
              <a:t>Sieving in our case</a:t>
            </a:r>
          </a:p>
          <a:p>
            <a:pPr lvl="1">
              <a:spcBef>
                <a:spcPts val="200"/>
              </a:spcBef>
            </a:pPr>
            <a:r>
              <a:rPr lang="en-US" sz="2000" dirty="0">
                <a:latin typeface="Calibri" panose="020F0502020204030204" pitchFamily="34" charset="0"/>
                <a:cs typeface="Calibri" panose="020F0502020204030204" pitchFamily="34" charset="0"/>
              </a:rPr>
              <a:t>Some more recent mechanisms involve ECM</a:t>
            </a:r>
          </a:p>
          <a:p>
            <a:pPr>
              <a:spcBef>
                <a:spcPts val="200"/>
              </a:spcBef>
            </a:pPr>
            <a:r>
              <a:rPr lang="en-US" sz="2000" dirty="0">
                <a:latin typeface="Calibri" panose="020F0502020204030204" pitchFamily="34" charset="0"/>
                <a:cs typeface="Calibri" panose="020F0502020204030204" pitchFamily="34" charset="0"/>
              </a:rPr>
              <a:t>Use Linear algebra to solve equations</a:t>
            </a:r>
            <a:endParaRPr lang="en-US" sz="2400" dirty="0">
              <a:latin typeface="Calibri" panose="020F0502020204030204" pitchFamily="34" charset="0"/>
              <a:cs typeface="Calibri" panose="020F0502020204030204" pitchFamily="34" charset="0"/>
            </a:endParaRPr>
          </a:p>
          <a:p>
            <a:endParaRPr lang="en-US" sz="2000" dirty="0"/>
          </a:p>
          <a:p>
            <a:endParaRPr lang="en-US" baseline="30000" dirty="0">
              <a:latin typeface="Arial Unicode MS" pitchFamily="34" charset="-128"/>
            </a:endParaRP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Slide Number Placeholder 5"/>
          <p:cNvSpPr>
            <a:spLocks noGrp="1"/>
          </p:cNvSpPr>
          <p:nvPr>
            <p:ph type="sldNum" sz="quarter" idx="12"/>
          </p:nvPr>
        </p:nvSpPr>
        <p:spPr>
          <a:noFill/>
        </p:spPr>
        <p:txBody>
          <a:bodyPr/>
          <a:lstStyle/>
          <a:p>
            <a:fld id="{50327279-FD05-4D5D-8C15-245C4E03E70D}" type="slidenum">
              <a:rPr lang="en-US" smtClean="0"/>
              <a:pPr/>
              <a:t>85</a:t>
            </a:fld>
            <a:endParaRPr lang="en-US"/>
          </a:p>
        </p:txBody>
      </p:sp>
      <p:sp>
        <p:nvSpPr>
          <p:cNvPr id="51204" name="Rectangle 2"/>
          <p:cNvSpPr>
            <a:spLocks noGrp="1" noChangeArrowheads="1"/>
          </p:cNvSpPr>
          <p:nvPr>
            <p:ph type="title"/>
          </p:nvPr>
        </p:nvSpPr>
        <p:spPr>
          <a:xfrm>
            <a:off x="10160" y="177800"/>
            <a:ext cx="9144000" cy="914400"/>
          </a:xfrm>
        </p:spPr>
        <p:txBody>
          <a:bodyPr/>
          <a:lstStyle/>
          <a:p>
            <a:r>
              <a:rPr lang="en-US" sz="3600" dirty="0"/>
              <a:t>Generating fully factored squares over factor base: sieving</a:t>
            </a:r>
          </a:p>
        </p:txBody>
      </p:sp>
      <mc:AlternateContent xmlns:mc="http://schemas.openxmlformats.org/markup-compatibility/2006" xmlns:a14="http://schemas.microsoft.com/office/drawing/2010/main">
        <mc:Choice Requires="a14">
          <p:sp>
            <p:nvSpPr>
              <p:cNvPr id="51205" name="Rectangle 3"/>
              <p:cNvSpPr>
                <a:spLocks noGrp="1" noChangeArrowheads="1"/>
              </p:cNvSpPr>
              <p:nvPr>
                <p:ph type="body" idx="1"/>
              </p:nvPr>
            </p:nvSpPr>
            <p:spPr>
              <a:xfrm>
                <a:off x="381000" y="2362200"/>
                <a:ext cx="8458200" cy="3124200"/>
              </a:xfrm>
            </p:spPr>
            <p:txBody>
              <a:bodyPr/>
              <a:lstStyle/>
              <a:p>
                <a:pPr>
                  <a:spcBef>
                    <a:spcPts val="200"/>
                  </a:spcBef>
                </a:pPr>
                <a:r>
                  <a:rPr lang="en-US" sz="2000" dirty="0">
                    <a:solidFill>
                      <a:schemeClr val="tx2"/>
                    </a:solidFill>
                    <a:latin typeface="Calibri" panose="020F0502020204030204" pitchFamily="34" charset="0"/>
                    <a:cs typeface="Calibri" panose="020F0502020204030204" pitchFamily="34" charset="0"/>
                    <a:sym typeface="Symbol" pitchFamily="18" charset="2"/>
                  </a:rPr>
                  <a:t>Solve f(x)= 0 (mod p), p</a:t>
                </a:r>
                <a:r>
                  <a:rPr lang="en-US" sz="2000" dirty="0">
                    <a:latin typeface="Calibri" panose="020F0502020204030204" pitchFamily="34" charset="0"/>
                    <a:cs typeface="Calibri" panose="020F0502020204030204" pitchFamily="34" charset="0"/>
                    <a:sym typeface="Symbol" pitchFamily="18" charset="2"/>
                  </a:rPr>
                  <a:t> 𝝴 </a:t>
                </a:r>
                <a:r>
                  <a:rPr lang="en-US" sz="2000" dirty="0">
                    <a:solidFill>
                      <a:schemeClr val="tx2"/>
                    </a:solidFill>
                    <a:latin typeface="Calibri" panose="020F0502020204030204" pitchFamily="34" charset="0"/>
                    <a:cs typeface="Calibri" panose="020F0502020204030204" pitchFamily="34" charset="0"/>
                    <a:sym typeface="Symbol" pitchFamily="18" charset="2"/>
                  </a:rPr>
                  <a:t>B.</a:t>
                </a:r>
              </a:p>
              <a:p>
                <a:pPr lvl="1">
                  <a:spcBef>
                    <a:spcPts val="200"/>
                  </a:spcBef>
                </a:pPr>
                <a:r>
                  <a:rPr lang="en-US" sz="2000" dirty="0">
                    <a:solidFill>
                      <a:schemeClr val="tx2"/>
                    </a:solidFill>
                    <a:latin typeface="Calibri" panose="020F0502020204030204" pitchFamily="34" charset="0"/>
                    <a:cs typeface="Calibri" panose="020F0502020204030204" pitchFamily="34" charset="0"/>
                    <a:sym typeface="Symbol" pitchFamily="18" charset="2"/>
                  </a:rPr>
                  <a:t>x</a:t>
                </a:r>
                <a:r>
                  <a:rPr lang="en-US" sz="2000" baseline="30000" dirty="0">
                    <a:solidFill>
                      <a:schemeClr val="tx2"/>
                    </a:solidFill>
                    <a:latin typeface="Calibri" panose="020F0502020204030204" pitchFamily="34" charset="0"/>
                    <a:cs typeface="Calibri" panose="020F0502020204030204" pitchFamily="34" charset="0"/>
                    <a:sym typeface="Symbol" pitchFamily="18" charset="2"/>
                  </a:rPr>
                  <a:t>2</a:t>
                </a:r>
                <a:r>
                  <a:rPr lang="en-US" sz="2000" dirty="0">
                    <a:solidFill>
                      <a:schemeClr val="tx2"/>
                    </a:solidFill>
                    <a:latin typeface="Calibri" panose="020F0502020204030204" pitchFamily="34" charset="0"/>
                    <a:cs typeface="Calibri" panose="020F0502020204030204" pitchFamily="34" charset="0"/>
                    <a:sym typeface="Symbol" pitchFamily="18" charset="2"/>
                  </a:rPr>
                  <a:t>+ax+b= 0 (mod p)</a:t>
                </a:r>
              </a:p>
              <a:p>
                <a:pPr lvl="1">
                  <a:spcBef>
                    <a:spcPts val="200"/>
                  </a:spcBef>
                </a:pPr>
                <a:r>
                  <a:rPr lang="en-US" sz="2000" dirty="0">
                    <a:solidFill>
                      <a:schemeClr val="tx2"/>
                    </a:solidFill>
                    <a:latin typeface="Calibri" panose="020F0502020204030204" pitchFamily="34" charset="0"/>
                    <a:cs typeface="Calibri" panose="020F0502020204030204" pitchFamily="34" charset="0"/>
                    <a:sym typeface="Symbol" pitchFamily="18" charset="2"/>
                  </a:rPr>
                  <a:t>Solve using the quadratic formula mod p</a:t>
                </a:r>
              </a:p>
              <a:p>
                <a:pPr lvl="1">
                  <a:spcBef>
                    <a:spcPts val="200"/>
                  </a:spcBef>
                </a:pPr>
                <a:r>
                  <a:rPr lang="en-US" sz="2000" dirty="0">
                    <a:solidFill>
                      <a:schemeClr val="tx2"/>
                    </a:solidFill>
                    <a:latin typeface="Calibri" panose="020F0502020204030204" pitchFamily="34" charset="0"/>
                    <a:cs typeface="Calibri" panose="020F0502020204030204" pitchFamily="34" charset="0"/>
                    <a:sym typeface="Symbol" pitchFamily="18" charset="2"/>
                  </a:rPr>
                  <a:t>Reduces </a:t>
                </a:r>
                <a:r>
                  <a:rPr lang="en-US" sz="2000" dirty="0">
                    <a:latin typeface="Calibri" panose="020F0502020204030204" pitchFamily="34" charset="0"/>
                    <a:cs typeface="Calibri" panose="020F0502020204030204" pitchFamily="34" charset="0"/>
                    <a:sym typeface="Symbol" pitchFamily="18" charset="2"/>
                  </a:rPr>
                  <a:t>to finding square roots mod p.  </a:t>
                </a:r>
              </a:p>
              <a:p>
                <a:pPr lvl="1">
                  <a:spcBef>
                    <a:spcPts val="200"/>
                  </a:spcBef>
                </a:pPr>
                <a:r>
                  <a:rPr lang="en-US" sz="2000" dirty="0">
                    <a:latin typeface="Calibri" panose="020F0502020204030204" pitchFamily="34" charset="0"/>
                    <a:cs typeface="Calibri" panose="020F0502020204030204" pitchFamily="34" charset="0"/>
                    <a:sym typeface="Symbol" pitchFamily="18" charset="2"/>
                  </a:rPr>
                  <a:t>Let g generate </a:t>
                </a:r>
                <a14:m>
                  <m:oMath xmlns:m="http://schemas.openxmlformats.org/officeDocument/2006/math">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oMath>
                </a14:m>
                <a:r>
                  <a:rPr lang="en-US" sz="2000" dirty="0">
                    <a:latin typeface="Calibri" panose="020F0502020204030204" pitchFamily="34" charset="0"/>
                    <a:cs typeface="Calibri" panose="020F0502020204030204" pitchFamily="34" charset="0"/>
                    <a:sym typeface="Symbol" pitchFamily="18" charset="2"/>
                  </a:rPr>
                  <a:t>.  If a= g</a:t>
                </a:r>
                <a:r>
                  <a:rPr lang="en-US" sz="2000" baseline="30000" dirty="0">
                    <a:latin typeface="Calibri" panose="020F0502020204030204" pitchFamily="34" charset="0"/>
                    <a:cs typeface="Calibri" panose="020F0502020204030204" pitchFamily="34" charset="0"/>
                    <a:sym typeface="Symbol" pitchFamily="18" charset="2"/>
                  </a:rPr>
                  <a:t>2m</a:t>
                </a:r>
                <a:r>
                  <a:rPr lang="en-US" sz="2000" dirty="0">
                    <a:latin typeface="Calibri" panose="020F0502020204030204" pitchFamily="34" charset="0"/>
                    <a:cs typeface="Calibri" panose="020F0502020204030204" pitchFamily="34" charset="0"/>
                    <a:sym typeface="Symbol" pitchFamily="18" charset="2"/>
                  </a:rPr>
                  <a:t>, √a= g</a:t>
                </a:r>
                <a:r>
                  <a:rPr lang="en-US" sz="2000" baseline="30000" dirty="0">
                    <a:latin typeface="Calibri" panose="020F0502020204030204" pitchFamily="34" charset="0"/>
                    <a:cs typeface="Calibri" panose="020F0502020204030204" pitchFamily="34" charset="0"/>
                    <a:sym typeface="Symbol" pitchFamily="18" charset="2"/>
                  </a:rPr>
                  <a:t>m</a:t>
                </a:r>
                <a:r>
                  <a:rPr lang="en-US" sz="2000" dirty="0">
                    <a:latin typeface="Calibri" panose="020F0502020204030204" pitchFamily="34" charset="0"/>
                    <a:cs typeface="Calibri" panose="020F0502020204030204" pitchFamily="34" charset="0"/>
                    <a:sym typeface="Symbol" pitchFamily="18" charset="2"/>
                  </a:rPr>
                  <a:t>.</a:t>
                </a:r>
                <a:endParaRPr lang="en-US" sz="2000" dirty="0">
                  <a:solidFill>
                    <a:schemeClr val="tx2"/>
                  </a:solidFill>
                  <a:latin typeface="Calibri" panose="020F0502020204030204" pitchFamily="34" charset="0"/>
                  <a:cs typeface="Calibri" panose="020F0502020204030204" pitchFamily="34" charset="0"/>
                  <a:sym typeface="Symbol" pitchFamily="18" charset="2"/>
                </a:endParaRPr>
              </a:p>
              <a:p>
                <a:pPr>
                  <a:spcBef>
                    <a:spcPts val="200"/>
                  </a:spcBef>
                </a:pPr>
                <a:r>
                  <a:rPr lang="en-US" sz="2000" dirty="0">
                    <a:solidFill>
                      <a:schemeClr val="tx2"/>
                    </a:solidFill>
                    <a:latin typeface="Calibri" panose="020F0502020204030204" pitchFamily="34" charset="0"/>
                    <a:cs typeface="Calibri" panose="020F0502020204030204" pitchFamily="34" charset="0"/>
                    <a:sym typeface="Symbol" pitchFamily="18" charset="2"/>
                  </a:rPr>
                  <a:t>Two solutions for each f(x):  every factor in interval is some multiple of p away from these (sieving).</a:t>
                </a:r>
              </a:p>
              <a:p>
                <a:pPr>
                  <a:spcBef>
                    <a:spcPts val="200"/>
                  </a:spcBef>
                </a:pPr>
                <a:r>
                  <a:rPr lang="en-US" sz="2000" dirty="0">
                    <a:solidFill>
                      <a:schemeClr val="tx2"/>
                    </a:solidFill>
                    <a:latin typeface="Calibri" panose="020F0502020204030204" pitchFamily="34" charset="0"/>
                    <a:cs typeface="Calibri" panose="020F0502020204030204" pitchFamily="34" charset="0"/>
                    <a:sym typeface="Symbol" pitchFamily="18" charset="2"/>
                  </a:rPr>
                  <a:t>Divide all equations by highest power of p possible for each p</a:t>
                </a:r>
                <a:r>
                  <a:rPr lang="en-US" sz="2000" dirty="0">
                    <a:latin typeface="Calibri" panose="020F0502020204030204" pitchFamily="34" charset="0"/>
                    <a:cs typeface="Calibri" panose="020F0502020204030204" pitchFamily="34" charset="0"/>
                    <a:sym typeface="Symbol" pitchFamily="18" charset="2"/>
                  </a:rPr>
                  <a:t> 𝝴 </a:t>
                </a:r>
                <a:r>
                  <a:rPr lang="en-US" sz="2000" dirty="0">
                    <a:solidFill>
                      <a:schemeClr val="tx2"/>
                    </a:solidFill>
                    <a:latin typeface="Calibri" panose="020F0502020204030204" pitchFamily="34" charset="0"/>
                    <a:cs typeface="Calibri" panose="020F0502020204030204" pitchFamily="34" charset="0"/>
                    <a:sym typeface="Symbol" pitchFamily="18" charset="2"/>
                  </a:rPr>
                  <a:t>B.  Fully factored entries will be ±1.</a:t>
                </a:r>
              </a:p>
            </p:txBody>
          </p:sp>
        </mc:Choice>
        <mc:Fallback xmlns="">
          <p:sp>
            <p:nvSpPr>
              <p:cNvPr id="51205" name="Rectangle 3"/>
              <p:cNvSpPr>
                <a:spLocks noGrp="1" noRot="1" noChangeAspect="1" noMove="1" noResize="1" noEditPoints="1" noAdjustHandles="1" noChangeArrowheads="1" noChangeShapeType="1" noTextEdit="1"/>
              </p:cNvSpPr>
              <p:nvPr>
                <p:ph type="body" idx="1"/>
              </p:nvPr>
            </p:nvSpPr>
            <p:spPr>
              <a:xfrm>
                <a:off x="381000" y="2362200"/>
                <a:ext cx="8458200" cy="3124200"/>
              </a:xfrm>
              <a:blipFill>
                <a:blip r:embed="rId2"/>
                <a:stretch>
                  <a:fillRect l="-901" t="-1215"/>
                </a:stretch>
              </a:blipFill>
            </p:spPr>
            <p:txBody>
              <a:bodyPr/>
              <a:lstStyle/>
              <a:p>
                <a:r>
                  <a:rPr lang="en-US">
                    <a:noFill/>
                  </a:rPr>
                  <a:t> </a:t>
                </a:r>
              </a:p>
            </p:txBody>
          </p:sp>
        </mc:Fallback>
      </mc:AlternateContent>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86</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a:t>Sieve Example</a:t>
            </a:r>
          </a:p>
        </p:txBody>
      </p:sp>
      <p:sp>
        <p:nvSpPr>
          <p:cNvPr id="84997" name="Rectangle 3"/>
          <p:cNvSpPr>
            <a:spLocks noGrp="1" noChangeArrowheads="1"/>
          </p:cNvSpPr>
          <p:nvPr>
            <p:ph type="body" idx="1"/>
          </p:nvPr>
        </p:nvSpPr>
        <p:spPr>
          <a:xfrm>
            <a:off x="685798" y="1376548"/>
            <a:ext cx="7696200" cy="533400"/>
          </a:xfrm>
        </p:spPr>
        <p:txBody>
          <a:bodyPr/>
          <a:lstStyle/>
          <a:p>
            <a:pPr>
              <a:lnSpc>
                <a:spcPct val="90000"/>
              </a:lnSpc>
            </a:pPr>
            <a:r>
              <a:rPr lang="en-US" sz="2000" dirty="0">
                <a:latin typeface="Calibri" panose="020F0502020204030204" pitchFamily="34" charset="0"/>
                <a:cs typeface="Calibri" panose="020F0502020204030204" pitchFamily="34" charset="0"/>
              </a:rPr>
              <a:t>n= 7429, m=86.  B={-1,2,3,5,7}, C=3</a:t>
            </a:r>
            <a:endParaRPr lang="en-US" sz="1600" dirty="0">
              <a:latin typeface="Calibri" panose="020F0502020204030204" pitchFamily="34" charset="0"/>
              <a:cs typeface="Calibri" panose="020F050202020403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180618334"/>
              </p:ext>
            </p:extLst>
          </p:nvPr>
        </p:nvGraphicFramePr>
        <p:xfrm>
          <a:off x="762000" y="1828800"/>
          <a:ext cx="7543797" cy="222504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669469">
                  <a:extLst>
                    <a:ext uri="{9D8B030D-6E8A-4147-A177-3AD203B41FA5}">
                      <a16:colId xmlns:a16="http://schemas.microsoft.com/office/drawing/2014/main" val="20005"/>
                    </a:ext>
                  </a:extLst>
                </a:gridCol>
                <a:gridCol w="808264">
                  <a:extLst>
                    <a:ext uri="{9D8B030D-6E8A-4147-A177-3AD203B41FA5}">
                      <a16:colId xmlns:a16="http://schemas.microsoft.com/office/drawing/2014/main" val="20006"/>
                    </a:ext>
                  </a:extLst>
                </a:gridCol>
                <a:gridCol w="808264">
                  <a:extLst>
                    <a:ext uri="{9D8B030D-6E8A-4147-A177-3AD203B41FA5}">
                      <a16:colId xmlns:a16="http://schemas.microsoft.com/office/drawing/2014/main" val="20007"/>
                    </a:ext>
                  </a:extLst>
                </a:gridCol>
              </a:tblGrid>
              <a:tr h="370840">
                <a:tc>
                  <a:txBody>
                    <a:bodyPr/>
                    <a:lstStyle/>
                    <a:p>
                      <a:r>
                        <a:rPr lang="en-US">
                          <a:solidFill>
                            <a:schemeClr val="tx1"/>
                          </a:solidFill>
                          <a:latin typeface="Calibri" panose="020F0502020204030204" pitchFamily="34" charset="0"/>
                          <a:cs typeface="Calibri" panose="020F0502020204030204" pitchFamily="34" charset="0"/>
                        </a:rPr>
                        <a:t>       </a:t>
                      </a:r>
                      <a:r>
                        <a:rPr lang="en-US" err="1">
                          <a:solidFill>
                            <a:schemeClr val="tx1"/>
                          </a:solidFill>
                          <a:latin typeface="Calibri" panose="020F0502020204030204" pitchFamily="34" charset="0"/>
                          <a:cs typeface="Calibri" panose="020F0502020204030204" pitchFamily="34" charset="0"/>
                        </a:rPr>
                        <a:t>s</a:t>
                      </a: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chemeClr val="tx1"/>
                          </a:solidFill>
                          <a:latin typeface="Calibri" panose="020F0502020204030204" pitchFamily="34" charset="0"/>
                          <a:cs typeface="Calibri" panose="020F0502020204030204" pitchFamily="34" charset="0"/>
                        </a:rPr>
                        <a:t>-3</a:t>
                      </a:r>
                    </a:p>
                  </a:txBody>
                  <a:tcPr/>
                </a:tc>
                <a:tc>
                  <a:txBody>
                    <a:bodyPr/>
                    <a:lstStyle/>
                    <a:p>
                      <a:pPr algn="r"/>
                      <a:r>
                        <a:rPr lang="en-US">
                          <a:solidFill>
                            <a:schemeClr val="tx1"/>
                          </a:solidFill>
                          <a:latin typeface="Calibri" panose="020F0502020204030204" pitchFamily="34" charset="0"/>
                          <a:cs typeface="Calibri" panose="020F0502020204030204" pitchFamily="34" charset="0"/>
                        </a:rPr>
                        <a:t>-2</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dirty="0">
                          <a:solidFill>
                            <a:schemeClr val="tx1"/>
                          </a:solidFill>
                          <a:latin typeface="Calibri" panose="020F0502020204030204" pitchFamily="34" charset="0"/>
                          <a:cs typeface="Calibri" panose="020F0502020204030204" pitchFamily="34" charset="0"/>
                        </a:rPr>
                        <a:t>0</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dirty="0">
                          <a:solidFill>
                            <a:schemeClr val="tx1"/>
                          </a:solidFill>
                          <a:latin typeface="Calibri" panose="020F0502020204030204" pitchFamily="34" charset="0"/>
                          <a:cs typeface="Calibri" panose="020F0502020204030204" pitchFamily="34" charset="0"/>
                        </a:rPr>
                        <a:t>2</a:t>
                      </a:r>
                    </a:p>
                  </a:txBody>
                  <a:tcPr/>
                </a:tc>
                <a:tc>
                  <a:txBody>
                    <a:bodyPr/>
                    <a:lstStyle/>
                    <a:p>
                      <a:pPr algn="r"/>
                      <a:r>
                        <a:rPr lang="en-US">
                          <a:solidFill>
                            <a:schemeClr val="tx1"/>
                          </a:solidFill>
                          <a:latin typeface="Calibri" panose="020F0502020204030204" pitchFamily="34" charset="0"/>
                          <a:cs typeface="Calibri" panose="020F0502020204030204" pitchFamily="34" charset="0"/>
                        </a:rPr>
                        <a:t>3</a:t>
                      </a:r>
                    </a:p>
                  </a:txBody>
                  <a:tcPr/>
                </a:tc>
                <a:extLst>
                  <a:ext uri="{0D108BD9-81ED-4DB2-BD59-A6C34878D82A}">
                    <a16:rowId xmlns:a16="http://schemas.microsoft.com/office/drawing/2014/main" val="10000"/>
                  </a:ext>
                </a:extLst>
              </a:tr>
              <a:tr h="370840">
                <a:tc>
                  <a:txBody>
                    <a:bodyPr/>
                    <a:lstStyle/>
                    <a:p>
                      <a:r>
                        <a:rPr lang="en-US" err="1">
                          <a:solidFill>
                            <a:schemeClr val="tx1"/>
                          </a:solidFill>
                          <a:latin typeface="Calibri" panose="020F0502020204030204" pitchFamily="34" charset="0"/>
                          <a:cs typeface="Calibri" panose="020F0502020204030204" pitchFamily="34" charset="0"/>
                        </a:rPr>
                        <a:t>F(s</a:t>
                      </a:r>
                      <a:r>
                        <a:rPr lang="en-US">
                          <a:solidFill>
                            <a:schemeClr val="tx1"/>
                          </a:solidFill>
                          <a:latin typeface="Calibri" panose="020F0502020204030204" pitchFamily="34" charset="0"/>
                          <a:cs typeface="Calibri" panose="020F0502020204030204" pitchFamily="34" charset="0"/>
                        </a:rPr>
                        <a:t>)= (s+m)</a:t>
                      </a:r>
                      <a:r>
                        <a:rPr lang="en-US" baseline="30000">
                          <a:solidFill>
                            <a:schemeClr val="tx1"/>
                          </a:solidFill>
                          <a:latin typeface="Calibri" panose="020F0502020204030204" pitchFamily="34" charset="0"/>
                          <a:cs typeface="Calibri" panose="020F0502020204030204" pitchFamily="34" charset="0"/>
                        </a:rPr>
                        <a:t>2</a:t>
                      </a:r>
                      <a:r>
                        <a:rPr lang="en-US">
                          <a:solidFill>
                            <a:schemeClr val="tx1"/>
                          </a:solidFill>
                          <a:latin typeface="Calibri" panose="020F0502020204030204" pitchFamily="34" charset="0"/>
                          <a:cs typeface="Calibri" panose="020F0502020204030204" pitchFamily="34" charset="0"/>
                        </a:rPr>
                        <a:t>-n</a:t>
                      </a:r>
                    </a:p>
                  </a:txBody>
                  <a:tcPr/>
                </a:tc>
                <a:tc>
                  <a:txBody>
                    <a:bodyPr/>
                    <a:lstStyle/>
                    <a:p>
                      <a:pPr algn="r"/>
                      <a:r>
                        <a:rPr lang="en-US">
                          <a:solidFill>
                            <a:srgbClr val="C00000"/>
                          </a:solidFill>
                          <a:latin typeface="Calibri" panose="020F0502020204030204" pitchFamily="34" charset="0"/>
                          <a:cs typeface="Calibri" panose="020F0502020204030204" pitchFamily="34" charset="0"/>
                        </a:rPr>
                        <a:t>-540</a:t>
                      </a:r>
                    </a:p>
                  </a:txBody>
                  <a:tcPr/>
                </a:tc>
                <a:tc>
                  <a:txBody>
                    <a:bodyPr/>
                    <a:lstStyle/>
                    <a:p>
                      <a:pPr algn="r"/>
                      <a:r>
                        <a:rPr lang="en-US">
                          <a:solidFill>
                            <a:schemeClr val="tx1"/>
                          </a:solidFill>
                          <a:latin typeface="Calibri" panose="020F0502020204030204" pitchFamily="34" charset="0"/>
                          <a:cs typeface="Calibri" panose="020F0502020204030204" pitchFamily="34" charset="0"/>
                        </a:rPr>
                        <a:t>-373</a:t>
                      </a:r>
                    </a:p>
                  </a:txBody>
                  <a:tcPr/>
                </a:tc>
                <a:tc>
                  <a:txBody>
                    <a:bodyPr/>
                    <a:lstStyle/>
                    <a:p>
                      <a:pPr algn="r"/>
                      <a:r>
                        <a:rPr lang="en-US">
                          <a:solidFill>
                            <a:schemeClr val="tx1"/>
                          </a:solidFill>
                          <a:latin typeface="Calibri" panose="020F0502020204030204" pitchFamily="34" charset="0"/>
                          <a:cs typeface="Calibri" panose="020F0502020204030204" pitchFamily="34" charset="0"/>
                        </a:rPr>
                        <a:t>-204</a:t>
                      </a:r>
                    </a:p>
                  </a:txBody>
                  <a:tcPr/>
                </a:tc>
                <a:tc>
                  <a:txBody>
                    <a:bodyPr/>
                    <a:lstStyle/>
                    <a:p>
                      <a:pPr algn="r"/>
                      <a:r>
                        <a:rPr lang="en-US">
                          <a:solidFill>
                            <a:schemeClr val="tx1"/>
                          </a:solidFill>
                          <a:latin typeface="Calibri" panose="020F0502020204030204" pitchFamily="34" charset="0"/>
                          <a:cs typeface="Calibri" panose="020F0502020204030204" pitchFamily="34" charset="0"/>
                        </a:rPr>
                        <a:t>-33</a:t>
                      </a:r>
                    </a:p>
                  </a:txBody>
                  <a:tcPr/>
                </a:tc>
                <a:tc>
                  <a:txBody>
                    <a:bodyPr/>
                    <a:lstStyle/>
                    <a:p>
                      <a:pPr algn="r"/>
                      <a:r>
                        <a:rPr lang="en-US">
                          <a:solidFill>
                            <a:srgbClr val="FF0000"/>
                          </a:solidFill>
                          <a:latin typeface="Calibri" panose="020F0502020204030204" pitchFamily="34" charset="0"/>
                          <a:cs typeface="Calibri" panose="020F0502020204030204" pitchFamily="34" charset="0"/>
                        </a:rPr>
                        <a:t>140</a:t>
                      </a:r>
                    </a:p>
                  </a:txBody>
                  <a:tcPr/>
                </a:tc>
                <a:tc>
                  <a:txBody>
                    <a:bodyPr/>
                    <a:lstStyle/>
                    <a:p>
                      <a:pPr algn="r"/>
                      <a:r>
                        <a:rPr lang="en-US">
                          <a:solidFill>
                            <a:schemeClr val="accent2"/>
                          </a:solidFill>
                          <a:latin typeface="Calibri" panose="020F0502020204030204" pitchFamily="34" charset="0"/>
                          <a:cs typeface="Calibri" panose="020F0502020204030204" pitchFamily="34" charset="0"/>
                        </a:rPr>
                        <a:t>315</a:t>
                      </a:r>
                    </a:p>
                  </a:txBody>
                  <a:tcPr/>
                </a:tc>
                <a:tc>
                  <a:txBody>
                    <a:bodyPr/>
                    <a:lstStyle/>
                    <a:p>
                      <a:pPr algn="r"/>
                      <a:r>
                        <a:rPr lang="en-US">
                          <a:solidFill>
                            <a:schemeClr val="tx1"/>
                          </a:solidFill>
                          <a:latin typeface="Calibri" panose="020F0502020204030204" pitchFamily="34" charset="0"/>
                          <a:cs typeface="Calibri" panose="020F0502020204030204" pitchFamily="34" charset="0"/>
                        </a:rPr>
                        <a:t>492</a:t>
                      </a:r>
                    </a:p>
                  </a:txBody>
                  <a:tcPr/>
                </a:tc>
                <a:extLst>
                  <a:ext uri="{0D108BD9-81ED-4DB2-BD59-A6C34878D82A}">
                    <a16:rowId xmlns:a16="http://schemas.microsoft.com/office/drawing/2014/main" val="10001"/>
                  </a:ext>
                </a:extLst>
              </a:tr>
              <a:tr h="370840">
                <a:tc>
                  <a:txBody>
                    <a:bodyPr/>
                    <a:lstStyle/>
                    <a:p>
                      <a:r>
                        <a:rPr lang="en-US">
                          <a:solidFill>
                            <a:schemeClr val="tx1"/>
                          </a:solidFill>
                          <a:latin typeface="Calibri" panose="020F0502020204030204" pitchFamily="34" charset="0"/>
                          <a:cs typeface="Calibri" panose="020F0502020204030204" pitchFamily="34" charset="0"/>
                        </a:rPr>
                        <a:t>p=2</a:t>
                      </a:r>
                    </a:p>
                  </a:txBody>
                  <a:tcPr/>
                </a:tc>
                <a:tc>
                  <a:txBody>
                    <a:bodyPr/>
                    <a:lstStyle/>
                    <a:p>
                      <a:pPr algn="r"/>
                      <a:r>
                        <a:rPr lang="en-US">
                          <a:solidFill>
                            <a:srgbClr val="C00000"/>
                          </a:solidFill>
                          <a:latin typeface="Calibri" panose="020F0502020204030204" pitchFamily="34" charset="0"/>
                          <a:cs typeface="Calibri" panose="020F0502020204030204" pitchFamily="34" charset="0"/>
                        </a:rPr>
                        <a:t>-135</a:t>
                      </a: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chemeClr val="tx1"/>
                          </a:solidFill>
                          <a:latin typeface="Calibri" panose="020F0502020204030204" pitchFamily="34" charset="0"/>
                          <a:cs typeface="Calibri" panose="020F0502020204030204" pitchFamily="34" charset="0"/>
                        </a:rPr>
                        <a:t>-51</a:t>
                      </a: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rgbClr val="FF0000"/>
                          </a:solidFill>
                          <a:latin typeface="Calibri" panose="020F0502020204030204" pitchFamily="34" charset="0"/>
                          <a:cs typeface="Calibri" panose="020F0502020204030204" pitchFamily="34" charset="0"/>
                        </a:rPr>
                        <a:t>35</a:t>
                      </a:r>
                    </a:p>
                  </a:txBody>
                  <a:tcPr/>
                </a:tc>
                <a:tc>
                  <a:txBody>
                    <a:bodyPr/>
                    <a:lstStyle/>
                    <a:p>
                      <a:pPr algn="r"/>
                      <a:endParaRPr lang="en-US">
                        <a:solidFill>
                          <a:schemeClr val="accent2"/>
                        </a:solidFill>
                        <a:latin typeface="Calibri" panose="020F0502020204030204" pitchFamily="34" charset="0"/>
                        <a:cs typeface="Calibri" panose="020F0502020204030204" pitchFamily="34" charset="0"/>
                      </a:endParaRPr>
                    </a:p>
                  </a:txBody>
                  <a:tcPr/>
                </a:tc>
                <a:tc>
                  <a:txBody>
                    <a:bodyPr/>
                    <a:lstStyle/>
                    <a:p>
                      <a:pPr algn="r"/>
                      <a:r>
                        <a:rPr lang="en-US">
                          <a:solidFill>
                            <a:schemeClr val="tx1"/>
                          </a:solidFill>
                          <a:latin typeface="Calibri" panose="020F0502020204030204" pitchFamily="34" charset="0"/>
                          <a:cs typeface="Calibri" panose="020F0502020204030204" pitchFamily="34" charset="0"/>
                        </a:rPr>
                        <a:t>123</a:t>
                      </a:r>
                    </a:p>
                  </a:txBody>
                  <a:tcPr/>
                </a:tc>
                <a:extLst>
                  <a:ext uri="{0D108BD9-81ED-4DB2-BD59-A6C34878D82A}">
                    <a16:rowId xmlns:a16="http://schemas.microsoft.com/office/drawing/2014/main" val="10002"/>
                  </a:ext>
                </a:extLst>
              </a:tr>
              <a:tr h="370840">
                <a:tc>
                  <a:txBody>
                    <a:bodyPr/>
                    <a:lstStyle/>
                    <a:p>
                      <a:r>
                        <a:rPr lang="en-US">
                          <a:solidFill>
                            <a:schemeClr val="tx1"/>
                          </a:solidFill>
                          <a:latin typeface="Calibri" panose="020F0502020204030204" pitchFamily="34" charset="0"/>
                          <a:cs typeface="Calibri" panose="020F0502020204030204" pitchFamily="34" charset="0"/>
                        </a:rPr>
                        <a:t>p=3</a:t>
                      </a:r>
                    </a:p>
                  </a:txBody>
                  <a:tcPr/>
                </a:tc>
                <a:tc>
                  <a:txBody>
                    <a:bodyPr/>
                    <a:lstStyle/>
                    <a:p>
                      <a:pPr algn="r"/>
                      <a:r>
                        <a:rPr lang="en-US" dirty="0">
                          <a:solidFill>
                            <a:srgbClr val="C00000"/>
                          </a:solidFill>
                          <a:latin typeface="Calibri" panose="020F0502020204030204" pitchFamily="34" charset="0"/>
                          <a:cs typeface="Calibri" panose="020F0502020204030204" pitchFamily="34" charset="0"/>
                        </a:rPr>
                        <a:t>-5</a:t>
                      </a: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chemeClr val="tx1"/>
                          </a:solidFill>
                          <a:latin typeface="Calibri" panose="020F0502020204030204" pitchFamily="34" charset="0"/>
                          <a:cs typeface="Calibri" panose="020F0502020204030204" pitchFamily="34" charset="0"/>
                        </a:rPr>
                        <a:t>-17</a:t>
                      </a:r>
                    </a:p>
                  </a:txBody>
                  <a:tcPr/>
                </a:tc>
                <a:tc>
                  <a:txBody>
                    <a:bodyPr/>
                    <a:lstStyle/>
                    <a:p>
                      <a:pPr algn="r"/>
                      <a:r>
                        <a:rPr lang="en-US">
                          <a:solidFill>
                            <a:schemeClr val="tx1"/>
                          </a:solidFill>
                          <a:latin typeface="Calibri" panose="020F0502020204030204" pitchFamily="34" charset="0"/>
                          <a:cs typeface="Calibri" panose="020F0502020204030204" pitchFamily="34" charset="0"/>
                        </a:rPr>
                        <a:t>-11</a:t>
                      </a:r>
                    </a:p>
                  </a:txBody>
                  <a:tcPr/>
                </a:tc>
                <a:tc>
                  <a:txBody>
                    <a:bodyPr/>
                    <a:lstStyle/>
                    <a:p>
                      <a:pPr algn="r"/>
                      <a:endParaRPr lang="en-US">
                        <a:solidFill>
                          <a:srgbClr val="FF0000"/>
                        </a:solidFill>
                        <a:latin typeface="Calibri" panose="020F0502020204030204" pitchFamily="34" charset="0"/>
                        <a:cs typeface="Calibri" panose="020F0502020204030204" pitchFamily="34" charset="0"/>
                      </a:endParaRPr>
                    </a:p>
                  </a:txBody>
                  <a:tcPr/>
                </a:tc>
                <a:tc>
                  <a:txBody>
                    <a:bodyPr/>
                    <a:lstStyle/>
                    <a:p>
                      <a:pPr algn="r"/>
                      <a:r>
                        <a:rPr lang="en-US">
                          <a:solidFill>
                            <a:schemeClr val="accent2"/>
                          </a:solidFill>
                          <a:latin typeface="Calibri" panose="020F0502020204030204" pitchFamily="34" charset="0"/>
                          <a:cs typeface="Calibri" panose="020F0502020204030204" pitchFamily="34" charset="0"/>
                        </a:rPr>
                        <a:t>35</a:t>
                      </a:r>
                    </a:p>
                  </a:txBody>
                  <a:tcPr/>
                </a:tc>
                <a:tc>
                  <a:txBody>
                    <a:bodyPr/>
                    <a:lstStyle/>
                    <a:p>
                      <a:pPr algn="r"/>
                      <a:r>
                        <a:rPr lang="en-US">
                          <a:solidFill>
                            <a:schemeClr val="tx1"/>
                          </a:solidFill>
                          <a:latin typeface="Calibri" panose="020F0502020204030204" pitchFamily="34" charset="0"/>
                          <a:cs typeface="Calibri" panose="020F0502020204030204" pitchFamily="34" charset="0"/>
                        </a:rPr>
                        <a:t>41</a:t>
                      </a:r>
                    </a:p>
                  </a:txBody>
                  <a:tcPr/>
                </a:tc>
                <a:extLst>
                  <a:ext uri="{0D108BD9-81ED-4DB2-BD59-A6C34878D82A}">
                    <a16:rowId xmlns:a16="http://schemas.microsoft.com/office/drawing/2014/main" val="10003"/>
                  </a:ext>
                </a:extLst>
              </a:tr>
              <a:tr h="370840">
                <a:tc>
                  <a:txBody>
                    <a:bodyPr/>
                    <a:lstStyle/>
                    <a:p>
                      <a:r>
                        <a:rPr lang="en-US">
                          <a:solidFill>
                            <a:schemeClr val="tx1"/>
                          </a:solidFill>
                          <a:latin typeface="Calibri" panose="020F0502020204030204" pitchFamily="34" charset="0"/>
                          <a:cs typeface="Calibri" panose="020F0502020204030204" pitchFamily="34" charset="0"/>
                        </a:rPr>
                        <a:t>p=5</a:t>
                      </a:r>
                    </a:p>
                  </a:txBody>
                  <a:tcPr/>
                </a:tc>
                <a:tc>
                  <a:txBody>
                    <a:bodyPr/>
                    <a:lstStyle/>
                    <a:p>
                      <a:pPr algn="r"/>
                      <a:r>
                        <a:rPr lang="en-US">
                          <a:solidFill>
                            <a:srgbClr val="C00000"/>
                          </a:solidFill>
                          <a:latin typeface="Calibri" panose="020F0502020204030204" pitchFamily="34" charset="0"/>
                          <a:cs typeface="Calibri" panose="020F0502020204030204" pitchFamily="34" charset="0"/>
                        </a:rPr>
                        <a:t>-1</a:t>
                      </a: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rgbClr val="FF0000"/>
                          </a:solidFill>
                          <a:latin typeface="Calibri" panose="020F0502020204030204" pitchFamily="34" charset="0"/>
                          <a:cs typeface="Calibri" panose="020F0502020204030204" pitchFamily="34" charset="0"/>
                        </a:rPr>
                        <a:t>7</a:t>
                      </a:r>
                    </a:p>
                  </a:txBody>
                  <a:tcPr/>
                </a:tc>
                <a:tc>
                  <a:txBody>
                    <a:bodyPr/>
                    <a:lstStyle/>
                    <a:p>
                      <a:pPr algn="r"/>
                      <a:r>
                        <a:rPr lang="en-US">
                          <a:solidFill>
                            <a:schemeClr val="accent2"/>
                          </a:solidFill>
                          <a:latin typeface="Calibri" panose="020F0502020204030204" pitchFamily="34" charset="0"/>
                          <a:cs typeface="Calibri" panose="020F0502020204030204" pitchFamily="34" charset="0"/>
                        </a:rPr>
                        <a:t>7</a:t>
                      </a:r>
                    </a:p>
                  </a:txBody>
                  <a:tcPr/>
                </a:tc>
                <a:tc>
                  <a:txBody>
                    <a:bodyPr/>
                    <a:lstStyle/>
                    <a:p>
                      <a:pPr algn="r"/>
                      <a:endParaRPr lang="en-US"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4"/>
                  </a:ext>
                </a:extLst>
              </a:tr>
              <a:tr h="370840">
                <a:tc>
                  <a:txBody>
                    <a:bodyPr/>
                    <a:lstStyle/>
                    <a:p>
                      <a:r>
                        <a:rPr lang="en-US">
                          <a:solidFill>
                            <a:schemeClr val="tx1"/>
                          </a:solidFill>
                          <a:latin typeface="Calibri" panose="020F0502020204030204" pitchFamily="34" charset="0"/>
                          <a:cs typeface="Calibri" panose="020F0502020204030204" pitchFamily="34" charset="0"/>
                        </a:rPr>
                        <a:t>p=7</a:t>
                      </a:r>
                    </a:p>
                  </a:txBody>
                  <a:tcPr/>
                </a:tc>
                <a:tc>
                  <a:txBody>
                    <a:bodyPr/>
                    <a:lstStyle/>
                    <a:p>
                      <a:pPr algn="r"/>
                      <a:endParaRPr lang="en-US">
                        <a:solidFill>
                          <a:srgbClr val="C00000"/>
                        </a:solidFill>
                        <a:latin typeface="Calibri" panose="020F0502020204030204" pitchFamily="34" charset="0"/>
                        <a:cs typeface="Calibri" panose="020F0502020204030204" pitchFamily="34" charset="0"/>
                      </a:endParaRP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rgbClr val="FF0000"/>
                          </a:solidFill>
                          <a:latin typeface="Calibri" panose="020F0502020204030204" pitchFamily="34" charset="0"/>
                          <a:cs typeface="Calibri" panose="020F0502020204030204" pitchFamily="34" charset="0"/>
                        </a:rPr>
                        <a:t>1</a:t>
                      </a:r>
                    </a:p>
                  </a:txBody>
                  <a:tcPr/>
                </a:tc>
                <a:tc>
                  <a:txBody>
                    <a:bodyPr/>
                    <a:lstStyle/>
                    <a:p>
                      <a:pPr algn="r"/>
                      <a:r>
                        <a:rPr lang="en-US">
                          <a:solidFill>
                            <a:schemeClr val="accent2"/>
                          </a:solidFill>
                          <a:latin typeface="Calibri" panose="020F0502020204030204" pitchFamily="34" charset="0"/>
                          <a:cs typeface="Calibri" panose="020F0502020204030204" pitchFamily="34" charset="0"/>
                        </a:rPr>
                        <a:t>1</a:t>
                      </a:r>
                    </a:p>
                  </a:txBody>
                  <a:tcPr/>
                </a:tc>
                <a:tc>
                  <a:txBody>
                    <a:bodyPr/>
                    <a:lstStyle/>
                    <a:p>
                      <a:pPr algn="r"/>
                      <a:endParaRPr lang="en-US"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5"/>
                  </a:ext>
                </a:extLst>
              </a:tr>
            </a:tbl>
          </a:graphicData>
        </a:graphic>
      </p:graphicFrame>
      <mc:AlternateContent xmlns:mc="http://schemas.openxmlformats.org/markup-compatibility/2006">
        <mc:Choice xmlns:a14="http://schemas.microsoft.com/office/drawing/2010/main" Requires="a14">
          <p:sp>
            <p:nvSpPr>
              <p:cNvPr id="2" name="Rectangle 3">
                <a:extLst>
                  <a:ext uri="{FF2B5EF4-FFF2-40B4-BE49-F238E27FC236}">
                    <a16:creationId xmlns:a16="http://schemas.microsoft.com/office/drawing/2014/main" id="{B79ABB94-D2F1-5B60-AC1A-0EC9AE7CA4C2}"/>
                  </a:ext>
                </a:extLst>
              </p:cNvPr>
              <p:cNvSpPr txBox="1">
                <a:spLocks noChangeArrowheads="1"/>
              </p:cNvSpPr>
              <p:nvPr/>
            </p:nvSpPr>
            <p:spPr bwMode="auto">
              <a:xfrm>
                <a:off x="609597" y="4191000"/>
                <a:ext cx="7696200" cy="2123308"/>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14:m>
                  <m:oMath xmlns:m="http://schemas.openxmlformats.org/officeDocument/2006/math">
                    <m:sSup>
                      <m:sSupPr>
                        <m:ctrlPr>
                          <a:rPr lang="en-US" sz="2000" b="0" i="1" kern="0" smtClean="0">
                            <a:latin typeface="Cambria Math" panose="02040503050406030204" pitchFamily="18" charset="0"/>
                            <a:cs typeface="Calibri" panose="020F0502020204030204" pitchFamily="34" charset="0"/>
                          </a:rPr>
                        </m:ctrlPr>
                      </m:sSupPr>
                      <m:e>
                        <m:r>
                          <a:rPr lang="en-US" sz="2000" b="0" i="1" kern="0" smtClean="0">
                            <a:latin typeface="Cambria Math" panose="02040503050406030204" pitchFamily="18" charset="0"/>
                            <a:cs typeface="Calibri" panose="020F0502020204030204" pitchFamily="34" charset="0"/>
                          </a:rPr>
                          <m:t>83</m:t>
                        </m:r>
                      </m:e>
                      <m:sup>
                        <m:r>
                          <a:rPr lang="en-US" sz="2000" b="0" i="1" kern="0" smtClean="0">
                            <a:latin typeface="Cambria Math" panose="02040503050406030204" pitchFamily="18" charset="0"/>
                            <a:cs typeface="Calibri" panose="020F0502020204030204" pitchFamily="34" charset="0"/>
                          </a:rPr>
                          <m:t>2</m:t>
                        </m:r>
                      </m:sup>
                    </m:sSup>
                    <m:r>
                      <a:rPr lang="en-US" sz="2000" b="0" i="1" kern="0" smtClean="0">
                        <a:latin typeface="Cambria Math" panose="02040503050406030204" pitchFamily="18" charset="0"/>
                        <a:cs typeface="Calibri" panose="020F0502020204030204" pitchFamily="34" charset="0"/>
                      </a:rPr>
                      <m:t>=−540=</m:t>
                    </m:r>
                    <m:sSup>
                      <m:sSupPr>
                        <m:ctrlPr>
                          <a:rPr lang="en-US" sz="2000" b="0" i="1" kern="0" smtClean="0">
                            <a:latin typeface="Cambria Math" panose="02040503050406030204" pitchFamily="18" charset="0"/>
                            <a:cs typeface="Calibri" panose="020F0502020204030204" pitchFamily="34" charset="0"/>
                          </a:rPr>
                        </m:ctrlPr>
                      </m:sSupPr>
                      <m:e>
                        <m:r>
                          <a:rPr lang="en-US" sz="2000" b="0" i="1" kern="0" smtClean="0">
                            <a:latin typeface="Cambria Math" panose="02040503050406030204" pitchFamily="18" charset="0"/>
                            <a:cs typeface="Calibri" panose="020F0502020204030204" pitchFamily="34" charset="0"/>
                          </a:rPr>
                          <m:t>−2</m:t>
                        </m:r>
                      </m:e>
                      <m:sup>
                        <m:r>
                          <a:rPr lang="en-US" sz="2000" b="0" i="1" kern="0" smtClean="0">
                            <a:latin typeface="Cambria Math" panose="02040503050406030204" pitchFamily="18" charset="0"/>
                            <a:cs typeface="Calibri" panose="020F0502020204030204" pitchFamily="34" charset="0"/>
                          </a:rPr>
                          <m:t>3</m:t>
                        </m:r>
                      </m:sup>
                    </m:sSup>
                    <m:r>
                      <a:rPr lang="en-US" sz="2000" b="0" i="1" kern="0" smtClean="0">
                        <a:latin typeface="Cambria Math" panose="02040503050406030204" pitchFamily="18" charset="0"/>
                        <a:ea typeface="Cambria Math" panose="02040503050406030204" pitchFamily="18" charset="0"/>
                        <a:cs typeface="Calibri" panose="020F0502020204030204" pitchFamily="34" charset="0"/>
                      </a:rPr>
                      <m:t>∙5∙17</m:t>
                    </m:r>
                    <m:r>
                      <a:rPr lang="en-US" sz="2000" b="0" i="0" kern="0" smtClean="0">
                        <a:latin typeface="Cambria Math" panose="02040503050406030204" pitchFamily="18" charset="0"/>
                        <a:ea typeface="Cambria Math" panose="02040503050406030204" pitchFamily="18" charset="0"/>
                        <a:cs typeface="Calibri" panose="020F0502020204030204" pitchFamily="34" charset="0"/>
                      </a:rPr>
                      <m:t> (</m:t>
                    </m:r>
                    <m:r>
                      <m:rPr>
                        <m:sty m:val="p"/>
                      </m:rPr>
                      <a:rPr lang="en-US" sz="2000" b="0" i="0" kern="0" smtClean="0">
                        <a:latin typeface="Cambria Math" panose="02040503050406030204" pitchFamily="18" charset="0"/>
                        <a:ea typeface="Cambria Math" panose="02040503050406030204" pitchFamily="18" charset="0"/>
                        <a:cs typeface="Calibri" panose="020F0502020204030204" pitchFamily="34" charset="0"/>
                      </a:rPr>
                      <m:t>mod</m:t>
                    </m:r>
                    <m:r>
                      <a:rPr lang="en-US" sz="2000" b="0" i="0" kern="0" smtClean="0">
                        <a:latin typeface="Cambria Math" panose="02040503050406030204" pitchFamily="18" charset="0"/>
                        <a:ea typeface="Cambria Math" panose="02040503050406030204" pitchFamily="18" charset="0"/>
                        <a:cs typeface="Calibri" panose="020F0502020204030204" pitchFamily="34" charset="0"/>
                      </a:rPr>
                      <m:t> 7429)</m:t>
                    </m:r>
                  </m:oMath>
                </a14:m>
                <a:r>
                  <a:rPr lang="en-US" sz="2000" b="0" kern="0" dirty="0">
                    <a:latin typeface="Calibri" panose="020F0502020204030204" pitchFamily="34" charset="0"/>
                    <a:ea typeface="Cambria Math" panose="02040503050406030204" pitchFamily="18" charset="0"/>
                    <a:cs typeface="Calibri" panose="020F0502020204030204" pitchFamily="34" charset="0"/>
                  </a:rPr>
                  <a:t> </a:t>
                </a:r>
              </a:p>
              <a:p>
                <a:pPr>
                  <a:lnSpc>
                    <a:spcPct val="90000"/>
                  </a:lnSpc>
                </a:pPr>
                <a14:m>
                  <m:oMath xmlns:m="http://schemas.openxmlformats.org/officeDocument/2006/math">
                    <m:sSup>
                      <m:sSupPr>
                        <m:ctrlPr>
                          <a:rPr lang="en-US" sz="2000" i="1" kern="0">
                            <a:latin typeface="Cambria Math" panose="02040503050406030204" pitchFamily="18" charset="0"/>
                            <a:ea typeface="Cambria Math" panose="02040503050406030204" pitchFamily="18" charset="0"/>
                            <a:cs typeface="Calibri" panose="020F0502020204030204" pitchFamily="34" charset="0"/>
                          </a:rPr>
                        </m:ctrlPr>
                      </m:sSupPr>
                      <m:e>
                        <m:r>
                          <a:rPr lang="en-US" sz="2000" i="1" kern="0">
                            <a:latin typeface="Cambria Math" panose="02040503050406030204" pitchFamily="18" charset="0"/>
                            <a:ea typeface="Cambria Math" panose="02040503050406030204" pitchFamily="18" charset="0"/>
                            <a:cs typeface="Calibri" panose="020F0502020204030204" pitchFamily="34" charset="0"/>
                          </a:rPr>
                          <m:t>87</m:t>
                        </m:r>
                      </m:e>
                      <m:sup>
                        <m:r>
                          <a:rPr lang="en-US" sz="2000" i="1" kern="0">
                            <a:latin typeface="Cambria Math" panose="02040503050406030204" pitchFamily="18" charset="0"/>
                            <a:ea typeface="Cambria Math" panose="02040503050406030204" pitchFamily="18" charset="0"/>
                            <a:cs typeface="Calibri" panose="020F0502020204030204" pitchFamily="34" charset="0"/>
                          </a:rPr>
                          <m:t>2</m:t>
                        </m:r>
                      </m:sup>
                    </m:sSup>
                    <m:r>
                      <a:rPr lang="en-US" sz="2000" i="1" kern="0">
                        <a:latin typeface="Cambria Math" panose="02040503050406030204" pitchFamily="18" charset="0"/>
                        <a:ea typeface="Cambria Math" panose="02040503050406030204" pitchFamily="18" charset="0"/>
                        <a:cs typeface="Calibri" panose="020F0502020204030204" pitchFamily="34" charset="0"/>
                      </a:rPr>
                      <m:t>=</m:t>
                    </m:r>
                    <m:r>
                      <a:rPr lang="en-US" sz="2000" b="0" i="1" kern="0" smtClean="0">
                        <a:latin typeface="Cambria Math" panose="02040503050406030204" pitchFamily="18" charset="0"/>
                        <a:cs typeface="Calibri" panose="020F0502020204030204" pitchFamily="34" charset="0"/>
                      </a:rPr>
                      <m:t>140=2</m:t>
                    </m:r>
                    <m:r>
                      <a:rPr lang="en-US" sz="2000" b="0" i="1" kern="0" smtClean="0">
                        <a:latin typeface="Cambria Math" panose="02040503050406030204" pitchFamily="18" charset="0"/>
                        <a:ea typeface="Cambria Math" panose="02040503050406030204" pitchFamily="18" charset="0"/>
                        <a:cs typeface="Calibri" panose="020F0502020204030204" pitchFamily="34" charset="0"/>
                      </a:rPr>
                      <m:t>∙5∙17(</m:t>
                    </m:r>
                    <m:r>
                      <a:rPr lang="en-US" sz="2000" b="0" i="1" kern="0" smtClean="0">
                        <a:latin typeface="Cambria Math" panose="02040503050406030204" pitchFamily="18" charset="0"/>
                        <a:ea typeface="Cambria Math" panose="02040503050406030204" pitchFamily="18" charset="0"/>
                        <a:cs typeface="Calibri" panose="020F0502020204030204" pitchFamily="34" charset="0"/>
                      </a:rPr>
                      <m:t>𝑚𝑜𝑑</m:t>
                    </m:r>
                    <m:r>
                      <a:rPr lang="en-US" sz="2000" b="0" i="1" kern="0" smtClean="0">
                        <a:latin typeface="Cambria Math" panose="02040503050406030204" pitchFamily="18" charset="0"/>
                        <a:ea typeface="Cambria Math" panose="02040503050406030204" pitchFamily="18" charset="0"/>
                        <a:cs typeface="Calibri" panose="020F0502020204030204" pitchFamily="34" charset="0"/>
                      </a:rPr>
                      <m:t> 7429)</m:t>
                    </m:r>
                  </m:oMath>
                </a14:m>
                <a:endParaRPr lang="en-US" sz="2000" b="0" kern="0" dirty="0">
                  <a:latin typeface="Calibri" panose="020F0502020204030204" pitchFamily="34" charset="0"/>
                  <a:ea typeface="Cambria Math" panose="02040503050406030204" pitchFamily="18" charset="0"/>
                  <a:cs typeface="Calibri" panose="020F0502020204030204" pitchFamily="34" charset="0"/>
                </a:endParaRPr>
              </a:p>
              <a:p>
                <a:pPr>
                  <a:lnSpc>
                    <a:spcPct val="90000"/>
                  </a:lnSpc>
                </a:pPr>
                <a14:m>
                  <m:oMath xmlns:m="http://schemas.openxmlformats.org/officeDocument/2006/math">
                    <m:sSup>
                      <m:sSupPr>
                        <m:ctrlPr>
                          <a:rPr lang="en-US" sz="2000" b="0" i="1" kern="0" smtClean="0">
                            <a:latin typeface="Cambria Math" panose="02040503050406030204" pitchFamily="18" charset="0"/>
                            <a:cs typeface="Calibri" panose="020F0502020204030204" pitchFamily="34" charset="0"/>
                          </a:rPr>
                        </m:ctrlPr>
                      </m:sSupPr>
                      <m:e>
                        <m:r>
                          <a:rPr lang="en-US" sz="2000" b="0" i="1" kern="0" smtClean="0">
                            <a:latin typeface="Cambria Math" panose="02040503050406030204" pitchFamily="18" charset="0"/>
                            <a:cs typeface="Calibri" panose="020F0502020204030204" pitchFamily="34" charset="0"/>
                          </a:rPr>
                          <m:t>88</m:t>
                        </m:r>
                      </m:e>
                      <m:sup>
                        <m:r>
                          <a:rPr lang="en-US" sz="2000" b="0" i="1" kern="0" smtClean="0">
                            <a:latin typeface="Cambria Math" panose="02040503050406030204" pitchFamily="18" charset="0"/>
                            <a:cs typeface="Calibri" panose="020F0502020204030204" pitchFamily="34" charset="0"/>
                          </a:rPr>
                          <m:t>2</m:t>
                        </m:r>
                      </m:sup>
                    </m:sSup>
                    <m:r>
                      <a:rPr lang="en-US" sz="2000" b="0" i="1" kern="0" smtClean="0">
                        <a:latin typeface="Cambria Math" panose="02040503050406030204" pitchFamily="18" charset="0"/>
                        <a:cs typeface="Calibri" panose="020F0502020204030204" pitchFamily="34" charset="0"/>
                      </a:rPr>
                      <m:t>=315=</m:t>
                    </m:r>
                    <m:sSup>
                      <m:sSupPr>
                        <m:ctrlPr>
                          <a:rPr lang="en-US" sz="2000" b="0" i="1" kern="0" smtClean="0">
                            <a:latin typeface="Cambria Math" panose="02040503050406030204" pitchFamily="18" charset="0"/>
                            <a:cs typeface="Calibri" panose="020F0502020204030204" pitchFamily="34" charset="0"/>
                          </a:rPr>
                        </m:ctrlPr>
                      </m:sSupPr>
                      <m:e>
                        <m:r>
                          <a:rPr lang="en-US" sz="2000" b="0" i="1" kern="0" smtClean="0">
                            <a:latin typeface="Cambria Math" panose="02040503050406030204" pitchFamily="18" charset="0"/>
                            <a:cs typeface="Calibri" panose="020F0502020204030204" pitchFamily="34" charset="0"/>
                          </a:rPr>
                          <m:t>3</m:t>
                        </m:r>
                      </m:e>
                      <m:sup>
                        <m:r>
                          <a:rPr lang="en-US" sz="2000" b="0" i="1" kern="0" smtClean="0">
                            <a:latin typeface="Cambria Math" panose="02040503050406030204" pitchFamily="18" charset="0"/>
                            <a:cs typeface="Calibri" panose="020F0502020204030204" pitchFamily="34" charset="0"/>
                          </a:rPr>
                          <m:t>2</m:t>
                        </m:r>
                      </m:sup>
                    </m:sSup>
                    <m:r>
                      <a:rPr lang="en-US" sz="2000" b="0" i="1" kern="0" smtClean="0">
                        <a:latin typeface="Cambria Math" panose="02040503050406030204" pitchFamily="18" charset="0"/>
                        <a:ea typeface="Cambria Math" panose="02040503050406030204" pitchFamily="18" charset="0"/>
                        <a:cs typeface="Calibri" panose="020F0502020204030204" pitchFamily="34" charset="0"/>
                      </a:rPr>
                      <m:t>∙5∙7(</m:t>
                    </m:r>
                    <m:r>
                      <a:rPr lang="en-US" sz="2000" b="0" i="1" kern="0" smtClean="0">
                        <a:latin typeface="Cambria Math" panose="02040503050406030204" pitchFamily="18" charset="0"/>
                        <a:ea typeface="Cambria Math" panose="02040503050406030204" pitchFamily="18" charset="0"/>
                        <a:cs typeface="Calibri" panose="020F0502020204030204" pitchFamily="34" charset="0"/>
                      </a:rPr>
                      <m:t>𝑚𝑜𝑑</m:t>
                    </m:r>
                    <m:r>
                      <a:rPr lang="en-US" sz="2000" b="0" i="1" kern="0" smtClean="0">
                        <a:latin typeface="Cambria Math" panose="02040503050406030204" pitchFamily="18" charset="0"/>
                        <a:ea typeface="Cambria Math" panose="02040503050406030204" pitchFamily="18" charset="0"/>
                        <a:cs typeface="Calibri" panose="020F0502020204030204" pitchFamily="34" charset="0"/>
                      </a:rPr>
                      <m:t> 7429)</m:t>
                    </m:r>
                  </m:oMath>
                </a14:m>
                <a:endParaRPr lang="en-US" sz="2000" kern="0" dirty="0">
                  <a:latin typeface="Calibri" panose="020F0502020204030204" pitchFamily="34" charset="0"/>
                  <a:cs typeface="Calibri" panose="020F0502020204030204" pitchFamily="34" charset="0"/>
                </a:endParaRPr>
              </a:p>
              <a:p>
                <a:pPr>
                  <a:lnSpc>
                    <a:spcPct val="90000"/>
                  </a:lnSpc>
                </a:pPr>
                <a14:m>
                  <m:oMath xmlns:m="http://schemas.openxmlformats.org/officeDocument/2006/math">
                    <m:r>
                      <a:rPr lang="en-US" sz="2000" b="0" i="1" kern="0" smtClean="0">
                        <a:latin typeface="Cambria Math" panose="02040503050406030204" pitchFamily="18" charset="0"/>
                        <a:cs typeface="Calibri" panose="020F0502020204030204" pitchFamily="34" charset="0"/>
                      </a:rPr>
                      <m:t>540</m:t>
                    </m:r>
                    <m:r>
                      <a:rPr lang="en-US" sz="2000" b="0" i="1" kern="0" smtClean="0">
                        <a:latin typeface="Cambria Math" panose="02040503050406030204" pitchFamily="18" charset="0"/>
                        <a:ea typeface="Cambria Math" panose="02040503050406030204" pitchFamily="18" charset="0"/>
                        <a:cs typeface="Calibri" panose="020F0502020204030204" pitchFamily="34" charset="0"/>
                      </a:rPr>
                      <m:t>∙140= </m:t>
                    </m:r>
                    <m:sSup>
                      <m:sSupPr>
                        <m:ctrlPr>
                          <a:rPr lang="en-US" sz="2000" b="0" i="1" kern="0" smtClean="0">
                            <a:latin typeface="Cambria Math" panose="02040503050406030204" pitchFamily="18" charset="0"/>
                            <a:ea typeface="Cambria Math" panose="02040503050406030204" pitchFamily="18" charset="0"/>
                            <a:cs typeface="Calibri" panose="020F0502020204030204" pitchFamily="34" charset="0"/>
                          </a:rPr>
                        </m:ctrlPr>
                      </m:sSupPr>
                      <m:e>
                        <m:r>
                          <a:rPr lang="en-US" sz="2000" b="0" i="1" kern="0" smtClean="0">
                            <a:latin typeface="Cambria Math" panose="02040503050406030204" pitchFamily="18" charset="0"/>
                            <a:ea typeface="Cambria Math" panose="02040503050406030204" pitchFamily="18" charset="0"/>
                            <a:cs typeface="Calibri" panose="020F0502020204030204" pitchFamily="34" charset="0"/>
                          </a:rPr>
                          <m:t>2</m:t>
                        </m:r>
                      </m:e>
                      <m:sup>
                        <m:r>
                          <a:rPr lang="en-US" sz="2000" b="0" i="1" kern="0" smtClean="0">
                            <a:latin typeface="Cambria Math" panose="02040503050406030204" pitchFamily="18" charset="0"/>
                            <a:ea typeface="Cambria Math" panose="02040503050406030204" pitchFamily="18" charset="0"/>
                            <a:cs typeface="Calibri" panose="020F0502020204030204" pitchFamily="34" charset="0"/>
                          </a:rPr>
                          <m:t>4</m:t>
                        </m:r>
                      </m:sup>
                    </m:sSup>
                    <m:r>
                      <a:rPr lang="en-US" sz="2000" b="0" i="1" kern="0" smtClean="0">
                        <a:latin typeface="Cambria Math" panose="02040503050406030204" pitchFamily="18" charset="0"/>
                        <a:ea typeface="Cambria Math" panose="02040503050406030204" pitchFamily="18" charset="0"/>
                        <a:cs typeface="Calibri" panose="020F0502020204030204" pitchFamily="34" charset="0"/>
                      </a:rPr>
                      <m:t>∙</m:t>
                    </m:r>
                    <m:sSup>
                      <m:sSupPr>
                        <m:ctrlPr>
                          <a:rPr lang="en-US" sz="2000" b="0" i="1" kern="0" smtClean="0">
                            <a:latin typeface="Cambria Math" panose="02040503050406030204" pitchFamily="18" charset="0"/>
                            <a:ea typeface="Cambria Math" panose="02040503050406030204" pitchFamily="18" charset="0"/>
                            <a:cs typeface="Calibri" panose="020F0502020204030204" pitchFamily="34" charset="0"/>
                          </a:rPr>
                        </m:ctrlPr>
                      </m:sSupPr>
                      <m:e>
                        <m:r>
                          <a:rPr lang="en-US" sz="2000" b="0" i="1" kern="0" smtClean="0">
                            <a:latin typeface="Cambria Math" panose="02040503050406030204" pitchFamily="18" charset="0"/>
                            <a:ea typeface="Cambria Math" panose="02040503050406030204" pitchFamily="18" charset="0"/>
                            <a:cs typeface="Calibri" panose="020F0502020204030204" pitchFamily="34" charset="0"/>
                          </a:rPr>
                          <m:t>5</m:t>
                        </m:r>
                      </m:e>
                      <m:sup>
                        <m:r>
                          <a:rPr lang="en-US" sz="2000" b="0" i="1" kern="0" smtClean="0">
                            <a:latin typeface="Cambria Math" panose="02040503050406030204" pitchFamily="18" charset="0"/>
                            <a:ea typeface="Cambria Math" panose="02040503050406030204" pitchFamily="18" charset="0"/>
                            <a:cs typeface="Calibri" panose="020F0502020204030204" pitchFamily="34" charset="0"/>
                          </a:rPr>
                          <m:t>2</m:t>
                        </m:r>
                      </m:sup>
                    </m:sSup>
                    <m:r>
                      <a:rPr lang="en-US" sz="2000" b="0" i="1" kern="0" smtClean="0">
                        <a:latin typeface="Cambria Math" panose="02040503050406030204" pitchFamily="18" charset="0"/>
                        <a:ea typeface="Cambria Math" panose="02040503050406030204" pitchFamily="18" charset="0"/>
                        <a:cs typeface="Calibri" panose="020F0502020204030204" pitchFamily="34" charset="0"/>
                      </a:rPr>
                      <m:t>∙</m:t>
                    </m:r>
                    <m:sSup>
                      <m:sSupPr>
                        <m:ctrlPr>
                          <a:rPr lang="en-US" sz="2000" b="0" i="1" kern="0" smtClean="0">
                            <a:latin typeface="Cambria Math" panose="02040503050406030204" pitchFamily="18" charset="0"/>
                            <a:ea typeface="Cambria Math" panose="02040503050406030204" pitchFamily="18" charset="0"/>
                            <a:cs typeface="Calibri" panose="020F0502020204030204" pitchFamily="34" charset="0"/>
                          </a:rPr>
                        </m:ctrlPr>
                      </m:sSupPr>
                      <m:e>
                        <m:r>
                          <a:rPr lang="en-US" sz="2000" b="0" i="1" kern="0" smtClean="0">
                            <a:latin typeface="Cambria Math" panose="02040503050406030204" pitchFamily="18" charset="0"/>
                            <a:ea typeface="Cambria Math" panose="02040503050406030204" pitchFamily="18" charset="0"/>
                            <a:cs typeface="Calibri" panose="020F0502020204030204" pitchFamily="34" charset="0"/>
                          </a:rPr>
                          <m:t>17</m:t>
                        </m:r>
                      </m:e>
                      <m:sup>
                        <m:r>
                          <a:rPr lang="en-US" sz="2000" b="0" i="1" kern="0" smtClean="0">
                            <a:latin typeface="Cambria Math" panose="02040503050406030204" pitchFamily="18" charset="0"/>
                            <a:ea typeface="Cambria Math" panose="02040503050406030204" pitchFamily="18" charset="0"/>
                            <a:cs typeface="Calibri" panose="020F0502020204030204" pitchFamily="34" charset="0"/>
                          </a:rPr>
                          <m:t>2</m:t>
                        </m:r>
                      </m:sup>
                    </m:sSup>
                  </m:oMath>
                </a14:m>
                <a:endParaRPr lang="en-US" sz="2000" kern="0" dirty="0">
                  <a:latin typeface="Calibri" panose="020F0502020204030204" pitchFamily="34" charset="0"/>
                  <a:cs typeface="Calibri" panose="020F0502020204030204" pitchFamily="34" charset="0"/>
                </a:endParaRPr>
              </a:p>
              <a:p>
                <a:pPr>
                  <a:lnSpc>
                    <a:spcPct val="90000"/>
                  </a:lnSpc>
                </a:pPr>
                <a14:m>
                  <m:oMath xmlns:m="http://schemas.openxmlformats.org/officeDocument/2006/math">
                    <m:d>
                      <m:dPr>
                        <m:ctrlPr>
                          <a:rPr lang="en-US" sz="2000" b="0" i="1" kern="0" smtClean="0">
                            <a:latin typeface="Cambria Math" panose="02040503050406030204" pitchFamily="18" charset="0"/>
                            <a:cs typeface="Calibri" panose="020F0502020204030204" pitchFamily="34" charset="0"/>
                          </a:rPr>
                        </m:ctrlPr>
                      </m:dPr>
                      <m:e>
                        <m:sSup>
                          <m:sSupPr>
                            <m:ctrlPr>
                              <a:rPr lang="en-US" sz="2000" b="0" i="1" kern="0" smtClean="0">
                                <a:latin typeface="Cambria Math" panose="02040503050406030204" pitchFamily="18" charset="0"/>
                                <a:cs typeface="Calibri" panose="020F0502020204030204" pitchFamily="34" charset="0"/>
                              </a:rPr>
                            </m:ctrlPr>
                          </m:sSupPr>
                          <m:e>
                            <m:r>
                              <a:rPr lang="en-US" sz="2000" b="0" i="1" kern="0" smtClean="0">
                                <a:latin typeface="Cambria Math" panose="02040503050406030204" pitchFamily="18" charset="0"/>
                                <a:cs typeface="Calibri" panose="020F0502020204030204" pitchFamily="34" charset="0"/>
                              </a:rPr>
                              <m:t>83</m:t>
                            </m:r>
                          </m:e>
                          <m:sup>
                            <m:r>
                              <a:rPr lang="en-US" sz="2000" b="0" i="1" kern="0" smtClean="0">
                                <a:latin typeface="Cambria Math" panose="02040503050406030204" pitchFamily="18" charset="0"/>
                                <a:cs typeface="Calibri" panose="020F0502020204030204" pitchFamily="34" charset="0"/>
                              </a:rPr>
                              <m:t>2</m:t>
                            </m:r>
                          </m:sup>
                        </m:sSup>
                        <m:r>
                          <a:rPr lang="en-US" sz="2000" b="0" i="1" kern="0" smtClean="0">
                            <a:latin typeface="Cambria Math" panose="02040503050406030204" pitchFamily="18" charset="0"/>
                            <a:ea typeface="Cambria Math" panose="02040503050406030204" pitchFamily="18" charset="0"/>
                            <a:cs typeface="Calibri" panose="020F0502020204030204" pitchFamily="34" charset="0"/>
                          </a:rPr>
                          <m:t>∙</m:t>
                        </m:r>
                        <m:sSup>
                          <m:sSupPr>
                            <m:ctrlPr>
                              <a:rPr lang="en-US" sz="2000" b="0" i="1" kern="0" smtClean="0">
                                <a:latin typeface="Cambria Math" panose="02040503050406030204" pitchFamily="18" charset="0"/>
                                <a:ea typeface="Cambria Math" panose="02040503050406030204" pitchFamily="18" charset="0"/>
                                <a:cs typeface="Calibri" panose="020F0502020204030204" pitchFamily="34" charset="0"/>
                              </a:rPr>
                            </m:ctrlPr>
                          </m:sSupPr>
                          <m:e>
                            <m:r>
                              <a:rPr lang="en-US" sz="2000" b="0" i="1" kern="0" smtClean="0">
                                <a:latin typeface="Cambria Math" panose="02040503050406030204" pitchFamily="18" charset="0"/>
                                <a:ea typeface="Cambria Math" panose="02040503050406030204" pitchFamily="18" charset="0"/>
                                <a:cs typeface="Calibri" panose="020F0502020204030204" pitchFamily="34" charset="0"/>
                              </a:rPr>
                              <m:t>87</m:t>
                            </m:r>
                          </m:e>
                          <m:sup>
                            <m:r>
                              <a:rPr lang="en-US" sz="2000" b="0" i="1" kern="0" smtClean="0">
                                <a:latin typeface="Cambria Math" panose="02040503050406030204" pitchFamily="18" charset="0"/>
                                <a:ea typeface="Cambria Math" panose="02040503050406030204" pitchFamily="18" charset="0"/>
                                <a:cs typeface="Calibri" panose="020F0502020204030204" pitchFamily="34" charset="0"/>
                              </a:rPr>
                              <m:t>2</m:t>
                            </m:r>
                          </m:sup>
                        </m:sSup>
                      </m:e>
                    </m:d>
                    <m:r>
                      <a:rPr lang="en-US" sz="2000" b="0" i="1" kern="0" smtClean="0">
                        <a:latin typeface="Cambria Math" panose="02040503050406030204" pitchFamily="18" charset="0"/>
                        <a:ea typeface="Cambria Math" panose="02040503050406030204" pitchFamily="18" charset="0"/>
                        <a:cs typeface="Calibri" panose="020F0502020204030204" pitchFamily="34" charset="0"/>
                      </a:rPr>
                      <m:t>=</m:t>
                    </m:r>
                    <m:sSup>
                      <m:sSupPr>
                        <m:ctrlPr>
                          <a:rPr lang="en-US" sz="2000" i="1" kern="0">
                            <a:latin typeface="Cambria Math" panose="02040503050406030204" pitchFamily="18" charset="0"/>
                            <a:ea typeface="Cambria Math" panose="02040503050406030204" pitchFamily="18" charset="0"/>
                            <a:cs typeface="Calibri" panose="020F0502020204030204" pitchFamily="34" charset="0"/>
                          </a:rPr>
                        </m:ctrlPr>
                      </m:sSupPr>
                      <m:e>
                        <m:r>
                          <a:rPr lang="en-US" sz="2000" i="1" kern="0">
                            <a:latin typeface="Cambria Math" panose="02040503050406030204" pitchFamily="18" charset="0"/>
                            <a:ea typeface="Cambria Math" panose="02040503050406030204" pitchFamily="18" charset="0"/>
                            <a:cs typeface="Calibri" panose="020F0502020204030204" pitchFamily="34" charset="0"/>
                          </a:rPr>
                          <m:t>2</m:t>
                        </m:r>
                      </m:e>
                      <m:sup>
                        <m:r>
                          <a:rPr lang="en-US" sz="2000" i="1" kern="0">
                            <a:latin typeface="Cambria Math" panose="02040503050406030204" pitchFamily="18" charset="0"/>
                            <a:ea typeface="Cambria Math" panose="02040503050406030204" pitchFamily="18" charset="0"/>
                            <a:cs typeface="Calibri" panose="020F0502020204030204" pitchFamily="34" charset="0"/>
                          </a:rPr>
                          <m:t>4</m:t>
                        </m:r>
                      </m:sup>
                    </m:sSup>
                    <m:r>
                      <a:rPr lang="en-US" sz="2000" i="1" kern="0">
                        <a:latin typeface="Cambria Math" panose="02040503050406030204" pitchFamily="18" charset="0"/>
                        <a:ea typeface="Cambria Math" panose="02040503050406030204" pitchFamily="18" charset="0"/>
                        <a:cs typeface="Calibri" panose="020F0502020204030204" pitchFamily="34" charset="0"/>
                      </a:rPr>
                      <m:t>∙</m:t>
                    </m:r>
                    <m:sSup>
                      <m:sSupPr>
                        <m:ctrlPr>
                          <a:rPr lang="en-US" sz="2000" i="1" kern="0">
                            <a:latin typeface="Cambria Math" panose="02040503050406030204" pitchFamily="18" charset="0"/>
                            <a:ea typeface="Cambria Math" panose="02040503050406030204" pitchFamily="18" charset="0"/>
                            <a:cs typeface="Calibri" panose="020F0502020204030204" pitchFamily="34" charset="0"/>
                          </a:rPr>
                        </m:ctrlPr>
                      </m:sSupPr>
                      <m:e>
                        <m:r>
                          <a:rPr lang="en-US" sz="2000" i="1" kern="0">
                            <a:latin typeface="Cambria Math" panose="02040503050406030204" pitchFamily="18" charset="0"/>
                            <a:ea typeface="Cambria Math" panose="02040503050406030204" pitchFamily="18" charset="0"/>
                            <a:cs typeface="Calibri" panose="020F0502020204030204" pitchFamily="34" charset="0"/>
                          </a:rPr>
                          <m:t>5</m:t>
                        </m:r>
                      </m:e>
                      <m:sup>
                        <m:r>
                          <a:rPr lang="en-US" sz="2000" i="1" kern="0">
                            <a:latin typeface="Cambria Math" panose="02040503050406030204" pitchFamily="18" charset="0"/>
                            <a:ea typeface="Cambria Math" panose="02040503050406030204" pitchFamily="18" charset="0"/>
                            <a:cs typeface="Calibri" panose="020F0502020204030204" pitchFamily="34" charset="0"/>
                          </a:rPr>
                          <m:t>2</m:t>
                        </m:r>
                      </m:sup>
                    </m:sSup>
                    <m:r>
                      <a:rPr lang="en-US" sz="2000" i="1" kern="0">
                        <a:latin typeface="Cambria Math" panose="02040503050406030204" pitchFamily="18" charset="0"/>
                        <a:ea typeface="Cambria Math" panose="02040503050406030204" pitchFamily="18" charset="0"/>
                        <a:cs typeface="Calibri" panose="020F0502020204030204" pitchFamily="34" charset="0"/>
                      </a:rPr>
                      <m:t>∙</m:t>
                    </m:r>
                    <m:sSup>
                      <m:sSupPr>
                        <m:ctrlPr>
                          <a:rPr lang="en-US" sz="2000" i="1" kern="0">
                            <a:latin typeface="Cambria Math" panose="02040503050406030204" pitchFamily="18" charset="0"/>
                            <a:ea typeface="Cambria Math" panose="02040503050406030204" pitchFamily="18" charset="0"/>
                            <a:cs typeface="Calibri" panose="020F0502020204030204" pitchFamily="34" charset="0"/>
                          </a:rPr>
                        </m:ctrlPr>
                      </m:sSupPr>
                      <m:e>
                        <m:r>
                          <a:rPr lang="en-US" sz="2000" i="1" kern="0">
                            <a:latin typeface="Cambria Math" panose="02040503050406030204" pitchFamily="18" charset="0"/>
                            <a:ea typeface="Cambria Math" panose="02040503050406030204" pitchFamily="18" charset="0"/>
                            <a:cs typeface="Calibri" panose="020F0502020204030204" pitchFamily="34" charset="0"/>
                          </a:rPr>
                          <m:t>17</m:t>
                        </m:r>
                      </m:e>
                      <m:sup>
                        <m:r>
                          <a:rPr lang="en-US" sz="2000" i="1" kern="0">
                            <a:latin typeface="Cambria Math" panose="02040503050406030204" pitchFamily="18" charset="0"/>
                            <a:ea typeface="Cambria Math" panose="02040503050406030204" pitchFamily="18" charset="0"/>
                            <a:cs typeface="Calibri" panose="020F0502020204030204" pitchFamily="34" charset="0"/>
                          </a:rPr>
                          <m:t>2</m:t>
                        </m:r>
                      </m:sup>
                    </m:sSup>
                  </m:oMath>
                </a14:m>
                <a:endParaRPr lang="en-US" sz="2000" kern="0" dirty="0">
                  <a:latin typeface="Calibri" panose="020F0502020204030204" pitchFamily="34" charset="0"/>
                  <a:cs typeface="Calibri" panose="020F0502020204030204" pitchFamily="34" charset="0"/>
                </a:endParaRPr>
              </a:p>
              <a:p>
                <a:pPr>
                  <a:lnSpc>
                    <a:spcPct val="90000"/>
                  </a:lnSpc>
                </a:pPr>
                <a14:m>
                  <m:oMath xmlns:m="http://schemas.openxmlformats.org/officeDocument/2006/math">
                    <m:d>
                      <m:dPr>
                        <m:ctrlPr>
                          <a:rPr lang="en-US" sz="2000" b="0" i="1" kern="0" smtClean="0">
                            <a:latin typeface="Cambria Math" panose="02040503050406030204" pitchFamily="18" charset="0"/>
                            <a:cs typeface="Calibri" panose="020F0502020204030204" pitchFamily="34" charset="0"/>
                          </a:rPr>
                        </m:ctrlPr>
                      </m:dPr>
                      <m:e>
                        <m:r>
                          <a:rPr lang="en-US" sz="2000" b="0" i="1" kern="0" smtClean="0">
                            <a:latin typeface="Cambria Math" panose="02040503050406030204" pitchFamily="18" charset="0"/>
                            <a:cs typeface="Calibri" panose="020F0502020204030204" pitchFamily="34" charset="0"/>
                          </a:rPr>
                          <m:t>83</m:t>
                        </m:r>
                        <m:r>
                          <a:rPr lang="en-US" sz="2000" b="0" i="1" kern="0" smtClean="0">
                            <a:latin typeface="Cambria Math" panose="02040503050406030204" pitchFamily="18" charset="0"/>
                            <a:ea typeface="Cambria Math" panose="02040503050406030204" pitchFamily="18" charset="0"/>
                            <a:cs typeface="Calibri" panose="020F0502020204030204" pitchFamily="34" charset="0"/>
                          </a:rPr>
                          <m:t>∙87 − </m:t>
                        </m:r>
                        <m:sSup>
                          <m:sSupPr>
                            <m:ctrlPr>
                              <a:rPr lang="en-US" sz="2000" b="0" i="1" kern="0" smtClean="0">
                                <a:latin typeface="Cambria Math" panose="02040503050406030204" pitchFamily="18" charset="0"/>
                                <a:ea typeface="Cambria Math" panose="02040503050406030204" pitchFamily="18" charset="0"/>
                                <a:cs typeface="Calibri" panose="020F0502020204030204" pitchFamily="34" charset="0"/>
                              </a:rPr>
                            </m:ctrlPr>
                          </m:sSupPr>
                          <m:e>
                            <m:r>
                              <a:rPr lang="en-US" sz="2000" b="0" i="1" kern="0" smtClean="0">
                                <a:latin typeface="Cambria Math" panose="02040503050406030204" pitchFamily="18" charset="0"/>
                                <a:ea typeface="Cambria Math" panose="02040503050406030204" pitchFamily="18" charset="0"/>
                                <a:cs typeface="Calibri" panose="020F0502020204030204" pitchFamily="34" charset="0"/>
                              </a:rPr>
                              <m:t>2</m:t>
                            </m:r>
                          </m:e>
                          <m:sup>
                            <m:r>
                              <a:rPr lang="en-US" sz="2000" b="0" i="1" kern="0" smtClean="0">
                                <a:latin typeface="Cambria Math" panose="02040503050406030204" pitchFamily="18" charset="0"/>
                                <a:ea typeface="Cambria Math" panose="02040503050406030204" pitchFamily="18" charset="0"/>
                                <a:cs typeface="Calibri" panose="020F0502020204030204" pitchFamily="34" charset="0"/>
                              </a:rPr>
                              <m:t>2</m:t>
                            </m:r>
                          </m:sup>
                        </m:sSup>
                        <m:r>
                          <a:rPr lang="en-US" sz="2000" b="0" i="1" kern="0" smtClean="0">
                            <a:latin typeface="Cambria Math" panose="02040503050406030204" pitchFamily="18" charset="0"/>
                            <a:ea typeface="Cambria Math" panose="02040503050406030204" pitchFamily="18" charset="0"/>
                            <a:cs typeface="Calibri" panose="020F0502020204030204" pitchFamily="34" charset="0"/>
                          </a:rPr>
                          <m:t>∙5∙17</m:t>
                        </m:r>
                      </m:e>
                    </m:d>
                    <m:r>
                      <a:rPr lang="en-US" sz="2000" b="0" i="1" kern="0" smtClean="0">
                        <a:latin typeface="Cambria Math" panose="02040503050406030204" pitchFamily="18" charset="0"/>
                        <a:ea typeface="Cambria Math" panose="02040503050406030204" pitchFamily="18" charset="0"/>
                        <a:cs typeface="Calibri" panose="020F0502020204030204" pitchFamily="34" charset="0"/>
                      </a:rPr>
                      <m:t>=7221−6887=340</m:t>
                    </m:r>
                  </m:oMath>
                </a14:m>
                <a:endParaRPr lang="en-US" sz="2000" b="0" kern="0" dirty="0">
                  <a:latin typeface="Calibri" panose="020F0502020204030204" pitchFamily="34" charset="0"/>
                  <a:ea typeface="Cambria Math" panose="02040503050406030204" pitchFamily="18" charset="0"/>
                  <a:cs typeface="Calibri" panose="020F0502020204030204" pitchFamily="34" charset="0"/>
                </a:endParaRPr>
              </a:p>
              <a:p>
                <a:pPr>
                  <a:lnSpc>
                    <a:spcPct val="90000"/>
                  </a:lnSpc>
                </a:pPr>
                <a14:m>
                  <m:oMath xmlns:m="http://schemas.openxmlformats.org/officeDocument/2006/math">
                    <m:d>
                      <m:dPr>
                        <m:ctrlPr>
                          <a:rPr lang="en-US" sz="2000" b="0" i="1" kern="0" smtClean="0">
                            <a:latin typeface="Cambria Math" panose="02040503050406030204" pitchFamily="18" charset="0"/>
                            <a:cs typeface="Calibri" panose="020F0502020204030204" pitchFamily="34" charset="0"/>
                          </a:rPr>
                        </m:ctrlPr>
                      </m:dPr>
                      <m:e>
                        <m:r>
                          <a:rPr lang="en-US" sz="2000" b="0" i="1" kern="0" smtClean="0">
                            <a:latin typeface="Cambria Math" panose="02040503050406030204" pitchFamily="18" charset="0"/>
                            <a:cs typeface="Calibri" panose="020F0502020204030204" pitchFamily="34" charset="0"/>
                          </a:rPr>
                          <m:t>7429,340</m:t>
                        </m:r>
                      </m:e>
                    </m:d>
                    <m:r>
                      <a:rPr lang="en-US" sz="2000" b="0" i="1" kern="0" smtClean="0">
                        <a:latin typeface="Cambria Math" panose="02040503050406030204" pitchFamily="18" charset="0"/>
                        <a:cs typeface="Calibri" panose="020F0502020204030204" pitchFamily="34" charset="0"/>
                      </a:rPr>
                      <m:t>=17</m:t>
                    </m:r>
                  </m:oMath>
                </a14:m>
                <a:endParaRPr lang="en-US" sz="2000" kern="0" dirty="0">
                  <a:latin typeface="Calibri" panose="020F0502020204030204" pitchFamily="34" charset="0"/>
                  <a:cs typeface="Calibri" panose="020F0502020204030204" pitchFamily="34" charset="0"/>
                </a:endParaRPr>
              </a:p>
            </p:txBody>
          </p:sp>
        </mc:Choice>
        <mc:Fallback>
          <p:sp>
            <p:nvSpPr>
              <p:cNvPr id="2" name="Rectangle 3">
                <a:extLst>
                  <a:ext uri="{FF2B5EF4-FFF2-40B4-BE49-F238E27FC236}">
                    <a16:creationId xmlns:a16="http://schemas.microsoft.com/office/drawing/2014/main" id="{B79ABB94-D2F1-5B60-AC1A-0EC9AE7CA4C2}"/>
                  </a:ext>
                </a:extLst>
              </p:cNvPr>
              <p:cNvSpPr txBox="1">
                <a:spLocks noRot="1" noChangeAspect="1" noMove="1" noResize="1" noEditPoints="1" noAdjustHandles="1" noChangeArrowheads="1" noChangeShapeType="1" noTextEdit="1"/>
              </p:cNvSpPr>
              <p:nvPr/>
            </p:nvSpPr>
            <p:spPr bwMode="auto">
              <a:xfrm>
                <a:off x="609597" y="4191000"/>
                <a:ext cx="7696200" cy="2123308"/>
              </a:xfrm>
              <a:prstGeom prst="rect">
                <a:avLst/>
              </a:prstGeom>
              <a:blipFill>
                <a:blip r:embed="rId3"/>
                <a:stretch>
                  <a:fillRect l="-495" t="-1190" b="-14881"/>
                </a:stretch>
              </a:blipFill>
              <a:ln w="9525">
                <a:noFill/>
                <a:miter lim="800000"/>
                <a:headEnd/>
                <a:tailEnd/>
              </a:ln>
            </p:spPr>
            <p:txBody>
              <a:bodyPr/>
              <a:lstStyle/>
              <a:p>
                <a:r>
                  <a:rPr lang="en-US">
                    <a:noFill/>
                  </a:rPr>
                  <a:t> </a:t>
                </a:r>
              </a:p>
            </p:txBody>
          </p:sp>
        </mc:Fallback>
      </mc:AlternateContent>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7" name="Slide Number Placeholder 6"/>
          <p:cNvSpPr>
            <a:spLocks noGrp="1"/>
          </p:cNvSpPr>
          <p:nvPr>
            <p:ph type="sldNum" sz="quarter" idx="12"/>
          </p:nvPr>
        </p:nvSpPr>
        <p:spPr>
          <a:noFill/>
        </p:spPr>
        <p:txBody>
          <a:bodyPr/>
          <a:lstStyle/>
          <a:p>
            <a:fld id="{102D935E-5DBC-47C3-97C9-F62702B5F45F}" type="slidenum">
              <a:rPr lang="en-US" smtClean="0"/>
              <a:pPr/>
              <a:t>87</a:t>
            </a:fld>
            <a:endParaRPr lang="en-US"/>
          </a:p>
        </p:txBody>
      </p:sp>
      <p:sp>
        <p:nvSpPr>
          <p:cNvPr id="72708" name="Rectangle 2"/>
          <p:cNvSpPr>
            <a:spLocks noGrp="1" noChangeArrowheads="1"/>
          </p:cNvSpPr>
          <p:nvPr>
            <p:ph type="title"/>
          </p:nvPr>
        </p:nvSpPr>
        <p:spPr>
          <a:xfrm>
            <a:off x="685800" y="76200"/>
            <a:ext cx="7772400" cy="762000"/>
          </a:xfrm>
        </p:spPr>
        <p:txBody>
          <a:bodyPr/>
          <a:lstStyle/>
          <a:p>
            <a:r>
              <a:rPr lang="en-US" sz="3600"/>
              <a:t>Quadratic sieve experimental results</a:t>
            </a:r>
          </a:p>
        </p:txBody>
      </p:sp>
      <p:sp>
        <p:nvSpPr>
          <p:cNvPr id="72709" name="Rectangle 3"/>
          <p:cNvSpPr>
            <a:spLocks noGrp="1" noChangeArrowheads="1"/>
          </p:cNvSpPr>
          <p:nvPr>
            <p:ph type="body" sz="half" idx="1"/>
          </p:nvPr>
        </p:nvSpPr>
        <p:spPr>
          <a:xfrm>
            <a:off x="304800" y="1868129"/>
            <a:ext cx="8153400" cy="1524000"/>
          </a:xfrm>
        </p:spPr>
        <p:txBody>
          <a:bodyPr/>
          <a:lstStyle/>
          <a:p>
            <a:r>
              <a:rPr lang="en-US" sz="2000" dirty="0">
                <a:latin typeface="Calibri" panose="020F0502020204030204" pitchFamily="34" charset="0"/>
                <a:cs typeface="Calibri" panose="020F0502020204030204" pitchFamily="34" charset="0"/>
              </a:rPr>
              <a:t>To analyze QS, we need to finds a good interval and estimate sieving and solving times</a:t>
            </a:r>
            <a:endParaRPr lang="en-US" sz="2000" baseline="30000" dirty="0">
              <a:latin typeface="Calibri" panose="020F0502020204030204" pitchFamily="34" charset="0"/>
              <a:cs typeface="Calibri" panose="020F0502020204030204" pitchFamily="34" charset="0"/>
            </a:endParaRPr>
          </a:p>
          <a:p>
            <a:pPr lvl="1">
              <a:buFontTx/>
              <a:buNone/>
            </a:pPr>
            <a:endParaRPr lang="en-US" sz="2000" baseline="30000" dirty="0">
              <a:latin typeface="Arial Unicode MS" pitchFamily="34" charset="-128"/>
            </a:endParaRPr>
          </a:p>
        </p:txBody>
      </p:sp>
      <p:graphicFrame>
        <p:nvGraphicFramePr>
          <p:cNvPr id="2362372" name="Group 4"/>
          <p:cNvGraphicFramePr>
            <a:graphicFrameLocks noGrp="1"/>
          </p:cNvGraphicFramePr>
          <p:nvPr>
            <p:ph sz="half" idx="2"/>
            <p:extLst>
              <p:ext uri="{D42A27DB-BD31-4B8C-83A1-F6EECF244321}">
                <p14:modId xmlns:p14="http://schemas.microsoft.com/office/powerpoint/2010/main" val="2270208070"/>
              </p:ext>
            </p:extLst>
          </p:nvPr>
        </p:nvGraphicFramePr>
        <p:xfrm>
          <a:off x="367145" y="3429000"/>
          <a:ext cx="8382000" cy="1676400"/>
        </p:xfrm>
        <a:graphic>
          <a:graphicData uri="http://schemas.openxmlformats.org/drawingml/2006/table">
            <a:tbl>
              <a:tblPr/>
              <a:tblGrid>
                <a:gridCol w="2686050">
                  <a:extLst>
                    <a:ext uri="{9D8B030D-6E8A-4147-A177-3AD203B41FA5}">
                      <a16:colId xmlns:a16="http://schemas.microsoft.com/office/drawing/2014/main" val="20000"/>
                    </a:ext>
                  </a:extLst>
                </a:gridCol>
                <a:gridCol w="731838">
                  <a:extLst>
                    <a:ext uri="{9D8B030D-6E8A-4147-A177-3AD203B41FA5}">
                      <a16:colId xmlns:a16="http://schemas.microsoft.com/office/drawing/2014/main" val="20001"/>
                    </a:ext>
                  </a:extLst>
                </a:gridCol>
                <a:gridCol w="733425">
                  <a:extLst>
                    <a:ext uri="{9D8B030D-6E8A-4147-A177-3AD203B41FA5}">
                      <a16:colId xmlns:a16="http://schemas.microsoft.com/office/drawing/2014/main" val="20002"/>
                    </a:ext>
                  </a:extLst>
                </a:gridCol>
                <a:gridCol w="731837">
                  <a:extLst>
                    <a:ext uri="{9D8B030D-6E8A-4147-A177-3AD203B41FA5}">
                      <a16:colId xmlns:a16="http://schemas.microsoft.com/office/drawing/2014/main" val="20003"/>
                    </a:ext>
                  </a:extLst>
                </a:gridCol>
                <a:gridCol w="731838">
                  <a:extLst>
                    <a:ext uri="{9D8B030D-6E8A-4147-A177-3AD203B41FA5}">
                      <a16:colId xmlns:a16="http://schemas.microsoft.com/office/drawing/2014/main" val="20004"/>
                    </a:ext>
                  </a:extLst>
                </a:gridCol>
                <a:gridCol w="733425">
                  <a:extLst>
                    <a:ext uri="{9D8B030D-6E8A-4147-A177-3AD203B41FA5}">
                      <a16:colId xmlns:a16="http://schemas.microsoft.com/office/drawing/2014/main" val="20005"/>
                    </a:ext>
                  </a:extLst>
                </a:gridCol>
                <a:gridCol w="731837">
                  <a:extLst>
                    <a:ext uri="{9D8B030D-6E8A-4147-A177-3AD203B41FA5}">
                      <a16:colId xmlns:a16="http://schemas.microsoft.com/office/drawing/2014/main" val="20006"/>
                    </a:ext>
                  </a:extLst>
                </a:gridCol>
                <a:gridCol w="603250">
                  <a:extLst>
                    <a:ext uri="{9D8B030D-6E8A-4147-A177-3AD203B41FA5}">
                      <a16:colId xmlns:a16="http://schemas.microsoft.com/office/drawing/2014/main" val="20007"/>
                    </a:ext>
                  </a:extLst>
                </a:gridCol>
                <a:gridCol w="698500">
                  <a:extLst>
                    <a:ext uri="{9D8B030D-6E8A-4147-A177-3AD203B41FA5}">
                      <a16:colId xmlns:a16="http://schemas.microsoft.com/office/drawing/2014/main" val="20008"/>
                    </a:ext>
                  </a:extLst>
                </a:gridCol>
              </a:tblGrid>
              <a:tr h="609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 of decimal digits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120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 factor base </a:t>
                      </a:r>
                      <a:r>
                        <a:rPr kumimoji="1" lang="en-US" sz="1800" b="0" i="0" u="none" strike="noStrike" cap="none" normalizeH="0" baseline="0" err="1">
                          <a:ln>
                            <a:noFill/>
                          </a:ln>
                          <a:solidFill>
                            <a:schemeClr val="tx1"/>
                          </a:solidFill>
                          <a:effectLst/>
                          <a:latin typeface="Calibri" panose="020F0502020204030204" pitchFamily="34" charset="0"/>
                          <a:cs typeface="Calibri" panose="020F0502020204030204" pitchFamily="34" charset="0"/>
                        </a:rPr>
                        <a:t>x</a:t>
                      </a: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 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51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245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 sieving interval x 10</a:t>
                      </a:r>
                      <a:r>
                        <a:rPr kumimoji="1" lang="en-US" sz="1800" b="0" i="0" u="none" strike="noStrike" cap="none" normalizeH="0" baseline="30000">
                          <a:ln>
                            <a:noFill/>
                          </a:ln>
                          <a:solidFill>
                            <a:schemeClr val="tx1"/>
                          </a:solidFill>
                          <a:effectLst/>
                          <a:latin typeface="Calibri" panose="020F0502020204030204" pitchFamily="34" charset="0"/>
                          <a:cs typeface="Calibri" panose="020F0502020204030204" pitchFamily="34"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26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1" name="Slide Number Placeholder 5"/>
          <p:cNvSpPr>
            <a:spLocks noGrp="1"/>
          </p:cNvSpPr>
          <p:nvPr>
            <p:ph type="sldNum" sz="quarter" idx="12"/>
          </p:nvPr>
        </p:nvSpPr>
        <p:spPr>
          <a:noFill/>
        </p:spPr>
        <p:txBody>
          <a:bodyPr/>
          <a:lstStyle/>
          <a:p>
            <a:fld id="{143CBA54-F9EE-47EF-B85E-3D05042A6CB4}" type="slidenum">
              <a:rPr lang="en-US" smtClean="0"/>
              <a:pPr/>
              <a:t>88</a:t>
            </a:fld>
            <a:endParaRPr lang="en-US"/>
          </a:p>
        </p:txBody>
      </p:sp>
      <p:sp>
        <p:nvSpPr>
          <p:cNvPr id="73732" name="Rectangle 2"/>
          <p:cNvSpPr>
            <a:spLocks noGrp="1" noChangeArrowheads="1"/>
          </p:cNvSpPr>
          <p:nvPr>
            <p:ph type="title"/>
          </p:nvPr>
        </p:nvSpPr>
        <p:spPr>
          <a:xfrm>
            <a:off x="685800" y="0"/>
            <a:ext cx="7772400" cy="762000"/>
          </a:xfrm>
        </p:spPr>
        <p:txBody>
          <a:bodyPr/>
          <a:lstStyle/>
          <a:p>
            <a:r>
              <a:rPr lang="en-US" sz="3600"/>
              <a:t>Quadratic Sieve Analysis</a:t>
            </a:r>
          </a:p>
        </p:txBody>
      </p:sp>
      <p:sp>
        <p:nvSpPr>
          <p:cNvPr id="73733" name="Rectangle 3"/>
          <p:cNvSpPr>
            <a:spLocks noGrp="1" noChangeArrowheads="1"/>
          </p:cNvSpPr>
          <p:nvPr>
            <p:ph type="body" idx="1"/>
          </p:nvPr>
        </p:nvSpPr>
        <p:spPr>
          <a:xfrm>
            <a:off x="152400" y="1295400"/>
            <a:ext cx="8915400" cy="4800600"/>
          </a:xfrm>
        </p:spPr>
        <p:txBody>
          <a:bodyPr/>
          <a:lstStyle/>
          <a:p>
            <a:pPr>
              <a:spcBef>
                <a:spcPts val="200"/>
              </a:spcBef>
            </a:pPr>
            <a:r>
              <a:rPr lang="en-US" sz="2000" dirty="0">
                <a:latin typeface="Calibri" panose="020F0502020204030204" pitchFamily="34" charset="0"/>
                <a:cs typeface="Calibri" panose="020F0502020204030204" pitchFamily="34" charset="0"/>
              </a:rPr>
              <a:t>Define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u,v</a:t>
            </a:r>
            <a:r>
              <a:rPr lang="en-US" sz="2000" dirty="0">
                <a:latin typeface="Calibri" panose="020F0502020204030204" pitchFamily="34" charset="0"/>
                <a:cs typeface="Calibri" panose="020F0502020204030204" pitchFamily="34" charset="0"/>
              </a:rPr>
              <a:t>]= exp(v(lg(n))</a:t>
            </a:r>
            <a:r>
              <a:rPr lang="en-US" sz="2000" baseline="30000" dirty="0">
                <a:latin typeface="Calibri" panose="020F0502020204030204" pitchFamily="34" charset="0"/>
                <a:cs typeface="Calibri" panose="020F0502020204030204" pitchFamily="34" charset="0"/>
              </a:rPr>
              <a:t>u</a:t>
            </a:r>
            <a:r>
              <a:rPr lang="en-US" sz="2000" dirty="0">
                <a:latin typeface="Calibri" panose="020F0502020204030204" pitchFamily="34" charset="0"/>
                <a:cs typeface="Calibri" panose="020F0502020204030204" pitchFamily="34" charset="0"/>
              </a:rPr>
              <a:t>(lg(lg(n)</a:t>
            </a:r>
            <a:r>
              <a:rPr lang="en-US" sz="2000" baseline="30000" dirty="0">
                <a:latin typeface="Calibri" panose="020F0502020204030204" pitchFamily="34" charset="0"/>
                <a:cs typeface="Calibri" panose="020F0502020204030204" pitchFamily="34" charset="0"/>
              </a:rPr>
              <a:t>(1-u)</a:t>
            </a:r>
            <a:r>
              <a:rPr lang="en-US" sz="2000" dirty="0">
                <a:latin typeface="Calibri" panose="020F0502020204030204" pitchFamily="34" charset="0"/>
                <a:cs typeface="Calibri" panose="020F0502020204030204" pitchFamily="34" charset="0"/>
              </a:rPr>
              <a:t>.</a:t>
            </a:r>
          </a:p>
          <a:p>
            <a:pPr>
              <a:spcBef>
                <a:spcPts val="200"/>
              </a:spcBef>
            </a:pPr>
            <a:r>
              <a:rPr lang="en-US" sz="2000" dirty="0">
                <a:latin typeface="Calibri" panose="020F0502020204030204" pitchFamily="34" charset="0"/>
                <a:cs typeface="Calibri" panose="020F0502020204030204" pitchFamily="34" charset="0"/>
              </a:rPr>
              <a:t>Let y(x, B) =|{y: </a:t>
            </a:r>
            <a:r>
              <a:rPr lang="en-US" sz="2000" dirty="0" err="1">
                <a:latin typeface="Calibri" panose="020F0502020204030204" pitchFamily="34" charset="0"/>
                <a:cs typeface="Calibri" panose="020F0502020204030204" pitchFamily="34" charset="0"/>
              </a:rPr>
              <a:t>y≤x</a:t>
            </a:r>
            <a:r>
              <a:rPr lang="en-US" sz="2000" dirty="0">
                <a:latin typeface="Calibri" panose="020F0502020204030204" pitchFamily="34" charset="0"/>
                <a:cs typeface="Calibri" panose="020F0502020204030204" pitchFamily="34" charset="0"/>
              </a:rPr>
              <a:t> and y is B-smooth}|.</a:t>
            </a:r>
          </a:p>
          <a:p>
            <a:pPr>
              <a:spcBef>
                <a:spcPts val="200"/>
              </a:spcBef>
            </a:pPr>
            <a:r>
              <a:rPr lang="en-US" sz="2000" b="1" dirty="0">
                <a:latin typeface="Calibri" panose="020F0502020204030204" pitchFamily="34" charset="0"/>
                <a:cs typeface="Calibri" panose="020F0502020204030204" pitchFamily="34" charset="0"/>
              </a:rPr>
              <a:t>Theorem [</a:t>
            </a:r>
            <a:r>
              <a:rPr lang="en-US" sz="2000" b="1" dirty="0" err="1">
                <a:latin typeface="Calibri" panose="020F0502020204030204" pitchFamily="34" charset="0"/>
                <a:cs typeface="Calibri" panose="020F0502020204030204" pitchFamily="34" charset="0"/>
              </a:rPr>
              <a:t>deBruijn</a:t>
            </a:r>
            <a:r>
              <a:rPr lang="en-US" sz="2000" b="1" dirty="0">
                <a:latin typeface="Calibri" panose="020F0502020204030204" pitchFamily="34" charset="0"/>
                <a:cs typeface="Calibri" panose="020F0502020204030204" pitchFamily="34" charset="0"/>
              </a:rPr>
              <a:t>, 1966]:  </a:t>
            </a:r>
            <a:r>
              <a:rPr lang="en-US" sz="2000" dirty="0">
                <a:latin typeface="Calibri" panose="020F0502020204030204" pitchFamily="34" charset="0"/>
                <a:cs typeface="Calibri" panose="020F0502020204030204" pitchFamily="34" charset="0"/>
              </a:rPr>
              <a:t>Let e&gt;0, then for x&gt;10, w&lt;n(x)</a:t>
            </a:r>
            <a:r>
              <a:rPr lang="en-US" sz="2000" baseline="30000" dirty="0">
                <a:latin typeface="Calibri" panose="020F0502020204030204" pitchFamily="34" charset="0"/>
                <a:cs typeface="Calibri" panose="020F0502020204030204" pitchFamily="34" charset="0"/>
              </a:rPr>
              <a:t>(1-e)</a:t>
            </a:r>
            <a:r>
              <a:rPr lang="en-US" sz="2000" dirty="0">
                <a:latin typeface="Calibri" panose="020F0502020204030204" pitchFamily="34" charset="0"/>
                <a:cs typeface="Calibri" panose="020F0502020204030204" pitchFamily="34" charset="0"/>
              </a:rPr>
              <a:t>, </a:t>
            </a:r>
          </a:p>
          <a:p>
            <a:pPr marL="400050" lvl="1" indent="0">
              <a:spcBef>
                <a:spcPts val="200"/>
              </a:spcBef>
              <a:buNone/>
            </a:pPr>
            <a:r>
              <a:rPr lang="en-US" sz="1800" dirty="0">
                <a:latin typeface="Calibri" panose="020F0502020204030204" pitchFamily="34" charset="0"/>
                <a:cs typeface="Calibri" panose="020F0502020204030204" pitchFamily="34" charset="0"/>
              </a:rPr>
              <a:t>y(</a:t>
            </a:r>
            <a:r>
              <a:rPr lang="en-US" sz="1800" dirty="0" err="1">
                <a:latin typeface="Calibri" panose="020F0502020204030204" pitchFamily="34" charset="0"/>
                <a:cs typeface="Calibri" panose="020F0502020204030204" pitchFamily="34" charset="0"/>
              </a:rPr>
              <a:t>x,x</a:t>
            </a:r>
            <a:r>
              <a:rPr lang="en-US" sz="1800" baseline="30000" dirty="0">
                <a:latin typeface="Calibri" panose="020F0502020204030204" pitchFamily="34" charset="0"/>
                <a:cs typeface="Calibri" panose="020F0502020204030204" pitchFamily="34" charset="0"/>
              </a:rPr>
              <a:t>(1/w)</a:t>
            </a:r>
            <a:r>
              <a:rPr lang="en-US" sz="1800" dirty="0">
                <a:latin typeface="Calibri" panose="020F0502020204030204" pitchFamily="34" charset="0"/>
                <a:cs typeface="Calibri" panose="020F0502020204030204" pitchFamily="34" charset="0"/>
              </a:rPr>
              <a:t>) = </a:t>
            </a:r>
            <a:r>
              <a:rPr lang="en-US" sz="1800" dirty="0" err="1">
                <a:latin typeface="Calibri" panose="020F0502020204030204" pitchFamily="34" charset="0"/>
                <a:cs typeface="Calibri" panose="020F0502020204030204" pitchFamily="34" charset="0"/>
              </a:rPr>
              <a:t>xw</a:t>
            </a:r>
            <a:r>
              <a:rPr lang="en-US" sz="1800" baseline="30000" dirty="0">
                <a:latin typeface="Calibri" panose="020F0502020204030204" pitchFamily="34" charset="0"/>
                <a:cs typeface="Calibri" panose="020F0502020204030204" pitchFamily="34" charset="0"/>
              </a:rPr>
              <a:t>(-</a:t>
            </a:r>
            <a:r>
              <a:rPr lang="en-US" sz="1800" baseline="30000" dirty="0" err="1">
                <a:latin typeface="Calibri" panose="020F0502020204030204" pitchFamily="34" charset="0"/>
                <a:cs typeface="Calibri" panose="020F0502020204030204" pitchFamily="34" charset="0"/>
              </a:rPr>
              <a:t>w+f</a:t>
            </a:r>
            <a:r>
              <a:rPr lang="en-US" sz="1800" baseline="30000" dirty="0">
                <a:latin typeface="Calibri" panose="020F0502020204030204" pitchFamily="34" charset="0"/>
                <a:cs typeface="Calibri" panose="020F0502020204030204" pitchFamily="34" charset="0"/>
              </a:rPr>
              <a:t>(</a:t>
            </a:r>
            <a:r>
              <a:rPr lang="en-US" sz="1800" baseline="30000" dirty="0" err="1">
                <a:latin typeface="Calibri" panose="020F0502020204030204" pitchFamily="34" charset="0"/>
                <a:cs typeface="Calibri" panose="020F0502020204030204" pitchFamily="34" charset="0"/>
              </a:rPr>
              <a:t>x,w</a:t>
            </a:r>
            <a:r>
              <a:rPr lang="en-US" sz="1800" baseline="30000" dirty="0">
                <a:latin typeface="Calibri" panose="020F0502020204030204" pitchFamily="34" charset="0"/>
                <a:cs typeface="Calibri" panose="020F0502020204030204" pitchFamily="34" charset="0"/>
              </a:rPr>
              <a:t>))</a:t>
            </a:r>
            <a:r>
              <a:rPr lang="en-US" sz="1800" dirty="0">
                <a:latin typeface="Calibri" panose="020F0502020204030204" pitchFamily="34" charset="0"/>
                <a:cs typeface="Calibri" panose="020F0502020204030204" pitchFamily="34" charset="0"/>
              </a:rPr>
              <a:t>, where f(</a:t>
            </a:r>
            <a:r>
              <a:rPr lang="en-US" sz="1800" dirty="0" err="1">
                <a:latin typeface="Calibri" panose="020F0502020204030204" pitchFamily="34" charset="0"/>
                <a:cs typeface="Calibri" panose="020F0502020204030204" pitchFamily="34" charset="0"/>
              </a:rPr>
              <a:t>x,w</a:t>
            </a:r>
            <a:r>
              <a:rPr lang="en-US" sz="1800" dirty="0">
                <a:latin typeface="Calibri" panose="020F0502020204030204" pitchFamily="34" charset="0"/>
                <a:cs typeface="Calibri" panose="020F0502020204030204" pitchFamily="34" charset="0"/>
              </a:rPr>
              <a:t>)/w </a:t>
            </a:r>
            <a:r>
              <a:rPr lang="en-US" sz="1800" dirty="0">
                <a:latin typeface="Calibri" panose="020F0502020204030204" pitchFamily="34" charset="0"/>
                <a:cs typeface="Calibri" panose="020F0502020204030204" pitchFamily="34" charset="0"/>
                <a:sym typeface="Wingdings" pitchFamily="2" charset="2"/>
              </a:rPr>
              <a:t>0 as w</a:t>
            </a:r>
            <a:r>
              <a:rPr lang="en-US" sz="1800" dirty="0">
                <a:solidFill>
                  <a:srgbClr val="000000"/>
                </a:solidFill>
                <a:latin typeface="Calibri" panose="020F0502020204030204" pitchFamily="34" charset="0"/>
                <a:ea typeface="Times New Roman" pitchFamily="18" charset="0"/>
                <a:cs typeface="Calibri" panose="020F0502020204030204" pitchFamily="34" charset="0"/>
                <a:sym typeface="Wingdings" pitchFamily="2" charset="2"/>
              </a:rPr>
              <a:t>∞. </a:t>
            </a:r>
          </a:p>
          <a:p>
            <a:pPr>
              <a:spcBef>
                <a:spcPts val="200"/>
              </a:spcBef>
            </a:pPr>
            <a:r>
              <a:rPr lang="en-US" sz="2000" dirty="0">
                <a:solidFill>
                  <a:srgbClr val="000000"/>
                </a:solidFill>
                <a:latin typeface="Calibri" panose="020F0502020204030204" pitchFamily="34" charset="0"/>
                <a:cs typeface="Calibri" panose="020F0502020204030204" pitchFamily="34" charset="0"/>
                <a:sym typeface="Wingdings" pitchFamily="2" charset="2"/>
              </a:rPr>
              <a:t>If a, u, v &gt;0, then </a:t>
            </a:r>
            <a:r>
              <a:rPr lang="en-US" sz="2000" dirty="0">
                <a:latin typeface="Calibri" panose="020F0502020204030204" pitchFamily="34" charset="0"/>
                <a:cs typeface="Calibri" panose="020F0502020204030204" pitchFamily="34" charset="0"/>
              </a:rPr>
              <a:t>y(</a:t>
            </a:r>
            <a:r>
              <a:rPr lang="en-US" sz="2000" dirty="0" err="1">
                <a:latin typeface="Calibri" panose="020F0502020204030204" pitchFamily="34" charset="0"/>
                <a:cs typeface="Calibri" panose="020F0502020204030204" pitchFamily="34" charset="0"/>
              </a:rPr>
              <a:t>n</a:t>
            </a:r>
            <a:r>
              <a:rPr lang="en-US" sz="2000" baseline="30000" dirty="0" err="1">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u,v</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a:t>
            </a:r>
            <a:r>
              <a:rPr lang="en-US" sz="2000" baseline="30000" dirty="0" err="1">
                <a:latin typeface="Calibri" panose="020F0502020204030204" pitchFamily="34" charset="0"/>
                <a:cs typeface="Calibri" panose="020F0502020204030204" pitchFamily="34" charset="0"/>
              </a:rPr>
              <a:t>a</a:t>
            </a:r>
            <a:r>
              <a:rPr lang="en-US" sz="2000" dirty="0" err="1">
                <a:latin typeface="Calibri" panose="020F0502020204030204" pitchFamily="34" charset="0"/>
                <a:cs typeface="Calibri" panose="020F0502020204030204" pitchFamily="34" charset="0"/>
              </a:rPr>
              <a:t>L</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[1-u,-(a/v)(1-u)+o(1)] </a:t>
            </a:r>
            <a:r>
              <a:rPr lang="en-US" sz="2000" dirty="0">
                <a:solidFill>
                  <a:srgbClr val="000000"/>
                </a:solidFill>
                <a:latin typeface="Calibri" panose="020F0502020204030204" pitchFamily="34" charset="0"/>
                <a:cs typeface="Calibri" panose="020F0502020204030204" pitchFamily="34" charset="0"/>
                <a:sym typeface="Wingdings" pitchFamily="2" charset="2"/>
              </a:rPr>
              <a:t>as n</a:t>
            </a:r>
            <a:r>
              <a:rPr lang="en-US" sz="2000" dirty="0">
                <a:solidFill>
                  <a:srgbClr val="000000"/>
                </a:solidFill>
                <a:latin typeface="Calibri" panose="020F0502020204030204" pitchFamily="34" charset="0"/>
                <a:ea typeface="Times New Roman" pitchFamily="18" charset="0"/>
                <a:cs typeface="Calibri" panose="020F0502020204030204" pitchFamily="34" charset="0"/>
                <a:sym typeface="Wingdings" pitchFamily="2" charset="2"/>
              </a:rPr>
              <a:t>∞</a:t>
            </a:r>
            <a:r>
              <a:rPr lang="en-US" sz="2000" dirty="0">
                <a:solidFill>
                  <a:srgbClr val="000000"/>
                </a:solidFill>
                <a:latin typeface="Calibri" panose="020F0502020204030204" pitchFamily="34" charset="0"/>
                <a:cs typeface="Calibri" panose="020F0502020204030204" pitchFamily="34" charset="0"/>
                <a:sym typeface="Wingdings" pitchFamily="2" charset="2"/>
              </a:rPr>
              <a:t>.</a:t>
            </a:r>
          </a:p>
          <a:p>
            <a:pPr>
              <a:spcBef>
                <a:spcPts val="200"/>
              </a:spcBef>
            </a:pPr>
            <a:r>
              <a:rPr lang="en-US" sz="2000" dirty="0">
                <a:solidFill>
                  <a:srgbClr val="000000"/>
                </a:solidFill>
                <a:latin typeface="Calibri" panose="020F0502020204030204" pitchFamily="34" charset="0"/>
                <a:cs typeface="Calibri" panose="020F0502020204030204" pitchFamily="34" charset="0"/>
                <a:sym typeface="Wingdings" pitchFamily="2" charset="2"/>
              </a:rPr>
              <a:t>For QS generate numbers , set </a:t>
            </a:r>
            <a:r>
              <a:rPr lang="en-US" sz="2000" dirty="0">
                <a:latin typeface="Calibri" panose="020F0502020204030204" pitchFamily="34" charset="0"/>
                <a:cs typeface="Calibri" panose="020F0502020204030204" pitchFamily="34" charset="0"/>
              </a:rPr>
              <a:t>a= ½ . </a:t>
            </a:r>
          </a:p>
          <a:p>
            <a:pPr>
              <a:spcBef>
                <a:spcPts val="200"/>
              </a:spcBef>
            </a:pPr>
            <a:r>
              <a:rPr lang="en-US" sz="2000" dirty="0">
                <a:latin typeface="Calibri" panose="020F0502020204030204" pitchFamily="34" charset="0"/>
                <a:cs typeface="Calibri" panose="020F0502020204030204" pitchFamily="34" charset="0"/>
              </a:rPr>
              <a:t>Probability of finding an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u,v</a:t>
            </a:r>
            <a:r>
              <a:rPr lang="en-US" sz="2000" dirty="0">
                <a:latin typeface="Calibri" panose="020F0502020204030204" pitchFamily="34" charset="0"/>
                <a:cs typeface="Calibri" panose="020F0502020204030204" pitchFamily="34" charset="0"/>
              </a:rPr>
              <a:t>]-smooth number is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[1-u,-1/(2v)(1-u)+o(1)].</a:t>
            </a:r>
          </a:p>
          <a:p>
            <a:pPr>
              <a:spcBef>
                <a:spcPts val="200"/>
              </a:spcBef>
            </a:pPr>
            <a:r>
              <a:rPr lang="en-US" sz="2000" dirty="0">
                <a:latin typeface="Calibri" panose="020F0502020204030204" pitchFamily="34" charset="0"/>
                <a:cs typeface="Calibri" panose="020F0502020204030204" pitchFamily="34" charset="0"/>
              </a:rPr>
              <a:t>We must try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[1-u, 1/(2v)(1-u)+o(1)] to find one.</a:t>
            </a:r>
          </a:p>
          <a:p>
            <a:pPr>
              <a:spcBef>
                <a:spcPts val="200"/>
              </a:spcBef>
            </a:pPr>
            <a:r>
              <a:rPr lang="en-US" sz="2000" dirty="0">
                <a:latin typeface="Calibri" panose="020F0502020204030204" pitchFamily="34" charset="0"/>
                <a:cs typeface="Calibri" panose="020F0502020204030204" pitchFamily="34" charset="0"/>
              </a:rPr>
              <a:t>Size of factor base is</a:t>
            </a:r>
            <a:r>
              <a:rPr lang="en-US" sz="1800" dirty="0">
                <a:latin typeface="Calibri" panose="020F0502020204030204" pitchFamily="34" charset="0"/>
                <a:cs typeface="Calibri" panose="020F0502020204030204" pitchFamily="34" charset="0"/>
              </a:rPr>
              <a:t> ~ </a:t>
            </a:r>
            <a:r>
              <a:rPr lang="en-US" sz="2000" dirty="0">
                <a:latin typeface="Calibri" panose="020F0502020204030204" pitchFamily="34" charset="0"/>
                <a:cs typeface="Calibri" panose="020F0502020204030204" pitchFamily="34" charset="0"/>
              </a:rPr>
              <a:t>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u,v</a:t>
            </a:r>
            <a:r>
              <a:rPr lang="en-US" sz="2000" dirty="0">
                <a:latin typeface="Calibri" panose="020F0502020204030204" pitchFamily="34" charset="0"/>
                <a:cs typeface="Calibri" panose="020F0502020204030204" pitchFamily="34" charset="0"/>
              </a:rPr>
              <a:t>].</a:t>
            </a:r>
          </a:p>
          <a:p>
            <a:pPr>
              <a:spcBef>
                <a:spcPts val="200"/>
              </a:spcBef>
            </a:pPr>
            <a:r>
              <a:rPr lang="en-US" sz="2000" dirty="0">
                <a:latin typeface="Calibri" panose="020F0502020204030204" pitchFamily="34" charset="0"/>
                <a:cs typeface="Calibri" panose="020F0502020204030204" pitchFamily="34" charset="0"/>
              </a:rPr>
              <a:t>Choose u= 1/2.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[1/2, x]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[1/2, y]=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[1/2, </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p>
          <a:p>
            <a:pPr>
              <a:spcBef>
                <a:spcPts val="200"/>
              </a:spcBef>
            </a:pPr>
            <a:r>
              <a:rPr lang="en-US" sz="2000" dirty="0">
                <a:latin typeface="Calibri" panose="020F0502020204030204" pitchFamily="34" charset="0"/>
                <a:cs typeface="Calibri" panose="020F0502020204030204" pitchFamily="34" charset="0"/>
              </a:rPr>
              <a:t>Size of sieving interval is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[1/2, v]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[1/2, 1/(4v)]=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[1/2, v+1/(4v)].</a:t>
            </a:r>
          </a:p>
          <a:p>
            <a:pPr>
              <a:spcBef>
                <a:spcPts val="200"/>
              </a:spcBef>
            </a:pPr>
            <a:r>
              <a:rPr lang="en-US" sz="2000" dirty="0">
                <a:latin typeface="Calibri" panose="020F0502020204030204" pitchFamily="34" charset="0"/>
                <a:cs typeface="Calibri" panose="020F0502020204030204" pitchFamily="34" charset="0"/>
              </a:rPr>
              <a:t>Sieving time is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[1/2, v+1/(4v)].</a:t>
            </a:r>
          </a:p>
          <a:p>
            <a:pPr>
              <a:spcBef>
                <a:spcPts val="200"/>
              </a:spcBef>
            </a:pPr>
            <a:r>
              <a:rPr lang="en-US" sz="2000" dirty="0">
                <a:latin typeface="Calibri" panose="020F0502020204030204" pitchFamily="34" charset="0"/>
                <a:cs typeface="Calibri" panose="020F0502020204030204" pitchFamily="34" charset="0"/>
              </a:rPr>
              <a:t>Solving sparse equations is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[1/2, 2v+o(1)].  </a:t>
            </a:r>
          </a:p>
          <a:p>
            <a:pPr>
              <a:spcBef>
                <a:spcPts val="200"/>
              </a:spcBef>
            </a:pPr>
            <a:r>
              <a:rPr lang="en-US" sz="2000" dirty="0">
                <a:latin typeface="Calibri" panose="020F0502020204030204" pitchFamily="34" charset="0"/>
                <a:cs typeface="Calibri" panose="020F0502020204030204" pitchFamily="34" charset="0"/>
              </a:rPr>
              <a:t>Total time is minimized when v=1/2 and is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[1/2, 1+o(1)] .</a:t>
            </a:r>
          </a:p>
        </p:txBody>
      </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9" name="Slide Number Placeholder 5"/>
          <p:cNvSpPr>
            <a:spLocks noGrp="1"/>
          </p:cNvSpPr>
          <p:nvPr>
            <p:ph type="sldNum" sz="quarter" idx="12"/>
          </p:nvPr>
        </p:nvSpPr>
        <p:spPr>
          <a:noFill/>
        </p:spPr>
        <p:txBody>
          <a:bodyPr/>
          <a:lstStyle/>
          <a:p>
            <a:fld id="{01780CFB-05E6-4777-9D20-8FFA3F320CEB}" type="slidenum">
              <a:rPr lang="en-US" smtClean="0"/>
              <a:pPr/>
              <a:t>89</a:t>
            </a:fld>
            <a:endParaRPr lang="en-US"/>
          </a:p>
        </p:txBody>
      </p:sp>
      <p:sp>
        <p:nvSpPr>
          <p:cNvPr id="80900" name="Rectangle 2"/>
          <p:cNvSpPr>
            <a:spLocks noGrp="1" noChangeArrowheads="1"/>
          </p:cNvSpPr>
          <p:nvPr>
            <p:ph type="title"/>
          </p:nvPr>
        </p:nvSpPr>
        <p:spPr>
          <a:xfrm>
            <a:off x="685800" y="0"/>
            <a:ext cx="7772400" cy="914400"/>
          </a:xfrm>
        </p:spPr>
        <p:txBody>
          <a:bodyPr/>
          <a:lstStyle/>
          <a:p>
            <a:r>
              <a:rPr lang="en-US" sz="3600"/>
              <a:t>Three more algorithms</a:t>
            </a:r>
          </a:p>
        </p:txBody>
      </p:sp>
      <p:sp>
        <p:nvSpPr>
          <p:cNvPr id="80901" name="Rectangle 3"/>
          <p:cNvSpPr>
            <a:spLocks noGrp="1" noChangeArrowheads="1"/>
          </p:cNvSpPr>
          <p:nvPr>
            <p:ph type="body" idx="1"/>
          </p:nvPr>
        </p:nvSpPr>
        <p:spPr>
          <a:xfrm>
            <a:off x="304800" y="1981200"/>
            <a:ext cx="8458200" cy="3352800"/>
          </a:xfrm>
        </p:spPr>
        <p:txBody>
          <a:bodyPr/>
          <a:lstStyle/>
          <a:p>
            <a:pPr>
              <a:lnSpc>
                <a:spcPct val="90000"/>
              </a:lnSpc>
            </a:pPr>
            <a:r>
              <a:rPr lang="en-US" sz="2000" dirty="0">
                <a:latin typeface="Calibri" panose="020F0502020204030204" pitchFamily="34" charset="0"/>
                <a:cs typeface="Calibri" panose="020F0502020204030204" pitchFamily="34" charset="0"/>
              </a:rPr>
              <a:t>Multiple Polynomial Quadratic Sieve: Use many polynomials (shorter sieve intervals)</a:t>
            </a:r>
          </a:p>
          <a:p>
            <a:pPr>
              <a:lnSpc>
                <a:spcPct val="90000"/>
              </a:lnSpc>
            </a:pPr>
            <a:r>
              <a:rPr lang="en-US" sz="2000" dirty="0">
                <a:latin typeface="Calibri" panose="020F0502020204030204" pitchFamily="34" charset="0"/>
                <a:cs typeface="Calibri" panose="020F0502020204030204" pitchFamily="34" charset="0"/>
              </a:rPr>
              <a:t>Number Field Sieve:  Extends QFS by allowing elements to be algebraic integers in algebraic number field.</a:t>
            </a:r>
          </a:p>
          <a:p>
            <a:pPr>
              <a:lnSpc>
                <a:spcPct val="90000"/>
              </a:lnSpc>
            </a:pPr>
            <a:r>
              <a:rPr lang="en-US" sz="2000" dirty="0">
                <a:latin typeface="Calibri" panose="020F0502020204030204" pitchFamily="34" charset="0"/>
                <a:cs typeface="Calibri" panose="020F0502020204030204" pitchFamily="34" charset="0"/>
              </a:rPr>
              <a:t>Elliptic Curve Factoring Method: Does arithmetic over elliptic curve mod n.  Q=k x P.  Operations project mod p if </a:t>
            </a:r>
            <a:r>
              <a:rPr lang="en-US" sz="2000" dirty="0" err="1">
                <a:latin typeface="Calibri" panose="020F0502020204030204" pitchFamily="34" charset="0"/>
                <a:cs typeface="Calibri" panose="020F0502020204030204" pitchFamily="34" charset="0"/>
              </a:rPr>
              <a:t>p|n</a:t>
            </a:r>
            <a:r>
              <a:rPr lang="en-US" sz="2000" dirty="0">
                <a:latin typeface="Calibri" panose="020F0502020204030204" pitchFamily="34" charset="0"/>
                <a:cs typeface="Calibri" panose="020F0502020204030204" pitchFamily="34" charset="0"/>
              </a:rPr>
              <a:t>.  If Q is the identity (0:1:0) mod p, third coordinate, z, is 0 mod p.  Then (</a:t>
            </a:r>
            <a:r>
              <a:rPr lang="en-US" sz="2000" dirty="0" err="1">
                <a:latin typeface="Calibri" panose="020F0502020204030204" pitchFamily="34" charset="0"/>
                <a:cs typeface="Calibri" panose="020F0502020204030204" pitchFamily="34" charset="0"/>
              </a:rPr>
              <a:t>z,n</a:t>
            </a:r>
            <a:r>
              <a:rPr lang="en-US" sz="2000" dirty="0">
                <a:latin typeface="Calibri" panose="020F0502020204030204" pitchFamily="34" charset="0"/>
                <a:cs typeface="Calibri" panose="020F0502020204030204" pitchFamily="34" charset="0"/>
              </a:rPr>
              <a:t>)=p.  Now check to see if the difference of two points (for different k) have last coordinates: (z</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-z</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n)=p. </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6"/>
          <p:cNvSpPr>
            <a:spLocks noGrp="1"/>
          </p:cNvSpPr>
          <p:nvPr>
            <p:ph type="sldNum" sz="quarter" idx="12"/>
          </p:nvPr>
        </p:nvSpPr>
        <p:spPr>
          <a:noFill/>
        </p:spPr>
        <p:txBody>
          <a:bodyPr/>
          <a:lstStyle/>
          <a:p>
            <a:fld id="{44943A77-3210-4352-9942-8DC8A823B3F7}" type="slidenum">
              <a:rPr lang="en-US" smtClean="0"/>
              <a:pPr/>
              <a:t>9</a:t>
            </a:fld>
            <a:endParaRPr lang="en-US"/>
          </a:p>
        </p:txBody>
      </p:sp>
      <p:sp>
        <p:nvSpPr>
          <p:cNvPr id="24580" name="Rectangle 2"/>
          <p:cNvSpPr>
            <a:spLocks noGrp="1" noChangeArrowheads="1"/>
          </p:cNvSpPr>
          <p:nvPr>
            <p:ph type="title"/>
          </p:nvPr>
        </p:nvSpPr>
        <p:spPr>
          <a:xfrm>
            <a:off x="685800" y="0"/>
            <a:ext cx="7772400" cy="914400"/>
          </a:xfrm>
        </p:spPr>
        <p:txBody>
          <a:bodyPr/>
          <a:lstStyle/>
          <a:p>
            <a:r>
              <a:rPr lang="en-US" sz="3600"/>
              <a:t>Trapdoor functions</a:t>
            </a:r>
          </a:p>
        </p:txBody>
      </p:sp>
      <p:sp>
        <p:nvSpPr>
          <p:cNvPr id="24581" name="Rectangle 3"/>
          <p:cNvSpPr>
            <a:spLocks noGrp="1" noChangeArrowheads="1"/>
          </p:cNvSpPr>
          <p:nvPr>
            <p:ph type="body" sz="half" idx="1"/>
          </p:nvPr>
        </p:nvSpPr>
        <p:spPr>
          <a:xfrm>
            <a:off x="228600" y="1600200"/>
            <a:ext cx="8763000" cy="4648200"/>
          </a:xfrm>
        </p:spPr>
        <p:txBody>
          <a:bodyPr/>
          <a:lstStyle/>
          <a:p>
            <a:pPr>
              <a:spcBef>
                <a:spcPts val="200"/>
              </a:spcBef>
            </a:pPr>
            <a:r>
              <a:rPr lang="en-US" sz="2000" dirty="0">
                <a:latin typeface="Calibri" panose="020F0502020204030204" pitchFamily="34" charset="0"/>
                <a:cs typeface="Calibri" panose="020F0502020204030204" pitchFamily="34" charset="0"/>
              </a:rPr>
              <a:t>Public Key systems are based on “computationally hard”  “trap door problems”.</a:t>
            </a:r>
          </a:p>
          <a:p>
            <a:pPr lvl="1">
              <a:spcBef>
                <a:spcPts val="200"/>
              </a:spcBef>
            </a:pPr>
            <a:r>
              <a:rPr lang="en-US" sz="2000" dirty="0">
                <a:latin typeface="Calibri" panose="020F0502020204030204" pitchFamily="34" charset="0"/>
                <a:cs typeface="Calibri" panose="020F0502020204030204" pitchFamily="34" charset="0"/>
              </a:rPr>
              <a:t>Find a function y=f(x) which is easy to compute but hard to invert without “secret” information, t forming the trapdoor.  With t, it is easy to compute g(t, f(x))=x</a:t>
            </a:r>
          </a:p>
          <a:p>
            <a:pPr>
              <a:spcBef>
                <a:spcPts val="200"/>
              </a:spcBef>
            </a:pPr>
            <a:r>
              <a:rPr lang="en-US" sz="2000" dirty="0">
                <a:latin typeface="Calibri" panose="020F0502020204030204" pitchFamily="34" charset="0"/>
                <a:cs typeface="Calibri" panose="020F0502020204030204" pitchFamily="34" charset="0"/>
              </a:rPr>
              <a:t>Some trapdoors</a:t>
            </a:r>
          </a:p>
          <a:p>
            <a:pPr lvl="1">
              <a:spcBef>
                <a:spcPts val="200"/>
              </a:spcBef>
            </a:pPr>
            <a:r>
              <a:rPr lang="en-US" sz="2000" dirty="0">
                <a:latin typeface="Calibri" panose="020F0502020204030204" pitchFamily="34" charset="0"/>
                <a:cs typeface="Calibri" panose="020F0502020204030204" pitchFamily="34" charset="0"/>
              </a:rPr>
              <a:t>Factoring: f(x) =</a:t>
            </a:r>
            <a:r>
              <a:rPr lang="en-US" sz="2000" dirty="0" err="1">
                <a:latin typeface="Calibri" panose="020F0502020204030204" pitchFamily="34" charset="0"/>
                <a:cs typeface="Calibri" panose="020F0502020204030204" pitchFamily="34" charset="0"/>
              </a:rPr>
              <a:t>x</a:t>
            </a:r>
            <a:r>
              <a:rPr lang="en-US" sz="2000" baseline="30000" dirty="0" err="1">
                <a:latin typeface="Calibri" panose="020F0502020204030204" pitchFamily="34" charset="0"/>
                <a:cs typeface="Calibri" panose="020F0502020204030204" pitchFamily="34" charset="0"/>
              </a:rPr>
              <a:t>e</a:t>
            </a:r>
            <a:r>
              <a:rPr lang="en-US" sz="2000" dirty="0">
                <a:latin typeface="Calibri" panose="020F0502020204030204" pitchFamily="34" charset="0"/>
                <a:cs typeface="Calibri" panose="020F0502020204030204" pitchFamily="34" charset="0"/>
              </a:rPr>
              <a:t> (mod n).  n=</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 p, q are “large” primes –thousands of bits long.  Knowledge of p and q is the trapdoor.</a:t>
            </a:r>
          </a:p>
          <a:p>
            <a:pPr lvl="1">
              <a:spcBef>
                <a:spcPts val="200"/>
              </a:spcBef>
            </a:pPr>
            <a:r>
              <a:rPr lang="en-US" sz="2000" dirty="0">
                <a:latin typeface="Calibri" panose="020F0502020204030204" pitchFamily="34" charset="0"/>
                <a:cs typeface="Calibri" panose="020F0502020204030204" pitchFamily="34" charset="0"/>
              </a:rPr>
              <a:t>Discrete Log: h= </a:t>
            </a:r>
            <a:r>
              <a:rPr lang="en-US" sz="2000" dirty="0" err="1">
                <a:latin typeface="Calibri" panose="020F0502020204030204" pitchFamily="34" charset="0"/>
                <a:cs typeface="Calibri" panose="020F0502020204030204" pitchFamily="34" charset="0"/>
              </a:rPr>
              <a:t>g</a:t>
            </a:r>
            <a:r>
              <a:rPr lang="en-US" sz="2000" baseline="30000" dirty="0" err="1">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(mod p).  f(x)= (</a:t>
            </a:r>
            <a:r>
              <a:rPr lang="en-US" sz="2000" dirty="0" err="1">
                <a:latin typeface="Calibri" panose="020F0502020204030204" pitchFamily="34" charset="0"/>
                <a:cs typeface="Calibri" panose="020F0502020204030204" pitchFamily="34" charset="0"/>
              </a:rPr>
              <a:t>xh</a:t>
            </a:r>
            <a:r>
              <a:rPr lang="en-US" sz="2000" baseline="30000" dirty="0" err="1">
                <a:latin typeface="Calibri" panose="020F0502020204030204" pitchFamily="34" charset="0"/>
                <a:cs typeface="Calibri" panose="020F0502020204030204" pitchFamily="34" charset="0"/>
              </a:rPr>
              <a:t>b</a:t>
            </a:r>
            <a:r>
              <a:rPr lang="en-US" sz="2000" dirty="0" err="1">
                <a:latin typeface="Calibri" panose="020F0502020204030204" pitchFamily="34" charset="0"/>
                <a:cs typeface="Calibri" panose="020F0502020204030204" pitchFamily="34" charset="0"/>
              </a:rPr>
              <a:t>,g</a:t>
            </a:r>
            <a:r>
              <a:rPr lang="en-US" sz="2000" baseline="30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b selected at random by </a:t>
            </a:r>
            <a:r>
              <a:rPr lang="en-US" sz="2000" dirty="0" err="1">
                <a:latin typeface="Calibri" panose="020F0502020204030204" pitchFamily="34" charset="0"/>
                <a:cs typeface="Calibri" panose="020F0502020204030204" pitchFamily="34" charset="0"/>
              </a:rPr>
              <a:t>encryptor</a:t>
            </a:r>
            <a:r>
              <a:rPr lang="en-US" sz="2000" dirty="0">
                <a:latin typeface="Calibri" panose="020F0502020204030204" pitchFamily="34" charset="0"/>
                <a:cs typeface="Calibri" panose="020F0502020204030204" pitchFamily="34" charset="0"/>
              </a:rPr>
              <a:t>.  a is the trapdoor.</a:t>
            </a:r>
          </a:p>
          <a:p>
            <a:pPr lvl="1">
              <a:spcBef>
                <a:spcPts val="200"/>
              </a:spcBef>
            </a:pPr>
            <a:r>
              <a:rPr lang="en-US" sz="2000" dirty="0">
                <a:latin typeface="Calibri" panose="020F0502020204030204" pitchFamily="34" charset="0"/>
                <a:cs typeface="Calibri" panose="020F0502020204030204" pitchFamily="34" charset="0"/>
              </a:rPr>
              <a:t>Elliptic curve discrete log:  Given Elliptic curve E(</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+ax+b, over a finite field </a:t>
            </a:r>
            <a:r>
              <a:rPr lang="en-US" sz="2000" dirty="0" err="1">
                <a:latin typeface="Calibri" panose="020F0502020204030204" pitchFamily="34" charset="0"/>
                <a:cs typeface="Calibri" panose="020F0502020204030204" pitchFamily="34" charset="0"/>
              </a:rPr>
              <a:t>Z</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and a base point B= </a:t>
            </a:r>
            <a:r>
              <a:rPr lang="en-US" sz="2000" dirty="0" err="1">
                <a:latin typeface="Calibri" panose="020F0502020204030204" pitchFamily="34" charset="0"/>
                <a:cs typeface="Calibri" panose="020F0502020204030204" pitchFamily="34" charset="0"/>
              </a:rPr>
              <a:t>nP</a:t>
            </a:r>
            <a:r>
              <a:rPr lang="en-US" sz="2000" dirty="0">
                <a:latin typeface="Calibri" panose="020F0502020204030204" pitchFamily="34" charset="0"/>
                <a:cs typeface="Calibri" panose="020F0502020204030204" pitchFamily="34" charset="0"/>
              </a:rPr>
              <a:t>.  Message is encoded as point on E(a, b), M.  f(M)= (</a:t>
            </a:r>
            <a:r>
              <a:rPr lang="en-US" sz="2000" dirty="0" err="1">
                <a:latin typeface="Calibri" panose="020F0502020204030204" pitchFamily="34" charset="0"/>
                <a:cs typeface="Calibri" panose="020F0502020204030204" pitchFamily="34" charset="0"/>
              </a:rPr>
              <a:t>M+rB</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rP</a:t>
            </a:r>
            <a:r>
              <a:rPr lang="en-US" sz="2000" dirty="0">
                <a:latin typeface="Calibri" panose="020F0502020204030204" pitchFamily="34" charset="0"/>
                <a:cs typeface="Calibri" panose="020F0502020204030204" pitchFamily="34" charset="0"/>
              </a:rPr>
              <a:t>).  r is picked randomly by </a:t>
            </a:r>
            <a:r>
              <a:rPr lang="en-US" sz="2000" dirty="0" err="1">
                <a:latin typeface="Calibri" panose="020F0502020204030204" pitchFamily="34" charset="0"/>
                <a:cs typeface="Calibri" panose="020F0502020204030204" pitchFamily="34" charset="0"/>
              </a:rPr>
              <a:t>encryptor</a:t>
            </a:r>
            <a:r>
              <a:rPr lang="en-US" sz="2000" dirty="0">
                <a:latin typeface="Calibri" panose="020F0502020204030204" pitchFamily="34" charset="0"/>
                <a:cs typeface="Calibri" panose="020F0502020204030204" pitchFamily="34" charset="0"/>
              </a:rPr>
              <a:t>.  Trapdoor is n.</a:t>
            </a: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685800" y="76200"/>
            <a:ext cx="7772400" cy="685800"/>
          </a:xfrm>
        </p:spPr>
        <p:txBody>
          <a:bodyPr/>
          <a:lstStyle/>
          <a:p>
            <a:r>
              <a:rPr lang="en-US" sz="3600"/>
              <a:t>Factoring Algorithms</a:t>
            </a:r>
          </a:p>
        </p:txBody>
      </p:sp>
      <p:pic>
        <p:nvPicPr>
          <p:cNvPr id="247814" name="Picture 6" descr="slide0035_image012"/>
          <p:cNvPicPr>
            <a:picLocks noChangeAspect="1" noChangeArrowheads="1"/>
          </p:cNvPicPr>
          <p:nvPr/>
        </p:nvPicPr>
        <p:blipFill>
          <a:blip r:embed="rId2" cstate="print"/>
          <a:srcRect/>
          <a:stretch>
            <a:fillRect/>
          </a:stretch>
        </p:blipFill>
        <p:spPr bwMode="auto">
          <a:xfrm>
            <a:off x="533400" y="1752600"/>
            <a:ext cx="7467600" cy="3352800"/>
          </a:xfrm>
          <a:prstGeom prst="rect">
            <a:avLst/>
          </a:prstGeom>
          <a:noFill/>
        </p:spPr>
      </p:pic>
      <p:sp>
        <p:nvSpPr>
          <p:cNvPr id="7"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90</a:t>
            </a:fld>
            <a:endParaRPr lang="en-US"/>
          </a:p>
        </p:txBody>
      </p:sp>
      <p:sp>
        <p:nvSpPr>
          <p:cNvPr id="10" name="TextBox 9"/>
          <p:cNvSpPr txBox="1"/>
          <p:nvPr/>
        </p:nvSpPr>
        <p:spPr>
          <a:xfrm>
            <a:off x="4343400" y="6321623"/>
            <a:ext cx="2303836" cy="307777"/>
          </a:xfrm>
          <a:prstGeom prst="rect">
            <a:avLst/>
          </a:prstGeom>
          <a:noFill/>
        </p:spPr>
        <p:txBody>
          <a:bodyPr wrap="none" rtlCol="0">
            <a:spAutoFit/>
          </a:bodyPr>
          <a:lstStyle/>
          <a:p>
            <a:r>
              <a:rPr lang="en-US" sz="1400">
                <a:latin typeface="Arial" pitchFamily="34" charset="0"/>
                <a:cs typeface="Arial" pitchFamily="34" charset="0"/>
              </a:rPr>
              <a:t>Example from Mark Stamp</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91</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a:t>Work Factors</a:t>
            </a:r>
          </a:p>
        </p:txBody>
      </p:sp>
      <p:graphicFrame>
        <p:nvGraphicFramePr>
          <p:cNvPr id="8" name="Table 7"/>
          <p:cNvGraphicFramePr>
            <a:graphicFrameLocks noGrp="1"/>
          </p:cNvGraphicFramePr>
          <p:nvPr>
            <p:extLst>
              <p:ext uri="{D42A27DB-BD31-4B8C-83A1-F6EECF244321}">
                <p14:modId xmlns:p14="http://schemas.microsoft.com/office/powerpoint/2010/main" val="2121863990"/>
              </p:ext>
            </p:extLst>
          </p:nvPr>
        </p:nvGraphicFramePr>
        <p:xfrm>
          <a:off x="1371600" y="1615440"/>
          <a:ext cx="6248400" cy="158496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algn="r"/>
                      <a:r>
                        <a:rPr lang="en-US" sz="2000">
                          <a:solidFill>
                            <a:schemeClr val="tx1"/>
                          </a:solidFill>
                          <a:latin typeface="Calibri" panose="020F0502020204030204" pitchFamily="34" charset="0"/>
                          <a:cs typeface="Calibri" panose="020F0502020204030204" pitchFamily="34" charset="0"/>
                        </a:rPr>
                        <a:t>Method</a:t>
                      </a:r>
                    </a:p>
                  </a:txBody>
                  <a:tcPr/>
                </a:tc>
                <a:tc>
                  <a:txBody>
                    <a:bodyPr/>
                    <a:lstStyle/>
                    <a:p>
                      <a:pPr algn="r"/>
                      <a:r>
                        <a:rPr lang="en-US" sz="2000">
                          <a:solidFill>
                            <a:schemeClr val="tx1"/>
                          </a:solidFill>
                          <a:latin typeface="Calibri" panose="020F0502020204030204" pitchFamily="34" charset="0"/>
                          <a:cs typeface="Calibri" panose="020F0502020204030204" pitchFamily="34" charset="0"/>
                        </a:rPr>
                        <a:t>f(x)</a:t>
                      </a:r>
                    </a:p>
                  </a:txBody>
                  <a:tcPr/>
                </a:tc>
                <a:extLst>
                  <a:ext uri="{0D108BD9-81ED-4DB2-BD59-A6C34878D82A}">
                    <a16:rowId xmlns:a16="http://schemas.microsoft.com/office/drawing/2014/main" val="10000"/>
                  </a:ext>
                </a:extLst>
              </a:tr>
              <a:tr h="370840">
                <a:tc>
                  <a:txBody>
                    <a:bodyPr/>
                    <a:lstStyle/>
                    <a:p>
                      <a:pPr algn="l"/>
                      <a:r>
                        <a:rPr lang="en-US" sz="2000">
                          <a:solidFill>
                            <a:schemeClr val="tx1"/>
                          </a:solidFill>
                          <a:latin typeface="Calibri" panose="020F0502020204030204" pitchFamily="34" charset="0"/>
                          <a:cs typeface="Calibri" panose="020F0502020204030204" pitchFamily="34" charset="0"/>
                        </a:rPr>
                        <a:t>Trial Division</a:t>
                      </a:r>
                    </a:p>
                  </a:txBody>
                  <a:tcPr/>
                </a:tc>
                <a:tc>
                  <a:txBody>
                    <a:bodyPr/>
                    <a:lstStyle/>
                    <a:p>
                      <a:pPr algn="r"/>
                      <a:r>
                        <a:rPr lang="en-US" sz="2000">
                          <a:solidFill>
                            <a:schemeClr val="tx1"/>
                          </a:solidFill>
                          <a:latin typeface="Calibri" panose="020F0502020204030204" pitchFamily="34" charset="0"/>
                          <a:cs typeface="Calibri" panose="020F0502020204030204" pitchFamily="34" charset="0"/>
                        </a:rPr>
                        <a:t>n/</a:t>
                      </a:r>
                      <a:r>
                        <a:rPr lang="en-US" sz="2000" err="1">
                          <a:solidFill>
                            <a:schemeClr val="tx1"/>
                          </a:solidFill>
                          <a:latin typeface="Calibri" panose="020F0502020204030204" pitchFamily="34" charset="0"/>
                          <a:cs typeface="Calibri" panose="020F0502020204030204" pitchFamily="34" charset="0"/>
                        </a:rPr>
                        <a:t>lg</a:t>
                      </a:r>
                      <a:r>
                        <a:rPr lang="en-US" sz="2000">
                          <a:solidFill>
                            <a:schemeClr val="tx1"/>
                          </a:solidFill>
                          <a:latin typeface="Calibri" panose="020F0502020204030204" pitchFamily="34" charset="0"/>
                          <a:cs typeface="Calibri" panose="020F0502020204030204" pitchFamily="34" charset="0"/>
                        </a:rPr>
                        <a:t>(n)</a:t>
                      </a:r>
                    </a:p>
                  </a:txBody>
                  <a:tcPr/>
                </a:tc>
                <a:extLst>
                  <a:ext uri="{0D108BD9-81ED-4DB2-BD59-A6C34878D82A}">
                    <a16:rowId xmlns:a16="http://schemas.microsoft.com/office/drawing/2014/main" val="10001"/>
                  </a:ext>
                </a:extLst>
              </a:tr>
              <a:tr h="370840">
                <a:tc>
                  <a:txBody>
                    <a:bodyPr/>
                    <a:lstStyle/>
                    <a:p>
                      <a:pPr algn="l"/>
                      <a:r>
                        <a:rPr lang="en-US" sz="2000">
                          <a:solidFill>
                            <a:schemeClr val="tx1"/>
                          </a:solidFill>
                          <a:latin typeface="Calibri" panose="020F0502020204030204" pitchFamily="34" charset="0"/>
                          <a:cs typeface="Calibri" panose="020F0502020204030204" pitchFamily="34" charset="0"/>
                        </a:rPr>
                        <a:t>Quadratic Sieve</a:t>
                      </a:r>
                    </a:p>
                  </a:txBody>
                  <a:tcPr/>
                </a:tc>
                <a:tc>
                  <a:txBody>
                    <a:bodyPr/>
                    <a:lstStyle/>
                    <a:p>
                      <a:pPr algn="r"/>
                      <a:r>
                        <a:rPr lang="en-US" sz="2000">
                          <a:solidFill>
                            <a:schemeClr val="tx1"/>
                          </a:solidFill>
                          <a:latin typeface="Calibri" panose="020F0502020204030204" pitchFamily="34" charset="0"/>
                          <a:cs typeface="Calibri" panose="020F0502020204030204" pitchFamily="34" charset="0"/>
                        </a:rPr>
                        <a:t>(n </a:t>
                      </a:r>
                      <a:r>
                        <a:rPr lang="en-US" sz="2000" err="1">
                          <a:solidFill>
                            <a:schemeClr val="tx1"/>
                          </a:solidFill>
                          <a:latin typeface="Calibri" panose="020F0502020204030204" pitchFamily="34" charset="0"/>
                          <a:cs typeface="Calibri" panose="020F0502020204030204" pitchFamily="34" charset="0"/>
                        </a:rPr>
                        <a:t>lg</a:t>
                      </a:r>
                      <a:r>
                        <a:rPr lang="en-US" sz="2000">
                          <a:solidFill>
                            <a:schemeClr val="tx1"/>
                          </a:solidFill>
                          <a:latin typeface="Calibri" panose="020F0502020204030204" pitchFamily="34" charset="0"/>
                          <a:cs typeface="Calibri" panose="020F0502020204030204" pitchFamily="34" charset="0"/>
                        </a:rPr>
                        <a:t>(n))</a:t>
                      </a:r>
                      <a:r>
                        <a:rPr lang="en-US" sz="2000" baseline="30000">
                          <a:solidFill>
                            <a:schemeClr val="tx1"/>
                          </a:solidFill>
                          <a:latin typeface="Calibri" panose="020F0502020204030204" pitchFamily="34" charset="0"/>
                          <a:cs typeface="Calibri" panose="020F0502020204030204" pitchFamily="34" charset="0"/>
                        </a:rPr>
                        <a:t>1/2</a:t>
                      </a:r>
                    </a:p>
                  </a:txBody>
                  <a:tcPr/>
                </a:tc>
                <a:extLst>
                  <a:ext uri="{0D108BD9-81ED-4DB2-BD59-A6C34878D82A}">
                    <a16:rowId xmlns:a16="http://schemas.microsoft.com/office/drawing/2014/main" val="10002"/>
                  </a:ext>
                </a:extLst>
              </a:tr>
              <a:tr h="370840">
                <a:tc>
                  <a:txBody>
                    <a:bodyPr/>
                    <a:lstStyle/>
                    <a:p>
                      <a:pPr algn="l"/>
                      <a:r>
                        <a:rPr lang="en-US" sz="2000">
                          <a:solidFill>
                            <a:schemeClr val="tx1"/>
                          </a:solidFill>
                          <a:latin typeface="Calibri" panose="020F0502020204030204" pitchFamily="34" charset="0"/>
                          <a:cs typeface="Calibri" panose="020F0502020204030204" pitchFamily="34" charset="0"/>
                        </a:rPr>
                        <a:t>Number Field Sieve</a:t>
                      </a:r>
                    </a:p>
                  </a:txBody>
                  <a:tcPr/>
                </a:tc>
                <a:tc>
                  <a:txBody>
                    <a:bodyPr/>
                    <a:lstStyle/>
                    <a:p>
                      <a:pPr algn="r"/>
                      <a:r>
                        <a:rPr lang="en-US" sz="2000" dirty="0">
                          <a:solidFill>
                            <a:schemeClr val="tx1"/>
                          </a:solidFill>
                          <a:latin typeface="Calibri" panose="020F0502020204030204" pitchFamily="34" charset="0"/>
                          <a:cs typeface="Calibri" panose="020F0502020204030204" pitchFamily="34" charset="0"/>
                        </a:rPr>
                        <a:t>1.9223 n</a:t>
                      </a:r>
                      <a:r>
                        <a:rPr lang="en-US" sz="2000" baseline="30000" dirty="0">
                          <a:solidFill>
                            <a:schemeClr val="tx1"/>
                          </a:solidFill>
                          <a:latin typeface="Calibri" panose="020F0502020204030204" pitchFamily="34" charset="0"/>
                          <a:cs typeface="Calibri" panose="020F0502020204030204" pitchFamily="34" charset="0"/>
                        </a:rPr>
                        <a:t>1/3</a:t>
                      </a:r>
                      <a:r>
                        <a:rPr lang="en-US" sz="2000" baseline="0" dirty="0">
                          <a:solidFill>
                            <a:schemeClr val="tx1"/>
                          </a:solidFill>
                          <a:latin typeface="Calibri" panose="020F0502020204030204" pitchFamily="34" charset="0"/>
                          <a:cs typeface="Calibri" panose="020F0502020204030204" pitchFamily="34" charset="0"/>
                        </a:rPr>
                        <a:t> lg(n)</a:t>
                      </a:r>
                      <a:r>
                        <a:rPr lang="en-US" sz="2000" baseline="30000" dirty="0">
                          <a:solidFill>
                            <a:schemeClr val="tx1"/>
                          </a:solidFill>
                          <a:latin typeface="Calibri" panose="020F0502020204030204" pitchFamily="34" charset="0"/>
                          <a:cs typeface="Calibri" panose="020F0502020204030204" pitchFamily="34" charset="0"/>
                        </a:rPr>
                        <a:t>2/3</a:t>
                      </a:r>
                    </a:p>
                  </a:txBody>
                  <a:tcPr/>
                </a:tc>
                <a:extLst>
                  <a:ext uri="{0D108BD9-81ED-4DB2-BD59-A6C34878D82A}">
                    <a16:rowId xmlns:a16="http://schemas.microsoft.com/office/drawing/2014/main" val="10003"/>
                  </a:ext>
                </a:extLst>
              </a:tr>
            </a:tbl>
          </a:graphicData>
        </a:graphic>
      </p:graphicFrame>
      <p:sp>
        <p:nvSpPr>
          <p:cNvPr id="9" name="TextBox 8"/>
          <p:cNvSpPr txBox="1"/>
          <p:nvPr/>
        </p:nvSpPr>
        <p:spPr>
          <a:xfrm>
            <a:off x="304800" y="3657600"/>
            <a:ext cx="8458200" cy="1447800"/>
          </a:xfrm>
          <a:prstGeom prst="rect">
            <a:avLst/>
          </a:prstGeom>
          <a:noFill/>
        </p:spPr>
        <p:txBody>
          <a:bodyPr wrap="square" rtlCol="0">
            <a:noAutofit/>
          </a:bodyPr>
          <a:lstStyle/>
          <a:p>
            <a:pPr marL="342900" lvl="0" indent="-342900">
              <a:spcBef>
                <a:spcPts val="200"/>
              </a:spcBef>
              <a:buFontTx/>
              <a:buChar char="•"/>
            </a:pPr>
            <a:r>
              <a:rPr kumimoji="1" lang="en-US" sz="2000" kern="0" dirty="0">
                <a:solidFill>
                  <a:srgbClr val="000000"/>
                </a:solidFill>
                <a:latin typeface="Calibri" panose="020F0502020204030204" pitchFamily="34" charset="0"/>
                <a:cs typeface="Calibri" panose="020F0502020204030204" pitchFamily="34" charset="0"/>
              </a:rPr>
              <a:t>Quadratic Sieve: L</a:t>
            </a:r>
            <a:r>
              <a:rPr kumimoji="1" lang="en-US" sz="2000" kern="0" baseline="-25000" dirty="0">
                <a:solidFill>
                  <a:srgbClr val="000000"/>
                </a:solidFill>
                <a:latin typeface="Calibri" panose="020F0502020204030204" pitchFamily="34" charset="0"/>
                <a:cs typeface="Calibri" panose="020F0502020204030204" pitchFamily="34" charset="0"/>
              </a:rPr>
              <a:t>n</a:t>
            </a:r>
            <a:r>
              <a:rPr kumimoji="1" lang="en-US" sz="2000" kern="0" dirty="0">
                <a:solidFill>
                  <a:srgbClr val="000000"/>
                </a:solidFill>
                <a:latin typeface="Calibri" panose="020F0502020204030204" pitchFamily="34" charset="0"/>
                <a:cs typeface="Calibri" panose="020F0502020204030204" pitchFamily="34" charset="0"/>
              </a:rPr>
              <a:t>[1/2, 1+o(1)]</a:t>
            </a:r>
          </a:p>
          <a:p>
            <a:pPr marL="342900" lvl="0" indent="-342900">
              <a:spcBef>
                <a:spcPts val="200"/>
              </a:spcBef>
              <a:buFontTx/>
              <a:buChar char="•"/>
            </a:pPr>
            <a:r>
              <a:rPr kumimoji="1" lang="en-US" sz="2000" kern="0" dirty="0">
                <a:solidFill>
                  <a:srgbClr val="000000"/>
                </a:solidFill>
                <a:latin typeface="Calibri" panose="020F0502020204030204" pitchFamily="34" charset="0"/>
                <a:cs typeface="Calibri" panose="020F0502020204030204" pitchFamily="34" charset="0"/>
              </a:rPr>
              <a:t>ECM: </a:t>
            </a:r>
            <a:r>
              <a:rPr kumimoji="1" lang="en-US" sz="2000" kern="0" dirty="0" err="1">
                <a:solidFill>
                  <a:srgbClr val="000000"/>
                </a:solidFill>
                <a:latin typeface="Calibri" panose="020F0502020204030204" pitchFamily="34" charset="0"/>
                <a:cs typeface="Calibri" panose="020F0502020204030204" pitchFamily="34" charset="0"/>
              </a:rPr>
              <a:t>L</a:t>
            </a:r>
            <a:r>
              <a:rPr kumimoji="1" lang="en-US" sz="2000" kern="0" baseline="-25000" dirty="0" err="1">
                <a:solidFill>
                  <a:srgbClr val="000000"/>
                </a:solidFill>
                <a:latin typeface="Calibri" panose="020F0502020204030204" pitchFamily="34" charset="0"/>
                <a:cs typeface="Calibri" panose="020F0502020204030204" pitchFamily="34" charset="0"/>
              </a:rPr>
              <a:t>p</a:t>
            </a:r>
            <a:r>
              <a:rPr kumimoji="1" lang="en-US" sz="2000" kern="0" dirty="0">
                <a:solidFill>
                  <a:srgbClr val="000000"/>
                </a:solidFill>
                <a:latin typeface="Calibri" panose="020F0502020204030204" pitchFamily="34" charset="0"/>
                <a:cs typeface="Calibri" panose="020F0502020204030204" pitchFamily="34" charset="0"/>
              </a:rPr>
              <a:t>[1/2, -√(1/2)] where p is smallest prime dividing n.</a:t>
            </a:r>
          </a:p>
          <a:p>
            <a:pPr marL="342900" lvl="0" indent="-342900">
              <a:spcBef>
                <a:spcPts val="200"/>
              </a:spcBef>
              <a:buFontTx/>
              <a:buChar char="•"/>
            </a:pPr>
            <a:r>
              <a:rPr kumimoji="1" lang="en-US" sz="2000" kern="0" dirty="0">
                <a:solidFill>
                  <a:srgbClr val="000000"/>
                </a:solidFill>
                <a:latin typeface="Calibri" panose="020F0502020204030204" pitchFamily="34" charset="0"/>
                <a:cs typeface="Calibri" panose="020F0502020204030204" pitchFamily="34" charset="0"/>
              </a:rPr>
              <a:t>Fastest in 1998: L</a:t>
            </a:r>
            <a:r>
              <a:rPr kumimoji="1" lang="en-US" sz="2000" kern="0" baseline="-25000" dirty="0">
                <a:solidFill>
                  <a:srgbClr val="000000"/>
                </a:solidFill>
                <a:latin typeface="Calibri" panose="020F0502020204030204" pitchFamily="34" charset="0"/>
                <a:cs typeface="Calibri" panose="020F0502020204030204" pitchFamily="34" charset="0"/>
              </a:rPr>
              <a:t>n</a:t>
            </a:r>
            <a:r>
              <a:rPr kumimoji="1" lang="en-US" sz="2000" kern="0" dirty="0">
                <a:solidFill>
                  <a:srgbClr val="000000"/>
                </a:solidFill>
                <a:latin typeface="Calibri" panose="020F0502020204030204" pitchFamily="34" charset="0"/>
                <a:cs typeface="Calibri" panose="020F0502020204030204" pitchFamily="34" charset="0"/>
              </a:rPr>
              <a:t>[1/2, 1+o(1)]</a:t>
            </a:r>
          </a:p>
          <a:p>
            <a:pPr marL="342900" lvl="0" indent="-342900">
              <a:spcBef>
                <a:spcPts val="200"/>
              </a:spcBef>
              <a:buFontTx/>
              <a:buChar char="•"/>
            </a:pPr>
            <a:r>
              <a:rPr kumimoji="1" lang="en-US" sz="2000" kern="0" dirty="0">
                <a:solidFill>
                  <a:srgbClr val="000000"/>
                </a:solidFill>
                <a:latin typeface="Calibri" panose="020F0502020204030204" pitchFamily="34" charset="0"/>
                <a:cs typeface="Calibri" panose="020F0502020204030204" pitchFamily="34" charset="0"/>
              </a:rPr>
              <a:t>NFS (Pollard again): L</a:t>
            </a:r>
            <a:r>
              <a:rPr kumimoji="1" lang="en-US" sz="2000" kern="0" baseline="-25000" dirty="0">
                <a:solidFill>
                  <a:srgbClr val="000000"/>
                </a:solidFill>
                <a:latin typeface="Calibri" panose="020F0502020204030204" pitchFamily="34" charset="0"/>
                <a:cs typeface="Calibri" panose="020F0502020204030204" pitchFamily="34" charset="0"/>
              </a:rPr>
              <a:t>n</a:t>
            </a:r>
            <a:r>
              <a:rPr kumimoji="1" lang="en-US" sz="2000" kern="0" dirty="0">
                <a:solidFill>
                  <a:srgbClr val="000000"/>
                </a:solidFill>
                <a:latin typeface="Calibri" panose="020F0502020204030204" pitchFamily="34" charset="0"/>
                <a:cs typeface="Calibri" panose="020F0502020204030204" pitchFamily="34" charset="0"/>
              </a:rPr>
              <a:t>[1/3, (64/9)</a:t>
            </a:r>
            <a:r>
              <a:rPr kumimoji="1" lang="en-US" sz="2000" kern="0" baseline="30000" dirty="0">
                <a:solidFill>
                  <a:srgbClr val="000000"/>
                </a:solidFill>
                <a:latin typeface="Calibri" panose="020F0502020204030204" pitchFamily="34" charset="0"/>
                <a:cs typeface="Calibri" panose="020F0502020204030204" pitchFamily="34" charset="0"/>
              </a:rPr>
              <a:t>(1/3)</a:t>
            </a:r>
            <a:r>
              <a:rPr kumimoji="1" lang="en-US" sz="2000" kern="0" dirty="0">
                <a:solidFill>
                  <a:srgbClr val="000000"/>
                </a:solidFill>
                <a:latin typeface="Calibri" panose="020F0502020204030204" pitchFamily="34" charset="0"/>
                <a:cs typeface="Calibri" panose="020F0502020204030204" pitchFamily="34" charset="0"/>
              </a:rPr>
              <a:t>].</a:t>
            </a:r>
          </a:p>
          <a:p>
            <a:pPr>
              <a:spcBef>
                <a:spcPts val="200"/>
              </a:spcBef>
              <a:buFont typeface="Arial" pitchFamily="34" charset="0"/>
              <a:buChar char="•"/>
            </a:pPr>
            <a:r>
              <a:rPr lang="en-US" sz="2000" dirty="0">
                <a:latin typeface="Calibri" panose="020F0502020204030204" pitchFamily="34" charset="0"/>
                <a:cs typeface="Calibri" panose="020F0502020204030204" pitchFamily="34" charset="0"/>
              </a:rPr>
              <a:t>   QS best for N up to 390 bit 117 digits), then NFS.</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3" name="Slide Number Placeholder 5"/>
          <p:cNvSpPr>
            <a:spLocks noGrp="1"/>
          </p:cNvSpPr>
          <p:nvPr>
            <p:ph type="sldNum" sz="quarter" idx="12"/>
          </p:nvPr>
        </p:nvSpPr>
        <p:spPr>
          <a:noFill/>
        </p:spPr>
        <p:txBody>
          <a:bodyPr/>
          <a:lstStyle/>
          <a:p>
            <a:fld id="{C8E77B09-5214-422B-9A93-4A9C47A89F3C}" type="slidenum">
              <a:rPr lang="en-US" smtClean="0"/>
              <a:pPr/>
              <a:t>92</a:t>
            </a:fld>
            <a:endParaRPr lang="en-US"/>
          </a:p>
        </p:txBody>
      </p:sp>
      <p:sp>
        <p:nvSpPr>
          <p:cNvPr id="76804" name="Rectangle 2"/>
          <p:cNvSpPr>
            <a:spLocks noGrp="1" noChangeArrowheads="1"/>
          </p:cNvSpPr>
          <p:nvPr>
            <p:ph type="title"/>
          </p:nvPr>
        </p:nvSpPr>
        <p:spPr>
          <a:xfrm>
            <a:off x="762000" y="0"/>
            <a:ext cx="7772400" cy="914400"/>
          </a:xfrm>
        </p:spPr>
        <p:txBody>
          <a:bodyPr/>
          <a:lstStyle/>
          <a:p>
            <a:r>
              <a:rPr lang="en-US" sz="3600"/>
              <a:t>RSA Caution: Homomorphism</a:t>
            </a:r>
          </a:p>
        </p:txBody>
      </p:sp>
      <p:sp>
        <p:nvSpPr>
          <p:cNvPr id="76805" name="Rectangle 3"/>
          <p:cNvSpPr>
            <a:spLocks noGrp="1" noChangeArrowheads="1"/>
          </p:cNvSpPr>
          <p:nvPr>
            <p:ph type="body" idx="1"/>
          </p:nvPr>
        </p:nvSpPr>
        <p:spPr>
          <a:xfrm>
            <a:off x="685800" y="1905000"/>
            <a:ext cx="7772400" cy="4114800"/>
          </a:xfrm>
        </p:spPr>
        <p:txBody>
          <a:bodyPr/>
          <a:lstStyle/>
          <a:p>
            <a:r>
              <a:rPr lang="en-US" sz="2000" dirty="0" err="1">
                <a:latin typeface="Calibri" panose="020F0502020204030204" pitchFamily="34" charset="0"/>
                <a:cs typeface="Calibri" panose="020F0502020204030204" pitchFamily="34" charset="0"/>
              </a:rPr>
              <a:t>Commutivity</a:t>
            </a:r>
            <a:endParaRPr lang="en-US" sz="2000" dirty="0">
              <a:latin typeface="Calibri" panose="020F0502020204030204" pitchFamily="34" charset="0"/>
              <a:cs typeface="Calibri" panose="020F0502020204030204" pitchFamily="34" charset="0"/>
            </a:endParaRPr>
          </a:p>
          <a:p>
            <a:pPr lvl="1"/>
            <a:r>
              <a:rPr lang="en-US" sz="2000" dirty="0">
                <a:latin typeface="Calibri" panose="020F0502020204030204" pitchFamily="34" charset="0"/>
                <a:cs typeface="Calibri" panose="020F0502020204030204" pitchFamily="34" charset="0"/>
              </a:rPr>
              <a:t>Given plain/cipher pairs (p</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1, 2,…, n, one can produce product pairs like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5</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5</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of corresponding plain/cipher pairs.</a:t>
            </a:r>
          </a:p>
          <a:p>
            <a:pPr lvl="1"/>
            <a:r>
              <a:rPr lang="en-US" sz="2000" dirty="0">
                <a:latin typeface="Calibri" panose="020F0502020204030204" pitchFamily="34" charset="0"/>
                <a:cs typeface="Calibri" panose="020F0502020204030204" pitchFamily="34" charset="0"/>
              </a:rPr>
              <a:t>Solution: padding</a:t>
            </a:r>
          </a:p>
          <a:p>
            <a:pPr marL="609600" indent="-609600"/>
            <a:endParaRPr lang="en-US" sz="2400" dirty="0"/>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9" name="Slide Number Placeholder 5"/>
          <p:cNvSpPr>
            <a:spLocks noGrp="1"/>
          </p:cNvSpPr>
          <p:nvPr>
            <p:ph type="sldNum" sz="quarter" idx="12"/>
          </p:nvPr>
        </p:nvSpPr>
        <p:spPr>
          <a:noFill/>
        </p:spPr>
        <p:txBody>
          <a:bodyPr/>
          <a:lstStyle/>
          <a:p>
            <a:fld id="{01780CFB-05E6-4777-9D20-8FFA3F320CEB}" type="slidenum">
              <a:rPr lang="en-US" smtClean="0"/>
              <a:pPr/>
              <a:t>93</a:t>
            </a:fld>
            <a:endParaRPr lang="en-US"/>
          </a:p>
        </p:txBody>
      </p:sp>
      <p:sp>
        <p:nvSpPr>
          <p:cNvPr id="80900" name="Rectangle 2"/>
          <p:cNvSpPr>
            <a:spLocks noGrp="1" noChangeArrowheads="1"/>
          </p:cNvSpPr>
          <p:nvPr>
            <p:ph type="title"/>
          </p:nvPr>
        </p:nvSpPr>
        <p:spPr>
          <a:xfrm>
            <a:off x="685800" y="0"/>
            <a:ext cx="7772400" cy="914400"/>
          </a:xfrm>
        </p:spPr>
        <p:txBody>
          <a:bodyPr/>
          <a:lstStyle/>
          <a:p>
            <a:r>
              <a:rPr lang="en-US" sz="3600"/>
              <a:t>Factoring projects</a:t>
            </a:r>
          </a:p>
        </p:txBody>
      </p:sp>
      <p:sp>
        <p:nvSpPr>
          <p:cNvPr id="80901" name="Rectangle 3"/>
          <p:cNvSpPr>
            <a:spLocks noGrp="1" noChangeArrowheads="1"/>
          </p:cNvSpPr>
          <p:nvPr>
            <p:ph type="body" idx="1"/>
          </p:nvPr>
        </p:nvSpPr>
        <p:spPr>
          <a:xfrm>
            <a:off x="533400" y="1676400"/>
            <a:ext cx="8305800" cy="4724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On August 22, 1999,  the 155-digit (512 bit) RSA Challenge Number was factored with the General Number Field Sieve.</a:t>
            </a:r>
          </a:p>
          <a:p>
            <a:pPr>
              <a:lnSpc>
                <a:spcPct val="90000"/>
              </a:lnSpc>
              <a:spcBef>
                <a:spcPts val="200"/>
              </a:spcBef>
            </a:pPr>
            <a:r>
              <a:rPr lang="en-US" sz="2000" dirty="0">
                <a:latin typeface="Calibri" panose="020F0502020204030204" pitchFamily="34" charset="0"/>
                <a:cs typeface="Calibri" panose="020F0502020204030204" pitchFamily="34" charset="0"/>
              </a:rPr>
              <a:t> Sieving took 35.7 CPU-years in total on... </a:t>
            </a:r>
          </a:p>
          <a:p>
            <a:pPr lvl="1">
              <a:lnSpc>
                <a:spcPct val="90000"/>
              </a:lnSpc>
              <a:spcBef>
                <a:spcPts val="200"/>
              </a:spcBef>
              <a:buFontTx/>
              <a:buNone/>
            </a:pPr>
            <a:r>
              <a:rPr lang="en-US" sz="2000" dirty="0">
                <a:latin typeface="Calibri" panose="020F0502020204030204" pitchFamily="34" charset="0"/>
                <a:cs typeface="Calibri" panose="020F0502020204030204" pitchFamily="34" charset="0"/>
              </a:rPr>
              <a:t>160 	175-400 MHz SGI and Sun workstations</a:t>
            </a:r>
          </a:p>
          <a:p>
            <a:pPr lvl="1">
              <a:lnSpc>
                <a:spcPct val="90000"/>
              </a:lnSpc>
              <a:spcBef>
                <a:spcPts val="200"/>
              </a:spcBef>
              <a:buFontTx/>
              <a:buNone/>
            </a:pPr>
            <a:r>
              <a:rPr lang="en-US" sz="2000" dirty="0">
                <a:latin typeface="Calibri" panose="020F0502020204030204" pitchFamily="34" charset="0"/>
                <a:cs typeface="Calibri" panose="020F0502020204030204" pitchFamily="34" charset="0"/>
              </a:rPr>
              <a:t>    8 	250 MHz SGI Origin 2000 processors</a:t>
            </a:r>
          </a:p>
          <a:p>
            <a:pPr lvl="1">
              <a:lnSpc>
                <a:spcPct val="90000"/>
              </a:lnSpc>
              <a:spcBef>
                <a:spcPts val="200"/>
              </a:spcBef>
              <a:buFontTx/>
              <a:buNone/>
            </a:pPr>
            <a:r>
              <a:rPr lang="en-US" sz="2000" dirty="0">
                <a:latin typeface="Calibri" panose="020F0502020204030204" pitchFamily="34" charset="0"/>
                <a:cs typeface="Calibri" panose="020F0502020204030204" pitchFamily="34" charset="0"/>
              </a:rPr>
              <a:t>120 	300-450 MHz Pentium II PCs</a:t>
            </a:r>
          </a:p>
          <a:p>
            <a:pPr lvl="1">
              <a:lnSpc>
                <a:spcPct val="90000"/>
              </a:lnSpc>
              <a:spcBef>
                <a:spcPts val="200"/>
              </a:spcBef>
              <a:buFontTx/>
              <a:buNone/>
            </a:pPr>
            <a:r>
              <a:rPr lang="en-US" sz="2000" dirty="0">
                <a:latin typeface="Calibri" panose="020F0502020204030204" pitchFamily="34" charset="0"/>
                <a:cs typeface="Calibri" panose="020F0502020204030204" pitchFamily="34" charset="0"/>
              </a:rPr>
              <a:t>    4	500 MHz Digital/Compaq boxes</a:t>
            </a:r>
          </a:p>
          <a:p>
            <a:pPr>
              <a:lnSpc>
                <a:spcPct val="90000"/>
              </a:lnSpc>
              <a:spcBef>
                <a:spcPts val="200"/>
              </a:spcBef>
            </a:pPr>
            <a:r>
              <a:rPr lang="en-US" sz="2000" dirty="0">
                <a:latin typeface="Calibri" panose="020F0502020204030204" pitchFamily="34" charset="0"/>
                <a:cs typeface="Calibri" panose="020F0502020204030204" pitchFamily="34" charset="0"/>
              </a:rPr>
              <a:t>Total CPU-effort :  8000 MIPS years over  3.7 months.</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768-bit problem took 2,000 core years </a:t>
            </a:r>
          </a:p>
          <a:p>
            <a:pPr>
              <a:lnSpc>
                <a:spcPct val="90000"/>
              </a:lnSpc>
              <a:buFontTx/>
              <a:buNone/>
            </a:pPr>
            <a:endParaRPr lang="en-US" sz="2400" dirty="0"/>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3" name="Slide Number Placeholder 5"/>
          <p:cNvSpPr>
            <a:spLocks noGrp="1"/>
          </p:cNvSpPr>
          <p:nvPr>
            <p:ph type="sldNum" sz="quarter" idx="12"/>
          </p:nvPr>
        </p:nvSpPr>
        <p:spPr>
          <a:noFill/>
        </p:spPr>
        <p:txBody>
          <a:bodyPr/>
          <a:lstStyle/>
          <a:p>
            <a:fld id="{84DA6A00-5AE8-4A21-B14F-97457FE953C6}" type="slidenum">
              <a:rPr lang="en-US" smtClean="0"/>
              <a:pPr/>
              <a:t>94</a:t>
            </a:fld>
            <a:endParaRPr lang="en-US"/>
          </a:p>
        </p:txBody>
      </p:sp>
      <p:sp>
        <p:nvSpPr>
          <p:cNvPr id="81924" name="Rectangle 2"/>
          <p:cNvSpPr>
            <a:spLocks noGrp="1" noChangeArrowheads="1"/>
          </p:cNvSpPr>
          <p:nvPr>
            <p:ph type="title"/>
          </p:nvPr>
        </p:nvSpPr>
        <p:spPr>
          <a:xfrm>
            <a:off x="685800" y="76200"/>
            <a:ext cx="7772400" cy="914400"/>
          </a:xfrm>
        </p:spPr>
        <p:txBody>
          <a:bodyPr/>
          <a:lstStyle/>
          <a:p>
            <a:r>
              <a:rPr lang="en-US" sz="3600"/>
              <a:t>RSA Summary</a:t>
            </a:r>
          </a:p>
        </p:txBody>
      </p:sp>
      <p:sp>
        <p:nvSpPr>
          <p:cNvPr id="81925" name="Rectangle 3"/>
          <p:cNvSpPr>
            <a:spLocks noGrp="1" noChangeArrowheads="1"/>
          </p:cNvSpPr>
          <p:nvPr>
            <p:ph type="body" idx="1"/>
          </p:nvPr>
        </p:nvSpPr>
        <p:spPr>
          <a:xfrm>
            <a:off x="533400" y="1905000"/>
            <a:ext cx="8153400" cy="2971800"/>
          </a:xfrm>
        </p:spPr>
        <p:txBody>
          <a:bodyPr/>
          <a:lstStyle/>
          <a:p>
            <a:r>
              <a:rPr lang="en-US" sz="2000" dirty="0"/>
              <a:t>RSA is a great algorithm.</a:t>
            </a:r>
          </a:p>
          <a:p>
            <a:r>
              <a:rPr lang="en-US" sz="2000" dirty="0"/>
              <a:t>Just don’t do anything stupid.</a:t>
            </a:r>
          </a:p>
          <a:p>
            <a:pPr lvl="1"/>
            <a:r>
              <a:rPr lang="en-US" sz="2000" dirty="0"/>
              <a:t>Reasonable exponents</a:t>
            </a:r>
          </a:p>
          <a:p>
            <a:pPr lvl="1"/>
            <a:r>
              <a:rPr lang="en-US" sz="2000" dirty="0"/>
              <a:t>Good padding</a:t>
            </a:r>
          </a:p>
          <a:p>
            <a:pPr lvl="1"/>
            <a:r>
              <a:rPr lang="en-US" sz="2000" dirty="0"/>
              <a:t>Good prime generation</a:t>
            </a: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95</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a:t>End</a:t>
            </a: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1" name="Slide Number Placeholder 5"/>
          <p:cNvSpPr>
            <a:spLocks noGrp="1"/>
          </p:cNvSpPr>
          <p:nvPr>
            <p:ph type="sldNum" sz="quarter" idx="12"/>
          </p:nvPr>
        </p:nvSpPr>
        <p:spPr>
          <a:noFill/>
        </p:spPr>
        <p:txBody>
          <a:bodyPr/>
          <a:lstStyle/>
          <a:p>
            <a:fld id="{980AAC0D-DE84-4250-B3F3-E5642FEA4063}" type="slidenum">
              <a:rPr lang="en-US" smtClean="0"/>
              <a:pPr/>
              <a:t>96</a:t>
            </a:fld>
            <a:endParaRPr lang="en-US"/>
          </a:p>
        </p:txBody>
      </p:sp>
      <p:sp>
        <p:nvSpPr>
          <p:cNvPr id="89092" name="Rectangle 2"/>
          <p:cNvSpPr>
            <a:spLocks noGrp="1" noChangeArrowheads="1"/>
          </p:cNvSpPr>
          <p:nvPr>
            <p:ph type="title"/>
          </p:nvPr>
        </p:nvSpPr>
        <p:spPr>
          <a:xfrm>
            <a:off x="228600" y="76200"/>
            <a:ext cx="8686800" cy="685800"/>
          </a:xfrm>
        </p:spPr>
        <p:txBody>
          <a:bodyPr/>
          <a:lstStyle/>
          <a:p>
            <a:r>
              <a:rPr lang="en-US" sz="3600"/>
              <a:t>Square roots mod p  -- general comments</a:t>
            </a:r>
          </a:p>
        </p:txBody>
      </p:sp>
      <mc:AlternateContent xmlns:mc="http://schemas.openxmlformats.org/markup-compatibility/2006" xmlns:a14="http://schemas.microsoft.com/office/drawing/2010/main">
        <mc:Choice Requires="a14">
          <p:sp>
            <p:nvSpPr>
              <p:cNvPr id="89093" name="Rectangle 3"/>
              <p:cNvSpPr>
                <a:spLocks noGrp="1" noChangeArrowheads="1"/>
              </p:cNvSpPr>
              <p:nvPr>
                <p:ph type="body" idx="1"/>
              </p:nvPr>
            </p:nvSpPr>
            <p:spPr>
              <a:xfrm>
                <a:off x="533400" y="1792184"/>
                <a:ext cx="7924800" cy="4419600"/>
              </a:xfrm>
            </p:spPr>
            <p:txBody>
              <a:bodyPr/>
              <a:lstStyle/>
              <a:p>
                <a:pPr>
                  <a:spcBef>
                    <a:spcPts val="200"/>
                  </a:spcBef>
                </a:pPr>
                <a:r>
                  <a:rPr lang="en-US" sz="2000" dirty="0">
                    <a:latin typeface="Calibri" panose="020F0502020204030204" pitchFamily="34" charset="0"/>
                    <a:cs typeface="Calibri" panose="020F0502020204030204" pitchFamily="34" charset="0"/>
                  </a:rPr>
                  <a:t>We want x: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 (mod p).  </a:t>
                </a:r>
              </a:p>
              <a:p>
                <a:pPr>
                  <a:spcBef>
                    <a:spcPts val="200"/>
                  </a:spcBef>
                </a:pPr>
                <a:r>
                  <a:rPr lang="en-US" sz="2000" dirty="0">
                    <a:latin typeface="Calibri" panose="020F0502020204030204" pitchFamily="34" charset="0"/>
                    <a:cs typeface="Calibri" panose="020F0502020204030204" pitchFamily="34" charset="0"/>
                  </a:rPr>
                  <a:t>Remember, we can check to see if a is a quadratic residue by computing </a:t>
                </a:r>
                <a14:m>
                  <m:oMath xmlns:m="http://schemas.openxmlformats.org/officeDocument/2006/math">
                    <m:r>
                      <a:rPr lang="en-US" sz="2000" b="0" i="0" smtClean="0">
                        <a:latin typeface="Cambria Math" panose="02040503050406030204" pitchFamily="18" charset="0"/>
                      </a:rPr>
                      <m:t>(</m:t>
                    </m:r>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𝑎</m:t>
                        </m:r>
                      </m:num>
                      <m:den>
                        <m:r>
                          <a:rPr lang="en-US" sz="2000" b="0" i="1" smtClean="0">
                            <a:latin typeface="Cambria Math" panose="02040503050406030204" pitchFamily="18" charset="0"/>
                          </a:rPr>
                          <m:t>𝑝</m:t>
                        </m:r>
                      </m:den>
                    </m:f>
                    <m:r>
                      <a:rPr lang="en-US" sz="2000" b="0" i="1" smtClean="0">
                        <a:latin typeface="Cambria Math" panose="02040503050406030204" pitchFamily="18" charset="0"/>
                      </a:rPr>
                      <m:t>)</m:t>
                    </m:r>
                  </m:oMath>
                </a14:m>
                <a:r>
                  <a:rPr lang="en-US" sz="2000" dirty="0">
                    <a:latin typeface="Calibri" panose="020F0502020204030204" pitchFamily="34" charset="0"/>
                    <a:cs typeface="Calibri" panose="020F0502020204030204" pitchFamily="34" charset="0"/>
                  </a:rPr>
                  <a:t>.</a:t>
                </a:r>
              </a:p>
              <a:p>
                <a:pPr>
                  <a:spcBef>
                    <a:spcPts val="200"/>
                  </a:spcBef>
                </a:pPr>
                <a:r>
                  <a:rPr lang="en-US" sz="2000" dirty="0">
                    <a:latin typeface="Calibri" panose="020F0502020204030204" pitchFamily="34" charset="0"/>
                    <a:cs typeface="Calibri" panose="020F0502020204030204" pitchFamily="34" charset="0"/>
                  </a:rPr>
                  <a:t>If we know a generator of </a:t>
                </a:r>
                <a14:m>
                  <m:oMath xmlns:m="http://schemas.openxmlformats.org/officeDocument/2006/math">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oMath>
                </a14:m>
                <a:r>
                  <a:rPr lang="en-US" sz="2000" dirty="0">
                    <a:latin typeface="Calibri" panose="020F0502020204030204" pitchFamily="34" charset="0"/>
                    <a:cs typeface="Calibri" panose="020F0502020204030204" pitchFamily="34" charset="0"/>
                  </a:rPr>
                  <a:t>, g and </a:t>
                </a:r>
                <a:r>
                  <a:rPr lang="en-US" sz="2000" dirty="0" err="1">
                    <a:latin typeface="Calibri" panose="020F0502020204030204" pitchFamily="34" charset="0"/>
                    <a:cs typeface="Calibri" panose="020F0502020204030204" pitchFamily="34" charset="0"/>
                  </a:rPr>
                  <a:t>g</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 then </a:t>
                </a:r>
                <a:r>
                  <a:rPr lang="en-US" sz="2000" dirty="0" err="1">
                    <a:latin typeface="Calibri" panose="020F0502020204030204" pitchFamily="34" charset="0"/>
                    <a:cs typeface="Calibri" panose="020F0502020204030204" pitchFamily="34" charset="0"/>
                  </a:rPr>
                  <a:t>g</a:t>
                </a:r>
                <a:r>
                  <a:rPr lang="en-US" sz="2000" baseline="30000" dirty="0" err="1">
                    <a:latin typeface="Calibri" panose="020F0502020204030204" pitchFamily="34" charset="0"/>
                    <a:cs typeface="Calibri" panose="020F0502020204030204" pitchFamily="34" charset="0"/>
                  </a:rPr>
                  <a:t>n</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 (mod p).</a:t>
                </a:r>
              </a:p>
              <a:p>
                <a:pPr>
                  <a:spcBef>
                    <a:spcPts val="200"/>
                  </a:spcBef>
                </a:pPr>
                <a:r>
                  <a:rPr lang="en-US" sz="2000" dirty="0">
                    <a:latin typeface="Calibri" panose="020F0502020204030204" pitchFamily="34" charset="0"/>
                    <a:cs typeface="Calibri" panose="020F0502020204030204" pitchFamily="34" charset="0"/>
                  </a:rPr>
                  <a:t>Of course, this requires solving the discrete log problem so it does not offer a practical computational method.</a:t>
                </a:r>
              </a:p>
              <a:p>
                <a:pPr>
                  <a:spcBef>
                    <a:spcPts val="200"/>
                  </a:spcBef>
                </a:pPr>
                <a:r>
                  <a:rPr lang="en-US" sz="2000" dirty="0">
                    <a:latin typeface="Calibri" panose="020F0502020204030204" pitchFamily="34" charset="0"/>
                    <a:cs typeface="Calibri" panose="020F0502020204030204" pitchFamily="34" charset="0"/>
                  </a:rPr>
                  <a:t>Since there is no order relation, approximations (e.g.-Newton’s method) don’t help much.</a:t>
                </a:r>
              </a:p>
              <a:p>
                <a:pPr>
                  <a:spcBef>
                    <a:spcPts val="200"/>
                  </a:spcBef>
                </a:pPr>
                <a:endParaRPr lang="en-US" sz="2000" dirty="0">
                  <a:latin typeface="Calibri" panose="020F0502020204030204" pitchFamily="34" charset="0"/>
                  <a:cs typeface="Calibri" panose="020F0502020204030204" pitchFamily="34" charset="0"/>
                </a:endParaRPr>
              </a:p>
              <a:p>
                <a:pPr>
                  <a:spcBef>
                    <a:spcPts val="200"/>
                  </a:spcBef>
                </a:pPr>
                <a:r>
                  <a:rPr lang="en-US" sz="2000" dirty="0">
                    <a:latin typeface="Calibri" panose="020F0502020204030204" pitchFamily="34" charset="0"/>
                    <a:cs typeface="Calibri" panose="020F0502020204030204" pitchFamily="34" charset="0"/>
                  </a:rPr>
                  <a:t>Reference: Cohn, Computational Number Theory.</a:t>
                </a:r>
              </a:p>
              <a:p>
                <a:pPr>
                  <a:buNone/>
                </a:pPr>
                <a:endParaRPr lang="en-US" sz="2400" dirty="0"/>
              </a:p>
              <a:p>
                <a:endParaRPr lang="en-US" sz="2000" dirty="0"/>
              </a:p>
            </p:txBody>
          </p:sp>
        </mc:Choice>
        <mc:Fallback xmlns="">
          <p:sp>
            <p:nvSpPr>
              <p:cNvPr id="89093" name="Rectangle 3"/>
              <p:cNvSpPr>
                <a:spLocks noGrp="1" noRot="1" noChangeAspect="1" noMove="1" noResize="1" noEditPoints="1" noAdjustHandles="1" noChangeArrowheads="1" noChangeShapeType="1" noTextEdit="1"/>
              </p:cNvSpPr>
              <p:nvPr>
                <p:ph type="body" idx="1"/>
              </p:nvPr>
            </p:nvSpPr>
            <p:spPr>
              <a:xfrm>
                <a:off x="533400" y="1792184"/>
                <a:ext cx="7924800" cy="4419600"/>
              </a:xfrm>
              <a:blipFill>
                <a:blip r:embed="rId2"/>
                <a:stretch>
                  <a:fillRect l="-960" t="-860"/>
                </a:stretch>
              </a:blipFill>
            </p:spPr>
            <p:txBody>
              <a:bodyPr/>
              <a:lstStyle/>
              <a:p>
                <a:r>
                  <a:rPr lang="en-US">
                    <a:noFill/>
                  </a:rPr>
                  <a:t> </a:t>
                </a:r>
              </a:p>
            </p:txBody>
          </p:sp>
        </mc:Fallback>
      </mc:AlternateContent>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1" name="Slide Number Placeholder 5"/>
          <p:cNvSpPr>
            <a:spLocks noGrp="1"/>
          </p:cNvSpPr>
          <p:nvPr>
            <p:ph type="sldNum" sz="quarter" idx="12"/>
          </p:nvPr>
        </p:nvSpPr>
        <p:spPr>
          <a:noFill/>
        </p:spPr>
        <p:txBody>
          <a:bodyPr/>
          <a:lstStyle/>
          <a:p>
            <a:fld id="{980AAC0D-DE84-4250-B3F3-E5642FEA4063}" type="slidenum">
              <a:rPr lang="en-US" smtClean="0"/>
              <a:pPr/>
              <a:t>97</a:t>
            </a:fld>
            <a:endParaRPr lang="en-US"/>
          </a:p>
        </p:txBody>
      </p:sp>
      <p:sp>
        <p:nvSpPr>
          <p:cNvPr id="89092" name="Rectangle 2"/>
          <p:cNvSpPr>
            <a:spLocks noGrp="1" noChangeArrowheads="1"/>
          </p:cNvSpPr>
          <p:nvPr>
            <p:ph type="title"/>
          </p:nvPr>
        </p:nvSpPr>
        <p:spPr>
          <a:xfrm>
            <a:off x="685800" y="76200"/>
            <a:ext cx="7772400" cy="685800"/>
          </a:xfrm>
        </p:spPr>
        <p:txBody>
          <a:bodyPr/>
          <a:lstStyle/>
          <a:p>
            <a:r>
              <a:rPr lang="en-US" sz="3600"/>
              <a:t>Square roots mod p --- simple cases</a:t>
            </a:r>
          </a:p>
        </p:txBody>
      </p:sp>
      <p:sp>
        <p:nvSpPr>
          <p:cNvPr id="89093" name="Rectangle 3"/>
          <p:cNvSpPr>
            <a:spLocks noGrp="1" noChangeArrowheads="1"/>
          </p:cNvSpPr>
          <p:nvPr>
            <p:ph type="body" idx="1"/>
          </p:nvPr>
        </p:nvSpPr>
        <p:spPr>
          <a:xfrm>
            <a:off x="457200" y="1447800"/>
            <a:ext cx="8305800" cy="4876800"/>
          </a:xfrm>
        </p:spPr>
        <p:txBody>
          <a:bodyPr/>
          <a:lstStyle/>
          <a:p>
            <a:pPr>
              <a:spcBef>
                <a:spcPts val="200"/>
              </a:spcBef>
            </a:pPr>
            <a:r>
              <a:rPr lang="en-US" sz="2000" dirty="0">
                <a:latin typeface="Calibri" panose="020F0502020204030204" pitchFamily="34" charset="0"/>
                <a:cs typeface="Calibri" panose="020F0502020204030204" pitchFamily="34" charset="0"/>
              </a:rPr>
              <a:t>We want x: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 (mod p).  First check (a/p)=1.</a:t>
            </a:r>
          </a:p>
          <a:p>
            <a:pPr>
              <a:spcBef>
                <a:spcPts val="200"/>
              </a:spcBef>
            </a:pPr>
            <a:r>
              <a:rPr lang="en-US" sz="2000" dirty="0">
                <a:latin typeface="Calibri" panose="020F0502020204030204" pitchFamily="34" charset="0"/>
                <a:cs typeface="Calibri" panose="020F0502020204030204" pitchFamily="34" charset="0"/>
              </a:rPr>
              <a:t>p= 3 (mod 4):</a:t>
            </a:r>
          </a:p>
          <a:p>
            <a:pPr lvl="1">
              <a:spcBef>
                <a:spcPts val="200"/>
              </a:spcBef>
            </a:pPr>
            <a:r>
              <a:rPr lang="en-US" sz="2000" dirty="0">
                <a:latin typeface="Calibri" panose="020F0502020204030204" pitchFamily="34" charset="0"/>
                <a:cs typeface="Calibri" panose="020F0502020204030204" pitchFamily="34" charset="0"/>
              </a:rPr>
              <a:t>x= a</a:t>
            </a:r>
            <a:r>
              <a:rPr lang="en-US" sz="2000" baseline="30000" dirty="0">
                <a:latin typeface="Calibri" panose="020F0502020204030204" pitchFamily="34" charset="0"/>
                <a:cs typeface="Calibri" panose="020F0502020204030204" pitchFamily="34" charset="0"/>
              </a:rPr>
              <a:t>(p+1)/4</a:t>
            </a:r>
            <a:r>
              <a:rPr lang="en-US" sz="2000" dirty="0">
                <a:latin typeface="Calibri" panose="020F0502020204030204" pitchFamily="34" charset="0"/>
                <a:cs typeface="Calibri" panose="020F0502020204030204" pitchFamily="34" charset="0"/>
              </a:rPr>
              <a:t> (mod p)</a:t>
            </a:r>
          </a:p>
          <a:p>
            <a:pPr lvl="1">
              <a:spcBef>
                <a:spcPts val="200"/>
              </a:spcBef>
            </a:pPr>
            <a:r>
              <a:rPr lang="en-US" sz="2000" dirty="0">
                <a:latin typeface="Calibri" panose="020F0502020204030204" pitchFamily="34" charset="0"/>
                <a:cs typeface="Calibri" panose="020F0502020204030204" pitchFamily="34" charset="0"/>
              </a:rPr>
              <a:t>Example: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7 (mod 31), x= 7</a:t>
            </a:r>
            <a:r>
              <a:rPr lang="en-US" sz="2000" baseline="30000" dirty="0">
                <a:latin typeface="Calibri" panose="020F0502020204030204" pitchFamily="34" charset="0"/>
                <a:cs typeface="Calibri" panose="020F0502020204030204" pitchFamily="34" charset="0"/>
              </a:rPr>
              <a:t>8</a:t>
            </a:r>
            <a:r>
              <a:rPr lang="en-US" sz="2000" dirty="0">
                <a:latin typeface="Calibri" panose="020F0502020204030204" pitchFamily="34" charset="0"/>
                <a:cs typeface="Calibri" panose="020F0502020204030204" pitchFamily="34" charset="0"/>
              </a:rPr>
              <a:t> (mod 31)= 10.  100=7 (mod 31).</a:t>
            </a:r>
          </a:p>
          <a:p>
            <a:pPr>
              <a:spcBef>
                <a:spcPts val="200"/>
              </a:spcBef>
            </a:pPr>
            <a:r>
              <a:rPr lang="en-US" sz="2000" dirty="0">
                <a:latin typeface="Calibri" panose="020F0502020204030204" pitchFamily="34" charset="0"/>
                <a:cs typeface="Calibri" panose="020F0502020204030204" pitchFamily="34" charset="0"/>
              </a:rPr>
              <a:t>p= 5 (mod 8)</a:t>
            </a:r>
          </a:p>
          <a:p>
            <a:pPr lvl="1">
              <a:spcBef>
                <a:spcPts val="200"/>
              </a:spcBef>
            </a:pPr>
            <a:r>
              <a:rPr lang="en-US" sz="2000" dirty="0">
                <a:latin typeface="Calibri" panose="020F0502020204030204" pitchFamily="34" charset="0"/>
                <a:cs typeface="Calibri" panose="020F0502020204030204" pitchFamily="34" charset="0"/>
              </a:rPr>
              <a:t>b=a</a:t>
            </a:r>
            <a:r>
              <a:rPr lang="en-US" sz="2000" baseline="30000" dirty="0">
                <a:latin typeface="Calibri" panose="020F0502020204030204" pitchFamily="34" charset="0"/>
                <a:cs typeface="Calibri" panose="020F0502020204030204" pitchFamily="34" charset="0"/>
              </a:rPr>
              <a:t>(p-1)/4</a:t>
            </a:r>
            <a:r>
              <a:rPr lang="en-US" sz="2000" dirty="0">
                <a:latin typeface="Calibri" panose="020F0502020204030204" pitchFamily="34" charset="0"/>
                <a:cs typeface="Calibri" panose="020F0502020204030204" pitchFamily="34" charset="0"/>
              </a:rPr>
              <a:t> = ±1(mod p).  </a:t>
            </a:r>
          </a:p>
          <a:p>
            <a:pPr lvl="1">
              <a:spcBef>
                <a:spcPts val="200"/>
              </a:spcBef>
            </a:pPr>
            <a:r>
              <a:rPr lang="en-US" sz="2000" dirty="0">
                <a:latin typeface="Calibri" panose="020F0502020204030204" pitchFamily="34" charset="0"/>
                <a:cs typeface="Calibri" panose="020F0502020204030204" pitchFamily="34" charset="0"/>
              </a:rPr>
              <a:t>If b=1, x= a</a:t>
            </a:r>
            <a:r>
              <a:rPr lang="en-US" sz="2000" baseline="30000" dirty="0">
                <a:latin typeface="Calibri" panose="020F0502020204030204" pitchFamily="34" charset="0"/>
                <a:cs typeface="Calibri" panose="020F0502020204030204" pitchFamily="34" charset="0"/>
              </a:rPr>
              <a:t>(p+3)/8</a:t>
            </a:r>
            <a:r>
              <a:rPr lang="en-US" sz="2000" dirty="0">
                <a:latin typeface="Calibri" panose="020F0502020204030204" pitchFamily="34" charset="0"/>
                <a:cs typeface="Calibri" panose="020F0502020204030204" pitchFamily="34" charset="0"/>
              </a:rPr>
              <a:t> (mod p).</a:t>
            </a:r>
          </a:p>
          <a:p>
            <a:pPr lvl="1">
              <a:spcBef>
                <a:spcPts val="200"/>
              </a:spcBef>
            </a:pPr>
            <a:r>
              <a:rPr lang="en-US" sz="2000" dirty="0">
                <a:latin typeface="Calibri" panose="020F0502020204030204" pitchFamily="34" charset="0"/>
                <a:cs typeface="Calibri" panose="020F0502020204030204" pitchFamily="34" charset="0"/>
              </a:rPr>
              <a:t>If b= -1, x= (2a) (4a)</a:t>
            </a:r>
            <a:r>
              <a:rPr lang="en-US" sz="2000" baseline="30000" dirty="0">
                <a:latin typeface="Calibri" panose="020F0502020204030204" pitchFamily="34" charset="0"/>
                <a:cs typeface="Calibri" panose="020F0502020204030204" pitchFamily="34" charset="0"/>
              </a:rPr>
              <a:t>(p-5)/8</a:t>
            </a:r>
            <a:r>
              <a:rPr lang="en-US" sz="2000" dirty="0">
                <a:latin typeface="Calibri" panose="020F0502020204030204" pitchFamily="34" charset="0"/>
                <a:cs typeface="Calibri" panose="020F0502020204030204" pitchFamily="34" charset="0"/>
              </a:rPr>
              <a:t> (mod p).</a:t>
            </a:r>
          </a:p>
          <a:p>
            <a:pPr lvl="1">
              <a:spcBef>
                <a:spcPts val="200"/>
              </a:spcBef>
            </a:pPr>
            <a:r>
              <a:rPr lang="en-US" sz="2000" dirty="0">
                <a:latin typeface="Calibri" panose="020F0502020204030204" pitchFamily="34" charset="0"/>
                <a:cs typeface="Calibri" panose="020F0502020204030204" pitchFamily="34" charset="0"/>
              </a:rPr>
              <a:t>Example 1: p=13. a= 9.  b= 9</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1 (mod p).  x= 9</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3 (surprise!).</a:t>
            </a:r>
          </a:p>
          <a:p>
            <a:pPr lvl="1">
              <a:spcBef>
                <a:spcPts val="200"/>
              </a:spcBef>
            </a:pPr>
            <a:r>
              <a:rPr lang="en-US" sz="2000" dirty="0">
                <a:latin typeface="Calibri" panose="020F0502020204030204" pitchFamily="34" charset="0"/>
                <a:cs typeface="Calibri" panose="020F0502020204030204" pitchFamily="34" charset="0"/>
              </a:rPr>
              <a:t>Example 2: p=29. a= 6.  6</a:t>
            </a:r>
            <a:r>
              <a:rPr lang="en-US" sz="2000" baseline="30000" dirty="0">
                <a:latin typeface="Calibri" panose="020F0502020204030204" pitchFamily="34" charset="0"/>
                <a:cs typeface="Calibri" panose="020F0502020204030204" pitchFamily="34" charset="0"/>
              </a:rPr>
              <a:t>7</a:t>
            </a:r>
            <a:r>
              <a:rPr lang="en-US" sz="2000" dirty="0">
                <a:latin typeface="Calibri" panose="020F0502020204030204" pitchFamily="34" charset="0"/>
                <a:cs typeface="Calibri" panose="020F0502020204030204" pitchFamily="34" charset="0"/>
              </a:rPr>
              <a:t>= -1 (mod p).  x= (12)(24)</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8 (mod 29).  8</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6 (mod 29).</a:t>
            </a:r>
          </a:p>
          <a:p>
            <a:pPr>
              <a:spcBef>
                <a:spcPts val="200"/>
              </a:spcBef>
            </a:pPr>
            <a:r>
              <a:rPr lang="en-US" sz="2000" dirty="0">
                <a:latin typeface="Calibri" panose="020F0502020204030204" pitchFamily="34" charset="0"/>
                <a:cs typeface="Calibri" panose="020F0502020204030204" pitchFamily="34" charset="0"/>
              </a:rPr>
              <a:t>This leaves the hard case, p=1 (mod 8).</a:t>
            </a:r>
          </a:p>
          <a:p>
            <a:pPr algn="r">
              <a:buNone/>
            </a:pPr>
            <a:endParaRPr lang="en-US" sz="2000" dirty="0"/>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1" name="Slide Number Placeholder 5"/>
          <p:cNvSpPr>
            <a:spLocks noGrp="1"/>
          </p:cNvSpPr>
          <p:nvPr>
            <p:ph type="sldNum" sz="quarter" idx="12"/>
          </p:nvPr>
        </p:nvSpPr>
        <p:spPr>
          <a:noFill/>
        </p:spPr>
        <p:txBody>
          <a:bodyPr/>
          <a:lstStyle/>
          <a:p>
            <a:fld id="{980AAC0D-DE84-4250-B3F3-E5642FEA4063}" type="slidenum">
              <a:rPr lang="en-US" smtClean="0"/>
              <a:pPr/>
              <a:t>98</a:t>
            </a:fld>
            <a:endParaRPr lang="en-US"/>
          </a:p>
        </p:txBody>
      </p:sp>
      <p:sp>
        <p:nvSpPr>
          <p:cNvPr id="89092" name="Rectangle 2"/>
          <p:cNvSpPr>
            <a:spLocks noGrp="1" noChangeArrowheads="1"/>
          </p:cNvSpPr>
          <p:nvPr>
            <p:ph type="title"/>
          </p:nvPr>
        </p:nvSpPr>
        <p:spPr>
          <a:xfrm>
            <a:off x="685800" y="0"/>
            <a:ext cx="7772400" cy="838200"/>
          </a:xfrm>
        </p:spPr>
        <p:txBody>
          <a:bodyPr/>
          <a:lstStyle/>
          <a:p>
            <a:r>
              <a:rPr lang="en-US" sz="3600"/>
              <a:t>General case - </a:t>
            </a:r>
            <a:r>
              <a:rPr lang="en-US" sz="3600" err="1"/>
              <a:t>Tonelli</a:t>
            </a:r>
            <a:r>
              <a:rPr lang="en-US" sz="3600"/>
              <a:t>-Shanks</a:t>
            </a:r>
          </a:p>
        </p:txBody>
      </p:sp>
      <p:sp>
        <p:nvSpPr>
          <p:cNvPr id="89093" name="Rectangle 3"/>
          <p:cNvSpPr>
            <a:spLocks noGrp="1" noChangeArrowheads="1"/>
          </p:cNvSpPr>
          <p:nvPr>
            <p:ph type="body" idx="1"/>
          </p:nvPr>
        </p:nvSpPr>
        <p:spPr>
          <a:xfrm>
            <a:off x="533400" y="1295400"/>
            <a:ext cx="8229600" cy="4724400"/>
          </a:xfrm>
        </p:spPr>
        <p:txBody>
          <a:bodyPr/>
          <a:lstStyle/>
          <a:p>
            <a:pPr>
              <a:spcBef>
                <a:spcPts val="200"/>
              </a:spcBef>
            </a:pPr>
            <a:r>
              <a:rPr lang="en-US" sz="2000" dirty="0">
                <a:latin typeface="Calibri" panose="020F0502020204030204" pitchFamily="34" charset="0"/>
                <a:cs typeface="Calibri" panose="020F0502020204030204" pitchFamily="34" charset="0"/>
              </a:rPr>
              <a:t>We want x: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 (mod p)</a:t>
            </a:r>
          </a:p>
          <a:p>
            <a:pPr>
              <a:spcBef>
                <a:spcPts val="200"/>
              </a:spcBef>
            </a:pPr>
            <a:r>
              <a:rPr lang="en-US" sz="2000" dirty="0">
                <a:latin typeface="Calibri" panose="020F0502020204030204" pitchFamily="34" charset="0"/>
                <a:cs typeface="Calibri" panose="020F0502020204030204" pitchFamily="34" charset="0"/>
              </a:rPr>
              <a:t>p-1=2</a:t>
            </a:r>
            <a:r>
              <a:rPr lang="en-US" sz="2000" baseline="30000" dirty="0">
                <a:latin typeface="Calibri" panose="020F0502020204030204" pitchFamily="34" charset="0"/>
                <a:cs typeface="Calibri" panose="020F0502020204030204" pitchFamily="34" charset="0"/>
              </a:rPr>
              <a:t>e</a:t>
            </a:r>
            <a:r>
              <a:rPr lang="en-US" sz="2000" dirty="0">
                <a:latin typeface="Calibri" panose="020F0502020204030204" pitchFamily="34" charset="0"/>
                <a:cs typeface="Calibri" panose="020F0502020204030204" pitchFamily="34" charset="0"/>
              </a:rPr>
              <a:t> x q, q, odd.</a:t>
            </a:r>
            <a:endParaRPr lang="en-US" sz="2400" dirty="0">
              <a:latin typeface="Calibri" panose="020F0502020204030204" pitchFamily="34" charset="0"/>
              <a:cs typeface="Calibri" panose="020F0502020204030204" pitchFamily="34" charset="0"/>
            </a:endParaRPr>
          </a:p>
          <a:p>
            <a:pPr>
              <a:spcBef>
                <a:spcPts val="200"/>
              </a:spcBef>
              <a:buNone/>
            </a:pPr>
            <a:endParaRPr lang="en-US" sz="2000" dirty="0">
              <a:latin typeface="Calibri" panose="020F0502020204030204" pitchFamily="34" charset="0"/>
              <a:cs typeface="Calibri" panose="020F0502020204030204" pitchFamily="34" charset="0"/>
            </a:endParaRPr>
          </a:p>
          <a:p>
            <a:pPr>
              <a:spcBef>
                <a:spcPts val="200"/>
              </a:spcBef>
              <a:buNone/>
            </a:pPr>
            <a:r>
              <a:rPr lang="en-US" sz="2000" dirty="0">
                <a:latin typeface="Calibri" panose="020F0502020204030204" pitchFamily="34" charset="0"/>
                <a:cs typeface="Calibri" panose="020F0502020204030204" pitchFamily="34" charset="0"/>
              </a:rPr>
              <a:t>Square-Root(a)</a:t>
            </a:r>
          </a:p>
          <a:p>
            <a:pPr marL="857250" lvl="1" indent="-457200">
              <a:spcBef>
                <a:spcPts val="200"/>
              </a:spcBef>
              <a:buFont typeface="+mj-lt"/>
              <a:buAutoNum type="arabicPeriod"/>
            </a:pPr>
            <a:r>
              <a:rPr lang="en-US" sz="1800" dirty="0">
                <a:latin typeface="Calibri" panose="020F0502020204030204" pitchFamily="34" charset="0"/>
                <a:cs typeface="Calibri" panose="020F0502020204030204" pitchFamily="34" charset="0"/>
              </a:rPr>
              <a:t>Choose n: (n/p)= -1; z= n</a:t>
            </a:r>
            <a:r>
              <a:rPr lang="en-US" sz="1800" baseline="30000" dirty="0">
                <a:latin typeface="Calibri" panose="020F0502020204030204" pitchFamily="34" charset="0"/>
                <a:cs typeface="Calibri" panose="020F0502020204030204" pitchFamily="34" charset="0"/>
              </a:rPr>
              <a:t>q</a:t>
            </a:r>
            <a:r>
              <a:rPr lang="en-US" sz="1800" dirty="0">
                <a:latin typeface="Calibri" panose="020F0502020204030204" pitchFamily="34" charset="0"/>
                <a:cs typeface="Calibri" panose="020F0502020204030204" pitchFamily="34" charset="0"/>
              </a:rPr>
              <a:t> (mod p); Q=(q-1)/2.</a:t>
            </a:r>
          </a:p>
          <a:p>
            <a:pPr marL="857250" lvl="1" indent="-457200">
              <a:spcBef>
                <a:spcPts val="200"/>
              </a:spcBef>
              <a:buFont typeface="+mj-lt"/>
              <a:buAutoNum type="arabicPeriod"/>
            </a:pPr>
            <a:r>
              <a:rPr lang="en-US" sz="1800" dirty="0">
                <a:latin typeface="Calibri" panose="020F0502020204030204" pitchFamily="34" charset="0"/>
                <a:cs typeface="Calibri" panose="020F0502020204030204" pitchFamily="34" charset="0"/>
              </a:rPr>
              <a:t>y=z; r=e;  x=</a:t>
            </a:r>
            <a:r>
              <a:rPr lang="en-US" sz="1800" dirty="0" err="1">
                <a:latin typeface="Calibri" panose="020F0502020204030204" pitchFamily="34" charset="0"/>
                <a:cs typeface="Calibri" panose="020F0502020204030204" pitchFamily="34" charset="0"/>
              </a:rPr>
              <a:t>a</a:t>
            </a:r>
            <a:r>
              <a:rPr lang="en-US" sz="1800" baseline="30000" dirty="0" err="1">
                <a:latin typeface="Calibri" panose="020F0502020204030204" pitchFamily="34" charset="0"/>
                <a:cs typeface="Calibri" panose="020F0502020204030204" pitchFamily="34" charset="0"/>
              </a:rPr>
              <a:t>Q</a:t>
            </a:r>
            <a:r>
              <a:rPr lang="en-US" sz="1800" dirty="0">
                <a:latin typeface="Calibri" panose="020F0502020204030204" pitchFamily="34" charset="0"/>
                <a:cs typeface="Calibri" panose="020F0502020204030204" pitchFamily="34" charset="0"/>
              </a:rPr>
              <a:t> (mod p); b=ax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(mod p); x= ax (mod p);</a:t>
            </a:r>
          </a:p>
          <a:p>
            <a:pPr marL="857250" lvl="1" indent="-457200">
              <a:spcBef>
                <a:spcPts val="200"/>
              </a:spcBef>
              <a:buFont typeface="+mj-lt"/>
              <a:buAutoNum type="arabicPeriod"/>
            </a:pPr>
            <a:r>
              <a:rPr lang="en-US" sz="1800" dirty="0">
                <a:latin typeface="Calibri" panose="020F0502020204030204" pitchFamily="34" charset="0"/>
                <a:cs typeface="Calibri" panose="020F0502020204030204" pitchFamily="34" charset="0"/>
              </a:rPr>
              <a:t>// Now if R=2</a:t>
            </a:r>
            <a:r>
              <a:rPr lang="en-US" sz="1800" baseline="30000" dirty="0">
                <a:latin typeface="Calibri" panose="020F0502020204030204" pitchFamily="34" charset="0"/>
                <a:cs typeface="Calibri" panose="020F0502020204030204" pitchFamily="34" charset="0"/>
              </a:rPr>
              <a:t>r-1</a:t>
            </a:r>
            <a:r>
              <a:rPr lang="en-US" sz="1800" dirty="0">
                <a:latin typeface="Calibri" panose="020F0502020204030204" pitchFamily="34" charset="0"/>
                <a:cs typeface="Calibri" panose="020F0502020204030204" pitchFamily="34" charset="0"/>
              </a:rPr>
              <a:t>, ab=x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y</a:t>
            </a:r>
            <a:r>
              <a:rPr lang="en-US" sz="1800" baseline="30000" dirty="0" err="1">
                <a:latin typeface="Calibri" panose="020F0502020204030204" pitchFamily="34" charset="0"/>
                <a:cs typeface="Calibri" panose="020F0502020204030204" pitchFamily="34" charset="0"/>
              </a:rPr>
              <a:t>R</a:t>
            </a:r>
            <a:r>
              <a:rPr lang="en-US" sz="1800" dirty="0">
                <a:latin typeface="Calibri" panose="020F0502020204030204" pitchFamily="34" charset="0"/>
                <a:cs typeface="Calibri" panose="020F0502020204030204" pitchFamily="34" charset="0"/>
              </a:rPr>
              <a:t>=-1, </a:t>
            </a:r>
            <a:r>
              <a:rPr lang="en-US" sz="1800" dirty="0" err="1">
                <a:latin typeface="Calibri" panose="020F0502020204030204" pitchFamily="34" charset="0"/>
                <a:cs typeface="Calibri" panose="020F0502020204030204" pitchFamily="34" charset="0"/>
              </a:rPr>
              <a:t>b</a:t>
            </a:r>
            <a:r>
              <a:rPr lang="en-US" sz="1800" baseline="30000" dirty="0" err="1">
                <a:latin typeface="Calibri" panose="020F0502020204030204" pitchFamily="34" charset="0"/>
                <a:cs typeface="Calibri" panose="020F0502020204030204" pitchFamily="34" charset="0"/>
              </a:rPr>
              <a:t>R</a:t>
            </a:r>
            <a:r>
              <a:rPr lang="en-US" sz="1800" dirty="0">
                <a:latin typeface="Calibri" panose="020F0502020204030204" pitchFamily="34" charset="0"/>
                <a:cs typeface="Calibri" panose="020F0502020204030204" pitchFamily="34" charset="0"/>
              </a:rPr>
              <a:t>=1;</a:t>
            </a:r>
          </a:p>
          <a:p>
            <a:pPr marL="1257300" lvl="2" indent="-457200">
              <a:spcBef>
                <a:spcPts val="200"/>
              </a:spcBef>
              <a:buNone/>
            </a:pPr>
            <a:r>
              <a:rPr lang="en-US" sz="1800" dirty="0">
                <a:latin typeface="Calibri" panose="020F0502020204030204" pitchFamily="34" charset="0"/>
                <a:cs typeface="Calibri" panose="020F0502020204030204" pitchFamily="34" charset="0"/>
              </a:rPr>
              <a:t>if(b==1)</a:t>
            </a:r>
          </a:p>
          <a:p>
            <a:pPr marL="1257300" lvl="2" indent="-457200">
              <a:spcBef>
                <a:spcPts val="200"/>
              </a:spcBef>
              <a:buNone/>
            </a:pPr>
            <a:r>
              <a:rPr lang="en-US" sz="1800" dirty="0">
                <a:latin typeface="Calibri" panose="020F0502020204030204" pitchFamily="34" charset="0"/>
                <a:cs typeface="Calibri" panose="020F0502020204030204" pitchFamily="34" charset="0"/>
              </a:rPr>
              <a:t>	return(x);</a:t>
            </a:r>
          </a:p>
          <a:p>
            <a:pPr marL="1257300" lvl="2" indent="-457200">
              <a:spcBef>
                <a:spcPts val="200"/>
              </a:spcBef>
              <a:buNone/>
            </a:pPr>
            <a:r>
              <a:rPr lang="en-US" sz="1800" dirty="0">
                <a:latin typeface="Calibri" panose="020F0502020204030204" pitchFamily="34" charset="0"/>
                <a:cs typeface="Calibri" panose="020F0502020204030204" pitchFamily="34" charset="0"/>
              </a:rPr>
              <a:t>M=2</a:t>
            </a:r>
            <a:r>
              <a:rPr lang="en-US" sz="1800" baseline="30000" dirty="0">
                <a:latin typeface="Calibri" panose="020F0502020204030204" pitchFamily="34" charset="0"/>
                <a:cs typeface="Calibri" panose="020F0502020204030204" pitchFamily="34" charset="0"/>
              </a:rPr>
              <a:t>m</a:t>
            </a:r>
            <a:r>
              <a:rPr lang="en-US" sz="1800" dirty="0">
                <a:latin typeface="Calibri" panose="020F0502020204030204" pitchFamily="34" charset="0"/>
                <a:cs typeface="Calibri" panose="020F0502020204030204" pitchFamily="34" charset="0"/>
              </a:rPr>
              <a:t>;  for smallest m&gt;0: </a:t>
            </a:r>
            <a:r>
              <a:rPr lang="en-US" sz="1800" dirty="0" err="1">
                <a:latin typeface="Calibri" panose="020F0502020204030204" pitchFamily="34" charset="0"/>
                <a:cs typeface="Calibri" panose="020F0502020204030204" pitchFamily="34" charset="0"/>
              </a:rPr>
              <a:t>b</a:t>
            </a:r>
            <a:r>
              <a:rPr lang="en-US" sz="1800" baseline="30000" dirty="0" err="1">
                <a:latin typeface="Calibri" panose="020F0502020204030204" pitchFamily="34" charset="0"/>
                <a:cs typeface="Calibri" panose="020F0502020204030204" pitchFamily="34" charset="0"/>
              </a:rPr>
              <a:t>M</a:t>
            </a:r>
            <a:r>
              <a:rPr lang="en-US" sz="1800" dirty="0">
                <a:latin typeface="Calibri" panose="020F0502020204030204" pitchFamily="34" charset="0"/>
                <a:cs typeface="Calibri" panose="020F0502020204030204" pitchFamily="34" charset="0"/>
              </a:rPr>
              <a:t>= 1 (mod p)</a:t>
            </a:r>
          </a:p>
          <a:p>
            <a:pPr marL="1257300" lvl="2" indent="-457200">
              <a:spcBef>
                <a:spcPts val="200"/>
              </a:spcBef>
              <a:buNone/>
            </a:pPr>
            <a:r>
              <a:rPr lang="en-US" sz="1800" dirty="0">
                <a:latin typeface="Calibri" panose="020F0502020204030204" pitchFamily="34" charset="0"/>
                <a:cs typeface="Calibri" panose="020F0502020204030204" pitchFamily="34" charset="0"/>
              </a:rPr>
              <a:t>if(m=r) </a:t>
            </a:r>
          </a:p>
          <a:p>
            <a:pPr marL="1257300" lvl="2" indent="-457200">
              <a:spcBef>
                <a:spcPts val="200"/>
              </a:spcBef>
              <a:buNone/>
            </a:pPr>
            <a:r>
              <a:rPr lang="en-US" sz="1800" dirty="0">
                <a:latin typeface="Calibri" panose="020F0502020204030204" pitchFamily="34" charset="0"/>
                <a:cs typeface="Calibri" panose="020F0502020204030204" pitchFamily="34" charset="0"/>
              </a:rPr>
              <a:t>	return “non-residue”</a:t>
            </a:r>
          </a:p>
          <a:p>
            <a:pPr marL="857250" lvl="1" indent="-457200">
              <a:spcBef>
                <a:spcPts val="200"/>
              </a:spcBef>
              <a:buFont typeface="+mj-lt"/>
              <a:buAutoNum type="arabicPeriod"/>
            </a:pPr>
            <a:r>
              <a:rPr lang="en-US" sz="1800" dirty="0">
                <a:latin typeface="Calibri" panose="020F0502020204030204" pitchFamily="34" charset="0"/>
                <a:cs typeface="Calibri" panose="020F0502020204030204" pitchFamily="34" charset="0"/>
              </a:rPr>
              <a:t>TT= 2</a:t>
            </a:r>
            <a:r>
              <a:rPr lang="en-US" sz="1800" baseline="30000" dirty="0">
                <a:latin typeface="Calibri" panose="020F0502020204030204" pitchFamily="34" charset="0"/>
                <a:cs typeface="Calibri" panose="020F0502020204030204" pitchFamily="34" charset="0"/>
              </a:rPr>
              <a:t>r-m-1</a:t>
            </a:r>
            <a:r>
              <a:rPr lang="en-US" sz="1800" dirty="0">
                <a:latin typeface="Calibri" panose="020F0502020204030204" pitchFamily="34" charset="0"/>
                <a:cs typeface="Calibri" panose="020F0502020204030204" pitchFamily="34" charset="0"/>
              </a:rPr>
              <a:t>; t= </a:t>
            </a:r>
            <a:r>
              <a:rPr lang="en-US" sz="1800" dirty="0" err="1">
                <a:latin typeface="Calibri" panose="020F0502020204030204" pitchFamily="34" charset="0"/>
                <a:cs typeface="Calibri" panose="020F0502020204030204" pitchFamily="34" charset="0"/>
              </a:rPr>
              <a:t>y</a:t>
            </a:r>
            <a:r>
              <a:rPr lang="en-US" sz="1800" baseline="30000" dirty="0" err="1">
                <a:latin typeface="Calibri" panose="020F0502020204030204" pitchFamily="34" charset="0"/>
                <a:cs typeface="Calibri" panose="020F0502020204030204" pitchFamily="34" charset="0"/>
              </a:rPr>
              <a:t>TT</a:t>
            </a:r>
            <a:r>
              <a:rPr lang="en-US" sz="1800" dirty="0">
                <a:latin typeface="Calibri" panose="020F0502020204030204" pitchFamily="34" charset="0"/>
                <a:cs typeface="Calibri" panose="020F0502020204030204" pitchFamily="34" charset="0"/>
              </a:rPr>
              <a:t> (mod p); y= t</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(mod p); r=m; x=</a:t>
            </a:r>
            <a:r>
              <a:rPr lang="en-US" sz="1800" dirty="0" err="1">
                <a:latin typeface="Calibri" panose="020F0502020204030204" pitchFamily="34" charset="0"/>
                <a:cs typeface="Calibri" panose="020F0502020204030204" pitchFamily="34" charset="0"/>
              </a:rPr>
              <a:t>xt</a:t>
            </a:r>
            <a:r>
              <a:rPr lang="en-US" sz="1800" dirty="0">
                <a:latin typeface="Calibri" panose="020F0502020204030204" pitchFamily="34" charset="0"/>
                <a:cs typeface="Calibri" panose="020F0502020204030204" pitchFamily="34" charset="0"/>
              </a:rPr>
              <a:t>; b=by; </a:t>
            </a:r>
            <a:r>
              <a:rPr lang="en-US" sz="1800" dirty="0" err="1">
                <a:latin typeface="Calibri" panose="020F0502020204030204" pitchFamily="34" charset="0"/>
                <a:cs typeface="Calibri" panose="020F0502020204030204" pitchFamily="34" charset="0"/>
              </a:rPr>
              <a:t>goto</a:t>
            </a:r>
            <a:r>
              <a:rPr lang="en-US" sz="1800" dirty="0">
                <a:latin typeface="Calibri" panose="020F0502020204030204" pitchFamily="34" charset="0"/>
                <a:cs typeface="Calibri" panose="020F0502020204030204" pitchFamily="34" charset="0"/>
              </a:rPr>
              <a:t> 3;</a:t>
            </a:r>
            <a:endParaRPr lang="en-US" sz="1600" dirty="0">
              <a:latin typeface="Calibri" panose="020F0502020204030204" pitchFamily="34" charset="0"/>
              <a:cs typeface="Calibri" panose="020F0502020204030204" pitchFamily="34" charset="0"/>
            </a:endParaRPr>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1" name="Slide Number Placeholder 5"/>
          <p:cNvSpPr>
            <a:spLocks noGrp="1"/>
          </p:cNvSpPr>
          <p:nvPr>
            <p:ph type="sldNum" sz="quarter" idx="12"/>
          </p:nvPr>
        </p:nvSpPr>
        <p:spPr>
          <a:noFill/>
        </p:spPr>
        <p:txBody>
          <a:bodyPr/>
          <a:lstStyle/>
          <a:p>
            <a:fld id="{980AAC0D-DE84-4250-B3F3-E5642FEA4063}" type="slidenum">
              <a:rPr lang="en-US" smtClean="0"/>
              <a:pPr/>
              <a:t>99</a:t>
            </a:fld>
            <a:endParaRPr lang="en-US"/>
          </a:p>
        </p:txBody>
      </p:sp>
      <p:sp>
        <p:nvSpPr>
          <p:cNvPr id="89092" name="Rectangle 2"/>
          <p:cNvSpPr>
            <a:spLocks noGrp="1" noChangeArrowheads="1"/>
          </p:cNvSpPr>
          <p:nvPr>
            <p:ph type="title"/>
          </p:nvPr>
        </p:nvSpPr>
        <p:spPr>
          <a:xfrm>
            <a:off x="685800" y="0"/>
            <a:ext cx="7772400" cy="838200"/>
          </a:xfrm>
        </p:spPr>
        <p:txBody>
          <a:bodyPr/>
          <a:lstStyle/>
          <a:p>
            <a:r>
              <a:rPr lang="en-US" sz="3600" err="1"/>
              <a:t>Tonelli</a:t>
            </a:r>
            <a:r>
              <a:rPr lang="en-US" sz="3600"/>
              <a:t>-Shanks example</a:t>
            </a:r>
          </a:p>
        </p:txBody>
      </p:sp>
      <p:sp>
        <p:nvSpPr>
          <p:cNvPr id="89093" name="Rectangle 3"/>
          <p:cNvSpPr>
            <a:spLocks noGrp="1" noChangeArrowheads="1"/>
          </p:cNvSpPr>
          <p:nvPr>
            <p:ph type="body" idx="1"/>
          </p:nvPr>
        </p:nvSpPr>
        <p:spPr>
          <a:xfrm>
            <a:off x="533400" y="1637607"/>
            <a:ext cx="8229600" cy="685800"/>
          </a:xfrm>
        </p:spPr>
        <p:txBody>
          <a:bodyPr/>
          <a:lstStyle/>
          <a:p>
            <a:r>
              <a:rPr lang="en-US" sz="2000" dirty="0">
                <a:latin typeface="Calibri" panose="020F0502020204030204" pitchFamily="34" charset="0"/>
                <a:cs typeface="Calibri" panose="020F0502020204030204" pitchFamily="34" charset="0"/>
              </a:rPr>
              <a:t>We want x: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=a(mod p).  p=41, a=5, g=7.</a:t>
            </a:r>
          </a:p>
          <a:p>
            <a:r>
              <a:rPr lang="en-US" sz="2000" dirty="0">
                <a:latin typeface="Calibri" panose="020F0502020204030204" pitchFamily="34" charset="0"/>
                <a:cs typeface="Calibri" panose="020F0502020204030204" pitchFamily="34" charset="0"/>
              </a:rPr>
              <a:t>p-1=2</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x 5.  Note 6</a:t>
            </a:r>
            <a:r>
              <a:rPr lang="en-US" sz="2000" baseline="30000" dirty="0">
                <a:latin typeface="Calibri" panose="020F0502020204030204" pitchFamily="34" charset="0"/>
                <a:cs typeface="Calibri" panose="020F0502020204030204" pitchFamily="34" charset="0"/>
              </a:rPr>
              <a:t>20</a:t>
            </a:r>
            <a:r>
              <a:rPr lang="en-US" sz="2000" dirty="0">
                <a:latin typeface="Calibri" panose="020F0502020204030204" pitchFamily="34" charset="0"/>
                <a:cs typeface="Calibri" panose="020F0502020204030204" pitchFamily="34" charset="0"/>
              </a:rPr>
              <a:t>= -1(41) so 6 is a non-residue.</a:t>
            </a:r>
          </a:p>
          <a:p>
            <a:r>
              <a:rPr lang="en-US" sz="2000" dirty="0">
                <a:latin typeface="Calibri" panose="020F0502020204030204" pitchFamily="34" charset="0"/>
                <a:cs typeface="Calibri" panose="020F0502020204030204" pitchFamily="34" charset="0"/>
              </a:rPr>
              <a:t>a= 5; n=6; z= 6</a:t>
            </a:r>
            <a:r>
              <a:rPr lang="en-US" sz="2000" baseline="30000" dirty="0">
                <a:latin typeface="Calibri" panose="020F0502020204030204" pitchFamily="34" charset="0"/>
                <a:cs typeface="Calibri" panose="020F0502020204030204" pitchFamily="34" charset="0"/>
              </a:rPr>
              <a:t>5</a:t>
            </a:r>
            <a:r>
              <a:rPr lang="en-US" sz="2000" dirty="0">
                <a:latin typeface="Calibri" panose="020F0502020204030204" pitchFamily="34" charset="0"/>
                <a:cs typeface="Calibri" panose="020F0502020204030204" pitchFamily="34" charset="0"/>
              </a:rPr>
              <a:t> = 27(mod 41). </a:t>
            </a:r>
            <a:endParaRPr lang="en-US" sz="1800" dirty="0">
              <a:latin typeface="Calibri" panose="020F0502020204030204" pitchFamily="34" charset="0"/>
              <a:cs typeface="Calibri" panose="020F050202020403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182524540"/>
              </p:ext>
            </p:extLst>
          </p:nvPr>
        </p:nvGraphicFramePr>
        <p:xfrm>
          <a:off x="2286000" y="3200400"/>
          <a:ext cx="4114800" cy="111252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tblGrid>
              <a:tr h="370840">
                <a:tc>
                  <a:txBody>
                    <a:bodyPr/>
                    <a:lstStyle/>
                    <a:p>
                      <a:pPr algn="r"/>
                      <a:r>
                        <a:rPr lang="en-US">
                          <a:solidFill>
                            <a:schemeClr val="tx1"/>
                          </a:solidFill>
                          <a:latin typeface="Calibri" panose="020F0502020204030204" pitchFamily="34" charset="0"/>
                          <a:cs typeface="Calibri" panose="020F0502020204030204" pitchFamily="34" charset="0"/>
                        </a:rPr>
                        <a:t>Step</a:t>
                      </a:r>
                    </a:p>
                  </a:txBody>
                  <a:tcPr/>
                </a:tc>
                <a:tc>
                  <a:txBody>
                    <a:bodyPr/>
                    <a:lstStyle/>
                    <a:p>
                      <a:pPr algn="r"/>
                      <a:r>
                        <a:rPr lang="en-US">
                          <a:solidFill>
                            <a:schemeClr val="tx1"/>
                          </a:solidFill>
                          <a:latin typeface="Calibri" panose="020F0502020204030204" pitchFamily="34" charset="0"/>
                          <a:cs typeface="Calibri" panose="020F0502020204030204" pitchFamily="34" charset="0"/>
                        </a:rPr>
                        <a:t>m</a:t>
                      </a:r>
                    </a:p>
                  </a:txBody>
                  <a:tcPr/>
                </a:tc>
                <a:tc>
                  <a:txBody>
                    <a:bodyPr/>
                    <a:lstStyle/>
                    <a:p>
                      <a:pPr algn="r"/>
                      <a:r>
                        <a:rPr lang="en-US">
                          <a:solidFill>
                            <a:schemeClr val="tx1"/>
                          </a:solidFill>
                          <a:latin typeface="Calibri" panose="020F0502020204030204" pitchFamily="34" charset="0"/>
                          <a:cs typeface="Calibri" panose="020F0502020204030204" pitchFamily="34" charset="0"/>
                        </a:rPr>
                        <a:t>t</a:t>
                      </a:r>
                    </a:p>
                  </a:txBody>
                  <a:tcPr/>
                </a:tc>
                <a:tc>
                  <a:txBody>
                    <a:bodyPr/>
                    <a:lstStyle/>
                    <a:p>
                      <a:pPr algn="r"/>
                      <a:r>
                        <a:rPr lang="en-US">
                          <a:solidFill>
                            <a:schemeClr val="tx1"/>
                          </a:solidFill>
                          <a:latin typeface="Calibri" panose="020F0502020204030204" pitchFamily="34" charset="0"/>
                          <a:cs typeface="Calibri" panose="020F0502020204030204" pitchFamily="34" charset="0"/>
                        </a:rPr>
                        <a:t>y</a:t>
                      </a:r>
                    </a:p>
                  </a:txBody>
                  <a:tcPr/>
                </a:tc>
                <a:tc>
                  <a:txBody>
                    <a:bodyPr/>
                    <a:lstStyle/>
                    <a:p>
                      <a:pPr algn="r"/>
                      <a:r>
                        <a:rPr lang="en-US">
                          <a:solidFill>
                            <a:schemeClr val="tx1"/>
                          </a:solidFill>
                          <a:latin typeface="Calibri" panose="020F0502020204030204" pitchFamily="34" charset="0"/>
                          <a:cs typeface="Calibri" panose="020F0502020204030204" pitchFamily="34" charset="0"/>
                        </a:rPr>
                        <a:t>r</a:t>
                      </a:r>
                    </a:p>
                  </a:txBody>
                  <a:tcPr/>
                </a:tc>
                <a:tc>
                  <a:txBody>
                    <a:bodyPr/>
                    <a:lstStyle/>
                    <a:p>
                      <a:pPr algn="r"/>
                      <a:r>
                        <a:rPr lang="en-US">
                          <a:solidFill>
                            <a:schemeClr val="tx1"/>
                          </a:solidFill>
                          <a:latin typeface="Calibri" panose="020F0502020204030204" pitchFamily="34" charset="0"/>
                          <a:cs typeface="Calibri" panose="020F0502020204030204" pitchFamily="34" charset="0"/>
                        </a:rPr>
                        <a:t>x</a:t>
                      </a:r>
                    </a:p>
                  </a:txBody>
                  <a:tcPr/>
                </a:tc>
                <a:tc>
                  <a:txBody>
                    <a:bodyPr/>
                    <a:lstStyle/>
                    <a:p>
                      <a:pPr algn="r"/>
                      <a:r>
                        <a:rPr lang="en-US">
                          <a:solidFill>
                            <a:schemeClr val="tx1"/>
                          </a:solidFill>
                          <a:latin typeface="Calibri" panose="020F0502020204030204" pitchFamily="34" charset="0"/>
                          <a:cs typeface="Calibri" panose="020F0502020204030204" pitchFamily="34" charset="0"/>
                        </a:rPr>
                        <a:t>b</a:t>
                      </a:r>
                    </a:p>
                  </a:txBody>
                  <a:tcPr/>
                </a:tc>
                <a:extLst>
                  <a:ext uri="{0D108BD9-81ED-4DB2-BD59-A6C34878D82A}">
                    <a16:rowId xmlns:a16="http://schemas.microsoft.com/office/drawing/2014/main" val="10000"/>
                  </a:ext>
                </a:extLst>
              </a:tr>
              <a:tr h="370840">
                <a:tc>
                  <a:txBody>
                    <a:bodyPr/>
                    <a:lstStyle/>
                    <a:p>
                      <a:pPr algn="r"/>
                      <a:r>
                        <a:rPr lang="en-US">
                          <a:solidFill>
                            <a:schemeClr val="tx1"/>
                          </a:solidFill>
                          <a:latin typeface="Calibri" panose="020F0502020204030204" pitchFamily="34" charset="0"/>
                          <a:cs typeface="Calibri" panose="020F0502020204030204" pitchFamily="34" charset="0"/>
                        </a:rPr>
                        <a:t>0</a:t>
                      </a:r>
                    </a:p>
                  </a:txBody>
                  <a:tcPr/>
                </a:tc>
                <a:tc>
                  <a:txBody>
                    <a:bodyPr/>
                    <a:lstStyle/>
                    <a:p>
                      <a:pPr algn="r"/>
                      <a:r>
                        <a:rPr lang="en-US" dirty="0">
                          <a:solidFill>
                            <a:schemeClr val="tx1"/>
                          </a:solidFill>
                          <a:latin typeface="Calibri" panose="020F0502020204030204" pitchFamily="34" charset="0"/>
                          <a:cs typeface="Calibri" panose="020F0502020204030204" pitchFamily="34" charset="0"/>
                        </a:rPr>
                        <a:t>3</a:t>
                      </a: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chemeClr val="tx1"/>
                          </a:solidFill>
                          <a:latin typeface="Calibri" panose="020F0502020204030204" pitchFamily="34" charset="0"/>
                          <a:cs typeface="Calibri" panose="020F0502020204030204" pitchFamily="34" charset="0"/>
                        </a:rPr>
                        <a:t>27</a:t>
                      </a:r>
                    </a:p>
                  </a:txBody>
                  <a:tcPr/>
                </a:tc>
                <a:tc>
                  <a:txBody>
                    <a:bodyPr/>
                    <a:lstStyle/>
                    <a:p>
                      <a:pPr algn="r"/>
                      <a:r>
                        <a:rPr lang="en-US">
                          <a:solidFill>
                            <a:schemeClr val="tx1"/>
                          </a:solidFill>
                          <a:latin typeface="Calibri" panose="020F0502020204030204" pitchFamily="34" charset="0"/>
                          <a:cs typeface="Calibri" panose="020F0502020204030204" pitchFamily="34" charset="0"/>
                        </a:rPr>
                        <a:t>3</a:t>
                      </a:r>
                    </a:p>
                  </a:txBody>
                  <a:tcPr/>
                </a:tc>
                <a:tc>
                  <a:txBody>
                    <a:bodyPr/>
                    <a:lstStyle/>
                    <a:p>
                      <a:pPr algn="r"/>
                      <a:r>
                        <a:rPr lang="en-US">
                          <a:solidFill>
                            <a:schemeClr val="tx1"/>
                          </a:solidFill>
                          <a:latin typeface="Calibri" panose="020F0502020204030204" pitchFamily="34" charset="0"/>
                          <a:cs typeface="Calibri" panose="020F0502020204030204" pitchFamily="34" charset="0"/>
                        </a:rPr>
                        <a:t>2</a:t>
                      </a:r>
                    </a:p>
                  </a:txBody>
                  <a:tcPr/>
                </a:tc>
                <a:tc>
                  <a:txBody>
                    <a:bodyPr/>
                    <a:lstStyle/>
                    <a:p>
                      <a:pPr algn="r"/>
                      <a:r>
                        <a:rPr lang="en-US">
                          <a:solidFill>
                            <a:schemeClr val="tx1"/>
                          </a:solidFill>
                          <a:latin typeface="Calibri" panose="020F0502020204030204" pitchFamily="34" charset="0"/>
                          <a:cs typeface="Calibri" panose="020F0502020204030204" pitchFamily="34" charset="0"/>
                        </a:rPr>
                        <a:t>9</a:t>
                      </a:r>
                    </a:p>
                  </a:txBody>
                  <a:tcPr/>
                </a:tc>
                <a:extLst>
                  <a:ext uri="{0D108BD9-81ED-4DB2-BD59-A6C34878D82A}">
                    <a16:rowId xmlns:a16="http://schemas.microsoft.com/office/drawing/2014/main" val="10001"/>
                  </a:ext>
                </a:extLst>
              </a:tr>
              <a:tr h="370840">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latin typeface="Calibri" panose="020F0502020204030204" pitchFamily="34" charset="0"/>
                          <a:cs typeface="Calibri" panose="020F0502020204030204" pitchFamily="34" charset="0"/>
                        </a:rPr>
                        <a:t>2</a:t>
                      </a:r>
                    </a:p>
                  </a:txBody>
                  <a:tcPr/>
                </a:tc>
                <a:tc>
                  <a:txBody>
                    <a:bodyPr/>
                    <a:lstStyle/>
                    <a:p>
                      <a:pPr algn="r"/>
                      <a:r>
                        <a:rPr lang="en-US">
                          <a:latin typeface="Calibri" panose="020F0502020204030204" pitchFamily="34" charset="0"/>
                          <a:cs typeface="Calibri" panose="020F0502020204030204" pitchFamily="34" charset="0"/>
                        </a:rPr>
                        <a:t>2</a:t>
                      </a:r>
                    </a:p>
                  </a:txBody>
                  <a:tcPr/>
                </a:tc>
                <a:tc>
                  <a:txBody>
                    <a:bodyPr/>
                    <a:lstStyle/>
                    <a:p>
                      <a:pPr algn="r"/>
                      <a:r>
                        <a:rPr lang="en-US">
                          <a:latin typeface="Calibri" panose="020F0502020204030204" pitchFamily="34" charset="0"/>
                          <a:cs typeface="Calibri" panose="020F0502020204030204" pitchFamily="34" charset="0"/>
                        </a:rPr>
                        <a:t>32</a:t>
                      </a:r>
                    </a:p>
                  </a:txBody>
                  <a:tcPr/>
                </a:tc>
                <a:tc>
                  <a:txBody>
                    <a:bodyPr/>
                    <a:lstStyle/>
                    <a:p>
                      <a:pPr algn="r"/>
                      <a:r>
                        <a:rPr lang="en-US" dirty="0">
                          <a:latin typeface="Calibri" panose="020F0502020204030204" pitchFamily="34" charset="0"/>
                          <a:cs typeface="Calibri" panose="020F0502020204030204" pitchFamily="34" charset="0"/>
                        </a:rPr>
                        <a:t>2</a:t>
                      </a:r>
                    </a:p>
                  </a:txBody>
                  <a:tcPr/>
                </a:tc>
                <a:tc>
                  <a:txBody>
                    <a:bodyPr/>
                    <a:lstStyle/>
                    <a:p>
                      <a:pPr algn="r"/>
                      <a:r>
                        <a:rPr lang="en-US">
                          <a:latin typeface="Calibri" panose="020F0502020204030204" pitchFamily="34" charset="0"/>
                          <a:cs typeface="Calibri" panose="020F0502020204030204" pitchFamily="34" charset="0"/>
                        </a:rPr>
                        <a:t>13</a:t>
                      </a:r>
                    </a:p>
                  </a:txBody>
                  <a:tcPr/>
                </a:tc>
                <a:tc>
                  <a:txBody>
                    <a:bodyPr/>
                    <a:lstStyle/>
                    <a:p>
                      <a:pPr algn="r"/>
                      <a:r>
                        <a:rPr lang="en-US" dirty="0">
                          <a:latin typeface="Calibri" panose="020F0502020204030204" pitchFamily="34" charset="0"/>
                          <a:cs typeface="Calibri" panose="020F0502020204030204" pitchFamily="34" charset="0"/>
                        </a:rPr>
                        <a:t>1</a:t>
                      </a:r>
                    </a:p>
                  </a:txBody>
                  <a:tcPr/>
                </a:tc>
                <a:extLst>
                  <a:ext uri="{0D108BD9-81ED-4DB2-BD59-A6C34878D82A}">
                    <a16:rowId xmlns:a16="http://schemas.microsoft.com/office/drawing/2014/main" val="10002"/>
                  </a:ext>
                </a:extLst>
              </a:tr>
            </a:tbl>
          </a:graphicData>
        </a:graphic>
      </p:graphicFrame>
      <p:sp>
        <p:nvSpPr>
          <p:cNvPr id="8" name="Rectangle 3"/>
          <p:cNvSpPr txBox="1">
            <a:spLocks noChangeArrowheads="1"/>
          </p:cNvSpPr>
          <p:nvPr/>
        </p:nvSpPr>
        <p:spPr bwMode="auto">
          <a:xfrm>
            <a:off x="533400" y="4480560"/>
            <a:ext cx="8229600" cy="685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x=13.  13</a:t>
            </a:r>
            <a:r>
              <a:rPr kumimoji="1" lang="en-US" sz="2000" b="0" i="0" u="none" strike="noStrike" kern="0" cap="none" spc="0" normalizeH="0" baseline="30000" noProof="0" dirty="0">
                <a:ln>
                  <a:noFill/>
                </a:ln>
                <a:solidFill>
                  <a:schemeClr val="tx1"/>
                </a:solidFill>
                <a:effectLst/>
                <a:uLnTx/>
                <a:uFillTx/>
                <a:latin typeface="Calibri" panose="020F0502020204030204" pitchFamily="34" charset="0"/>
                <a:cs typeface="Calibri" panose="020F0502020204030204" pitchFamily="34" charset="0"/>
              </a:rPr>
              <a:t>2</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(mod 41)= 5.</a:t>
            </a:r>
            <a:endParaRPr kumimoji="1" lang="en-US" sz="18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Tree>
  </p:cSld>
  <p:clrMapOvr>
    <a:masterClrMapping/>
  </p:clrMapOvr>
  <p:transition/>
</p:sld>
</file>

<file path=ppt/theme/theme1.xml><?xml version="1.0" encoding="utf-8"?>
<a:theme xmlns:a="http://schemas.openxmlformats.org/drawingml/2006/main" name="Contemporary">
  <a:themeElements>
    <a:clrScheme name="">
      <a:dk1>
        <a:srgbClr val="000000"/>
      </a:dk1>
      <a:lt1>
        <a:srgbClr val="FFFFFF"/>
      </a:lt1>
      <a:dk2>
        <a:srgbClr val="000000"/>
      </a:dk2>
      <a:lt2>
        <a:srgbClr val="969696"/>
      </a:lt2>
      <a:accent1>
        <a:srgbClr val="C0C0C0"/>
      </a:accent1>
      <a:accent2>
        <a:srgbClr val="FF0000"/>
      </a:accent2>
      <a:accent3>
        <a:srgbClr val="FFFFFF"/>
      </a:accent3>
      <a:accent4>
        <a:srgbClr val="000000"/>
      </a:accent4>
      <a:accent5>
        <a:srgbClr val="DCDCDC"/>
      </a:accent5>
      <a:accent6>
        <a:srgbClr val="E70000"/>
      </a:accent6>
      <a:hlink>
        <a:srgbClr val="330099"/>
      </a:hlink>
      <a:folHlink>
        <a:srgbClr val="CBCBCB"/>
      </a:folHlink>
    </a:clrScheme>
    <a:fontScheme name="Contempora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Designs\Contemporary.pot</Template>
  <TotalTime>72089</TotalTime>
  <Words>12010</Words>
  <Application>Microsoft Macintosh PowerPoint</Application>
  <PresentationFormat>Letter Paper (8.5x11 in)</PresentationFormat>
  <Paragraphs>1208</Paragraphs>
  <Slides>99</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99</vt:i4>
      </vt:variant>
    </vt:vector>
  </HeadingPairs>
  <TitlesOfParts>
    <vt:vector size="109" baseType="lpstr">
      <vt:lpstr>Arial Unicode MS</vt:lpstr>
      <vt:lpstr>Arial</vt:lpstr>
      <vt:lpstr>Calibri</vt:lpstr>
      <vt:lpstr>Cambria Math</vt:lpstr>
      <vt:lpstr>Courier New</vt:lpstr>
      <vt:lpstr>Math1</vt:lpstr>
      <vt:lpstr>Math1Mono</vt:lpstr>
      <vt:lpstr>Times New Roman</vt:lpstr>
      <vt:lpstr>Wingdings</vt:lpstr>
      <vt:lpstr>Contemporary</vt:lpstr>
      <vt:lpstr>PowerPoint Presentation</vt:lpstr>
      <vt:lpstr>Public Key (Asymmetric) Cryptosystems</vt:lpstr>
      <vt:lpstr>Uses of Public-Key Ciphers</vt:lpstr>
      <vt:lpstr>Symmetric Key Distribution </vt:lpstr>
      <vt:lpstr>Diffie Hellman Key Exchange (simplified)</vt:lpstr>
      <vt:lpstr>Digital Signatures</vt:lpstr>
      <vt:lpstr>Sealing Symmetric Keys (Key encapsulation)</vt:lpstr>
      <vt:lpstr>Authentication</vt:lpstr>
      <vt:lpstr>Trapdoor functions</vt:lpstr>
      <vt:lpstr>Existing Public-Key Ciphers</vt:lpstr>
      <vt:lpstr>Math for RSA</vt:lpstr>
      <vt:lpstr>Some Number Theory</vt:lpstr>
      <vt:lpstr>Fundamental Theorem of Arithmetic</vt:lpstr>
      <vt:lpstr>Greatest common divisor</vt:lpstr>
      <vt:lpstr>Chinese Remainder Theorem</vt:lpstr>
      <vt:lpstr>CRT Example</vt:lpstr>
      <vt:lpstr>Solving Congruences (mod p) </vt:lpstr>
      <vt:lpstr>Solving Congruence Example</vt:lpstr>
      <vt:lpstr>A little group theory</vt:lpstr>
      <vt:lpstr>Multiplicative group mod p</vt:lpstr>
      <vt:lpstr>Primitive roots mod p</vt:lpstr>
      <vt:lpstr>Composite moduli and φ(n)</vt:lpstr>
      <vt:lpstr>The Multiplicative Group (mod n)</vt:lpstr>
      <vt:lpstr>For n composite, multiplicative group need not be cyclic</vt:lpstr>
      <vt:lpstr>φ(n)</vt:lpstr>
      <vt:lpstr>Solving Congruences (mod n) </vt:lpstr>
      <vt:lpstr>Solving Congruence Example mod n</vt:lpstr>
      <vt:lpstr>Quadratic Residues</vt:lpstr>
      <vt:lpstr>Law of Quadratic Reciprocity</vt:lpstr>
      <vt:lpstr>Quadratic Reciprocity Example</vt:lpstr>
      <vt:lpstr>Large Integer Computation</vt:lpstr>
      <vt:lpstr>Algorithm Timings</vt:lpstr>
      <vt:lpstr>Primes are plentiful</vt:lpstr>
      <vt:lpstr>Prime Distribution Example</vt:lpstr>
      <vt:lpstr>Factoring and exponents</vt:lpstr>
      <vt:lpstr>Universal Exponent Theorem</vt:lpstr>
      <vt:lpstr>Universal Exponent Example</vt:lpstr>
      <vt:lpstr>Representing Large Integers</vt:lpstr>
      <vt:lpstr>Classical Algorithms Speed</vt:lpstr>
      <vt:lpstr>Karasuba Multiplication</vt:lpstr>
      <vt:lpstr>Integer Squaring</vt:lpstr>
      <vt:lpstr>Integer Division Algorithm</vt:lpstr>
      <vt:lpstr>Integer Division</vt:lpstr>
      <vt:lpstr>Extended Binary GCD</vt:lpstr>
      <vt:lpstr>Montgomery Multiplication</vt:lpstr>
      <vt:lpstr>Montgomery Multiplication and Timing</vt:lpstr>
      <vt:lpstr>Exponentiation and Timing</vt:lpstr>
      <vt:lpstr>Montgomery Exponentiation and Timing</vt:lpstr>
      <vt:lpstr>Montgomery Example</vt:lpstr>
      <vt:lpstr>Primality testing may be easy</vt:lpstr>
      <vt:lpstr>Witnesses and liars</vt:lpstr>
      <vt:lpstr>Some facts about Carmichael numbers</vt:lpstr>
      <vt:lpstr>Miller Rabin Test</vt:lpstr>
      <vt:lpstr>Miller Rabin Test is sufficient</vt:lpstr>
      <vt:lpstr>Summary for prime testing</vt:lpstr>
      <vt:lpstr>Testing Primality - Miller Rabin</vt:lpstr>
      <vt:lpstr>Primality Testing Example</vt:lpstr>
      <vt:lpstr>RSA Public-Key Cryptosystem</vt:lpstr>
      <vt:lpstr>RSA Details</vt:lpstr>
      <vt:lpstr>RSA Example</vt:lpstr>
      <vt:lpstr>RSA Signatures</vt:lpstr>
      <vt:lpstr>Old days: p and q should be “strong primes”</vt:lpstr>
      <vt:lpstr>Gordan’s Algorithm</vt:lpstr>
      <vt:lpstr>Attacks</vt:lpstr>
      <vt:lpstr>Attacks, continued</vt:lpstr>
      <vt:lpstr>Common Modulus Attack</vt:lpstr>
      <vt:lpstr>Small exponent attack on RSA</vt:lpstr>
      <vt:lpstr>Short plaintext</vt:lpstr>
      <vt:lpstr>Glitching Attack</vt:lpstr>
      <vt:lpstr>Glitching Attack Example</vt:lpstr>
      <vt:lpstr>Repeated Squaring</vt:lpstr>
      <vt:lpstr>Timing Attack (Kocher)</vt:lpstr>
      <vt:lpstr>Kocher’s Attack</vt:lpstr>
      <vt:lpstr>Preventing Timing Attack</vt:lpstr>
      <vt:lpstr>Factoring</vt:lpstr>
      <vt:lpstr>Trial Division</vt:lpstr>
      <vt:lpstr>Fast generic factoring algorithms</vt:lpstr>
      <vt:lpstr>Pollard p-1</vt:lpstr>
      <vt:lpstr>Kraitchik’s observation</vt:lpstr>
      <vt:lpstr>Factoring – Pollard ρ</vt:lpstr>
      <vt:lpstr>Pollard ρ factoring Example</vt:lpstr>
      <vt:lpstr>Quadratic sieve: motivating example</vt:lpstr>
      <vt:lpstr>Linear algebra step</vt:lpstr>
      <vt:lpstr>Quadratic Sieve: basic parameters</vt:lpstr>
      <vt:lpstr>Generating fully factored squares over factor base: sieving</vt:lpstr>
      <vt:lpstr>Sieve Example</vt:lpstr>
      <vt:lpstr>Quadratic sieve experimental results</vt:lpstr>
      <vt:lpstr>Quadratic Sieve Analysis</vt:lpstr>
      <vt:lpstr>Three more algorithms</vt:lpstr>
      <vt:lpstr>Factoring Algorithms</vt:lpstr>
      <vt:lpstr>Work Factors</vt:lpstr>
      <vt:lpstr>RSA Caution: Homomorphism</vt:lpstr>
      <vt:lpstr>Factoring projects</vt:lpstr>
      <vt:lpstr>RSA Summary</vt:lpstr>
      <vt:lpstr>End</vt:lpstr>
      <vt:lpstr>Square roots mod p  -- general comments</vt:lpstr>
      <vt:lpstr>Square roots mod p --- simple cases</vt:lpstr>
      <vt:lpstr>General case - Tonelli-Shanks</vt:lpstr>
      <vt:lpstr>Tonelli-Shanks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Key Ciphers: RSA</dc:title>
  <dc:subject>Cryptanalysis</dc:subject>
  <dc:creator>John L. Manferdelli</dc:creator>
  <cp:lastModifiedBy>John Manferdelli</cp:lastModifiedBy>
  <cp:revision>3938</cp:revision>
  <cp:lastPrinted>2023-11-04T18:47:55Z</cp:lastPrinted>
  <dcterms:created xsi:type="dcterms:W3CDTF">2013-03-13T03:43:13Z</dcterms:created>
  <dcterms:modified xsi:type="dcterms:W3CDTF">2023-11-07T18:56:20Z</dcterms:modified>
</cp:coreProperties>
</file>