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0"/>
  </p:notesMasterIdLst>
  <p:handoutMasterIdLst>
    <p:handoutMasterId r:id="rId61"/>
  </p:handoutMasterIdLst>
  <p:sldIdLst>
    <p:sldId id="3175" r:id="rId2"/>
    <p:sldId id="3772" r:id="rId3"/>
    <p:sldId id="3539" r:id="rId4"/>
    <p:sldId id="3778" r:id="rId5"/>
    <p:sldId id="3760" r:id="rId6"/>
    <p:sldId id="3779" r:id="rId7"/>
    <p:sldId id="3775" r:id="rId8"/>
    <p:sldId id="3776" r:id="rId9"/>
    <p:sldId id="3730" r:id="rId10"/>
    <p:sldId id="3801" r:id="rId11"/>
    <p:sldId id="3542" r:id="rId12"/>
    <p:sldId id="3774" r:id="rId13"/>
    <p:sldId id="3780" r:id="rId14"/>
    <p:sldId id="3781" r:id="rId15"/>
    <p:sldId id="3782" r:id="rId16"/>
    <p:sldId id="3783" r:id="rId17"/>
    <p:sldId id="3827" r:id="rId18"/>
    <p:sldId id="3784" r:id="rId19"/>
    <p:sldId id="3828" r:id="rId20"/>
    <p:sldId id="3802" r:id="rId21"/>
    <p:sldId id="3803" r:id="rId22"/>
    <p:sldId id="3785" r:id="rId23"/>
    <p:sldId id="3799" r:id="rId24"/>
    <p:sldId id="3800" r:id="rId25"/>
    <p:sldId id="3786" r:id="rId26"/>
    <p:sldId id="3788" r:id="rId27"/>
    <p:sldId id="3794" r:id="rId28"/>
    <p:sldId id="3790" r:id="rId29"/>
    <p:sldId id="3795" r:id="rId30"/>
    <p:sldId id="3791" r:id="rId31"/>
    <p:sldId id="3796" r:id="rId32"/>
    <p:sldId id="3792" r:id="rId33"/>
    <p:sldId id="3797" r:id="rId34"/>
    <p:sldId id="3793" r:id="rId35"/>
    <p:sldId id="3798" r:id="rId36"/>
    <p:sldId id="3787" r:id="rId37"/>
    <p:sldId id="3789" r:id="rId38"/>
    <p:sldId id="3826" r:id="rId39"/>
    <p:sldId id="3805" r:id="rId40"/>
    <p:sldId id="3804" r:id="rId41"/>
    <p:sldId id="3808" r:id="rId42"/>
    <p:sldId id="3809" r:id="rId43"/>
    <p:sldId id="3812" r:id="rId44"/>
    <p:sldId id="3807" r:id="rId45"/>
    <p:sldId id="3813" r:id="rId46"/>
    <p:sldId id="3815" r:id="rId47"/>
    <p:sldId id="3814" r:id="rId48"/>
    <p:sldId id="3816" r:id="rId49"/>
    <p:sldId id="3825" r:id="rId50"/>
    <p:sldId id="3817" r:id="rId51"/>
    <p:sldId id="3818" r:id="rId52"/>
    <p:sldId id="3823" r:id="rId53"/>
    <p:sldId id="3824" r:id="rId54"/>
    <p:sldId id="3819" r:id="rId55"/>
    <p:sldId id="3820" r:id="rId56"/>
    <p:sldId id="3821" r:id="rId57"/>
    <p:sldId id="3822" r:id="rId58"/>
    <p:sldId id="3545" r:id="rId59"/>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varScale="1">
        <p:scale>
          <a:sx n="123" d="100"/>
          <a:sy n="123" d="100"/>
        </p:scale>
        <p:origin x="1160"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5</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58</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37388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10</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panose="020F0502020204030204" pitchFamily="34" charset="0"/>
                <a:cs typeface="Calibri" panose="020F0502020204030204" pitchFamily="34" charset="0"/>
              </a:rPr>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440873"/>
                <a:ext cx="8032173" cy="5036127"/>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spcBef>
                    <a:spcPts val="400"/>
                  </a:spcBef>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spcBef>
                    <a:spcPts val="400"/>
                  </a:spcBef>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440873"/>
                <a:ext cx="8032173" cy="5036127"/>
              </a:xfrm>
              <a:blipFill>
                <a:blip r:embed="rId3"/>
                <a:stretch>
                  <a:fillRect l="-790" t="-8794"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panose="020F0502020204030204" pitchFamily="34" charset="0"/>
                <a:cs typeface="Calibri" panose="020F05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panose="020F0502020204030204" pitchFamily="34" charset="0"/>
                <a:cs typeface="Calibri" panose="020F05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panose="020F0502020204030204" pitchFamily="34" charset="0"/>
                <a:cs typeface="Calibri" panose="020F0502020204030204" pitchFamily="34" charset="0"/>
              </a:rPr>
              <a:t>A new hope</a:t>
            </a:r>
          </a:p>
        </p:txBody>
      </p:sp>
      <p:sp>
        <p:nvSpPr>
          <p:cNvPr id="23557" name="Rectangle 3"/>
          <p:cNvSpPr>
            <a:spLocks noGrp="1" noChangeArrowheads="1"/>
          </p:cNvSpPr>
          <p:nvPr>
            <p:ph type="body" idx="1"/>
          </p:nvPr>
        </p:nvSpPr>
        <p:spPr>
          <a:xfrm>
            <a:off x="228600" y="12954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jitter entropy based on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1889"/>
            <a:ext cx="7772400" cy="838200"/>
          </a:xfrm>
        </p:spPr>
        <p:txBody>
          <a:bodyPr/>
          <a:lstStyle/>
          <a:p>
            <a:r>
              <a:rPr lang="en-US" sz="3600" dirty="0">
                <a:latin typeface="Calibri" panose="020F0502020204030204" pitchFamily="34" charset="0"/>
                <a:cs typeface="Calibri" panose="020F0502020204030204" pitchFamily="34" charset="0"/>
              </a:rPr>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457200" y="1676400"/>
                <a:ext cx="8382000" cy="4279556"/>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457200" y="1676400"/>
                <a:ext cx="8382000" cy="4279556"/>
              </a:xfrm>
              <a:blipFill>
                <a:blip r:embed="rId3"/>
                <a:stretch>
                  <a:fillRect l="-758" t="-1780" r="-30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latin typeface="Calibri" panose="020F0502020204030204" pitchFamily="34" charset="0"/>
                  <a:cs typeface="Calibri" panose="020F0502020204030204" pitchFamily="34" charset="0"/>
                </a:endParaRPr>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panose="020F0502020204030204" pitchFamily="34" charset="0"/>
                <a:cs typeface="Calibri" panose="020F05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panose="020F0502020204030204" pitchFamily="34" charset="0"/>
                <a:cs typeface="Calibri" panose="020F0502020204030204" pitchFamily="34" charset="0"/>
              </a:rPr>
              <a:t>Translating machine state to execution jitter</a:t>
            </a:r>
          </a:p>
        </p:txBody>
      </p:sp>
      <p:sp>
        <p:nvSpPr>
          <p:cNvPr id="23557" name="Rectangle 3"/>
          <p:cNvSpPr>
            <a:spLocks noGrp="1" noChangeArrowheads="1"/>
          </p:cNvSpPr>
          <p:nvPr>
            <p:ph type="body" idx="1"/>
          </p:nvPr>
        </p:nvSpPr>
        <p:spPr>
          <a:xfrm>
            <a:off x="152400" y="1066800"/>
            <a:ext cx="8686800" cy="3475036"/>
          </a:xfrm>
        </p:spPr>
        <p:txBody>
          <a:bodyPr/>
          <a:lstStyle/>
          <a:p>
            <a:pPr>
              <a:lnSpc>
                <a:spcPct val="90000"/>
              </a:lnSpc>
            </a:pPr>
            <a:r>
              <a:rPr lang="en-US" sz="2000" b="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We want to show that the evolution of the machine state as modified by “unpredictable” events which need to be modelled to recreate the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and conditioning).</a:t>
            </a:r>
          </a:p>
          <a:p>
            <a:pPr lvl="1">
              <a:lnSpc>
                <a:spcPct val="90000"/>
              </a:lnSpc>
            </a:pPr>
            <a:r>
              <a:rPr lang="en-US" sz="1800" dirty="0">
                <a:latin typeface="Calibri" panose="020F0502020204030204" pitchFamily="34" charset="0"/>
                <a:cs typeface="Calibri" panose="020F0502020204030204" pitchFamily="34" charset="0"/>
              </a:rPr>
              <a:t>Reduction to a scheduling problem for deterministic differences in state and actual physical jitter affecting </a:t>
            </a:r>
            <a:r>
              <a:rPr lang="en-US" sz="1800">
                <a:latin typeface="Calibri" panose="020F0502020204030204" pitchFamily="34" charset="0"/>
                <a:cs typeface="Calibri" panose="020F0502020204030204" pitchFamily="34" charset="0"/>
              </a:rPr>
              <a:t>machine state.</a:t>
            </a:r>
            <a:endParaRPr lang="en-US" sz="18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724400"/>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panose="020F0502020204030204" pitchFamily="34" charset="0"/>
                <a:cs typeface="Calibri" panose="020F05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panose="020F0502020204030204" pitchFamily="34" charset="0"/>
                <a:cs typeface="Calibri" panose="020F05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371600"/>
            <a:ext cx="8229600" cy="43434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76200"/>
            <a:ext cx="8877300" cy="990600"/>
          </a:xfrm>
        </p:spPr>
        <p:txBody>
          <a:bodyPr/>
          <a:lstStyle/>
          <a:p>
            <a:r>
              <a:rPr lang="en-US" sz="3600" dirty="0">
                <a:latin typeface="Calibri" panose="020F0502020204030204" pitchFamily="34" charset="0"/>
                <a:cs typeface="Calibri" panose="020F05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447800"/>
            <a:ext cx="8115300" cy="47244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panose="020F0502020204030204" pitchFamily="34" charset="0"/>
                <a:cs typeface="Calibri" panose="020F05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23557" name="Rectangle 3"/>
          <p:cNvSpPr>
            <a:spLocks noGrp="1" noChangeArrowheads="1"/>
          </p:cNvSpPr>
          <p:nvPr>
            <p:ph type="body" idx="1"/>
          </p:nvPr>
        </p:nvSpPr>
        <p:spPr>
          <a:xfrm>
            <a:off x="304800" y="137160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0"/>
            <a:ext cx="8534400" cy="838200"/>
          </a:xfrm>
        </p:spPr>
        <p:txBody>
          <a:bodyPr/>
          <a:lstStyle/>
          <a:p>
            <a:r>
              <a:rPr lang="en-US" sz="3600" dirty="0">
                <a:latin typeface="Calibri" panose="020F0502020204030204" pitchFamily="34" charset="0"/>
                <a:cs typeface="Calibri" panose="020F05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panose="020F0502020204030204" pitchFamily="34" charset="0"/>
                <a:cs typeface="Calibri" panose="020F05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panose="020F0502020204030204" pitchFamily="34" charset="0"/>
                <a:cs typeface="Calibri" panose="020F05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Conclusion</a:t>
            </a:r>
          </a:p>
        </p:txBody>
      </p:sp>
      <p:sp>
        <p:nvSpPr>
          <p:cNvPr id="23557" name="Rectangle 3"/>
          <p:cNvSpPr>
            <a:spLocks noGrp="1" noChangeArrowheads="1"/>
          </p:cNvSpPr>
          <p:nvPr>
            <p:ph type="body" idx="1"/>
          </p:nvPr>
        </p:nvSpPr>
        <p:spPr>
          <a:xfrm>
            <a:off x="838200" y="1371600"/>
            <a:ext cx="7772400" cy="45720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panose="020F0502020204030204" pitchFamily="34" charset="0"/>
                <a:cs typeface="Calibri" panose="020F05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152400"/>
            <a:ext cx="7772400" cy="1066800"/>
          </a:xfrm>
        </p:spPr>
        <p:txBody>
          <a:bodyPr/>
          <a:lstStyle/>
          <a:p>
            <a:r>
              <a:rPr lang="en-US" sz="3600" dirty="0">
                <a:latin typeface="Calibri" panose="020F0502020204030204" pitchFamily="34" charset="0"/>
                <a:cs typeface="Calibri" panose="020F05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76200" y="1524000"/>
            <a:ext cx="6324600" cy="521062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pic>
        <p:nvPicPr>
          <p:cNvPr id="5" name="Picture 4" descr="SP 800-90C: Random Bit Generation Constructions">
            <a:extLst>
              <a:ext uri="{FF2B5EF4-FFF2-40B4-BE49-F238E27FC236}">
                <a16:creationId xmlns:a16="http://schemas.microsoft.com/office/drawing/2014/main" id="{D8DA886C-6635-5A4B-9E12-22FD916B0DB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318649" y="2590800"/>
            <a:ext cx="2787190" cy="18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How would proofs work in the computational 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computational barriers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a:lnSpc>
                <a:spcPct val="90000"/>
              </a:lnSpc>
            </a:pPr>
            <a:r>
              <a:rPr lang="en-US" sz="2000" dirty="0">
                <a:latin typeface="Calibri" panose="020F0502020204030204" pitchFamily="34" charset="0"/>
                <a:cs typeface="Calibri" panose="020F0502020204030204" pitchFamily="34" charset="0"/>
              </a:rPr>
              <a:t>We want to use these to show an adversary must do 2n units of work to recreate the machine state that produces n bits of jitter execution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3161421268"/>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latin typeface="Calibri" panose="020F0502020204030204" pitchFamily="34" charset="0"/>
                <a:cs typeface="Calibri" panose="020F0502020204030204" pitchFamily="34" charset="0"/>
              </a:rPr>
              <a:t>Machine state (Intel x64)</a:t>
            </a:r>
          </a:p>
        </p:txBody>
      </p:sp>
      <p:sp>
        <p:nvSpPr>
          <p:cNvPr id="23557" name="Rectangle 3"/>
          <p:cNvSpPr>
            <a:spLocks noGrp="1" noChangeArrowheads="1"/>
          </p:cNvSpPr>
          <p:nvPr>
            <p:ph type="body" idx="1"/>
          </p:nvPr>
        </p:nvSpPr>
        <p:spPr>
          <a:xfrm>
            <a:off x="228600" y="1219200"/>
            <a:ext cx="8763000"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panose="020F0502020204030204" pitchFamily="34" charset="0"/>
                <a:cs typeface="Calibri" panose="020F05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299"/>
            <a:ext cx="8534400" cy="876301"/>
          </a:xfrm>
        </p:spPr>
        <p:txBody>
          <a:bodyPr/>
          <a:lstStyle/>
          <a:p>
            <a:r>
              <a:rPr lang="en-US" sz="3600" dirty="0">
                <a:latin typeface="Calibri" panose="020F0502020204030204" pitchFamily="34" charset="0"/>
                <a:cs typeface="Calibri" panose="020F0502020204030204" pitchFamily="34" charset="0"/>
              </a:rPr>
              <a:t>Sources of Equivocation we study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panose="020F0502020204030204" pitchFamily="34" charset="0"/>
                <a:cs typeface="Calibri" panose="020F05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panose="020F0502020204030204" pitchFamily="34" charset="0"/>
                <a:cs typeface="Calibri" panose="020F05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panose="020F0502020204030204" pitchFamily="34" charset="0"/>
                <a:cs typeface="Calibri" panose="020F05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panose="020F0502020204030204" pitchFamily="34" charset="0"/>
                <a:cs typeface="Calibri" panose="020F0502020204030204" pitchFamily="34" charset="0"/>
              </a:rPr>
              <a:t>The easy part of cryptographic random number generation: DBRG</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a:lnSpc>
                <a:spcPct val="80000"/>
              </a:lnSpc>
            </a:pPr>
            <a:endParaRPr lang="en-US" sz="2000" dirty="0">
              <a:latin typeface="Calibri" panose="020F0502020204030204" pitchFamily="34" charset="0"/>
              <a:cs typeface="Calibri" panose="020F0502020204030204" pitchFamily="34" charset="0"/>
            </a:endParaRPr>
          </a:p>
          <a:p>
            <a:pPr>
              <a:lnSpc>
                <a:spcPct val="80000"/>
              </a:lnSpc>
            </a:pPr>
            <a:r>
              <a:rPr lang="en-US" sz="2000" dirty="0">
                <a:latin typeface="Calibri" panose="020F0502020204030204" pitchFamily="34" charset="0"/>
                <a:cs typeface="Calibri" panose="020F0502020204030204" pitchFamily="34" charset="0"/>
              </a:rPr>
              <a:t>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114319"/>
            <a:ext cx="8912352" cy="1104881"/>
          </a:xfrm>
        </p:spPr>
        <p:txBody>
          <a:bodyPr/>
          <a:lstStyle/>
          <a:p>
            <a:r>
              <a:rPr lang="en-US" sz="3600" dirty="0">
                <a:latin typeface="Calibri" panose="020F0502020204030204" pitchFamily="34" charset="0"/>
                <a:cs typeface="Calibri" panose="020F05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panose="020F0502020204030204" pitchFamily="34" charset="0"/>
                <a:cs typeface="Calibri" panose="020F05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
            <a:ext cx="7772400" cy="685798"/>
          </a:xfrm>
        </p:spPr>
        <p:txBody>
          <a:bodyPr/>
          <a:lstStyle/>
          <a:p>
            <a:r>
              <a:rPr lang="en-US" sz="3600" dirty="0">
                <a:latin typeface="Calibri" panose="020F0502020204030204" pitchFamily="34" charset="0"/>
                <a:cs typeface="Calibri" panose="020F05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panose="020F0502020204030204" pitchFamily="34" charset="0"/>
                <a:cs typeface="Calibri" panose="020F05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panose="020F0502020204030204" pitchFamily="34" charset="0"/>
                <a:cs typeface="Calibri" panose="020F0502020204030204" pitchFamily="34" charset="0"/>
              </a:rPr>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930" t="-977"/>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panose="020F0502020204030204" pitchFamily="34" charset="0"/>
                <a:cs typeface="Calibri" panose="020F05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3266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45566"/>
            <a:ext cx="8763000" cy="1249834"/>
          </a:xfrm>
        </p:spPr>
        <p:txBody>
          <a:bodyPr/>
          <a:lstStyle/>
          <a:p>
            <a:r>
              <a:rPr lang="en-US" sz="3600" dirty="0">
                <a:latin typeface="Calibri" panose="020F0502020204030204" pitchFamily="34" charset="0"/>
                <a:cs typeface="Calibri" panose="020F0502020204030204" pitchFamily="34" charset="0"/>
              </a:rPr>
              <a:t>The hard part of cryptographic random number generation: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24838"/>
            <a:ext cx="4343400" cy="3523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498937"/>
            <a:ext cx="8610600" cy="1323439"/>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 but that’s all people talk about.</a:t>
            </a:r>
          </a:p>
          <a:p>
            <a:endParaRPr lang="en-US" sz="2000" dirty="0">
              <a:latin typeface="+mn-lt"/>
            </a:endParaRPr>
          </a:p>
        </p:txBody>
      </p:sp>
      <p:sp>
        <p:nvSpPr>
          <p:cNvPr id="3" name="TextBox 2">
            <a:extLst>
              <a:ext uri="{FF2B5EF4-FFF2-40B4-BE49-F238E27FC236}">
                <a16:creationId xmlns:a16="http://schemas.microsoft.com/office/drawing/2014/main" id="{08A06636-D292-7647-90E3-B85F0F80D092}"/>
              </a:ext>
            </a:extLst>
          </p:cNvPr>
          <p:cNvSpPr txBox="1"/>
          <p:nvPr/>
        </p:nvSpPr>
        <p:spPr>
          <a:xfrm>
            <a:off x="2590801" y="6292334"/>
            <a:ext cx="40386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800-90b Entropy collection subsystem</a:t>
            </a:r>
          </a:p>
        </p:txBody>
      </p:sp>
    </p:spTree>
    <p:extLst>
      <p:ext uri="{BB962C8B-B14F-4D97-AF65-F5344CB8AC3E}">
        <p14:creationId xmlns:p14="http://schemas.microsoft.com/office/powerpoint/2010/main" val="30345793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panose="020F0502020204030204" pitchFamily="34" charset="0"/>
                <a:cs typeface="Calibri" panose="020F05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panose="020F0502020204030204" pitchFamily="34" charset="0"/>
                <a:cs typeface="Calibri" panose="020F0502020204030204" pitchFamily="34" charset="0"/>
              </a:rPr>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803315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panose="020F0502020204030204" pitchFamily="34" charset="0"/>
                <a:cs typeface="Calibri" panose="020F05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72735</TotalTime>
  <Words>5468</Words>
  <Application>Microsoft Macintosh PowerPoint</Application>
  <PresentationFormat>On-screen Show (4:3)</PresentationFormat>
  <Paragraphs>704</Paragraphs>
  <Slides>58</Slides>
  <Notes>54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58</vt:i4>
      </vt:variant>
    </vt:vector>
  </HeadingPairs>
  <TitlesOfParts>
    <vt:vector size="65"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The easy part of cryptographic random number generation: DBRG</vt:lpstr>
      <vt:lpstr>The hard part of cryptographic random number generation: entropy</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 --- symmetric crypto</vt:lpstr>
      <vt:lpstr>How would proofs work in the computational security model</vt:lpstr>
      <vt:lpstr>Machine state (Intel x64)</vt:lpstr>
      <vt:lpstr>Machine state (Intel x64)</vt:lpstr>
      <vt:lpstr>Machine state (Intel x64)</vt:lpstr>
      <vt:lpstr>Machine state (Intel x64)</vt:lpstr>
      <vt:lpstr>Machine Data</vt:lpstr>
      <vt:lpstr>Sources of Equivocation we study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lpstr>Sample 800-90 RNG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4312</cp:revision>
  <dcterms:created xsi:type="dcterms:W3CDTF">2013-04-08T19:09:24Z</dcterms:created>
  <dcterms:modified xsi:type="dcterms:W3CDTF">2021-07-13T17:38:09Z</dcterms:modified>
</cp:coreProperties>
</file>