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5"/>
  </p:notesMasterIdLst>
  <p:handoutMasterIdLst>
    <p:handoutMasterId r:id="rId146"/>
  </p:handoutMasterIdLst>
  <p:sldIdLst>
    <p:sldId id="3175" r:id="rId2"/>
    <p:sldId id="3539" r:id="rId3"/>
    <p:sldId id="3544" r:id="rId4"/>
    <p:sldId id="3540" r:id="rId5"/>
    <p:sldId id="3761" r:id="rId6"/>
    <p:sldId id="3542" r:id="rId7"/>
    <p:sldId id="3730" r:id="rId8"/>
    <p:sldId id="3760" r:id="rId9"/>
    <p:sldId id="3547" r:id="rId10"/>
    <p:sldId id="3541" r:id="rId11"/>
    <p:sldId id="3546" r:id="rId12"/>
    <p:sldId id="3548" r:id="rId13"/>
    <p:sldId id="3545" r:id="rId14"/>
    <p:sldId id="3549" r:id="rId15"/>
    <p:sldId id="3723" r:id="rId16"/>
    <p:sldId id="3724" r:id="rId17"/>
    <p:sldId id="3725" r:id="rId18"/>
    <p:sldId id="3726" r:id="rId19"/>
    <p:sldId id="3727" r:id="rId20"/>
    <p:sldId id="3728" r:id="rId21"/>
    <p:sldId id="3522" r:id="rId22"/>
    <p:sldId id="3523" r:id="rId23"/>
    <p:sldId id="3573" r:id="rId24"/>
    <p:sldId id="3574" r:id="rId25"/>
    <p:sldId id="3575" r:id="rId26"/>
    <p:sldId id="3576" r:id="rId27"/>
    <p:sldId id="3577" r:id="rId28"/>
    <p:sldId id="3579" r:id="rId29"/>
    <p:sldId id="3580" r:id="rId30"/>
    <p:sldId id="3581" r:id="rId31"/>
    <p:sldId id="3582" r:id="rId32"/>
    <p:sldId id="3583" r:id="rId33"/>
    <p:sldId id="3584" r:id="rId34"/>
    <p:sldId id="3585" r:id="rId35"/>
    <p:sldId id="3586" r:id="rId36"/>
    <p:sldId id="3587" r:id="rId37"/>
    <p:sldId id="3588" r:id="rId38"/>
    <p:sldId id="3589" r:id="rId39"/>
    <p:sldId id="3590" r:id="rId40"/>
    <p:sldId id="3591" r:id="rId41"/>
    <p:sldId id="3592" r:id="rId42"/>
    <p:sldId id="3593" r:id="rId43"/>
    <p:sldId id="3594" r:id="rId44"/>
    <p:sldId id="3595" r:id="rId45"/>
    <p:sldId id="3596" r:id="rId46"/>
    <p:sldId id="3597" r:id="rId47"/>
    <p:sldId id="3598" r:id="rId48"/>
    <p:sldId id="3599" r:id="rId49"/>
    <p:sldId id="3600" r:id="rId50"/>
    <p:sldId id="3601" r:id="rId51"/>
    <p:sldId id="3602" r:id="rId52"/>
    <p:sldId id="3603" r:id="rId53"/>
    <p:sldId id="3604" r:id="rId54"/>
    <p:sldId id="3605" r:id="rId55"/>
    <p:sldId id="3606" r:id="rId56"/>
    <p:sldId id="3607" r:id="rId57"/>
    <p:sldId id="3608" r:id="rId58"/>
    <p:sldId id="3609" r:id="rId59"/>
    <p:sldId id="3610" r:id="rId60"/>
    <p:sldId id="3611" r:id="rId61"/>
    <p:sldId id="3612" r:id="rId62"/>
    <p:sldId id="3613" r:id="rId63"/>
    <p:sldId id="3614" r:id="rId64"/>
    <p:sldId id="3615" r:id="rId65"/>
    <p:sldId id="3616" r:id="rId66"/>
    <p:sldId id="3617" r:id="rId67"/>
    <p:sldId id="3618" r:id="rId68"/>
    <p:sldId id="3619" r:id="rId69"/>
    <p:sldId id="3620" r:id="rId70"/>
    <p:sldId id="3621" r:id="rId71"/>
    <p:sldId id="3622" r:id="rId72"/>
    <p:sldId id="3747" r:id="rId73"/>
    <p:sldId id="3748" r:id="rId74"/>
    <p:sldId id="3749" r:id="rId75"/>
    <p:sldId id="3750" r:id="rId76"/>
    <p:sldId id="3751" r:id="rId77"/>
    <p:sldId id="3752" r:id="rId78"/>
    <p:sldId id="3753" r:id="rId79"/>
    <p:sldId id="3754" r:id="rId80"/>
    <p:sldId id="3755" r:id="rId81"/>
    <p:sldId id="3756" r:id="rId82"/>
    <p:sldId id="3757" r:id="rId83"/>
    <p:sldId id="3758" r:id="rId84"/>
    <p:sldId id="3762" r:id="rId85"/>
    <p:sldId id="3763" r:id="rId86"/>
    <p:sldId id="3764" r:id="rId87"/>
    <p:sldId id="3765" r:id="rId88"/>
    <p:sldId id="3766" r:id="rId89"/>
    <p:sldId id="3767" r:id="rId90"/>
    <p:sldId id="3768" r:id="rId91"/>
    <p:sldId id="3769" r:id="rId92"/>
    <p:sldId id="3770" r:id="rId93"/>
    <p:sldId id="3771" r:id="rId94"/>
    <p:sldId id="3644" r:id="rId95"/>
    <p:sldId id="3645" r:id="rId96"/>
    <p:sldId id="3646" r:id="rId97"/>
    <p:sldId id="3647" r:id="rId98"/>
    <p:sldId id="3648" r:id="rId99"/>
    <p:sldId id="3649" r:id="rId100"/>
    <p:sldId id="3650" r:id="rId101"/>
    <p:sldId id="3651" r:id="rId102"/>
    <p:sldId id="3652" r:id="rId103"/>
    <p:sldId id="3653" r:id="rId104"/>
    <p:sldId id="3654" r:id="rId105"/>
    <p:sldId id="3655" r:id="rId106"/>
    <p:sldId id="3656" r:id="rId107"/>
    <p:sldId id="3657" r:id="rId108"/>
    <p:sldId id="3658" r:id="rId109"/>
    <p:sldId id="3659" r:id="rId110"/>
    <p:sldId id="3660" r:id="rId111"/>
    <p:sldId id="3661" r:id="rId112"/>
    <p:sldId id="3662" r:id="rId113"/>
    <p:sldId id="3663" r:id="rId114"/>
    <p:sldId id="3664" r:id="rId115"/>
    <p:sldId id="3665" r:id="rId116"/>
    <p:sldId id="3666" r:id="rId117"/>
    <p:sldId id="3667" r:id="rId118"/>
    <p:sldId id="3668" r:id="rId119"/>
    <p:sldId id="3669" r:id="rId120"/>
    <p:sldId id="3670" r:id="rId121"/>
    <p:sldId id="3671" r:id="rId122"/>
    <p:sldId id="3672" r:id="rId123"/>
    <p:sldId id="3673" r:id="rId124"/>
    <p:sldId id="3674" r:id="rId125"/>
    <p:sldId id="3675" r:id="rId126"/>
    <p:sldId id="3676" r:id="rId127"/>
    <p:sldId id="3677" r:id="rId128"/>
    <p:sldId id="3678" r:id="rId129"/>
    <p:sldId id="3679" r:id="rId130"/>
    <p:sldId id="3680" r:id="rId131"/>
    <p:sldId id="3681" r:id="rId132"/>
    <p:sldId id="3682" r:id="rId133"/>
    <p:sldId id="3683" r:id="rId134"/>
    <p:sldId id="3684" r:id="rId135"/>
    <p:sldId id="3685" r:id="rId136"/>
    <p:sldId id="3686" r:id="rId137"/>
    <p:sldId id="3687" r:id="rId138"/>
    <p:sldId id="3688" r:id="rId139"/>
    <p:sldId id="3689" r:id="rId140"/>
    <p:sldId id="3690" r:id="rId141"/>
    <p:sldId id="3691" r:id="rId142"/>
    <p:sldId id="3744" r:id="rId143"/>
    <p:sldId id="3497" r:id="rId1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FFFF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3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1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841DB-0606-45C4-B4EB-2C66112FDD5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16BB6-3E89-4A4D-9162-20FC299374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7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7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audio" Target="../media/audio6.bin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2410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audio" Target="../media/audio6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Protocols and Random Numbers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2618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Guidelines for PRNG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 the PRNG on something strong.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Make sure the whole PRNG state changes over time..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“catastrophic reseeding” of the PRNG.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backtracking.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Chosen-Input Attacks.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Recover from Compromises Quickly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 hash function to protect vulnerable PRNG outputs and entropy mixing.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PRNG inputs with a counter or timestamp before use.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Occasionally generate a new starting PRNG state.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3B43A75-D108-C049-8DDB-AB5FC70276AC}" type="slidenum">
              <a:rPr lang="en-US" smtClean="0">
                <a:latin typeface="Times New Roman" charset="0"/>
              </a:rPr>
              <a:pPr/>
              <a:t>100</a:t>
            </a:fld>
            <a:endParaRPr lang="en-US" dirty="0">
              <a:latin typeface="Times New Roman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SSL Authentication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authenticates Bob, not vice-versa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client authenticate server?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does server not authenticate client?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is possible: 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 request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requires client to have certificate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server wants to authenticate client, server could instead require (encrypted) password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B9BA1B5-19F4-C047-B9EC-E5FBCAA98128}" type="slidenum">
              <a:rPr lang="en-US" smtClean="0">
                <a:latin typeface="Times New Roman" charset="0"/>
              </a:rPr>
              <a:pPr/>
              <a:t>101</a:t>
            </a:fld>
            <a:endParaRPr lang="en-US" dirty="0">
              <a:latin typeface="Times New Roman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MiM</a:t>
            </a:r>
            <a:r>
              <a:rPr lang="en-US" dirty="0"/>
              <a:t> Attack</a:t>
            </a:r>
          </a:p>
        </p:txBody>
      </p:sp>
      <p:sp>
        <p:nvSpPr>
          <p:cNvPr id="223237" name="Line 5"/>
          <p:cNvSpPr>
            <a:spLocks noChangeShapeType="1"/>
          </p:cNvSpPr>
          <p:nvPr/>
        </p:nvSpPr>
        <p:spPr bwMode="auto">
          <a:xfrm flipV="1">
            <a:off x="1295400" y="1600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38" name="Line 6"/>
          <p:cNvSpPr>
            <a:spLocks noChangeShapeType="1"/>
          </p:cNvSpPr>
          <p:nvPr/>
        </p:nvSpPr>
        <p:spPr bwMode="auto">
          <a:xfrm flipH="1" flipV="1">
            <a:off x="1219200" y="2057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152400" y="3048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82296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2203450" y="1143000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371600" y="1600200"/>
            <a:ext cx="14996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certificate</a:t>
            </a:r>
            <a:r>
              <a:rPr lang="en-US" sz="1600" b="0" baseline="-25000">
                <a:latin typeface="+mn-lt"/>
              </a:rPr>
              <a:t>T</a:t>
            </a:r>
            <a:r>
              <a:rPr lang="en-US" sz="1600" b="0">
                <a:latin typeface="+mn-lt"/>
              </a:rPr>
              <a:t>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1228725" y="2057400"/>
            <a:ext cx="16926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{S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}</a:t>
            </a:r>
            <a:r>
              <a:rPr lang="en-US" sz="1600" b="0" baseline="-25000">
                <a:latin typeface="+mn-lt"/>
              </a:rPr>
              <a:t>Trudy</a:t>
            </a:r>
            <a:r>
              <a:rPr lang="en-US" sz="1600" b="0">
                <a:latin typeface="+mn-lt"/>
              </a:rPr>
              <a:t>,E(X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1768475" y="2971800"/>
            <a:ext cx="1127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E(data,K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5" name="Line 13"/>
          <p:cNvSpPr>
            <a:spLocks noChangeShapeType="1"/>
          </p:cNvSpPr>
          <p:nvPr/>
        </p:nvSpPr>
        <p:spPr bwMode="auto">
          <a:xfrm>
            <a:off x="1219200" y="3429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46" name="Line 14"/>
          <p:cNvSpPr>
            <a:spLocks noChangeShapeType="1"/>
          </p:cNvSpPr>
          <p:nvPr/>
        </p:nvSpPr>
        <p:spPr bwMode="auto">
          <a:xfrm flipH="1" flipV="1">
            <a:off x="1219200" y="2971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47" name="Rectangle 15"/>
          <p:cNvSpPr>
            <a:spLocks noChangeArrowheads="1"/>
          </p:cNvSpPr>
          <p:nvPr/>
        </p:nvSpPr>
        <p:spPr bwMode="auto">
          <a:xfrm>
            <a:off x="1828800" y="2514600"/>
            <a:ext cx="918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h(Y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1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28600" y="3962400"/>
            <a:ext cx="8550750" cy="2209800"/>
          </a:xfrm>
          <a:noFill/>
          <a:ln/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What prevents this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Bob’s certificate must be signed by a certificate authority (such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Verisign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Web browser do if sig. not valid?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user do if signature is not valid?</a:t>
            </a:r>
          </a:p>
        </p:txBody>
      </p:sp>
      <p:sp>
        <p:nvSpPr>
          <p:cNvPr id="223250" name="Rectangle 18"/>
          <p:cNvSpPr>
            <a:spLocks noChangeArrowheads="1"/>
          </p:cNvSpPr>
          <p:nvPr/>
        </p:nvSpPr>
        <p:spPr bwMode="auto">
          <a:xfrm>
            <a:off x="4114800" y="29114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223251" name="Line 19"/>
          <p:cNvSpPr>
            <a:spLocks noChangeShapeType="1"/>
          </p:cNvSpPr>
          <p:nvPr/>
        </p:nvSpPr>
        <p:spPr bwMode="auto">
          <a:xfrm flipV="1">
            <a:off x="1295400" y="25146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2" name="Line 20"/>
          <p:cNvSpPr>
            <a:spLocks noChangeShapeType="1"/>
          </p:cNvSpPr>
          <p:nvPr/>
        </p:nvSpPr>
        <p:spPr bwMode="auto">
          <a:xfrm flipV="1">
            <a:off x="5486400" y="16002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3" name="Line 21"/>
          <p:cNvSpPr>
            <a:spLocks noChangeShapeType="1"/>
          </p:cNvSpPr>
          <p:nvPr/>
        </p:nvSpPr>
        <p:spPr bwMode="auto">
          <a:xfrm flipH="1" flipV="1">
            <a:off x="5410200" y="20574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4" name="Rectangle 22"/>
          <p:cNvSpPr>
            <a:spLocks noChangeArrowheads="1"/>
          </p:cNvSpPr>
          <p:nvPr/>
        </p:nvSpPr>
        <p:spPr bwMode="auto">
          <a:xfrm>
            <a:off x="6415088" y="1143000"/>
            <a:ext cx="4411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3255" name="Rectangle 23"/>
          <p:cNvSpPr>
            <a:spLocks noChangeArrowheads="1"/>
          </p:cNvSpPr>
          <p:nvPr/>
        </p:nvSpPr>
        <p:spPr bwMode="auto">
          <a:xfrm>
            <a:off x="5562600" y="1600200"/>
            <a:ext cx="15073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certificate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23256" name="Rectangle 24"/>
          <p:cNvSpPr>
            <a:spLocks noChangeArrowheads="1"/>
          </p:cNvSpPr>
          <p:nvPr/>
        </p:nvSpPr>
        <p:spPr bwMode="auto">
          <a:xfrm>
            <a:off x="5591175" y="2057400"/>
            <a:ext cx="15914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{S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,E(X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57" name="Rectangle 25"/>
          <p:cNvSpPr>
            <a:spLocks noChangeArrowheads="1"/>
          </p:cNvSpPr>
          <p:nvPr/>
        </p:nvSpPr>
        <p:spPr bwMode="auto">
          <a:xfrm>
            <a:off x="5957888" y="2971800"/>
            <a:ext cx="112746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E(data,K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58" name="Line 26"/>
          <p:cNvSpPr>
            <a:spLocks noChangeShapeType="1"/>
          </p:cNvSpPr>
          <p:nvPr/>
        </p:nvSpPr>
        <p:spPr bwMode="auto">
          <a:xfrm>
            <a:off x="5410200" y="3429000"/>
            <a:ext cx="25146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59" name="Line 27"/>
          <p:cNvSpPr>
            <a:spLocks noChangeShapeType="1"/>
          </p:cNvSpPr>
          <p:nvPr/>
        </p:nvSpPr>
        <p:spPr bwMode="auto">
          <a:xfrm flipH="1" flipV="1">
            <a:off x="5424488" y="29718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3260" name="Rectangle 28"/>
          <p:cNvSpPr>
            <a:spLocks noChangeArrowheads="1"/>
          </p:cNvSpPr>
          <p:nvPr/>
        </p:nvSpPr>
        <p:spPr bwMode="auto">
          <a:xfrm>
            <a:off x="6056313" y="2514600"/>
            <a:ext cx="91830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h(Y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2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23261" name="Line 29"/>
          <p:cNvSpPr>
            <a:spLocks noChangeShapeType="1"/>
          </p:cNvSpPr>
          <p:nvPr/>
        </p:nvSpPr>
        <p:spPr bwMode="auto">
          <a:xfrm flipV="1">
            <a:off x="5500688" y="2514600"/>
            <a:ext cx="2438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223262" name="Picture 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650" y="1447800"/>
            <a:ext cx="946150" cy="1624013"/>
          </a:xfrm>
          <a:prstGeom prst="rect">
            <a:avLst/>
          </a:prstGeom>
          <a:noFill/>
        </p:spPr>
      </p:pic>
      <p:pic>
        <p:nvPicPr>
          <p:cNvPr id="223263" name="Picture 3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1447800"/>
            <a:ext cx="1076325" cy="1665288"/>
          </a:xfrm>
          <a:prstGeom prst="rect">
            <a:avLst/>
          </a:prstGeom>
          <a:noFill/>
        </p:spPr>
      </p:pic>
      <p:pic>
        <p:nvPicPr>
          <p:cNvPr id="223264" name="Picture 3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114800" y="1676400"/>
            <a:ext cx="1039813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3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3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3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7" grpId="0" animBg="1"/>
      <p:bldP spid="223238" grpId="0" animBg="1"/>
      <p:bldP spid="223241" grpId="0" autoUpdateAnimBg="0"/>
      <p:bldP spid="223242" grpId="0" autoUpdateAnimBg="0"/>
      <p:bldP spid="223243" grpId="0" autoUpdateAnimBg="0"/>
      <p:bldP spid="223244" grpId="0" autoUpdateAnimBg="0"/>
      <p:bldP spid="223245" grpId="0" animBg="1"/>
      <p:bldP spid="223246" grpId="0" animBg="1"/>
      <p:bldP spid="223247" grpId="0" autoUpdateAnimBg="0"/>
      <p:bldP spid="223248" grpId="0" build="p" autoUpdateAnimBg="0"/>
      <p:bldP spid="223251" grpId="0" animBg="1"/>
      <p:bldP spid="223252" grpId="0" animBg="1"/>
      <p:bldP spid="223253" grpId="0" animBg="1"/>
      <p:bldP spid="223254" grpId="0" autoUpdateAnimBg="0"/>
      <p:bldP spid="223255" grpId="0" autoUpdateAnimBg="0"/>
      <p:bldP spid="223256" grpId="0" autoUpdateAnimBg="0"/>
      <p:bldP spid="223257" grpId="0" autoUpdateAnimBg="0"/>
      <p:bldP spid="223258" grpId="0" animBg="1"/>
      <p:bldP spid="223259" grpId="0" animBg="1"/>
      <p:bldP spid="223260" grpId="0" autoUpdateAnimBg="0"/>
      <p:bldP spid="223261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8260F4-33E6-D143-A045-53B8067B2326}" type="slidenum">
              <a:rPr lang="en-US" smtClean="0">
                <a:latin typeface="Times New Roman" charset="0"/>
              </a:rPr>
              <a:pPr/>
              <a:t>102</a:t>
            </a:fld>
            <a:endParaRPr lang="en-US" dirty="0">
              <a:latin typeface="Times New Roman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SSL Sessions </a:t>
            </a:r>
            <a:r>
              <a:rPr lang="en-US" dirty="0" err="1"/>
              <a:t>vs</a:t>
            </a:r>
            <a:r>
              <a:rPr lang="en-US" dirty="0"/>
              <a:t> Connections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2296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established as shown on previous slides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designed for use with HTTP 1.0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 1.0 usually opens multiple simultaneous (parallel)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establishment is costly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public key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has an efficient protocol for opening new connections given an existing session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AB2B13A-6A5C-3F4B-8C76-FB0BF392B4C2}" type="slidenum">
              <a:rPr lang="en-US" smtClean="0">
                <a:latin typeface="Times New Roman" charset="0"/>
              </a:rPr>
              <a:pPr/>
              <a:t>103</a:t>
            </a:fld>
            <a:endParaRPr lang="en-US" dirty="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990600"/>
          </a:xfrm>
        </p:spPr>
        <p:txBody>
          <a:bodyPr/>
          <a:lstStyle/>
          <a:p>
            <a:r>
              <a:rPr lang="en-US" dirty="0"/>
              <a:t>SSL Connection</a:t>
            </a:r>
          </a:p>
        </p:txBody>
      </p:sp>
      <p:sp>
        <p:nvSpPr>
          <p:cNvPr id="225285" name="Line 5"/>
          <p:cNvSpPr>
            <a:spLocks noChangeShapeType="1"/>
          </p:cNvSpPr>
          <p:nvPr/>
        </p:nvSpPr>
        <p:spPr bwMode="auto">
          <a:xfrm flipV="1">
            <a:off x="2209800" y="1524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8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989013" y="3063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7346950" y="29876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V="1">
            <a:off x="2209800" y="2895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2719388" y="1066800"/>
            <a:ext cx="24929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session-ID, cipher list,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3363005" y="1612900"/>
            <a:ext cx="2206854" cy="5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b="0">
                <a:latin typeface="+mn-lt"/>
              </a:rPr>
              <a:t>session-ID, cipher, R</a:t>
            </a:r>
            <a:r>
              <a:rPr lang="en-US" sz="1600" b="0" baseline="-25000">
                <a:latin typeface="+mn-lt"/>
              </a:rPr>
              <a:t>B, </a:t>
            </a:r>
          </a:p>
          <a:p>
            <a:pPr algn="ctr">
              <a:lnSpc>
                <a:spcPct val="90000"/>
              </a:lnSpc>
            </a:pPr>
            <a:r>
              <a:rPr lang="en-US" sz="1600" b="0">
                <a:latin typeface="+mn-lt"/>
              </a:rPr>
              <a:t>h(msgs,SRVR,K)</a:t>
            </a:r>
            <a:r>
              <a:rPr lang="en-US" sz="1600" b="0" baseline="-25000">
                <a:latin typeface="+mn-lt"/>
              </a:rPr>
              <a:t> 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3200400" y="2438400"/>
            <a:ext cx="16895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h(msgs,CLNT,K)</a:t>
            </a:r>
          </a:p>
        </p:txBody>
      </p:sp>
      <p:sp>
        <p:nvSpPr>
          <p:cNvPr id="225293" name="Rectangle 13"/>
          <p:cNvSpPr>
            <a:spLocks noChangeArrowheads="1"/>
          </p:cNvSpPr>
          <p:nvPr/>
        </p:nvSpPr>
        <p:spPr bwMode="auto">
          <a:xfrm>
            <a:off x="3352800" y="2971800"/>
            <a:ext cx="15192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Protected data</a:t>
            </a:r>
          </a:p>
        </p:txBody>
      </p:sp>
      <p:sp>
        <p:nvSpPr>
          <p:cNvPr id="225294" name="Line 14"/>
          <p:cNvSpPr>
            <a:spLocks noChangeShapeType="1"/>
          </p:cNvSpPr>
          <p:nvPr/>
        </p:nvSpPr>
        <p:spPr bwMode="auto">
          <a:xfrm>
            <a:off x="2133600" y="3429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143000" y="3886200"/>
            <a:ext cx="6858000" cy="1905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exists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S is already known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must remember session-ID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Again, K = h(S,R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1143000" y="54864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public key operations!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(relies on known S)</a:t>
            </a:r>
          </a:p>
        </p:txBody>
      </p:sp>
      <p:pic>
        <p:nvPicPr>
          <p:cNvPr id="22529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1447800"/>
            <a:ext cx="946150" cy="1624013"/>
          </a:xfrm>
          <a:prstGeom prst="rect">
            <a:avLst/>
          </a:prstGeom>
          <a:noFill/>
        </p:spPr>
      </p:pic>
      <p:pic>
        <p:nvPicPr>
          <p:cNvPr id="225298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5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5" grpId="0" animBg="1"/>
      <p:bldP spid="225286" grpId="0" animBg="1"/>
      <p:bldP spid="225289" grpId="0" animBg="1"/>
      <p:bldP spid="225290" grpId="0" autoUpdateAnimBg="0"/>
      <p:bldP spid="225291" grpId="0" autoUpdateAnimBg="0"/>
      <p:bldP spid="225292" grpId="0" autoUpdateAnimBg="0"/>
      <p:bldP spid="225293" grpId="0" autoUpdateAnimBg="0"/>
      <p:bldP spid="225294" grpId="0" animBg="1"/>
      <p:bldP spid="225295" grpId="0" autoUpdateAnimBg="0"/>
      <p:bldP spid="225296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CEE44EF-31AC-7F44-9FD2-29CBD4629F36}" type="slidenum">
              <a:rPr lang="en-US" smtClean="0">
                <a:latin typeface="Times New Roman" charset="0"/>
              </a:rPr>
              <a:pPr/>
              <a:t>104</a:t>
            </a:fld>
            <a:endParaRPr lang="en-US" dirty="0">
              <a:latin typeface="Times New Roman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discussed in next section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the network layer (part of the OS)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overly complex (including serious flaws)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(and IEEE standard known as TLS)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socket layer (part of user space)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a simpler specification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CCF732-8B56-1145-8FC8-8FB0CA8C9DD6}" type="slidenum">
              <a:rPr lang="en-US" smtClean="0">
                <a:latin typeface="Times New Roman" charset="0"/>
              </a:rPr>
              <a:pPr/>
              <a:t>105</a:t>
            </a:fld>
            <a:endParaRPr lang="en-US" dirty="0">
              <a:latin typeface="Times New Roman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dirty="0"/>
              <a:t>SSL </a:t>
            </a:r>
            <a:r>
              <a:rPr lang="en-US" dirty="0" err="1"/>
              <a:t>vs</a:t>
            </a:r>
            <a:r>
              <a:rPr lang="en-US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OS, but no changes to applications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applications, but no changes to OS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built into Web application early on (Netscape)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used in VPN applications (secure tunnel)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retrofit applications for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use IPSec due to complexity and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Result?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less secure than it should be!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E324B87-6FD2-0F45-80AA-A41DC251D7C7}" type="slidenum">
              <a:rPr lang="en-US" smtClean="0">
                <a:latin typeface="Times New Roman" charset="0"/>
              </a:rPr>
              <a:pPr/>
              <a:t>106</a:t>
            </a:fld>
            <a:endParaRPr lang="en-US" dirty="0">
              <a:latin typeface="Times New Roman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en-US"/>
              <a:t>IPSec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4A7132-25D2-564E-8452-3452ADA7BEBB}" type="slidenum">
              <a:rPr lang="en-US" smtClean="0">
                <a:latin typeface="Times New Roman" charset="0"/>
              </a:rPr>
              <a:pPr/>
              <a:t>107</a:t>
            </a:fld>
            <a:endParaRPr lang="en-US" dirty="0">
              <a:latin typeface="Times New Roman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IPSec and SSL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893" y="1731005"/>
            <a:ext cx="3292475" cy="4267200"/>
          </a:xfrm>
          <a:noFill/>
          <a:ln/>
        </p:spPr>
        <p:txBody>
          <a:bodyPr/>
          <a:lstStyle/>
          <a:p>
            <a:r>
              <a:rPr lang="en-US" sz="2000" dirty="0"/>
              <a:t>IPSec lives at the network layer</a:t>
            </a:r>
          </a:p>
          <a:p>
            <a:r>
              <a:rPr lang="en-US" sz="2000" dirty="0"/>
              <a:t>IPSec is transparent to applications</a:t>
            </a:r>
          </a:p>
        </p:txBody>
      </p:sp>
      <p:sp>
        <p:nvSpPr>
          <p:cNvPr id="229388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389" name="Rectangle 13"/>
          <p:cNvSpPr>
            <a:spLocks noChangeArrowheads="1"/>
          </p:cNvSpPr>
          <p:nvPr/>
        </p:nvSpPr>
        <p:spPr bwMode="auto">
          <a:xfrm>
            <a:off x="4255307" y="2530475"/>
            <a:ext cx="44606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0">
                <a:latin typeface="+mn-lt"/>
              </a:rPr>
              <a:t>SSL</a:t>
            </a:r>
          </a:p>
        </p:txBody>
      </p:sp>
      <p:sp>
        <p:nvSpPr>
          <p:cNvPr id="229390" name="Rectangle 14"/>
          <p:cNvSpPr>
            <a:spLocks noChangeArrowheads="1"/>
          </p:cNvSpPr>
          <p:nvPr/>
        </p:nvSpPr>
        <p:spPr bwMode="auto">
          <a:xfrm>
            <a:off x="3886200" y="23622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0" name="Rectangle 24"/>
          <p:cNvSpPr>
            <a:spLocks noChangeArrowheads="1"/>
          </p:cNvSpPr>
          <p:nvPr/>
        </p:nvSpPr>
        <p:spPr bwMode="auto">
          <a:xfrm>
            <a:off x="3886200" y="35814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>
            <a:off x="5029200" y="3962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229402" name="Rectangle 26"/>
          <p:cNvSpPr>
            <a:spLocks noChangeArrowheads="1"/>
          </p:cNvSpPr>
          <p:nvPr/>
        </p:nvSpPr>
        <p:spPr bwMode="auto">
          <a:xfrm>
            <a:off x="4210528" y="3733800"/>
            <a:ext cx="561021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b="0">
                <a:latin typeface="+mn-lt"/>
              </a:rPr>
              <a:t>IPSec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29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5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6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7" name="Rectangle 17"/>
          <p:cNvSpPr>
            <a:spLocks noChangeArrowheads="1"/>
          </p:cNvSpPr>
          <p:nvPr/>
        </p:nvSpPr>
        <p:spPr bwMode="auto">
          <a:xfrm>
            <a:off x="8001000" y="3216275"/>
            <a:ext cx="5552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OS</a:t>
            </a: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39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40" name="Rectangle 20"/>
          <p:cNvSpPr>
            <a:spLocks noChangeArrowheads="1"/>
          </p:cNvSpPr>
          <p:nvPr/>
        </p:nvSpPr>
        <p:spPr bwMode="auto">
          <a:xfrm>
            <a:off x="7969250" y="2225675"/>
            <a:ext cx="7360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User</a:t>
            </a:r>
          </a:p>
        </p:txBody>
      </p:sp>
      <p:sp>
        <p:nvSpPr>
          <p:cNvPr id="41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2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8008938" y="4724400"/>
            <a:ext cx="6263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NIC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pplication</a:t>
            </a: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transport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6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+mn-lt"/>
              </a:rPr>
              <a:t>network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link</a:t>
            </a:r>
            <a:endParaRPr lang="en-US" sz="2000" b="0" dirty="0">
              <a:latin typeface="+mn-lt"/>
            </a:endParaRPr>
          </a:p>
          <a:p>
            <a:pPr algn="ctr" eaLnBrk="0" hangingPunct="0"/>
            <a:endParaRPr lang="en-US" sz="2000" b="0" dirty="0">
              <a:latin typeface="+mn-lt"/>
            </a:endParaRPr>
          </a:p>
        </p:txBody>
      </p:sp>
      <p:sp>
        <p:nvSpPr>
          <p:cNvPr id="48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Arial"/>
              </a:rPr>
              <a:t>physical</a:t>
            </a:r>
            <a:endParaRPr lang="en-US" sz="2000" b="0" dirty="0">
              <a:latin typeface="+mn-lt"/>
            </a:endParaRP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ACA10E-3028-F741-BD52-0A5F4D6F54BC}" type="slidenum">
              <a:rPr lang="en-US" smtClean="0">
                <a:latin typeface="Times New Roman" charset="0"/>
              </a:rPr>
              <a:pPr/>
              <a:t>108</a:t>
            </a:fld>
            <a:endParaRPr lang="en-US" dirty="0">
              <a:latin typeface="Times New Roman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is a complex protocol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Over-engineered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Lots of generally useless extra features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Flawed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serious security flaws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Interoperability is serious challenge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Defeats the purpose of having a standard!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Did I mention, it’s complex?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A0400BC-4160-5745-A338-88E5B832DED7}" type="slidenum">
              <a:rPr lang="en-US" smtClean="0">
                <a:latin typeface="Times New Roman" charset="0"/>
              </a:rPr>
              <a:pPr/>
              <a:t>109</a:t>
            </a:fld>
            <a:endParaRPr lang="en-US" dirty="0">
              <a:latin typeface="Times New Roman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IKE and ESP/AH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868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parts to IPSec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IKE: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Establish 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“phases”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like SSL session/connection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ESP/AH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ESP: Encapsulating Security Payload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encryption and/or integrity of IP packets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AH: Authentication Header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integrity only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RNG Attacks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6868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Cryptanalytic attack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 Input Guessing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Input-based attack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Known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Replayed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 input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State compromise extension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Backtracking attacks (forward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Permanent compromise attacks (backward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Iterative guessing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Meet-in-the-middle attacks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9A0ED7-5056-0F4F-848E-0DD8C242F199}" type="slidenum">
              <a:rPr lang="en-US" smtClean="0">
                <a:latin typeface="Times New Roman" charset="0"/>
              </a:rPr>
              <a:pPr/>
              <a:t>110</a:t>
            </a:fld>
            <a:endParaRPr lang="en-US" dirty="0">
              <a:latin typeface="Times New Roman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IKE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FA85A6D-8D2F-1446-A3E4-22FD385F85C1}" type="slidenum">
              <a:rPr lang="en-US" smtClean="0">
                <a:latin typeface="Times New Roman" charset="0"/>
              </a:rPr>
              <a:pPr/>
              <a:t>111</a:t>
            </a:fld>
            <a:endParaRPr lang="en-US" dirty="0">
              <a:latin typeface="Times New Roman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IKE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15621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has 2 phases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IKE security association (SA)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AH/ESP security association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is co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mparable to SSL session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is comparable to SSL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connection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an obvious need for two phases in IKE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multiple Phase 2’s do not occur, then it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expensive to have two phases!</a:t>
            </a: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9E9EE37-1026-FB44-8CD6-874F534893A5}" type="slidenum">
              <a:rPr lang="en-US" smtClean="0">
                <a:latin typeface="Times New Roman" charset="0"/>
              </a:rPr>
              <a:pPr/>
              <a:t>112</a:t>
            </a:fld>
            <a:endParaRPr lang="en-US" dirty="0">
              <a:latin typeface="Times New Roman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different “key” options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(original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(improved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of these, two different “modes”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8 versions of IKE Phase 1!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that IPSec is over-engineered?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9638A27-DB36-5B48-BDD9-7C4D69499DFE}" type="slidenum">
              <a:rPr lang="en-US" smtClean="0">
                <a:latin typeface="Times New Roman" charset="0"/>
              </a:rPr>
              <a:pPr/>
              <a:t>113</a:t>
            </a:fld>
            <a:endParaRPr lang="en-US" dirty="0">
              <a:latin typeface="Times New Roman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discuss 6 of 8 phase 1 variants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signatures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(main and aggressive)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public key encryption and public key signatures?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know your own private key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(initially) know other side’s public key</a:t>
            </a: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5920C8-85E4-1345-B051-306BC4B79429}" type="slidenum">
              <a:rPr lang="en-US" smtClean="0">
                <a:latin typeface="Times New Roman" charset="0"/>
              </a:rPr>
              <a:pPr/>
              <a:t>114</a:t>
            </a:fld>
            <a:endParaRPr lang="en-US" dirty="0">
              <a:latin typeface="Times New Roman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IKE Phase 1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ephemeral Diffie-Hellman to establish 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Achieves perfect forward secrecy (PFS)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a be Alice’s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b be Bob’s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g be generator and p prime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p and g are public</a:t>
            </a: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BBDC15-B22A-4E4A-9B4B-93F2EE7E19BB}" type="slidenum">
              <a:rPr lang="en-US" smtClean="0">
                <a:latin typeface="Times New Roman" charset="0"/>
              </a:rPr>
              <a:pPr/>
              <a:t>115</a:t>
            </a:fld>
            <a:endParaRPr lang="en-US" dirty="0">
              <a:latin typeface="Times New Roman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IKE Phase 1: Digital Signature </a:t>
            </a:r>
            <a:r>
              <a:rPr lang="en-US" sz="3600" dirty="0"/>
              <a:t>(Main Mode)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32286"/>
            <a:ext cx="8001000" cy="1839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,IC,RC,CP,“Alice”)]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 flipV="1">
            <a:off x="2209800" y="1676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1" name="Line 7"/>
          <p:cNvSpPr>
            <a:spLocks noChangeShapeType="1"/>
          </p:cNvSpPr>
          <p:nvPr/>
        </p:nvSpPr>
        <p:spPr bwMode="auto">
          <a:xfrm flipH="1" flipV="1">
            <a:off x="2133600" y="2133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989013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3469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6554" name="Line 10"/>
          <p:cNvSpPr>
            <a:spLocks noChangeShapeType="1"/>
          </p:cNvSpPr>
          <p:nvPr/>
        </p:nvSpPr>
        <p:spPr bwMode="auto">
          <a:xfrm flipV="1">
            <a:off x="2209800" y="26146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3810000" y="1219200"/>
            <a:ext cx="785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CP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3498850" y="1676400"/>
            <a:ext cx="11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CS</a:t>
            </a:r>
          </a:p>
        </p:txBody>
      </p:sp>
      <p:sp>
        <p:nvSpPr>
          <p:cNvPr id="236557" name="Rectangle 13"/>
          <p:cNvSpPr>
            <a:spLocks noChangeArrowheads="1"/>
          </p:cNvSpPr>
          <p:nvPr/>
        </p:nvSpPr>
        <p:spPr bwMode="auto">
          <a:xfrm>
            <a:off x="2895600" y="2133600"/>
            <a:ext cx="2044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36558" name="Rectangle 14"/>
          <p:cNvSpPr>
            <a:spLocks noChangeArrowheads="1"/>
          </p:cNvSpPr>
          <p:nvPr/>
        </p:nvSpPr>
        <p:spPr bwMode="auto">
          <a:xfrm>
            <a:off x="2625725" y="3124200"/>
            <a:ext cx="2635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E(“Alice”, proof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K)</a:t>
            </a:r>
          </a:p>
        </p:txBody>
      </p:sp>
      <p:sp>
        <p:nvSpPr>
          <p:cNvPr id="236559" name="Line 15"/>
          <p:cNvSpPr>
            <a:spLocks noChangeShapeType="1"/>
          </p:cNvSpPr>
          <p:nvPr/>
        </p:nvSpPr>
        <p:spPr bwMode="auto">
          <a:xfrm flipH="1" flipV="1">
            <a:off x="21336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0" name="Rectangle 16"/>
          <p:cNvSpPr>
            <a:spLocks noChangeArrowheads="1"/>
          </p:cNvSpPr>
          <p:nvPr/>
        </p:nvSpPr>
        <p:spPr bwMode="auto">
          <a:xfrm>
            <a:off x="2895600" y="2667000"/>
            <a:ext cx="2028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36561" name="Line 17"/>
          <p:cNvSpPr>
            <a:spLocks noChangeShapeType="1"/>
          </p:cNvSpPr>
          <p:nvPr/>
        </p:nvSpPr>
        <p:spPr bwMode="auto">
          <a:xfrm flipV="1">
            <a:off x="2209800" y="35814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2" name="Line 18"/>
          <p:cNvSpPr>
            <a:spLocks noChangeShapeType="1"/>
          </p:cNvSpPr>
          <p:nvPr/>
        </p:nvSpPr>
        <p:spPr bwMode="auto">
          <a:xfrm flipH="1" flipV="1">
            <a:off x="21336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6563" name="Rectangle 19"/>
          <p:cNvSpPr>
            <a:spLocks noChangeArrowheads="1"/>
          </p:cNvSpPr>
          <p:nvPr/>
        </p:nvSpPr>
        <p:spPr bwMode="auto">
          <a:xfrm>
            <a:off x="2695575" y="3581400"/>
            <a:ext cx="255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E(“Bob”, proof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K)</a:t>
            </a:r>
          </a:p>
        </p:txBody>
      </p:sp>
      <p:pic>
        <p:nvPicPr>
          <p:cNvPr id="236564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828800"/>
            <a:ext cx="946150" cy="1624013"/>
          </a:xfrm>
          <a:prstGeom prst="rect">
            <a:avLst/>
          </a:prstGeom>
          <a:noFill/>
        </p:spPr>
      </p:pic>
      <p:pic>
        <p:nvPicPr>
          <p:cNvPr id="23656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6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 animBg="1"/>
      <p:bldP spid="236551" grpId="0" animBg="1"/>
      <p:bldP spid="236554" grpId="0" animBg="1"/>
      <p:bldP spid="236555" grpId="0" autoUpdateAnimBg="0"/>
      <p:bldP spid="236556" grpId="0" autoUpdateAnimBg="0"/>
      <p:bldP spid="236557" grpId="0" autoUpdateAnimBg="0"/>
      <p:bldP spid="236558" grpId="0" autoUpdateAnimBg="0"/>
      <p:bldP spid="236559" grpId="0" animBg="1"/>
      <p:bldP spid="236560" grpId="0" autoUpdateAnimBg="0"/>
      <p:bldP spid="236561" grpId="0" animBg="1"/>
      <p:bldP spid="236562" grpId="0" animBg="1"/>
      <p:bldP spid="236563" grpId="0" autoUpdateAnimBg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62C01A-9A7B-3747-B73A-F853B6639A1A}" type="slidenum">
              <a:rPr lang="en-US" smtClean="0">
                <a:latin typeface="Times New Roman" charset="0"/>
              </a:rPr>
              <a:pPr/>
              <a:t>116</a:t>
            </a:fld>
            <a:endParaRPr lang="en-US" dirty="0">
              <a:latin typeface="Times New Roman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Public Key Signature (Aggressive Mode)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95800"/>
            <a:ext cx="8001000" cy="1447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difference from 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protect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negotiate g or p</a:t>
            </a:r>
          </a:p>
        </p:txBody>
      </p:sp>
      <p:sp>
        <p:nvSpPr>
          <p:cNvPr id="237574" name="Line 6"/>
          <p:cNvSpPr>
            <a:spLocks noChangeShapeType="1"/>
          </p:cNvSpPr>
          <p:nvPr/>
        </p:nvSpPr>
        <p:spPr bwMode="auto">
          <a:xfrm flipV="1">
            <a:off x="1905000" y="2325688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H="1" flipV="1">
            <a:off x="1828800" y="3265488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760413" y="36734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620000" y="36576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7578" name="Line 10"/>
          <p:cNvSpPr>
            <a:spLocks noChangeShapeType="1"/>
          </p:cNvSpPr>
          <p:nvPr/>
        </p:nvSpPr>
        <p:spPr bwMode="auto">
          <a:xfrm flipV="1">
            <a:off x="1905000" y="3935413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2438400" y="1801813"/>
            <a:ext cx="27464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“Alice”,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</a:t>
            </a:r>
            <a:r>
              <a:rPr lang="en-US" sz="1600" b="0" baseline="-25000">
                <a:latin typeface="+mn-lt"/>
              </a:rPr>
              <a:t> </a:t>
            </a:r>
            <a:r>
              <a:rPr lang="en-US" sz="1600" b="0">
                <a:latin typeface="+mn-lt"/>
              </a:rPr>
              <a:t>CP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3500024" y="2411413"/>
            <a:ext cx="2074105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+mn-lt"/>
              </a:rPr>
              <a:t>IC,RC, “Bob”, 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</a:t>
            </a:r>
            <a:r>
              <a:rPr lang="en-US" sz="1600" b="0" baseline="-25000">
                <a:latin typeface="+mn-lt"/>
              </a:rPr>
              <a:t> </a:t>
            </a:r>
          </a:p>
          <a:p>
            <a:pPr algn="ctr" eaLnBrk="0" hangingPunct="0"/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CS, proof</a:t>
            </a:r>
            <a:r>
              <a:rPr lang="en-US" sz="1600" b="0" baseline="-25000">
                <a:latin typeface="+mn-lt"/>
              </a:rPr>
              <a:t>B</a:t>
            </a:r>
            <a:endParaRPr lang="en-US" sz="4000" b="0" baseline="-25000">
              <a:latin typeface="+mn-lt"/>
            </a:endParaRPr>
          </a:p>
        </p:txBody>
      </p:sp>
      <p:sp>
        <p:nvSpPr>
          <p:cNvPr id="237581" name="Rectangle 13"/>
          <p:cNvSpPr>
            <a:spLocks noChangeArrowheads="1"/>
          </p:cNvSpPr>
          <p:nvPr/>
        </p:nvSpPr>
        <p:spPr bwMode="auto">
          <a:xfrm>
            <a:off x="3473450" y="3427413"/>
            <a:ext cx="14285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proof</a:t>
            </a:r>
            <a:r>
              <a:rPr lang="en-US" sz="1600" b="0" baseline="-25000">
                <a:latin typeface="+mn-lt"/>
              </a:rPr>
              <a:t>A</a:t>
            </a:r>
            <a:endParaRPr lang="en-US" sz="4800" b="0" baseline="-25000">
              <a:latin typeface="+mn-lt"/>
            </a:endParaRPr>
          </a:p>
        </p:txBody>
      </p:sp>
      <p:pic>
        <p:nvPicPr>
          <p:cNvPr id="237582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57400"/>
            <a:ext cx="946150" cy="1624013"/>
          </a:xfrm>
          <a:prstGeom prst="rect">
            <a:avLst/>
          </a:prstGeom>
          <a:noFill/>
        </p:spPr>
      </p:pic>
      <p:pic>
        <p:nvPicPr>
          <p:cNvPr id="237583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4" grpId="0" animBg="1"/>
      <p:bldP spid="237575" grpId="0" animBg="1"/>
      <p:bldP spid="237578" grpId="0" animBg="1"/>
      <p:bldP spid="237579" grpId="0" autoUpdateAnimBg="0"/>
      <p:bldP spid="237580" grpId="0" autoUpdateAnimBg="0"/>
      <p:bldP spid="237581" grpId="0" autoUpdateAnimBg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B0DBAD-318F-D448-A4B2-883C2672E60C}" type="slidenum">
              <a:rPr lang="en-US" smtClean="0">
                <a:latin typeface="Times New Roman" charset="0"/>
              </a:rPr>
              <a:pPr/>
              <a:t>117</a:t>
            </a:fld>
            <a:endParaRPr lang="en-US" dirty="0">
              <a:latin typeface="Times New Roman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Main </a:t>
            </a:r>
            <a:r>
              <a:rPr lang="en-US" dirty="0" err="1"/>
              <a:t>vs</a:t>
            </a:r>
            <a:r>
              <a:rPr lang="en-US" dirty="0"/>
              <a:t>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8486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other words, if aggressive mode is not implemented, “you should feel guilty about it”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Might create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public key signature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Passive attacker knows identities of Alice and Bob in aggressive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attacker can determine Alice’s and Bob’s identity in main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769F5FE-DD9C-4B42-B790-64446F4F07BC}" type="slidenum">
              <a:rPr lang="en-US" smtClean="0">
                <a:latin typeface="Times New Roman" charset="0"/>
              </a:rPr>
              <a:pPr/>
              <a:t>118</a:t>
            </a:fld>
            <a:endParaRPr lang="en-US" dirty="0">
              <a:latin typeface="Times New Roman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Symmetric Key (Main Mode)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149" y="4393028"/>
            <a:ext cx="7924800" cy="1828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Same as signature mode except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symmetric key shared in advance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sp>
        <p:nvSpPr>
          <p:cNvPr id="239622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3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989013" y="35210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346950" y="35052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3795713" y="1295400"/>
            <a:ext cx="785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 CP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3498850" y="1752600"/>
            <a:ext cx="1142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CS</a:t>
            </a:r>
          </a:p>
        </p:txBody>
      </p:sp>
      <p:sp>
        <p:nvSpPr>
          <p:cNvPr id="239629" name="Rectangle 13"/>
          <p:cNvSpPr>
            <a:spLocks noChangeArrowheads="1"/>
          </p:cNvSpPr>
          <p:nvPr/>
        </p:nvSpPr>
        <p:spPr bwMode="auto">
          <a:xfrm>
            <a:off x="2946400" y="2209800"/>
            <a:ext cx="20441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39630" name="Rectangle 14"/>
          <p:cNvSpPr>
            <a:spLocks noChangeArrowheads="1"/>
          </p:cNvSpPr>
          <p:nvPr/>
        </p:nvSpPr>
        <p:spPr bwMode="auto">
          <a:xfrm>
            <a:off x="2625725" y="3200400"/>
            <a:ext cx="26359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E(“Alice”, proof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K)</a:t>
            </a:r>
          </a:p>
        </p:txBody>
      </p:sp>
      <p:sp>
        <p:nvSpPr>
          <p:cNvPr id="239631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2" name="Rectangle 16"/>
          <p:cNvSpPr>
            <a:spLocks noChangeArrowheads="1"/>
          </p:cNvSpPr>
          <p:nvPr/>
        </p:nvSpPr>
        <p:spPr bwMode="auto">
          <a:xfrm>
            <a:off x="2946400" y="2743200"/>
            <a:ext cx="20281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R</a:t>
            </a:r>
            <a:r>
              <a:rPr lang="en-US" sz="1600" b="0" baseline="-25000"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239633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4" name="Line 18"/>
          <p:cNvSpPr>
            <a:spLocks noChangeShapeType="1"/>
          </p:cNvSpPr>
          <p:nvPr/>
        </p:nvSpPr>
        <p:spPr bwMode="auto">
          <a:xfrm flipH="1" flipV="1">
            <a:off x="2133600" y="4191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39635" name="Rectangle 19"/>
          <p:cNvSpPr>
            <a:spLocks noChangeArrowheads="1"/>
          </p:cNvSpPr>
          <p:nvPr/>
        </p:nvSpPr>
        <p:spPr bwMode="auto">
          <a:xfrm>
            <a:off x="2743200" y="3733800"/>
            <a:ext cx="25562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 E(“Bob”, proof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K)</a:t>
            </a:r>
          </a:p>
        </p:txBody>
      </p:sp>
      <p:pic>
        <p:nvPicPr>
          <p:cNvPr id="239636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2650" y="1957388"/>
            <a:ext cx="946150" cy="1624012"/>
          </a:xfrm>
          <a:prstGeom prst="rect">
            <a:avLst/>
          </a:prstGeom>
          <a:noFill/>
        </p:spPr>
      </p:pic>
      <p:pic>
        <p:nvPicPr>
          <p:cNvPr id="239637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9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2" grpId="0" animBg="1"/>
      <p:bldP spid="239623" grpId="0" animBg="1"/>
      <p:bldP spid="239626" grpId="0" animBg="1"/>
      <p:bldP spid="239627" grpId="0" autoUpdateAnimBg="0"/>
      <p:bldP spid="239628" grpId="0" autoUpdateAnimBg="0"/>
      <p:bldP spid="239629" grpId="0" autoUpdateAnimBg="0"/>
      <p:bldP spid="239630" grpId="0" autoUpdateAnimBg="0"/>
      <p:bldP spid="239631" grpId="0" animBg="1"/>
      <p:bldP spid="239632" grpId="0" autoUpdateAnimBg="0"/>
      <p:bldP spid="239633" grpId="0" animBg="1"/>
      <p:bldP spid="239634" grpId="0" animBg="1"/>
      <p:bldP spid="239635" grpId="0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AE183E7-48C9-9547-882E-E1BF2BA9E6CD}" type="slidenum">
              <a:rPr lang="en-US" smtClean="0">
                <a:latin typeface="Times New Roman" charset="0"/>
              </a:rPr>
              <a:pPr/>
              <a:t>119</a:t>
            </a:fld>
            <a:endParaRPr lang="en-US" dirty="0">
              <a:latin typeface="Times New Roman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990600"/>
          </a:xfrm>
        </p:spPr>
        <p:txBody>
          <a:bodyPr/>
          <a:lstStyle/>
          <a:p>
            <a:r>
              <a:rPr lang="en-US" dirty="0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Catch-22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sends her ID in message 5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ID encrypted with 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find K Bob must know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 must know he’s talking to Alice!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Result: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Alice’s ID must be IP address!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Useless mode for the “road warrior”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go to all of the trouble of trying to hide identities in 6 message protocol?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Popular PRNGs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FIPS 186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160 bits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H=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…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0s to get 512 bit giving 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SHA-1 step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ANSI 9.17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D= timestamp.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 ⨁ s), s= State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 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NIST 800-90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HASH-256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CTR-AES-256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Dual Elliptic Curve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B31BABF-A637-AB48-B61D-F750570DFF4A}" type="slidenum">
              <a:rPr lang="en-US" smtClean="0">
                <a:latin typeface="Times New Roman" charset="0"/>
              </a:rPr>
              <a:pPr/>
              <a:t>120</a:t>
            </a:fld>
            <a:endParaRPr lang="en-US" dirty="0">
              <a:latin typeface="Times New Roman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IKE Phase 1: </a:t>
            </a:r>
            <a:r>
              <a:rPr lang="en-US" sz="4000" dirty="0" err="1"/>
              <a:t>SymmetricKey</a:t>
            </a:r>
            <a:r>
              <a:rPr lang="en-US" sz="4000" dirty="0"/>
              <a:t> (Aggressive Mode)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924800" cy="1828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Same format as digital signature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hide identities…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a result,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have problems of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does not (pretend to) hide identities</a:t>
            </a:r>
          </a:p>
        </p:txBody>
      </p:sp>
      <p:sp>
        <p:nvSpPr>
          <p:cNvPr id="241670" name="Line 6"/>
          <p:cNvSpPr>
            <a:spLocks noChangeShapeType="1"/>
          </p:cNvSpPr>
          <p:nvPr/>
        </p:nvSpPr>
        <p:spPr bwMode="auto">
          <a:xfrm flipV="1">
            <a:off x="1905000" y="2292350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1" name="Line 7"/>
          <p:cNvSpPr>
            <a:spLocks noChangeShapeType="1"/>
          </p:cNvSpPr>
          <p:nvPr/>
        </p:nvSpPr>
        <p:spPr bwMode="auto">
          <a:xfrm flipH="1" flipV="1">
            <a:off x="1828800" y="32321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760413" y="3581400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6200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1674" name="Line 10"/>
          <p:cNvSpPr>
            <a:spLocks noChangeShapeType="1"/>
          </p:cNvSpPr>
          <p:nvPr/>
        </p:nvSpPr>
        <p:spPr bwMode="auto">
          <a:xfrm flipV="1">
            <a:off x="1905000" y="39020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2438400" y="1768475"/>
            <a:ext cx="242626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 “Alice”, g</a:t>
            </a:r>
            <a:r>
              <a:rPr lang="en-US" sz="1400" b="0" baseline="30000">
                <a:latin typeface="+mn-lt"/>
              </a:rPr>
              <a:t>a</a:t>
            </a:r>
            <a:r>
              <a:rPr lang="en-US" sz="1400" b="0">
                <a:latin typeface="+mn-lt"/>
              </a:rPr>
              <a:t> mod p, R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latin typeface="+mn-lt"/>
              </a:rPr>
              <a:t>CP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3618114" y="2378075"/>
            <a:ext cx="18379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“Bob”, 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</a:p>
          <a:p>
            <a:pPr algn="ctr" eaLnBrk="0" hangingPunct="0"/>
            <a:r>
              <a:rPr lang="en-US" sz="1400" b="0">
                <a:latin typeface="+mn-lt"/>
              </a:rPr>
              <a:t>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CS, proof</a:t>
            </a:r>
            <a:r>
              <a:rPr lang="en-US" sz="1400" b="0" baseline="-25000">
                <a:latin typeface="+mn-lt"/>
              </a:rPr>
              <a:t>B</a:t>
            </a:r>
            <a:endParaRPr lang="en-US" sz="3600" b="0" baseline="-25000">
              <a:latin typeface="+mn-lt"/>
            </a:endParaRPr>
          </a:p>
        </p:txBody>
      </p:sp>
      <p:sp>
        <p:nvSpPr>
          <p:cNvPr id="241677" name="Rectangle 13"/>
          <p:cNvSpPr>
            <a:spLocks noChangeArrowheads="1"/>
          </p:cNvSpPr>
          <p:nvPr/>
        </p:nvSpPr>
        <p:spPr bwMode="auto">
          <a:xfrm>
            <a:off x="3473450" y="3394075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proof</a:t>
            </a:r>
            <a:r>
              <a:rPr lang="en-US" sz="1400" b="0" baseline="-25000">
                <a:latin typeface="+mn-lt"/>
              </a:rPr>
              <a:t>A</a:t>
            </a:r>
            <a:endParaRPr lang="en-US" sz="4400" b="0" baseline="-25000">
              <a:latin typeface="+mn-lt"/>
            </a:endParaRPr>
          </a:p>
        </p:txBody>
      </p:sp>
      <p:pic>
        <p:nvPicPr>
          <p:cNvPr id="241678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2033588"/>
            <a:ext cx="946150" cy="1624012"/>
          </a:xfrm>
          <a:prstGeom prst="rect">
            <a:avLst/>
          </a:prstGeom>
          <a:noFill/>
        </p:spPr>
      </p:pic>
      <p:pic>
        <p:nvPicPr>
          <p:cNvPr id="241679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1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 animBg="1"/>
      <p:bldP spid="241671" grpId="0" animBg="1"/>
      <p:bldP spid="241674" grpId="0" animBg="1"/>
      <p:bldP spid="241675" grpId="0" autoUpdateAnimBg="0"/>
      <p:bldP spid="241676" grpId="0" autoUpdateAnimBg="0"/>
      <p:bldP spid="241677" grpId="0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345989-4176-3A4B-B2B1-9322E2D5DB68}" type="slidenum">
              <a:rPr lang="en-US" smtClean="0">
                <a:latin typeface="Times New Roman" charset="0"/>
              </a:rPr>
              <a:pPr/>
              <a:t>121</a:t>
            </a:fld>
            <a:endParaRPr lang="en-US" dirty="0">
              <a:latin typeface="Times New Roman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4000" dirty="0"/>
              <a:t>IKE Phase 1: Public Key Encryption (Main Mode)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80010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V="1">
            <a:off x="2209800" y="1752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5" name="Line 7"/>
          <p:cNvSpPr>
            <a:spLocks noChangeShapeType="1"/>
          </p:cNvSpPr>
          <p:nvPr/>
        </p:nvSpPr>
        <p:spPr bwMode="auto">
          <a:xfrm flipH="1" flipV="1">
            <a:off x="2133600" y="2209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989013" y="3521075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34695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2698" name="Line 10"/>
          <p:cNvSpPr>
            <a:spLocks noChangeShapeType="1"/>
          </p:cNvSpPr>
          <p:nvPr/>
        </p:nvSpPr>
        <p:spPr bwMode="auto">
          <a:xfrm flipV="1">
            <a:off x="2209800" y="2690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3733800" y="1295400"/>
            <a:ext cx="7101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 CP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3498850" y="1752600"/>
            <a:ext cx="102256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 dirty="0">
                <a:latin typeface="+mn-lt"/>
              </a:rPr>
              <a:t>IC,RC, CS</a:t>
            </a:r>
          </a:p>
        </p:txBody>
      </p:sp>
      <p:sp>
        <p:nvSpPr>
          <p:cNvPr id="242701" name="Rectangle 13"/>
          <p:cNvSpPr>
            <a:spLocks noChangeArrowheads="1"/>
          </p:cNvSpPr>
          <p:nvPr/>
        </p:nvSpPr>
        <p:spPr bwMode="auto">
          <a:xfrm>
            <a:off x="2362200" y="2260600"/>
            <a:ext cx="307194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g</a:t>
            </a:r>
            <a:r>
              <a:rPr lang="en-US" sz="1400" b="0" baseline="30000">
                <a:latin typeface="+mn-lt"/>
              </a:rPr>
              <a:t>a</a:t>
            </a:r>
            <a:r>
              <a:rPr lang="en-US" sz="1400" b="0">
                <a:latin typeface="+mn-lt"/>
              </a:rPr>
              <a:t> mod p, {R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Bob</a:t>
            </a:r>
            <a:r>
              <a:rPr lang="en-US" sz="1400" b="0">
                <a:latin typeface="+mn-lt"/>
              </a:rPr>
              <a:t>, {“Alice”}</a:t>
            </a:r>
            <a:r>
              <a:rPr lang="en-US" sz="1400" b="0" baseline="-25000">
                <a:latin typeface="+mn-lt"/>
              </a:rPr>
              <a:t>Bob</a:t>
            </a:r>
            <a:endParaRPr lang="en-US" sz="1400" b="0">
              <a:latin typeface="+mn-lt"/>
            </a:endParaRPr>
          </a:p>
        </p:txBody>
      </p:sp>
      <p:sp>
        <p:nvSpPr>
          <p:cNvPr id="242702" name="Rectangle 14"/>
          <p:cNvSpPr>
            <a:spLocks noChangeArrowheads="1"/>
          </p:cNvSpPr>
          <p:nvPr/>
        </p:nvSpPr>
        <p:spPr bwMode="auto">
          <a:xfrm>
            <a:off x="2971800" y="3200400"/>
            <a:ext cx="172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E(proof</a:t>
            </a:r>
            <a:r>
              <a:rPr lang="en-US" sz="1400" b="0" baseline="-25000">
                <a:latin typeface="+mn-lt"/>
              </a:rPr>
              <a:t>A</a:t>
            </a:r>
            <a:r>
              <a:rPr lang="en-US" sz="1400" b="0">
                <a:latin typeface="+mn-lt"/>
              </a:rPr>
              <a:t>, K)</a:t>
            </a:r>
          </a:p>
        </p:txBody>
      </p:sp>
      <p:sp>
        <p:nvSpPr>
          <p:cNvPr id="242703" name="Line 15"/>
          <p:cNvSpPr>
            <a:spLocks noChangeShapeType="1"/>
          </p:cNvSpPr>
          <p:nvPr/>
        </p:nvSpPr>
        <p:spPr bwMode="auto">
          <a:xfrm flipH="1" flipV="1">
            <a:off x="21336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4" name="Rectangle 16"/>
          <p:cNvSpPr>
            <a:spLocks noChangeArrowheads="1"/>
          </p:cNvSpPr>
          <p:nvPr/>
        </p:nvSpPr>
        <p:spPr bwMode="auto">
          <a:xfrm>
            <a:off x="2355850" y="2794000"/>
            <a:ext cx="30951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{R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{“Bob”}</a:t>
            </a:r>
            <a:r>
              <a:rPr lang="en-US" sz="1400" b="0" baseline="-25000">
                <a:latin typeface="+mn-lt"/>
              </a:rPr>
              <a:t>Alice</a:t>
            </a:r>
            <a:endParaRPr lang="en-US" sz="1400" b="0">
              <a:latin typeface="+mn-lt"/>
            </a:endParaRPr>
          </a:p>
        </p:txBody>
      </p:sp>
      <p:sp>
        <p:nvSpPr>
          <p:cNvPr id="242705" name="Line 17"/>
          <p:cNvSpPr>
            <a:spLocks noChangeShapeType="1"/>
          </p:cNvSpPr>
          <p:nvPr/>
        </p:nvSpPr>
        <p:spPr bwMode="auto">
          <a:xfrm flipV="1">
            <a:off x="2209800" y="36576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H="1" flipV="1">
            <a:off x="2133600" y="4114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2707" name="Rectangle 19"/>
          <p:cNvSpPr>
            <a:spLocks noChangeArrowheads="1"/>
          </p:cNvSpPr>
          <p:nvPr/>
        </p:nvSpPr>
        <p:spPr bwMode="auto">
          <a:xfrm>
            <a:off x="2971800" y="3657600"/>
            <a:ext cx="172104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E(proof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, K)</a:t>
            </a:r>
          </a:p>
        </p:txBody>
      </p:sp>
      <p:pic>
        <p:nvPicPr>
          <p:cNvPr id="242708" name="Picture 2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8850" y="1905000"/>
            <a:ext cx="946150" cy="1624013"/>
          </a:xfrm>
          <a:prstGeom prst="rect">
            <a:avLst/>
          </a:prstGeom>
          <a:noFill/>
        </p:spPr>
      </p:pic>
      <p:pic>
        <p:nvPicPr>
          <p:cNvPr id="242709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4" grpId="0" animBg="1"/>
      <p:bldP spid="242695" grpId="0" animBg="1"/>
      <p:bldP spid="242698" grpId="0" animBg="1"/>
      <p:bldP spid="242699" grpId="0" autoUpdateAnimBg="0"/>
      <p:bldP spid="242700" grpId="0" autoUpdateAnimBg="0"/>
      <p:bldP spid="242701" grpId="0" autoUpdateAnimBg="0"/>
      <p:bldP spid="242702" grpId="0" autoUpdateAnimBg="0"/>
      <p:bldP spid="242703" grpId="0" animBg="1"/>
      <p:bldP spid="242704" grpId="0" autoUpdateAnimBg="0"/>
      <p:bldP spid="242705" grpId="0" animBg="1"/>
      <p:bldP spid="242706" grpId="0" animBg="1"/>
      <p:bldP spid="242707" grpId="0" autoUpdateAnimBg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8E8408-E19A-4845-8BC0-D2DDA8AB33AC}" type="slidenum">
              <a:rPr lang="en-US" smtClean="0">
                <a:latin typeface="Times New Roman" charset="0"/>
              </a:rPr>
              <a:pPr/>
              <a:t>122</a:t>
            </a:fld>
            <a:endParaRPr lang="en-US" dirty="0">
              <a:latin typeface="Times New Roman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en-US" sz="4000" dirty="0"/>
              <a:t>IKE Phase 1: Public Key Encryption (Aggressive Mode)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83299"/>
            <a:ext cx="8534400" cy="1688901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computed as in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identities are hidden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only aggressive mode to hide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why have main mode?</a:t>
            </a:r>
          </a:p>
        </p:txBody>
      </p:sp>
      <p:sp>
        <p:nvSpPr>
          <p:cNvPr id="243718" name="Line 6"/>
          <p:cNvSpPr>
            <a:spLocks noChangeShapeType="1"/>
          </p:cNvSpPr>
          <p:nvPr/>
        </p:nvSpPr>
        <p:spPr bwMode="auto">
          <a:xfrm flipV="1">
            <a:off x="1905000" y="2352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19" name="Line 7"/>
          <p:cNvSpPr>
            <a:spLocks noChangeShapeType="1"/>
          </p:cNvSpPr>
          <p:nvPr/>
        </p:nvSpPr>
        <p:spPr bwMode="auto">
          <a:xfrm flipH="1" flipV="1">
            <a:off x="1828800" y="329247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20" name="Rectangle 8"/>
          <p:cNvSpPr>
            <a:spLocks noChangeArrowheads="1"/>
          </p:cNvSpPr>
          <p:nvPr/>
        </p:nvSpPr>
        <p:spPr bwMode="auto">
          <a:xfrm>
            <a:off x="685800" y="3810000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43721" name="Rectangle 9"/>
          <p:cNvSpPr>
            <a:spLocks noChangeArrowheads="1"/>
          </p:cNvSpPr>
          <p:nvPr/>
        </p:nvSpPr>
        <p:spPr bwMode="auto">
          <a:xfrm>
            <a:off x="7620000" y="37338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43722" name="Line 10"/>
          <p:cNvSpPr>
            <a:spLocks noChangeShapeType="1"/>
          </p:cNvSpPr>
          <p:nvPr/>
        </p:nvSpPr>
        <p:spPr bwMode="auto">
          <a:xfrm flipV="1">
            <a:off x="1905000" y="396240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3723" name="Rectangle 11"/>
          <p:cNvSpPr>
            <a:spLocks noChangeArrowheads="1"/>
          </p:cNvSpPr>
          <p:nvPr/>
        </p:nvSpPr>
        <p:spPr bwMode="auto">
          <a:xfrm>
            <a:off x="3717156" y="1768475"/>
            <a:ext cx="1668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 dirty="0">
                <a:latin typeface="+mn-lt"/>
              </a:rPr>
              <a:t>IC, CP, </a:t>
            </a:r>
            <a:r>
              <a:rPr lang="en-US" sz="1400" b="0" dirty="0" err="1">
                <a:latin typeface="+mn-lt"/>
              </a:rPr>
              <a:t>g</a:t>
            </a:r>
            <a:r>
              <a:rPr lang="en-US" sz="1400" b="0" baseline="30000" dirty="0" err="1">
                <a:latin typeface="+mn-lt"/>
              </a:rPr>
              <a:t>a</a:t>
            </a:r>
            <a:r>
              <a:rPr lang="en-US" sz="1400" b="0" dirty="0">
                <a:latin typeface="+mn-lt"/>
              </a:rPr>
              <a:t> mod </a:t>
            </a:r>
            <a:r>
              <a:rPr lang="en-US" sz="1400" b="0" dirty="0" err="1">
                <a:latin typeface="+mn-lt"/>
              </a:rPr>
              <a:t>p</a:t>
            </a:r>
            <a:r>
              <a:rPr lang="en-US" sz="1400" b="0" dirty="0">
                <a:latin typeface="+mn-lt"/>
              </a:rPr>
              <a:t>,</a:t>
            </a:r>
          </a:p>
          <a:p>
            <a:pPr algn="ctr" eaLnBrk="0" hangingPunct="0"/>
            <a:r>
              <a:rPr lang="en-US" sz="1400" b="0" dirty="0">
                <a:latin typeface="+mn-lt"/>
              </a:rPr>
              <a:t>{“</a:t>
            </a:r>
            <a:r>
              <a:rPr lang="en-US" sz="1400" b="0" dirty="0" err="1">
                <a:latin typeface="+mn-lt"/>
              </a:rPr>
              <a:t>Alice”}</a:t>
            </a:r>
            <a:r>
              <a:rPr lang="en-US" sz="1400" b="0" baseline="-25000" dirty="0" err="1">
                <a:latin typeface="+mn-lt"/>
              </a:rPr>
              <a:t>Bob</a:t>
            </a:r>
            <a:r>
              <a:rPr lang="en-US" sz="1400" b="0" dirty="0">
                <a:latin typeface="+mn-lt"/>
              </a:rPr>
              <a:t>, {</a:t>
            </a:r>
            <a:r>
              <a:rPr lang="en-US" sz="1400" b="0" dirty="0" err="1">
                <a:latin typeface="+mn-lt"/>
              </a:rPr>
              <a:t>R</a:t>
            </a:r>
            <a:r>
              <a:rPr lang="en-US" sz="1400" b="0" baseline="-25000" dirty="0" err="1">
                <a:latin typeface="+mn-lt"/>
              </a:rPr>
              <a:t>A</a:t>
            </a:r>
            <a:r>
              <a:rPr lang="en-US" sz="1400" b="0" dirty="0" err="1">
                <a:latin typeface="+mn-lt"/>
              </a:rPr>
              <a:t>}</a:t>
            </a:r>
            <a:r>
              <a:rPr lang="en-US" sz="1400" b="0" baseline="-25000" dirty="0" err="1">
                <a:latin typeface="+mn-lt"/>
              </a:rPr>
              <a:t>Bob</a:t>
            </a:r>
            <a:endParaRPr lang="en-US" sz="1400" b="0" dirty="0">
              <a:latin typeface="+mn-lt"/>
            </a:endParaRPr>
          </a:p>
        </p:txBody>
      </p:sp>
      <p:sp>
        <p:nvSpPr>
          <p:cNvPr id="243724" name="Rectangle 12"/>
          <p:cNvSpPr>
            <a:spLocks noChangeArrowheads="1"/>
          </p:cNvSpPr>
          <p:nvPr/>
        </p:nvSpPr>
        <p:spPr bwMode="auto">
          <a:xfrm>
            <a:off x="3476601" y="2420938"/>
            <a:ext cx="2263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CS, g</a:t>
            </a:r>
            <a:r>
              <a:rPr lang="en-US" sz="1400" b="0" baseline="30000">
                <a:latin typeface="+mn-lt"/>
              </a:rPr>
              <a:t>b</a:t>
            </a:r>
            <a:r>
              <a:rPr lang="en-US" sz="1400" b="0">
                <a:latin typeface="+mn-lt"/>
              </a:rPr>
              <a:t> mod p, 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{“Bob”}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{R</a:t>
            </a:r>
            <a:r>
              <a:rPr lang="en-US" sz="1400" b="0" baseline="-25000"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latin typeface="+mn-lt"/>
              </a:rPr>
              <a:t>proof</a:t>
            </a:r>
            <a:r>
              <a:rPr lang="en-US" sz="1400" b="0" baseline="-25000">
                <a:latin typeface="+mn-lt"/>
              </a:rPr>
              <a:t>B</a:t>
            </a:r>
          </a:p>
        </p:txBody>
      </p:sp>
      <p:sp>
        <p:nvSpPr>
          <p:cNvPr id="243725" name="Rectangle 13"/>
          <p:cNvSpPr>
            <a:spLocks noChangeArrowheads="1"/>
          </p:cNvSpPr>
          <p:nvPr/>
        </p:nvSpPr>
        <p:spPr bwMode="auto">
          <a:xfrm>
            <a:off x="3397250" y="3473450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proof</a:t>
            </a:r>
            <a:r>
              <a:rPr lang="en-US" sz="1400" b="0" baseline="-25000">
                <a:latin typeface="+mn-lt"/>
              </a:rPr>
              <a:t>A</a:t>
            </a:r>
            <a:endParaRPr lang="en-US" sz="4400" b="0" baseline="-25000">
              <a:latin typeface="+mn-lt"/>
            </a:endParaRPr>
          </a:p>
        </p:txBody>
      </p:sp>
      <p:pic>
        <p:nvPicPr>
          <p:cNvPr id="243726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262188"/>
            <a:ext cx="946150" cy="1624012"/>
          </a:xfrm>
          <a:prstGeom prst="rect">
            <a:avLst/>
          </a:prstGeom>
          <a:noFill/>
        </p:spPr>
      </p:pic>
      <p:pic>
        <p:nvPicPr>
          <p:cNvPr id="243727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67600" y="20574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3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8" grpId="0" animBg="1"/>
      <p:bldP spid="243719" grpId="0" animBg="1"/>
      <p:bldP spid="243722" grpId="0" animBg="1"/>
      <p:bldP spid="243723" grpId="0" autoUpdateAnimBg="0"/>
      <p:bldP spid="243724" grpId="0" autoUpdateAnimBg="0"/>
      <p:bldP spid="243725" grpId="0" autoUpdateAnimBg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90C1E6-C135-C442-80E2-39AB9114AC56}" type="slidenum">
              <a:rPr lang="en-US" smtClean="0">
                <a:latin typeface="Times New Roman" charset="0"/>
              </a:rPr>
              <a:pPr/>
              <a:t>123</a:t>
            </a:fld>
            <a:endParaRPr lang="en-US" dirty="0">
              <a:latin typeface="Times New Roman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encryption,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generates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Exponents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compute “valid” keys and proofs: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SKEYID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 true of main mode</a:t>
            </a:r>
            <a:endParaRPr lang="en-US" sz="2000" b="1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CE5A40F-5021-BD4A-93C7-59A6842B1DBF}" type="slidenum">
              <a:rPr lang="en-US" smtClean="0">
                <a:latin typeface="Times New Roman" charset="0"/>
              </a:rPr>
              <a:pPr/>
              <a:t>124</a:t>
            </a:fld>
            <a:endParaRPr lang="en-US" dirty="0">
              <a:latin typeface="Times New Roman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484126" y="3168650"/>
            <a:ext cx="803400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as Alice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7683963" y="3168650"/>
            <a:ext cx="743613" cy="444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Trudy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1400" b="0">
                <a:latin typeface="+mn-lt"/>
              </a:rPr>
              <a:t>as Bob</a:t>
            </a:r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772400" cy="1752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exchange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 to any observer,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 Alice and Bob!</a:t>
            </a:r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 flipV="1">
            <a:off x="1752600" y="209232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 flipH="1" flipV="1">
            <a:off x="1676400" y="3032125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 flipV="1">
            <a:off x="1752600" y="37020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45771" name="Rectangle 11"/>
          <p:cNvSpPr>
            <a:spLocks noChangeArrowheads="1"/>
          </p:cNvSpPr>
          <p:nvPr/>
        </p:nvSpPr>
        <p:spPr bwMode="auto">
          <a:xfrm>
            <a:off x="4378067" y="1263650"/>
            <a:ext cx="1846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1400" b="0">
              <a:latin typeface="+mn-lt"/>
            </a:endParaRPr>
          </a:p>
        </p:txBody>
      </p:sp>
      <p:sp>
        <p:nvSpPr>
          <p:cNvPr id="245772" name="Rectangle 12"/>
          <p:cNvSpPr>
            <a:spLocks noChangeArrowheads="1"/>
          </p:cNvSpPr>
          <p:nvPr/>
        </p:nvSpPr>
        <p:spPr bwMode="auto">
          <a:xfrm>
            <a:off x="3323407" y="2160588"/>
            <a:ext cx="22638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IC,RC, CS,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1400" b="0" baseline="30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 mod p</a:t>
            </a:r>
            <a:r>
              <a:rPr lang="en-US" sz="1400" b="0">
                <a:latin typeface="+mn-lt"/>
              </a:rPr>
              <a:t>, 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{“Bob”}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 {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Alice</a:t>
            </a:r>
            <a:r>
              <a:rPr lang="en-US" sz="1400" b="0">
                <a:latin typeface="+mn-lt"/>
              </a:rPr>
              <a:t>,</a:t>
            </a:r>
            <a:r>
              <a:rPr lang="en-US" sz="1400" b="0" baseline="-25000">
                <a:latin typeface="+mn-lt"/>
              </a:rPr>
              <a:t>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proof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400" b="0" baseline="-25000">
              <a:latin typeface="+mn-lt"/>
            </a:endParaRPr>
          </a:p>
        </p:txBody>
      </p:sp>
      <p:sp>
        <p:nvSpPr>
          <p:cNvPr id="245773" name="Rectangle 13"/>
          <p:cNvSpPr>
            <a:spLocks noChangeArrowheads="1"/>
          </p:cNvSpPr>
          <p:nvPr/>
        </p:nvSpPr>
        <p:spPr bwMode="auto">
          <a:xfrm>
            <a:off x="3276600" y="3221038"/>
            <a:ext cx="127470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0">
                <a:latin typeface="+mn-lt"/>
              </a:rPr>
              <a:t>IC,RC,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proof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A</a:t>
            </a:r>
            <a:endParaRPr lang="en-US" sz="1400" b="0" baseline="-25000">
              <a:latin typeface="+mn-lt"/>
            </a:endParaRPr>
          </a:p>
        </p:txBody>
      </p:sp>
      <p:sp>
        <p:nvSpPr>
          <p:cNvPr id="245774" name="Rectangle 14"/>
          <p:cNvSpPr>
            <a:spLocks noChangeArrowheads="1"/>
          </p:cNvSpPr>
          <p:nvPr/>
        </p:nvSpPr>
        <p:spPr bwMode="auto">
          <a:xfrm>
            <a:off x="3529038" y="1219200"/>
            <a:ext cx="16684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400" b="0">
                <a:latin typeface="+mn-lt"/>
              </a:rPr>
              <a:t>IC, CP, 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g</a:t>
            </a:r>
            <a:r>
              <a:rPr lang="en-US" sz="1400" b="0" baseline="3000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 mod p</a:t>
            </a:r>
            <a:r>
              <a:rPr lang="en-US" sz="1400" b="0">
                <a:latin typeface="+mn-lt"/>
              </a:rPr>
              <a:t>,</a:t>
            </a:r>
          </a:p>
          <a:p>
            <a:pPr algn="ctr" eaLnBrk="0" hangingPunct="0"/>
            <a:r>
              <a:rPr lang="en-US" sz="1400" b="0">
                <a:latin typeface="+mn-lt"/>
              </a:rPr>
              <a:t>{“Alice”}</a:t>
            </a:r>
            <a:r>
              <a:rPr lang="en-US" sz="1400" b="0" baseline="-25000">
                <a:latin typeface="+mn-lt"/>
              </a:rPr>
              <a:t>Bob</a:t>
            </a:r>
            <a:r>
              <a:rPr lang="en-US" sz="1400" b="0">
                <a:latin typeface="+mn-lt"/>
              </a:rPr>
              <a:t>, {</a:t>
            </a:r>
            <a:r>
              <a:rPr lang="en-US" sz="14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400" b="0" baseline="-25000">
                <a:solidFill>
                  <a:srgbClr val="FF0000"/>
                </a:solidFill>
                <a:latin typeface="+mn-lt"/>
              </a:rPr>
              <a:t>A</a:t>
            </a:r>
            <a:r>
              <a:rPr lang="en-US" sz="1400" b="0">
                <a:latin typeface="+mn-lt"/>
              </a:rPr>
              <a:t>}</a:t>
            </a:r>
            <a:r>
              <a:rPr lang="en-US" sz="1400" b="0" baseline="-25000">
                <a:latin typeface="+mn-lt"/>
              </a:rPr>
              <a:t>Bob</a:t>
            </a:r>
          </a:p>
        </p:txBody>
      </p:sp>
      <p:pic>
        <p:nvPicPr>
          <p:cNvPr id="245775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1873250"/>
            <a:ext cx="1039813" cy="1282700"/>
          </a:xfrm>
          <a:prstGeom prst="rect">
            <a:avLst/>
          </a:prstGeom>
          <a:noFill/>
        </p:spPr>
      </p:pic>
      <p:pic>
        <p:nvPicPr>
          <p:cNvPr id="2457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43800" y="1885950"/>
            <a:ext cx="1039813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8" grpId="0" animBg="1"/>
      <p:bldP spid="245769" grpId="0" animBg="1"/>
      <p:bldP spid="245770" grpId="0" animBg="1"/>
      <p:bldP spid="245771" grpId="0" autoUpdateAnimBg="0"/>
      <p:bldP spid="245772" grpId="0" autoUpdateAnimBg="0"/>
      <p:bldP spid="245773" grpId="0" autoUpdateAnimBg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C4356C2-9263-DC43-B38E-1FED3E7F6989}" type="slidenum">
              <a:rPr lang="en-US" smtClean="0">
                <a:latin typeface="Times New Roman" charset="0"/>
              </a:rPr>
              <a:pPr/>
              <a:t>125</a:t>
            </a:fld>
            <a:endParaRPr lang="en-US" dirty="0">
              <a:latin typeface="Times New Roman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8001000" cy="1143000"/>
          </a:xfrm>
        </p:spPr>
        <p:txBody>
          <a:bodyPr/>
          <a:lstStyle/>
          <a:p>
            <a:r>
              <a:rPr lang="en-US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“conversation”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valid, even to Alice and Bob!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security failure?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mode of IPSec, it is a feature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Plausible deniability: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deny that any conversation took place!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 it might be a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Alice makes a purchase from Bob, she could later repudiate it (unless she had signed)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5F1F04-0EA8-E843-930C-8360623DF9F2}" type="slidenum">
              <a:rPr lang="en-US" smtClean="0">
                <a:latin typeface="Times New Roman" charset="0"/>
              </a:rPr>
              <a:pPr/>
              <a:t>126</a:t>
            </a:fld>
            <a:endParaRPr lang="en-US" dirty="0">
              <a:latin typeface="Times New Roman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sz="4000" dirty="0"/>
              <a:t>IKE Phase 1 Cookies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Cookies (or “anti-clogging tokens”) supposed to make denial of service more difficult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relation to Web cookies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reduce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Bob wants to remain stateless as long as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Bob must remember CP from message 1 (required for proof of identity in message 6)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keep state from 1st message on!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cookies offer little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protection!</a:t>
            </a:r>
          </a:p>
        </p:txBody>
      </p:sp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A135D9-9233-7649-8007-2309A0DF24D3}" type="slidenum">
              <a:rPr lang="en-US" smtClean="0">
                <a:latin typeface="Times New Roman" charset="0"/>
              </a:rPr>
              <a:pPr/>
              <a:t>127</a:t>
            </a:fld>
            <a:endParaRPr lang="en-US" dirty="0">
              <a:latin typeface="Times New Roman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IKE Phase 1 Summary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 of IKE phase 1 is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Association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phase 1 is expensive (in public key and/or main mode cases)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Developers of IKE thought it would be used for lots of things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 just IPSec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Partly explains over-engineering…</a:t>
            </a: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6A4FE01-BB51-954E-946D-0B11F8B28D3D}" type="slidenum">
              <a:rPr lang="en-US" smtClean="0">
                <a:latin typeface="Times New Roman" charset="0"/>
              </a:rPr>
              <a:pPr/>
              <a:t>128</a:t>
            </a:fld>
            <a:endParaRPr lang="en-US" dirty="0">
              <a:latin typeface="Times New Roman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establishes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establishes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to SSL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is comparable to IKE Phase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connections are like IKE Phase 2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used for lots of things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 practice, it’s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CF4DD5D-9DA9-494D-A0B0-9259735F95BF}" type="slidenum">
              <a:rPr lang="en-US" smtClean="0">
                <a:latin typeface="Times New Roman" charset="0"/>
              </a:rPr>
              <a:pPr/>
              <a:t>129</a:t>
            </a:fld>
            <a:endParaRPr lang="en-US" dirty="0">
              <a:latin typeface="Times New Roman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 dirty="0"/>
              <a:t>IKE Phase 2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810000"/>
            <a:ext cx="8458200" cy="2362199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K, IC, RC and SA known from Phase 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Proposal CP includes ESP and/or AH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Hashes 1,2,3 depend on SKEYID, SA,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derived from KEYMAT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,junk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SKEYID depends on phase 1 key method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PFS (ephemeral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 exchange)</a:t>
            </a:r>
          </a:p>
        </p:txBody>
      </p:sp>
      <p:sp>
        <p:nvSpPr>
          <p:cNvPr id="250886" name="Line 6"/>
          <p:cNvSpPr>
            <a:spLocks noChangeShapeType="1"/>
          </p:cNvSpPr>
          <p:nvPr/>
        </p:nvSpPr>
        <p:spPr bwMode="auto">
          <a:xfrm flipV="1">
            <a:off x="1905000" y="18954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87" name="Line 7"/>
          <p:cNvSpPr>
            <a:spLocks noChangeShapeType="1"/>
          </p:cNvSpPr>
          <p:nvPr/>
        </p:nvSpPr>
        <p:spPr bwMode="auto">
          <a:xfrm flipH="1" flipV="1">
            <a:off x="1828800" y="2520950"/>
            <a:ext cx="5486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760413" y="29718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7620000" y="2962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50890" name="Line 10"/>
          <p:cNvSpPr>
            <a:spLocks noChangeShapeType="1"/>
          </p:cNvSpPr>
          <p:nvPr/>
        </p:nvSpPr>
        <p:spPr bwMode="auto">
          <a:xfrm flipV="1">
            <a:off x="1905000" y="3114675"/>
            <a:ext cx="541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50891" name="Rectangle 11"/>
          <p:cNvSpPr>
            <a:spLocks noChangeArrowheads="1"/>
          </p:cNvSpPr>
          <p:nvPr/>
        </p:nvSpPr>
        <p:spPr bwMode="auto">
          <a:xfrm>
            <a:off x="2490788" y="1389063"/>
            <a:ext cx="27693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IC,RC,CP,E(hash1,SA,R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,K)</a:t>
            </a:r>
          </a:p>
        </p:txBody>
      </p:sp>
      <p:sp>
        <p:nvSpPr>
          <p:cNvPr id="250892" name="Rectangle 12"/>
          <p:cNvSpPr>
            <a:spLocks noChangeArrowheads="1"/>
          </p:cNvSpPr>
          <p:nvPr/>
        </p:nvSpPr>
        <p:spPr bwMode="auto">
          <a:xfrm>
            <a:off x="3124083" y="2028825"/>
            <a:ext cx="27958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0">
                <a:latin typeface="+mn-lt"/>
              </a:rPr>
              <a:t>IC,RC,CS,E(hash2,SA,R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,K)</a:t>
            </a:r>
            <a:endParaRPr lang="en-US" sz="4000" b="0" baseline="-25000">
              <a:latin typeface="+mn-lt"/>
            </a:endParaRPr>
          </a:p>
        </p:txBody>
      </p:sp>
      <p:sp>
        <p:nvSpPr>
          <p:cNvPr id="250893" name="Rectangle 13"/>
          <p:cNvSpPr>
            <a:spLocks noChangeArrowheads="1"/>
          </p:cNvSpPr>
          <p:nvPr/>
        </p:nvSpPr>
        <p:spPr bwMode="auto">
          <a:xfrm>
            <a:off x="3090863" y="2657475"/>
            <a:ext cx="18266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IC,RC,E(hash3,K)</a:t>
            </a:r>
            <a:endParaRPr lang="en-US" sz="4800" b="0" baseline="-25000">
              <a:latin typeface="+mn-lt"/>
            </a:endParaRPr>
          </a:p>
        </p:txBody>
      </p:sp>
      <p:pic>
        <p:nvPicPr>
          <p:cNvPr id="250894" name="Picture 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4050" y="1423988"/>
            <a:ext cx="946150" cy="1624012"/>
          </a:xfrm>
          <a:prstGeom prst="rect">
            <a:avLst/>
          </a:prstGeom>
          <a:noFill/>
        </p:spPr>
      </p:pic>
      <p:pic>
        <p:nvPicPr>
          <p:cNvPr id="250895" name="Picture 1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4275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6" grpId="0" animBg="1"/>
      <p:bldP spid="250887" grpId="0" animBg="1"/>
      <p:bldP spid="250890" grpId="0" animBg="1"/>
      <p:bldP spid="250891" grpId="0" autoUpdateAnimBg="0"/>
      <p:bldP spid="250892" grpId="0" autoUpdateAnimBg="0"/>
      <p:bldP spid="25089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1219200"/>
            <a:ext cx="6867525" cy="4876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FDBE88B-3F88-5840-8F8C-332C87BAE476}" type="slidenum">
              <a:rPr lang="en-US" smtClean="0">
                <a:latin typeface="Times New Roman" charset="0"/>
              </a:rPr>
              <a:pPr/>
              <a:t>130</a:t>
            </a:fld>
            <a:endParaRPr lang="en-US" dirty="0">
              <a:latin typeface="Times New Roman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1, we have an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2, we have an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have a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 what?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want to protect IP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datagrams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what is an IP datagram?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perspective of IPSec…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7926862-BED0-664C-BDCF-8E57D38B8E02}" type="slidenum">
              <a:rPr lang="en-US" smtClean="0">
                <a:latin typeface="Times New Roman" charset="0"/>
              </a:rPr>
              <a:pPr/>
              <a:t>131</a:t>
            </a:fld>
            <a:endParaRPr lang="en-US" dirty="0">
              <a:latin typeface="Times New Roman" charset="0"/>
            </a:endParaRPr>
          </a:p>
        </p:txBody>
      </p:sp>
      <p:pic>
        <p:nvPicPr>
          <p:cNvPr id="25293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3786188"/>
            <a:ext cx="4545012" cy="2538412"/>
          </a:xfrm>
          <a:prstGeom prst="rect">
            <a:avLst/>
          </a:prstGeom>
          <a:noFill/>
        </p:spPr>
      </p:pic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IP Review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8001000" cy="533400"/>
          </a:xfrm>
        </p:spPr>
        <p:txBody>
          <a:bodyPr/>
          <a:lstStyle/>
          <a:p>
            <a:r>
              <a:rPr lang="en-US" sz="2000"/>
              <a:t>Where IP header is 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2668588" y="23876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4867275" y="23622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2590800" y="2376488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>
            <a:off x="4648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>
                <a:latin typeface="+mn-lt"/>
              </a:rPr>
              <a:t>IP datagram is of the form </a:t>
            </a: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57F557-E022-D544-B42B-D8ACC9C3B786}" type="slidenum">
              <a:rPr lang="en-US" sz="1200" smtClean="0"/>
              <a:pPr/>
              <a:t>132</a:t>
            </a:fld>
            <a:endParaRPr lang="en-US" sz="1200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IP and TCP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371600"/>
          </a:xfrm>
        </p:spPr>
        <p:txBody>
          <a:bodyPr/>
          <a:lstStyle/>
          <a:p>
            <a:r>
              <a:rPr lang="en-US" sz="2000"/>
              <a:t>Consider HTTP traffic (over TCP)</a:t>
            </a:r>
          </a:p>
          <a:p>
            <a:r>
              <a:rPr lang="en-US" sz="2000"/>
              <a:t>IP encapsulates TCP</a:t>
            </a:r>
          </a:p>
          <a:p>
            <a:r>
              <a:rPr lang="en-US" sz="2000"/>
              <a:t>TCP encapsulates HTTP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992188" y="4543425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124200" y="4543425"/>
            <a:ext cx="1135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TCP hdr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914400" y="4511675"/>
            <a:ext cx="76200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59" name="Line 7"/>
          <p:cNvSpPr>
            <a:spLocks noChangeShapeType="1"/>
          </p:cNvSpPr>
          <p:nvPr/>
        </p:nvSpPr>
        <p:spPr bwMode="auto">
          <a:xfrm>
            <a:off x="297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>
            <a:off x="48006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>
            <a:off x="678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4824413" y="4543425"/>
            <a:ext cx="1292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HTTP hdr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6846888" y="4543425"/>
            <a:ext cx="1181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app data</a:t>
            </a: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992188" y="33782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3190875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latin typeface="+mn-lt"/>
            </a:endParaRP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914400" y="3368675"/>
            <a:ext cx="33528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>
            <a:off x="2971800" y="3378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3657600" y="3987800"/>
            <a:ext cx="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9" name="Line 17"/>
          <p:cNvSpPr>
            <a:spLocks noChangeShapeType="1"/>
          </p:cNvSpPr>
          <p:nvPr/>
        </p:nvSpPr>
        <p:spPr bwMode="auto">
          <a:xfrm>
            <a:off x="3886200" y="3987800"/>
            <a:ext cx="14478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4267200" y="3987800"/>
            <a:ext cx="32766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1" name="Rectangle 19"/>
          <p:cNvSpPr>
            <a:spLocks noChangeArrowheads="1"/>
          </p:cNvSpPr>
          <p:nvPr/>
        </p:nvSpPr>
        <p:spPr bwMode="auto">
          <a:xfrm>
            <a:off x="685800" y="5257800"/>
            <a:ext cx="7620000" cy="49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3CC0C"/>
                </a:solidFill>
                <a:latin typeface="+mn-lt"/>
              </a:rPr>
              <a:t>data</a:t>
            </a:r>
            <a:r>
              <a:rPr lang="en-US" sz="2000" b="0" dirty="0">
                <a:latin typeface="+mn-lt"/>
              </a:rPr>
              <a:t> includes TCP header, etc.</a:t>
            </a: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DF7B78-224A-7848-A8F5-F6B00A921967}" type="slidenum">
              <a:rPr lang="en-US" smtClean="0">
                <a:latin typeface="Times New Roman" charset="0"/>
              </a:rPr>
              <a:pPr/>
              <a:t>133</a:t>
            </a:fld>
            <a:endParaRPr lang="en-US" dirty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IPSec Transport Mode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467600" cy="609600"/>
          </a:xfrm>
        </p:spPr>
        <p:txBody>
          <a:bodyPr/>
          <a:lstStyle/>
          <a:p>
            <a:r>
              <a:rPr lang="en-US" sz="2000"/>
              <a:t>IPSec </a:t>
            </a:r>
            <a:r>
              <a:rPr lang="en-US" sz="2000" b="1">
                <a:solidFill>
                  <a:schemeClr val="accent2"/>
                </a:solidFill>
              </a:rPr>
              <a:t>Transport Mode</a:t>
            </a:r>
            <a:endParaRPr lang="en-US" sz="2000"/>
          </a:p>
        </p:txBody>
      </p:sp>
      <p:sp>
        <p:nvSpPr>
          <p:cNvPr id="254981" name="Rectangle 5"/>
          <p:cNvSpPr>
            <a:spLocks noChangeArrowheads="1"/>
          </p:cNvSpPr>
          <p:nvPr/>
        </p:nvSpPr>
        <p:spPr bwMode="auto">
          <a:xfrm>
            <a:off x="2667000" y="24384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4087813" y="24574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</a:p>
        </p:txBody>
      </p:sp>
      <p:sp>
        <p:nvSpPr>
          <p:cNvPr id="254983" name="Rectangle 7"/>
          <p:cNvSpPr>
            <a:spLocks noChangeArrowheads="1"/>
          </p:cNvSpPr>
          <p:nvPr/>
        </p:nvSpPr>
        <p:spPr bwMode="auto">
          <a:xfrm>
            <a:off x="2667000" y="34480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4984" name="Rectangle 8"/>
          <p:cNvSpPr>
            <a:spLocks noChangeArrowheads="1"/>
          </p:cNvSpPr>
          <p:nvPr/>
        </p:nvSpPr>
        <p:spPr bwMode="auto">
          <a:xfrm>
            <a:off x="4114800" y="3448050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sz="2000" b="0">
              <a:latin typeface="+mn-lt"/>
            </a:endParaRPr>
          </a:p>
        </p:txBody>
      </p:sp>
      <p:sp>
        <p:nvSpPr>
          <p:cNvPr id="254985" name="Rectangle 9"/>
          <p:cNvSpPr>
            <a:spLocks noChangeArrowheads="1"/>
          </p:cNvSpPr>
          <p:nvPr/>
        </p:nvSpPr>
        <p:spPr bwMode="auto">
          <a:xfrm>
            <a:off x="5410200" y="3436938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sz="2000" b="0">
              <a:latin typeface="+mn-lt"/>
            </a:endParaRPr>
          </a:p>
        </p:txBody>
      </p:sp>
      <p:sp>
        <p:nvSpPr>
          <p:cNvPr id="254986" name="Rectangle 10"/>
          <p:cNvSpPr>
            <a:spLocks noChangeArrowheads="1"/>
          </p:cNvSpPr>
          <p:nvPr/>
        </p:nvSpPr>
        <p:spPr bwMode="auto">
          <a:xfrm>
            <a:off x="2667000" y="24463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7" name="Rectangle 11"/>
          <p:cNvSpPr>
            <a:spLocks noChangeArrowheads="1"/>
          </p:cNvSpPr>
          <p:nvPr/>
        </p:nvSpPr>
        <p:spPr bwMode="auto">
          <a:xfrm>
            <a:off x="2667000" y="34290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>
            <a:off x="4038600" y="2446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>
            <a:off x="4038600" y="343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>
            <a:off x="5334000" y="3436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>
            <a:off x="3352800" y="29035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4800600" y="29035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41910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designed for host-to-host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Passive attacker can see who is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D51B52-BA09-DC49-B948-74E6C7D9BA78}" type="slidenum">
              <a:rPr lang="en-US" smtClean="0">
                <a:latin typeface="Times New Roman" charset="0"/>
              </a:rPr>
              <a:pPr/>
              <a:t>134</a:t>
            </a:fld>
            <a:endParaRPr lang="en-US" dirty="0">
              <a:latin typeface="Times New Roman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IPSec Tunnel Mode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5800" y="1600200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IPSec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Tunnel Mode</a:t>
            </a:r>
          </a:p>
        </p:txBody>
      </p:sp>
      <p:sp>
        <p:nvSpPr>
          <p:cNvPr id="316433" name="Rectangle 17"/>
          <p:cNvSpPr>
            <a:spLocks noChangeArrowheads="1"/>
          </p:cNvSpPr>
          <p:nvPr/>
        </p:nvSpPr>
        <p:spPr bwMode="auto">
          <a:xfrm>
            <a:off x="4510088" y="2209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</a:p>
        </p:txBody>
      </p:sp>
      <p:sp>
        <p:nvSpPr>
          <p:cNvPr id="316434" name="Rectangle 18"/>
          <p:cNvSpPr>
            <a:spLocks noChangeArrowheads="1"/>
          </p:cNvSpPr>
          <p:nvPr/>
        </p:nvSpPr>
        <p:spPr bwMode="auto">
          <a:xfrm>
            <a:off x="5916613" y="22288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</a:p>
        </p:txBody>
      </p:sp>
      <p:sp>
        <p:nvSpPr>
          <p:cNvPr id="316435" name="Rectangle 19"/>
          <p:cNvSpPr>
            <a:spLocks noChangeArrowheads="1"/>
          </p:cNvSpPr>
          <p:nvPr/>
        </p:nvSpPr>
        <p:spPr bwMode="auto">
          <a:xfrm>
            <a:off x="1501775" y="3211513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new IP hdr</a:t>
            </a:r>
          </a:p>
        </p:txBody>
      </p:sp>
      <p:sp>
        <p:nvSpPr>
          <p:cNvPr id="316436" name="Rectangle 20"/>
          <p:cNvSpPr>
            <a:spLocks noChangeArrowheads="1"/>
          </p:cNvSpPr>
          <p:nvPr/>
        </p:nvSpPr>
        <p:spPr bwMode="auto">
          <a:xfrm>
            <a:off x="3181350" y="3211513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sz="2000" b="0">
              <a:latin typeface="+mn-lt"/>
            </a:endParaRPr>
          </a:p>
        </p:txBody>
      </p:sp>
      <p:sp>
        <p:nvSpPr>
          <p:cNvPr id="316437" name="Rectangle 21"/>
          <p:cNvSpPr>
            <a:spLocks noChangeArrowheads="1"/>
          </p:cNvSpPr>
          <p:nvPr/>
        </p:nvSpPr>
        <p:spPr bwMode="auto">
          <a:xfrm>
            <a:off x="4495800" y="32004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316438" name="Rectangle 22"/>
          <p:cNvSpPr>
            <a:spLocks noChangeArrowheads="1"/>
          </p:cNvSpPr>
          <p:nvPr/>
        </p:nvSpPr>
        <p:spPr bwMode="auto">
          <a:xfrm>
            <a:off x="44958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39" name="Rectangle 23"/>
          <p:cNvSpPr>
            <a:spLocks noChangeArrowheads="1"/>
          </p:cNvSpPr>
          <p:nvPr/>
        </p:nvSpPr>
        <p:spPr bwMode="auto">
          <a:xfrm>
            <a:off x="1447800" y="32004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0" name="Line 24"/>
          <p:cNvSpPr>
            <a:spLocks noChangeShapeType="1"/>
          </p:cNvSpPr>
          <p:nvPr/>
        </p:nvSpPr>
        <p:spPr bwMode="auto">
          <a:xfrm>
            <a:off x="58674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1" name="Line 25"/>
          <p:cNvSpPr>
            <a:spLocks noChangeShapeType="1"/>
          </p:cNvSpPr>
          <p:nvPr/>
        </p:nvSpPr>
        <p:spPr bwMode="auto">
          <a:xfrm>
            <a:off x="2971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2" name="Line 26"/>
          <p:cNvSpPr>
            <a:spLocks noChangeShapeType="1"/>
          </p:cNvSpPr>
          <p:nvPr/>
        </p:nvSpPr>
        <p:spPr bwMode="auto">
          <a:xfrm>
            <a:off x="44958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3" name="Line 27"/>
          <p:cNvSpPr>
            <a:spLocks noChangeShapeType="1"/>
          </p:cNvSpPr>
          <p:nvPr/>
        </p:nvSpPr>
        <p:spPr bwMode="auto">
          <a:xfrm>
            <a:off x="5257800" y="2667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4" name="Line 28"/>
          <p:cNvSpPr>
            <a:spLocks noChangeShapeType="1"/>
          </p:cNvSpPr>
          <p:nvPr/>
        </p:nvSpPr>
        <p:spPr bwMode="auto">
          <a:xfrm>
            <a:off x="6248400" y="26670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5" name="Rectangle 29"/>
          <p:cNvSpPr>
            <a:spLocks noChangeArrowheads="1"/>
          </p:cNvSpPr>
          <p:nvPr/>
        </p:nvSpPr>
        <p:spPr bwMode="auto">
          <a:xfrm>
            <a:off x="5916613" y="3211513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sz="2000" b="0">
              <a:latin typeface="+mn-lt"/>
            </a:endParaRPr>
          </a:p>
        </p:txBody>
      </p:sp>
      <p:sp>
        <p:nvSpPr>
          <p:cNvPr id="316446" name="Line 30"/>
          <p:cNvSpPr>
            <a:spLocks noChangeShapeType="1"/>
          </p:cNvSpPr>
          <p:nvPr/>
        </p:nvSpPr>
        <p:spPr bwMode="auto">
          <a:xfrm>
            <a:off x="5867400" y="3200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685800" y="4008438"/>
            <a:ext cx="81534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 for firewall to firewall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header not visible to attacker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New header from firewall to firewall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Attacker does not know which hosts are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2F6DCB8-AE6B-CF4A-BE82-7B86E2207CC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>
                <a:latin typeface="+mn-lt"/>
              </a:rPr>
              <a:t>Comparison of IPSec Modes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762000"/>
          </a:xfrm>
        </p:spPr>
        <p:txBody>
          <a:bodyPr/>
          <a:lstStyle/>
          <a:p>
            <a:r>
              <a:rPr lang="en-US"/>
              <a:t>Transport Mode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38100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>
                <a:latin typeface="+mn-lt"/>
              </a:rPr>
              <a:t>Tunnel Mode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990600" y="22098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46" name="Rectangle 6"/>
          <p:cNvSpPr>
            <a:spLocks noChangeArrowheads="1"/>
          </p:cNvSpPr>
          <p:nvPr/>
        </p:nvSpPr>
        <p:spPr bwMode="auto">
          <a:xfrm>
            <a:off x="2411413" y="22288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47" name="Rectangle 7"/>
          <p:cNvSpPr>
            <a:spLocks noChangeArrowheads="1"/>
          </p:cNvSpPr>
          <p:nvPr/>
        </p:nvSpPr>
        <p:spPr bwMode="auto">
          <a:xfrm>
            <a:off x="990600" y="321945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48" name="Rectangle 8"/>
          <p:cNvSpPr>
            <a:spLocks noChangeArrowheads="1"/>
          </p:cNvSpPr>
          <p:nvPr/>
        </p:nvSpPr>
        <p:spPr bwMode="auto">
          <a:xfrm>
            <a:off x="2438400" y="3219450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b="0">
              <a:latin typeface="+mn-lt"/>
            </a:endParaRPr>
          </a:p>
        </p:txBody>
      </p:sp>
      <p:sp>
        <p:nvSpPr>
          <p:cNvPr id="317449" name="Rectangle 9"/>
          <p:cNvSpPr>
            <a:spLocks noChangeArrowheads="1"/>
          </p:cNvSpPr>
          <p:nvPr/>
        </p:nvSpPr>
        <p:spPr bwMode="auto">
          <a:xfrm>
            <a:off x="3733800" y="3208338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50" name="Rectangle 10"/>
          <p:cNvSpPr>
            <a:spLocks noChangeArrowheads="1"/>
          </p:cNvSpPr>
          <p:nvPr/>
        </p:nvSpPr>
        <p:spPr bwMode="auto">
          <a:xfrm>
            <a:off x="990600" y="22177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1" name="Rectangle 11"/>
          <p:cNvSpPr>
            <a:spLocks noChangeArrowheads="1"/>
          </p:cNvSpPr>
          <p:nvPr/>
        </p:nvSpPr>
        <p:spPr bwMode="auto">
          <a:xfrm>
            <a:off x="990600" y="3200400"/>
            <a:ext cx="35052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2" name="Line 12"/>
          <p:cNvSpPr>
            <a:spLocks noChangeShapeType="1"/>
          </p:cNvSpPr>
          <p:nvPr/>
        </p:nvSpPr>
        <p:spPr bwMode="auto">
          <a:xfrm>
            <a:off x="2362200" y="22177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3" name="Line 13"/>
          <p:cNvSpPr>
            <a:spLocks noChangeShapeType="1"/>
          </p:cNvSpPr>
          <p:nvPr/>
        </p:nvSpPr>
        <p:spPr bwMode="auto">
          <a:xfrm>
            <a:off x="23622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4" name="Line 14"/>
          <p:cNvSpPr>
            <a:spLocks noChangeShapeType="1"/>
          </p:cNvSpPr>
          <p:nvPr/>
        </p:nvSpPr>
        <p:spPr bwMode="auto">
          <a:xfrm>
            <a:off x="3657600" y="32083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5" name="Line 15"/>
          <p:cNvSpPr>
            <a:spLocks noChangeShapeType="1"/>
          </p:cNvSpPr>
          <p:nvPr/>
        </p:nvSpPr>
        <p:spPr bwMode="auto">
          <a:xfrm>
            <a:off x="1676400" y="2674938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6" name="Line 16"/>
          <p:cNvSpPr>
            <a:spLocks noChangeShapeType="1"/>
          </p:cNvSpPr>
          <p:nvPr/>
        </p:nvSpPr>
        <p:spPr bwMode="auto">
          <a:xfrm>
            <a:off x="3124200" y="2674938"/>
            <a:ext cx="914400" cy="5254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57" name="Rectangle 17"/>
          <p:cNvSpPr>
            <a:spLocks noChangeArrowheads="1"/>
          </p:cNvSpPr>
          <p:nvPr/>
        </p:nvSpPr>
        <p:spPr bwMode="auto">
          <a:xfrm>
            <a:off x="3138488" y="45720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58" name="Rectangle 18"/>
          <p:cNvSpPr>
            <a:spLocks noChangeArrowheads="1"/>
          </p:cNvSpPr>
          <p:nvPr/>
        </p:nvSpPr>
        <p:spPr bwMode="auto">
          <a:xfrm>
            <a:off x="4545013" y="4591050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59" name="Rectangle 19"/>
          <p:cNvSpPr>
            <a:spLocks noChangeArrowheads="1"/>
          </p:cNvSpPr>
          <p:nvPr/>
        </p:nvSpPr>
        <p:spPr bwMode="auto">
          <a:xfrm>
            <a:off x="130175" y="5573713"/>
            <a:ext cx="14157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+mn-lt"/>
              </a:rPr>
              <a:t>new IP hdr</a:t>
            </a:r>
            <a:endParaRPr lang="en-US" b="0">
              <a:latin typeface="+mn-lt"/>
            </a:endParaRPr>
          </a:p>
        </p:txBody>
      </p:sp>
      <p:sp>
        <p:nvSpPr>
          <p:cNvPr id="317460" name="Rectangle 20"/>
          <p:cNvSpPr>
            <a:spLocks noChangeArrowheads="1"/>
          </p:cNvSpPr>
          <p:nvPr/>
        </p:nvSpPr>
        <p:spPr bwMode="auto">
          <a:xfrm>
            <a:off x="1809750" y="5573713"/>
            <a:ext cx="11254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ESP/AH</a:t>
            </a:r>
            <a:endParaRPr lang="en-US" b="0">
              <a:latin typeface="+mn-lt"/>
            </a:endParaRPr>
          </a:p>
        </p:txBody>
      </p:sp>
      <p:sp>
        <p:nvSpPr>
          <p:cNvPr id="317461" name="Rectangle 21"/>
          <p:cNvSpPr>
            <a:spLocks noChangeArrowheads="1"/>
          </p:cNvSpPr>
          <p:nvPr/>
        </p:nvSpPr>
        <p:spPr bwMode="auto">
          <a:xfrm>
            <a:off x="3124200" y="5562600"/>
            <a:ext cx="13003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IP header</a:t>
            </a:r>
            <a:endParaRPr lang="en-US" b="0">
              <a:latin typeface="+mn-lt"/>
            </a:endParaRPr>
          </a:p>
        </p:txBody>
      </p:sp>
      <p:sp>
        <p:nvSpPr>
          <p:cNvPr id="317462" name="Rectangle 22"/>
          <p:cNvSpPr>
            <a:spLocks noChangeArrowheads="1"/>
          </p:cNvSpPr>
          <p:nvPr/>
        </p:nvSpPr>
        <p:spPr bwMode="auto">
          <a:xfrm>
            <a:off x="3124200" y="4579938"/>
            <a:ext cx="2133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3" name="Rectangle 23"/>
          <p:cNvSpPr>
            <a:spLocks noChangeArrowheads="1"/>
          </p:cNvSpPr>
          <p:nvPr/>
        </p:nvSpPr>
        <p:spPr bwMode="auto">
          <a:xfrm>
            <a:off x="76200" y="5562600"/>
            <a:ext cx="5181600" cy="45720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4" name="Line 24"/>
          <p:cNvSpPr>
            <a:spLocks noChangeShapeType="1"/>
          </p:cNvSpPr>
          <p:nvPr/>
        </p:nvSpPr>
        <p:spPr bwMode="auto">
          <a:xfrm>
            <a:off x="4495800" y="457993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5" name="Line 25"/>
          <p:cNvSpPr>
            <a:spLocks noChangeShapeType="1"/>
          </p:cNvSpPr>
          <p:nvPr/>
        </p:nvSpPr>
        <p:spPr bwMode="auto">
          <a:xfrm>
            <a:off x="1600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6" name="Line 26"/>
          <p:cNvSpPr>
            <a:spLocks noChangeShapeType="1"/>
          </p:cNvSpPr>
          <p:nvPr/>
        </p:nvSpPr>
        <p:spPr bwMode="auto">
          <a:xfrm>
            <a:off x="31242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7" name="Line 27"/>
          <p:cNvSpPr>
            <a:spLocks noChangeShapeType="1"/>
          </p:cNvSpPr>
          <p:nvPr/>
        </p:nvSpPr>
        <p:spPr bwMode="auto">
          <a:xfrm>
            <a:off x="38862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8" name="Line 28"/>
          <p:cNvSpPr>
            <a:spLocks noChangeShapeType="1"/>
          </p:cNvSpPr>
          <p:nvPr/>
        </p:nvSpPr>
        <p:spPr bwMode="auto">
          <a:xfrm>
            <a:off x="4876800" y="5029200"/>
            <a:ext cx="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69" name="Rectangle 29"/>
          <p:cNvSpPr>
            <a:spLocks noChangeArrowheads="1"/>
          </p:cNvSpPr>
          <p:nvPr/>
        </p:nvSpPr>
        <p:spPr bwMode="auto">
          <a:xfrm>
            <a:off x="4545013" y="5573713"/>
            <a:ext cx="6838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+mn-lt"/>
              </a:rPr>
              <a:t>data</a:t>
            </a:r>
            <a:endParaRPr lang="en-US" b="0">
              <a:latin typeface="+mn-lt"/>
            </a:endParaRPr>
          </a:p>
        </p:txBody>
      </p:sp>
      <p:sp>
        <p:nvSpPr>
          <p:cNvPr id="317470" name="Line 30"/>
          <p:cNvSpPr>
            <a:spLocks noChangeShapeType="1"/>
          </p:cNvSpPr>
          <p:nvPr/>
        </p:nvSpPr>
        <p:spPr bwMode="auto">
          <a:xfrm>
            <a:off x="4495800" y="556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410200" y="1447800"/>
            <a:ext cx="3429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Host-to-host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not necessary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more efficient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79FBFD2-895F-5847-95A9-458BD135B49A}" type="slidenum">
              <a:rPr lang="en-US" smtClean="0">
                <a:latin typeface="Times New Roman" charset="0"/>
              </a:rPr>
              <a:pPr/>
              <a:t>136</a:t>
            </a:fld>
            <a:endParaRPr lang="en-US" dirty="0">
              <a:latin typeface="Times New Roman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dirty="0"/>
              <a:t>IPSec Security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kind of protection?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Confidentiality?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to protect?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Header?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ESP/AH do some combinations of these</a:t>
            </a:r>
          </a:p>
        </p:txBody>
      </p:sp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0EF814-69F1-B94D-807F-AD09A4964CF6}" type="slidenum">
              <a:rPr lang="en-US" smtClean="0">
                <a:latin typeface="Times New Roman" charset="0"/>
              </a:rPr>
              <a:pPr/>
              <a:t>137</a:t>
            </a:fld>
            <a:endParaRPr lang="en-US" dirty="0">
              <a:latin typeface="Times New Roman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/>
              <a:t>AH vs ESP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(no confidentiality)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Integrity-protect everything beyond IP header and some fields of header (why not all fields?)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 and confidentiality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Protects everything beyond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 only by using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NULL encryption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31BC7C2-21FA-CA46-A89F-C7911EEFBB03}" type="slidenum">
              <a:rPr lang="en-US" smtClean="0">
                <a:latin typeface="Times New Roman" charset="0"/>
              </a:rPr>
              <a:pPr/>
              <a:t>138</a:t>
            </a:fld>
            <a:endParaRPr lang="en-US" dirty="0">
              <a:latin typeface="Times New Roman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ESP’s 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According to RFC 2410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 encryption “is a block cipher the origins of which appear to be lost in antiquity”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“Despite rumors”, there is no evidence that NSA “suppressed publication of this algorithm”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suggests it was developed in Roman times as exportable version of Caesar’s cipher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make use of keys of varying length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IV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Null(P,K) = P for any P and any key 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people have a strange sense of humor!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AA08BD6-2DD6-9147-B67B-75C4D672D023}" type="slidenum">
              <a:rPr lang="en-US" smtClean="0">
                <a:latin typeface="Times New Roman" charset="0"/>
              </a:rPr>
              <a:pPr/>
              <a:t>139</a:t>
            </a:fld>
            <a:endParaRPr lang="en-US" dirty="0">
              <a:latin typeface="Times New Roman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Why Does AH Exist? (1)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3058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encrypt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Routers must look at the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addresses, TTL,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header exists to route packets!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 protects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immutable fields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integrity protect all header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TTL, for example, must change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does not protect IP header at all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nonce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seed.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((0x00 || V),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BBC6A9E-4BF4-9E44-913F-2396A6EF1A04}" type="slidenum">
              <a:rPr lang="en-US" smtClean="0">
                <a:latin typeface="Times New Roman" charset="0"/>
              </a:rPr>
              <a:pPr/>
              <a:t>140</a:t>
            </a:fld>
            <a:endParaRPr lang="en-US" dirty="0">
              <a:latin typeface="Times New Roman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encrypts everything beyond the IP header (if non-null encryption)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ESP encrypted, firewall cannot look at TCP header (e.g., port numbers)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not use ESP with null encryption?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Firewall sees ESP header, but does not know whether null encryption is used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End systems know, 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firewalls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1: Do firewalls reduce security?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2: Is IPSec compatible with NAT?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5325B54-1A09-1C42-8CDB-7F8E6A603B41}" type="slidenum">
              <a:rPr lang="en-US" smtClean="0">
                <a:latin typeface="Times New Roman" charset="0"/>
              </a:rPr>
              <a:pPr/>
              <a:t>141</a:t>
            </a:fld>
            <a:endParaRPr lang="en-US" dirty="0">
              <a:latin typeface="Times New Roman" charset="0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2" y="152400"/>
            <a:ext cx="7772400" cy="762000"/>
          </a:xfrm>
        </p:spPr>
        <p:txBody>
          <a:bodyPr/>
          <a:lstStyle/>
          <a:p>
            <a:r>
              <a:rPr lang="en-US" dirty="0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53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real reason why AH exists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one IETF meeting “someone from Microsoft gave an impassioned speech about how AH was useless…”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“…everyone in the room looked around and said `Hmm. He’s right, and we hate AH also, but if it annoys Microsoft let’s leave it in since we hate Microsoft more than we hate AH.”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B5744E-8EEE-6E43-A928-F1758024023E}" type="slidenum">
              <a:rPr lang="en-US" smtClean="0">
                <a:latin typeface="Times New Roman" charset="0"/>
              </a:rPr>
              <a:pPr/>
              <a:t>142</a:t>
            </a:fld>
            <a:endParaRPr lang="en-US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077200" cy="914400"/>
          </a:xfrm>
        </p:spPr>
        <p:txBody>
          <a:bodyPr/>
          <a:lstStyle/>
          <a:p>
            <a:r>
              <a:rPr lang="en-US" dirty="0"/>
              <a:t>Best Authentication Protocol?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620000" cy="4572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best depends on many factors…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sensitivity of the application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delay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(computation)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crypto is supported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key, symmetric key, hash functions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mutual authentication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session key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a concern?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anonymity a concern?, etc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!= Null), then do</a:t>
            </a:r>
          </a:p>
          <a:p>
            <a:pPr marL="1314450" lvl="2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Hash (0x02 || V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 = Hash(0x03 ||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V+H+C+reseed_counter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reseed_counter+1.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the new values of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new_working_state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temp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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 = 8-bit binary value representing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temp||Hash(counter||no_of_bits_to_return||input_string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counter= counter+1.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no_of_bits_to_return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_bits/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V.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34290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Hash (data). 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W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(data + 1)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bits of W.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then </a:t>
            </a:r>
          </a:p>
          <a:p>
            <a:pPr marL="1714500" lvl="3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–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̸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then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then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-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314450" lvl="2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V). 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Leftmost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 also return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working_state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Critical in Cryptographic Algorithms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single test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Unpredictability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Statistical Tests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Number weaknesses and Key management are greatest points of attack for otherwise “safe” cryptosystem.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Can’t generate enough Random bits so use Pseudo Random Number Generators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J. Kelsey, B.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Schneier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D. Wagner, and C. Hall,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“Cryptanalytic Attacks on Pseudorandom Number Generators”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Fast Software Encryption, Fifth International Workshop Proceedings (March 1998), Springer-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Verlag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1998, pp. 168-188.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 marL="857250" lvl="1" indent="-457200"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Null.</a:t>
            </a:r>
          </a:p>
          <a:p>
            <a:pPr marL="857250" lvl="1" indent="-457200"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While(len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57300" lvl="2" indent="-457200">
              <a:buNone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ouput_block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temp⊕provided_data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= Rightmost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Return the new values of Key and V.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9273"/>
            <a:ext cx="7772400" cy="1143000"/>
          </a:xfrm>
        </p:spPr>
        <p:txBody>
          <a:bodyPr/>
          <a:lstStyle/>
          <a:p>
            <a:r>
              <a:rPr lang="en-US" sz="3600" dirty="0"/>
              <a:t>Preliminaries: Elliptic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2296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Elliptic curves are the set of points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with coordinates in a field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solutions to an equation:</a:t>
            </a:r>
          </a:p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points (plus an identity) form a group.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of the curves that we will be discussing are over finite fields (characteristic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will have prime order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sz="3600" dirty="0"/>
              <a:t>The Dual EC PRNG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7620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+mn-lt"/>
              </a:rPr>
              <a:t>  </a:t>
            </a:r>
            <a:r>
              <a:rPr lang="el-GR" sz="2000" i="1" dirty="0">
                <a:latin typeface="+mn-lt"/>
              </a:rPr>
              <a:t>φ</a:t>
            </a:r>
            <a:r>
              <a:rPr lang="en-US" sz="2000" dirty="0">
                <a:latin typeface="+mn-lt"/>
              </a:rPr>
              <a:t> : prime curve → integers</a:t>
            </a:r>
            <a:br>
              <a:rPr lang="en-US" sz="2000" i="1" dirty="0">
                <a:latin typeface="+mn-lt"/>
              </a:rPr>
            </a:br>
            <a:r>
              <a:rPr lang="en-US" sz="2000" i="1" dirty="0">
                <a:latin typeface="+mn-lt"/>
              </a:rPr>
              <a:t>	</a:t>
            </a:r>
            <a:r>
              <a:rPr lang="el-GR" sz="2000" i="1" dirty="0">
                <a:latin typeface="+mn-lt"/>
              </a:rPr>
              <a:t>φ</a:t>
            </a:r>
            <a:r>
              <a:rPr lang="en-US" sz="2000" dirty="0">
                <a:latin typeface="+mn-lt"/>
              </a:rPr>
              <a:t> (</a:t>
            </a:r>
            <a:r>
              <a:rPr lang="en-US" sz="2000" i="1" dirty="0" err="1">
                <a:latin typeface="+mn-lt"/>
              </a:rPr>
              <a:t>x</a:t>
            </a:r>
            <a:r>
              <a:rPr lang="en-US" sz="2000" dirty="0" err="1">
                <a:latin typeface="+mn-lt"/>
              </a:rPr>
              <a:t>,</a:t>
            </a:r>
            <a:r>
              <a:rPr lang="en-US" sz="2000" i="1" dirty="0" err="1">
                <a:latin typeface="+mn-lt"/>
              </a:rPr>
              <a:t>y</a:t>
            </a:r>
            <a:r>
              <a:rPr lang="en-US" sz="2000" dirty="0">
                <a:latin typeface="+mn-lt"/>
              </a:rPr>
              <a:t>) = </a:t>
            </a:r>
            <a:r>
              <a:rPr lang="en-US" sz="2000" i="1" dirty="0">
                <a:latin typeface="+mn-lt"/>
              </a:rPr>
              <a:t>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+mn-lt"/>
              </a:rPr>
              <a:t>  </a:t>
            </a:r>
            <a:r>
              <a:rPr lang="en-US" sz="2000" dirty="0">
                <a:latin typeface="+mn-lt"/>
              </a:rPr>
              <a:t>P, Q points on the curve (per SP800-90</a:t>
            </a:r>
            <a:r>
              <a:rPr lang="en-US" sz="2000" dirty="0"/>
              <a:t>)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" y="3276600"/>
            <a:ext cx="8458200" cy="1295400"/>
            <a:chOff x="432" y="1920"/>
            <a:chExt cx="5328" cy="816"/>
          </a:xfrm>
        </p:grpSpPr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496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r</a:t>
              </a:r>
              <a:r>
                <a:rPr lang="en-US" sz="2400" i="1" baseline="-25000">
                  <a:latin typeface="+mn-lt"/>
                </a:rPr>
                <a:t>i</a:t>
              </a:r>
              <a:endParaRPr lang="el-GR" sz="2400">
                <a:latin typeface="+mn-lt"/>
              </a:endParaRP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1392" y="192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>
                  <a:latin typeface="+mn-lt"/>
                </a:rPr>
                <a:t>φ</a:t>
              </a:r>
              <a:r>
                <a:rPr lang="en-US" sz="2400">
                  <a:latin typeface="+mn-lt"/>
                </a:rPr>
                <a:t>(</a:t>
              </a:r>
              <a:r>
                <a:rPr lang="en-US" sz="2400" i="1">
                  <a:latin typeface="+mn-lt"/>
                </a:rPr>
                <a:t>r</a:t>
              </a:r>
              <a:r>
                <a:rPr lang="en-US" sz="2400" i="1" baseline="-25000">
                  <a:latin typeface="+mn-lt"/>
                </a:rPr>
                <a:t>i</a:t>
              </a:r>
              <a:r>
                <a:rPr lang="en-US" sz="2400">
                  <a:latin typeface="+mn-lt"/>
                </a:rPr>
                <a:t>*</a:t>
              </a:r>
              <a:r>
                <a:rPr lang="en-US" sz="2400" i="1">
                  <a:latin typeface="+mn-lt"/>
                </a:rPr>
                <a:t>P</a:t>
              </a:r>
              <a:r>
                <a:rPr lang="en-US" sz="2400">
                  <a:latin typeface="+mn-lt"/>
                </a:rPr>
                <a:t>)</a:t>
              </a:r>
              <a:endParaRPr lang="el-GR" sz="2400">
                <a:latin typeface="+mn-lt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024" y="24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 dirty="0">
                  <a:latin typeface="+mn-lt"/>
                </a:rPr>
                <a:t>φ</a:t>
              </a:r>
              <a:r>
                <a:rPr lang="en-US" sz="2400" dirty="0">
                  <a:latin typeface="+mn-lt"/>
                </a:rPr>
                <a:t>(</a:t>
              </a:r>
              <a:r>
                <a:rPr lang="en-US" sz="2400" i="1" dirty="0" err="1">
                  <a:latin typeface="+mn-lt"/>
                </a:rPr>
                <a:t>r</a:t>
              </a:r>
              <a:r>
                <a:rPr lang="en-US" sz="2400" i="1" baseline="-25000" dirty="0" err="1">
                  <a:latin typeface="+mn-lt"/>
                </a:rPr>
                <a:t>i</a:t>
              </a:r>
              <a:r>
                <a:rPr lang="en-US" sz="2400" dirty="0">
                  <a:latin typeface="+mn-lt"/>
                </a:rPr>
                <a:t>*</a:t>
              </a:r>
              <a:r>
                <a:rPr lang="en-US" sz="2400" i="1" dirty="0">
                  <a:latin typeface="+mn-lt"/>
                </a:rPr>
                <a:t>Q</a:t>
              </a:r>
              <a:r>
                <a:rPr lang="en-US" sz="2400" dirty="0">
                  <a:latin typeface="+mn-lt"/>
                </a:rPr>
                <a:t>)</a:t>
              </a:r>
              <a:endParaRPr lang="el-GR" sz="2400" dirty="0">
                <a:latin typeface="+mn-lt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s</a:t>
              </a:r>
              <a:r>
                <a:rPr lang="en-US" sz="2400" i="1" baseline="-25000">
                  <a:latin typeface="+mn-lt"/>
                </a:rPr>
                <a:t>i</a:t>
              </a:r>
              <a:endParaRPr lang="el-GR" sz="2400">
                <a:latin typeface="+mn-lt"/>
              </a:endParaRP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32" y="23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s</a:t>
              </a:r>
              <a:r>
                <a:rPr lang="en-US" sz="2400" i="1" baseline="-25000">
                  <a:latin typeface="+mn-lt"/>
                </a:rPr>
                <a:t>i+</a:t>
              </a:r>
              <a:r>
                <a:rPr lang="en-US" sz="2400" baseline="-25000">
                  <a:latin typeface="+mn-lt"/>
                </a:rPr>
                <a:t>1</a:t>
              </a:r>
              <a:endParaRPr lang="el-GR" sz="2400">
                <a:latin typeface="+mn-lt"/>
              </a:endParaRP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H="1">
              <a:off x="768" y="2400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1104" y="25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2016" y="2064"/>
              <a:ext cx="581" cy="432"/>
            </a:xfrm>
            <a:custGeom>
              <a:avLst/>
              <a:gdLst/>
              <a:ahLst/>
              <a:cxnLst>
                <a:cxn ang="0">
                  <a:pos x="576" y="432"/>
                </a:cxn>
                <a:cxn ang="0">
                  <a:pos x="581" y="2"/>
                </a:cxn>
                <a:cxn ang="0">
                  <a:pos x="0" y="0"/>
                </a:cxn>
              </a:cxnLst>
              <a:rect l="0" t="0" r="r" b="b"/>
              <a:pathLst>
                <a:path w="581" h="432">
                  <a:moveTo>
                    <a:pt x="576" y="432"/>
                  </a:moveTo>
                  <a:lnTo>
                    <a:pt x="581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576" y="2064"/>
              <a:ext cx="816" cy="384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0" y="2"/>
                </a:cxn>
                <a:cxn ang="0">
                  <a:pos x="0" y="384"/>
                </a:cxn>
              </a:cxnLst>
              <a:rect l="0" t="0" r="r" b="b"/>
              <a:pathLst>
                <a:path w="816" h="384">
                  <a:moveTo>
                    <a:pt x="816" y="0"/>
                  </a:moveTo>
                  <a:lnTo>
                    <a:pt x="0" y="2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68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4032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+mn-lt"/>
                </a:rPr>
                <a:t>t</a:t>
              </a:r>
              <a:r>
                <a:rPr lang="en-US" sz="2400" i="1" baseline="-25000">
                  <a:latin typeface="+mn-lt"/>
                </a:rPr>
                <a:t>i</a:t>
              </a:r>
              <a:endParaRPr lang="el-GR" sz="2400">
                <a:latin typeface="+mn-lt"/>
              </a:endParaRPr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369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417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4512" y="244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latin typeface="+mn-lt"/>
                </a:rPr>
                <a:t>LSB</a:t>
              </a:r>
              <a:r>
                <a:rPr lang="en-US" sz="2400" baseline="-25000">
                  <a:latin typeface="+mn-lt"/>
                </a:rPr>
                <a:t>bitlen-16</a:t>
              </a:r>
              <a:r>
                <a:rPr lang="en-US" sz="2400">
                  <a:latin typeface="+mn-lt"/>
                </a:rPr>
                <a:t>(</a:t>
              </a:r>
              <a:r>
                <a:rPr lang="en-US" sz="2400" i="1">
                  <a:latin typeface="+mn-lt"/>
                </a:rPr>
                <a:t>t</a:t>
              </a:r>
              <a:r>
                <a:rPr lang="en-US" sz="2400" i="1" baseline="-25000">
                  <a:latin typeface="+mn-lt"/>
                </a:rPr>
                <a:t>i</a:t>
              </a:r>
              <a:r>
                <a:rPr lang="en-US" sz="2400">
                  <a:latin typeface="+mn-lt"/>
                </a:rPr>
                <a:t>)</a:t>
              </a:r>
              <a:endParaRPr lang="en-US" sz="2400" baseline="-25000">
                <a:latin typeface="+mn-lt"/>
              </a:endParaRPr>
            </a:p>
          </p:txBody>
        </p:sp>
      </p:grp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905000" y="5334000"/>
            <a:ext cx="586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 err="1">
                <a:latin typeface="+mn-lt"/>
              </a:rPr>
              <a:t>r</a:t>
            </a:r>
            <a:r>
              <a:rPr lang="en-US" sz="2000" i="1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= </a:t>
            </a:r>
            <a:r>
              <a:rPr lang="el-GR" sz="2000" i="1" dirty="0">
                <a:latin typeface="+mn-lt"/>
              </a:rPr>
              <a:t>φ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 err="1">
                <a:latin typeface="+mn-lt"/>
              </a:rPr>
              <a:t>s</a:t>
            </a:r>
            <a:r>
              <a:rPr lang="en-US" sz="2000" i="1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*</a:t>
            </a:r>
            <a:r>
              <a:rPr lang="en-US" sz="2000" i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)	</a:t>
            </a:r>
            <a:r>
              <a:rPr lang="en-US" sz="2000" i="1" dirty="0" err="1">
                <a:latin typeface="+mn-lt"/>
              </a:rPr>
              <a:t>t</a:t>
            </a:r>
            <a:r>
              <a:rPr lang="en-US" sz="2000" i="1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 = </a:t>
            </a:r>
            <a:r>
              <a:rPr lang="el-GR" sz="2000" i="1" dirty="0">
                <a:latin typeface="+mn-lt"/>
              </a:rPr>
              <a:t>φ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 err="1">
                <a:latin typeface="+mn-lt"/>
              </a:rPr>
              <a:t>r</a:t>
            </a:r>
            <a:r>
              <a:rPr lang="en-US" sz="2000" i="1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*</a:t>
            </a:r>
            <a:r>
              <a:rPr lang="en-US" sz="2000" i="1" dirty="0">
                <a:latin typeface="+mn-lt"/>
              </a:rPr>
              <a:t>Q</a:t>
            </a:r>
            <a:r>
              <a:rPr lang="en-US" sz="2000" dirty="0">
                <a:latin typeface="+mn-lt"/>
              </a:rPr>
              <a:t>)	</a:t>
            </a:r>
            <a:r>
              <a:rPr lang="en-US" sz="2000" i="1" dirty="0">
                <a:latin typeface="+mn-lt"/>
              </a:rPr>
              <a:t>s</a:t>
            </a:r>
            <a:r>
              <a:rPr lang="en-US" sz="2000" i="1" baseline="-25000" dirty="0">
                <a:latin typeface="+mn-lt"/>
              </a:rPr>
              <a:t>i</a:t>
            </a:r>
            <a:r>
              <a:rPr lang="en-US" sz="2000" baseline="-25000" dirty="0">
                <a:latin typeface="+mn-lt"/>
              </a:rPr>
              <a:t>+1 </a:t>
            </a:r>
            <a:r>
              <a:rPr lang="en-US" sz="2000" dirty="0">
                <a:latin typeface="+mn-lt"/>
              </a:rPr>
              <a:t>= </a:t>
            </a:r>
            <a:r>
              <a:rPr lang="el-GR" sz="2000" i="1" dirty="0">
                <a:latin typeface="+mn-lt"/>
              </a:rPr>
              <a:t>φ</a:t>
            </a:r>
            <a:r>
              <a:rPr lang="en-US" sz="2000" dirty="0">
                <a:latin typeface="+mn-lt"/>
              </a:rPr>
              <a:t>(</a:t>
            </a:r>
            <a:r>
              <a:rPr lang="en-US" sz="2000" i="1" dirty="0" err="1">
                <a:latin typeface="+mn-lt"/>
              </a:rPr>
              <a:t>r</a:t>
            </a:r>
            <a:r>
              <a:rPr lang="en-US" sz="2000" i="1" baseline="-25000" dirty="0" err="1">
                <a:latin typeface="+mn-lt"/>
              </a:rPr>
              <a:t>i</a:t>
            </a:r>
            <a:r>
              <a:rPr lang="en-US" sz="2000" dirty="0">
                <a:latin typeface="+mn-lt"/>
              </a:rPr>
              <a:t>*</a:t>
            </a:r>
            <a:r>
              <a:rPr lang="en-US" sz="2000" i="1" dirty="0">
                <a:latin typeface="+mn-lt"/>
              </a:rPr>
              <a:t>P</a:t>
            </a:r>
            <a:r>
              <a:rPr lang="en-US" sz="2000" dirty="0">
                <a:latin typeface="+mn-lt"/>
              </a:rPr>
              <a:t>)</a:t>
            </a:r>
            <a:endParaRPr lang="el-GR" sz="2000" dirty="0">
              <a:latin typeface="+mn-lt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81000" y="5105400"/>
            <a:ext cx="4054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Equations: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65971-8623-4209-8B69-A1CAE38C6E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AC762BC-0D94-4948-B494-4DB45A424531}" type="slidenum">
              <a:rPr lang="en-US" smtClean="0">
                <a:latin typeface="Times New Roman" charset="0"/>
              </a:rPr>
              <a:pPr/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41148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Unless otherwise noted, remaining slides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courtesy  of Mark Stamp, SJSU</a:t>
            </a:r>
          </a:p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See:  Information Security: Principles and  Practice,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  Stamp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</a:t>
            </a:r>
            <a:fld id="{97EE4071-F515-094A-88EA-B89F520152FA}" type="slidenum">
              <a:rPr lang="en-US" smtClean="0">
                <a:latin typeface="Times New Roman" charset="0"/>
              </a:rPr>
              <a:pPr/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Human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rules followed in human interactions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Asking a question in class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Networking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rules followed in networked communication systems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HTTP, FTP, etc.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protocol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(communication) rules followed in a security application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SSL, IPSec, Kerberos, etc.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9ED4EA-9B00-3E46-A250-A2D8109A8BC2}" type="slidenum">
              <a:rPr lang="en-US" smtClean="0">
                <a:latin typeface="Times New Roman" charset="0"/>
              </a:rPr>
              <a:pPr/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04009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 flaws can be very subtle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Several well-known security protocols have serious flaws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Including IPSec, GSM and WEP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Common to find implementation errors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Such as IE implementation of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Difficult to get protocols right…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EB9C1C-A0E9-F24A-B70E-FC95477CD5AC}" type="slidenum">
              <a:rPr lang="en-US" smtClean="0">
                <a:latin typeface="Times New Roman" charset="0"/>
              </a:rPr>
              <a:pPr/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Ideal Security Protocol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Satisfies security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Requirements must be precise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computational requirement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particular, costly public key operations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delays/bandwidth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work when attacker tries to break it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even if environment changes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use and implement, flexible, etc.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Very difficult to satisfy all of these!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CEFD53-38D7-244D-A1A4-EEEF0414B305}" type="slidenum">
              <a:rPr lang="en-US" smtClean="0">
                <a:latin typeface="Times New Roman" charset="0"/>
              </a:rPr>
              <a:pPr/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Simple Security Protocols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F3EBE3-1F2F-1842-A775-A7FC3399A2BF}" type="slidenum">
              <a:rPr lang="en-US" smtClean="0">
                <a:latin typeface="Times New Roman" charset="0"/>
              </a:rPr>
              <a:pPr/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Insert ATM card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Enter PIN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Correct PIN?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Conduct your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Machine eats card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B377F-8EC6-0C44-901B-DA235946563A}" type="slidenum">
              <a:rPr lang="en-US" smtClean="0">
                <a:latin typeface="Times New Roman" charset="0"/>
              </a:rPr>
              <a:pPr/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304800"/>
            <a:ext cx="7772400" cy="1143000"/>
          </a:xfrm>
        </p:spPr>
        <p:txBody>
          <a:bodyPr/>
          <a:lstStyle/>
          <a:p>
            <a:r>
              <a:rPr lang="en-US" dirty="0"/>
              <a:t>Identify Friend or Foe (IFF)</a:t>
            </a: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2286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7588250" y="5486400"/>
            <a:ext cx="8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Namibia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7543800" y="2743200"/>
            <a:ext cx="7437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181600"/>
            <a:ext cx="6251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n-lt"/>
              </a:rPr>
              <a:t>1.</a:t>
            </a:r>
            <a:r>
              <a:rPr lang="en-US" sz="1100" b="0">
                <a:latin typeface="+mn-lt"/>
              </a:rPr>
              <a:t> N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419600"/>
            <a:ext cx="946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2.</a:t>
            </a:r>
            <a:r>
              <a:rPr lang="en-US" sz="1100" b="0" dirty="0">
                <a:latin typeface="+mn-lt"/>
              </a:rPr>
              <a:t> E(N,K)</a:t>
            </a: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838200" y="4533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SAAF</a:t>
            </a:r>
          </a:p>
          <a:p>
            <a:r>
              <a:rPr lang="en-US" sz="2000" b="0" dirty="0">
                <a:latin typeface="+mn-lt"/>
              </a:rPr>
              <a:t>Impala</a:t>
            </a:r>
            <a:endParaRPr lang="en-US" b="0" dirty="0">
              <a:latin typeface="+mn-lt"/>
            </a:endParaRP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811199" y="23241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Russian</a:t>
            </a:r>
          </a:p>
          <a:p>
            <a:pPr algn="ctr"/>
            <a:r>
              <a:rPr lang="en-US" sz="2000" b="0" dirty="0">
                <a:latin typeface="+mn-lt"/>
              </a:rPr>
              <a:t>MIG</a:t>
            </a:r>
          </a:p>
        </p:txBody>
      </p:sp>
      <p:pic>
        <p:nvPicPr>
          <p:cNvPr id="178210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1636713" cy="617538"/>
          </a:xfrm>
          <a:prstGeom prst="rect">
            <a:avLst/>
          </a:prstGeom>
          <a:noFill/>
        </p:spPr>
      </p:pic>
      <p:pic>
        <p:nvPicPr>
          <p:cNvPr id="178212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</p:spPr>
      </p:pic>
      <p:pic>
        <p:nvPicPr>
          <p:cNvPr id="178213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30927"/>
            <a:ext cx="7086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Requirements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Mixing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800-90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1FB3310-DC18-FC48-AD88-86843CA0762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MIG in the Middle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588250" y="5486400"/>
            <a:ext cx="655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Namibia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543800" y="2743200"/>
            <a:ext cx="583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1.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2.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3.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4.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5.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6.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25277" y="2247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SAAF</a:t>
            </a:r>
          </a:p>
          <a:p>
            <a:pPr algn="ctr"/>
            <a:r>
              <a:rPr lang="en-US" sz="2000" b="0">
                <a:latin typeface="+mn-lt"/>
              </a:rPr>
              <a:t>Impala</a:t>
            </a:r>
            <a:endParaRPr lang="en-US" b="0">
              <a:latin typeface="+mn-lt"/>
            </a:endParaRP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582599" y="46482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Russian</a:t>
            </a:r>
          </a:p>
          <a:p>
            <a:pPr algn="ctr"/>
            <a:r>
              <a:rPr lang="en-US" sz="2000" b="0">
                <a:latin typeface="+mn-lt"/>
              </a:rPr>
              <a:t>MiG</a:t>
            </a:r>
          </a:p>
        </p:txBody>
      </p:sp>
      <p:pic>
        <p:nvPicPr>
          <p:cNvPr id="1802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</p:spPr>
      </p:pic>
      <p:pic>
        <p:nvPicPr>
          <p:cNvPr id="180253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</p:spPr>
      </p:pic>
      <p:pic>
        <p:nvPicPr>
          <p:cNvPr id="180255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  <p:pic>
        <p:nvPicPr>
          <p:cNvPr id="180256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F81719-3C2C-4D43-B9C8-6A591C0BEDF2}" type="slidenum">
              <a:rPr lang="en-US" smtClean="0">
                <a:latin typeface="Times New Roman" charset="0"/>
              </a:rPr>
              <a:pPr/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Authentication Protocols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1FCC54-F2C0-A043-9152-3974289B8C7F}" type="slidenum">
              <a:rPr lang="en-US" smtClean="0">
                <a:latin typeface="Times New Roman" charset="0"/>
              </a:rPr>
              <a:pPr/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526" y="1524000"/>
            <a:ext cx="8603673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prove her identity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be humans or computers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require Bob to prove he’s Bob (mutual authentication)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need to establish a session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have other requirements, such as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a hash function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Anonymity, plausible deniability, etc., etc.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4C952-D466-A54B-BFC4-3A6A75F6D28D}" type="slidenum">
              <a:rPr lang="en-US" smtClean="0">
                <a:latin typeface="Times New Roman" charset="0"/>
              </a:rPr>
              <a:pPr/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on a stand-alone computer is relatively simple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“Secure path” is the primary issue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concern is an attack on authentication software (we discuss software attacks later)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over a network is much more complex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passively observe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replay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attacks may be possible (insert, delete, change messages)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BD6EBF-57B5-524D-87BC-CD5BBD22488C}" type="slidenum">
              <a:rPr lang="en-US" smtClean="0">
                <a:latin typeface="Times New Roman" charset="0"/>
              </a:rPr>
              <a:pPr/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706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157288" y="34083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207250" y="33686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392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6002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2860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29114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077200" cy="1828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Simple and may be OK for standalone system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insecure for networked system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Subject to a replay attack (next 2 slides)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know Alice’s password</a:t>
            </a:r>
          </a:p>
        </p:txBody>
      </p:sp>
      <p:pic>
        <p:nvPicPr>
          <p:cNvPr id="14030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4030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687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7874EC7-20D7-124A-BCB7-9C849A5F1AAF}" type="slidenum">
              <a:rPr lang="en-US" smtClean="0">
                <a:latin typeface="Times New Roman" charset="0"/>
              </a:rPr>
              <a:pPr/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12192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304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3919538" y="57150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pic>
        <p:nvPicPr>
          <p:cNvPr id="29800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</p:spPr>
      </p:pic>
      <p:pic>
        <p:nvPicPr>
          <p:cNvPr id="29800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</p:spPr>
      </p:pic>
      <p:pic>
        <p:nvPicPr>
          <p:cNvPr id="29800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4687C6-A11D-D74F-8BE7-D392198327D5}" type="slidenum">
              <a:rPr lang="en-US" smtClean="0">
                <a:latin typeface="Times New Roman" charset="0"/>
              </a:rPr>
              <a:pPr/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723900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17526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4542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0638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1023938" y="35052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is a </a:t>
            </a:r>
            <a:r>
              <a:rPr lang="en-US" sz="2000" b="1" dirty="0">
                <a:solidFill>
                  <a:schemeClr val="accent2"/>
                </a:solidFill>
              </a:rPr>
              <a:t>replay</a:t>
            </a:r>
            <a:r>
              <a:rPr lang="en-US" sz="2000" dirty="0"/>
              <a:t> attack</a:t>
            </a:r>
          </a:p>
          <a:p>
            <a:r>
              <a:rPr lang="en-US" sz="2000" dirty="0"/>
              <a:t>How can we prevent a replay?</a:t>
            </a:r>
          </a:p>
        </p:txBody>
      </p:sp>
      <p:pic>
        <p:nvPicPr>
          <p:cNvPr id="299027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828800"/>
            <a:ext cx="1076325" cy="1665288"/>
          </a:xfrm>
          <a:prstGeom prst="rect">
            <a:avLst/>
          </a:prstGeom>
          <a:noFill/>
        </p:spPr>
      </p:pic>
      <p:pic>
        <p:nvPicPr>
          <p:cNvPr id="29902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03F3DE-27CE-BD42-84DD-29B4C2A2C093}" type="slidenum">
              <a:rPr lang="en-US" smtClean="0">
                <a:latin typeface="Times New Roman" charset="0"/>
              </a:rPr>
              <a:pPr/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65213" y="370205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391400" y="3662362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113087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579687"/>
            <a:ext cx="3126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I’m Alice, My password is “frank”</a:t>
            </a:r>
          </a:p>
        </p:txBody>
      </p:sp>
      <p:sp>
        <p:nvSpPr>
          <p:cNvPr id="1413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84687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More efficient…</a:t>
            </a:r>
          </a:p>
          <a:p>
            <a:r>
              <a:rPr lang="en-US" sz="2000" dirty="0"/>
              <a:t>But same problem as previous version</a:t>
            </a:r>
          </a:p>
        </p:txBody>
      </p:sp>
      <p:pic>
        <p:nvPicPr>
          <p:cNvPr id="14132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22487"/>
            <a:ext cx="946150" cy="1624013"/>
          </a:xfrm>
          <a:prstGeom prst="rect">
            <a:avLst/>
          </a:prstGeom>
          <a:noFill/>
        </p:spPr>
      </p:pic>
      <p:pic>
        <p:nvPicPr>
          <p:cNvPr id="14132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574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C6AEC2-A73D-3341-8F39-A69685689894}" type="slidenum">
              <a:rPr lang="en-US" smtClean="0">
                <a:latin typeface="Times New Roman" charset="0"/>
              </a:rPr>
              <a:pPr/>
              <a:t>38</a:t>
            </a:fld>
            <a:endParaRPr lang="en-US" dirty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/>
              <a:t>Better Authentication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1430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1737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h(Alice’s password)</a:t>
            </a:r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/>
              <a:t>Better since it hides Alice’s password</a:t>
            </a:r>
          </a:p>
          <a:p>
            <a:pPr lvl="1"/>
            <a:r>
              <a:rPr lang="en-US" sz="2000" dirty="0"/>
              <a:t>From both Bob and attackers</a:t>
            </a:r>
          </a:p>
          <a:p>
            <a:r>
              <a:rPr lang="en-US" sz="2000" dirty="0"/>
              <a:t>But still subject to replay</a:t>
            </a:r>
          </a:p>
        </p:txBody>
      </p:sp>
      <p:pic>
        <p:nvPicPr>
          <p:cNvPr id="14337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</p:spPr>
      </p:pic>
      <p:pic>
        <p:nvPicPr>
          <p:cNvPr id="1433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2E90632-F490-9047-9846-A349D767878B}" type="slidenum">
              <a:rPr lang="en-US" smtClean="0">
                <a:latin typeface="Times New Roman" charset="0"/>
              </a:rPr>
              <a:pPr/>
              <a:t>39</a:t>
            </a:fld>
            <a:endParaRPr lang="en-US" dirty="0">
              <a:latin typeface="Times New Roman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prevent replay, challenge-response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wants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sent from Bob to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Only Alice can provide the correct response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chosen so that replay is not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is something only Alice should know…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freshness, a “number used once” or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534400" cy="4114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[a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[a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 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)⋅Pr(x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⋅…⋅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Pr(x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n⋅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Pr([x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]|[,x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])=Pr(x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Guessing values at random with equal probability is as well as you can do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Failure tests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Frequency tests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Hidden Markov modeling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9F2FF8-5C07-B143-9EEA-2DA403F7C892}" type="slidenum">
              <a:rPr lang="en-US" smtClean="0">
                <a:latin typeface="Times New Roman" charset="0"/>
              </a:rPr>
              <a:pPr/>
              <a:t>40</a:t>
            </a:fld>
            <a:endParaRPr lang="en-US" dirty="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2286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315200" y="34448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752600"/>
            <a:ext cx="1197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438400"/>
            <a:ext cx="85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Nonce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3063875"/>
            <a:ext cx="2977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h(Alice’s password, Nonce)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990600" y="3962400"/>
            <a:ext cx="800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The hash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prevents replay, insures freshness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Password is something Alice knows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Note that Bob must know Alice’s password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1143000" y="34718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pic>
        <p:nvPicPr>
          <p:cNvPr id="16590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05000"/>
            <a:ext cx="946150" cy="1624013"/>
          </a:xfrm>
          <a:prstGeom prst="rect">
            <a:avLst/>
          </a:prstGeom>
          <a:noFill/>
        </p:spPr>
      </p:pic>
      <p:pic>
        <p:nvPicPr>
          <p:cNvPr id="165908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665907A-CF6C-0E48-943D-CE99DCBB1460}" type="slidenum">
              <a:rPr lang="en-US" smtClean="0">
                <a:latin typeface="Times New Roman" charset="0"/>
              </a:rPr>
              <a:pPr/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152400"/>
            <a:ext cx="8001000" cy="12192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7315200" y="35814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18288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886200" y="2514600"/>
            <a:ext cx="777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Nonce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140075"/>
            <a:ext cx="283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Something that could only be</a:t>
            </a: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1081088" y="3636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597275"/>
            <a:ext cx="297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from Alice (and Bob can verify)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7924800" cy="1143000"/>
          </a:xfrm>
          <a:noFill/>
          <a:ln/>
        </p:spPr>
        <p:txBody>
          <a:bodyPr/>
          <a:lstStyle/>
          <a:p>
            <a:r>
              <a:rPr lang="en-US" sz="2000" dirty="0"/>
              <a:t>What can we use to achieve this?</a:t>
            </a:r>
          </a:p>
          <a:p>
            <a:r>
              <a:rPr lang="en-US" sz="2000" dirty="0"/>
              <a:t>Hashed passwords works, crypto might be better</a:t>
            </a:r>
          </a:p>
        </p:txBody>
      </p:sp>
      <p:pic>
        <p:nvPicPr>
          <p:cNvPr id="16488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164886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105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  <p:bldP spid="16488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FD93006-2404-9F46-9BDC-C9EDBA44242A}" type="slidenum">
              <a:rPr lang="en-US" smtClean="0">
                <a:latin typeface="Times New Roman" charset="0"/>
              </a:rPr>
              <a:pPr/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Symmetric Key Notation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plaintext P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C = E(P,K)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Decrypt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P = D(C,K)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Here, we are concerned with attacks on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not directly on the crypto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assume that crypto algorithm is secure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</a:t>
            </a:r>
            <a:fld id="{830F711D-1B4E-E944-9FDA-A376BE55B64F}" type="slidenum">
              <a:rPr lang="en-US" smtClean="0">
                <a:latin typeface="Times New Roman" charset="0"/>
              </a:rPr>
              <a:pPr/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152400"/>
            <a:ext cx="8229600" cy="1219200"/>
          </a:xfrm>
        </p:spPr>
        <p:txBody>
          <a:bodyPr/>
          <a:lstStyle/>
          <a:p>
            <a:r>
              <a:rPr lang="en-US" dirty="0"/>
              <a:t>Symmetric Key Authentication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share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Authenticate by proving knowledge of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reveal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allow replay attack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E39D00-BDA6-6749-93A7-39345E5DD11D}" type="slidenum">
              <a:rPr lang="en-US" smtClean="0">
                <a:latin typeface="Times New Roman" charset="0"/>
              </a:rPr>
              <a:pPr/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371600"/>
          </a:xfrm>
        </p:spPr>
        <p:txBody>
          <a:bodyPr/>
          <a:lstStyle/>
          <a:p>
            <a:r>
              <a:rPr lang="en-US" dirty="0"/>
              <a:t>Authentication with Symmetric Key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6273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62000" y="3597275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162800" y="3521075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130425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10000" y="323532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213225"/>
            <a:ext cx="5218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746625"/>
            <a:ext cx="3913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 Alice 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280025"/>
            <a:ext cx="47082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667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pic>
        <p:nvPicPr>
          <p:cNvPr id="14747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946150" cy="1624013"/>
          </a:xfrm>
          <a:prstGeom prst="rect">
            <a:avLst/>
          </a:prstGeom>
          <a:noFill/>
        </p:spPr>
      </p:pic>
      <p:pic>
        <p:nvPicPr>
          <p:cNvPr id="1474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317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72" grpId="0" animBg="1"/>
      <p:bldP spid="1474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6FCE3F-9081-8444-80C6-A341635962A0}" type="slidenum">
              <a:rPr lang="en-US" smtClean="0">
                <a:latin typeface="Times New Roman" charset="0"/>
              </a:rPr>
              <a:pPr/>
              <a:t>45</a:t>
            </a:fld>
            <a:endParaRPr lang="en-US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295400"/>
          </a:xfrm>
        </p:spPr>
        <p:txBody>
          <a:bodyPr/>
          <a:lstStyle/>
          <a:p>
            <a:r>
              <a:rPr lang="en-US" dirty="0"/>
              <a:t>Mutual Authentication?</a:t>
            </a:r>
          </a:p>
        </p:txBody>
      </p:sp>
      <p:sp>
        <p:nvSpPr>
          <p:cNvPr id="18944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47" name="Rectangle 7"/>
          <p:cNvSpPr>
            <a:spLocks noChangeArrowheads="1"/>
          </p:cNvSpPr>
          <p:nvPr/>
        </p:nvSpPr>
        <p:spPr bwMode="auto">
          <a:xfrm>
            <a:off x="1219200" y="34290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89448" name="Rectangle 8"/>
          <p:cNvSpPr>
            <a:spLocks noChangeArrowheads="1"/>
          </p:cNvSpPr>
          <p:nvPr/>
        </p:nvSpPr>
        <p:spPr bwMode="auto">
          <a:xfrm>
            <a:off x="731520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8944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89450" name="Rectangle 10"/>
          <p:cNvSpPr>
            <a:spLocks noChangeArrowheads="1"/>
          </p:cNvSpPr>
          <p:nvPr/>
        </p:nvSpPr>
        <p:spPr bwMode="auto">
          <a:xfrm>
            <a:off x="3635375" y="1752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3886200" y="2362200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2" name="Rectangle 12"/>
          <p:cNvSpPr>
            <a:spLocks noChangeArrowheads="1"/>
          </p:cNvSpPr>
          <p:nvPr/>
        </p:nvSpPr>
        <p:spPr bwMode="auto">
          <a:xfrm>
            <a:off x="3887788" y="306387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What’s wrong with this picture?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“Alice” could be Trudy (or anybody else)!</a:t>
            </a:r>
          </a:p>
        </p:txBody>
      </p:sp>
      <p:pic>
        <p:nvPicPr>
          <p:cNvPr id="18945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8945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894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497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89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5" grpId="0" animBg="1"/>
      <p:bldP spid="189446" grpId="0" animBg="1"/>
      <p:bldP spid="189449" grpId="0" animBg="1"/>
      <p:bldP spid="189450" grpId="0" autoUpdateAnimBg="0"/>
      <p:bldP spid="189451" grpId="0" autoUpdateAnimBg="0"/>
      <p:bldP spid="189452" grpId="0" autoUpdateAnimBg="0"/>
      <p:bldP spid="18945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837CCB3-011E-F440-9EBA-D83CF21F37F1}" type="slidenum">
              <a:rPr lang="en-US" smtClean="0">
                <a:latin typeface="Times New Roman" charset="0"/>
              </a:rPr>
              <a:pPr/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we have a secure one-way authentication protocol…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obvious thing to do is to use the protocol twice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Bob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Alice to authenticate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to work…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fld id="{B7DF0164-E746-6C45-915E-8ABB2A446111}" type="slidenum">
              <a:rPr lang="en-US" smtClean="0">
                <a:latin typeface="Times New Roman" charset="0"/>
              </a:rPr>
              <a:pPr/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924800" cy="9906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87" name="Rectangle 7"/>
          <p:cNvSpPr>
            <a:spLocks noChangeArrowheads="1"/>
          </p:cNvSpPr>
          <p:nvPr/>
        </p:nvSpPr>
        <p:spPr bwMode="auto">
          <a:xfrm>
            <a:off x="1219200" y="3444875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7283450" y="34290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8490" name="Rectangle 10"/>
          <p:cNvSpPr>
            <a:spLocks noChangeArrowheads="1"/>
          </p:cNvSpPr>
          <p:nvPr/>
        </p:nvSpPr>
        <p:spPr bwMode="auto">
          <a:xfrm>
            <a:off x="3500438" y="17526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8491" name="Rectangle 11"/>
          <p:cNvSpPr>
            <a:spLocks noChangeArrowheads="1"/>
          </p:cNvSpPr>
          <p:nvPr/>
        </p:nvSpPr>
        <p:spPr bwMode="auto">
          <a:xfrm>
            <a:off x="3533775" y="2362200"/>
            <a:ext cx="14273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2" name="Rectangle 12"/>
          <p:cNvSpPr>
            <a:spLocks noChangeArrowheads="1"/>
          </p:cNvSpPr>
          <p:nvPr/>
        </p:nvSpPr>
        <p:spPr bwMode="auto">
          <a:xfrm>
            <a:off x="3752850" y="3063875"/>
            <a:ext cx="10739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3054350" y="48926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48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provides mutual authentication…</a:t>
            </a:r>
          </a:p>
          <a:p>
            <a:pPr marL="0" indent="0">
              <a:buNone/>
            </a:pPr>
            <a:r>
              <a:rPr lang="en-US" sz="2000" dirty="0"/>
              <a:t>      …or does it? See the next slide</a:t>
            </a:r>
          </a:p>
        </p:txBody>
      </p:sp>
      <p:pic>
        <p:nvPicPr>
          <p:cNvPr id="14849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1881188"/>
            <a:ext cx="946150" cy="1624012"/>
          </a:xfrm>
          <a:prstGeom prst="rect">
            <a:avLst/>
          </a:prstGeom>
          <a:noFill/>
        </p:spPr>
      </p:pic>
      <p:pic>
        <p:nvPicPr>
          <p:cNvPr id="14849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63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96239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5" grpId="0" animBg="1"/>
      <p:bldP spid="148486" grpId="0" animBg="1"/>
      <p:bldP spid="148489" grpId="0" animBg="1"/>
      <p:bldP spid="148490" grpId="0" autoUpdateAnimBg="0"/>
      <p:bldP spid="148491" grpId="0" autoUpdateAnimBg="0"/>
      <p:bldP spid="148492" grpId="0" autoUpdateAnimBg="0"/>
      <p:bldP spid="14849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90910CB-DE4B-9241-8CC2-889C10D00C28}" type="slidenum">
              <a:rPr lang="en-US" smtClean="0">
                <a:latin typeface="Times New Roman" charset="0"/>
              </a:rPr>
              <a:pPr/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143000"/>
          </a:xfrm>
        </p:spPr>
        <p:txBody>
          <a:bodyPr/>
          <a:lstStyle/>
          <a:p>
            <a:r>
              <a:rPr lang="en-US" dirty="0"/>
              <a:t>Mutual Authentication Attack</a:t>
            </a:r>
          </a:p>
        </p:txBody>
      </p: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7391400" y="3063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3429000" y="1544638"/>
            <a:ext cx="1672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1. 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49515" name="Rectangle 11"/>
          <p:cNvSpPr>
            <a:spLocks noChangeArrowheads="1"/>
          </p:cNvSpPr>
          <p:nvPr/>
        </p:nvSpPr>
        <p:spPr bwMode="auto">
          <a:xfrm>
            <a:off x="3424238" y="2147888"/>
            <a:ext cx="16554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2.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latin typeface="+mn-lt"/>
              </a:rPr>
              <a:t>, E(R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9521" name="Rectangle 17"/>
          <p:cNvSpPr>
            <a:spLocks noChangeArrowheads="1"/>
          </p:cNvSpPr>
          <p:nvPr/>
        </p:nvSpPr>
        <p:spPr bwMode="auto">
          <a:xfrm>
            <a:off x="1023938" y="3124200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23" name="Line 19"/>
          <p:cNvSpPr>
            <a:spLocks noChangeShapeType="1"/>
          </p:cNvSpPr>
          <p:nvPr/>
        </p:nvSpPr>
        <p:spPr bwMode="auto">
          <a:xfrm flipV="1">
            <a:off x="2362200" y="4764088"/>
            <a:ext cx="46482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4" name="Line 20"/>
          <p:cNvSpPr>
            <a:spLocks noChangeShapeType="1"/>
          </p:cNvSpPr>
          <p:nvPr/>
        </p:nvSpPr>
        <p:spPr bwMode="auto">
          <a:xfrm flipH="1" flipV="1">
            <a:off x="2286000" y="5413375"/>
            <a:ext cx="47244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25" name="Rectangle 21"/>
          <p:cNvSpPr>
            <a:spLocks noChangeArrowheads="1"/>
          </p:cNvSpPr>
          <p:nvPr/>
        </p:nvSpPr>
        <p:spPr bwMode="auto">
          <a:xfrm>
            <a:off x="7359650" y="56388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9526" name="Rectangle 22"/>
          <p:cNvSpPr>
            <a:spLocks noChangeArrowheads="1"/>
          </p:cNvSpPr>
          <p:nvPr/>
        </p:nvSpPr>
        <p:spPr bwMode="auto">
          <a:xfrm>
            <a:off x="3427413" y="4267200"/>
            <a:ext cx="16668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3. “I’m Alice”,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endParaRPr lang="en-US" sz="1600" b="0">
              <a:latin typeface="+mn-lt"/>
            </a:endParaRPr>
          </a:p>
        </p:txBody>
      </p:sp>
      <p:sp>
        <p:nvSpPr>
          <p:cNvPr id="149527" name="Rectangle 23"/>
          <p:cNvSpPr>
            <a:spLocks noChangeArrowheads="1"/>
          </p:cNvSpPr>
          <p:nvPr/>
        </p:nvSpPr>
        <p:spPr bwMode="auto">
          <a:xfrm>
            <a:off x="3427413" y="4899025"/>
            <a:ext cx="16630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4. R</a:t>
            </a:r>
            <a:r>
              <a:rPr lang="en-US" sz="1600" b="0" baseline="-25000">
                <a:latin typeface="+mn-lt"/>
              </a:rPr>
              <a:t>C</a:t>
            </a:r>
            <a:r>
              <a:rPr lang="en-US" sz="1600" b="0">
                <a:latin typeface="+mn-lt"/>
              </a:rPr>
              <a:t>,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29" name="Rectangle 25"/>
          <p:cNvSpPr>
            <a:spLocks noChangeArrowheads="1"/>
          </p:cNvSpPr>
          <p:nvPr/>
        </p:nvSpPr>
        <p:spPr bwMode="auto">
          <a:xfrm>
            <a:off x="1023938" y="5654675"/>
            <a:ext cx="7015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Trudy</a:t>
            </a:r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304800" y="3886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2" name="Rectangle 28"/>
          <p:cNvSpPr>
            <a:spLocks noChangeArrowheads="1"/>
          </p:cNvSpPr>
          <p:nvPr/>
        </p:nvSpPr>
        <p:spPr bwMode="auto">
          <a:xfrm rot="24206">
            <a:off x="3697928" y="2837449"/>
            <a:ext cx="13020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5. 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E(R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,K</a:t>
            </a:r>
            <a:r>
              <a:rPr lang="en-US" sz="1600" b="0" baseline="-25000">
                <a:solidFill>
                  <a:srgbClr val="FF0000"/>
                </a:solidFill>
                <a:latin typeface="+mn-lt"/>
              </a:rPr>
              <a:t>AB</a:t>
            </a:r>
            <a:r>
              <a:rPr lang="en-US" sz="1600" b="0">
                <a:solidFill>
                  <a:srgbClr val="FF0000"/>
                </a:solidFill>
                <a:latin typeface="+mn-lt"/>
              </a:rPr>
              <a:t>)</a:t>
            </a:r>
            <a:endParaRPr lang="en-US" sz="1600" b="0">
              <a:latin typeface="+mn-lt"/>
            </a:endParaRPr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438400" y="3276600"/>
            <a:ext cx="449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5" name="Line 31"/>
          <p:cNvSpPr>
            <a:spLocks noChangeShapeType="1"/>
          </p:cNvSpPr>
          <p:nvPr/>
        </p:nvSpPr>
        <p:spPr bwMode="auto">
          <a:xfrm>
            <a:off x="2362200" y="2057400"/>
            <a:ext cx="457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9536" name="Line 32"/>
          <p:cNvSpPr>
            <a:spLocks noChangeShapeType="1"/>
          </p:cNvSpPr>
          <p:nvPr/>
        </p:nvSpPr>
        <p:spPr bwMode="auto">
          <a:xfrm flipH="1">
            <a:off x="2362200" y="2667000"/>
            <a:ext cx="4495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149537" name="Picture 3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29475" y="1524000"/>
            <a:ext cx="1027113" cy="1589088"/>
          </a:xfrm>
          <a:prstGeom prst="rect">
            <a:avLst/>
          </a:prstGeom>
          <a:noFill/>
        </p:spPr>
      </p:pic>
      <p:pic>
        <p:nvPicPr>
          <p:cNvPr id="149538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02488" y="4114800"/>
            <a:ext cx="1027112" cy="1589088"/>
          </a:xfrm>
          <a:prstGeom prst="rect">
            <a:avLst/>
          </a:prstGeom>
          <a:noFill/>
        </p:spPr>
      </p:pic>
      <p:pic>
        <p:nvPicPr>
          <p:cNvPr id="149539" name="Picture 3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8388" y="1905000"/>
            <a:ext cx="989012" cy="1219200"/>
          </a:xfrm>
          <a:prstGeom prst="rect">
            <a:avLst/>
          </a:prstGeom>
          <a:noFill/>
        </p:spPr>
      </p:pic>
      <p:pic>
        <p:nvPicPr>
          <p:cNvPr id="149540" name="Picture 3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4432300"/>
            <a:ext cx="989013" cy="12192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9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9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9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9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9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4" grpId="0" autoUpdateAnimBg="0"/>
      <p:bldP spid="149515" grpId="0" autoUpdateAnimBg="0"/>
      <p:bldP spid="149523" grpId="0" animBg="1"/>
      <p:bldP spid="149524" grpId="0" animBg="1"/>
      <p:bldP spid="149525" grpId="0" autoUpdateAnimBg="0"/>
      <p:bldP spid="149526" grpId="0" autoUpdateAnimBg="0"/>
      <p:bldP spid="149527" grpId="0" autoUpdateAnimBg="0"/>
      <p:bldP spid="149529" grpId="0" autoUpdateAnimBg="0"/>
      <p:bldP spid="149530" grpId="0" animBg="1"/>
      <p:bldP spid="149532" grpId="0" autoUpdateAnimBg="0"/>
      <p:bldP spid="149534" grpId="0" animBg="1"/>
      <p:bldP spid="149535" grpId="0" animBg="1"/>
      <p:bldP spid="1495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823216B-0859-6147-9FA2-06F83ECC6A74}" type="slidenum">
              <a:rPr lang="en-US" smtClean="0">
                <a:latin typeface="Times New Roman" charset="0"/>
              </a:rPr>
              <a:pPr/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Mutual Authentication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one-way authentication protocol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secure for mutual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Protocols are subtle!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“obvious” thing may not be secure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if assumptions or environment changes, protocol may not work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common source of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Internet protocols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413F8-331B-4FA6-9E78-97D481090B4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762000"/>
          </a:xfrm>
        </p:spPr>
        <p:txBody>
          <a:bodyPr/>
          <a:lstStyle/>
          <a:p>
            <a:r>
              <a:rPr lang="en-US" sz="3600" dirty="0"/>
              <a:t>Remember: H for the key distributions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66700" y="2057400"/>
            <a:ext cx="861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A: H(X)= ¼ lg(4) + ¼ lg(4) + ¼ lg(4) +1/4 lg(4) = 2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B: H(X)= 16x(1/16) lg(16)= 4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C: H(X)=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x(1/2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A’: H(X) = ½ lg(2) + 3 x(1/6 lg(6))= 1.79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B’: H(X) = ½ lg(2) + 15 x(1/30 lg(30))= 2.95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C’: H(X) = ½ lg(2) + ½(2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-1)x(1/(2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-1))= </a:t>
            </a: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n/2+1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lvl="2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Arial" charset="0"/>
            </a:endParaRP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fld id="{DC3E1FA5-39FA-F74E-8212-2DDC5D0A5075}" type="slidenum">
              <a:rPr lang="en-US" smtClean="0">
                <a:latin typeface="Times New Roman" charset="0"/>
              </a:rPr>
              <a:pPr/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524000"/>
          </a:xfrm>
        </p:spPr>
        <p:txBody>
          <a:bodyPr/>
          <a:lstStyle/>
          <a:p>
            <a:r>
              <a:rPr lang="en-US" dirty="0"/>
              <a:t>Symmetric Key Mutual Authentication</a:t>
            </a:r>
          </a:p>
        </p:txBody>
      </p:sp>
      <p:sp>
        <p:nvSpPr>
          <p:cNvPr id="150533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4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5" name="Rectangle 7"/>
          <p:cNvSpPr>
            <a:spLocks noChangeArrowheads="1"/>
          </p:cNvSpPr>
          <p:nvPr/>
        </p:nvSpPr>
        <p:spPr bwMode="auto">
          <a:xfrm>
            <a:off x="1143000" y="4017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0536" name="Rectangle 8"/>
          <p:cNvSpPr>
            <a:spLocks noChangeArrowheads="1"/>
          </p:cNvSpPr>
          <p:nvPr/>
        </p:nvSpPr>
        <p:spPr bwMode="auto">
          <a:xfrm>
            <a:off x="7315200" y="3978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 flipV="1">
            <a:off x="2286000" y="4002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0538" name="Rectangle 10"/>
          <p:cNvSpPr>
            <a:spLocks noChangeArrowheads="1"/>
          </p:cNvSpPr>
          <p:nvPr/>
        </p:nvSpPr>
        <p:spPr bwMode="auto">
          <a:xfrm>
            <a:off x="3429000" y="22098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150539" name="Rectangle 11"/>
          <p:cNvSpPr>
            <a:spLocks noChangeArrowheads="1"/>
          </p:cNvSpPr>
          <p:nvPr/>
        </p:nvSpPr>
        <p:spPr bwMode="auto">
          <a:xfrm>
            <a:off x="3124200" y="2819400"/>
            <a:ext cx="19861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E(“Bob”,R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0" name="Rectangle 12"/>
          <p:cNvSpPr>
            <a:spLocks noChangeArrowheads="1"/>
          </p:cNvSpPr>
          <p:nvPr/>
        </p:nvSpPr>
        <p:spPr bwMode="auto">
          <a:xfrm>
            <a:off x="3338513" y="3521075"/>
            <a:ext cx="17123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E(“Alice”,R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Do these “insignificant” changes help?</a:t>
            </a:r>
          </a:p>
          <a:p>
            <a:r>
              <a:rPr lang="en-US" sz="2000" dirty="0"/>
              <a:t>Yes!</a:t>
            </a:r>
          </a:p>
        </p:txBody>
      </p:sp>
      <p:pic>
        <p:nvPicPr>
          <p:cNvPr id="15054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054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0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00642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0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3" grpId="0" animBg="1"/>
      <p:bldP spid="150534" grpId="0" animBg="1"/>
      <p:bldP spid="150537" grpId="0" animBg="1"/>
      <p:bldP spid="150538" grpId="0" autoUpdateAnimBg="0"/>
      <p:bldP spid="150539" grpId="0" autoUpdateAnimBg="0"/>
      <p:bldP spid="150540" grpId="0" autoUpdateAnimBg="0"/>
      <p:bldP spid="1505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56A17E-B1B9-2E46-A920-798C07449A10}" type="slidenum">
              <a:rPr lang="en-US" smtClean="0">
                <a:latin typeface="Times New Roman" charset="0"/>
              </a:rPr>
              <a:pPr/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Notation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M with Alice’s public key: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 M with Alice’s private key: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[{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{[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Anybody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do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use her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(sign)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598C59-B470-964F-AE48-7B6BD5104FAD}" type="slidenum">
              <a:rPr lang="en-US" smtClean="0">
                <a:latin typeface="Times New Roman" charset="0"/>
              </a:rPr>
              <a:pPr/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3716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8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auto">
          <a:xfrm>
            <a:off x="1143000" y="3560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1560" name="Rectangle 8"/>
          <p:cNvSpPr>
            <a:spLocks noChangeArrowheads="1"/>
          </p:cNvSpPr>
          <p:nvPr/>
        </p:nvSpPr>
        <p:spPr bwMode="auto">
          <a:xfrm>
            <a:off x="7239000" y="3521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1561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1562" name="Rectangle 10"/>
          <p:cNvSpPr>
            <a:spLocks noChangeArrowheads="1"/>
          </p:cNvSpPr>
          <p:nvPr/>
        </p:nvSpPr>
        <p:spPr bwMode="auto">
          <a:xfrm>
            <a:off x="3608388" y="17526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51563" name="Rectangle 11"/>
          <p:cNvSpPr>
            <a:spLocks noChangeArrowheads="1"/>
          </p:cNvSpPr>
          <p:nvPr/>
        </p:nvSpPr>
        <p:spPr bwMode="auto">
          <a:xfrm>
            <a:off x="3792538" y="2320925"/>
            <a:ext cx="7663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1564" name="Rectangle 12"/>
          <p:cNvSpPr>
            <a:spLocks noChangeArrowheads="1"/>
          </p:cNvSpPr>
          <p:nvPr/>
        </p:nvSpPr>
        <p:spPr bwMode="auto">
          <a:xfrm>
            <a:off x="4014788" y="3063875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515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1148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decrypt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pic>
        <p:nvPicPr>
          <p:cNvPr id="151569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57388"/>
            <a:ext cx="946150" cy="1624012"/>
          </a:xfrm>
          <a:prstGeom prst="rect">
            <a:avLst/>
          </a:prstGeom>
          <a:noFill/>
        </p:spPr>
      </p:pic>
      <p:pic>
        <p:nvPicPr>
          <p:cNvPr id="151570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2104944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1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 animBg="1"/>
      <p:bldP spid="151558" grpId="0" animBg="1"/>
      <p:bldP spid="151561" grpId="0" animBg="1"/>
      <p:bldP spid="151562" grpId="0" autoUpdateAnimBg="0"/>
      <p:bldP spid="151563" grpId="0" autoUpdateAnimBg="0"/>
      <p:bldP spid="151564" grpId="0" autoUpdateAnimBg="0"/>
      <p:bldP spid="15156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E52F219-6E98-A44F-B42D-CA12DBDA2C63}" type="slidenum">
              <a:rPr lang="en-US" smtClean="0">
                <a:latin typeface="Times New Roman" charset="0"/>
              </a:rPr>
              <a:pPr/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169989" name="Line 5"/>
          <p:cNvSpPr>
            <a:spLocks noChangeShapeType="1"/>
          </p:cNvSpPr>
          <p:nvPr/>
        </p:nvSpPr>
        <p:spPr bwMode="auto">
          <a:xfrm flipV="1">
            <a:off x="2286000" y="21732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0" name="Line 6"/>
          <p:cNvSpPr>
            <a:spLocks noChangeShapeType="1"/>
          </p:cNvSpPr>
          <p:nvPr/>
        </p:nvSpPr>
        <p:spPr bwMode="auto">
          <a:xfrm flipH="1" flipV="1">
            <a:off x="2209800" y="2782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1143000" y="34845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7359650" y="34448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 flipV="1">
            <a:off x="2286000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9994" name="Rectangle 10"/>
          <p:cNvSpPr>
            <a:spLocks noChangeArrowheads="1"/>
          </p:cNvSpPr>
          <p:nvPr/>
        </p:nvSpPr>
        <p:spPr bwMode="auto">
          <a:xfrm>
            <a:off x="3608388" y="16764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4038600" y="2286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sp>
        <p:nvSpPr>
          <p:cNvPr id="169996" name="Rectangle 12"/>
          <p:cNvSpPr>
            <a:spLocks noChangeArrowheads="1"/>
          </p:cNvSpPr>
          <p:nvPr/>
        </p:nvSpPr>
        <p:spPr bwMode="auto">
          <a:xfrm>
            <a:off x="3810000" y="2947988"/>
            <a:ext cx="74334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99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924800" cy="1600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sign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pic>
        <p:nvPicPr>
          <p:cNvPr id="17000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881188"/>
            <a:ext cx="946150" cy="1624012"/>
          </a:xfrm>
          <a:prstGeom prst="rect">
            <a:avLst/>
          </a:prstGeom>
          <a:noFill/>
        </p:spPr>
      </p:pic>
      <p:pic>
        <p:nvPicPr>
          <p:cNvPr id="170001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046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9" grpId="0" animBg="1"/>
      <p:bldP spid="169990" grpId="0" animBg="1"/>
      <p:bldP spid="169993" grpId="0" animBg="1"/>
      <p:bldP spid="169994" grpId="0" autoUpdateAnimBg="0"/>
      <p:bldP spid="169995" grpId="0" autoUpdateAnimBg="0"/>
      <p:bldP spid="169996" grpId="0" autoUpdateAnimBg="0"/>
      <p:bldP spid="16999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322AAE2-5D04-D542-A7D2-F37BAACE5360}" type="slidenum">
              <a:rPr lang="en-US" smtClean="0">
                <a:latin typeface="Times New Roman" charset="0"/>
              </a:rPr>
              <a:pPr/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Public Keys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Never use the same key pair for encryption and signing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key pair for encryption/decryption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different key pair for signing/verifying signatures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3336FA-5495-8E4B-8D2A-53AC5585B1DA}" type="slidenum">
              <a:rPr lang="en-US" smtClean="0">
                <a:latin typeface="Times New Roman" charset="0"/>
              </a:rPr>
              <a:pPr/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Session Key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90700"/>
            <a:ext cx="77724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Usually, a session key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for a particular session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authenticate and establish a shared symmetric key?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confidentiality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cases, we may also require perfect forward secrecy (PFS)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Discussed later…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1D14C73-4ABC-C54C-B4FD-3D9829AE650A}" type="slidenum">
              <a:rPr lang="en-US" smtClean="0">
                <a:latin typeface="Times New Roman" charset="0"/>
              </a:rPr>
              <a:pPr/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228600"/>
            <a:ext cx="8153400" cy="1295400"/>
          </a:xfrm>
        </p:spPr>
        <p:txBody>
          <a:bodyPr/>
          <a:lstStyle/>
          <a:p>
            <a:r>
              <a:rPr lang="en-US" dirty="0"/>
              <a:t>Authentication &amp; Session Key</a:t>
            </a:r>
          </a:p>
        </p:txBody>
      </p:sp>
      <p:sp>
        <p:nvSpPr>
          <p:cNvPr id="1689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1233488" y="3505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7315200" y="3484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89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8970" name="Rectangle 10"/>
          <p:cNvSpPr>
            <a:spLocks noChangeArrowheads="1"/>
          </p:cNvSpPr>
          <p:nvPr/>
        </p:nvSpPr>
        <p:spPr bwMode="auto">
          <a:xfrm>
            <a:off x="3429000" y="1828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68971" name="Rectangle 11"/>
          <p:cNvSpPr>
            <a:spLocks noChangeArrowheads="1"/>
          </p:cNvSpPr>
          <p:nvPr/>
        </p:nvSpPr>
        <p:spPr bwMode="auto">
          <a:xfrm>
            <a:off x="3810000" y="2397125"/>
            <a:ext cx="9602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{R,K}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68972" name="Rectangle 12"/>
          <p:cNvSpPr>
            <a:spLocks noChangeArrowheads="1"/>
          </p:cNvSpPr>
          <p:nvPr/>
        </p:nvSpPr>
        <p:spPr bwMode="auto">
          <a:xfrm>
            <a:off x="3643313" y="3100388"/>
            <a:ext cx="11980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{R +1,K}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689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OK for key, but no mutual authentication</a:t>
            </a:r>
          </a:p>
          <a:p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K is acting as Bob’s nonce</a:t>
            </a:r>
          </a:p>
        </p:txBody>
      </p:sp>
      <p:pic>
        <p:nvPicPr>
          <p:cNvPr id="16897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905000"/>
            <a:ext cx="946150" cy="1624013"/>
          </a:xfrm>
          <a:prstGeom prst="rect">
            <a:avLst/>
          </a:prstGeom>
          <a:noFill/>
        </p:spPr>
      </p:pic>
      <p:pic>
        <p:nvPicPr>
          <p:cNvPr id="16897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839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2396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/>
      <p:bldP spid="168966" grpId="0" animBg="1"/>
      <p:bldP spid="168969" grpId="0" animBg="1"/>
      <p:bldP spid="168970" grpId="0" autoUpdateAnimBg="0"/>
      <p:bldP spid="168971" grpId="0" autoUpdateAnimBg="0"/>
      <p:bldP spid="168972" grpId="0" autoUpdateAnimBg="0"/>
      <p:bldP spid="16897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43521-EF0B-5B4F-86AA-B08A134F9247}" type="slidenum">
              <a:rPr lang="en-US" smtClean="0">
                <a:latin typeface="Times New Roman" charset="0"/>
              </a:rPr>
              <a:pPr/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3605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06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157288" y="39417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359650" y="39020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3505200" y="21336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3881438" y="2701925"/>
            <a:ext cx="8841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[R,K]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3643313" y="3405188"/>
            <a:ext cx="12281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[R +1,K]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36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848600" cy="1143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Mutual authentication but key is not secret!</a:t>
            </a:r>
          </a:p>
        </p:txBody>
      </p:sp>
      <p:pic>
        <p:nvPicPr>
          <p:cNvPr id="153616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3617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220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3800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 animBg="1"/>
      <p:bldP spid="153606" grpId="0" animBg="1"/>
      <p:bldP spid="153609" grpId="0" animBg="1"/>
      <p:bldP spid="153610" grpId="0" autoUpdateAnimBg="0"/>
      <p:bldP spid="153611" grpId="0" autoUpdateAnimBg="0"/>
      <p:bldP spid="153612" grpId="0" autoUpdateAnimBg="0"/>
      <p:bldP spid="15361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06C8840-EAA4-B440-AC79-194E702BBC12}" type="slidenum">
              <a:rPr lang="en-US" smtClean="0">
                <a:latin typeface="Times New Roman" charset="0"/>
              </a:rPr>
              <a:pPr/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2286000" y="2630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2209800" y="3240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5" name="Rectangle 7"/>
          <p:cNvSpPr>
            <a:spLocks noChangeArrowheads="1"/>
          </p:cNvSpPr>
          <p:nvPr/>
        </p:nvSpPr>
        <p:spPr bwMode="auto">
          <a:xfrm>
            <a:off x="1143000" y="3810000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7359650" y="3789363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5657" name="Line 9"/>
          <p:cNvSpPr>
            <a:spLocks noChangeShapeType="1"/>
          </p:cNvSpPr>
          <p:nvPr/>
        </p:nvSpPr>
        <p:spPr bwMode="auto">
          <a:xfrm flipV="1">
            <a:off x="2286000" y="3925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5658" name="Rectangle 10"/>
          <p:cNvSpPr>
            <a:spLocks noChangeArrowheads="1"/>
          </p:cNvSpPr>
          <p:nvPr/>
        </p:nvSpPr>
        <p:spPr bwMode="auto">
          <a:xfrm>
            <a:off x="3505200" y="2133600"/>
            <a:ext cx="14927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R</a:t>
            </a:r>
          </a:p>
        </p:txBody>
      </p:sp>
      <p:sp>
        <p:nvSpPr>
          <p:cNvPr id="155659" name="Rectangle 11"/>
          <p:cNvSpPr>
            <a:spLocks noChangeArrowheads="1"/>
          </p:cNvSpPr>
          <p:nvPr/>
        </p:nvSpPr>
        <p:spPr bwMode="auto">
          <a:xfrm>
            <a:off x="3621088" y="2722563"/>
            <a:ext cx="14592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{[R,K]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Alice</a:t>
            </a:r>
            <a:endParaRPr lang="en-US" sz="1800" b="0">
              <a:latin typeface="+mn-lt"/>
            </a:endParaRPr>
          </a:p>
        </p:txBody>
      </p:sp>
      <p:sp>
        <p:nvSpPr>
          <p:cNvPr id="155660" name="Rectangle 12"/>
          <p:cNvSpPr>
            <a:spLocks noChangeArrowheads="1"/>
          </p:cNvSpPr>
          <p:nvPr/>
        </p:nvSpPr>
        <p:spPr bwMode="auto">
          <a:xfrm>
            <a:off x="3494088" y="3427413"/>
            <a:ext cx="17865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{[R +1,K]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495800"/>
            <a:ext cx="76962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and session key!</a:t>
            </a:r>
          </a:p>
        </p:txBody>
      </p:sp>
      <p:pic>
        <p:nvPicPr>
          <p:cNvPr id="155664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286000"/>
            <a:ext cx="946150" cy="1624013"/>
          </a:xfrm>
          <a:prstGeom prst="rect">
            <a:avLst/>
          </a:prstGeom>
          <a:noFill/>
        </p:spPr>
      </p:pic>
      <p:pic>
        <p:nvPicPr>
          <p:cNvPr id="15566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2133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5076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5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7" grpId="0" animBg="1"/>
      <p:bldP spid="155658" grpId="0" autoUpdateAnimBg="0"/>
      <p:bldP spid="155659" grpId="0" autoUpdateAnimBg="0"/>
      <p:bldP spid="155660" grpId="0" autoUpdateAnimBg="0"/>
      <p:bldP spid="1556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AF5312-15E4-A24E-9A13-BB26A2AA568E}" type="slidenum">
              <a:rPr lang="en-US" smtClean="0">
                <a:latin typeface="Times New Roman" charset="0"/>
              </a:rPr>
              <a:pPr/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371600"/>
          </a:xfrm>
        </p:spPr>
        <p:txBody>
          <a:bodyPr/>
          <a:lstStyle/>
          <a:p>
            <a:r>
              <a:rPr lang="en-US" dirty="0"/>
              <a:t>Public Key Authentication and Session Key</a:t>
            </a: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2286000" y="2706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 flipH="1" flipV="1">
            <a:off x="2209800" y="3316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1233488" y="38862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7315200" y="3865563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56681" name="Line 9"/>
          <p:cNvSpPr>
            <a:spLocks noChangeShapeType="1"/>
          </p:cNvSpPr>
          <p:nvPr/>
        </p:nvSpPr>
        <p:spPr bwMode="auto">
          <a:xfrm flipV="1">
            <a:off x="2286000" y="39100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3505200" y="2209800"/>
            <a:ext cx="13474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3619500" y="2778125"/>
            <a:ext cx="131765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[{R,K}</a:t>
            </a:r>
            <a:r>
              <a:rPr lang="en-US" sz="1600" b="0" baseline="-25000">
                <a:latin typeface="+mn-lt"/>
              </a:rPr>
              <a:t>Alice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3505200" y="3390900"/>
            <a:ext cx="16085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 +1,K}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1566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5720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see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R,K}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{R +1,K}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5668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2338388"/>
            <a:ext cx="946150" cy="1624012"/>
          </a:xfrm>
          <a:prstGeom prst="rect">
            <a:avLst/>
          </a:prstGeom>
          <a:noFill/>
        </p:spPr>
      </p:pic>
      <p:pic>
        <p:nvPicPr>
          <p:cNvPr id="156689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2209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1671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56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6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7" grpId="0" animBg="1"/>
      <p:bldP spid="156678" grpId="0" animBg="1"/>
      <p:bldP spid="156681" grpId="0" animBg="1"/>
      <p:bldP spid="156682" grpId="0" autoUpdateAnimBg="0"/>
      <p:bldP spid="156683" grpId="0" autoUpdateAnimBg="0"/>
      <p:bldP spid="156684" grpId="0" autoUpdateAnimBg="0"/>
      <p:bldP spid="1566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Sources of Entropy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38862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Coin Tosses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Radioactive decay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Typing Speed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Thermal noise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Ring Oscillator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Lava Lamps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Noisy diode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arm speed variation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800600" y="19050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id, thread id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Drift between clock and timer interrupts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Ticks since boot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 stats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Free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Cursor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Execution time (Jitter)</a:t>
            </a:r>
          </a:p>
          <a:p>
            <a:pPr marL="342900" indent="-342900"/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8084BA-52D6-5342-BFFB-F43E714002DC}" type="slidenum">
              <a:rPr lang="en-US" smtClean="0">
                <a:latin typeface="Times New Roman" charset="0"/>
              </a:rPr>
              <a:pPr/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concern…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encrypts message with shared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records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later attacks Alice’s (or Bob’s) computer to find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Trudy decrypts recorded messages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 forward secrecy (PFS):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cannot later decrypt recorded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if Trudy gets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other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secret(s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possible?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5C9A5FC-3A8C-C34A-93BE-0641F0F90AFC}" type="slidenum">
              <a:rPr lang="en-US" smtClean="0">
                <a:latin typeface="Times New Roman" charset="0"/>
              </a:rPr>
              <a:pPr/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Alice and Bob share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perfect forward secrecy, Alice and Bob cannot use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encrypt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they must use a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forget it after it’s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Problem: How can Alice and Bob agree on 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ensure PFS?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5402987-C71D-9D4F-98D3-8D66DCCEBA8E}" type="slidenum">
              <a:rPr lang="en-US" smtClean="0">
                <a:latin typeface="Times New Roman" charset="0"/>
              </a:rPr>
              <a:pPr/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56087"/>
            <a:ext cx="7696200" cy="129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could also record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she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294918" name="Line 6"/>
          <p:cNvSpPr>
            <a:spLocks noChangeShapeType="1"/>
          </p:cNvSpPr>
          <p:nvPr/>
        </p:nvSpPr>
        <p:spPr bwMode="auto">
          <a:xfrm flipV="1">
            <a:off x="2286000" y="242728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4919" name="Rectangle 7"/>
          <p:cNvSpPr>
            <a:spLocks noChangeArrowheads="1"/>
          </p:cNvSpPr>
          <p:nvPr/>
        </p:nvSpPr>
        <p:spPr bwMode="auto">
          <a:xfrm>
            <a:off x="889000" y="3417887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  <a:endParaRPr lang="en-US" sz="1600" b="0">
              <a:latin typeface="+mn-lt"/>
            </a:endParaRPr>
          </a:p>
        </p:txBody>
      </p:sp>
      <p:sp>
        <p:nvSpPr>
          <p:cNvPr id="294920" name="Rectangle 8"/>
          <p:cNvSpPr>
            <a:spLocks noChangeArrowheads="1"/>
          </p:cNvSpPr>
          <p:nvPr/>
        </p:nvSpPr>
        <p:spPr bwMode="auto">
          <a:xfrm>
            <a:off x="7091363" y="3397250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  <a:endParaRPr lang="en-US" sz="1600" b="0">
              <a:latin typeface="+mn-lt"/>
            </a:endParaRP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3657600" y="1916112"/>
            <a:ext cx="11196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E(K</a:t>
            </a:r>
            <a:r>
              <a:rPr lang="en-US" sz="1600" b="0" baseline="-25000">
                <a:latin typeface="+mn-lt"/>
              </a:rPr>
              <a:t>S</a:t>
            </a:r>
            <a:r>
              <a:rPr lang="en-US" sz="1600" b="0">
                <a:latin typeface="+mn-lt"/>
              </a:rPr>
              <a:t>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4923" name="Rectangle 11"/>
          <p:cNvSpPr>
            <a:spLocks noChangeArrowheads="1"/>
          </p:cNvSpPr>
          <p:nvPr/>
        </p:nvSpPr>
        <p:spPr bwMode="auto">
          <a:xfrm>
            <a:off x="3311525" y="2767012"/>
            <a:ext cx="17354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E(messages, K</a:t>
            </a:r>
            <a:r>
              <a:rPr lang="en-US" sz="1600" b="0" baseline="-25000">
                <a:latin typeface="+mn-lt"/>
              </a:rPr>
              <a:t>S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4924" name="Line 12"/>
          <p:cNvSpPr>
            <a:spLocks noChangeShapeType="1"/>
          </p:cNvSpPr>
          <p:nvPr/>
        </p:nvSpPr>
        <p:spPr bwMode="auto">
          <a:xfrm>
            <a:off x="2286000" y="326548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pic>
        <p:nvPicPr>
          <p:cNvPr id="294925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1250" y="1817687"/>
            <a:ext cx="946150" cy="1624013"/>
          </a:xfrm>
          <a:prstGeom prst="rect">
            <a:avLst/>
          </a:prstGeom>
          <a:noFill/>
        </p:spPr>
      </p:pic>
      <p:pic>
        <p:nvPicPr>
          <p:cNvPr id="294926" name="Picture 1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53275" y="17526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1981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  <p:bldP spid="294918" grpId="0" animBg="1"/>
      <p:bldP spid="294922" grpId="0" autoUpdateAnimBg="0"/>
      <p:bldP spid="294923" grpId="0" autoUpdateAnimBg="0"/>
      <p:bldP spid="29492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2CDF63-980D-A142-AADD-507CB2315AC5}" type="slidenum">
              <a:rPr lang="en-US" smtClean="0">
                <a:latin typeface="Times New Roman" charset="0"/>
              </a:rPr>
              <a:pPr/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696200" cy="1143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use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PFS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-Hellman: public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4876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-Hellman is subject to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How to get PFS and prevent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314375" name="Line 7"/>
          <p:cNvSpPr>
            <a:spLocks noChangeShapeType="1"/>
          </p:cNvSpPr>
          <p:nvPr/>
        </p:nvSpPr>
        <p:spPr bwMode="auto">
          <a:xfrm flipV="1">
            <a:off x="2041525" y="3468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14376" name="Line 8"/>
          <p:cNvSpPr>
            <a:spLocks noChangeShapeType="1"/>
          </p:cNvSpPr>
          <p:nvPr/>
        </p:nvSpPr>
        <p:spPr bwMode="auto">
          <a:xfrm flipH="1" flipV="1">
            <a:off x="1965325" y="40259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314377" name="Rectangle 9"/>
          <p:cNvSpPr>
            <a:spLocks noChangeArrowheads="1"/>
          </p:cNvSpPr>
          <p:nvPr/>
        </p:nvSpPr>
        <p:spPr bwMode="auto">
          <a:xfrm>
            <a:off x="736600" y="4359275"/>
            <a:ext cx="857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a</a:t>
            </a:r>
          </a:p>
        </p:txBody>
      </p:sp>
      <p:sp>
        <p:nvSpPr>
          <p:cNvPr id="314378" name="Rectangle 10"/>
          <p:cNvSpPr>
            <a:spLocks noChangeArrowheads="1"/>
          </p:cNvSpPr>
          <p:nvPr/>
        </p:nvSpPr>
        <p:spPr bwMode="auto">
          <a:xfrm>
            <a:off x="6934200" y="4359275"/>
            <a:ext cx="777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b</a:t>
            </a:r>
          </a:p>
        </p:txBody>
      </p:sp>
      <p:sp>
        <p:nvSpPr>
          <p:cNvPr id="314379" name="Rectangle 11"/>
          <p:cNvSpPr>
            <a:spLocks noChangeArrowheads="1"/>
          </p:cNvSpPr>
          <p:nvPr/>
        </p:nvSpPr>
        <p:spPr bwMode="auto">
          <a:xfrm>
            <a:off x="3429000" y="2971800"/>
            <a:ext cx="1002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</a:t>
            </a:r>
          </a:p>
        </p:txBody>
      </p:sp>
      <p:sp>
        <p:nvSpPr>
          <p:cNvPr id="314380" name="Rectangle 12"/>
          <p:cNvSpPr>
            <a:spLocks noChangeArrowheads="1"/>
          </p:cNvSpPr>
          <p:nvPr/>
        </p:nvSpPr>
        <p:spPr bwMode="auto">
          <a:xfrm>
            <a:off x="3429000" y="3554413"/>
            <a:ext cx="10021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</a:t>
            </a:r>
          </a:p>
        </p:txBody>
      </p:sp>
      <p:pic>
        <p:nvPicPr>
          <p:cNvPr id="314381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768600"/>
            <a:ext cx="946150" cy="1624013"/>
          </a:xfrm>
          <a:prstGeom prst="rect">
            <a:avLst/>
          </a:prstGeom>
          <a:noFill/>
        </p:spPr>
      </p:pic>
      <p:pic>
        <p:nvPicPr>
          <p:cNvPr id="314382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2651125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20414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  <p:bldP spid="314375" grpId="0" animBg="1"/>
      <p:bldP spid="314376" grpId="0" animBg="1"/>
      <p:bldP spid="314379" grpId="0" autoUpdateAnimBg="0"/>
      <p:bldP spid="314380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2D26F0-38E7-1143-97AA-5FBE70109784}" type="slidenum">
              <a:rPr lang="en-US" smtClean="0">
                <a:latin typeface="Times New Roman" charset="0"/>
              </a:rPr>
              <a:pPr/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3732630"/>
            <a:ext cx="8153400" cy="2438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forgets a, Bob forgets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Ephemeral </a:t>
            </a:r>
            <a:r>
              <a:rPr lang="en-US" sz="20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even Alice and Bob can later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ways to do PFS?</a:t>
            </a:r>
          </a:p>
        </p:txBody>
      </p:sp>
      <p:sp>
        <p:nvSpPr>
          <p:cNvPr id="295942" name="Line 6"/>
          <p:cNvSpPr>
            <a:spLocks noChangeShapeType="1"/>
          </p:cNvSpPr>
          <p:nvPr/>
        </p:nvSpPr>
        <p:spPr bwMode="auto">
          <a:xfrm flipV="1">
            <a:off x="2049463" y="2124075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5943" name="Line 7"/>
          <p:cNvSpPr>
            <a:spLocks noChangeShapeType="1"/>
          </p:cNvSpPr>
          <p:nvPr/>
        </p:nvSpPr>
        <p:spPr bwMode="auto">
          <a:xfrm flipH="1" flipV="1">
            <a:off x="1973263" y="2681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5944" name="Rectangle 8"/>
          <p:cNvSpPr>
            <a:spLocks noChangeArrowheads="1"/>
          </p:cNvSpPr>
          <p:nvPr/>
        </p:nvSpPr>
        <p:spPr bwMode="auto">
          <a:xfrm>
            <a:off x="762000" y="3014663"/>
            <a:ext cx="8575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a</a:t>
            </a:r>
          </a:p>
        </p:txBody>
      </p:sp>
      <p:sp>
        <p:nvSpPr>
          <p:cNvPr id="295945" name="Rectangle 9"/>
          <p:cNvSpPr>
            <a:spLocks noChangeArrowheads="1"/>
          </p:cNvSpPr>
          <p:nvPr/>
        </p:nvSpPr>
        <p:spPr bwMode="auto">
          <a:xfrm>
            <a:off x="7010400" y="3014663"/>
            <a:ext cx="7778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b</a:t>
            </a:r>
          </a:p>
        </p:txBody>
      </p:sp>
      <p:sp>
        <p:nvSpPr>
          <p:cNvPr id="295946" name="Rectangle 10"/>
          <p:cNvSpPr>
            <a:spLocks noChangeArrowheads="1"/>
          </p:cNvSpPr>
          <p:nvPr/>
        </p:nvSpPr>
        <p:spPr bwMode="auto">
          <a:xfrm>
            <a:off x="3048000" y="1627188"/>
            <a:ext cx="1708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95947" name="Rectangle 11"/>
          <p:cNvSpPr>
            <a:spLocks noChangeArrowheads="1"/>
          </p:cNvSpPr>
          <p:nvPr/>
        </p:nvSpPr>
        <p:spPr bwMode="auto">
          <a:xfrm>
            <a:off x="3048000" y="2209800"/>
            <a:ext cx="17089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p, 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pic>
        <p:nvPicPr>
          <p:cNvPr id="295948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650" y="1447800"/>
            <a:ext cx="946150" cy="1624013"/>
          </a:xfrm>
          <a:prstGeom prst="rect">
            <a:avLst/>
          </a:prstGeom>
          <a:noFill/>
        </p:spPr>
      </p:pic>
      <p:pic>
        <p:nvPicPr>
          <p:cNvPr id="295949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371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0" presetClass="entr" presetSubtype="8441539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  <p:bldP spid="295942" grpId="0" animBg="1"/>
      <p:bldP spid="295943" grpId="0" animBg="1"/>
      <p:bldP spid="295946" grpId="0" autoUpdateAnimBg="0"/>
      <p:bldP spid="295947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110633F-B6A8-1B40-BE18-FBC7BE061341}" type="slidenum">
              <a:rPr lang="en-US" smtClean="0">
                <a:latin typeface="Times New Roman" charset="0"/>
              </a:rPr>
              <a:pPr/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371600"/>
          </a:xfrm>
        </p:spPr>
        <p:txBody>
          <a:bodyPr/>
          <a:lstStyle/>
          <a:p>
            <a:r>
              <a:rPr lang="en-US" dirty="0"/>
              <a:t>Mutual Authentication, Session Key and PFS</a:t>
            </a:r>
          </a:p>
        </p:txBody>
      </p:sp>
      <p:sp>
        <p:nvSpPr>
          <p:cNvPr id="296965" name="Line 5"/>
          <p:cNvSpPr>
            <a:spLocks noChangeShapeType="1"/>
          </p:cNvSpPr>
          <p:nvPr/>
        </p:nvSpPr>
        <p:spPr bwMode="auto">
          <a:xfrm flipV="1">
            <a:off x="2286000" y="2401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66" name="Line 6"/>
          <p:cNvSpPr>
            <a:spLocks noChangeShapeType="1"/>
          </p:cNvSpPr>
          <p:nvPr/>
        </p:nvSpPr>
        <p:spPr bwMode="auto">
          <a:xfrm flipH="1" flipV="1">
            <a:off x="2209800" y="3011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67" name="Rectangle 7"/>
          <p:cNvSpPr>
            <a:spLocks noChangeArrowheads="1"/>
          </p:cNvSpPr>
          <p:nvPr/>
        </p:nvSpPr>
        <p:spPr bwMode="auto">
          <a:xfrm>
            <a:off x="1157288" y="365760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296968" name="Rectangle 8"/>
          <p:cNvSpPr>
            <a:spLocks noChangeArrowheads="1"/>
          </p:cNvSpPr>
          <p:nvPr/>
        </p:nvSpPr>
        <p:spPr bwMode="auto">
          <a:xfrm>
            <a:off x="7391400" y="3597275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296969" name="Line 9"/>
          <p:cNvSpPr>
            <a:spLocks noChangeShapeType="1"/>
          </p:cNvSpPr>
          <p:nvPr/>
        </p:nvSpPr>
        <p:spPr bwMode="auto">
          <a:xfrm flipV="1">
            <a:off x="2286000" y="3605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96970" name="Rectangle 10"/>
          <p:cNvSpPr>
            <a:spLocks noChangeArrowheads="1"/>
          </p:cNvSpPr>
          <p:nvPr/>
        </p:nvSpPr>
        <p:spPr bwMode="auto">
          <a:xfrm>
            <a:off x="3429000" y="1905000"/>
            <a:ext cx="14542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Alice”, R</a:t>
            </a:r>
            <a:r>
              <a:rPr lang="en-US" sz="1600" b="0" baseline="-25000">
                <a:latin typeface="+mn-lt"/>
              </a:rPr>
              <a:t>A</a:t>
            </a:r>
            <a:endParaRPr lang="en-US" sz="1600" b="0">
              <a:latin typeface="+mn-lt"/>
            </a:endParaRPr>
          </a:p>
        </p:txBody>
      </p:sp>
      <p:sp>
        <p:nvSpPr>
          <p:cNvPr id="296971" name="Rectangle 11"/>
          <p:cNvSpPr>
            <a:spLocks noChangeArrowheads="1"/>
          </p:cNvSpPr>
          <p:nvPr/>
        </p:nvSpPr>
        <p:spPr bwMode="auto">
          <a:xfrm>
            <a:off x="2819400" y="2493963"/>
            <a:ext cx="24999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[{R</a:t>
            </a:r>
            <a:r>
              <a:rPr lang="en-US" sz="1600" b="0" baseline="-25000">
                <a:latin typeface="+mn-lt"/>
              </a:rPr>
              <a:t>A</a:t>
            </a:r>
            <a:r>
              <a:rPr lang="en-US" sz="1600" b="0">
                <a:latin typeface="+mn-lt"/>
              </a:rPr>
              <a:t>, g</a:t>
            </a:r>
            <a:r>
              <a:rPr lang="en-US" sz="1600" b="0" baseline="30000">
                <a:latin typeface="+mn-lt"/>
              </a:rPr>
              <a:t>b</a:t>
            </a:r>
            <a:r>
              <a:rPr lang="en-US" sz="1600" b="0">
                <a:latin typeface="+mn-lt"/>
              </a:rPr>
              <a:t> mod p}</a:t>
            </a:r>
            <a:r>
              <a:rPr lang="en-US" sz="1600" b="0" baseline="-25000">
                <a:latin typeface="+mn-lt"/>
              </a:rPr>
              <a:t>Alice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Bob</a:t>
            </a:r>
            <a:endParaRPr lang="en-US" sz="1600" b="0">
              <a:latin typeface="+mn-lt"/>
            </a:endParaRPr>
          </a:p>
        </p:txBody>
      </p:sp>
      <p:sp>
        <p:nvSpPr>
          <p:cNvPr id="296972" name="Rectangle 12"/>
          <p:cNvSpPr>
            <a:spLocks noChangeArrowheads="1"/>
          </p:cNvSpPr>
          <p:nvPr/>
        </p:nvSpPr>
        <p:spPr bwMode="auto">
          <a:xfrm>
            <a:off x="2930525" y="3106738"/>
            <a:ext cx="21465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[{R</a:t>
            </a:r>
            <a:r>
              <a:rPr lang="en-US" sz="1600" b="0" baseline="-25000">
                <a:latin typeface="+mn-lt"/>
              </a:rPr>
              <a:t>B</a:t>
            </a:r>
            <a:r>
              <a:rPr lang="en-US" sz="1600" b="0">
                <a:latin typeface="+mn-lt"/>
              </a:rPr>
              <a:t>, g</a:t>
            </a:r>
            <a:r>
              <a:rPr lang="en-US" sz="1600" b="0" baseline="30000">
                <a:latin typeface="+mn-lt"/>
              </a:rPr>
              <a:t>a</a:t>
            </a:r>
            <a:r>
              <a:rPr lang="en-US" sz="1600" b="0">
                <a:latin typeface="+mn-lt"/>
              </a:rPr>
              <a:t> mod p}</a:t>
            </a:r>
            <a:r>
              <a:rPr lang="en-US" sz="1600" b="0" baseline="-25000">
                <a:latin typeface="+mn-lt"/>
              </a:rPr>
              <a:t>Bob</a:t>
            </a:r>
            <a:r>
              <a:rPr lang="en-US" sz="1600" b="0">
                <a:latin typeface="+mn-lt"/>
              </a:rPr>
              <a:t>]</a:t>
            </a:r>
            <a:r>
              <a:rPr lang="en-US" sz="1600" b="0" baseline="-25000">
                <a:latin typeface="+mn-lt"/>
              </a:rPr>
              <a:t>Alice</a:t>
            </a:r>
            <a:endParaRPr lang="en-US" sz="1600" b="0">
              <a:latin typeface="+mn-lt"/>
            </a:endParaRP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09600" y="42672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Session key is K = g</a:t>
            </a:r>
            <a:r>
              <a:rPr lang="en-US" sz="20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Alice forgets a and Bob forgets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If Trudy later gets Bob’s and Alice’s secrets, she cannot recover session key K</a:t>
            </a:r>
          </a:p>
        </p:txBody>
      </p:sp>
      <p:pic>
        <p:nvPicPr>
          <p:cNvPr id="296977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35050" y="2057400"/>
            <a:ext cx="946150" cy="1624013"/>
          </a:xfrm>
          <a:prstGeom prst="rect">
            <a:avLst/>
          </a:prstGeom>
          <a:noFill/>
        </p:spPr>
      </p:pic>
      <p:pic>
        <p:nvPicPr>
          <p:cNvPr id="29697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96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42938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296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5" grpId="0" animBg="1"/>
      <p:bldP spid="296966" grpId="0" animBg="1"/>
      <p:bldP spid="296969" grpId="0" animBg="1"/>
      <p:bldP spid="296970" grpId="0" autoUpdateAnimBg="0"/>
      <p:bldP spid="296971" grpId="0" autoUpdateAnimBg="0"/>
      <p:bldP spid="296972" grpId="0" autoUpdateAnimBg="0"/>
      <p:bldP spid="296976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29C4F8D-AF16-4449-A3DF-4C453FB7C5A7}" type="slidenum">
              <a:rPr lang="en-US" smtClean="0">
                <a:latin typeface="Times New Roman" charset="0"/>
              </a:rPr>
              <a:pPr/>
              <a:t>66</a:t>
            </a:fld>
            <a:endParaRPr lang="en-US" dirty="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24800" cy="4495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timestamp T is the current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in many security protocols (Kerberos, for example)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Like a nonce that both sides know in advance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But, use of timestamps implies that time is a security-critical parameter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Clocks never exactly the same, so must allow for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skew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risk of replay</a:t>
            </a:r>
            <a:endParaRPr lang="en-US" sz="2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clock skew is enough?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2B4F25-D5EA-7949-AB7B-6C0F5A88C575}" type="slidenum">
              <a:rPr lang="en-US" smtClean="0">
                <a:latin typeface="Times New Roman" charset="0"/>
              </a:rPr>
              <a:pPr/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7702" name="Line 6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7704" name="Rectangle 8"/>
          <p:cNvSpPr>
            <a:spLocks noChangeArrowheads="1"/>
          </p:cNvSpPr>
          <p:nvPr/>
        </p:nvSpPr>
        <p:spPr bwMode="auto">
          <a:xfrm>
            <a:off x="7315200" y="3962400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819400" y="2532063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{[T,K]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</a:p>
        </p:txBody>
      </p:sp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3373438" y="3143250"/>
            <a:ext cx="1756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{[T +1,K]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Alice</a:t>
            </a:r>
            <a:endParaRPr lang="en-US" sz="1800" b="0">
              <a:latin typeface="+mn-lt"/>
            </a:endParaRPr>
          </a:p>
        </p:txBody>
      </p:sp>
      <p:sp>
        <p:nvSpPr>
          <p:cNvPr id="157715" name="Rectangle 19"/>
          <p:cNvSpPr>
            <a:spLocks noChangeArrowheads="1"/>
          </p:cNvSpPr>
          <p:nvPr/>
        </p:nvSpPr>
        <p:spPr bwMode="auto">
          <a:xfrm>
            <a:off x="1219200" y="39782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762000" y="4876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</p:txBody>
      </p:sp>
      <p:pic>
        <p:nvPicPr>
          <p:cNvPr id="157718" name="Picture 2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438400"/>
            <a:ext cx="946150" cy="1624013"/>
          </a:xfrm>
          <a:prstGeom prst="rect">
            <a:avLst/>
          </a:prstGeom>
          <a:noFill/>
        </p:spPr>
      </p:pic>
      <p:pic>
        <p:nvPicPr>
          <p:cNvPr id="157719" name="Picture 2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297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44503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1" grpId="0" animBg="1"/>
      <p:bldP spid="157702" grpId="0" animBg="1"/>
      <p:bldP spid="157706" grpId="0" autoUpdateAnimBg="0"/>
      <p:bldP spid="157707" grpId="0" autoUpdateAnimBg="0"/>
      <p:bldP spid="15771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D3E4A03-447B-8549-B5DA-5ABDBA983D71}" type="slidenum">
              <a:rPr lang="en-US" smtClean="0">
                <a:latin typeface="Times New Roman" charset="0"/>
              </a:rPr>
              <a:pPr/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59748" name="Line 4"/>
          <p:cNvSpPr>
            <a:spLocks noChangeShapeType="1"/>
          </p:cNvSpPr>
          <p:nvPr/>
        </p:nvSpPr>
        <p:spPr bwMode="auto">
          <a:xfrm flipV="1">
            <a:off x="2286000" y="28463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9749" name="Line 5"/>
          <p:cNvSpPr>
            <a:spLocks noChangeShapeType="1"/>
          </p:cNvSpPr>
          <p:nvPr/>
        </p:nvSpPr>
        <p:spPr bwMode="auto">
          <a:xfrm flipH="1" flipV="1">
            <a:off x="2209800" y="34559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7239000" y="38258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2819400" y="2330450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[{T,K}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Alice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3352800" y="2943225"/>
            <a:ext cx="17567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+1,K}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59757" name="Rectangle 13"/>
          <p:cNvSpPr>
            <a:spLocks noChangeArrowheads="1"/>
          </p:cNvSpPr>
          <p:nvPr/>
        </p:nvSpPr>
        <p:spPr bwMode="auto">
          <a:xfrm>
            <a:off x="1219200" y="3810000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62000" y="4572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can use Alice’s public key to find</a:t>
            </a:r>
          </a:p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T,K}</a:t>
            </a:r>
            <a:r>
              <a:rPr lang="en-US" sz="2000" b="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and then…</a:t>
            </a:r>
          </a:p>
        </p:txBody>
      </p:sp>
      <p:pic>
        <p:nvPicPr>
          <p:cNvPr id="1597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2209800"/>
            <a:ext cx="946150" cy="1624013"/>
          </a:xfrm>
          <a:prstGeom prst="rect">
            <a:avLst/>
          </a:prstGeom>
          <a:noFill/>
        </p:spPr>
      </p:pic>
      <p:pic>
        <p:nvPicPr>
          <p:cNvPr id="159760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21447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  <p:bldP spid="159749" grpId="0" animBg="1"/>
      <p:bldP spid="159751" grpId="0" autoUpdateAnimBg="0"/>
      <p:bldP spid="159752" grpId="0" autoUpdateAnimBg="0"/>
      <p:bldP spid="15975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244CD20-BFB0-6F48-9296-D391017B2A87}" type="slidenum">
              <a:rPr lang="en-US" smtClean="0">
                <a:latin typeface="Times New Roman" charset="0"/>
              </a:rPr>
              <a:pPr/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60772" name="Line 4"/>
          <p:cNvSpPr>
            <a:spLocks noChangeShapeType="1"/>
          </p:cNvSpPr>
          <p:nvPr/>
        </p:nvSpPr>
        <p:spPr bwMode="auto">
          <a:xfrm flipV="1">
            <a:off x="2286000" y="3048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0773" name="Line 5"/>
          <p:cNvSpPr>
            <a:spLocks noChangeShapeType="1"/>
          </p:cNvSpPr>
          <p:nvPr/>
        </p:nvSpPr>
        <p:spPr bwMode="auto">
          <a:xfrm flipH="1" flipV="1">
            <a:off x="2209800" y="3657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7315200" y="3810000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60775" name="Rectangle 7"/>
          <p:cNvSpPr>
            <a:spLocks noChangeArrowheads="1"/>
          </p:cNvSpPr>
          <p:nvPr/>
        </p:nvSpPr>
        <p:spPr bwMode="auto">
          <a:xfrm>
            <a:off x="2743200" y="2532063"/>
            <a:ext cx="26932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Trudy”, [</a:t>
            </a:r>
            <a:r>
              <a:rPr lang="en-US" sz="1800" b="0">
                <a:solidFill>
                  <a:srgbClr val="FF0000"/>
                </a:solidFill>
                <a:latin typeface="+mn-lt"/>
              </a:rPr>
              <a:t>{T,K}</a:t>
            </a:r>
            <a:r>
              <a:rPr lang="en-US" sz="1800" b="0" baseline="-25000">
                <a:solidFill>
                  <a:srgbClr val="FF0000"/>
                </a:solidFill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Trudy</a:t>
            </a:r>
          </a:p>
        </p:txBody>
      </p:sp>
      <p:sp>
        <p:nvSpPr>
          <p:cNvPr id="160776" name="Rectangle 8"/>
          <p:cNvSpPr>
            <a:spLocks noChangeArrowheads="1"/>
          </p:cNvSpPr>
          <p:nvPr/>
        </p:nvSpPr>
        <p:spPr bwMode="auto">
          <a:xfrm>
            <a:off x="3352800" y="3143250"/>
            <a:ext cx="18108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+1,</a:t>
            </a:r>
            <a:r>
              <a:rPr lang="en-US" sz="1800" b="0">
                <a:solidFill>
                  <a:srgbClr val="FF0000"/>
                </a:solidFill>
                <a:latin typeface="+mn-lt"/>
              </a:rPr>
              <a:t>K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Trudy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60783" name="Rectangle 15"/>
          <p:cNvSpPr>
            <a:spLocks noChangeArrowheads="1"/>
          </p:cNvSpPr>
          <p:nvPr/>
        </p:nvSpPr>
        <p:spPr bwMode="auto">
          <a:xfrm>
            <a:off x="947738" y="3825875"/>
            <a:ext cx="7661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Trudy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762000" y="43434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obtains Alice-Bob session key 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Trudy must act within clock skew</a:t>
            </a:r>
          </a:p>
        </p:txBody>
      </p:sp>
      <p:pic>
        <p:nvPicPr>
          <p:cNvPr id="160786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209800"/>
            <a:ext cx="1076325" cy="1665288"/>
          </a:xfrm>
          <a:prstGeom prst="rect">
            <a:avLst/>
          </a:prstGeom>
          <a:noFill/>
        </p:spPr>
      </p:pic>
      <p:pic>
        <p:nvPicPr>
          <p:cNvPr id="16078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41388" y="2590800"/>
            <a:ext cx="1039812" cy="12827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 animBg="1"/>
      <p:bldP spid="160773" grpId="0" animBg="1"/>
      <p:bldP spid="160775" grpId="0" autoUpdateAnimBg="0"/>
      <p:bldP spid="160776" grpId="0" autoUpdateAnimBg="0"/>
      <p:bldP spid="16078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Fair coin toss: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Each coin toss adds 1 bit of 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Biased (but independent) coin tosses</a:t>
            </a:r>
          </a:p>
          <a:p>
            <a:pPr lvl="1">
              <a:lnSpc>
                <a:spcPct val="90000"/>
              </a:lnSpc>
            </a:pPr>
            <a:r>
              <a:rPr lang="en-US" sz="2000" dirty="0" err="1"/>
              <a:t>Pr(x</a:t>
            </a:r>
            <a:r>
              <a:rPr lang="en-US" sz="2000" dirty="0"/>
              <a:t>=1)= 1/4, </a:t>
            </a:r>
            <a:r>
              <a:rPr lang="en-US" sz="2000" dirty="0" err="1"/>
              <a:t>Pr(x</a:t>
            </a:r>
            <a:r>
              <a:rPr lang="en-US" sz="2000" dirty="0"/>
              <a:t>=0)= 3/4.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Entropy: -1/4 lg(1/4)-3/4 lg(3/4)= 1/2  + 1/4 lg(3) ≈ .85 bit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John wears red shoes, x</a:t>
            </a:r>
            <a:r>
              <a:rPr lang="en-US" sz="2000" baseline="-25000" dirty="0"/>
              <a:t>i</a:t>
            </a:r>
            <a:r>
              <a:rPr lang="en-US" sz="2000" dirty="0"/>
              <a:t>=1 otherwise x</a:t>
            </a:r>
            <a:r>
              <a:rPr lang="en-US" sz="2000" baseline="-25000" dirty="0"/>
              <a:t>i</a:t>
            </a:r>
            <a:r>
              <a:rPr lang="en-US" sz="2000" dirty="0"/>
              <a:t>=0. x</a:t>
            </a:r>
            <a:r>
              <a:rPr lang="en-US" sz="2000" baseline="-25000" dirty="0"/>
              <a:t>i+1</a:t>
            </a:r>
            <a:r>
              <a:rPr lang="en-US" sz="2000" dirty="0"/>
              <a:t>=x</a:t>
            </a:r>
            <a:r>
              <a:rPr lang="en-US" sz="2000" baseline="-25000" dirty="0"/>
              <a:t>i</a:t>
            </a:r>
            <a:r>
              <a:rPr lang="en-US" sz="2000" dirty="0"/>
              <a:t>⊕1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Even if John wears red shoes randomly with </a:t>
            </a:r>
            <a:r>
              <a:rPr lang="en-US" sz="2000" dirty="0" err="1"/>
              <a:t>p</a:t>
            </a:r>
            <a:r>
              <a:rPr lang="en-US" sz="2000" dirty="0"/>
              <a:t>=1/2, every 2n bits only have </a:t>
            </a:r>
            <a:r>
              <a:rPr lang="en-US" sz="2000" dirty="0" err="1"/>
              <a:t>n</a:t>
            </a:r>
            <a:r>
              <a:rPr lang="en-US" sz="2000" dirty="0"/>
              <a:t> bits of entropy.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Calculate entropy with a different “wear red shoes” distribution”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64CE7EA-FFDC-4C4A-B4DD-B87C9C65D9B9}" type="slidenum">
              <a:rPr lang="en-US" smtClean="0">
                <a:latin typeface="Times New Roman" charset="0"/>
              </a:rPr>
              <a:pPr/>
              <a:t>70</a:t>
            </a:fld>
            <a:endParaRPr lang="en-US" dirty="0">
              <a:latin typeface="Times New Roman" charset="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/>
              <a:t>Sign and encrypt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Sign and encrypt with timestamp…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timestamp…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Insecure</a:t>
            </a:r>
          </a:p>
          <a:p>
            <a:r>
              <a:rPr lang="en-US" sz="2000" dirty="0"/>
              <a:t>Protocols can be subtle!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45C3DA0-CEA3-CA48-9E0F-B370B8102D21}" type="slidenum">
              <a:rPr lang="en-US" smtClean="0">
                <a:latin typeface="Times New Roman" charset="0"/>
              </a:rPr>
              <a:pPr/>
              <a:t>71</a:t>
            </a:fld>
            <a:endParaRPr lang="en-US" dirty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848600" cy="1524000"/>
          </a:xfrm>
        </p:spPr>
        <p:txBody>
          <a:bodyPr/>
          <a:lstStyle/>
          <a:p>
            <a:r>
              <a:rPr lang="en-US" dirty="0"/>
              <a:t>Public Key Authentication with Timestamp T</a:t>
            </a:r>
          </a:p>
        </p:txBody>
      </p:sp>
      <p:sp>
        <p:nvSpPr>
          <p:cNvPr id="161796" name="Line 4"/>
          <p:cNvSpPr>
            <a:spLocks noChangeShapeType="1"/>
          </p:cNvSpPr>
          <p:nvPr/>
        </p:nvSpPr>
        <p:spPr bwMode="auto">
          <a:xfrm flipV="1">
            <a:off x="2286000" y="2590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1797" name="Line 5"/>
          <p:cNvSpPr>
            <a:spLocks noChangeShapeType="1"/>
          </p:cNvSpPr>
          <p:nvPr/>
        </p:nvSpPr>
        <p:spPr bwMode="auto">
          <a:xfrm flipH="1" flipV="1">
            <a:off x="2209800" y="32004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7359650" y="35337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161799" name="Rectangle 7"/>
          <p:cNvSpPr>
            <a:spLocks noChangeArrowheads="1"/>
          </p:cNvSpPr>
          <p:nvPr/>
        </p:nvSpPr>
        <p:spPr bwMode="auto">
          <a:xfrm>
            <a:off x="2895600" y="2074863"/>
            <a:ext cx="2549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Alice”, [{T,K}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Alice</a:t>
            </a:r>
          </a:p>
        </p:txBody>
      </p:sp>
      <p:sp>
        <p:nvSpPr>
          <p:cNvPr id="161800" name="Rectangle 8"/>
          <p:cNvSpPr>
            <a:spLocks noChangeArrowheads="1"/>
          </p:cNvSpPr>
          <p:nvPr/>
        </p:nvSpPr>
        <p:spPr bwMode="auto">
          <a:xfrm>
            <a:off x="3505200" y="2686050"/>
            <a:ext cx="15386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[{T +1}</a:t>
            </a:r>
            <a:r>
              <a:rPr lang="en-US" sz="1800" b="0" baseline="-25000">
                <a:latin typeface="+mn-lt"/>
              </a:rPr>
              <a:t>Alice</a:t>
            </a:r>
            <a:r>
              <a:rPr lang="en-US" sz="1800" b="0">
                <a:latin typeface="+mn-lt"/>
              </a:rPr>
              <a:t>]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161805" name="Rectangle 13"/>
          <p:cNvSpPr>
            <a:spLocks noChangeArrowheads="1"/>
          </p:cNvSpPr>
          <p:nvPr/>
        </p:nvSpPr>
        <p:spPr bwMode="auto">
          <a:xfrm>
            <a:off x="1219200" y="35972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62000" y="42672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“encrypt and sign”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Yes, seems to be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Does “sign and encrypt” also work here</a:t>
            </a:r>
            <a:r>
              <a:rPr lang="en-US" sz="2000" b="0" dirty="0">
                <a:latin typeface="+mn-lt"/>
              </a:rPr>
              <a:t>?</a:t>
            </a:r>
          </a:p>
        </p:txBody>
      </p:sp>
      <p:pic>
        <p:nvPicPr>
          <p:cNvPr id="161807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1250" y="1981200"/>
            <a:ext cx="946150" cy="1624013"/>
          </a:xfrm>
          <a:prstGeom prst="rect">
            <a:avLst/>
          </a:prstGeom>
          <a:noFill/>
        </p:spPr>
      </p:pic>
      <p:pic>
        <p:nvPicPr>
          <p:cNvPr id="161808" name="Picture 1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62800" y="18288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6" grpId="0" animBg="1"/>
      <p:bldP spid="161797" grpId="0" animBg="1"/>
      <p:bldP spid="161799" grpId="0" autoUpdateAnimBg="0"/>
      <p:bldP spid="161800" grpId="0" autoUpdateAnimBg="0"/>
      <p:bldP spid="161806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64C2E83-9616-9548-A1DB-19D531077889}" type="slidenum">
              <a:rPr lang="en-US" smtClean="0">
                <a:latin typeface="Times New Roman" charset="0"/>
              </a:rPr>
              <a:pPr/>
              <a:t>72</a:t>
            </a:fld>
            <a:endParaRPr lang="en-US" dirty="0">
              <a:latin typeface="Times New Roman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/>
              <a:t>Kerberos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Greek mythology, Kerberos is 3-headed dog that guards entrance to Hades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“Wouldn’t it make more sense to guard the exit?”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security, Kerberos is an authentication system based on symmetric key crypto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Originated at MIT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Based on work by Needham and Schroeder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Relies on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 third party (TTP)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F1E8ED4-128D-EF42-9F04-1DD88EE8974A}" type="slidenum">
              <a:rPr lang="en-US" smtClean="0">
                <a:latin typeface="Times New Roman" charset="0"/>
              </a:rPr>
              <a:pPr/>
              <a:t>73</a:t>
            </a:fld>
            <a:endParaRPr lang="en-US" dirty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Motivation for Kerberos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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 key pairs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requires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case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scale!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based on symmetric keys but only requires N keys for N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must rely on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 is that no PKI is required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F29B4B-CA04-5349-A350-3F6015499F3D}" type="slidenum">
              <a:rPr lang="en-US" smtClean="0">
                <a:latin typeface="Times New Roman" charset="0"/>
              </a:rPr>
              <a:pPr/>
              <a:t>74</a:t>
            </a:fld>
            <a:endParaRPr lang="en-US" dirty="0">
              <a:latin typeface="Times New Roman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KDC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Distribution Center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as a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TTP must not be compromised!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shares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Alice,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Bob,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Carol,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Master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KDC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enables authentication and session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for confidentiality and integrity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practice, the crypto algorithm used is DES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D5A57D-2926-5F4F-A5E2-2F27DEF5461B}" type="slidenum">
              <a:rPr lang="en-US" smtClean="0">
                <a:latin typeface="Times New Roman" charset="0"/>
              </a:rPr>
              <a:pPr/>
              <a:t>75</a:t>
            </a:fld>
            <a:endParaRPr lang="en-US" dirty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Tickets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3505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issues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containing info needed to access a network resource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also issues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ticket-granting tickets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used to obtain tickets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TGT contains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User’s ID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Expiration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TGT is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can only be read by the KDC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78CA00-EA5F-F14A-9662-098FE1D67CF4}" type="slidenum">
              <a:rPr lang="en-US" smtClean="0">
                <a:latin typeface="Times New Roman" charset="0"/>
              </a:rPr>
              <a:pPr/>
              <a:t>76</a:t>
            </a:fld>
            <a:endParaRPr lang="en-US" dirty="0">
              <a:latin typeface="Times New Roman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enters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Alice’s password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get TGT for Alice from the KDC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can then use her TGT (credentials) to securely access network resources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Security is transparent to Alice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must be secure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it’s trusted!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36F6C9-0CFF-0D4E-BD7D-95700F2C7818}" type="slidenum">
              <a:rPr lang="en-US" smtClean="0">
                <a:latin typeface="Times New Roman" charset="0"/>
              </a:rPr>
              <a:pPr/>
              <a:t>77</a:t>
            </a:fld>
            <a:endParaRPr lang="en-US" dirty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2192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7268" name="Line 4"/>
          <p:cNvSpPr>
            <a:spLocks noChangeShapeType="1"/>
          </p:cNvSpPr>
          <p:nvPr/>
        </p:nvSpPr>
        <p:spPr bwMode="auto">
          <a:xfrm>
            <a:off x="1295400" y="25146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69" name="Line 5"/>
          <p:cNvSpPr>
            <a:spLocks noChangeShapeType="1"/>
          </p:cNvSpPr>
          <p:nvPr/>
        </p:nvSpPr>
        <p:spPr bwMode="auto">
          <a:xfrm flipH="1">
            <a:off x="4773613" y="3124200"/>
            <a:ext cx="1905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303213" y="33194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67271" name="Line 7"/>
          <p:cNvSpPr>
            <a:spLocks noChangeShapeType="1"/>
          </p:cNvSpPr>
          <p:nvPr/>
        </p:nvSpPr>
        <p:spPr bwMode="auto">
          <a:xfrm flipV="1">
            <a:off x="4773613" y="2057400"/>
            <a:ext cx="1828800" cy="2381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7272" name="Rectangle 8"/>
          <p:cNvSpPr>
            <a:spLocks noChangeArrowheads="1"/>
          </p:cNvSpPr>
          <p:nvPr/>
        </p:nvSpPr>
        <p:spPr bwMode="auto">
          <a:xfrm>
            <a:off x="1449388" y="2057400"/>
            <a:ext cx="7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Alice’s</a:t>
            </a:r>
          </a:p>
        </p:txBody>
      </p:sp>
      <p:sp>
        <p:nvSpPr>
          <p:cNvPr id="267273" name="Rectangle 9"/>
          <p:cNvSpPr>
            <a:spLocks noChangeArrowheads="1"/>
          </p:cNvSpPr>
          <p:nvPr/>
        </p:nvSpPr>
        <p:spPr bwMode="auto">
          <a:xfrm>
            <a:off x="4724400" y="1600200"/>
            <a:ext cx="109269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 wants</a:t>
            </a:r>
          </a:p>
        </p:txBody>
      </p:sp>
      <p:sp>
        <p:nvSpPr>
          <p:cNvPr id="267274" name="Rectangle 10"/>
          <p:cNvSpPr>
            <a:spLocks noChangeArrowheads="1"/>
          </p:cNvSpPr>
          <p:nvPr/>
        </p:nvSpPr>
        <p:spPr bwMode="auto">
          <a:xfrm>
            <a:off x="1219200" y="2514600"/>
            <a:ext cx="95304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password</a:t>
            </a:r>
          </a:p>
        </p:txBody>
      </p:sp>
      <p:sp>
        <p:nvSpPr>
          <p:cNvPr id="267276" name="Rectangle 12"/>
          <p:cNvSpPr>
            <a:spLocks noChangeArrowheads="1"/>
          </p:cNvSpPr>
          <p:nvPr/>
        </p:nvSpPr>
        <p:spPr bwMode="auto">
          <a:xfrm>
            <a:off x="5002213" y="2057400"/>
            <a:ext cx="7367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 a TGT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4948238" y="2667000"/>
            <a:ext cx="17237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E(S</a:t>
            </a:r>
            <a:r>
              <a:rPr lang="en-US" sz="2000" b="0" baseline="-25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,TGT,K</a:t>
            </a:r>
            <a:r>
              <a:rPr lang="en-US" sz="2000" b="0" baseline="-25000" dirty="0">
                <a:latin typeface="+mn-lt"/>
              </a:rPr>
              <a:t>A</a:t>
            </a:r>
            <a:r>
              <a:rPr lang="en-US" sz="2000" b="0" dirty="0">
                <a:latin typeface="+mn-lt"/>
              </a:rPr>
              <a:t>)</a:t>
            </a:r>
            <a:endParaRPr lang="en-US" b="0" dirty="0">
              <a:latin typeface="+mn-lt"/>
            </a:endParaRPr>
          </a:p>
        </p:txBody>
      </p:sp>
      <p:pic>
        <p:nvPicPr>
          <p:cNvPr id="267278" name="Picture 1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828800"/>
            <a:ext cx="1371600" cy="1371600"/>
          </a:xfrm>
          <a:prstGeom prst="rect">
            <a:avLst/>
          </a:prstGeom>
          <a:noFill/>
        </p:spPr>
      </p:pic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7226300" y="3292475"/>
            <a:ext cx="563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KDC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038600"/>
            <a:ext cx="7848600" cy="2133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derived from Alice’s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creates 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Workstation decrypts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TGT, forgets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= E(“Alice”,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3048000" y="3292475"/>
            <a:ext cx="979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Computer</a:t>
            </a:r>
          </a:p>
        </p:txBody>
      </p:sp>
      <p:pic>
        <p:nvPicPr>
          <p:cNvPr id="267282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1728788"/>
            <a:ext cx="946150" cy="1624012"/>
          </a:xfrm>
          <a:prstGeom prst="rect">
            <a:avLst/>
          </a:prstGeom>
          <a:noFill/>
        </p:spPr>
      </p:pic>
      <p:pic>
        <p:nvPicPr>
          <p:cNvPr id="267283" name="Picture 1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9150" y="18288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8" grpId="0" animBg="1"/>
      <p:bldP spid="267269" grpId="0" animBg="1"/>
      <p:bldP spid="267271" grpId="0" animBg="1"/>
      <p:bldP spid="267272" grpId="0" autoUpdateAnimBg="0"/>
      <p:bldP spid="267273" grpId="0" autoUpdateAnimBg="0"/>
      <p:bldP spid="267274" grpId="0" autoUpdateAnimBg="0"/>
      <p:bldP spid="267276" grpId="0" autoUpdateAnimBg="0"/>
      <p:bldP spid="267277" grpId="0" autoUpdateAnimBg="0"/>
      <p:bldP spid="267280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D72A7D3-539B-5E4A-B2EF-5B436CBF54A4}" type="slidenum">
              <a:rPr lang="en-US" smtClean="0">
                <a:latin typeface="Times New Roman" charset="0"/>
              </a:rPr>
              <a:pPr/>
              <a:t>78</a:t>
            </a:fld>
            <a:endParaRPr lang="en-US" dirty="0">
              <a:latin typeface="Times New Roman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228600"/>
            <a:ext cx="8305800" cy="1143000"/>
          </a:xfrm>
        </p:spPr>
        <p:txBody>
          <a:bodyPr/>
          <a:lstStyle/>
          <a:p>
            <a:r>
              <a:rPr lang="en-US" dirty="0"/>
              <a:t>Alice Requests Ticket to Bob</a:t>
            </a:r>
          </a:p>
        </p:txBody>
      </p:sp>
      <p:sp>
        <p:nvSpPr>
          <p:cNvPr id="268292" name="Line 4"/>
          <p:cNvSpPr>
            <a:spLocks noChangeShapeType="1"/>
          </p:cNvSpPr>
          <p:nvPr/>
        </p:nvSpPr>
        <p:spPr bwMode="auto">
          <a:xfrm>
            <a:off x="1295400" y="2667000"/>
            <a:ext cx="1600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3" name="Line 5"/>
          <p:cNvSpPr>
            <a:spLocks noChangeShapeType="1"/>
          </p:cNvSpPr>
          <p:nvPr/>
        </p:nvSpPr>
        <p:spPr bwMode="auto">
          <a:xfrm flipH="1">
            <a:off x="4800600" y="3200400"/>
            <a:ext cx="1828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4" name="Rectangle 6"/>
          <p:cNvSpPr>
            <a:spLocks noChangeArrowheads="1"/>
          </p:cNvSpPr>
          <p:nvPr/>
        </p:nvSpPr>
        <p:spPr bwMode="auto">
          <a:xfrm>
            <a:off x="303213" y="33956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68295" name="Line 7"/>
          <p:cNvSpPr>
            <a:spLocks noChangeShapeType="1"/>
          </p:cNvSpPr>
          <p:nvPr/>
        </p:nvSpPr>
        <p:spPr bwMode="auto">
          <a:xfrm flipV="1">
            <a:off x="4799013" y="2133600"/>
            <a:ext cx="1828800" cy="190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68296" name="Rectangle 8"/>
          <p:cNvSpPr>
            <a:spLocks noChangeArrowheads="1"/>
          </p:cNvSpPr>
          <p:nvPr/>
        </p:nvSpPr>
        <p:spPr bwMode="auto">
          <a:xfrm>
            <a:off x="1143000" y="2209800"/>
            <a:ext cx="10728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Talk to Bob</a:t>
            </a:r>
          </a:p>
        </p:txBody>
      </p:sp>
      <p:sp>
        <p:nvSpPr>
          <p:cNvPr id="268297" name="Rectangle 9"/>
          <p:cNvSpPr>
            <a:spLocks noChangeArrowheads="1"/>
          </p:cNvSpPr>
          <p:nvPr/>
        </p:nvSpPr>
        <p:spPr bwMode="auto">
          <a:xfrm>
            <a:off x="4900833" y="1447800"/>
            <a:ext cx="13965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I want to</a:t>
            </a:r>
          </a:p>
          <a:p>
            <a:pPr algn="ctr"/>
            <a:r>
              <a:rPr lang="en-US" sz="2000" b="0" dirty="0">
                <a:latin typeface="+mn-lt"/>
              </a:rPr>
              <a:t>talk to Bob</a:t>
            </a:r>
          </a:p>
        </p:txBody>
      </p:sp>
      <p:sp>
        <p:nvSpPr>
          <p:cNvPr id="268299" name="Rectangle 11"/>
          <p:cNvSpPr>
            <a:spLocks noChangeArrowheads="1"/>
          </p:cNvSpPr>
          <p:nvPr/>
        </p:nvSpPr>
        <p:spPr bwMode="auto">
          <a:xfrm>
            <a:off x="4949575" y="2174875"/>
            <a:ext cx="1424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REQUEST</a:t>
            </a:r>
            <a:endParaRPr lang="en-US" b="0" dirty="0">
              <a:latin typeface="+mn-lt"/>
            </a:endParaRPr>
          </a:p>
        </p:txBody>
      </p:sp>
      <p:sp>
        <p:nvSpPr>
          <p:cNvPr id="268300" name="Rectangle 12"/>
          <p:cNvSpPr>
            <a:spLocks noChangeArrowheads="1"/>
          </p:cNvSpPr>
          <p:nvPr/>
        </p:nvSpPr>
        <p:spPr bwMode="auto">
          <a:xfrm>
            <a:off x="5307013" y="2819400"/>
            <a:ext cx="10182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REPLY</a:t>
            </a:r>
            <a:endParaRPr lang="en-US" sz="1050" b="0" dirty="0">
              <a:latin typeface="+mn-lt"/>
            </a:endParaRPr>
          </a:p>
        </p:txBody>
      </p:sp>
      <p:pic>
        <p:nvPicPr>
          <p:cNvPr id="268301" name="Picture 1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34200" y="1981200"/>
            <a:ext cx="1371600" cy="1371600"/>
          </a:xfrm>
          <a:prstGeom prst="rect">
            <a:avLst/>
          </a:prstGeom>
          <a:noFill/>
        </p:spPr>
      </p:pic>
      <p:sp>
        <p:nvSpPr>
          <p:cNvPr id="268302" name="Rectangle 14"/>
          <p:cNvSpPr>
            <a:spLocks noChangeArrowheads="1"/>
          </p:cNvSpPr>
          <p:nvPr/>
        </p:nvSpPr>
        <p:spPr bwMode="auto">
          <a:xfrm>
            <a:off x="7315200" y="3429000"/>
            <a:ext cx="56372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KDC</a:t>
            </a:r>
          </a:p>
        </p:txBody>
      </p:sp>
      <p:sp>
        <p:nvSpPr>
          <p:cNvPr id="26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3886200"/>
            <a:ext cx="8153400" cy="2286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REQUEST = (TGT, authenticator) where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REPLY = E(“Bob”,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ticket to Bob,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E(“Alice”,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gets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TGT to verify timestamp</a:t>
            </a:r>
          </a:p>
        </p:txBody>
      </p:sp>
      <p:sp>
        <p:nvSpPr>
          <p:cNvPr id="268304" name="Rectangle 16"/>
          <p:cNvSpPr>
            <a:spLocks noChangeArrowheads="1"/>
          </p:cNvSpPr>
          <p:nvPr/>
        </p:nvSpPr>
        <p:spPr bwMode="auto">
          <a:xfrm>
            <a:off x="3028950" y="3368675"/>
            <a:ext cx="9797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Computer</a:t>
            </a:r>
          </a:p>
        </p:txBody>
      </p:sp>
      <p:pic>
        <p:nvPicPr>
          <p:cNvPr id="268305" name="Picture 1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6850" y="1752600"/>
            <a:ext cx="946150" cy="1624013"/>
          </a:xfrm>
          <a:prstGeom prst="rect">
            <a:avLst/>
          </a:prstGeom>
          <a:noFill/>
        </p:spPr>
      </p:pic>
      <p:pic>
        <p:nvPicPr>
          <p:cNvPr id="268306" name="Picture 1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52800" y="19050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8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 animBg="1"/>
      <p:bldP spid="268293" grpId="0" animBg="1"/>
      <p:bldP spid="268295" grpId="0" animBg="1"/>
      <p:bldP spid="268296" grpId="0" autoUpdateAnimBg="0"/>
      <p:bldP spid="268297" grpId="0" autoUpdateAnimBg="0"/>
      <p:bldP spid="268299" grpId="0" autoUpdateAnimBg="0"/>
      <p:bldP spid="268300" grpId="0" autoUpdateAnimBg="0"/>
      <p:bldP spid="26830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C60FE20-85D5-C241-9A21-D837DE82F46D}" type="slidenum">
              <a:rPr lang="en-US" smtClean="0">
                <a:latin typeface="Times New Roman" charset="0"/>
              </a:rPr>
              <a:pPr/>
              <a:t>79</a:t>
            </a:fld>
            <a:endParaRPr lang="en-US" dirty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447800"/>
          </a:xfrm>
        </p:spPr>
        <p:txBody>
          <a:bodyPr/>
          <a:lstStyle/>
          <a:p>
            <a:r>
              <a:rPr lang="en-US" dirty="0"/>
              <a:t>Alice Uses Ticket to Bob</a:t>
            </a:r>
          </a:p>
        </p:txBody>
      </p:sp>
      <p:sp>
        <p:nvSpPr>
          <p:cNvPr id="269315" name="Line 3"/>
          <p:cNvSpPr>
            <a:spLocks noChangeShapeType="1"/>
          </p:cNvSpPr>
          <p:nvPr/>
        </p:nvSpPr>
        <p:spPr bwMode="auto">
          <a:xfrm flipH="1">
            <a:off x="2605088" y="2971800"/>
            <a:ext cx="4114800" cy="269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69316" name="Line 4"/>
          <p:cNvSpPr>
            <a:spLocks noChangeShapeType="1"/>
          </p:cNvSpPr>
          <p:nvPr/>
        </p:nvSpPr>
        <p:spPr bwMode="auto">
          <a:xfrm flipV="1">
            <a:off x="2605088" y="2336800"/>
            <a:ext cx="4113212" cy="2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269317" name="Rectangle 5"/>
          <p:cNvSpPr>
            <a:spLocks noChangeArrowheads="1"/>
          </p:cNvSpPr>
          <p:nvPr/>
        </p:nvSpPr>
        <p:spPr bwMode="auto">
          <a:xfrm>
            <a:off x="3232399" y="1852613"/>
            <a:ext cx="26141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>
                <a:latin typeface="+mn-lt"/>
              </a:rPr>
              <a:t>ticket to Bob, authenticator</a:t>
            </a:r>
          </a:p>
        </p:txBody>
      </p:sp>
      <p:sp>
        <p:nvSpPr>
          <p:cNvPr id="269319" name="Rectangle 7"/>
          <p:cNvSpPr>
            <a:spLocks noChangeArrowheads="1"/>
          </p:cNvSpPr>
          <p:nvPr/>
        </p:nvSpPr>
        <p:spPr bwMode="auto">
          <a:xfrm>
            <a:off x="3428205" y="2462213"/>
            <a:ext cx="21288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0">
                <a:latin typeface="+mn-lt"/>
              </a:rPr>
              <a:t>E(timestamp + 1,K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4038600"/>
            <a:ext cx="8382000" cy="1905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decrypts “ticket to Bob” 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which he then uses to verify timestamp</a:t>
            </a:r>
          </a:p>
        </p:txBody>
      </p:sp>
      <p:sp>
        <p:nvSpPr>
          <p:cNvPr id="269321" name="Rectangle 9"/>
          <p:cNvSpPr>
            <a:spLocks noChangeArrowheads="1"/>
          </p:cNvSpPr>
          <p:nvPr/>
        </p:nvSpPr>
        <p:spPr bwMode="auto">
          <a:xfrm>
            <a:off x="1219349" y="3190875"/>
            <a:ext cx="1085554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0">
                <a:latin typeface="+mn-lt"/>
              </a:rPr>
              <a:t>Alice’s </a:t>
            </a:r>
          </a:p>
          <a:p>
            <a:pPr algn="ctr">
              <a:lnSpc>
                <a:spcPct val="80000"/>
              </a:lnSpc>
            </a:pPr>
            <a:r>
              <a:rPr lang="en-US" sz="1600" b="0">
                <a:latin typeface="+mn-lt"/>
              </a:rPr>
              <a:t>Computer</a:t>
            </a:r>
          </a:p>
        </p:txBody>
      </p:sp>
      <p:sp>
        <p:nvSpPr>
          <p:cNvPr id="269323" name="Rectangle 11"/>
          <p:cNvSpPr>
            <a:spLocks noChangeArrowheads="1"/>
          </p:cNvSpPr>
          <p:nvPr/>
        </p:nvSpPr>
        <p:spPr bwMode="auto">
          <a:xfrm>
            <a:off x="7194550" y="3138488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600" b="0">
                <a:latin typeface="+mn-lt"/>
              </a:rPr>
              <a:t>Bob</a:t>
            </a:r>
          </a:p>
        </p:txBody>
      </p:sp>
      <p:pic>
        <p:nvPicPr>
          <p:cNvPr id="269324" name="Picture 1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400" y="1524000"/>
            <a:ext cx="1076325" cy="1665288"/>
          </a:xfrm>
          <a:prstGeom prst="rect">
            <a:avLst/>
          </a:prstGeom>
          <a:noFill/>
        </p:spPr>
      </p:pic>
      <p:pic>
        <p:nvPicPr>
          <p:cNvPr id="269325" name="Picture 1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1828800"/>
            <a:ext cx="984250" cy="1371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9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5" grpId="0" animBg="1"/>
      <p:bldP spid="269316" grpId="0" animBg="1"/>
      <p:bldP spid="269317" grpId="0" autoUpdateAnimBg="0"/>
      <p:bldP spid="269319" grpId="0" autoUpdateAnimBg="0"/>
      <p:bldP spid="2693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Pseudo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91190"/>
            <a:ext cx="8686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Smooth and stretch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first estimate entropy input and maintain sufficient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Idea is to generate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 key state should maintain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 of entropy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2340114"/>
            <a:ext cx="1828800" cy="95097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Entropy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2340114"/>
            <a:ext cx="1828800" cy="1015663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Mixer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2873514"/>
            <a:ext cx="1995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8956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3048000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E6BDEF-5E58-0B4A-837F-CF6D2B4032E8}" type="slidenum">
              <a:rPr lang="en-US" smtClean="0">
                <a:latin typeface="Times New Roman" charset="0"/>
              </a:rPr>
              <a:pPr/>
              <a:t>80</a:t>
            </a:fld>
            <a:endParaRPr lang="en-US" dirty="0">
              <a:latin typeface="Times New Roman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Kerberos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for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also be used for confidentiality/integrity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for mutual authentication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that 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like a nonce that is known to both sides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security-critical parameter!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0095E38-CA5F-1340-BD5C-C863FC0F8F5A}" type="slidenum">
              <a:rPr lang="en-US" smtClean="0">
                <a:latin typeface="Times New Roman" charset="0"/>
              </a:rPr>
              <a:pPr/>
              <a:t>81</a:t>
            </a:fld>
            <a:endParaRPr lang="en-US" dirty="0">
              <a:latin typeface="Times New Roman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Kerberos Questions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Alice logs in, KDC sends E(S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,TGT,K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TGT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TGT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Extra work and no added security!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Alice’s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Kerberized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login to Bob, why can Alice remain anonymous?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“ticket to Bob” sent to Alice?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is replay prevention in Kerberos?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BF8258-6D03-6640-940B-0F88F5511613}" type="slidenum">
              <a:rPr lang="en-US" smtClean="0">
                <a:latin typeface="Times New Roman" charset="0"/>
              </a:rPr>
              <a:pPr/>
              <a:t>82</a:t>
            </a:fld>
            <a:endParaRPr lang="en-US" dirty="0">
              <a:latin typeface="Times New Roman" charset="0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01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Alice’s workstation remember password and use that for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KDC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hard to protect password on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Scaling problem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KDC remember session key instead of putting it in a TGT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need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is big feature of Kerberos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55D5FA0-4DED-C14F-B55D-FD0071B24EBE}" type="slidenum">
              <a:rPr lang="en-US" smtClean="0">
                <a:latin typeface="Times New Roman" charset="0"/>
              </a:rPr>
              <a:pPr/>
              <a:t>83</a:t>
            </a:fld>
            <a:endParaRPr lang="en-US" dirty="0">
              <a:latin typeface="Times New Roman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001000" cy="4495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Kerberos,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instead generate random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workstation stores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not change (on  workstation or KDC) when Alice changes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subject to password guessing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alternative approach is often used in applications (but not in Kerberos)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8FD60A-2458-0849-ABAE-056DC074857F}" type="slidenum">
              <a:rPr lang="en-US" smtClean="0">
                <a:latin typeface="Times New Roman" charset="0"/>
              </a:rPr>
              <a:pPr/>
              <a:t>84</a:t>
            </a:fld>
            <a:endParaRPr lang="en-US" dirty="0">
              <a:latin typeface="Times New Roman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Zero Knowledge Proof (ZKP)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wants to prove that she knows a secret without revealing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info about it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Alice knows secret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though he gains no info about the secret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is probabilistic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can verify that Alice knows the secret to an arbitrarily high probability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“interactive proof system” 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206AA7D-999C-E442-96FF-86BE200DAC62}" type="slidenum">
              <a:rPr lang="en-US" smtClean="0">
                <a:latin typeface="Times New Roman" charset="0"/>
              </a:rPr>
              <a:pPr/>
              <a:t>85</a:t>
            </a:fld>
            <a:endParaRPr lang="en-US" dirty="0">
              <a:latin typeface="Times New Roman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dirty="0"/>
              <a:t>Fiat-Shamir Protocol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square roots modulo N is difficult (like factoring)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N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has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are public, S is secret.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convince Bob that she knows S without revealing any information about 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60E322-E331-3243-8577-4106B40568F6}" type="slidenum">
              <a:rPr lang="en-US" smtClean="0">
                <a:latin typeface="Times New Roman" charset="0"/>
              </a:rPr>
              <a:pPr/>
              <a:t>86</a:t>
            </a:fld>
            <a:endParaRPr lang="en-US" dirty="0">
              <a:latin typeface="Times New Roman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Fiat-Shamir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038600"/>
            <a:ext cx="7924800" cy="1828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verifies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 flipV="1">
            <a:off x="22098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 flipH="1" flipV="1">
            <a:off x="2133600" y="2605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16" name="Rectangle 8"/>
          <p:cNvSpPr>
            <a:spLocks noChangeArrowheads="1"/>
          </p:cNvSpPr>
          <p:nvPr/>
        </p:nvSpPr>
        <p:spPr bwMode="auto">
          <a:xfrm>
            <a:off x="1093895" y="3114675"/>
            <a:ext cx="903074" cy="64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random r</a:t>
            </a:r>
          </a:p>
        </p:txBody>
      </p:sp>
      <p:sp>
        <p:nvSpPr>
          <p:cNvPr id="196617" name="Rectangle 9"/>
          <p:cNvSpPr>
            <a:spLocks noChangeArrowheads="1"/>
          </p:cNvSpPr>
          <p:nvPr/>
        </p:nvSpPr>
        <p:spPr bwMode="auto">
          <a:xfrm>
            <a:off x="7390169" y="3182938"/>
            <a:ext cx="504114" cy="289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96618" name="Rectangle 10"/>
          <p:cNvSpPr>
            <a:spLocks noChangeArrowheads="1"/>
          </p:cNvSpPr>
          <p:nvPr/>
        </p:nvSpPr>
        <p:spPr bwMode="auto">
          <a:xfrm>
            <a:off x="3452813" y="1600200"/>
            <a:ext cx="1184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x = r</a:t>
            </a:r>
            <a:r>
              <a:rPr lang="en-US" sz="1400" b="0" baseline="30000">
                <a:latin typeface="+mn-lt"/>
              </a:rPr>
              <a:t>2</a:t>
            </a:r>
            <a:r>
              <a:rPr lang="en-US" sz="1400" b="0">
                <a:latin typeface="+mn-lt"/>
              </a:rPr>
              <a:t> mod N</a:t>
            </a:r>
          </a:p>
        </p:txBody>
      </p:sp>
      <p:sp>
        <p:nvSpPr>
          <p:cNvPr id="196619" name="Rectangle 11"/>
          <p:cNvSpPr>
            <a:spLocks noChangeArrowheads="1"/>
          </p:cNvSpPr>
          <p:nvPr/>
        </p:nvSpPr>
        <p:spPr bwMode="auto">
          <a:xfrm>
            <a:off x="3733800" y="2154238"/>
            <a:ext cx="88177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e </a:t>
            </a:r>
            <a:r>
              <a:rPr lang="en-US" sz="1400" b="0">
                <a:latin typeface="+mn-lt"/>
                <a:sym typeface="Symbol" charset="2"/>
              </a:rPr>
              <a:t></a:t>
            </a:r>
            <a:r>
              <a:rPr lang="en-US" sz="1400" b="0">
                <a:latin typeface="+mn-lt"/>
              </a:rPr>
              <a:t> {0,1}</a:t>
            </a: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96621" name="Rectangle 13"/>
          <p:cNvSpPr>
            <a:spLocks noChangeArrowheads="1"/>
          </p:cNvSpPr>
          <p:nvPr/>
        </p:nvSpPr>
        <p:spPr bwMode="auto">
          <a:xfrm>
            <a:off x="3352800" y="2667000"/>
            <a:ext cx="138650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y = r</a:t>
            </a:r>
            <a:r>
              <a:rPr lang="en-US" sz="1400" b="0">
                <a:latin typeface="+mn-lt"/>
                <a:sym typeface="Symbol" charset="2"/>
              </a:rPr>
              <a:t></a:t>
            </a:r>
            <a:r>
              <a:rPr lang="en-US" sz="1400" b="0">
                <a:latin typeface="+mn-lt"/>
              </a:rPr>
              <a:t>S</a:t>
            </a:r>
            <a:r>
              <a:rPr lang="en-US" sz="1400" b="0" baseline="30000">
                <a:latin typeface="+mn-lt"/>
              </a:rPr>
              <a:t>e</a:t>
            </a:r>
            <a:r>
              <a:rPr lang="en-US" sz="1400" b="0">
                <a:latin typeface="+mn-lt"/>
              </a:rPr>
              <a:t> mod N</a:t>
            </a:r>
          </a:p>
        </p:txBody>
      </p:sp>
      <p:pic>
        <p:nvPicPr>
          <p:cNvPr id="196622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576388"/>
            <a:ext cx="946150" cy="1624012"/>
          </a:xfrm>
          <a:prstGeom prst="rect">
            <a:avLst/>
          </a:prstGeom>
          <a:noFill/>
        </p:spPr>
      </p:pic>
      <p:pic>
        <p:nvPicPr>
          <p:cNvPr id="196623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458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6BC28-6703-EF45-93FF-2F8D0A727C5C}" type="slidenum">
              <a:rPr lang="en-US" smtClean="0">
                <a:latin typeface="Times New Roman" charset="0"/>
              </a:rPr>
              <a:pPr/>
              <a:t>87</a:t>
            </a:fld>
            <a:endParaRPr lang="en-US" dirty="0">
              <a:latin typeface="Times New Roman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dirty="0"/>
              <a:t>Fiat-Shamir: </a:t>
            </a:r>
            <a:r>
              <a:rPr lang="en-US" dirty="0" err="1"/>
              <a:t>e</a:t>
            </a:r>
            <a:r>
              <a:rPr lang="en-US" dirty="0"/>
              <a:t> = 1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810000"/>
            <a:ext cx="7924800" cy="2209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=1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know S in this case</a:t>
            </a:r>
          </a:p>
        </p:txBody>
      </p:sp>
      <p:sp>
        <p:nvSpPr>
          <p:cNvPr id="198662" name="Line 6"/>
          <p:cNvSpPr>
            <a:spLocks noChangeShapeType="1"/>
          </p:cNvSpPr>
          <p:nvPr/>
        </p:nvSpPr>
        <p:spPr bwMode="auto">
          <a:xfrm flipV="1">
            <a:off x="2209800" y="1868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 flipH="1" flipV="1">
            <a:off x="2133600" y="23764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1199442" y="2936875"/>
            <a:ext cx="749130" cy="52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100" b="0" dirty="0">
                <a:latin typeface="+mn-lt"/>
              </a:rPr>
              <a:t>random </a:t>
            </a:r>
            <a:r>
              <a:rPr lang="en-US" sz="1100" b="0" dirty="0" err="1">
                <a:latin typeface="+mn-lt"/>
              </a:rPr>
              <a:t>r</a:t>
            </a:r>
            <a:endParaRPr lang="en-US" sz="1100" b="0" dirty="0">
              <a:latin typeface="+mn-lt"/>
            </a:endParaRPr>
          </a:p>
        </p:txBody>
      </p:sp>
      <p:sp>
        <p:nvSpPr>
          <p:cNvPr id="198665" name="Rectangle 9"/>
          <p:cNvSpPr>
            <a:spLocks noChangeArrowheads="1"/>
          </p:cNvSpPr>
          <p:nvPr/>
        </p:nvSpPr>
        <p:spPr bwMode="auto">
          <a:xfrm>
            <a:off x="7239000" y="2987675"/>
            <a:ext cx="45847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Bob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3452813" y="1371600"/>
            <a:ext cx="104129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x = r</a:t>
            </a:r>
            <a:r>
              <a:rPr lang="en-US" sz="1200" b="0" baseline="30000">
                <a:latin typeface="+mn-lt"/>
              </a:rPr>
              <a:t>2</a:t>
            </a:r>
            <a:r>
              <a:rPr lang="en-US" sz="1200" b="0">
                <a:latin typeface="+mn-lt"/>
              </a:rPr>
              <a:t> mod N</a:t>
            </a:r>
          </a:p>
        </p:txBody>
      </p:sp>
      <p:sp>
        <p:nvSpPr>
          <p:cNvPr id="198667" name="Rectangle 11"/>
          <p:cNvSpPr>
            <a:spLocks noChangeArrowheads="1"/>
          </p:cNvSpPr>
          <p:nvPr/>
        </p:nvSpPr>
        <p:spPr bwMode="auto">
          <a:xfrm>
            <a:off x="3916363" y="1868488"/>
            <a:ext cx="5312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e </a:t>
            </a:r>
            <a:r>
              <a:rPr lang="en-US" sz="1200" b="0">
                <a:latin typeface="+mn-lt"/>
                <a:sym typeface="Symbol" charset="2"/>
              </a:rPr>
              <a:t>= 1 </a:t>
            </a:r>
          </a:p>
        </p:txBody>
      </p:sp>
      <p:sp>
        <p:nvSpPr>
          <p:cNvPr id="198668" name="Line 12"/>
          <p:cNvSpPr>
            <a:spLocks noChangeShapeType="1"/>
          </p:cNvSpPr>
          <p:nvPr/>
        </p:nvSpPr>
        <p:spPr bwMode="auto">
          <a:xfrm flipV="1">
            <a:off x="2209800" y="2971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8669" name="Rectangle 13"/>
          <p:cNvSpPr>
            <a:spLocks noChangeArrowheads="1"/>
          </p:cNvSpPr>
          <p:nvPr/>
        </p:nvSpPr>
        <p:spPr bwMode="auto">
          <a:xfrm>
            <a:off x="3352800" y="2514600"/>
            <a:ext cx="114676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200" b="0">
                <a:latin typeface="+mn-lt"/>
              </a:rPr>
              <a:t>y = r</a:t>
            </a:r>
            <a:r>
              <a:rPr lang="en-US" sz="1200" b="0">
                <a:latin typeface="+mn-lt"/>
                <a:sym typeface="Symbol" charset="2"/>
              </a:rPr>
              <a:t></a:t>
            </a:r>
            <a:r>
              <a:rPr lang="en-US" sz="1200" b="0">
                <a:latin typeface="+mn-lt"/>
              </a:rPr>
              <a:t>S mod N</a:t>
            </a:r>
          </a:p>
        </p:txBody>
      </p:sp>
      <p:pic>
        <p:nvPicPr>
          <p:cNvPr id="198670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371600"/>
            <a:ext cx="946150" cy="1624013"/>
          </a:xfrm>
          <a:prstGeom prst="rect">
            <a:avLst/>
          </a:prstGeom>
          <a:noFill/>
        </p:spPr>
      </p:pic>
      <p:pic>
        <p:nvPicPr>
          <p:cNvPr id="198671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306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8A0F67-6F9F-244D-809D-2A1AD5663050}" type="slidenum">
              <a:rPr lang="en-US" smtClean="0">
                <a:latin typeface="Times New Roman" charset="0"/>
              </a:rPr>
              <a:pPr/>
              <a:t>88</a:t>
            </a:fld>
            <a:endParaRPr lang="en-US" dirty="0">
              <a:latin typeface="Times New Roman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/>
              <a:t>Fiat-Shamir: </a:t>
            </a:r>
            <a:r>
              <a:rPr lang="en-US" dirty="0" err="1"/>
              <a:t>e</a:t>
            </a:r>
            <a:r>
              <a:rPr lang="en-US" dirty="0"/>
              <a:t> = 0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114800"/>
            <a:ext cx="7924800" cy="21336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to know S in this case!</a:t>
            </a:r>
          </a:p>
        </p:txBody>
      </p:sp>
      <p:sp>
        <p:nvSpPr>
          <p:cNvPr id="210950" name="Line 6"/>
          <p:cNvSpPr>
            <a:spLocks noChangeShapeType="1"/>
          </p:cNvSpPr>
          <p:nvPr/>
        </p:nvSpPr>
        <p:spPr bwMode="auto">
          <a:xfrm flipV="1">
            <a:off x="2209800" y="2020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1" name="Line 7"/>
          <p:cNvSpPr>
            <a:spLocks noChangeShapeType="1"/>
          </p:cNvSpPr>
          <p:nvPr/>
        </p:nvSpPr>
        <p:spPr bwMode="auto">
          <a:xfrm flipH="1" flipV="1">
            <a:off x="2133600" y="25288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auto">
          <a:xfrm>
            <a:off x="1024045" y="3038475"/>
            <a:ext cx="903074" cy="64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Alice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secret S</a:t>
            </a:r>
          </a:p>
          <a:p>
            <a:pPr algn="ctr">
              <a:lnSpc>
                <a:spcPct val="85000"/>
              </a:lnSpc>
            </a:pPr>
            <a:r>
              <a:rPr lang="en-US" sz="1400" b="0">
                <a:latin typeface="+mn-lt"/>
              </a:rPr>
              <a:t>random r</a:t>
            </a:r>
          </a:p>
        </p:txBody>
      </p:sp>
      <p:sp>
        <p:nvSpPr>
          <p:cNvPr id="210953" name="Rectangle 9"/>
          <p:cNvSpPr>
            <a:spLocks noChangeArrowheads="1"/>
          </p:cNvSpPr>
          <p:nvPr/>
        </p:nvSpPr>
        <p:spPr bwMode="auto">
          <a:xfrm>
            <a:off x="7315200" y="31400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10954" name="Rectangle 10"/>
          <p:cNvSpPr>
            <a:spLocks noChangeArrowheads="1"/>
          </p:cNvSpPr>
          <p:nvPr/>
        </p:nvSpPr>
        <p:spPr bwMode="auto">
          <a:xfrm>
            <a:off x="3452813" y="1524000"/>
            <a:ext cx="118406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x = r</a:t>
            </a:r>
            <a:r>
              <a:rPr lang="en-US" sz="1400" b="0" baseline="30000">
                <a:latin typeface="+mn-lt"/>
              </a:rPr>
              <a:t>2</a:t>
            </a:r>
            <a:r>
              <a:rPr lang="en-US" sz="1400" b="0">
                <a:latin typeface="+mn-lt"/>
              </a:rPr>
              <a:t> mod N</a:t>
            </a:r>
          </a:p>
        </p:txBody>
      </p:sp>
      <p:sp>
        <p:nvSpPr>
          <p:cNvPr id="210955" name="Rectangle 11"/>
          <p:cNvSpPr>
            <a:spLocks noChangeArrowheads="1"/>
          </p:cNvSpPr>
          <p:nvPr/>
        </p:nvSpPr>
        <p:spPr bwMode="auto">
          <a:xfrm>
            <a:off x="3763963" y="2020888"/>
            <a:ext cx="58897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e </a:t>
            </a:r>
            <a:r>
              <a:rPr lang="en-US" sz="1400" b="0">
                <a:latin typeface="+mn-lt"/>
                <a:sym typeface="Symbol" charset="2"/>
              </a:rPr>
              <a:t>= 0 </a:t>
            </a:r>
          </a:p>
        </p:txBody>
      </p:sp>
      <p:sp>
        <p:nvSpPr>
          <p:cNvPr id="210956" name="Line 12"/>
          <p:cNvSpPr>
            <a:spLocks noChangeShapeType="1"/>
          </p:cNvSpPr>
          <p:nvPr/>
        </p:nvSpPr>
        <p:spPr bwMode="auto">
          <a:xfrm flipV="1">
            <a:off x="2209800" y="31242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10957" name="Rectangle 13"/>
          <p:cNvSpPr>
            <a:spLocks noChangeArrowheads="1"/>
          </p:cNvSpPr>
          <p:nvPr/>
        </p:nvSpPr>
        <p:spPr bwMode="auto">
          <a:xfrm>
            <a:off x="3489325" y="2646363"/>
            <a:ext cx="11303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y = r mod N</a:t>
            </a:r>
          </a:p>
        </p:txBody>
      </p:sp>
      <p:pic>
        <p:nvPicPr>
          <p:cNvPr id="210958" name="Picture 1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00188"/>
            <a:ext cx="946150" cy="1624012"/>
          </a:xfrm>
          <a:prstGeom prst="rect">
            <a:avLst/>
          </a:prstGeom>
          <a:noFill/>
        </p:spPr>
      </p:pic>
      <p:pic>
        <p:nvPicPr>
          <p:cNvPr id="210959" name="Picture 1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4589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43F16C0-5A5B-574A-A2CF-2648364C1452}" type="slidenum">
              <a:rPr lang="en-US" smtClean="0">
                <a:latin typeface="Times New Roman" charset="0"/>
              </a:rPr>
              <a:pPr/>
              <a:t>89</a:t>
            </a:fld>
            <a:endParaRPr lang="en-US" dirty="0">
              <a:latin typeface="Times New Roman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dirty="0"/>
              <a:t>Fiat-Shamir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828800"/>
            <a:ext cx="8305800" cy="46482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Alice knows 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sending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to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 to Alice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checks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this prove response is from Alice?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sz="3600" dirty="0"/>
              <a:t>Pseudo-Random Generators (</a:t>
            </a:r>
            <a:r>
              <a:rPr lang="en-US" sz="3600" dirty="0" err="1"/>
              <a:t>PRNGs</a:t>
            </a:r>
            <a:r>
              <a:rPr lang="en-US" sz="3600" dirty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“Anyone discussing deterministic generation of random number is, strictly speaking, already in a state of sin” – von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Neuman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Output of pseudo-random number generators must produce output that looks random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with a fixed state S and collect inputs with high entropy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Generators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Stream Cipher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445F67-51B5-CF4A-826A-48B32A41ED2C}" type="slidenum">
              <a:rPr lang="en-US" smtClean="0">
                <a:latin typeface="Times New Roman" charset="0"/>
              </a:rPr>
              <a:pPr/>
              <a:t>90</a:t>
            </a:fld>
            <a:endParaRPr lang="en-US" dirty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Does Fiat-Shamir Work?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math works since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to Bob: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verifies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Trudy convince Bob she is Alice?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 (i.e., follow protocol)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Bob to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v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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random, Trudy can only fool Bob with probability 1/2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1566B-D118-0647-9D6E-9CCF9B9A829E}" type="slidenum">
              <a:rPr lang="en-US" smtClean="0">
                <a:latin typeface="Times New Roman" charset="0"/>
              </a:rPr>
              <a:pPr/>
              <a:t>91</a:t>
            </a:fld>
            <a:endParaRPr lang="en-US" dirty="0">
              <a:latin typeface="Times New Roman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Fiat-Shamir Facts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fool Bob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1/2, but…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…after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iterations, the probability that Trudy can fool Bob is only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unpredictable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use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iteration or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find S given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63803B-81AC-FA43-B587-CE14943B7279}" type="slidenum">
              <a:rPr lang="en-US" smtClean="0">
                <a:latin typeface="Times New Roman" charset="0"/>
              </a:rPr>
              <a:pPr/>
              <a:t>92</a:t>
            </a:fld>
            <a:endParaRPr lang="en-US" dirty="0">
              <a:latin typeface="Times New Roman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305800" cy="685800"/>
          </a:xfrm>
        </p:spPr>
        <p:txBody>
          <a:bodyPr/>
          <a:lstStyle/>
          <a:p>
            <a:r>
              <a:rPr lang="en-US" dirty="0"/>
              <a:t>Fiat-Shamir Zero Knowledge?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Zero knowledge means that Bob learns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nothing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about the secret S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3 (if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N, he gets 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that requires modular square root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modular square roots, he can get S from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protocol does not “help” Bob to find S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004AFB-B60C-B349-AAD1-331CFA3B3BF7}" type="slidenum">
              <a:rPr lang="en-US" smtClean="0">
                <a:latin typeface="Times New Roman" charset="0"/>
              </a:rPr>
              <a:pPr/>
              <a:t>93</a:t>
            </a:fld>
            <a:endParaRPr lang="en-US" dirty="0">
              <a:latin typeface="Times New Roman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990600"/>
          </a:xfrm>
        </p:spPr>
        <p:txBody>
          <a:bodyPr/>
          <a:lstStyle/>
          <a:p>
            <a:r>
              <a:rPr lang="en-US" dirty="0"/>
              <a:t>ZKP in the Real World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924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certificates identify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anonymity if certificates transmitted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offers a  way to authenticate without revealing identities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supported in Microsoft’s Next Generation Secure Computing Base (NGSCB)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used to authenticate software “without revealing machine identifying data”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6DA8F0-46C2-7D4B-A21F-85E025185244}" type="slidenum">
              <a:rPr lang="en-US" smtClean="0">
                <a:latin typeface="Times New Roman" charset="0"/>
              </a:rPr>
              <a:pPr/>
              <a:t>94</a:t>
            </a:fld>
            <a:endParaRPr lang="en-US" dirty="0">
              <a:latin typeface="Times New Roman" charset="0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/>
              <a:t>Secure Socket Layer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E5FE92-B6F6-2C42-B6DD-E10FA8091735}" type="slidenum">
              <a:rPr lang="en-US" smtClean="0">
                <a:latin typeface="Times New Roman" charset="0"/>
              </a:rPr>
              <a:pPr/>
              <a:t>95</a:t>
            </a:fld>
            <a:endParaRPr lang="en-US" dirty="0">
              <a:latin typeface="Times New Roman" charset="0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Socket layer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33528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“Socket layer” lives between application and transport layers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usually lies between HTTP and TCP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21709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7100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4073757" y="2362200"/>
            <a:ext cx="812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“layer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3886200" y="22860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3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5" name="Rectangle 17"/>
          <p:cNvSpPr>
            <a:spLocks noChangeArrowheads="1"/>
          </p:cNvSpPr>
          <p:nvPr/>
        </p:nvSpPr>
        <p:spPr bwMode="auto">
          <a:xfrm>
            <a:off x="8001000" y="3216275"/>
            <a:ext cx="47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7969250" y="2225675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217109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1" name="Rectangle 23"/>
          <p:cNvSpPr>
            <a:spLocks noChangeArrowheads="1"/>
          </p:cNvSpPr>
          <p:nvPr/>
        </p:nvSpPr>
        <p:spPr bwMode="auto">
          <a:xfrm>
            <a:off x="8008938" y="4724400"/>
            <a:ext cx="5501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pplication</a:t>
            </a: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B1B4AD1-27D0-2345-8DA8-8763C29B15CE}" type="slidenum">
              <a:rPr lang="en-US" smtClean="0">
                <a:latin typeface="Times New Roman" charset="0"/>
              </a:rPr>
              <a:pPr/>
              <a:t>96</a:t>
            </a:fld>
            <a:endParaRPr lang="en-US" dirty="0">
              <a:latin typeface="Times New Roman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What is SSL?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733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SSL is the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protocol used for most secure transactions over the Internet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you want to buy a book at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amazon.com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want to be sure you are dealing with Amazon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Your credit card information must be protected in transit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and/or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long as you have money, Amazon doesn’t care who you are (authentication need not be mutual)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4AA160-2650-4344-8BA9-3E885AC58707}" type="slidenum">
              <a:rPr lang="en-US" smtClean="0">
                <a:latin typeface="Times New Roman" charset="0"/>
              </a:rPr>
              <a:pPr/>
              <a:t>97</a:t>
            </a:fld>
            <a:endParaRPr lang="en-US" dirty="0">
              <a:latin typeface="Times New Roman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219200"/>
          </a:xfrm>
        </p:spPr>
        <p:txBody>
          <a:bodyPr/>
          <a:lstStyle/>
          <a:p>
            <a:r>
              <a:rPr lang="en-US" dirty="0"/>
              <a:t>Simple SSL-like Protocol</a:t>
            </a:r>
          </a:p>
        </p:txBody>
      </p:sp>
      <p:sp>
        <p:nvSpPr>
          <p:cNvPr id="219141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2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3" name="Rectangle 7"/>
          <p:cNvSpPr>
            <a:spLocks noChangeArrowheads="1"/>
          </p:cNvSpPr>
          <p:nvPr/>
        </p:nvSpPr>
        <p:spPr bwMode="auto">
          <a:xfrm>
            <a:off x="1143000" y="36734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219144" name="Rectangle 8"/>
          <p:cNvSpPr>
            <a:spLocks noChangeArrowheads="1"/>
          </p:cNvSpPr>
          <p:nvPr/>
        </p:nvSpPr>
        <p:spPr bwMode="auto">
          <a:xfrm>
            <a:off x="7346950" y="35972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219145" name="Line 9"/>
          <p:cNvSpPr>
            <a:spLocks noChangeShapeType="1"/>
          </p:cNvSpPr>
          <p:nvPr/>
        </p:nvSpPr>
        <p:spPr bwMode="auto">
          <a:xfrm flipV="1">
            <a:off x="2286000" y="34528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46" name="Rectangle 10"/>
          <p:cNvSpPr>
            <a:spLocks noChangeArrowheads="1"/>
          </p:cNvSpPr>
          <p:nvPr/>
        </p:nvSpPr>
        <p:spPr bwMode="auto">
          <a:xfrm>
            <a:off x="2590800" y="1752600"/>
            <a:ext cx="313555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I’d like to talk to you securely</a:t>
            </a:r>
          </a:p>
        </p:txBody>
      </p:sp>
      <p:sp>
        <p:nvSpPr>
          <p:cNvPr id="219147" name="Rectangle 11"/>
          <p:cNvSpPr>
            <a:spLocks noChangeArrowheads="1"/>
          </p:cNvSpPr>
          <p:nvPr/>
        </p:nvSpPr>
        <p:spPr bwMode="auto">
          <a:xfrm>
            <a:off x="3124200" y="2362200"/>
            <a:ext cx="227128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Here’s my certificate</a:t>
            </a:r>
          </a:p>
        </p:txBody>
      </p:sp>
      <p:sp>
        <p:nvSpPr>
          <p:cNvPr id="219148" name="Rectangle 12"/>
          <p:cNvSpPr>
            <a:spLocks noChangeArrowheads="1"/>
          </p:cNvSpPr>
          <p:nvPr/>
        </p:nvSpPr>
        <p:spPr bwMode="auto">
          <a:xfrm>
            <a:off x="3729038" y="2971800"/>
            <a:ext cx="97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{K</a:t>
            </a:r>
            <a:r>
              <a:rPr lang="en-US" sz="1800" b="0" baseline="-25000">
                <a:latin typeface="+mn-lt"/>
              </a:rPr>
              <a:t>AB</a:t>
            </a:r>
            <a:r>
              <a:rPr lang="en-US" sz="1800" b="0">
                <a:latin typeface="+mn-lt"/>
              </a:rPr>
              <a:t>}</a:t>
            </a:r>
            <a:r>
              <a:rPr lang="en-US" sz="1800" b="0" baseline="-25000">
                <a:latin typeface="+mn-lt"/>
              </a:rPr>
              <a:t>Bob</a:t>
            </a:r>
            <a:endParaRPr lang="en-US" sz="1800" b="0">
              <a:latin typeface="+mn-lt"/>
            </a:endParaRPr>
          </a:p>
        </p:txBody>
      </p:sp>
      <p:sp>
        <p:nvSpPr>
          <p:cNvPr id="219149" name="Rectangle 13"/>
          <p:cNvSpPr>
            <a:spLocks noChangeArrowheads="1"/>
          </p:cNvSpPr>
          <p:nvPr/>
        </p:nvSpPr>
        <p:spPr bwMode="auto">
          <a:xfrm>
            <a:off x="3276600" y="3581400"/>
            <a:ext cx="18097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protected HTTP</a:t>
            </a:r>
          </a:p>
        </p:txBody>
      </p:sp>
      <p:sp>
        <p:nvSpPr>
          <p:cNvPr id="219150" name="Line 14"/>
          <p:cNvSpPr>
            <a:spLocks noChangeShapeType="1"/>
          </p:cNvSpPr>
          <p:nvPr/>
        </p:nvSpPr>
        <p:spPr bwMode="auto">
          <a:xfrm>
            <a:off x="2209800" y="40386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191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4572000"/>
            <a:ext cx="7772400" cy="1219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Alice sure she’s talking to Bob?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Bob sure he’s talking to Alice</a:t>
            </a:r>
            <a:r>
              <a:rPr lang="en-US" sz="2000" dirty="0"/>
              <a:t>?</a:t>
            </a:r>
          </a:p>
        </p:txBody>
      </p:sp>
      <p:pic>
        <p:nvPicPr>
          <p:cNvPr id="219153" name="Picture 1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219154" name="Picture 1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812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1" grpId="0" animBg="1"/>
      <p:bldP spid="219142" grpId="0" animBg="1"/>
      <p:bldP spid="219145" grpId="0" animBg="1"/>
      <p:bldP spid="219146" grpId="0" autoUpdateAnimBg="0"/>
      <p:bldP spid="219147" grpId="0" autoUpdateAnimBg="0"/>
      <p:bldP spid="219148" grpId="0" autoUpdateAnimBg="0"/>
      <p:bldP spid="219149" grpId="0" autoUpdateAnimBg="0"/>
      <p:bldP spid="21915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21DDD5-BABB-4445-B038-1C5C9D242116}" type="slidenum">
              <a:rPr lang="en-US" smtClean="0">
                <a:latin typeface="Times New Roman" charset="0"/>
              </a:rPr>
              <a:pPr/>
              <a:t>98</a:t>
            </a:fld>
            <a:endParaRPr lang="en-US" dirty="0">
              <a:latin typeface="Times New Roman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219200"/>
          </a:xfrm>
        </p:spPr>
        <p:txBody>
          <a:bodyPr/>
          <a:lstStyle/>
          <a:p>
            <a:r>
              <a:rPr lang="en-US" dirty="0"/>
              <a:t>Simplified SSL Protocol</a:t>
            </a:r>
          </a:p>
        </p:txBody>
      </p:sp>
      <p:sp>
        <p:nvSpPr>
          <p:cNvPr id="220165" name="Line 5"/>
          <p:cNvSpPr>
            <a:spLocks noChangeShapeType="1"/>
          </p:cNvSpPr>
          <p:nvPr/>
        </p:nvSpPr>
        <p:spPr bwMode="auto">
          <a:xfrm flipV="1">
            <a:off x="2209800" y="19050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66" name="Line 6"/>
          <p:cNvSpPr>
            <a:spLocks noChangeShapeType="1"/>
          </p:cNvSpPr>
          <p:nvPr/>
        </p:nvSpPr>
        <p:spPr bwMode="auto">
          <a:xfrm flipH="1" flipV="1">
            <a:off x="2133600" y="2362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1004888" y="3444875"/>
            <a:ext cx="6978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Alice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7346950" y="3368675"/>
            <a:ext cx="59538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Bob</a:t>
            </a:r>
          </a:p>
        </p:txBody>
      </p:sp>
      <p:sp>
        <p:nvSpPr>
          <p:cNvPr id="220169" name="Line 9"/>
          <p:cNvSpPr>
            <a:spLocks noChangeShapeType="1"/>
          </p:cNvSpPr>
          <p:nvPr/>
        </p:nvSpPr>
        <p:spPr bwMode="auto">
          <a:xfrm flipV="1">
            <a:off x="2209800" y="28432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2336800" y="1447800"/>
            <a:ext cx="30198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Can we talk?, cipher list, R</a:t>
            </a:r>
            <a:r>
              <a:rPr lang="en-US" sz="1800" b="0" baseline="-25000">
                <a:latin typeface="+mn-lt"/>
              </a:rPr>
              <a:t>A</a:t>
            </a:r>
            <a:endParaRPr lang="en-US" sz="1800" b="0">
              <a:latin typeface="+mn-lt"/>
            </a:endParaRP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2863850" y="1905000"/>
            <a:ext cx="2314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certificate, cipher, R</a:t>
            </a:r>
            <a:r>
              <a:rPr lang="en-US" sz="1800" b="0" baseline="-25000">
                <a:latin typeface="+mn-lt"/>
              </a:rPr>
              <a:t>B</a:t>
            </a:r>
            <a:endParaRPr lang="en-US" sz="1800" b="0">
              <a:latin typeface="+mn-lt"/>
            </a:endParaRP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2390775" y="2362200"/>
            <a:ext cx="311372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{S}</a:t>
            </a:r>
            <a:r>
              <a:rPr lang="en-US" sz="1800" b="0" baseline="-25000">
                <a:latin typeface="+mn-lt"/>
              </a:rPr>
              <a:t>Bob</a:t>
            </a:r>
            <a:r>
              <a:rPr lang="en-US" sz="1800" b="0">
                <a:latin typeface="+mn-lt"/>
              </a:rPr>
              <a:t>, E(h(msgs,CLNT,K),K)</a:t>
            </a:r>
          </a:p>
        </p:txBody>
      </p:sp>
      <p:sp>
        <p:nvSpPr>
          <p:cNvPr id="220173" name="Rectangle 13"/>
          <p:cNvSpPr>
            <a:spLocks noChangeArrowheads="1"/>
          </p:cNvSpPr>
          <p:nvPr/>
        </p:nvSpPr>
        <p:spPr bwMode="auto">
          <a:xfrm>
            <a:off x="2743200" y="3352800"/>
            <a:ext cx="28148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Data protected with key K</a:t>
            </a:r>
          </a:p>
        </p:txBody>
      </p:sp>
      <p:sp>
        <p:nvSpPr>
          <p:cNvPr id="220174" name="Line 14"/>
          <p:cNvSpPr>
            <a:spLocks noChangeShapeType="1"/>
          </p:cNvSpPr>
          <p:nvPr/>
        </p:nvSpPr>
        <p:spPr bwMode="auto">
          <a:xfrm>
            <a:off x="2133600" y="38100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5" name="Line 15"/>
          <p:cNvSpPr>
            <a:spLocks noChangeShapeType="1"/>
          </p:cNvSpPr>
          <p:nvPr/>
        </p:nvSpPr>
        <p:spPr bwMode="auto">
          <a:xfrm flipH="1" flipV="1">
            <a:off x="2133600" y="33528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220176" name="Rectangle 16"/>
          <p:cNvSpPr>
            <a:spLocks noChangeArrowheads="1"/>
          </p:cNvSpPr>
          <p:nvPr/>
        </p:nvSpPr>
        <p:spPr bwMode="auto">
          <a:xfrm>
            <a:off x="3286125" y="2895600"/>
            <a:ext cx="19376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h(msgs,SRVR,K)</a:t>
            </a:r>
          </a:p>
        </p:txBody>
      </p:sp>
      <p:sp>
        <p:nvSpPr>
          <p:cNvPr id="22017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267200"/>
            <a:ext cx="7315200" cy="20574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pre-master secret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all previous messages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CLNT and SRVR are constants</a:t>
            </a:r>
          </a:p>
        </p:txBody>
      </p:sp>
      <p:pic>
        <p:nvPicPr>
          <p:cNvPr id="220178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96938" y="1828800"/>
            <a:ext cx="946150" cy="1624013"/>
          </a:xfrm>
          <a:prstGeom prst="rect">
            <a:avLst/>
          </a:prstGeom>
          <a:noFill/>
        </p:spPr>
      </p:pic>
      <p:pic>
        <p:nvPicPr>
          <p:cNvPr id="220179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ymbal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animBg="1"/>
      <p:bldP spid="220166" grpId="0" animBg="1"/>
      <p:bldP spid="220169" grpId="0" animBg="1"/>
      <p:bldP spid="220170" grpId="0" autoUpdateAnimBg="0"/>
      <p:bldP spid="220171" grpId="0" autoUpdateAnimBg="0"/>
      <p:bldP spid="220172" grpId="0" autoUpdateAnimBg="0"/>
      <p:bldP spid="220173" grpId="0" autoUpdateAnimBg="0"/>
      <p:bldP spid="220174" grpId="0" animBg="1"/>
      <p:bldP spid="220175" grpId="0" animBg="1"/>
      <p:bldP spid="220176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186EA7-DCDB-CA4F-8A4A-72F4BF91993E}" type="slidenum">
              <a:rPr lang="en-US" smtClean="0">
                <a:latin typeface="Times New Roman" charset="0"/>
              </a:rPr>
              <a:pPr/>
              <a:t>99</a:t>
            </a:fld>
            <a:endParaRPr lang="en-US" dirty="0">
              <a:latin typeface="Times New Roman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/>
          <a:lstStyle/>
          <a:p>
            <a:r>
              <a:rPr lang="en-US" dirty="0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1534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 “keys” derived from 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encryption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integrity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IVs: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different keys in each direction?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h(msgs,CLNT,K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encrypted (and integrity protected)?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 adds no security…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71790</TotalTime>
  <Words>8453</Words>
  <Application>Microsoft Macintosh PowerPoint</Application>
  <PresentationFormat>On-screen Show (4:3)</PresentationFormat>
  <Paragraphs>1431</Paragraphs>
  <Slides>143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0" baseType="lpstr">
      <vt:lpstr>Arial</vt:lpstr>
      <vt:lpstr>Calibri</vt:lpstr>
      <vt:lpstr>Courier New</vt:lpstr>
      <vt:lpstr>Times</vt:lpstr>
      <vt:lpstr>Times New Roman</vt:lpstr>
      <vt:lpstr>Wingdings</vt:lpstr>
      <vt:lpstr>Contemporary</vt:lpstr>
      <vt:lpstr>PowerPoint Presentation</vt:lpstr>
      <vt:lpstr>Random Numbers</vt:lpstr>
      <vt:lpstr>Random Numbers</vt:lpstr>
      <vt:lpstr>Cryptographic Random Numbers</vt:lpstr>
      <vt:lpstr>Remember: H for the key distributions</vt:lpstr>
      <vt:lpstr>Sources of Entropy</vt:lpstr>
      <vt:lpstr>Some entropy source calculations</vt:lpstr>
      <vt:lpstr>Pseudo random number generation</vt:lpstr>
      <vt:lpstr>Pseudo-Random Generators (PRNGs)</vt:lpstr>
      <vt:lpstr>Guidelines for PRNG</vt:lpstr>
      <vt:lpstr>RNG Attacks</vt:lpstr>
      <vt:lpstr>Popular PRNGs</vt:lpstr>
      <vt:lpstr>Sample 800-90 RNG System</vt:lpstr>
      <vt:lpstr>HASH-256</vt:lpstr>
      <vt:lpstr>HASH-256</vt:lpstr>
      <vt:lpstr>HASH-256</vt:lpstr>
      <vt:lpstr>HASH-256</vt:lpstr>
      <vt:lpstr>CTR-AES-256</vt:lpstr>
      <vt:lpstr>CTR-AES-256</vt:lpstr>
      <vt:lpstr>CTR-AES-256</vt:lpstr>
      <vt:lpstr>Preliminaries: Elliptic Curves</vt:lpstr>
      <vt:lpstr>The Dual EC PRNG</vt:lpstr>
      <vt:lpstr>Protocols</vt:lpstr>
      <vt:lpstr>Protocol</vt:lpstr>
      <vt:lpstr>Protocols</vt:lpstr>
      <vt:lpstr>Ideal Security Protocol</vt:lpstr>
      <vt:lpstr>Simple Security Protocols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Challenge-Response</vt:lpstr>
      <vt:lpstr>Challenge-Response</vt:lpstr>
      <vt:lpstr>Symmetric Key Notation</vt:lpstr>
      <vt:lpstr>Symmetric Key Authentication</vt:lpstr>
      <vt:lpstr>Authentication with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Ticket to Bob</vt:lpstr>
      <vt:lpstr>Alice Uses Ticket to Bob</vt:lpstr>
      <vt:lpstr>Kerberos</vt:lpstr>
      <vt:lpstr>Kerberos Questions</vt:lpstr>
      <vt:lpstr>Kerberos Alternatives</vt:lpstr>
      <vt:lpstr>Kerberos Keys</vt:lpstr>
      <vt:lpstr>Zero Knowledge Proof (ZKP)</vt:lpstr>
      <vt:lpstr>Fiat-Shamir Protocol</vt:lpstr>
      <vt:lpstr>Fiat-Shamir</vt:lpstr>
      <vt:lpstr>Fiat-Shamir: e = 1</vt:lpstr>
      <vt:lpstr>Fiat-Shamir: e = 0</vt:lpstr>
      <vt:lpstr>Fiat-Shamir</vt:lpstr>
      <vt:lpstr>Does Fiat-Shamir Work?</vt:lpstr>
      <vt:lpstr>Fiat-Shamir Facts</vt:lpstr>
      <vt:lpstr>Fiat-Shamir Zero Knowledge?</vt:lpstr>
      <vt:lpstr>ZKP in the Real World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Cookies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 Tunnel Mode</vt:lpstr>
      <vt:lpstr>Comparison of IPSec Modes</vt:lpstr>
      <vt:lpstr>IPSec Security</vt:lpstr>
      <vt:lpstr>AH vs ESP</vt:lpstr>
      <vt:lpstr>ESP’s NULL Encryption</vt:lpstr>
      <vt:lpstr>Why Does AH Exist? (1)</vt:lpstr>
      <vt:lpstr>Why Does AH Exist? (2)</vt:lpstr>
      <vt:lpstr>Why Does AH Exist? (3)</vt:lpstr>
      <vt:lpstr>Best Authentication Protocol?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3954</cp:revision>
  <dcterms:created xsi:type="dcterms:W3CDTF">2013-04-08T19:09:24Z</dcterms:created>
  <dcterms:modified xsi:type="dcterms:W3CDTF">2023-11-02T22:58:30Z</dcterms:modified>
</cp:coreProperties>
</file>