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57" r:id="rId9"/>
    <p:sldId id="2958" r:id="rId10"/>
    <p:sldId id="2928" r:id="rId11"/>
    <p:sldId id="2924" r:id="rId12"/>
    <p:sldId id="2937" r:id="rId13"/>
    <p:sldId id="2925" r:id="rId14"/>
    <p:sldId id="2959" r:id="rId15"/>
    <p:sldId id="2944" r:id="rId16"/>
    <p:sldId id="2953" r:id="rId17"/>
    <p:sldId id="2927" r:id="rId18"/>
    <p:sldId id="2952" r:id="rId19"/>
    <p:sldId id="2926" r:id="rId20"/>
    <p:sldId id="2917" r:id="rId21"/>
    <p:sldId id="2931" r:id="rId22"/>
    <p:sldId id="2948" r:id="rId23"/>
    <p:sldId id="2918" r:id="rId24"/>
    <p:sldId id="2932" r:id="rId25"/>
    <p:sldId id="2929" r:id="rId26"/>
    <p:sldId id="2920" r:id="rId27"/>
    <p:sldId id="2949" r:id="rId28"/>
    <p:sldId id="2951" r:id="rId29"/>
    <p:sldId id="2955" r:id="rId30"/>
    <p:sldId id="2950" r:id="rId31"/>
    <p:sldId id="2945" r:id="rId32"/>
    <p:sldId id="2946" r:id="rId33"/>
    <p:sldId id="2919" r:id="rId34"/>
    <p:sldId id="2956" r:id="rId35"/>
    <p:sldId id="2943" r:id="rId36"/>
    <p:sldId id="2938" r:id="rId37"/>
    <p:sldId id="2954" r:id="rId38"/>
    <p:sldId id="2934" r:id="rId39"/>
    <p:sldId id="2960" r:id="rId4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427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1/18/25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CC6AA-3DA2-A599-222D-54D91294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439C0DB3-657B-661B-4C42-5D3AFFB2E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141C267C-28C8-72EB-0696-B312886D0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A949226F-8AFD-3852-FCBA-35A6FD33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12" Type="http://schemas.openxmlformats.org/officeDocument/2006/relationships/image" Target="../media/image5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4.png"/><Relationship Id="rId10" Type="http://schemas.openxmlformats.org/officeDocument/2006/relationships/image" Target="../media/image520.png"/><Relationship Id="rId4" Type="http://schemas.openxmlformats.org/officeDocument/2006/relationships/image" Target="../media/image53.png"/><Relationship Id="rId9" Type="http://schemas.openxmlformats.org/officeDocument/2006/relationships/image" Target="../media/image5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Circuits and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  <a:blipFill>
                <a:blip r:embed="rId3"/>
                <a:stretch>
                  <a:fillRect l="-753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Gates and states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Hermitian,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Common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sv-SE" sz="1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sv-SE" sz="18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718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800" kern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sv-SE" sz="2000" kern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604" t="-16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Measurement</a:t>
            </a:r>
            <a:r>
              <a:rPr lang="sv-SE" sz="4000" dirty="0"/>
              <a:t> in </a:t>
            </a:r>
            <a:r>
              <a:rPr lang="sv-SE" sz="4000" dirty="0" err="1"/>
              <a:t>alternate</a:t>
            </a:r>
            <a:r>
              <a:rPr lang="sv-SE" sz="4000" dirty="0"/>
              <a:t>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To measure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is density operator for the pure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000" dirty="0"/>
                  <a:t> is the density operator for mixed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  <a:blipFill>
                <a:blip r:embed="rId3"/>
                <a:stretch>
                  <a:fillRect l="-58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Converting</a:t>
            </a:r>
            <a:r>
              <a:rPr lang="sv-SE" sz="4000" dirty="0"/>
              <a:t> to Bell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− |10&gt;)</m:t>
                    </m:r>
                  </m:oMath>
                </a14:m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  <a:blipFill>
                <a:blip r:embed="rId3"/>
                <a:stretch>
                  <a:fillRect l="-299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971800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32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Changing Measurement 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our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30382" y="1806830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5556" t="-167925" r="-5556" b="-2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894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6576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8864" t="-171154" r="-6818" b="-2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4"/>
                  <a:stretch>
                    <a:fillRect t="-5556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795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6366224"/>
              <a:ext cx="282533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 err="1"/>
              <a:t>Superoperator</a:t>
            </a:r>
            <a:r>
              <a:rPr lang="en-US" sz="4000" dirty="0"/>
              <a:t> and mixed states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AE0D4-907F-7C88-68D1-E054254684D2}"/>
              </a:ext>
            </a:extLst>
          </p:cNvPr>
          <p:cNvGrpSpPr/>
          <p:nvPr/>
        </p:nvGrpSpPr>
        <p:grpSpPr>
          <a:xfrm>
            <a:off x="991095" y="1728253"/>
            <a:ext cx="7086600" cy="1215141"/>
            <a:chOff x="685800" y="1695699"/>
            <a:chExt cx="7086600" cy="1215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/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blipFill>
                  <a:blip r:embed="rId3"/>
                  <a:stretch>
                    <a:fillRect l="-23926" t="-121311" b="-1704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433263-E258-2AC1-BE1D-D69C4A0C529F}"/>
                </a:ext>
              </a:extLst>
            </p:cNvPr>
            <p:cNvSpPr txBox="1"/>
            <p:nvPr/>
          </p:nvSpPr>
          <p:spPr>
            <a:xfrm>
              <a:off x="3048000" y="2209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cxnSp>
          <p:nvCxnSpPr>
            <p:cNvPr id="30720" name="Straight Connector 30719">
              <a:extLst>
                <a:ext uri="{FF2B5EF4-FFF2-40B4-BE49-F238E27FC236}">
                  <a16:creationId xmlns:a16="http://schemas.microsoft.com/office/drawing/2014/main" id="{25764EF2-6EF9-A076-1823-0702844BAE2B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 flipV="1">
              <a:off x="3645781" y="2077214"/>
              <a:ext cx="1852440" cy="4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30" name="Rectangle 30729">
              <a:extLst>
                <a:ext uri="{FF2B5EF4-FFF2-40B4-BE49-F238E27FC236}">
                  <a16:creationId xmlns:a16="http://schemas.microsoft.com/office/drawing/2014/main" id="{870B2372-9555-6408-A85D-0A2AAC77A724}"/>
                </a:ext>
              </a:extLst>
            </p:cNvPr>
            <p:cNvSpPr/>
            <p:nvPr/>
          </p:nvSpPr>
          <p:spPr bwMode="auto">
            <a:xfrm>
              <a:off x="2959981" y="1905000"/>
              <a:ext cx="685800" cy="10058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0765" name="Straight Connector 30764">
              <a:extLst>
                <a:ext uri="{FF2B5EF4-FFF2-40B4-BE49-F238E27FC236}">
                  <a16:creationId xmlns:a16="http://schemas.microsoft.com/office/drawing/2014/main" id="{D1A9D659-1F28-DD12-A963-A5C968F77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7600" y="2590800"/>
              <a:ext cx="180729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89CE4BCE-C1E0-6D33-189F-D3898FCDA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60991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9" name="Straight Connector 30768">
              <a:extLst>
                <a:ext uri="{FF2B5EF4-FFF2-40B4-BE49-F238E27FC236}">
                  <a16:creationId xmlns:a16="http://schemas.microsoft.com/office/drawing/2014/main" id="{60866519-E7FE-2F3B-8ADE-7C397565A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05740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/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59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/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7AFE8-F8E7-D084-B807-7ED416FCCC63}"/>
                </a:ext>
              </a:extLst>
            </p:cNvPr>
            <p:cNvSpPr txBox="1"/>
            <p:nvPr/>
          </p:nvSpPr>
          <p:spPr>
            <a:xfrm>
              <a:off x="5867400" y="252775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Garbage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(|0&gt;)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⨂|000…&gt; &lt;000…0|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Kraus operators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299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No Cloning Theorem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they can be.  Then there is an operator,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such that for any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Now 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non-orthogonal, different pure states</a:t>
                </a:r>
                <a:r>
                  <a:rPr lang="en-US" sz="2000" dirty="0"/>
                  <a:t>. 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 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0&gt; </m:t>
                                    </m:r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&lt;0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=&lt;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/>
                  <a:t>.  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unitary,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(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,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,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 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=1</m:t>
                    </m:r>
                  </m:oMath>
                </a14:m>
                <a:r>
                  <a:rPr lang="en-US" sz="2000" dirty="0"/>
                  <a:t>.  This is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  <a:blipFill>
                <a:blip r:embed="rId3"/>
                <a:stretch>
                  <a:fillRect l="-880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Parity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Superdense coding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1800" dirty="0" err="1"/>
                  <a:t>Can</a:t>
                </a:r>
                <a:r>
                  <a:rPr lang="sv-SE" sz="1800" dirty="0"/>
                  <a:t> be </a:t>
                </a:r>
                <a:r>
                  <a:rPr lang="sv-SE" sz="1800" dirty="0" err="1"/>
                  <a:t>used</a:t>
                </a:r>
                <a:r>
                  <a:rPr lang="sv-SE" sz="1800" dirty="0"/>
                  <a:t> to teleport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180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5122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  <a:blipFill>
                <a:blip r:embed="rId3"/>
                <a:stretch>
                  <a:fillRect l="-801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483919" y="3565566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9591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-108109" y="2133600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65709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DJ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Simon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kick back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481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Estimation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Quantum Fourier Transform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  <a:blipFill>
                <a:blip r:embed="rId3"/>
                <a:stretch>
                  <a:fillRect l="-481" t="-10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dirty="0"/>
              <a:t>Quantum Fourier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8932916" cy="3147564"/>
            <a:chOff x="-93716" y="2110236"/>
            <a:chExt cx="89329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868" y="32766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Hidden</a:t>
            </a:r>
            <a:r>
              <a:rPr lang="sv-SE" sz="4000" dirty="0"/>
              <a:t> </a:t>
            </a:r>
            <a:r>
              <a:rPr lang="sv-SE" sz="4000" dirty="0" err="1"/>
              <a:t>subgroup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20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=|0&gt;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=|000…01&gt; =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 =|0&gt;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4731822"/>
              </a:xfrm>
              <a:blipFill>
                <a:blip r:embed="rId3"/>
                <a:stretch>
                  <a:fillRect l="-615" t="-53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Factorization</a:t>
            </a:r>
            <a:r>
              <a:rPr lang="sv-SE" sz="4000" dirty="0"/>
              <a:t> </a:t>
            </a:r>
            <a:r>
              <a:rPr lang="sv-SE" sz="4000" dirty="0" err="1"/>
              <a:t>using</a:t>
            </a:r>
            <a:r>
              <a:rPr lang="sv-SE" sz="4000" dirty="0"/>
              <a:t> 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  <a:blipFill>
                <a:blip r:embed="rId3"/>
                <a:stretch>
                  <a:fillRect l="-640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Discrete</a:t>
            </a:r>
            <a:r>
              <a:rPr lang="sv-SE" sz="4000" dirty="0"/>
              <a:t> log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Amplitude</a:t>
            </a:r>
            <a:r>
              <a:rPr lang="sv-SE" sz="4000" dirty="0"/>
              <a:t> </a:t>
            </a:r>
            <a:r>
              <a:rPr lang="sv-SE" sz="4000" dirty="0" err="1"/>
              <a:t>Amplification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End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AAC5-E6AA-0D87-58C5-931B16EC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10D9D3-A3EB-F2F5-BA2D-E509BC31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9A2E2E8-0EFA-F8FA-30CF-03AF982FF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>
                <a:solidFill>
                  <a:schemeClr val="tx1"/>
                </a:solidFill>
              </a:rPr>
              <a:t>Notation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228437A-8EF1-0597-ECE7-44953016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758" y="1327068"/>
                <a:ext cx="8526483" cy="4921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m:rPr>
                        <m:sty m:val="p"/>
                      </m:rPr>
                      <a:rPr lang="en-US" sz="1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1800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…,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&gt; =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,  …,   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kern="0" dirty="0"/>
                  <a:t> ,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|=( 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</a:rPr>
                      <m:t>,  …,   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800" kern="0" dirty="0"/>
                  <a:t> 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kern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  <m:mr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</m:m>
                  </m:oMath>
                </a14:m>
                <a:r>
                  <a:rPr lang="en-US" sz="1800" kern="0" dirty="0"/>
                  <a:t> , 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  <a:r>
                  <a:rPr lang="en-US" sz="1800" kern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800" kern="0" dirty="0"/>
                  <a:t> 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800" kern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 ker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1" ker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800" kern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kern="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</a:t>
                </a:r>
                <a:r>
                  <a:rPr lang="en-US" sz="1800" kern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matricies</a:t>
                </a:r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kern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ker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ker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𝑖𝑍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b="0" i="1" kern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</m:d>
                    <m:r>
                      <a:rPr lang="en-US" sz="1800" b="0" i="1" kern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𝑖𝑋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𝑖𝑌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|+&gt; =</m:t>
                    </m:r>
                    <m:f>
                      <m:f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 + |1&gt;)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  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 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758" y="1327068"/>
                <a:ext cx="8526483" cy="4921332"/>
              </a:xfrm>
              <a:prstGeom prst="rect">
                <a:avLst/>
              </a:prstGeom>
              <a:blipFill>
                <a:blip r:embed="rId3"/>
                <a:stretch>
                  <a:fillRect l="-595" t="-102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214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Postulates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 b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⊗|0&gt;⨂…⨂|0&gt; =|000…0&gt;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 (continued)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378" lvl="2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⊗|0&gt;&lt;0|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⊗|1&gt;&lt;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72944</TotalTime>
  <Words>3205</Words>
  <Application>Microsoft Macintosh PowerPoint</Application>
  <PresentationFormat>On-screen Show (4:3)</PresentationFormat>
  <Paragraphs>485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 and density</vt:lpstr>
      <vt:lpstr>Mixed states and density</vt:lpstr>
      <vt:lpstr>Circuits and gates</vt:lpstr>
      <vt:lpstr>Gates and states</vt:lpstr>
      <vt:lpstr>Common gates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  <vt:lpstr>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3638</cp:revision>
  <cp:lastPrinted>2023-08-10T00:29:27Z</cp:lastPrinted>
  <dcterms:created xsi:type="dcterms:W3CDTF">2013-01-28T20:25:58Z</dcterms:created>
  <dcterms:modified xsi:type="dcterms:W3CDTF">2025-01-18T22:43:56Z</dcterms:modified>
</cp:coreProperties>
</file>