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9" r:id="rId1"/>
  </p:sldMasterIdLst>
  <p:notesMasterIdLst>
    <p:notesMasterId r:id="rId101"/>
  </p:notesMasterIdLst>
  <p:handoutMasterIdLst>
    <p:handoutMasterId r:id="rId102"/>
  </p:handoutMasterIdLst>
  <p:sldIdLst>
    <p:sldId id="3175" r:id="rId2"/>
    <p:sldId id="3176" r:id="rId3"/>
    <p:sldId id="3177" r:id="rId4"/>
    <p:sldId id="3459" r:id="rId5"/>
    <p:sldId id="3471" r:id="rId6"/>
    <p:sldId id="3461" r:id="rId7"/>
    <p:sldId id="3462" r:id="rId8"/>
    <p:sldId id="3463" r:id="rId9"/>
    <p:sldId id="3178" r:id="rId10"/>
    <p:sldId id="3548" r:id="rId11"/>
    <p:sldId id="3549" r:id="rId12"/>
    <p:sldId id="3434" r:id="rId13"/>
    <p:sldId id="3469" r:id="rId14"/>
    <p:sldId id="3536" r:id="rId15"/>
    <p:sldId id="3182" r:id="rId16"/>
    <p:sldId id="3486" r:id="rId17"/>
    <p:sldId id="3466" r:id="rId18"/>
    <p:sldId id="3493" r:id="rId19"/>
    <p:sldId id="3467" r:id="rId20"/>
    <p:sldId id="3535" r:id="rId21"/>
    <p:sldId id="3537" r:id="rId22"/>
    <p:sldId id="3538" r:id="rId23"/>
    <p:sldId id="3184" r:id="rId24"/>
    <p:sldId id="3545" r:id="rId25"/>
    <p:sldId id="3496" r:id="rId26"/>
    <p:sldId id="3546" r:id="rId27"/>
    <p:sldId id="3547" r:id="rId28"/>
    <p:sldId id="3539" r:id="rId29"/>
    <p:sldId id="3517" r:id="rId30"/>
    <p:sldId id="3518" r:id="rId31"/>
    <p:sldId id="3179" r:id="rId32"/>
    <p:sldId id="3181" r:id="rId33"/>
    <p:sldId id="3551" r:id="rId34"/>
    <p:sldId id="3552" r:id="rId35"/>
    <p:sldId id="3458" r:id="rId36"/>
    <p:sldId id="3541" r:id="rId37"/>
    <p:sldId id="3542" r:id="rId38"/>
    <p:sldId id="3192" r:id="rId39"/>
    <p:sldId id="3193" r:id="rId40"/>
    <p:sldId id="3194" r:id="rId41"/>
    <p:sldId id="3195" r:id="rId42"/>
    <p:sldId id="3196" r:id="rId43"/>
    <p:sldId id="3197" r:id="rId44"/>
    <p:sldId id="3199" r:id="rId45"/>
    <p:sldId id="3201" r:id="rId46"/>
    <p:sldId id="3202" r:id="rId47"/>
    <p:sldId id="3203" r:id="rId48"/>
    <p:sldId id="3204" r:id="rId49"/>
    <p:sldId id="3487" r:id="rId50"/>
    <p:sldId id="3553" r:id="rId51"/>
    <p:sldId id="3213" r:id="rId52"/>
    <p:sldId id="3560" r:id="rId53"/>
    <p:sldId id="3561" r:id="rId54"/>
    <p:sldId id="3564" r:id="rId55"/>
    <p:sldId id="3555" r:id="rId56"/>
    <p:sldId id="3556" r:id="rId57"/>
    <p:sldId id="3559" r:id="rId58"/>
    <p:sldId id="3207" r:id="rId59"/>
    <p:sldId id="3208" r:id="rId60"/>
    <p:sldId id="3504" r:id="rId61"/>
    <p:sldId id="3210" r:id="rId62"/>
    <p:sldId id="3220" r:id="rId63"/>
    <p:sldId id="3221" r:id="rId64"/>
    <p:sldId id="3511" r:id="rId65"/>
    <p:sldId id="3512" r:id="rId66"/>
    <p:sldId id="3472" r:id="rId67"/>
    <p:sldId id="3464" r:id="rId68"/>
    <p:sldId id="3465" r:id="rId69"/>
    <p:sldId id="3519" r:id="rId70"/>
    <p:sldId id="3506" r:id="rId71"/>
    <p:sldId id="3478" r:id="rId72"/>
    <p:sldId id="3477" r:id="rId73"/>
    <p:sldId id="3480" r:id="rId74"/>
    <p:sldId id="3485" r:id="rId75"/>
    <p:sldId id="3498" r:id="rId76"/>
    <p:sldId id="3500" r:id="rId77"/>
    <p:sldId id="3568" r:id="rId78"/>
    <p:sldId id="3532" r:id="rId79"/>
    <p:sldId id="3501" r:id="rId80"/>
    <p:sldId id="3224" r:id="rId81"/>
    <p:sldId id="3507" r:id="rId82"/>
    <p:sldId id="3510" r:id="rId83"/>
    <p:sldId id="3528" r:id="rId84"/>
    <p:sldId id="3567" r:id="rId85"/>
    <p:sldId id="3566" r:id="rId86"/>
    <p:sldId id="3508" r:id="rId87"/>
    <p:sldId id="3226" r:id="rId88"/>
    <p:sldId id="3227" r:id="rId89"/>
    <p:sldId id="3531" r:id="rId90"/>
    <p:sldId id="3527" r:id="rId91"/>
    <p:sldId id="3529" r:id="rId92"/>
    <p:sldId id="3230" r:id="rId93"/>
    <p:sldId id="3234" r:id="rId94"/>
    <p:sldId id="3235" r:id="rId95"/>
    <p:sldId id="3497" r:id="rId96"/>
    <p:sldId id="3569" r:id="rId97"/>
    <p:sldId id="3570" r:id="rId98"/>
    <p:sldId id="3571" r:id="rId99"/>
    <p:sldId id="3572" r:id="rId100"/>
  </p:sldIdLst>
  <p:sldSz cx="9144000" cy="6858000" type="letter"/>
  <p:notesSz cx="7010400" cy="9296400"/>
  <p:defaultTextStyle>
    <a:defPPr>
      <a:defRPr lang="en-US"/>
    </a:defPPr>
    <a:lvl1pPr algn="l" rtl="0" eaLnBrk="0" fontAlgn="base" hangingPunct="0">
      <a:spcBef>
        <a:spcPct val="0"/>
      </a:spcBef>
      <a:spcAft>
        <a:spcPct val="0"/>
      </a:spcAft>
      <a:defRPr sz="1000" kern="1200">
        <a:solidFill>
          <a:schemeClr val="tx1"/>
        </a:solidFill>
        <a:latin typeface="Courier New" pitchFamily="49" charset="0"/>
        <a:ea typeface="+mn-ea"/>
        <a:cs typeface="+mn-cs"/>
      </a:defRPr>
    </a:lvl1pPr>
    <a:lvl2pPr marL="457200" algn="l" rtl="0" eaLnBrk="0" fontAlgn="base" hangingPunct="0">
      <a:spcBef>
        <a:spcPct val="0"/>
      </a:spcBef>
      <a:spcAft>
        <a:spcPct val="0"/>
      </a:spcAft>
      <a:defRPr sz="1000" kern="1200">
        <a:solidFill>
          <a:schemeClr val="tx1"/>
        </a:solidFill>
        <a:latin typeface="Courier New" pitchFamily="49" charset="0"/>
        <a:ea typeface="+mn-ea"/>
        <a:cs typeface="+mn-cs"/>
      </a:defRPr>
    </a:lvl2pPr>
    <a:lvl3pPr marL="914400" algn="l" rtl="0" eaLnBrk="0" fontAlgn="base" hangingPunct="0">
      <a:spcBef>
        <a:spcPct val="0"/>
      </a:spcBef>
      <a:spcAft>
        <a:spcPct val="0"/>
      </a:spcAft>
      <a:defRPr sz="1000" kern="1200">
        <a:solidFill>
          <a:schemeClr val="tx1"/>
        </a:solidFill>
        <a:latin typeface="Courier New" pitchFamily="49" charset="0"/>
        <a:ea typeface="+mn-ea"/>
        <a:cs typeface="+mn-cs"/>
      </a:defRPr>
    </a:lvl3pPr>
    <a:lvl4pPr marL="1371600" algn="l" rtl="0" eaLnBrk="0" fontAlgn="base" hangingPunct="0">
      <a:spcBef>
        <a:spcPct val="0"/>
      </a:spcBef>
      <a:spcAft>
        <a:spcPct val="0"/>
      </a:spcAft>
      <a:defRPr sz="1000" kern="1200">
        <a:solidFill>
          <a:schemeClr val="tx1"/>
        </a:solidFill>
        <a:latin typeface="Courier New" pitchFamily="49" charset="0"/>
        <a:ea typeface="+mn-ea"/>
        <a:cs typeface="+mn-cs"/>
      </a:defRPr>
    </a:lvl4pPr>
    <a:lvl5pPr marL="1828800" algn="l" rtl="0" eaLnBrk="0" fontAlgn="base" hangingPunct="0">
      <a:spcBef>
        <a:spcPct val="0"/>
      </a:spcBef>
      <a:spcAft>
        <a:spcPct val="0"/>
      </a:spcAft>
      <a:defRPr sz="1000" kern="1200">
        <a:solidFill>
          <a:schemeClr val="tx1"/>
        </a:solidFill>
        <a:latin typeface="Courier New" pitchFamily="49" charset="0"/>
        <a:ea typeface="+mn-ea"/>
        <a:cs typeface="+mn-cs"/>
      </a:defRPr>
    </a:lvl5pPr>
    <a:lvl6pPr marL="2286000" algn="l" defTabSz="914400" rtl="0" eaLnBrk="1" latinLnBrk="0" hangingPunct="1">
      <a:defRPr sz="1000" kern="1200">
        <a:solidFill>
          <a:schemeClr val="tx1"/>
        </a:solidFill>
        <a:latin typeface="Courier New" pitchFamily="49" charset="0"/>
        <a:ea typeface="+mn-ea"/>
        <a:cs typeface="+mn-cs"/>
      </a:defRPr>
    </a:lvl6pPr>
    <a:lvl7pPr marL="2743200" algn="l" defTabSz="914400" rtl="0" eaLnBrk="1" latinLnBrk="0" hangingPunct="1">
      <a:defRPr sz="1000" kern="1200">
        <a:solidFill>
          <a:schemeClr val="tx1"/>
        </a:solidFill>
        <a:latin typeface="Courier New" pitchFamily="49" charset="0"/>
        <a:ea typeface="+mn-ea"/>
        <a:cs typeface="+mn-cs"/>
      </a:defRPr>
    </a:lvl7pPr>
    <a:lvl8pPr marL="3200400" algn="l" defTabSz="914400" rtl="0" eaLnBrk="1" latinLnBrk="0" hangingPunct="1">
      <a:defRPr sz="1000" kern="1200">
        <a:solidFill>
          <a:schemeClr val="tx1"/>
        </a:solidFill>
        <a:latin typeface="Courier New" pitchFamily="49" charset="0"/>
        <a:ea typeface="+mn-ea"/>
        <a:cs typeface="+mn-cs"/>
      </a:defRPr>
    </a:lvl8pPr>
    <a:lvl9pPr marL="3657600" algn="l" defTabSz="914400" rtl="0" eaLnBrk="1" latinLnBrk="0" hangingPunct="1">
      <a:defRPr sz="1000" kern="1200">
        <a:solidFill>
          <a:schemeClr val="tx1"/>
        </a:solidFill>
        <a:latin typeface="Courier New" pitchFamily="49"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 uri="{2D200454-40CA-4A62-9FC3-DE9A4176ACB9}">
      <p15:notesGuideLst xmlns:p15="http://schemas.microsoft.com/office/powerpoint/2012/main">
        <p15:guide id="1" orient="horz" pos="2927">
          <p15:clr>
            <a:srgbClr val="A4A3A4"/>
          </p15:clr>
        </p15:guide>
        <p15:guide id="2" pos="220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CC"/>
    <a:srgbClr val="66FF66"/>
    <a:srgbClr val="006600"/>
    <a:srgbClr val="008000"/>
    <a:srgbClr val="33CC33"/>
    <a:srgbClr val="00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16568" autoAdjust="0"/>
    <p:restoredTop sz="98944" autoAdjust="0"/>
  </p:normalViewPr>
  <p:slideViewPr>
    <p:cSldViewPr>
      <p:cViewPr>
        <p:scale>
          <a:sx n="109" d="100"/>
          <a:sy n="109" d="100"/>
        </p:scale>
        <p:origin x="2616" y="152"/>
      </p:cViewPr>
      <p:guideLst>
        <p:guide orient="horz" pos="2160"/>
        <p:guide pos="2880"/>
      </p:guideLst>
    </p:cSldViewPr>
  </p:slideViewPr>
  <p:outlineViewPr>
    <p:cViewPr>
      <p:scale>
        <a:sx n="33" d="100"/>
        <a:sy n="33" d="100"/>
      </p:scale>
      <p:origin x="0" y="0"/>
    </p:cViewPr>
    <p:sldLst>
      <p:sld r:id="rId1" collapse="1"/>
      <p:sld r:id="rId2" collapse="1"/>
      <p:sld r:id="rId3" collapse="1"/>
    </p:sldLst>
  </p:outlineViewPr>
  <p:notesTextViewPr>
    <p:cViewPr>
      <p:scale>
        <a:sx n="100" d="100"/>
        <a:sy n="100" d="100"/>
      </p:scale>
      <p:origin x="0" y="0"/>
    </p:cViewPr>
  </p:notesTextViewPr>
  <p:sorterViewPr>
    <p:cViewPr>
      <p:scale>
        <a:sx n="100" d="100"/>
        <a:sy n="100" d="100"/>
      </p:scale>
      <p:origin x="0" y="31152"/>
    </p:cViewPr>
  </p:sorterViewPr>
  <p:notesViewPr>
    <p:cSldViewPr>
      <p:cViewPr varScale="1">
        <p:scale>
          <a:sx n="37" d="100"/>
          <a:sy n="37" d="100"/>
        </p:scale>
        <p:origin x="-1440" y="-90"/>
      </p:cViewPr>
      <p:guideLst>
        <p:guide orient="horz" pos="2927"/>
        <p:guide pos="2207"/>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handoutMaster" Target="handoutMasters/handoutMaster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presProps" Target="pres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viewProps" Target="view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_rels/viewProps.xml.rels><?xml version="1.0" encoding="UTF-8" standalone="yes"?>
<Relationships xmlns="http://schemas.openxmlformats.org/package/2006/relationships"><Relationship Id="rId3" Type="http://schemas.openxmlformats.org/officeDocument/2006/relationships/slide" Target="slides/slide80.xml"/><Relationship Id="rId2" Type="http://schemas.openxmlformats.org/officeDocument/2006/relationships/slide" Target="slides/slide78.xml"/><Relationship Id="rId1" Type="http://schemas.openxmlformats.org/officeDocument/2006/relationships/slide" Target="slides/slid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7666" name="Rectangle 2"/>
          <p:cNvSpPr>
            <a:spLocks noGrp="1" noChangeArrowheads="1"/>
          </p:cNvSpPr>
          <p:nvPr>
            <p:ph type="hdr" sz="quarter"/>
          </p:nvPr>
        </p:nvSpPr>
        <p:spPr bwMode="auto">
          <a:xfrm>
            <a:off x="0" y="0"/>
            <a:ext cx="3036888"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7" name="Rectangle 3"/>
          <p:cNvSpPr>
            <a:spLocks noGrp="1" noChangeArrowheads="1"/>
          </p:cNvSpPr>
          <p:nvPr>
            <p:ph type="dt" sz="quarter" idx="1"/>
          </p:nvPr>
        </p:nvSpPr>
        <p:spPr bwMode="auto">
          <a:xfrm>
            <a:off x="3973513" y="0"/>
            <a:ext cx="3036887" cy="463550"/>
          </a:xfrm>
          <a:prstGeom prst="rect">
            <a:avLst/>
          </a:prstGeom>
          <a:noFill/>
          <a:ln w="9525">
            <a:noFill/>
            <a:miter lim="800000"/>
            <a:headEnd/>
            <a:tailEnd/>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497668" name="Rectangle 4"/>
          <p:cNvSpPr>
            <a:spLocks noGrp="1" noChangeArrowheads="1"/>
          </p:cNvSpPr>
          <p:nvPr>
            <p:ph type="ftr" sz="quarter" idx="2"/>
          </p:nvPr>
        </p:nvSpPr>
        <p:spPr bwMode="auto">
          <a:xfrm>
            <a:off x="0" y="8832850"/>
            <a:ext cx="3036888"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7669" name="Rectangle 5"/>
          <p:cNvSpPr>
            <a:spLocks noGrp="1" noChangeArrowheads="1"/>
          </p:cNvSpPr>
          <p:nvPr>
            <p:ph type="sldNum" sz="quarter" idx="3"/>
          </p:nvPr>
        </p:nvSpPr>
        <p:spPr bwMode="auto">
          <a:xfrm>
            <a:off x="3973513" y="8832850"/>
            <a:ext cx="3036887" cy="463550"/>
          </a:xfrm>
          <a:prstGeom prst="rect">
            <a:avLst/>
          </a:prstGeom>
          <a:noFill/>
          <a:ln w="9525">
            <a:noFill/>
            <a:miter lim="800000"/>
            <a:headEnd/>
            <a:tailEnd/>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89F41C62-24AD-4422-86EA-351047632617}" type="slidenum">
              <a:rPr lang="en-US"/>
              <a:pPr>
                <a:defRPr/>
              </a:pPr>
              <a:t>‹#›</a:t>
            </a:fld>
            <a:endParaRPr lang="en-US"/>
          </a:p>
        </p:txBody>
      </p:sp>
    </p:spTree>
    <p:extLst>
      <p:ext uri="{BB962C8B-B14F-4D97-AF65-F5344CB8AC3E}">
        <p14:creationId xmlns:p14="http://schemas.microsoft.com/office/powerpoint/2010/main" val="483252503"/>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9154" name="Rectangle 2"/>
          <p:cNvSpPr>
            <a:spLocks noGrp="1" noChangeArrowheads="1"/>
          </p:cNvSpPr>
          <p:nvPr>
            <p:ph type="hdr" sz="quarter"/>
          </p:nvPr>
        </p:nvSpPr>
        <p:spPr bwMode="auto">
          <a:xfrm>
            <a:off x="0" y="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5" name="Rectangle 3"/>
          <p:cNvSpPr>
            <a:spLocks noGrp="1" noChangeArrowheads="1"/>
          </p:cNvSpPr>
          <p:nvPr>
            <p:ph type="dt" idx="1"/>
          </p:nvPr>
        </p:nvSpPr>
        <p:spPr bwMode="auto">
          <a:xfrm>
            <a:off x="3973513" y="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lvl1pPr algn="r" defTabSz="930275">
              <a:defRPr sz="1200">
                <a:latin typeface="Times New Roman" pitchFamily="18" charset="0"/>
              </a:defRPr>
            </a:lvl1pPr>
          </a:lstStyle>
          <a:p>
            <a:pPr>
              <a:defRPr/>
            </a:pPr>
            <a:endParaRPr lang="en-US"/>
          </a:p>
        </p:txBody>
      </p:sp>
      <p:sp>
        <p:nvSpPr>
          <p:cNvPr id="305156" name="Rectangle 4"/>
          <p:cNvSpPr>
            <a:spLocks noGrp="1" noRot="1" noChangeAspect="1" noChangeArrowheads="1" noTextEdit="1"/>
          </p:cNvSpPr>
          <p:nvPr>
            <p:ph type="sldImg" idx="2"/>
          </p:nvPr>
        </p:nvSpPr>
        <p:spPr bwMode="auto">
          <a:xfrm>
            <a:off x="1181100" y="696913"/>
            <a:ext cx="4648200" cy="3486150"/>
          </a:xfrm>
          <a:prstGeom prst="rect">
            <a:avLst/>
          </a:prstGeom>
          <a:noFill/>
          <a:ln w="9525">
            <a:solidFill>
              <a:srgbClr val="000000"/>
            </a:solidFill>
            <a:miter lim="800000"/>
            <a:headEnd/>
            <a:tailEnd/>
          </a:ln>
        </p:spPr>
      </p:sp>
      <p:sp>
        <p:nvSpPr>
          <p:cNvPr id="49157" name="Rectangle 5"/>
          <p:cNvSpPr>
            <a:spLocks noGrp="1" noChangeArrowheads="1"/>
          </p:cNvSpPr>
          <p:nvPr>
            <p:ph type="body" sz="quarter" idx="3"/>
          </p:nvPr>
        </p:nvSpPr>
        <p:spPr bwMode="auto">
          <a:xfrm>
            <a:off x="935038" y="4414838"/>
            <a:ext cx="5140325" cy="4184650"/>
          </a:xfrm>
          <a:prstGeom prst="rect">
            <a:avLst/>
          </a:prstGeom>
          <a:noFill/>
          <a:ln w="12700" cap="sq">
            <a:noFill/>
            <a:miter lim="800000"/>
            <a:headEnd type="none" w="sm" len="sm"/>
            <a:tailEnd type="none" w="sm" len="sm"/>
          </a:ln>
          <a:effectLst/>
        </p:spPr>
        <p:txBody>
          <a:bodyPr vert="horz" wrap="square" lIns="93169" tIns="46584" rIns="93169"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9158" name="Rectangle 6"/>
          <p:cNvSpPr>
            <a:spLocks noGrp="1" noChangeArrowheads="1"/>
          </p:cNvSpPr>
          <p:nvPr>
            <p:ph type="ftr" sz="quarter" idx="4"/>
          </p:nvPr>
        </p:nvSpPr>
        <p:spPr bwMode="auto">
          <a:xfrm>
            <a:off x="0" y="8832850"/>
            <a:ext cx="3036888"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defTabSz="930275">
              <a:defRPr sz="1200">
                <a:latin typeface="Times New Roman" pitchFamily="18" charset="0"/>
              </a:defRPr>
            </a:lvl1pPr>
          </a:lstStyle>
          <a:p>
            <a:pPr>
              <a:defRPr/>
            </a:pPr>
            <a:endParaRPr lang="en-US"/>
          </a:p>
        </p:txBody>
      </p:sp>
      <p:sp>
        <p:nvSpPr>
          <p:cNvPr id="49159" name="Rectangle 7"/>
          <p:cNvSpPr>
            <a:spLocks noGrp="1" noChangeArrowheads="1"/>
          </p:cNvSpPr>
          <p:nvPr>
            <p:ph type="sldNum" sz="quarter" idx="5"/>
          </p:nvPr>
        </p:nvSpPr>
        <p:spPr bwMode="auto">
          <a:xfrm>
            <a:off x="3973513" y="8832850"/>
            <a:ext cx="3036887" cy="463550"/>
          </a:xfrm>
          <a:prstGeom prst="rect">
            <a:avLst/>
          </a:prstGeom>
          <a:noFill/>
          <a:ln w="12700" cap="sq">
            <a:noFill/>
            <a:miter lim="800000"/>
            <a:headEnd type="none" w="sm" len="sm"/>
            <a:tailEnd type="none" w="sm" len="sm"/>
          </a:ln>
          <a:effectLst/>
        </p:spPr>
        <p:txBody>
          <a:bodyPr vert="horz" wrap="square" lIns="93169" tIns="46584" rIns="93169" bIns="46584" numCol="1" anchor="b" anchorCtr="0" compatLnSpc="1">
            <a:prstTxWarp prst="textNoShape">
              <a:avLst/>
            </a:prstTxWarp>
          </a:bodyPr>
          <a:lstStyle>
            <a:lvl1pPr algn="r" defTabSz="930275">
              <a:defRPr sz="1200">
                <a:latin typeface="Times New Roman" pitchFamily="18" charset="0"/>
              </a:defRPr>
            </a:lvl1pPr>
          </a:lstStyle>
          <a:p>
            <a:pPr>
              <a:defRPr/>
            </a:pPr>
            <a:fld id="{DA4E4DDF-A3B5-4DC0-AAB1-D8EC8F9D7FBA}" type="slidenum">
              <a:rPr lang="en-US"/>
              <a:pPr>
                <a:defRPr/>
              </a:pPr>
              <a:t>‹#›</a:t>
            </a:fld>
            <a:endParaRPr lang="en-US"/>
          </a:p>
        </p:txBody>
      </p:sp>
    </p:spTree>
    <p:extLst>
      <p:ext uri="{BB962C8B-B14F-4D97-AF65-F5344CB8AC3E}">
        <p14:creationId xmlns:p14="http://schemas.microsoft.com/office/powerpoint/2010/main" val="162763134"/>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kumimoji="1"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57</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60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70</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pPr>
              <a:defRPr/>
            </a:pPr>
            <a:fld id="{DA4E4DDF-A3B5-4DC0-AAB1-D8EC8F9D7FBA}" type="slidenum">
              <a:rPr lang="en-US" smtClean="0"/>
              <a:pPr>
                <a:defRPr/>
              </a:pPr>
              <a:t>80</a:t>
            </a:fld>
            <a:endParaRPr 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82</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86</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noFill/>
        </p:spPr>
        <p:txBody>
          <a:bodyPr/>
          <a:lstStyle/>
          <a:p>
            <a:fld id="{9E451D4C-9658-4597-AE05-5E92837D1845}" type="slidenum">
              <a:rPr lang="en-US" smtClean="0"/>
              <a:pPr/>
              <a:t>91</a:t>
            </a:fld>
            <a:endParaRPr lang="en-US"/>
          </a:p>
        </p:txBody>
      </p:sp>
      <p:sp>
        <p:nvSpPr>
          <p:cNvPr id="159747" name="Rectangle 2"/>
          <p:cNvSpPr>
            <a:spLocks noGrp="1" noRot="1" noChangeAspect="1" noChangeArrowheads="1" noTextEdit="1"/>
          </p:cNvSpPr>
          <p:nvPr>
            <p:ph type="sldImg"/>
          </p:nvPr>
        </p:nvSpPr>
        <p:spPr>
          <a:xfrm>
            <a:off x="1169988" y="687388"/>
            <a:ext cx="4673600" cy="3505200"/>
          </a:xfrm>
          <a:ln/>
        </p:spPr>
      </p:sp>
      <p:sp>
        <p:nvSpPr>
          <p:cNvPr id="159748" name="Rectangle 3"/>
          <p:cNvSpPr>
            <a:spLocks noGrp="1" noChangeArrowheads="1"/>
          </p:cNvSpPr>
          <p:nvPr>
            <p:ph type="body" idx="1"/>
          </p:nvPr>
        </p:nvSpPr>
        <p:spPr>
          <a:xfrm>
            <a:off x="914400" y="4421188"/>
            <a:ext cx="5184775" cy="4191000"/>
          </a:xfrm>
          <a:noFill/>
          <a:ln w="9525"/>
        </p:spPr>
        <p:txBody>
          <a:bodyPr/>
          <a:lstStyle/>
          <a:p>
            <a:endParaRPr 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4"/>
          <p:cNvSpPr>
            <a:spLocks noChangeArrowheads="1"/>
          </p:cNvSpPr>
          <p:nvPr/>
        </p:nvSpPr>
        <p:spPr bwMode="invGray">
          <a:xfrm>
            <a:off x="0" y="1295400"/>
            <a:ext cx="9142413" cy="762000"/>
          </a:xfrm>
          <a:prstGeom prst="rect">
            <a:avLst/>
          </a:prstGeom>
          <a:solidFill>
            <a:schemeClr val="hlink"/>
          </a:solidFill>
          <a:ln w="9525">
            <a:noFill/>
            <a:miter lim="800000"/>
            <a:headEnd/>
            <a:tailEnd/>
          </a:ln>
          <a:effectLst/>
        </p:spPr>
        <p:txBody>
          <a:bodyPr/>
          <a:lstStyle/>
          <a:p>
            <a:pPr>
              <a:defRPr/>
            </a:pPr>
            <a:endParaRPr lang="en-US"/>
          </a:p>
        </p:txBody>
      </p:sp>
      <p:grpSp>
        <p:nvGrpSpPr>
          <p:cNvPr id="5" name="Group 33"/>
          <p:cNvGrpSpPr>
            <a:grpSpLocks/>
          </p:cNvGrpSpPr>
          <p:nvPr/>
        </p:nvGrpSpPr>
        <p:grpSpPr bwMode="auto">
          <a:xfrm rot="-5400000">
            <a:off x="0" y="2514600"/>
            <a:ext cx="1909763" cy="1909763"/>
            <a:chOff x="0" y="1584"/>
            <a:chExt cx="1203" cy="1203"/>
          </a:xfrm>
        </p:grpSpPr>
        <p:sp>
          <p:nvSpPr>
            <p:cNvPr id="6" name="Freeform 25"/>
            <p:cNvSpPr>
              <a:spLocks/>
            </p:cNvSpPr>
            <p:nvPr/>
          </p:nvSpPr>
          <p:spPr bwMode="invGray">
            <a:xfrm>
              <a:off x="0" y="1632"/>
              <a:ext cx="443" cy="1033"/>
            </a:xfrm>
            <a:custGeom>
              <a:avLst/>
              <a:gdLst/>
              <a:ahLst/>
              <a:cxnLst>
                <a:cxn ang="0">
                  <a:pos x="290" y="1016"/>
                </a:cxn>
                <a:cxn ang="0">
                  <a:pos x="316" y="974"/>
                </a:cxn>
                <a:cxn ang="0">
                  <a:pos x="354" y="920"/>
                </a:cxn>
                <a:cxn ang="0">
                  <a:pos x="384" y="884"/>
                </a:cxn>
                <a:cxn ang="0">
                  <a:pos x="381" y="832"/>
                </a:cxn>
                <a:cxn ang="0">
                  <a:pos x="370" y="794"/>
                </a:cxn>
                <a:cxn ang="0">
                  <a:pos x="361" y="760"/>
                </a:cxn>
                <a:cxn ang="0">
                  <a:pos x="361" y="734"/>
                </a:cxn>
                <a:cxn ang="0">
                  <a:pos x="359" y="707"/>
                </a:cxn>
                <a:cxn ang="0">
                  <a:pos x="373" y="691"/>
                </a:cxn>
                <a:cxn ang="0">
                  <a:pos x="391" y="686"/>
                </a:cxn>
                <a:cxn ang="0">
                  <a:pos x="395" y="680"/>
                </a:cxn>
                <a:cxn ang="0">
                  <a:pos x="390" y="671"/>
                </a:cxn>
                <a:cxn ang="0">
                  <a:pos x="386" y="660"/>
                </a:cxn>
                <a:cxn ang="0">
                  <a:pos x="437" y="635"/>
                </a:cxn>
                <a:cxn ang="0">
                  <a:pos x="442" y="619"/>
                </a:cxn>
                <a:cxn ang="0">
                  <a:pos x="438" y="604"/>
                </a:cxn>
                <a:cxn ang="0">
                  <a:pos x="400" y="543"/>
                </a:cxn>
                <a:cxn ang="0">
                  <a:pos x="384" y="474"/>
                </a:cxn>
                <a:cxn ang="0">
                  <a:pos x="354" y="455"/>
                </a:cxn>
                <a:cxn ang="0">
                  <a:pos x="326" y="433"/>
                </a:cxn>
                <a:cxn ang="0">
                  <a:pos x="312" y="411"/>
                </a:cxn>
                <a:cxn ang="0">
                  <a:pos x="307" y="391"/>
                </a:cxn>
                <a:cxn ang="0">
                  <a:pos x="290" y="339"/>
                </a:cxn>
                <a:cxn ang="0">
                  <a:pos x="308" y="289"/>
                </a:cxn>
                <a:cxn ang="0">
                  <a:pos x="298" y="278"/>
                </a:cxn>
                <a:cxn ang="0">
                  <a:pos x="280" y="307"/>
                </a:cxn>
                <a:cxn ang="0">
                  <a:pos x="269" y="283"/>
                </a:cxn>
                <a:cxn ang="0">
                  <a:pos x="272" y="224"/>
                </a:cxn>
                <a:cxn ang="0">
                  <a:pos x="280" y="177"/>
                </a:cxn>
                <a:cxn ang="0">
                  <a:pos x="280" y="146"/>
                </a:cxn>
                <a:cxn ang="0">
                  <a:pos x="281" y="123"/>
                </a:cxn>
                <a:cxn ang="0">
                  <a:pos x="290" y="104"/>
                </a:cxn>
                <a:cxn ang="0">
                  <a:pos x="296" y="97"/>
                </a:cxn>
                <a:cxn ang="0">
                  <a:pos x="298" y="94"/>
                </a:cxn>
                <a:cxn ang="0">
                  <a:pos x="301" y="92"/>
                </a:cxn>
                <a:cxn ang="0">
                  <a:pos x="307" y="83"/>
                </a:cxn>
                <a:cxn ang="0">
                  <a:pos x="317" y="79"/>
                </a:cxn>
                <a:cxn ang="0">
                  <a:pos x="328" y="77"/>
                </a:cxn>
                <a:cxn ang="0">
                  <a:pos x="337" y="74"/>
                </a:cxn>
                <a:cxn ang="0">
                  <a:pos x="345" y="67"/>
                </a:cxn>
                <a:cxn ang="0">
                  <a:pos x="337" y="50"/>
                </a:cxn>
                <a:cxn ang="0">
                  <a:pos x="337" y="47"/>
                </a:cxn>
                <a:cxn ang="0">
                  <a:pos x="337" y="43"/>
                </a:cxn>
                <a:cxn ang="0">
                  <a:pos x="337" y="41"/>
                </a:cxn>
                <a:cxn ang="0">
                  <a:pos x="334" y="38"/>
                </a:cxn>
                <a:cxn ang="0">
                  <a:pos x="321" y="21"/>
                </a:cxn>
                <a:cxn ang="0">
                  <a:pos x="316" y="0"/>
                </a:cxn>
                <a:cxn ang="0">
                  <a:pos x="188" y="94"/>
                </a:cxn>
                <a:cxn ang="0">
                  <a:pos x="88" y="218"/>
                </a:cxn>
                <a:cxn ang="0">
                  <a:pos x="21" y="366"/>
                </a:cxn>
                <a:cxn ang="0">
                  <a:pos x="0" y="530"/>
                </a:cxn>
                <a:cxn ang="0">
                  <a:pos x="20" y="680"/>
                </a:cxn>
                <a:cxn ang="0">
                  <a:pos x="74" y="819"/>
                </a:cxn>
                <a:cxn ang="0">
                  <a:pos x="160" y="938"/>
                </a:cxn>
                <a:cxn ang="0">
                  <a:pos x="272" y="1032"/>
                </a:cxn>
              </a:cxnLst>
              <a:rect l="0" t="0" r="r" b="b"/>
              <a:pathLst>
                <a:path w="443" h="1033">
                  <a:moveTo>
                    <a:pt x="272" y="1032"/>
                  </a:moveTo>
                  <a:lnTo>
                    <a:pt x="290" y="1016"/>
                  </a:lnTo>
                  <a:lnTo>
                    <a:pt x="301" y="992"/>
                  </a:lnTo>
                  <a:lnTo>
                    <a:pt x="316" y="974"/>
                  </a:lnTo>
                  <a:lnTo>
                    <a:pt x="328" y="955"/>
                  </a:lnTo>
                  <a:lnTo>
                    <a:pt x="354" y="920"/>
                  </a:lnTo>
                  <a:lnTo>
                    <a:pt x="373" y="904"/>
                  </a:lnTo>
                  <a:lnTo>
                    <a:pt x="384" y="884"/>
                  </a:lnTo>
                  <a:lnTo>
                    <a:pt x="390" y="848"/>
                  </a:lnTo>
                  <a:lnTo>
                    <a:pt x="381" y="832"/>
                  </a:lnTo>
                  <a:lnTo>
                    <a:pt x="375" y="812"/>
                  </a:lnTo>
                  <a:lnTo>
                    <a:pt x="370" y="794"/>
                  </a:lnTo>
                  <a:lnTo>
                    <a:pt x="361" y="774"/>
                  </a:lnTo>
                  <a:lnTo>
                    <a:pt x="361" y="760"/>
                  </a:lnTo>
                  <a:lnTo>
                    <a:pt x="361" y="747"/>
                  </a:lnTo>
                  <a:lnTo>
                    <a:pt x="361" y="734"/>
                  </a:lnTo>
                  <a:lnTo>
                    <a:pt x="359" y="722"/>
                  </a:lnTo>
                  <a:lnTo>
                    <a:pt x="359" y="707"/>
                  </a:lnTo>
                  <a:lnTo>
                    <a:pt x="364" y="698"/>
                  </a:lnTo>
                  <a:lnTo>
                    <a:pt x="373" y="691"/>
                  </a:lnTo>
                  <a:lnTo>
                    <a:pt x="390" y="686"/>
                  </a:lnTo>
                  <a:lnTo>
                    <a:pt x="391" y="686"/>
                  </a:lnTo>
                  <a:lnTo>
                    <a:pt x="395" y="682"/>
                  </a:lnTo>
                  <a:lnTo>
                    <a:pt x="395" y="680"/>
                  </a:lnTo>
                  <a:lnTo>
                    <a:pt x="395" y="677"/>
                  </a:lnTo>
                  <a:lnTo>
                    <a:pt x="390" y="671"/>
                  </a:lnTo>
                  <a:lnTo>
                    <a:pt x="386" y="666"/>
                  </a:lnTo>
                  <a:lnTo>
                    <a:pt x="386" y="660"/>
                  </a:lnTo>
                  <a:lnTo>
                    <a:pt x="395" y="655"/>
                  </a:lnTo>
                  <a:lnTo>
                    <a:pt x="437" y="635"/>
                  </a:lnTo>
                  <a:lnTo>
                    <a:pt x="442" y="626"/>
                  </a:lnTo>
                  <a:lnTo>
                    <a:pt x="442" y="619"/>
                  </a:lnTo>
                  <a:lnTo>
                    <a:pt x="442" y="613"/>
                  </a:lnTo>
                  <a:lnTo>
                    <a:pt x="438" y="604"/>
                  </a:lnTo>
                  <a:lnTo>
                    <a:pt x="417" y="577"/>
                  </a:lnTo>
                  <a:lnTo>
                    <a:pt x="400" y="543"/>
                  </a:lnTo>
                  <a:lnTo>
                    <a:pt x="391" y="511"/>
                  </a:lnTo>
                  <a:lnTo>
                    <a:pt x="384" y="474"/>
                  </a:lnTo>
                  <a:lnTo>
                    <a:pt x="368" y="465"/>
                  </a:lnTo>
                  <a:lnTo>
                    <a:pt x="354" y="455"/>
                  </a:lnTo>
                  <a:lnTo>
                    <a:pt x="339" y="444"/>
                  </a:lnTo>
                  <a:lnTo>
                    <a:pt x="326" y="433"/>
                  </a:lnTo>
                  <a:lnTo>
                    <a:pt x="317" y="422"/>
                  </a:lnTo>
                  <a:lnTo>
                    <a:pt x="312" y="411"/>
                  </a:lnTo>
                  <a:lnTo>
                    <a:pt x="308" y="402"/>
                  </a:lnTo>
                  <a:lnTo>
                    <a:pt x="307" y="391"/>
                  </a:lnTo>
                  <a:lnTo>
                    <a:pt x="285" y="363"/>
                  </a:lnTo>
                  <a:lnTo>
                    <a:pt x="290" y="339"/>
                  </a:lnTo>
                  <a:lnTo>
                    <a:pt x="301" y="314"/>
                  </a:lnTo>
                  <a:lnTo>
                    <a:pt x="308" y="289"/>
                  </a:lnTo>
                  <a:lnTo>
                    <a:pt x="308" y="267"/>
                  </a:lnTo>
                  <a:lnTo>
                    <a:pt x="298" y="278"/>
                  </a:lnTo>
                  <a:lnTo>
                    <a:pt x="287" y="294"/>
                  </a:lnTo>
                  <a:lnTo>
                    <a:pt x="280" y="307"/>
                  </a:lnTo>
                  <a:lnTo>
                    <a:pt x="272" y="314"/>
                  </a:lnTo>
                  <a:lnTo>
                    <a:pt x="269" y="283"/>
                  </a:lnTo>
                  <a:lnTo>
                    <a:pt x="271" y="254"/>
                  </a:lnTo>
                  <a:lnTo>
                    <a:pt x="272" y="224"/>
                  </a:lnTo>
                  <a:lnTo>
                    <a:pt x="272" y="195"/>
                  </a:lnTo>
                  <a:lnTo>
                    <a:pt x="280" y="177"/>
                  </a:lnTo>
                  <a:lnTo>
                    <a:pt x="280" y="164"/>
                  </a:lnTo>
                  <a:lnTo>
                    <a:pt x="280" y="146"/>
                  </a:lnTo>
                  <a:lnTo>
                    <a:pt x="281" y="133"/>
                  </a:lnTo>
                  <a:lnTo>
                    <a:pt x="281" y="123"/>
                  </a:lnTo>
                  <a:lnTo>
                    <a:pt x="285" y="113"/>
                  </a:lnTo>
                  <a:lnTo>
                    <a:pt x="290" y="104"/>
                  </a:lnTo>
                  <a:lnTo>
                    <a:pt x="296" y="97"/>
                  </a:lnTo>
                  <a:lnTo>
                    <a:pt x="296" y="97"/>
                  </a:lnTo>
                  <a:lnTo>
                    <a:pt x="298" y="94"/>
                  </a:lnTo>
                  <a:lnTo>
                    <a:pt x="298" y="94"/>
                  </a:lnTo>
                  <a:lnTo>
                    <a:pt x="298" y="94"/>
                  </a:lnTo>
                  <a:lnTo>
                    <a:pt x="301" y="92"/>
                  </a:lnTo>
                  <a:lnTo>
                    <a:pt x="303" y="86"/>
                  </a:lnTo>
                  <a:lnTo>
                    <a:pt x="307" y="83"/>
                  </a:lnTo>
                  <a:lnTo>
                    <a:pt x="308" y="83"/>
                  </a:lnTo>
                  <a:lnTo>
                    <a:pt x="317" y="79"/>
                  </a:lnTo>
                  <a:lnTo>
                    <a:pt x="323" y="77"/>
                  </a:lnTo>
                  <a:lnTo>
                    <a:pt x="328" y="77"/>
                  </a:lnTo>
                  <a:lnTo>
                    <a:pt x="334" y="74"/>
                  </a:lnTo>
                  <a:lnTo>
                    <a:pt x="337" y="74"/>
                  </a:lnTo>
                  <a:lnTo>
                    <a:pt x="339" y="72"/>
                  </a:lnTo>
                  <a:lnTo>
                    <a:pt x="345" y="67"/>
                  </a:lnTo>
                  <a:lnTo>
                    <a:pt x="345" y="63"/>
                  </a:lnTo>
                  <a:lnTo>
                    <a:pt x="337" y="50"/>
                  </a:lnTo>
                  <a:lnTo>
                    <a:pt x="337" y="50"/>
                  </a:lnTo>
                  <a:lnTo>
                    <a:pt x="337" y="47"/>
                  </a:lnTo>
                  <a:lnTo>
                    <a:pt x="337" y="47"/>
                  </a:lnTo>
                  <a:lnTo>
                    <a:pt x="337" y="43"/>
                  </a:lnTo>
                  <a:lnTo>
                    <a:pt x="337" y="43"/>
                  </a:lnTo>
                  <a:lnTo>
                    <a:pt x="337" y="41"/>
                  </a:lnTo>
                  <a:lnTo>
                    <a:pt x="334" y="41"/>
                  </a:lnTo>
                  <a:lnTo>
                    <a:pt x="334" y="38"/>
                  </a:lnTo>
                  <a:lnTo>
                    <a:pt x="328" y="30"/>
                  </a:lnTo>
                  <a:lnTo>
                    <a:pt x="321" y="21"/>
                  </a:lnTo>
                  <a:lnTo>
                    <a:pt x="317" y="11"/>
                  </a:lnTo>
                  <a:lnTo>
                    <a:pt x="316" y="0"/>
                  </a:lnTo>
                  <a:lnTo>
                    <a:pt x="249" y="41"/>
                  </a:lnTo>
                  <a:lnTo>
                    <a:pt x="188" y="94"/>
                  </a:lnTo>
                  <a:lnTo>
                    <a:pt x="133" y="151"/>
                  </a:lnTo>
                  <a:lnTo>
                    <a:pt x="88" y="218"/>
                  </a:lnTo>
                  <a:lnTo>
                    <a:pt x="50" y="289"/>
                  </a:lnTo>
                  <a:lnTo>
                    <a:pt x="21" y="366"/>
                  </a:lnTo>
                  <a:lnTo>
                    <a:pt x="5" y="446"/>
                  </a:lnTo>
                  <a:lnTo>
                    <a:pt x="0" y="530"/>
                  </a:lnTo>
                  <a:lnTo>
                    <a:pt x="5" y="608"/>
                  </a:lnTo>
                  <a:lnTo>
                    <a:pt x="20" y="680"/>
                  </a:lnTo>
                  <a:lnTo>
                    <a:pt x="45" y="751"/>
                  </a:lnTo>
                  <a:lnTo>
                    <a:pt x="74" y="819"/>
                  </a:lnTo>
                  <a:lnTo>
                    <a:pt x="114" y="879"/>
                  </a:lnTo>
                  <a:lnTo>
                    <a:pt x="160" y="938"/>
                  </a:lnTo>
                  <a:lnTo>
                    <a:pt x="215" y="987"/>
                  </a:lnTo>
                  <a:lnTo>
                    <a:pt x="272" y="1032"/>
                  </a:lnTo>
                </a:path>
              </a:pathLst>
            </a:custGeom>
            <a:solidFill>
              <a:schemeClr val="folHlink"/>
            </a:solidFill>
            <a:ln w="9525">
              <a:noFill/>
              <a:round/>
              <a:headEnd type="none" w="sm" len="sm"/>
              <a:tailEnd type="none" w="sm" len="sm"/>
            </a:ln>
            <a:effectLst/>
          </p:spPr>
          <p:txBody>
            <a:bodyPr/>
            <a:lstStyle/>
            <a:p>
              <a:pPr>
                <a:defRPr/>
              </a:pPr>
              <a:endParaRPr lang="en-US"/>
            </a:p>
          </p:txBody>
        </p:sp>
        <p:sp>
          <p:nvSpPr>
            <p:cNvPr id="7" name="Freeform 26"/>
            <p:cNvSpPr>
              <a:spLocks/>
            </p:cNvSpPr>
            <p:nvPr/>
          </p:nvSpPr>
          <p:spPr bwMode="invGray">
            <a:xfrm>
              <a:off x="368" y="1584"/>
              <a:ext cx="824" cy="1203"/>
            </a:xfrm>
            <a:custGeom>
              <a:avLst/>
              <a:gdLst/>
              <a:ahLst/>
              <a:cxnLst>
                <a:cxn ang="0">
                  <a:pos x="796" y="688"/>
                </a:cxn>
                <a:cxn ang="0">
                  <a:pos x="756" y="641"/>
                </a:cxn>
                <a:cxn ang="0">
                  <a:pos x="812" y="615"/>
                </a:cxn>
                <a:cxn ang="0">
                  <a:pos x="814" y="502"/>
                </a:cxn>
                <a:cxn ang="0">
                  <a:pos x="705" y="247"/>
                </a:cxn>
                <a:cxn ang="0">
                  <a:pos x="651" y="262"/>
                </a:cxn>
                <a:cxn ang="0">
                  <a:pos x="574" y="289"/>
                </a:cxn>
                <a:cxn ang="0">
                  <a:pos x="536" y="258"/>
                </a:cxn>
                <a:cxn ang="0">
                  <a:pos x="563" y="170"/>
                </a:cxn>
                <a:cxn ang="0">
                  <a:pos x="532" y="81"/>
                </a:cxn>
                <a:cxn ang="0">
                  <a:pos x="455" y="56"/>
                </a:cxn>
                <a:cxn ang="0">
                  <a:pos x="484" y="150"/>
                </a:cxn>
                <a:cxn ang="0">
                  <a:pos x="465" y="190"/>
                </a:cxn>
                <a:cxn ang="0">
                  <a:pos x="442" y="200"/>
                </a:cxn>
                <a:cxn ang="0">
                  <a:pos x="419" y="164"/>
                </a:cxn>
                <a:cxn ang="0">
                  <a:pos x="381" y="108"/>
                </a:cxn>
                <a:cxn ang="0">
                  <a:pos x="406" y="108"/>
                </a:cxn>
                <a:cxn ang="0">
                  <a:pos x="424" y="72"/>
                </a:cxn>
                <a:cxn ang="0">
                  <a:pos x="325" y="0"/>
                </a:cxn>
                <a:cxn ang="0">
                  <a:pos x="281" y="27"/>
                </a:cxn>
                <a:cxn ang="0">
                  <a:pos x="240" y="72"/>
                </a:cxn>
                <a:cxn ang="0">
                  <a:pos x="209" y="114"/>
                </a:cxn>
                <a:cxn ang="0">
                  <a:pos x="209" y="150"/>
                </a:cxn>
                <a:cxn ang="0">
                  <a:pos x="240" y="164"/>
                </a:cxn>
                <a:cxn ang="0">
                  <a:pos x="209" y="222"/>
                </a:cxn>
                <a:cxn ang="0">
                  <a:pos x="213" y="242"/>
                </a:cxn>
                <a:cxn ang="0">
                  <a:pos x="267" y="222"/>
                </a:cxn>
                <a:cxn ang="0">
                  <a:pos x="303" y="170"/>
                </a:cxn>
                <a:cxn ang="0">
                  <a:pos x="354" y="231"/>
                </a:cxn>
                <a:cxn ang="0">
                  <a:pos x="372" y="291"/>
                </a:cxn>
                <a:cxn ang="0">
                  <a:pos x="348" y="294"/>
                </a:cxn>
                <a:cxn ang="0">
                  <a:pos x="298" y="309"/>
                </a:cxn>
                <a:cxn ang="0">
                  <a:pos x="323" y="330"/>
                </a:cxn>
                <a:cxn ang="0">
                  <a:pos x="260" y="339"/>
                </a:cxn>
                <a:cxn ang="0">
                  <a:pos x="189" y="411"/>
                </a:cxn>
                <a:cxn ang="0">
                  <a:pos x="184" y="469"/>
                </a:cxn>
                <a:cxn ang="0">
                  <a:pos x="148" y="435"/>
                </a:cxn>
                <a:cxn ang="0">
                  <a:pos x="83" y="402"/>
                </a:cxn>
                <a:cxn ang="0">
                  <a:pos x="0" y="455"/>
                </a:cxn>
                <a:cxn ang="0">
                  <a:pos x="54" y="496"/>
                </a:cxn>
                <a:cxn ang="0">
                  <a:pos x="74" y="485"/>
                </a:cxn>
                <a:cxn ang="0">
                  <a:pos x="54" y="608"/>
                </a:cxn>
                <a:cxn ang="0">
                  <a:pos x="132" y="641"/>
                </a:cxn>
                <a:cxn ang="0">
                  <a:pos x="195" y="661"/>
                </a:cxn>
                <a:cxn ang="0">
                  <a:pos x="249" y="744"/>
                </a:cxn>
                <a:cxn ang="0">
                  <a:pos x="334" y="886"/>
                </a:cxn>
                <a:cxn ang="0">
                  <a:pos x="391" y="1007"/>
                </a:cxn>
                <a:cxn ang="0">
                  <a:pos x="292" y="1052"/>
                </a:cxn>
                <a:cxn ang="0">
                  <a:pos x="182" y="1105"/>
                </a:cxn>
                <a:cxn ang="0">
                  <a:pos x="68" y="1180"/>
                </a:cxn>
                <a:cxn ang="0">
                  <a:pos x="200" y="1202"/>
                </a:cxn>
                <a:cxn ang="0">
                  <a:pos x="417" y="1168"/>
                </a:cxn>
                <a:cxn ang="0">
                  <a:pos x="613" y="1052"/>
                </a:cxn>
                <a:cxn ang="0">
                  <a:pos x="610" y="929"/>
                </a:cxn>
                <a:cxn ang="0">
                  <a:pos x="543" y="888"/>
                </a:cxn>
                <a:cxn ang="0">
                  <a:pos x="567" y="791"/>
                </a:cxn>
                <a:cxn ang="0">
                  <a:pos x="655" y="738"/>
                </a:cxn>
                <a:cxn ang="0">
                  <a:pos x="725" y="713"/>
                </a:cxn>
                <a:cxn ang="0">
                  <a:pos x="792" y="729"/>
                </a:cxn>
              </a:cxnLst>
              <a:rect l="0" t="0" r="r" b="b"/>
              <a:pathLst>
                <a:path w="824" h="1203">
                  <a:moveTo>
                    <a:pt x="803" y="736"/>
                  </a:moveTo>
                  <a:lnTo>
                    <a:pt x="807" y="724"/>
                  </a:lnTo>
                  <a:lnTo>
                    <a:pt x="808" y="713"/>
                  </a:lnTo>
                  <a:lnTo>
                    <a:pt x="812" y="702"/>
                  </a:lnTo>
                  <a:lnTo>
                    <a:pt x="814" y="691"/>
                  </a:lnTo>
                  <a:lnTo>
                    <a:pt x="803" y="691"/>
                  </a:lnTo>
                  <a:lnTo>
                    <a:pt x="796" y="688"/>
                  </a:lnTo>
                  <a:lnTo>
                    <a:pt x="783" y="686"/>
                  </a:lnTo>
                  <a:lnTo>
                    <a:pt x="776" y="680"/>
                  </a:lnTo>
                  <a:lnTo>
                    <a:pt x="770" y="675"/>
                  </a:lnTo>
                  <a:lnTo>
                    <a:pt x="767" y="666"/>
                  </a:lnTo>
                  <a:lnTo>
                    <a:pt x="761" y="661"/>
                  </a:lnTo>
                  <a:lnTo>
                    <a:pt x="760" y="655"/>
                  </a:lnTo>
                  <a:lnTo>
                    <a:pt x="756" y="641"/>
                  </a:lnTo>
                  <a:lnTo>
                    <a:pt x="756" y="624"/>
                  </a:lnTo>
                  <a:lnTo>
                    <a:pt x="760" y="610"/>
                  </a:lnTo>
                  <a:lnTo>
                    <a:pt x="767" y="599"/>
                  </a:lnTo>
                  <a:lnTo>
                    <a:pt x="781" y="597"/>
                  </a:lnTo>
                  <a:lnTo>
                    <a:pt x="792" y="599"/>
                  </a:lnTo>
                  <a:lnTo>
                    <a:pt x="803" y="608"/>
                  </a:lnTo>
                  <a:lnTo>
                    <a:pt x="812" y="615"/>
                  </a:lnTo>
                  <a:lnTo>
                    <a:pt x="819" y="628"/>
                  </a:lnTo>
                  <a:lnTo>
                    <a:pt x="823" y="619"/>
                  </a:lnTo>
                  <a:lnTo>
                    <a:pt x="823" y="610"/>
                  </a:lnTo>
                  <a:lnTo>
                    <a:pt x="823" y="605"/>
                  </a:lnTo>
                  <a:lnTo>
                    <a:pt x="823" y="597"/>
                  </a:lnTo>
                  <a:lnTo>
                    <a:pt x="819" y="549"/>
                  </a:lnTo>
                  <a:lnTo>
                    <a:pt x="814" y="502"/>
                  </a:lnTo>
                  <a:lnTo>
                    <a:pt x="807" y="455"/>
                  </a:lnTo>
                  <a:lnTo>
                    <a:pt x="792" y="411"/>
                  </a:lnTo>
                  <a:lnTo>
                    <a:pt x="776" y="366"/>
                  </a:lnTo>
                  <a:lnTo>
                    <a:pt x="756" y="325"/>
                  </a:lnTo>
                  <a:lnTo>
                    <a:pt x="734" y="285"/>
                  </a:lnTo>
                  <a:lnTo>
                    <a:pt x="709" y="247"/>
                  </a:lnTo>
                  <a:lnTo>
                    <a:pt x="705" y="247"/>
                  </a:lnTo>
                  <a:lnTo>
                    <a:pt x="702" y="244"/>
                  </a:lnTo>
                  <a:lnTo>
                    <a:pt x="698" y="244"/>
                  </a:lnTo>
                  <a:lnTo>
                    <a:pt x="693" y="242"/>
                  </a:lnTo>
                  <a:lnTo>
                    <a:pt x="677" y="253"/>
                  </a:lnTo>
                  <a:lnTo>
                    <a:pt x="668" y="254"/>
                  </a:lnTo>
                  <a:lnTo>
                    <a:pt x="660" y="258"/>
                  </a:lnTo>
                  <a:lnTo>
                    <a:pt x="651" y="262"/>
                  </a:lnTo>
                  <a:lnTo>
                    <a:pt x="642" y="264"/>
                  </a:lnTo>
                  <a:lnTo>
                    <a:pt x="631" y="267"/>
                  </a:lnTo>
                  <a:lnTo>
                    <a:pt x="619" y="273"/>
                  </a:lnTo>
                  <a:lnTo>
                    <a:pt x="606" y="278"/>
                  </a:lnTo>
                  <a:lnTo>
                    <a:pt x="594" y="283"/>
                  </a:lnTo>
                  <a:lnTo>
                    <a:pt x="583" y="285"/>
                  </a:lnTo>
                  <a:lnTo>
                    <a:pt x="574" y="289"/>
                  </a:lnTo>
                  <a:lnTo>
                    <a:pt x="567" y="291"/>
                  </a:lnTo>
                  <a:lnTo>
                    <a:pt x="557" y="289"/>
                  </a:lnTo>
                  <a:lnTo>
                    <a:pt x="554" y="285"/>
                  </a:lnTo>
                  <a:lnTo>
                    <a:pt x="548" y="280"/>
                  </a:lnTo>
                  <a:lnTo>
                    <a:pt x="547" y="278"/>
                  </a:lnTo>
                  <a:lnTo>
                    <a:pt x="543" y="273"/>
                  </a:lnTo>
                  <a:lnTo>
                    <a:pt x="536" y="258"/>
                  </a:lnTo>
                  <a:lnTo>
                    <a:pt x="532" y="244"/>
                  </a:lnTo>
                  <a:lnTo>
                    <a:pt x="532" y="231"/>
                  </a:lnTo>
                  <a:lnTo>
                    <a:pt x="530" y="217"/>
                  </a:lnTo>
                  <a:lnTo>
                    <a:pt x="532" y="202"/>
                  </a:lnTo>
                  <a:lnTo>
                    <a:pt x="541" y="190"/>
                  </a:lnTo>
                  <a:lnTo>
                    <a:pt x="552" y="177"/>
                  </a:lnTo>
                  <a:lnTo>
                    <a:pt x="563" y="170"/>
                  </a:lnTo>
                  <a:lnTo>
                    <a:pt x="574" y="159"/>
                  </a:lnTo>
                  <a:lnTo>
                    <a:pt x="583" y="146"/>
                  </a:lnTo>
                  <a:lnTo>
                    <a:pt x="588" y="134"/>
                  </a:lnTo>
                  <a:lnTo>
                    <a:pt x="588" y="119"/>
                  </a:lnTo>
                  <a:lnTo>
                    <a:pt x="568" y="105"/>
                  </a:lnTo>
                  <a:lnTo>
                    <a:pt x="552" y="92"/>
                  </a:lnTo>
                  <a:lnTo>
                    <a:pt x="532" y="81"/>
                  </a:lnTo>
                  <a:lnTo>
                    <a:pt x="512" y="70"/>
                  </a:lnTo>
                  <a:lnTo>
                    <a:pt x="491" y="58"/>
                  </a:lnTo>
                  <a:lnTo>
                    <a:pt x="471" y="47"/>
                  </a:lnTo>
                  <a:lnTo>
                    <a:pt x="449" y="38"/>
                  </a:lnTo>
                  <a:lnTo>
                    <a:pt x="428" y="31"/>
                  </a:lnTo>
                  <a:lnTo>
                    <a:pt x="442" y="45"/>
                  </a:lnTo>
                  <a:lnTo>
                    <a:pt x="455" y="56"/>
                  </a:lnTo>
                  <a:lnTo>
                    <a:pt x="465" y="63"/>
                  </a:lnTo>
                  <a:lnTo>
                    <a:pt x="484" y="74"/>
                  </a:lnTo>
                  <a:lnTo>
                    <a:pt x="485" y="88"/>
                  </a:lnTo>
                  <a:lnTo>
                    <a:pt x="484" y="105"/>
                  </a:lnTo>
                  <a:lnTo>
                    <a:pt x="478" y="123"/>
                  </a:lnTo>
                  <a:lnTo>
                    <a:pt x="478" y="135"/>
                  </a:lnTo>
                  <a:lnTo>
                    <a:pt x="484" y="150"/>
                  </a:lnTo>
                  <a:lnTo>
                    <a:pt x="484" y="155"/>
                  </a:lnTo>
                  <a:lnTo>
                    <a:pt x="480" y="161"/>
                  </a:lnTo>
                  <a:lnTo>
                    <a:pt x="474" y="166"/>
                  </a:lnTo>
                  <a:lnTo>
                    <a:pt x="469" y="170"/>
                  </a:lnTo>
                  <a:lnTo>
                    <a:pt x="465" y="175"/>
                  </a:lnTo>
                  <a:lnTo>
                    <a:pt x="465" y="180"/>
                  </a:lnTo>
                  <a:lnTo>
                    <a:pt x="465" y="190"/>
                  </a:lnTo>
                  <a:lnTo>
                    <a:pt x="464" y="195"/>
                  </a:lnTo>
                  <a:lnTo>
                    <a:pt x="460" y="197"/>
                  </a:lnTo>
                  <a:lnTo>
                    <a:pt x="458" y="200"/>
                  </a:lnTo>
                  <a:lnTo>
                    <a:pt x="455" y="200"/>
                  </a:lnTo>
                  <a:lnTo>
                    <a:pt x="453" y="200"/>
                  </a:lnTo>
                  <a:lnTo>
                    <a:pt x="447" y="197"/>
                  </a:lnTo>
                  <a:lnTo>
                    <a:pt x="442" y="200"/>
                  </a:lnTo>
                  <a:lnTo>
                    <a:pt x="433" y="202"/>
                  </a:lnTo>
                  <a:lnTo>
                    <a:pt x="428" y="202"/>
                  </a:lnTo>
                  <a:lnTo>
                    <a:pt x="424" y="200"/>
                  </a:lnTo>
                  <a:lnTo>
                    <a:pt x="424" y="197"/>
                  </a:lnTo>
                  <a:lnTo>
                    <a:pt x="424" y="197"/>
                  </a:lnTo>
                  <a:lnTo>
                    <a:pt x="422" y="195"/>
                  </a:lnTo>
                  <a:lnTo>
                    <a:pt x="419" y="164"/>
                  </a:lnTo>
                  <a:lnTo>
                    <a:pt x="411" y="159"/>
                  </a:lnTo>
                  <a:lnTo>
                    <a:pt x="406" y="150"/>
                  </a:lnTo>
                  <a:lnTo>
                    <a:pt x="397" y="141"/>
                  </a:lnTo>
                  <a:lnTo>
                    <a:pt x="390" y="134"/>
                  </a:lnTo>
                  <a:lnTo>
                    <a:pt x="386" y="125"/>
                  </a:lnTo>
                  <a:lnTo>
                    <a:pt x="384" y="117"/>
                  </a:lnTo>
                  <a:lnTo>
                    <a:pt x="381" y="108"/>
                  </a:lnTo>
                  <a:lnTo>
                    <a:pt x="384" y="103"/>
                  </a:lnTo>
                  <a:lnTo>
                    <a:pt x="386" y="99"/>
                  </a:lnTo>
                  <a:lnTo>
                    <a:pt x="390" y="99"/>
                  </a:lnTo>
                  <a:lnTo>
                    <a:pt x="390" y="97"/>
                  </a:lnTo>
                  <a:lnTo>
                    <a:pt x="391" y="97"/>
                  </a:lnTo>
                  <a:lnTo>
                    <a:pt x="397" y="103"/>
                  </a:lnTo>
                  <a:lnTo>
                    <a:pt x="406" y="108"/>
                  </a:lnTo>
                  <a:lnTo>
                    <a:pt x="413" y="110"/>
                  </a:lnTo>
                  <a:lnTo>
                    <a:pt x="422" y="110"/>
                  </a:lnTo>
                  <a:lnTo>
                    <a:pt x="424" y="110"/>
                  </a:lnTo>
                  <a:lnTo>
                    <a:pt x="424" y="108"/>
                  </a:lnTo>
                  <a:lnTo>
                    <a:pt x="424" y="108"/>
                  </a:lnTo>
                  <a:lnTo>
                    <a:pt x="424" y="108"/>
                  </a:lnTo>
                  <a:lnTo>
                    <a:pt x="424" y="72"/>
                  </a:lnTo>
                  <a:lnTo>
                    <a:pt x="411" y="56"/>
                  </a:lnTo>
                  <a:lnTo>
                    <a:pt x="395" y="42"/>
                  </a:lnTo>
                  <a:lnTo>
                    <a:pt x="377" y="27"/>
                  </a:lnTo>
                  <a:lnTo>
                    <a:pt x="364" y="9"/>
                  </a:lnTo>
                  <a:lnTo>
                    <a:pt x="350" y="5"/>
                  </a:lnTo>
                  <a:lnTo>
                    <a:pt x="339" y="2"/>
                  </a:lnTo>
                  <a:lnTo>
                    <a:pt x="325" y="0"/>
                  </a:lnTo>
                  <a:lnTo>
                    <a:pt x="312" y="0"/>
                  </a:lnTo>
                  <a:lnTo>
                    <a:pt x="308" y="0"/>
                  </a:lnTo>
                  <a:lnTo>
                    <a:pt x="308" y="2"/>
                  </a:lnTo>
                  <a:lnTo>
                    <a:pt x="308" y="5"/>
                  </a:lnTo>
                  <a:lnTo>
                    <a:pt x="307" y="9"/>
                  </a:lnTo>
                  <a:lnTo>
                    <a:pt x="289" y="14"/>
                  </a:lnTo>
                  <a:lnTo>
                    <a:pt x="281" y="27"/>
                  </a:lnTo>
                  <a:lnTo>
                    <a:pt x="276" y="42"/>
                  </a:lnTo>
                  <a:lnTo>
                    <a:pt x="265" y="56"/>
                  </a:lnTo>
                  <a:lnTo>
                    <a:pt x="260" y="56"/>
                  </a:lnTo>
                  <a:lnTo>
                    <a:pt x="256" y="56"/>
                  </a:lnTo>
                  <a:lnTo>
                    <a:pt x="251" y="56"/>
                  </a:lnTo>
                  <a:lnTo>
                    <a:pt x="249" y="58"/>
                  </a:lnTo>
                  <a:lnTo>
                    <a:pt x="240" y="72"/>
                  </a:lnTo>
                  <a:lnTo>
                    <a:pt x="231" y="87"/>
                  </a:lnTo>
                  <a:lnTo>
                    <a:pt x="224" y="99"/>
                  </a:lnTo>
                  <a:lnTo>
                    <a:pt x="213" y="110"/>
                  </a:lnTo>
                  <a:lnTo>
                    <a:pt x="209" y="110"/>
                  </a:lnTo>
                  <a:lnTo>
                    <a:pt x="209" y="110"/>
                  </a:lnTo>
                  <a:lnTo>
                    <a:pt x="209" y="110"/>
                  </a:lnTo>
                  <a:lnTo>
                    <a:pt x="209" y="114"/>
                  </a:lnTo>
                  <a:lnTo>
                    <a:pt x="184" y="139"/>
                  </a:lnTo>
                  <a:lnTo>
                    <a:pt x="184" y="139"/>
                  </a:lnTo>
                  <a:lnTo>
                    <a:pt x="184" y="139"/>
                  </a:lnTo>
                  <a:lnTo>
                    <a:pt x="184" y="139"/>
                  </a:lnTo>
                  <a:lnTo>
                    <a:pt x="184" y="141"/>
                  </a:lnTo>
                  <a:lnTo>
                    <a:pt x="195" y="146"/>
                  </a:lnTo>
                  <a:lnTo>
                    <a:pt x="209" y="150"/>
                  </a:lnTo>
                  <a:lnTo>
                    <a:pt x="224" y="153"/>
                  </a:lnTo>
                  <a:lnTo>
                    <a:pt x="234" y="153"/>
                  </a:lnTo>
                  <a:lnTo>
                    <a:pt x="236" y="155"/>
                  </a:lnTo>
                  <a:lnTo>
                    <a:pt x="240" y="155"/>
                  </a:lnTo>
                  <a:lnTo>
                    <a:pt x="240" y="159"/>
                  </a:lnTo>
                  <a:lnTo>
                    <a:pt x="242" y="161"/>
                  </a:lnTo>
                  <a:lnTo>
                    <a:pt x="240" y="164"/>
                  </a:lnTo>
                  <a:lnTo>
                    <a:pt x="234" y="166"/>
                  </a:lnTo>
                  <a:lnTo>
                    <a:pt x="231" y="170"/>
                  </a:lnTo>
                  <a:lnTo>
                    <a:pt x="225" y="171"/>
                  </a:lnTo>
                  <a:lnTo>
                    <a:pt x="220" y="180"/>
                  </a:lnTo>
                  <a:lnTo>
                    <a:pt x="215" y="195"/>
                  </a:lnTo>
                  <a:lnTo>
                    <a:pt x="209" y="208"/>
                  </a:lnTo>
                  <a:lnTo>
                    <a:pt x="209" y="222"/>
                  </a:lnTo>
                  <a:lnTo>
                    <a:pt x="213" y="227"/>
                  </a:lnTo>
                  <a:lnTo>
                    <a:pt x="215" y="227"/>
                  </a:lnTo>
                  <a:lnTo>
                    <a:pt x="213" y="231"/>
                  </a:lnTo>
                  <a:lnTo>
                    <a:pt x="209" y="238"/>
                  </a:lnTo>
                  <a:lnTo>
                    <a:pt x="209" y="238"/>
                  </a:lnTo>
                  <a:lnTo>
                    <a:pt x="213" y="242"/>
                  </a:lnTo>
                  <a:lnTo>
                    <a:pt x="213" y="242"/>
                  </a:lnTo>
                  <a:lnTo>
                    <a:pt x="215" y="244"/>
                  </a:lnTo>
                  <a:lnTo>
                    <a:pt x="231" y="233"/>
                  </a:lnTo>
                  <a:lnTo>
                    <a:pt x="260" y="231"/>
                  </a:lnTo>
                  <a:lnTo>
                    <a:pt x="260" y="227"/>
                  </a:lnTo>
                  <a:lnTo>
                    <a:pt x="262" y="226"/>
                  </a:lnTo>
                  <a:lnTo>
                    <a:pt x="265" y="226"/>
                  </a:lnTo>
                  <a:lnTo>
                    <a:pt x="267" y="222"/>
                  </a:lnTo>
                  <a:lnTo>
                    <a:pt x="267" y="200"/>
                  </a:lnTo>
                  <a:lnTo>
                    <a:pt x="289" y="155"/>
                  </a:lnTo>
                  <a:lnTo>
                    <a:pt x="289" y="155"/>
                  </a:lnTo>
                  <a:lnTo>
                    <a:pt x="292" y="155"/>
                  </a:lnTo>
                  <a:lnTo>
                    <a:pt x="292" y="155"/>
                  </a:lnTo>
                  <a:lnTo>
                    <a:pt x="292" y="155"/>
                  </a:lnTo>
                  <a:lnTo>
                    <a:pt x="303" y="170"/>
                  </a:lnTo>
                  <a:lnTo>
                    <a:pt x="312" y="180"/>
                  </a:lnTo>
                  <a:lnTo>
                    <a:pt x="323" y="195"/>
                  </a:lnTo>
                  <a:lnTo>
                    <a:pt x="336" y="206"/>
                  </a:lnTo>
                  <a:lnTo>
                    <a:pt x="343" y="211"/>
                  </a:lnTo>
                  <a:lnTo>
                    <a:pt x="345" y="217"/>
                  </a:lnTo>
                  <a:lnTo>
                    <a:pt x="350" y="226"/>
                  </a:lnTo>
                  <a:lnTo>
                    <a:pt x="354" y="231"/>
                  </a:lnTo>
                  <a:lnTo>
                    <a:pt x="354" y="244"/>
                  </a:lnTo>
                  <a:lnTo>
                    <a:pt x="354" y="258"/>
                  </a:lnTo>
                  <a:lnTo>
                    <a:pt x="359" y="273"/>
                  </a:lnTo>
                  <a:lnTo>
                    <a:pt x="364" y="283"/>
                  </a:lnTo>
                  <a:lnTo>
                    <a:pt x="366" y="285"/>
                  </a:lnTo>
                  <a:lnTo>
                    <a:pt x="370" y="289"/>
                  </a:lnTo>
                  <a:lnTo>
                    <a:pt x="372" y="291"/>
                  </a:lnTo>
                  <a:lnTo>
                    <a:pt x="375" y="294"/>
                  </a:lnTo>
                  <a:lnTo>
                    <a:pt x="375" y="298"/>
                  </a:lnTo>
                  <a:lnTo>
                    <a:pt x="372" y="300"/>
                  </a:lnTo>
                  <a:lnTo>
                    <a:pt x="372" y="305"/>
                  </a:lnTo>
                  <a:lnTo>
                    <a:pt x="370" y="309"/>
                  </a:lnTo>
                  <a:lnTo>
                    <a:pt x="359" y="305"/>
                  </a:lnTo>
                  <a:lnTo>
                    <a:pt x="348" y="294"/>
                  </a:lnTo>
                  <a:lnTo>
                    <a:pt x="336" y="285"/>
                  </a:lnTo>
                  <a:lnTo>
                    <a:pt x="323" y="283"/>
                  </a:lnTo>
                  <a:lnTo>
                    <a:pt x="314" y="289"/>
                  </a:lnTo>
                  <a:lnTo>
                    <a:pt x="308" y="294"/>
                  </a:lnTo>
                  <a:lnTo>
                    <a:pt x="299" y="300"/>
                  </a:lnTo>
                  <a:lnTo>
                    <a:pt x="296" y="305"/>
                  </a:lnTo>
                  <a:lnTo>
                    <a:pt x="298" y="309"/>
                  </a:lnTo>
                  <a:lnTo>
                    <a:pt x="299" y="310"/>
                  </a:lnTo>
                  <a:lnTo>
                    <a:pt x="299" y="314"/>
                  </a:lnTo>
                  <a:lnTo>
                    <a:pt x="303" y="314"/>
                  </a:lnTo>
                  <a:lnTo>
                    <a:pt x="312" y="314"/>
                  </a:lnTo>
                  <a:lnTo>
                    <a:pt x="317" y="316"/>
                  </a:lnTo>
                  <a:lnTo>
                    <a:pt x="319" y="321"/>
                  </a:lnTo>
                  <a:lnTo>
                    <a:pt x="323" y="330"/>
                  </a:lnTo>
                  <a:lnTo>
                    <a:pt x="323" y="330"/>
                  </a:lnTo>
                  <a:lnTo>
                    <a:pt x="319" y="334"/>
                  </a:lnTo>
                  <a:lnTo>
                    <a:pt x="317" y="339"/>
                  </a:lnTo>
                  <a:lnTo>
                    <a:pt x="317" y="339"/>
                  </a:lnTo>
                  <a:lnTo>
                    <a:pt x="260" y="327"/>
                  </a:lnTo>
                  <a:lnTo>
                    <a:pt x="260" y="334"/>
                  </a:lnTo>
                  <a:lnTo>
                    <a:pt x="260" y="339"/>
                  </a:lnTo>
                  <a:lnTo>
                    <a:pt x="260" y="345"/>
                  </a:lnTo>
                  <a:lnTo>
                    <a:pt x="256" y="347"/>
                  </a:lnTo>
                  <a:lnTo>
                    <a:pt x="251" y="356"/>
                  </a:lnTo>
                  <a:lnTo>
                    <a:pt x="249" y="357"/>
                  </a:lnTo>
                  <a:lnTo>
                    <a:pt x="242" y="366"/>
                  </a:lnTo>
                  <a:lnTo>
                    <a:pt x="225" y="393"/>
                  </a:lnTo>
                  <a:lnTo>
                    <a:pt x="189" y="411"/>
                  </a:lnTo>
                  <a:lnTo>
                    <a:pt x="188" y="413"/>
                  </a:lnTo>
                  <a:lnTo>
                    <a:pt x="184" y="419"/>
                  </a:lnTo>
                  <a:lnTo>
                    <a:pt x="184" y="424"/>
                  </a:lnTo>
                  <a:lnTo>
                    <a:pt x="184" y="430"/>
                  </a:lnTo>
                  <a:lnTo>
                    <a:pt x="184" y="439"/>
                  </a:lnTo>
                  <a:lnTo>
                    <a:pt x="184" y="453"/>
                  </a:lnTo>
                  <a:lnTo>
                    <a:pt x="184" y="469"/>
                  </a:lnTo>
                  <a:lnTo>
                    <a:pt x="184" y="478"/>
                  </a:lnTo>
                  <a:lnTo>
                    <a:pt x="173" y="478"/>
                  </a:lnTo>
                  <a:lnTo>
                    <a:pt x="164" y="475"/>
                  </a:lnTo>
                  <a:lnTo>
                    <a:pt x="157" y="469"/>
                  </a:lnTo>
                  <a:lnTo>
                    <a:pt x="151" y="464"/>
                  </a:lnTo>
                  <a:lnTo>
                    <a:pt x="151" y="449"/>
                  </a:lnTo>
                  <a:lnTo>
                    <a:pt x="148" y="435"/>
                  </a:lnTo>
                  <a:lnTo>
                    <a:pt x="141" y="424"/>
                  </a:lnTo>
                  <a:lnTo>
                    <a:pt x="130" y="413"/>
                  </a:lnTo>
                  <a:lnTo>
                    <a:pt x="117" y="417"/>
                  </a:lnTo>
                  <a:lnTo>
                    <a:pt x="110" y="417"/>
                  </a:lnTo>
                  <a:lnTo>
                    <a:pt x="101" y="413"/>
                  </a:lnTo>
                  <a:lnTo>
                    <a:pt x="94" y="408"/>
                  </a:lnTo>
                  <a:lnTo>
                    <a:pt x="83" y="402"/>
                  </a:lnTo>
                  <a:lnTo>
                    <a:pt x="72" y="397"/>
                  </a:lnTo>
                  <a:lnTo>
                    <a:pt x="59" y="393"/>
                  </a:lnTo>
                  <a:lnTo>
                    <a:pt x="49" y="392"/>
                  </a:lnTo>
                  <a:lnTo>
                    <a:pt x="38" y="402"/>
                  </a:lnTo>
                  <a:lnTo>
                    <a:pt x="21" y="424"/>
                  </a:lnTo>
                  <a:lnTo>
                    <a:pt x="5" y="448"/>
                  </a:lnTo>
                  <a:lnTo>
                    <a:pt x="0" y="455"/>
                  </a:lnTo>
                  <a:lnTo>
                    <a:pt x="21" y="475"/>
                  </a:lnTo>
                  <a:lnTo>
                    <a:pt x="25" y="516"/>
                  </a:lnTo>
                  <a:lnTo>
                    <a:pt x="29" y="516"/>
                  </a:lnTo>
                  <a:lnTo>
                    <a:pt x="38" y="513"/>
                  </a:lnTo>
                  <a:lnTo>
                    <a:pt x="43" y="511"/>
                  </a:lnTo>
                  <a:lnTo>
                    <a:pt x="49" y="505"/>
                  </a:lnTo>
                  <a:lnTo>
                    <a:pt x="54" y="496"/>
                  </a:lnTo>
                  <a:lnTo>
                    <a:pt x="58" y="491"/>
                  </a:lnTo>
                  <a:lnTo>
                    <a:pt x="63" y="485"/>
                  </a:lnTo>
                  <a:lnTo>
                    <a:pt x="72" y="480"/>
                  </a:lnTo>
                  <a:lnTo>
                    <a:pt x="74" y="480"/>
                  </a:lnTo>
                  <a:lnTo>
                    <a:pt x="74" y="484"/>
                  </a:lnTo>
                  <a:lnTo>
                    <a:pt x="74" y="484"/>
                  </a:lnTo>
                  <a:lnTo>
                    <a:pt x="74" y="485"/>
                  </a:lnTo>
                  <a:lnTo>
                    <a:pt x="63" y="538"/>
                  </a:lnTo>
                  <a:lnTo>
                    <a:pt x="79" y="556"/>
                  </a:lnTo>
                  <a:lnTo>
                    <a:pt x="77" y="567"/>
                  </a:lnTo>
                  <a:lnTo>
                    <a:pt x="68" y="574"/>
                  </a:lnTo>
                  <a:lnTo>
                    <a:pt x="59" y="583"/>
                  </a:lnTo>
                  <a:lnTo>
                    <a:pt x="54" y="597"/>
                  </a:lnTo>
                  <a:lnTo>
                    <a:pt x="54" y="608"/>
                  </a:lnTo>
                  <a:lnTo>
                    <a:pt x="63" y="619"/>
                  </a:lnTo>
                  <a:lnTo>
                    <a:pt x="74" y="630"/>
                  </a:lnTo>
                  <a:lnTo>
                    <a:pt x="88" y="641"/>
                  </a:lnTo>
                  <a:lnTo>
                    <a:pt x="101" y="646"/>
                  </a:lnTo>
                  <a:lnTo>
                    <a:pt x="114" y="646"/>
                  </a:lnTo>
                  <a:lnTo>
                    <a:pt x="124" y="644"/>
                  </a:lnTo>
                  <a:lnTo>
                    <a:pt x="132" y="641"/>
                  </a:lnTo>
                  <a:lnTo>
                    <a:pt x="141" y="635"/>
                  </a:lnTo>
                  <a:lnTo>
                    <a:pt x="148" y="635"/>
                  </a:lnTo>
                  <a:lnTo>
                    <a:pt x="153" y="639"/>
                  </a:lnTo>
                  <a:lnTo>
                    <a:pt x="160" y="641"/>
                  </a:lnTo>
                  <a:lnTo>
                    <a:pt x="168" y="644"/>
                  </a:lnTo>
                  <a:lnTo>
                    <a:pt x="184" y="652"/>
                  </a:lnTo>
                  <a:lnTo>
                    <a:pt x="195" y="661"/>
                  </a:lnTo>
                  <a:lnTo>
                    <a:pt x="209" y="670"/>
                  </a:lnTo>
                  <a:lnTo>
                    <a:pt x="220" y="677"/>
                  </a:lnTo>
                  <a:lnTo>
                    <a:pt x="225" y="691"/>
                  </a:lnTo>
                  <a:lnTo>
                    <a:pt x="229" y="706"/>
                  </a:lnTo>
                  <a:lnTo>
                    <a:pt x="231" y="722"/>
                  </a:lnTo>
                  <a:lnTo>
                    <a:pt x="234" y="738"/>
                  </a:lnTo>
                  <a:lnTo>
                    <a:pt x="249" y="744"/>
                  </a:lnTo>
                  <a:lnTo>
                    <a:pt x="262" y="749"/>
                  </a:lnTo>
                  <a:lnTo>
                    <a:pt x="276" y="758"/>
                  </a:lnTo>
                  <a:lnTo>
                    <a:pt x="287" y="772"/>
                  </a:lnTo>
                  <a:lnTo>
                    <a:pt x="298" y="800"/>
                  </a:lnTo>
                  <a:lnTo>
                    <a:pt x="308" y="830"/>
                  </a:lnTo>
                  <a:lnTo>
                    <a:pt x="319" y="861"/>
                  </a:lnTo>
                  <a:lnTo>
                    <a:pt x="334" y="886"/>
                  </a:lnTo>
                  <a:lnTo>
                    <a:pt x="350" y="904"/>
                  </a:lnTo>
                  <a:lnTo>
                    <a:pt x="366" y="924"/>
                  </a:lnTo>
                  <a:lnTo>
                    <a:pt x="381" y="944"/>
                  </a:lnTo>
                  <a:lnTo>
                    <a:pt x="395" y="966"/>
                  </a:lnTo>
                  <a:lnTo>
                    <a:pt x="397" y="980"/>
                  </a:lnTo>
                  <a:lnTo>
                    <a:pt x="397" y="993"/>
                  </a:lnTo>
                  <a:lnTo>
                    <a:pt x="391" y="1007"/>
                  </a:lnTo>
                  <a:lnTo>
                    <a:pt x="381" y="1018"/>
                  </a:lnTo>
                  <a:lnTo>
                    <a:pt x="364" y="1022"/>
                  </a:lnTo>
                  <a:lnTo>
                    <a:pt x="348" y="1027"/>
                  </a:lnTo>
                  <a:lnTo>
                    <a:pt x="334" y="1032"/>
                  </a:lnTo>
                  <a:lnTo>
                    <a:pt x="319" y="1038"/>
                  </a:lnTo>
                  <a:lnTo>
                    <a:pt x="307" y="1043"/>
                  </a:lnTo>
                  <a:lnTo>
                    <a:pt x="292" y="1052"/>
                  </a:lnTo>
                  <a:lnTo>
                    <a:pt x="278" y="1063"/>
                  </a:lnTo>
                  <a:lnTo>
                    <a:pt x="262" y="1074"/>
                  </a:lnTo>
                  <a:lnTo>
                    <a:pt x="249" y="1083"/>
                  </a:lnTo>
                  <a:lnTo>
                    <a:pt x="231" y="1090"/>
                  </a:lnTo>
                  <a:lnTo>
                    <a:pt x="215" y="1094"/>
                  </a:lnTo>
                  <a:lnTo>
                    <a:pt x="198" y="1099"/>
                  </a:lnTo>
                  <a:lnTo>
                    <a:pt x="182" y="1105"/>
                  </a:lnTo>
                  <a:lnTo>
                    <a:pt x="164" y="1110"/>
                  </a:lnTo>
                  <a:lnTo>
                    <a:pt x="151" y="1119"/>
                  </a:lnTo>
                  <a:lnTo>
                    <a:pt x="141" y="1132"/>
                  </a:lnTo>
                  <a:lnTo>
                    <a:pt x="124" y="1146"/>
                  </a:lnTo>
                  <a:lnTo>
                    <a:pt x="106" y="1160"/>
                  </a:lnTo>
                  <a:lnTo>
                    <a:pt x="88" y="1171"/>
                  </a:lnTo>
                  <a:lnTo>
                    <a:pt x="68" y="1180"/>
                  </a:lnTo>
                  <a:lnTo>
                    <a:pt x="88" y="1186"/>
                  </a:lnTo>
                  <a:lnTo>
                    <a:pt x="106" y="1188"/>
                  </a:lnTo>
                  <a:lnTo>
                    <a:pt x="124" y="1193"/>
                  </a:lnTo>
                  <a:lnTo>
                    <a:pt x="142" y="1197"/>
                  </a:lnTo>
                  <a:lnTo>
                    <a:pt x="162" y="1198"/>
                  </a:lnTo>
                  <a:lnTo>
                    <a:pt x="182" y="1198"/>
                  </a:lnTo>
                  <a:lnTo>
                    <a:pt x="200" y="1202"/>
                  </a:lnTo>
                  <a:lnTo>
                    <a:pt x="220" y="1202"/>
                  </a:lnTo>
                  <a:lnTo>
                    <a:pt x="252" y="1202"/>
                  </a:lnTo>
                  <a:lnTo>
                    <a:pt x="287" y="1198"/>
                  </a:lnTo>
                  <a:lnTo>
                    <a:pt x="319" y="1193"/>
                  </a:lnTo>
                  <a:lnTo>
                    <a:pt x="354" y="1186"/>
                  </a:lnTo>
                  <a:lnTo>
                    <a:pt x="386" y="1177"/>
                  </a:lnTo>
                  <a:lnTo>
                    <a:pt x="417" y="1168"/>
                  </a:lnTo>
                  <a:lnTo>
                    <a:pt x="447" y="1155"/>
                  </a:lnTo>
                  <a:lnTo>
                    <a:pt x="478" y="1141"/>
                  </a:lnTo>
                  <a:lnTo>
                    <a:pt x="505" y="1126"/>
                  </a:lnTo>
                  <a:lnTo>
                    <a:pt x="536" y="1110"/>
                  </a:lnTo>
                  <a:lnTo>
                    <a:pt x="559" y="1094"/>
                  </a:lnTo>
                  <a:lnTo>
                    <a:pt x="588" y="1074"/>
                  </a:lnTo>
                  <a:lnTo>
                    <a:pt x="613" y="1052"/>
                  </a:lnTo>
                  <a:lnTo>
                    <a:pt x="637" y="1029"/>
                  </a:lnTo>
                  <a:lnTo>
                    <a:pt x="660" y="1007"/>
                  </a:lnTo>
                  <a:lnTo>
                    <a:pt x="682" y="982"/>
                  </a:lnTo>
                  <a:lnTo>
                    <a:pt x="666" y="966"/>
                  </a:lnTo>
                  <a:lnTo>
                    <a:pt x="646" y="955"/>
                  </a:lnTo>
                  <a:lnTo>
                    <a:pt x="626" y="940"/>
                  </a:lnTo>
                  <a:lnTo>
                    <a:pt x="610" y="929"/>
                  </a:lnTo>
                  <a:lnTo>
                    <a:pt x="590" y="922"/>
                  </a:lnTo>
                  <a:lnTo>
                    <a:pt x="574" y="917"/>
                  </a:lnTo>
                  <a:lnTo>
                    <a:pt x="557" y="904"/>
                  </a:lnTo>
                  <a:lnTo>
                    <a:pt x="547" y="893"/>
                  </a:lnTo>
                  <a:lnTo>
                    <a:pt x="547" y="892"/>
                  </a:lnTo>
                  <a:lnTo>
                    <a:pt x="547" y="888"/>
                  </a:lnTo>
                  <a:lnTo>
                    <a:pt x="543" y="888"/>
                  </a:lnTo>
                  <a:lnTo>
                    <a:pt x="543" y="886"/>
                  </a:lnTo>
                  <a:lnTo>
                    <a:pt x="543" y="874"/>
                  </a:lnTo>
                  <a:lnTo>
                    <a:pt x="547" y="863"/>
                  </a:lnTo>
                  <a:lnTo>
                    <a:pt x="547" y="855"/>
                  </a:lnTo>
                  <a:lnTo>
                    <a:pt x="548" y="845"/>
                  </a:lnTo>
                  <a:lnTo>
                    <a:pt x="557" y="819"/>
                  </a:lnTo>
                  <a:lnTo>
                    <a:pt x="567" y="791"/>
                  </a:lnTo>
                  <a:lnTo>
                    <a:pt x="579" y="769"/>
                  </a:lnTo>
                  <a:lnTo>
                    <a:pt x="601" y="753"/>
                  </a:lnTo>
                  <a:lnTo>
                    <a:pt x="613" y="749"/>
                  </a:lnTo>
                  <a:lnTo>
                    <a:pt x="624" y="744"/>
                  </a:lnTo>
                  <a:lnTo>
                    <a:pt x="631" y="742"/>
                  </a:lnTo>
                  <a:lnTo>
                    <a:pt x="642" y="738"/>
                  </a:lnTo>
                  <a:lnTo>
                    <a:pt x="655" y="738"/>
                  </a:lnTo>
                  <a:lnTo>
                    <a:pt x="666" y="736"/>
                  </a:lnTo>
                  <a:lnTo>
                    <a:pt x="673" y="729"/>
                  </a:lnTo>
                  <a:lnTo>
                    <a:pt x="684" y="727"/>
                  </a:lnTo>
                  <a:lnTo>
                    <a:pt x="695" y="727"/>
                  </a:lnTo>
                  <a:lnTo>
                    <a:pt x="704" y="722"/>
                  </a:lnTo>
                  <a:lnTo>
                    <a:pt x="715" y="718"/>
                  </a:lnTo>
                  <a:lnTo>
                    <a:pt x="725" y="713"/>
                  </a:lnTo>
                  <a:lnTo>
                    <a:pt x="736" y="711"/>
                  </a:lnTo>
                  <a:lnTo>
                    <a:pt x="749" y="707"/>
                  </a:lnTo>
                  <a:lnTo>
                    <a:pt x="760" y="707"/>
                  </a:lnTo>
                  <a:lnTo>
                    <a:pt x="770" y="711"/>
                  </a:lnTo>
                  <a:lnTo>
                    <a:pt x="776" y="717"/>
                  </a:lnTo>
                  <a:lnTo>
                    <a:pt x="783" y="722"/>
                  </a:lnTo>
                  <a:lnTo>
                    <a:pt x="792" y="729"/>
                  </a:lnTo>
                  <a:lnTo>
                    <a:pt x="803" y="736"/>
                  </a:lnTo>
                </a:path>
              </a:pathLst>
            </a:custGeom>
            <a:solidFill>
              <a:schemeClr val="folHlink"/>
            </a:solidFill>
            <a:ln w="9525">
              <a:noFill/>
              <a:round/>
              <a:headEnd type="none" w="sm" len="sm"/>
              <a:tailEnd type="none" w="sm" len="sm"/>
            </a:ln>
            <a:effectLst/>
          </p:spPr>
          <p:txBody>
            <a:bodyPr/>
            <a:lstStyle/>
            <a:p>
              <a:pPr>
                <a:defRPr/>
              </a:pPr>
              <a:endParaRPr lang="en-US"/>
            </a:p>
          </p:txBody>
        </p:sp>
      </p:grpSp>
      <p:sp>
        <p:nvSpPr>
          <p:cNvPr id="3100" name="Rectangle 28"/>
          <p:cNvSpPr>
            <a:spLocks noGrp="1" noChangeArrowheads="1"/>
          </p:cNvSpPr>
          <p:nvPr>
            <p:ph type="ctrTitle" sz="quarter"/>
          </p:nvPr>
        </p:nvSpPr>
        <p:spPr>
          <a:xfrm>
            <a:off x="685800" y="1066800"/>
            <a:ext cx="7772400" cy="1143000"/>
          </a:xfrm>
        </p:spPr>
        <p:txBody>
          <a:bodyPr/>
          <a:lstStyle>
            <a:lvl1pPr>
              <a:defRPr/>
            </a:lvl1pPr>
          </a:lstStyle>
          <a:p>
            <a:r>
              <a:rPr lang="en-US"/>
              <a:t>Click to edit Master title style</a:t>
            </a:r>
          </a:p>
        </p:txBody>
      </p:sp>
      <p:sp>
        <p:nvSpPr>
          <p:cNvPr id="3101" name="Rectangle 29"/>
          <p:cNvSpPr>
            <a:spLocks noGrp="1" noChangeArrowheads="1"/>
          </p:cNvSpPr>
          <p:nvPr>
            <p:ph type="subTitle" sz="quarter" idx="1"/>
          </p:nvPr>
        </p:nvSpPr>
        <p:spPr>
          <a:xfrm>
            <a:off x="2057400" y="2895600"/>
            <a:ext cx="6400800" cy="1752600"/>
          </a:xfrm>
        </p:spPr>
        <p:txBody>
          <a:bodyPr/>
          <a:lstStyle>
            <a:lvl1pPr marL="0" indent="0" algn="ctr">
              <a:buFontTx/>
              <a:buNone/>
              <a:defRPr/>
            </a:lvl1pPr>
          </a:lstStyle>
          <a:p>
            <a:r>
              <a:rPr lang="en-US"/>
              <a:t>Click to edit Master subtitle style</a:t>
            </a:r>
          </a:p>
        </p:txBody>
      </p:sp>
      <p:sp>
        <p:nvSpPr>
          <p:cNvPr id="8" name="Rectangle 30"/>
          <p:cNvSpPr>
            <a:spLocks noGrp="1" noChangeArrowheads="1"/>
          </p:cNvSpPr>
          <p:nvPr>
            <p:ph type="dt" sz="quarter" idx="10"/>
          </p:nvPr>
        </p:nvSpPr>
        <p:spPr/>
        <p:txBody>
          <a:bodyPr/>
          <a:lstStyle>
            <a:lvl1pPr>
              <a:defRPr>
                <a:solidFill>
                  <a:srgbClr val="FFFFFF"/>
                </a:solidFill>
                <a:latin typeface="Times New Roman" pitchFamily="18" charset="0"/>
              </a:defRPr>
            </a:lvl1pPr>
          </a:lstStyle>
          <a:p>
            <a:pPr>
              <a:defRPr/>
            </a:pPr>
            <a:r>
              <a:rPr lang="en-US"/>
              <a:t>JLM 20101208</a:t>
            </a:r>
          </a:p>
        </p:txBody>
      </p:sp>
      <p:sp>
        <p:nvSpPr>
          <p:cNvPr id="9" name="Rectangle 31"/>
          <p:cNvSpPr>
            <a:spLocks noGrp="1" noChangeArrowheads="1"/>
          </p:cNvSpPr>
          <p:nvPr>
            <p:ph type="ftr" sz="quarter" idx="11"/>
          </p:nvPr>
        </p:nvSpPr>
        <p:spPr/>
        <p:txBody>
          <a:bodyPr/>
          <a:lstStyle>
            <a:lvl1pPr>
              <a:defRPr>
                <a:solidFill>
                  <a:srgbClr val="FFFFFF"/>
                </a:solidFill>
                <a:latin typeface="Times New Roman" pitchFamily="18" charset="0"/>
              </a:defRPr>
            </a:lvl1pPr>
          </a:lstStyle>
          <a:p>
            <a:pPr>
              <a:defRPr/>
            </a:pPr>
            <a:endParaRPr lang="en-US"/>
          </a:p>
        </p:txBody>
      </p:sp>
      <p:sp>
        <p:nvSpPr>
          <p:cNvPr id="10" name="Rectangle 32"/>
          <p:cNvSpPr>
            <a:spLocks noGrp="1" noChangeArrowheads="1"/>
          </p:cNvSpPr>
          <p:nvPr>
            <p:ph type="sldNum" sz="quarter" idx="12"/>
          </p:nvPr>
        </p:nvSpPr>
        <p:spPr/>
        <p:txBody>
          <a:bodyPr/>
          <a:lstStyle>
            <a:lvl1pPr>
              <a:defRPr>
                <a:solidFill>
                  <a:srgbClr val="FFFFFF"/>
                </a:solidFill>
                <a:latin typeface="Times New Roman" pitchFamily="18" charset="0"/>
              </a:defRPr>
            </a:lvl1pPr>
          </a:lstStyle>
          <a:p>
            <a:pPr>
              <a:defRPr/>
            </a:pPr>
            <a:fld id="{CEB514E7-811F-470E-BFE9-36ABAEC18834}" type="slidenum">
              <a:rPr lang="en-US"/>
              <a:pPr>
                <a:defRPr/>
              </a:pPr>
              <a:t>‹#›</a:t>
            </a:fld>
            <a:endParaRPr lang="en-US"/>
          </a:p>
        </p:txBody>
      </p:sp>
    </p:spTree>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A082EC33-5273-4846-8365-2BAA4363BE18}" type="slidenum">
              <a:rPr lang="en-US"/>
              <a:pPr>
                <a:defRPr/>
              </a:pPr>
              <a:t>‹#›</a:t>
            </a:fld>
            <a:endParaRPr lang="en-US"/>
          </a:p>
        </p:txBody>
      </p:sp>
    </p:spTree>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15100" y="228600"/>
            <a:ext cx="19431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685800" y="228600"/>
            <a:ext cx="5676900" cy="58674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757B0D8D-FF09-4EE5-8D75-3557F5E81102}" type="slidenum">
              <a:rPr lang="en-US"/>
              <a:pPr>
                <a:defRPr/>
              </a:pPr>
              <a:t>‹#›</a:t>
            </a:fld>
            <a:endParaRPr lang="en-US"/>
          </a:p>
        </p:txBody>
      </p:sp>
    </p:spTree>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bl" preserve="1">
  <p:cSld name="Title and Table">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able Placeholder 2"/>
          <p:cNvSpPr>
            <a:spLocks noGrp="1"/>
          </p:cNvSpPr>
          <p:nvPr>
            <p:ph type="tbl" idx="1"/>
          </p:nvPr>
        </p:nvSpPr>
        <p:spPr>
          <a:xfrm>
            <a:off x="685800" y="1981200"/>
            <a:ext cx="7772400" cy="4114800"/>
          </a:xfrm>
        </p:spPr>
        <p:txBody>
          <a:bodyPr/>
          <a:lstStyle/>
          <a:p>
            <a:pPr lvl="0"/>
            <a:endParaRPr lang="en-US" noProof="0"/>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701C81A-A3B6-49FE-A4E7-03128A4D0FB4}" type="slidenum">
              <a:rPr lang="en-US"/>
              <a:pPr>
                <a:defRPr/>
              </a:pPr>
              <a:t>‹#›</a:t>
            </a:fld>
            <a:endParaRPr lang="en-US"/>
          </a:p>
        </p:txBody>
      </p:sp>
    </p:spTree>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228600"/>
            <a:ext cx="7772400" cy="1143000"/>
          </a:xfrm>
        </p:spPr>
        <p:txBody>
          <a:bodyPr/>
          <a:lstStyle/>
          <a:p>
            <a:r>
              <a:rPr lang="en-US"/>
              <a:t>Click to edit Master title style</a:t>
            </a:r>
          </a:p>
        </p:txBody>
      </p:sp>
      <p:sp>
        <p:nvSpPr>
          <p:cNvPr id="3" name="Text Placeholder 2"/>
          <p:cNvSpPr>
            <a:spLocks noGrp="1"/>
          </p:cNvSpPr>
          <p:nvPr>
            <p:ph type="body" sz="half" idx="1"/>
          </p:nvPr>
        </p:nvSpPr>
        <p:spPr>
          <a:xfrm>
            <a:off x="6858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891C3642-962A-4049-AAC7-DBACCC61F6CA}" type="slidenum">
              <a:rPr lang="en-US"/>
              <a:pPr>
                <a:defRPr/>
              </a:pPr>
              <a:t>‹#›</a:t>
            </a:fld>
            <a:endParaRPr lang="en-US"/>
          </a:p>
        </p:txBody>
      </p:sp>
    </p:spTree>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8E09DF16-9352-46A7-97F1-1D13A8547ADD}" type="slidenum">
              <a:rPr lang="en-US"/>
              <a:pPr>
                <a:defRPr/>
              </a:pPr>
              <a:t>‹#›</a:t>
            </a:fld>
            <a:endParaRPr lang="en-US"/>
          </a:p>
        </p:txBody>
      </p:sp>
    </p:spTree>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19"/>
          <p:cNvSpPr>
            <a:spLocks noGrp="1" noChangeArrowheads="1"/>
          </p:cNvSpPr>
          <p:nvPr>
            <p:ph type="dt" sz="half" idx="10"/>
          </p:nvPr>
        </p:nvSpPr>
        <p:spPr/>
        <p:txBody>
          <a:bodyPr/>
          <a:lstStyle>
            <a:lvl1pPr>
              <a:defRPr/>
            </a:lvl1pPr>
          </a:lstStyle>
          <a:p>
            <a:pPr>
              <a:defRPr/>
            </a:pPr>
            <a:r>
              <a:rPr lang="en-US"/>
              <a:t>JLM 20101208</a:t>
            </a:r>
          </a:p>
        </p:txBody>
      </p:sp>
      <p:sp>
        <p:nvSpPr>
          <p:cNvPr id="5" name="Rectangle 20"/>
          <p:cNvSpPr>
            <a:spLocks noGrp="1" noChangeArrowheads="1"/>
          </p:cNvSpPr>
          <p:nvPr>
            <p:ph type="ftr" sz="quarter" idx="11"/>
          </p:nvPr>
        </p:nvSpPr>
        <p:spPr/>
        <p:txBody>
          <a:bodyPr/>
          <a:lstStyle>
            <a:lvl1pPr>
              <a:defRPr/>
            </a:lvl1pPr>
          </a:lstStyle>
          <a:p>
            <a:pPr>
              <a:defRPr/>
            </a:pPr>
            <a:endParaRPr lang="en-US"/>
          </a:p>
        </p:txBody>
      </p:sp>
      <p:sp>
        <p:nvSpPr>
          <p:cNvPr id="6" name="Rectangle 21"/>
          <p:cNvSpPr>
            <a:spLocks noGrp="1" noChangeArrowheads="1"/>
          </p:cNvSpPr>
          <p:nvPr>
            <p:ph type="sldNum" sz="quarter" idx="12"/>
          </p:nvPr>
        </p:nvSpPr>
        <p:spPr/>
        <p:txBody>
          <a:bodyPr/>
          <a:lstStyle>
            <a:lvl1pPr>
              <a:defRPr/>
            </a:lvl1pPr>
          </a:lstStyle>
          <a:p>
            <a:pPr>
              <a:defRPr/>
            </a:pPr>
            <a:fld id="{22369A4D-CC53-437F-8A0B-9942689ED81B}" type="slidenum">
              <a:rPr lang="en-US"/>
              <a:pPr>
                <a:defRPr/>
              </a:pPr>
              <a:t>‹#›</a:t>
            </a:fld>
            <a:endParaRPr lang="en-US"/>
          </a:p>
        </p:txBody>
      </p:sp>
    </p:spTree>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6858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981200"/>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97A5EF8-3742-46F9-BA51-838B99827BC0}" type="slidenum">
              <a:rPr lang="en-US"/>
              <a:pPr>
                <a:defRPr/>
              </a:pPr>
              <a:t>‹#›</a:t>
            </a:fld>
            <a:endParaRPr lang="en-US"/>
          </a:p>
        </p:txBody>
      </p:sp>
    </p:spTree>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19"/>
          <p:cNvSpPr>
            <a:spLocks noGrp="1" noChangeArrowheads="1"/>
          </p:cNvSpPr>
          <p:nvPr>
            <p:ph type="dt" sz="half" idx="10"/>
          </p:nvPr>
        </p:nvSpPr>
        <p:spPr/>
        <p:txBody>
          <a:bodyPr/>
          <a:lstStyle>
            <a:lvl1pPr>
              <a:defRPr/>
            </a:lvl1pPr>
          </a:lstStyle>
          <a:p>
            <a:pPr>
              <a:defRPr/>
            </a:pPr>
            <a:r>
              <a:rPr lang="en-US"/>
              <a:t>JLM 20101208</a:t>
            </a:r>
          </a:p>
        </p:txBody>
      </p:sp>
      <p:sp>
        <p:nvSpPr>
          <p:cNvPr id="8" name="Rectangle 20"/>
          <p:cNvSpPr>
            <a:spLocks noGrp="1" noChangeArrowheads="1"/>
          </p:cNvSpPr>
          <p:nvPr>
            <p:ph type="ftr" sz="quarter" idx="11"/>
          </p:nvPr>
        </p:nvSpPr>
        <p:spPr/>
        <p:txBody>
          <a:bodyPr/>
          <a:lstStyle>
            <a:lvl1pPr>
              <a:defRPr/>
            </a:lvl1pPr>
          </a:lstStyle>
          <a:p>
            <a:pPr>
              <a:defRPr/>
            </a:pPr>
            <a:endParaRPr lang="en-US"/>
          </a:p>
        </p:txBody>
      </p:sp>
      <p:sp>
        <p:nvSpPr>
          <p:cNvPr id="9" name="Rectangle 21"/>
          <p:cNvSpPr>
            <a:spLocks noGrp="1" noChangeArrowheads="1"/>
          </p:cNvSpPr>
          <p:nvPr>
            <p:ph type="sldNum" sz="quarter" idx="12"/>
          </p:nvPr>
        </p:nvSpPr>
        <p:spPr/>
        <p:txBody>
          <a:bodyPr/>
          <a:lstStyle>
            <a:lvl1pPr>
              <a:defRPr/>
            </a:lvl1pPr>
          </a:lstStyle>
          <a:p>
            <a:pPr>
              <a:defRPr/>
            </a:pPr>
            <a:fld id="{9E6554AE-9A91-4493-B57B-4F6B2946E434}" type="slidenum">
              <a:rPr lang="en-US"/>
              <a:pPr>
                <a:defRPr/>
              </a:pPr>
              <a:t>‹#›</a:t>
            </a:fld>
            <a:endParaRPr lang="en-US"/>
          </a:p>
        </p:txBody>
      </p:sp>
    </p:spTree>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19"/>
          <p:cNvSpPr>
            <a:spLocks noGrp="1" noChangeArrowheads="1"/>
          </p:cNvSpPr>
          <p:nvPr>
            <p:ph type="dt" sz="half" idx="10"/>
          </p:nvPr>
        </p:nvSpPr>
        <p:spPr/>
        <p:txBody>
          <a:bodyPr/>
          <a:lstStyle>
            <a:lvl1pPr>
              <a:defRPr/>
            </a:lvl1pPr>
          </a:lstStyle>
          <a:p>
            <a:pPr>
              <a:defRPr/>
            </a:pPr>
            <a:r>
              <a:rPr lang="en-US"/>
              <a:t>JLM 20101208</a:t>
            </a:r>
          </a:p>
        </p:txBody>
      </p:sp>
      <p:sp>
        <p:nvSpPr>
          <p:cNvPr id="4" name="Rectangle 20"/>
          <p:cNvSpPr>
            <a:spLocks noGrp="1" noChangeArrowheads="1"/>
          </p:cNvSpPr>
          <p:nvPr>
            <p:ph type="ftr" sz="quarter" idx="11"/>
          </p:nvPr>
        </p:nvSpPr>
        <p:spPr/>
        <p:txBody>
          <a:bodyPr/>
          <a:lstStyle>
            <a:lvl1pPr>
              <a:defRPr/>
            </a:lvl1pPr>
          </a:lstStyle>
          <a:p>
            <a:pPr>
              <a:defRPr/>
            </a:pPr>
            <a:endParaRPr lang="en-US"/>
          </a:p>
        </p:txBody>
      </p:sp>
      <p:sp>
        <p:nvSpPr>
          <p:cNvPr id="5" name="Rectangle 21"/>
          <p:cNvSpPr>
            <a:spLocks noGrp="1" noChangeArrowheads="1"/>
          </p:cNvSpPr>
          <p:nvPr>
            <p:ph type="sldNum" sz="quarter" idx="12"/>
          </p:nvPr>
        </p:nvSpPr>
        <p:spPr/>
        <p:txBody>
          <a:bodyPr/>
          <a:lstStyle>
            <a:lvl1pPr>
              <a:defRPr/>
            </a:lvl1pPr>
          </a:lstStyle>
          <a:p>
            <a:pPr>
              <a:defRPr/>
            </a:pPr>
            <a:fld id="{32B65971-8623-4209-8B69-A1CAE38C6E24}" type="slidenum">
              <a:rPr lang="en-US"/>
              <a:pPr>
                <a:defRPr/>
              </a:pPr>
              <a:t>‹#›</a:t>
            </a:fld>
            <a:endParaRPr lang="en-US"/>
          </a:p>
        </p:txBody>
      </p:sp>
    </p:spTree>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19"/>
          <p:cNvSpPr>
            <a:spLocks noGrp="1" noChangeArrowheads="1"/>
          </p:cNvSpPr>
          <p:nvPr>
            <p:ph type="dt" sz="half" idx="10"/>
          </p:nvPr>
        </p:nvSpPr>
        <p:spPr/>
        <p:txBody>
          <a:bodyPr/>
          <a:lstStyle>
            <a:lvl1pPr>
              <a:defRPr/>
            </a:lvl1pPr>
          </a:lstStyle>
          <a:p>
            <a:pPr>
              <a:defRPr/>
            </a:pPr>
            <a:r>
              <a:rPr lang="en-US"/>
              <a:t>JLM 20101208</a:t>
            </a:r>
          </a:p>
        </p:txBody>
      </p:sp>
      <p:sp>
        <p:nvSpPr>
          <p:cNvPr id="3" name="Rectangle 20"/>
          <p:cNvSpPr>
            <a:spLocks noGrp="1" noChangeArrowheads="1"/>
          </p:cNvSpPr>
          <p:nvPr>
            <p:ph type="ftr" sz="quarter" idx="11"/>
          </p:nvPr>
        </p:nvSpPr>
        <p:spPr/>
        <p:txBody>
          <a:bodyPr/>
          <a:lstStyle>
            <a:lvl1pPr>
              <a:defRPr/>
            </a:lvl1pPr>
          </a:lstStyle>
          <a:p>
            <a:pPr>
              <a:defRPr/>
            </a:pPr>
            <a:endParaRPr lang="en-US"/>
          </a:p>
        </p:txBody>
      </p:sp>
      <p:sp>
        <p:nvSpPr>
          <p:cNvPr id="4" name="Rectangle 21"/>
          <p:cNvSpPr>
            <a:spLocks noGrp="1" noChangeArrowheads="1"/>
          </p:cNvSpPr>
          <p:nvPr>
            <p:ph type="sldNum" sz="quarter" idx="12"/>
          </p:nvPr>
        </p:nvSpPr>
        <p:spPr/>
        <p:txBody>
          <a:bodyPr/>
          <a:lstStyle>
            <a:lvl1pPr>
              <a:defRPr/>
            </a:lvl1pPr>
          </a:lstStyle>
          <a:p>
            <a:pPr>
              <a:defRPr/>
            </a:pPr>
            <a:fld id="{33C1B1EB-B86B-405A-8176-A6997F8E3285}" type="slidenum">
              <a:rPr lang="en-US"/>
              <a:pPr>
                <a:defRPr/>
              </a:pPr>
              <a:t>‹#›</a:t>
            </a:fld>
            <a:endParaRPr lang="en-US"/>
          </a:p>
        </p:txBody>
      </p:sp>
    </p:spTree>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037D3E19-E8DB-4741-A180-2126D4AA9895}" type="slidenum">
              <a:rPr lang="en-US"/>
              <a:pPr>
                <a:defRPr/>
              </a:pPr>
              <a:t>‹#›</a:t>
            </a:fld>
            <a:endParaRPr lang="en-US"/>
          </a:p>
        </p:txBody>
      </p:sp>
    </p:spTree>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19"/>
          <p:cNvSpPr>
            <a:spLocks noGrp="1" noChangeArrowheads="1"/>
          </p:cNvSpPr>
          <p:nvPr>
            <p:ph type="dt" sz="half" idx="10"/>
          </p:nvPr>
        </p:nvSpPr>
        <p:spPr/>
        <p:txBody>
          <a:bodyPr/>
          <a:lstStyle>
            <a:lvl1pPr>
              <a:defRPr/>
            </a:lvl1pPr>
          </a:lstStyle>
          <a:p>
            <a:pPr>
              <a:defRPr/>
            </a:pPr>
            <a:r>
              <a:rPr lang="en-US"/>
              <a:t>JLM 20101208</a:t>
            </a:r>
          </a:p>
        </p:txBody>
      </p:sp>
      <p:sp>
        <p:nvSpPr>
          <p:cNvPr id="6" name="Rectangle 20"/>
          <p:cNvSpPr>
            <a:spLocks noGrp="1" noChangeArrowheads="1"/>
          </p:cNvSpPr>
          <p:nvPr>
            <p:ph type="ftr" sz="quarter" idx="11"/>
          </p:nvPr>
        </p:nvSpPr>
        <p:spPr/>
        <p:txBody>
          <a:bodyPr/>
          <a:lstStyle>
            <a:lvl1pPr>
              <a:defRPr/>
            </a:lvl1pPr>
          </a:lstStyle>
          <a:p>
            <a:pPr>
              <a:defRPr/>
            </a:pPr>
            <a:endParaRPr lang="en-US"/>
          </a:p>
        </p:txBody>
      </p:sp>
      <p:sp>
        <p:nvSpPr>
          <p:cNvPr id="7" name="Rectangle 21"/>
          <p:cNvSpPr>
            <a:spLocks noGrp="1" noChangeArrowheads="1"/>
          </p:cNvSpPr>
          <p:nvPr>
            <p:ph type="sldNum" sz="quarter" idx="12"/>
          </p:nvPr>
        </p:nvSpPr>
        <p:spPr/>
        <p:txBody>
          <a:bodyPr/>
          <a:lstStyle>
            <a:lvl1pPr>
              <a:defRPr/>
            </a:lvl1pPr>
          </a:lstStyle>
          <a:p>
            <a:pPr>
              <a:defRPr/>
            </a:pPr>
            <a:fld id="{559E4A94-7324-495B-8EAF-1B8E46F078F7}" type="slidenum">
              <a:rPr lang="en-US"/>
              <a:pPr>
                <a:defRPr/>
              </a:pPr>
              <a:t>‹#›</a:t>
            </a:fld>
            <a:endParaRPr lang="en-US"/>
          </a:p>
        </p:txBody>
      </p:sp>
    </p:spTree>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290" name="Rectangle 17"/>
          <p:cNvSpPr>
            <a:spLocks noGrp="1" noChangeArrowheads="1"/>
          </p:cNvSpPr>
          <p:nvPr>
            <p:ph type="title"/>
          </p:nvPr>
        </p:nvSpPr>
        <p:spPr bwMode="auto">
          <a:xfrm>
            <a:off x="685800" y="228600"/>
            <a:ext cx="7772400" cy="1143000"/>
          </a:xfrm>
          <a:prstGeom prst="rect">
            <a:avLst/>
          </a:prstGeom>
          <a:noFill/>
          <a:ln w="9525">
            <a:noFill/>
            <a:miter lim="800000"/>
            <a:headEnd/>
            <a:tailEnd/>
          </a:ln>
        </p:spPr>
        <p:txBody>
          <a:bodyPr vert="horz" wrap="square" lIns="92075" tIns="46038" rIns="92075" bIns="46038" numCol="1" anchor="ctr" anchorCtr="0" compatLnSpc="1">
            <a:prstTxWarp prst="textNoShape">
              <a:avLst/>
            </a:prstTxWarp>
          </a:bodyPr>
          <a:lstStyle/>
          <a:p>
            <a:pPr lvl="0"/>
            <a:r>
              <a:rPr lang="en-US" dirty="0"/>
              <a:t>Click to edit Master title style</a:t>
            </a:r>
          </a:p>
        </p:txBody>
      </p:sp>
      <p:sp>
        <p:nvSpPr>
          <p:cNvPr id="12291" name="Rectangle 18"/>
          <p:cNvSpPr>
            <a:spLocks noGrp="1" noChangeArrowheads="1"/>
          </p:cNvSpPr>
          <p:nvPr>
            <p:ph type="body" idx="1"/>
          </p:nvPr>
        </p:nvSpPr>
        <p:spPr bwMode="auto">
          <a:xfrm>
            <a:off x="685800" y="1981200"/>
            <a:ext cx="7772400" cy="4114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067" name="Rectangle 19"/>
          <p:cNvSpPr>
            <a:spLocks noGrp="1" noChangeArrowheads="1"/>
          </p:cNvSpPr>
          <p:nvPr>
            <p:ph type="dt" sz="half" idx="2"/>
          </p:nvPr>
        </p:nvSpPr>
        <p:spPr bwMode="auto">
          <a:xfrm>
            <a:off x="6858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spcBef>
                <a:spcPct val="50000"/>
              </a:spcBef>
              <a:defRPr sz="1400">
                <a:latin typeface="+mn-lt"/>
              </a:defRPr>
            </a:lvl1pPr>
          </a:lstStyle>
          <a:p>
            <a:pPr>
              <a:defRPr/>
            </a:pPr>
            <a:r>
              <a:rPr lang="en-US"/>
              <a:t>JLM 20101208</a:t>
            </a:r>
          </a:p>
        </p:txBody>
      </p:sp>
      <p:sp>
        <p:nvSpPr>
          <p:cNvPr id="2068" name="Rectangle 20"/>
          <p:cNvSpPr>
            <a:spLocks noGrp="1" noChangeArrowheads="1"/>
          </p:cNvSpPr>
          <p:nvPr>
            <p:ph type="ftr" sz="quarter" idx="3"/>
          </p:nvPr>
        </p:nvSpPr>
        <p:spPr bwMode="auto">
          <a:xfrm>
            <a:off x="3124200" y="6248400"/>
            <a:ext cx="28956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ctr">
              <a:spcBef>
                <a:spcPct val="50000"/>
              </a:spcBef>
              <a:defRPr sz="1400">
                <a:latin typeface="+mn-lt"/>
              </a:defRPr>
            </a:lvl1pPr>
          </a:lstStyle>
          <a:p>
            <a:pPr>
              <a:defRPr/>
            </a:pPr>
            <a:endParaRPr lang="en-US"/>
          </a:p>
        </p:txBody>
      </p:sp>
      <p:sp>
        <p:nvSpPr>
          <p:cNvPr id="2069" name="Rectangle 21"/>
          <p:cNvSpPr>
            <a:spLocks noGrp="1" noChangeArrowheads="1"/>
          </p:cNvSpPr>
          <p:nvPr>
            <p:ph type="sldNum" sz="quarter" idx="4"/>
          </p:nvPr>
        </p:nvSpPr>
        <p:spPr bwMode="auto">
          <a:xfrm>
            <a:off x="6553200" y="6248400"/>
            <a:ext cx="1905000" cy="457200"/>
          </a:xfrm>
          <a:prstGeom prst="rect">
            <a:avLst/>
          </a:prstGeom>
          <a:noFill/>
          <a:ln w="12700" cap="sq">
            <a:noFill/>
            <a:miter lim="800000"/>
            <a:headEnd type="none" w="sm" len="sm"/>
            <a:tailEnd type="none" w="sm" len="sm"/>
          </a:ln>
          <a:effectLst/>
        </p:spPr>
        <p:txBody>
          <a:bodyPr vert="horz" wrap="square" lIns="91440" tIns="45720" rIns="91440" bIns="45720" numCol="1" anchor="t" anchorCtr="0" compatLnSpc="1">
            <a:prstTxWarp prst="textNoShape">
              <a:avLst/>
            </a:prstTxWarp>
          </a:bodyPr>
          <a:lstStyle>
            <a:lvl1pPr algn="r">
              <a:spcBef>
                <a:spcPct val="50000"/>
              </a:spcBef>
              <a:defRPr sz="1400">
                <a:latin typeface="+mn-lt"/>
              </a:defRPr>
            </a:lvl1pPr>
          </a:lstStyle>
          <a:p>
            <a:pPr>
              <a:defRPr/>
            </a:pPr>
            <a:fld id="{0B298323-8532-4CF6-B08C-0CA7D9D4E092}" type="slidenum">
              <a:rPr lang="en-US"/>
              <a:pPr>
                <a:defRPr/>
              </a:pPr>
              <a:t>‹#›</a:t>
            </a:fld>
            <a:endParaRPr lang="en-US"/>
          </a:p>
        </p:txBody>
      </p:sp>
    </p:spTree>
  </p:cSld>
  <p:clrMap bg1="lt1" tx1="dk1" bg2="lt2" tx2="dk2" accent1="accent1" accent2="accent2" accent3="accent3" accent4="accent4" accent5="accent5" accent6="accent6" hlink="hlink" folHlink="folHlink"/>
  <p:sldLayoutIdLst>
    <p:sldLayoutId id="2147483934" r:id="rId1"/>
    <p:sldLayoutId id="2147483935" r:id="rId2"/>
    <p:sldLayoutId id="2147483936" r:id="rId3"/>
    <p:sldLayoutId id="2147483937" r:id="rId4"/>
    <p:sldLayoutId id="2147483938" r:id="rId5"/>
    <p:sldLayoutId id="2147483939" r:id="rId6"/>
    <p:sldLayoutId id="2147483940" r:id="rId7"/>
    <p:sldLayoutId id="2147483941" r:id="rId8"/>
    <p:sldLayoutId id="2147483942" r:id="rId9"/>
    <p:sldLayoutId id="2147483943" r:id="rId10"/>
    <p:sldLayoutId id="2147483944" r:id="rId11"/>
    <p:sldLayoutId id="2147483945" r:id="rId12"/>
    <p:sldLayoutId id="2147483946" r:id="rId13"/>
  </p:sldLayoutIdLst>
  <p:transition/>
  <p:hf hdr="0" ftr="0"/>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Arial" pitchFamily="34" charset="0"/>
        </a:defRPr>
      </a:lvl2pPr>
      <a:lvl3pPr algn="ctr" rtl="0" eaLnBrk="0" fontAlgn="base" hangingPunct="0">
        <a:spcBef>
          <a:spcPct val="0"/>
        </a:spcBef>
        <a:spcAft>
          <a:spcPct val="0"/>
        </a:spcAft>
        <a:defRPr kumimoji="1" sz="4400">
          <a:solidFill>
            <a:schemeClr val="tx2"/>
          </a:solidFill>
          <a:latin typeface="Arial" pitchFamily="34" charset="0"/>
        </a:defRPr>
      </a:lvl3pPr>
      <a:lvl4pPr algn="ctr" rtl="0" eaLnBrk="0" fontAlgn="base" hangingPunct="0">
        <a:spcBef>
          <a:spcPct val="0"/>
        </a:spcBef>
        <a:spcAft>
          <a:spcPct val="0"/>
        </a:spcAft>
        <a:defRPr kumimoji="1" sz="4400">
          <a:solidFill>
            <a:schemeClr val="tx2"/>
          </a:solidFill>
          <a:latin typeface="Arial" pitchFamily="34" charset="0"/>
        </a:defRPr>
      </a:lvl4pPr>
      <a:lvl5pPr algn="ctr" rtl="0" eaLnBrk="0" fontAlgn="base" hangingPunct="0">
        <a:spcBef>
          <a:spcPct val="0"/>
        </a:spcBef>
        <a:spcAft>
          <a:spcPct val="0"/>
        </a:spcAft>
        <a:defRPr kumimoji="1" sz="4400">
          <a:solidFill>
            <a:schemeClr val="tx2"/>
          </a:solidFill>
          <a:latin typeface="Arial" pitchFamily="34" charset="0"/>
        </a:defRPr>
      </a:lvl5pPr>
      <a:lvl6pPr marL="457200" algn="ctr" rtl="0" eaLnBrk="0" fontAlgn="base" hangingPunct="0">
        <a:spcBef>
          <a:spcPct val="0"/>
        </a:spcBef>
        <a:spcAft>
          <a:spcPct val="0"/>
        </a:spcAft>
        <a:defRPr kumimoji="1" sz="4400">
          <a:solidFill>
            <a:schemeClr val="tx2"/>
          </a:solidFill>
          <a:latin typeface="Arial" pitchFamily="34" charset="0"/>
        </a:defRPr>
      </a:lvl6pPr>
      <a:lvl7pPr marL="914400" algn="ctr" rtl="0" eaLnBrk="0" fontAlgn="base" hangingPunct="0">
        <a:spcBef>
          <a:spcPct val="0"/>
        </a:spcBef>
        <a:spcAft>
          <a:spcPct val="0"/>
        </a:spcAft>
        <a:defRPr kumimoji="1" sz="4400">
          <a:solidFill>
            <a:schemeClr val="tx2"/>
          </a:solidFill>
          <a:latin typeface="Arial" pitchFamily="34" charset="0"/>
        </a:defRPr>
      </a:lvl7pPr>
      <a:lvl8pPr marL="1371600" algn="ctr" rtl="0" eaLnBrk="0" fontAlgn="base" hangingPunct="0">
        <a:spcBef>
          <a:spcPct val="0"/>
        </a:spcBef>
        <a:spcAft>
          <a:spcPct val="0"/>
        </a:spcAft>
        <a:defRPr kumimoji="1" sz="4400">
          <a:solidFill>
            <a:schemeClr val="tx2"/>
          </a:solidFill>
          <a:latin typeface="Arial" pitchFamily="34" charset="0"/>
        </a:defRPr>
      </a:lvl8pPr>
      <a:lvl9pPr marL="1828800" algn="ctr" rtl="0" eaLnBrk="0" fontAlgn="base" hangingPunct="0">
        <a:spcBef>
          <a:spcPct val="0"/>
        </a:spcBef>
        <a:spcAft>
          <a:spcPct val="0"/>
        </a:spcAft>
        <a:defRPr kumimoji="1" sz="4400">
          <a:solidFill>
            <a:schemeClr val="tx2"/>
          </a:solidFill>
          <a:latin typeface="Arial" pitchFamily="34" charset="0"/>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8.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image" Target="../media/image240.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 name="Slide Number Placeholder 5"/>
          <p:cNvSpPr>
            <a:spLocks noGrp="1"/>
          </p:cNvSpPr>
          <p:nvPr>
            <p:ph type="sldNum" sz="quarter" idx="12"/>
          </p:nvPr>
        </p:nvSpPr>
        <p:spPr/>
        <p:txBody>
          <a:bodyPr/>
          <a:lstStyle/>
          <a:p>
            <a:pPr>
              <a:defRPr/>
            </a:pPr>
            <a:fld id="{E5F7E386-EAB2-4186-A02E-0736520B0714}" type="slidenum">
              <a:rPr lang="en-US" smtClean="0"/>
              <a:pPr>
                <a:defRPr/>
              </a:pPr>
              <a:t>1</a:t>
            </a:fld>
            <a:endParaRPr lang="en-US" dirty="0"/>
          </a:p>
        </p:txBody>
      </p:sp>
      <p:sp>
        <p:nvSpPr>
          <p:cNvPr id="16388" name="Rectangle 3"/>
          <p:cNvSpPr>
            <a:spLocks noGrp="1" noChangeArrowheads="1"/>
          </p:cNvSpPr>
          <p:nvPr>
            <p:ph type="body" idx="1"/>
          </p:nvPr>
        </p:nvSpPr>
        <p:spPr>
          <a:xfrm>
            <a:off x="533400" y="1219200"/>
            <a:ext cx="8077200" cy="2743200"/>
          </a:xfrm>
        </p:spPr>
        <p:txBody>
          <a:bodyPr/>
          <a:lstStyle/>
          <a:p>
            <a:pPr algn="ctr">
              <a:lnSpc>
                <a:spcPct val="80000"/>
              </a:lnSpc>
              <a:buFontTx/>
              <a:buNone/>
            </a:pPr>
            <a:r>
              <a:rPr lang="en-US" sz="4400" dirty="0"/>
              <a:t>Cryptanalysis</a:t>
            </a:r>
            <a:endParaRPr lang="en-US" dirty="0"/>
          </a:p>
          <a:p>
            <a:pPr algn="ctr">
              <a:lnSpc>
                <a:spcPct val="80000"/>
              </a:lnSpc>
              <a:buFontTx/>
              <a:buNone/>
            </a:pPr>
            <a:endParaRPr lang="en-US" dirty="0"/>
          </a:p>
          <a:p>
            <a:pPr algn="ctr">
              <a:lnSpc>
                <a:spcPct val="80000"/>
              </a:lnSpc>
              <a:buFontTx/>
              <a:buNone/>
            </a:pPr>
            <a:r>
              <a:rPr lang="en-US" dirty="0"/>
              <a:t>Introduction to Public Key Systems: RSA</a:t>
            </a:r>
          </a:p>
        </p:txBody>
      </p:sp>
      <p:sp>
        <p:nvSpPr>
          <p:cNvPr id="16389" name="Text Box 5"/>
          <p:cNvSpPr txBox="1">
            <a:spLocks noChangeArrowheads="1"/>
          </p:cNvSpPr>
          <p:nvPr/>
        </p:nvSpPr>
        <p:spPr bwMode="auto">
          <a:xfrm>
            <a:off x="5104673" y="4256782"/>
            <a:ext cx="3638261" cy="769441"/>
          </a:xfrm>
          <a:prstGeom prst="rect">
            <a:avLst/>
          </a:prstGeom>
          <a:noFill/>
          <a:ln w="12700" cap="sq">
            <a:noFill/>
            <a:miter lim="800000"/>
            <a:headEnd type="none" w="sm" len="sm"/>
            <a:tailEnd type="none" w="sm" len="sm"/>
          </a:ln>
        </p:spPr>
        <p:txBody>
          <a:bodyPr wrap="none">
            <a:spAutoFit/>
          </a:bodyPr>
          <a:lstStyle/>
          <a:p>
            <a:pPr algn="r"/>
            <a:r>
              <a:rPr lang="en-US" sz="2400" dirty="0">
                <a:latin typeface="Arial" charset="0"/>
              </a:rPr>
              <a:t>John Manferdelli</a:t>
            </a:r>
            <a:endParaRPr lang="en-US" sz="1800" dirty="0">
              <a:latin typeface="Arial" charset="0"/>
            </a:endParaRPr>
          </a:p>
          <a:p>
            <a:pPr algn="r"/>
            <a:r>
              <a:rPr lang="en-US" sz="2000" dirty="0" err="1">
                <a:latin typeface="Arial" charset="0"/>
              </a:rPr>
              <a:t>JohnManferdelli@hotmail.com</a:t>
            </a:r>
            <a:endParaRPr lang="en-US" sz="2000">
              <a:latin typeface="Arial" charset="0"/>
            </a:endParaRPr>
          </a:p>
        </p:txBody>
      </p:sp>
      <p:sp>
        <p:nvSpPr>
          <p:cNvPr id="16390" name="Text Box 1028"/>
          <p:cNvSpPr txBox="1">
            <a:spLocks noChangeArrowheads="1"/>
          </p:cNvSpPr>
          <p:nvPr/>
        </p:nvSpPr>
        <p:spPr bwMode="auto">
          <a:xfrm>
            <a:off x="304800" y="5638800"/>
            <a:ext cx="8610600" cy="707886"/>
          </a:xfrm>
          <a:prstGeom prst="rect">
            <a:avLst/>
          </a:prstGeom>
          <a:noFill/>
          <a:ln w="12700" cap="sq">
            <a:noFill/>
            <a:miter lim="800000"/>
            <a:headEnd type="none" w="sm" len="sm"/>
            <a:tailEnd type="none" w="sm" len="sm"/>
          </a:ln>
        </p:spPr>
        <p:txBody>
          <a:bodyPr wrap="square">
            <a:spAutoFit/>
          </a:bodyPr>
          <a:lstStyle/>
          <a:p>
            <a:pPr algn="l"/>
            <a:r>
              <a:rPr lang="en-US" sz="1600" dirty="0">
                <a:latin typeface="Arial" charset="0"/>
              </a:rPr>
              <a:t>© 2004-2020, John L. Manferdelli.</a:t>
            </a:r>
          </a:p>
          <a:p>
            <a:pPr algn="l"/>
            <a:r>
              <a:rPr lang="en-US" sz="1200" i="1" dirty="0">
                <a:latin typeface="Arial" charset="0"/>
              </a:rPr>
              <a:t>This material is provided without warranty of any kind including, without limitation, warranty of non-infringement or suitability for any purpose.  This material is not guaranteed to be error free and is intended for instructional use only.</a:t>
            </a: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10</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Existing Public-Key Ciphers</a:t>
            </a:r>
          </a:p>
        </p:txBody>
      </p:sp>
      <p:sp>
        <p:nvSpPr>
          <p:cNvPr id="24581" name="Rectangle 3"/>
          <p:cNvSpPr>
            <a:spLocks noGrp="1" noChangeArrowheads="1"/>
          </p:cNvSpPr>
          <p:nvPr>
            <p:ph type="body" sz="half" idx="1"/>
          </p:nvPr>
        </p:nvSpPr>
        <p:spPr>
          <a:xfrm>
            <a:off x="381000" y="1828800"/>
            <a:ext cx="8382000" cy="3886200"/>
          </a:xfrm>
        </p:spPr>
        <p:txBody>
          <a:bodyPr/>
          <a:lstStyle/>
          <a:p>
            <a:r>
              <a:rPr lang="en-US" sz="2000" dirty="0" err="1">
                <a:latin typeface="Calibri" panose="020F0502020204030204" pitchFamily="34" charset="0"/>
                <a:cs typeface="Calibri" panose="020F0502020204030204" pitchFamily="34" charset="0"/>
              </a:rPr>
              <a:t>Rivest</a:t>
            </a:r>
            <a:r>
              <a:rPr lang="en-US" sz="2000" dirty="0">
                <a:latin typeface="Calibri" panose="020F0502020204030204" pitchFamily="34" charset="0"/>
                <a:cs typeface="Calibri" panose="020F0502020204030204" pitchFamily="34" charset="0"/>
              </a:rPr>
              <a:t> Shamir </a:t>
            </a:r>
            <a:r>
              <a:rPr lang="en-US" sz="2000" dirty="0" err="1">
                <a:latin typeface="Calibri" panose="020F0502020204030204" pitchFamily="34" charset="0"/>
                <a:cs typeface="Calibri" panose="020F0502020204030204" pitchFamily="34" charset="0"/>
              </a:rPr>
              <a:t>Andelman</a:t>
            </a:r>
            <a:r>
              <a:rPr lang="en-US" sz="2000" dirty="0">
                <a:latin typeface="Calibri" panose="020F0502020204030204" pitchFamily="34" charset="0"/>
                <a:cs typeface="Calibri" panose="020F0502020204030204" pitchFamily="34" charset="0"/>
              </a:rPr>
              <a:t> (1978)</a:t>
            </a:r>
          </a:p>
          <a:p>
            <a:pPr lvl="1"/>
            <a:r>
              <a:rPr lang="en-US" sz="2000" dirty="0">
                <a:latin typeface="Calibri" panose="020F0502020204030204" pitchFamily="34" charset="0"/>
                <a:cs typeface="Calibri" panose="020F0502020204030204" pitchFamily="34" charset="0"/>
              </a:rPr>
              <a:t>Based on factoring</a:t>
            </a:r>
          </a:p>
          <a:p>
            <a:r>
              <a:rPr lang="en-US" sz="2000" dirty="0">
                <a:latin typeface="Calibri" panose="020F0502020204030204" pitchFamily="34" charset="0"/>
                <a:cs typeface="Calibri" panose="020F0502020204030204" pitchFamily="34" charset="0"/>
              </a:rPr>
              <a:t>El Gamal (1984)</a:t>
            </a:r>
          </a:p>
          <a:p>
            <a:pPr lvl="1"/>
            <a:r>
              <a:rPr lang="en-US" sz="2000" dirty="0">
                <a:latin typeface="Calibri" panose="020F0502020204030204" pitchFamily="34" charset="0"/>
                <a:cs typeface="Calibri" panose="020F0502020204030204" pitchFamily="34" charset="0"/>
              </a:rPr>
              <a:t>Based on discrete log</a:t>
            </a:r>
          </a:p>
          <a:p>
            <a:r>
              <a:rPr lang="en-US" sz="2000" dirty="0">
                <a:latin typeface="Calibri" panose="020F0502020204030204" pitchFamily="34" charset="0"/>
                <a:cs typeface="Calibri" panose="020F0502020204030204" pitchFamily="34" charset="0"/>
              </a:rPr>
              <a:t>Elliptic Curve (1985, Miller-</a:t>
            </a:r>
            <a:r>
              <a:rPr lang="en-US" sz="2000" dirty="0" err="1">
                <a:latin typeface="Calibri" panose="020F0502020204030204" pitchFamily="34" charset="0"/>
                <a:cs typeface="Calibri" panose="020F0502020204030204" pitchFamily="34" charset="0"/>
              </a:rPr>
              <a:t>Koblitz</a:t>
            </a:r>
            <a:r>
              <a:rPr lang="en-US" sz="2000" dirty="0">
                <a:latin typeface="Calibri" panose="020F0502020204030204" pitchFamily="34" charset="0"/>
                <a:cs typeface="Calibri" panose="020F0502020204030204" pitchFamily="34" charset="0"/>
              </a:rPr>
              <a:t>)</a:t>
            </a:r>
          </a:p>
          <a:p>
            <a:pPr lvl="1"/>
            <a:r>
              <a:rPr lang="en-US" sz="2000" dirty="0">
                <a:latin typeface="Calibri" panose="020F0502020204030204" pitchFamily="34" charset="0"/>
                <a:cs typeface="Calibri" panose="020F0502020204030204" pitchFamily="34" charset="0"/>
              </a:rPr>
              <a:t>Based on elliptic curve discrete log (over finite fields).</a:t>
            </a:r>
          </a:p>
          <a:p>
            <a:r>
              <a:rPr lang="en-US" sz="2000" dirty="0">
                <a:latin typeface="Calibri" panose="020F0502020204030204" pitchFamily="34" charset="0"/>
                <a:cs typeface="Calibri" panose="020F0502020204030204" pitchFamily="34" charset="0"/>
              </a:rPr>
              <a:t>New NIST PK systems</a:t>
            </a:r>
          </a:p>
          <a:p>
            <a:pPr lvl="1"/>
            <a:r>
              <a:rPr lang="en-US" sz="2000" dirty="0">
                <a:latin typeface="Calibri" panose="020F0502020204030204" pitchFamily="34" charset="0"/>
                <a:cs typeface="Calibri" panose="020F0502020204030204" pitchFamily="34" charset="0"/>
              </a:rPr>
              <a:t>Based on shortest vector in lattice</a:t>
            </a:r>
          </a:p>
          <a:p>
            <a:pPr>
              <a:buFontTx/>
              <a:buNone/>
            </a:pPr>
            <a:endParaRPr lang="en-US" sz="3200" dirty="0"/>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11</a:t>
            </a:fld>
            <a:endParaRPr lang="en-US"/>
          </a:p>
        </p:txBody>
      </p:sp>
      <p:sp>
        <p:nvSpPr>
          <p:cNvPr id="25604" name="Rectangle 2"/>
          <p:cNvSpPr>
            <a:spLocks noGrp="1" noChangeArrowheads="1"/>
          </p:cNvSpPr>
          <p:nvPr>
            <p:ph type="title"/>
          </p:nvPr>
        </p:nvSpPr>
        <p:spPr>
          <a:xfrm>
            <a:off x="685800" y="2514600"/>
            <a:ext cx="7772400" cy="914400"/>
          </a:xfrm>
        </p:spPr>
        <p:txBody>
          <a:bodyPr/>
          <a:lstStyle/>
          <a:p>
            <a:r>
              <a:rPr lang="en-US" sz="3600"/>
              <a:t>Math for RSA</a:t>
            </a: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12</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Some Number Theory</a:t>
            </a:r>
          </a:p>
        </p:txBody>
      </p:sp>
      <p:sp>
        <p:nvSpPr>
          <p:cNvPr id="25605" name="Rectangle 3"/>
          <p:cNvSpPr>
            <a:spLocks noGrp="1" noChangeArrowheads="1"/>
          </p:cNvSpPr>
          <p:nvPr>
            <p:ph type="body" idx="1"/>
          </p:nvPr>
        </p:nvSpPr>
        <p:spPr>
          <a:xfrm>
            <a:off x="533400" y="2133600"/>
            <a:ext cx="80772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Fundamental Theorem of Arithmetic</a:t>
            </a:r>
          </a:p>
          <a:p>
            <a:pPr>
              <a:lnSpc>
                <a:spcPct val="80000"/>
              </a:lnSpc>
            </a:pPr>
            <a:r>
              <a:rPr lang="en-US" sz="2000" dirty="0">
                <a:latin typeface="Calibri" panose="020F0502020204030204" pitchFamily="34" charset="0"/>
                <a:cs typeface="Calibri" panose="020F0502020204030204" pitchFamily="34" charset="0"/>
                <a:sym typeface="Symbol" pitchFamily="18" charset="2"/>
              </a:rPr>
              <a:t>Euclidean algorithm for GCD</a:t>
            </a:r>
          </a:p>
          <a:p>
            <a:pPr>
              <a:lnSpc>
                <a:spcPct val="80000"/>
              </a:lnSpc>
            </a:pPr>
            <a:r>
              <a:rPr lang="en-US" sz="2000" dirty="0">
                <a:latin typeface="Calibri" panose="020F0502020204030204" pitchFamily="34" charset="0"/>
                <a:cs typeface="Calibri" panose="020F0502020204030204" pitchFamily="34" charset="0"/>
                <a:sym typeface="Symbol" pitchFamily="18" charset="2"/>
              </a:rPr>
              <a:t>Solving congruences</a:t>
            </a:r>
          </a:p>
          <a:p>
            <a:pPr>
              <a:lnSpc>
                <a:spcPct val="80000"/>
              </a:lnSpc>
            </a:pPr>
            <a:r>
              <a:rPr lang="en-US" sz="2000" dirty="0">
                <a:latin typeface="Calibri" panose="020F0502020204030204" pitchFamily="34" charset="0"/>
                <a:cs typeface="Calibri" panose="020F0502020204030204" pitchFamily="34" charset="0"/>
                <a:sym typeface="Symbol" pitchFamily="18" charset="2"/>
              </a:rPr>
              <a:t>Chinese remainder theorem</a:t>
            </a:r>
          </a:p>
          <a:p>
            <a:pPr>
              <a:lnSpc>
                <a:spcPct val="80000"/>
              </a:lnSpc>
            </a:pPr>
            <a:r>
              <a:rPr lang="en-US" sz="2000" dirty="0">
                <a:latin typeface="Calibri" panose="020F0502020204030204" pitchFamily="34" charset="0"/>
                <a:cs typeface="Calibri" panose="020F0502020204030204" pitchFamily="34" charset="0"/>
                <a:sym typeface="Symbol" pitchFamily="18" charset="2"/>
              </a:rPr>
              <a:t>Integer arithmetic mod n</a:t>
            </a:r>
          </a:p>
          <a:p>
            <a:pPr>
              <a:lnSpc>
                <a:spcPct val="80000"/>
              </a:lnSpc>
            </a:pPr>
            <a:r>
              <a:rPr lang="en-US" sz="2000" dirty="0">
                <a:latin typeface="Calibri" panose="020F0502020204030204" pitchFamily="34" charset="0"/>
                <a:cs typeface="Calibri" panose="020F0502020204030204" pitchFamily="34" charset="0"/>
                <a:sym typeface="Symbol" pitchFamily="18" charset="2"/>
              </a:rPr>
              <a:t>Fermat’s Theorem</a:t>
            </a:r>
          </a:p>
          <a:p>
            <a:pPr>
              <a:lnSpc>
                <a:spcPct val="80000"/>
              </a:lnSpc>
            </a:pPr>
            <a:r>
              <a:rPr lang="en-US" sz="2000" dirty="0">
                <a:latin typeface="Calibri" panose="020F0502020204030204" pitchFamily="34" charset="0"/>
                <a:cs typeface="Calibri" panose="020F0502020204030204" pitchFamily="34" charset="0"/>
                <a:sym typeface="Symbol" pitchFamily="18" charset="2"/>
              </a:rPr>
              <a:t>Quadratic Reciprocity: Legendre and Jacobi symbols.</a:t>
            </a:r>
          </a:p>
          <a:p>
            <a:pPr>
              <a:lnSpc>
                <a:spcPct val="80000"/>
              </a:lnSpc>
            </a:pPr>
            <a:r>
              <a:rPr lang="en-US" sz="2000" dirty="0">
                <a:latin typeface="Calibri" panose="020F0502020204030204" pitchFamily="34" charset="0"/>
                <a:cs typeface="Calibri" panose="020F0502020204030204" pitchFamily="34" charset="0"/>
                <a:sym typeface="Symbol" pitchFamily="18" charset="2"/>
              </a:rPr>
              <a:t>Primality testing</a:t>
            </a:r>
          </a:p>
          <a:p>
            <a:pPr>
              <a:lnSpc>
                <a:spcPct val="80000"/>
              </a:lnSpc>
              <a:buNone/>
            </a:pPr>
            <a:endParaRPr lang="en-US" sz="2400" dirty="0">
              <a:sym typeface="Symbol" pitchFamily="18" charset="2"/>
            </a:endParaRPr>
          </a:p>
          <a:p>
            <a:pPr>
              <a:lnSpc>
                <a:spcPct val="80000"/>
              </a:lnSpc>
            </a:pPr>
            <a:endParaRPr lang="en-US" sz="2400" dirty="0">
              <a:sym typeface="Symbol" pitchFamily="18" charset="2"/>
            </a:endParaRPr>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13</a:t>
            </a:fld>
            <a:endParaRPr lang="en-US"/>
          </a:p>
        </p:txBody>
      </p:sp>
      <p:sp>
        <p:nvSpPr>
          <p:cNvPr id="32772" name="Rectangle 2"/>
          <p:cNvSpPr>
            <a:spLocks noGrp="1" noChangeArrowheads="1"/>
          </p:cNvSpPr>
          <p:nvPr>
            <p:ph type="title"/>
          </p:nvPr>
        </p:nvSpPr>
        <p:spPr>
          <a:xfrm>
            <a:off x="685800" y="76200"/>
            <a:ext cx="7772400" cy="762000"/>
          </a:xfrm>
        </p:spPr>
        <p:txBody>
          <a:bodyPr/>
          <a:lstStyle/>
          <a:p>
            <a:r>
              <a:rPr lang="en-US" sz="3600"/>
              <a:t>Fundamental Theorem of Arithmetic</a:t>
            </a:r>
          </a:p>
        </p:txBody>
      </p:sp>
      <p:sp>
        <p:nvSpPr>
          <p:cNvPr id="32773" name="Rectangle 3"/>
          <p:cNvSpPr>
            <a:spLocks noGrp="1" noChangeArrowheads="1"/>
          </p:cNvSpPr>
          <p:nvPr>
            <p:ph type="body" idx="1"/>
          </p:nvPr>
        </p:nvSpPr>
        <p:spPr>
          <a:xfrm>
            <a:off x="495300" y="2514600"/>
            <a:ext cx="8153400" cy="3048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Let n be any positive integer, n can be written as a product of primes in an essentially unique way (except for units and the order of the primes).</a:t>
            </a:r>
          </a:p>
          <a:p>
            <a:pPr>
              <a:lnSpc>
                <a:spcPct val="80000"/>
              </a:lnSpc>
              <a:spcBef>
                <a:spcPts val="200"/>
              </a:spcBef>
            </a:pPr>
            <a:r>
              <a:rPr lang="en-US" sz="2000" dirty="0">
                <a:latin typeface="Calibri" panose="020F0502020204030204" pitchFamily="34" charset="0"/>
                <a:cs typeface="Calibri" panose="020F0502020204030204" pitchFamily="34" charset="0"/>
              </a:rPr>
              <a:t>It may be hard to actually carry out this factorization.</a:t>
            </a:r>
          </a:p>
          <a:p>
            <a:pPr>
              <a:lnSpc>
                <a:spcPct val="80000"/>
              </a:lnSpc>
              <a:spcBef>
                <a:spcPts val="200"/>
              </a:spcBef>
            </a:pPr>
            <a:r>
              <a:rPr lang="en-US" sz="2000" dirty="0">
                <a:latin typeface="Calibri" panose="020F0502020204030204" pitchFamily="34" charset="0"/>
                <a:cs typeface="Calibri" panose="020F0502020204030204" pitchFamily="34" charset="0"/>
              </a:rPr>
              <a:t>Easy to get rid of small factors.</a:t>
            </a:r>
          </a:p>
          <a:p>
            <a:pPr>
              <a:lnSpc>
                <a:spcPct val="80000"/>
              </a:lnSpc>
              <a:spcBef>
                <a:spcPts val="200"/>
              </a:spcBef>
            </a:pPr>
            <a:r>
              <a:rPr lang="en-US" sz="2000" dirty="0">
                <a:latin typeface="Calibri" panose="020F0502020204030204" pitchFamily="34" charset="0"/>
                <a:cs typeface="Calibri" panose="020F0502020204030204" pitchFamily="34" charset="0"/>
              </a:rPr>
              <a:t>Suppose n=ab and a as well as b are “large.”</a:t>
            </a:r>
          </a:p>
          <a:p>
            <a:pPr>
              <a:lnSpc>
                <a:spcPct val="80000"/>
              </a:lnSpc>
              <a:spcBef>
                <a:spcPts val="200"/>
              </a:spcBef>
            </a:pPr>
            <a:r>
              <a:rPr lang="en-US" sz="2000" dirty="0">
                <a:latin typeface="Calibri" panose="020F0502020204030204" pitchFamily="34" charset="0"/>
                <a:cs typeface="Calibri" panose="020F0502020204030204" pitchFamily="34" charset="0"/>
              </a:rPr>
              <a:t>Example: Factor 9,313,729.</a:t>
            </a:r>
          </a:p>
          <a:p>
            <a:pPr lvl="1">
              <a:lnSpc>
                <a:spcPct val="80000"/>
              </a:lnSpc>
              <a:spcBef>
                <a:spcPts val="200"/>
              </a:spcBef>
              <a:buNone/>
            </a:pPr>
            <a:r>
              <a:rPr lang="en-US" sz="2000" dirty="0">
                <a:latin typeface="Calibri" panose="020F0502020204030204" pitchFamily="34" charset="0"/>
                <a:cs typeface="Calibri" panose="020F0502020204030204" pitchFamily="34" charset="0"/>
              </a:rPr>
              <a:t>= 2713 x 3433</a:t>
            </a:r>
          </a:p>
          <a:p>
            <a:pPr>
              <a:lnSpc>
                <a:spcPct val="80000"/>
              </a:lnSpc>
              <a:spcBef>
                <a:spcPts val="200"/>
              </a:spcBef>
            </a:pPr>
            <a:r>
              <a:rPr lang="en-US" sz="2000" dirty="0">
                <a:latin typeface="Calibri" panose="020F0502020204030204" pitchFamily="34" charset="0"/>
                <a:cs typeface="Calibri" panose="020F0502020204030204" pitchFamily="34" charset="0"/>
              </a:rPr>
              <a:t>Have to try factors until about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Factoring is hard</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14</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Greatest common divisor</a:t>
            </a:r>
          </a:p>
        </p:txBody>
      </p:sp>
      <p:sp>
        <p:nvSpPr>
          <p:cNvPr id="25605" name="Rectangle 3"/>
          <p:cNvSpPr>
            <a:spLocks noGrp="1" noChangeArrowheads="1"/>
          </p:cNvSpPr>
          <p:nvPr>
            <p:ph type="body" idx="1"/>
          </p:nvPr>
        </p:nvSpPr>
        <p:spPr>
          <a:xfrm>
            <a:off x="152400" y="1524000"/>
            <a:ext cx="86868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gcd(</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max{</a:t>
            </a:r>
            <a:r>
              <a:rPr lang="en-US" sz="2000" dirty="0" err="1">
                <a:latin typeface="Calibri" panose="020F0502020204030204" pitchFamily="34" charset="0"/>
                <a:cs typeface="Calibri" panose="020F0502020204030204" pitchFamily="34" charset="0"/>
                <a:sym typeface="Symbol" pitchFamily="18" charset="2"/>
              </a:rPr>
              <a:t>teZ</a:t>
            </a:r>
            <a:r>
              <a:rPr lang="en-US" sz="2000" dirty="0">
                <a:latin typeface="Calibri" panose="020F0502020204030204" pitchFamily="34" charset="0"/>
                <a:cs typeface="Calibri" panose="020F0502020204030204" pitchFamily="34" charset="0"/>
                <a:sym typeface="Symbol" pitchFamily="18" charset="2"/>
              </a:rPr>
              <a:t>, t&gt;0: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Sometimes simply denoted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(4,6)=2, (12, 36)=12, (2,5)=1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Euclid’s algorithm: If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a&gt;b, ∃q, r 𝝴 Z</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0≤r&lt;b.</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r=0, </a:t>
            </a:r>
            <a:r>
              <a:rPr lang="en-US" sz="2000" dirty="0" err="1">
                <a:latin typeface="Calibri" panose="020F0502020204030204" pitchFamily="34" charset="0"/>
                <a:cs typeface="Calibri" panose="020F0502020204030204" pitchFamily="34" charset="0"/>
                <a:sym typeface="Symbol" pitchFamily="18" charset="2"/>
              </a:rPr>
              <a:t>b|a</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b="1" dirty="0" err="1">
                <a:latin typeface="Calibri" panose="020F0502020204030204" pitchFamily="34" charset="0"/>
                <a:cs typeface="Calibri" panose="020F0502020204030204" pitchFamily="34" charset="0"/>
                <a:sym typeface="Symbol" pitchFamily="18" charset="2"/>
              </a:rPr>
              <a:t>Plucker</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𝝴Z: (</a:t>
            </a:r>
            <a:r>
              <a:rPr lang="en-US" sz="2000" dirty="0" err="1">
                <a:latin typeface="Calibri" panose="020F0502020204030204" pitchFamily="34" charset="0"/>
                <a:cs typeface="Calibri" panose="020F0502020204030204" pitchFamily="34" charset="0"/>
                <a:sym typeface="Symbol" pitchFamily="18" charset="2"/>
              </a:rPr>
              <a:t>a,b</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ax+by</a:t>
            </a:r>
            <a:endParaRPr lang="en-US" sz="2000" dirty="0">
              <a:latin typeface="Calibri" panose="020F0502020204030204" pitchFamily="34" charset="0"/>
              <a:cs typeface="Calibri" panose="020F0502020204030204" pitchFamily="34" charset="0"/>
              <a:sym typeface="Symbol" pitchFamily="18" charset="2"/>
            </a:endParaRP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(and efficient computation) uses Euclidean algorithm.  Suppose</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a&gt;b. a=</a:t>
            </a:r>
            <a:r>
              <a:rPr lang="en-US" sz="2000" dirty="0" err="1">
                <a:latin typeface="Calibri" panose="020F0502020204030204" pitchFamily="34" charset="0"/>
                <a:cs typeface="Calibri" panose="020F0502020204030204" pitchFamily="34" charset="0"/>
                <a:sym typeface="Symbol" pitchFamily="18" charset="2"/>
              </a:rPr>
              <a:t>bq+r</a:t>
            </a:r>
            <a:r>
              <a:rPr lang="en-US" sz="2000" dirty="0">
                <a:latin typeface="Calibri" panose="020F0502020204030204" pitchFamily="34" charset="0"/>
                <a:cs typeface="Calibri" panose="020F0502020204030204" pitchFamily="34" charset="0"/>
                <a:sym typeface="Symbol" pitchFamily="18" charset="2"/>
              </a:rPr>
              <a:t> and </a:t>
            </a:r>
            <a:r>
              <a:rPr lang="en-US" sz="2000" dirty="0" err="1">
                <a:latin typeface="Calibri" panose="020F0502020204030204" pitchFamily="34" charset="0"/>
                <a:cs typeface="Calibri" panose="020F0502020204030204" pitchFamily="34" charset="0"/>
                <a:sym typeface="Symbol" pitchFamily="18" charset="2"/>
              </a:rPr>
              <a:t>t|a</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t|b</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t|r</a:t>
            </a:r>
            <a:r>
              <a:rPr lang="en-US" sz="2000" dirty="0">
                <a:latin typeface="Calibri" panose="020F0502020204030204" pitchFamily="34" charset="0"/>
                <a:cs typeface="Calibri" panose="020F0502020204030204" pitchFamily="34" charset="0"/>
                <a:sym typeface="Wingdings"/>
              </a:rPr>
              <a:t>.  Put s=(</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and a=r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 and b=r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have r</a:t>
            </a:r>
            <a:r>
              <a:rPr lang="en-US" sz="2000" baseline="-25000" dirty="0">
                <a:latin typeface="Calibri" panose="020F0502020204030204" pitchFamily="34" charset="0"/>
                <a:cs typeface="Calibri" panose="020F0502020204030204" pitchFamily="34" charset="0"/>
                <a:sym typeface="Wingdings"/>
              </a:rPr>
              <a:t>0</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and s|r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We compute successively 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noting that </a:t>
            </a:r>
            <a:r>
              <a:rPr lang="en-US" sz="2000" dirty="0" err="1">
                <a:latin typeface="Calibri" panose="020F0502020204030204" pitchFamily="34" charset="0"/>
                <a:cs typeface="Calibri" panose="020F0502020204030204" pitchFamily="34" charset="0"/>
                <a:sym typeface="Wingdings"/>
              </a:rPr>
              <a:t>s|r</a:t>
            </a:r>
            <a:r>
              <a:rPr lang="en-US" sz="2000" baseline="-25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Eventually, we come to a k: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and </a:t>
            </a: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We claim (</a:t>
            </a:r>
            <a:r>
              <a:rPr lang="en-US" sz="2000" dirty="0" err="1">
                <a:latin typeface="Calibri" panose="020F0502020204030204" pitchFamily="34" charset="0"/>
                <a:cs typeface="Calibri" panose="020F0502020204030204" pitchFamily="34" charset="0"/>
                <a:sym typeface="Wingdings"/>
              </a:rPr>
              <a:t>a,b</a:t>
            </a:r>
            <a:r>
              <a:rPr lang="en-US" sz="2000" dirty="0">
                <a:latin typeface="Calibri" panose="020F0502020204030204" pitchFamily="34" charset="0"/>
                <a:cs typeface="Calibri" panose="020F0502020204030204" pitchFamily="34" charset="0"/>
                <a:sym typeface="Wingdings"/>
              </a:rPr>
              <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Observe that using these recursions, we can write</a:t>
            </a:r>
          </a:p>
          <a:p>
            <a:pPr lvl="1">
              <a:lnSpc>
                <a:spcPct val="80000"/>
              </a:lnSpc>
              <a:spcBef>
                <a:spcPts val="200"/>
              </a:spcBef>
              <a:buNone/>
            </a:pPr>
            <a:r>
              <a:rPr lang="en-US" sz="2000" dirty="0" err="1">
                <a:latin typeface="Calibri" panose="020F0502020204030204" pitchFamily="34" charset="0"/>
                <a:cs typeface="Calibri" panose="020F0502020204030204" pitchFamily="34" charset="0"/>
                <a:sym typeface="Wingdings"/>
              </a:rPr>
              <a:t>r</a:t>
            </a:r>
            <a:r>
              <a:rPr lang="en-US" sz="2000" baseline="-25000" dirty="0" err="1">
                <a:latin typeface="Calibri" panose="020F0502020204030204" pitchFamily="34" charset="0"/>
                <a:cs typeface="Calibri" panose="020F0502020204030204" pitchFamily="34" charset="0"/>
                <a:sym typeface="Wingdings"/>
              </a:rPr>
              <a:t>k</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ax+by</a:t>
            </a:r>
            <a:r>
              <a:rPr lang="en-US" sz="2000" dirty="0">
                <a:latin typeface="Calibri" panose="020F0502020204030204" pitchFamily="34" charset="0"/>
                <a:cs typeface="Calibri" panose="020F0502020204030204" pitchFamily="34" charset="0"/>
                <a:sym typeface="Wingdings"/>
              </a:rPr>
              <a:t>; for example, the first two recursions give 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 yielding r</a:t>
            </a:r>
            <a:r>
              <a:rPr lang="en-US" sz="2000" baseline="-25000" dirty="0">
                <a:latin typeface="Calibri" panose="020F0502020204030204" pitchFamily="34" charset="0"/>
                <a:cs typeface="Calibri" panose="020F0502020204030204" pitchFamily="34" charset="0"/>
                <a:sym typeface="Wingdings"/>
              </a:rPr>
              <a:t>3</a:t>
            </a:r>
            <a:r>
              <a:rPr lang="en-US" sz="2000" dirty="0">
                <a:latin typeface="Calibri" panose="020F0502020204030204" pitchFamily="34" charset="0"/>
                <a:cs typeface="Calibri" panose="020F0502020204030204" pitchFamily="34" charset="0"/>
                <a:sym typeface="Wingdings"/>
              </a:rPr>
              <a:t>=b-r</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(a-bq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 aq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+b(1-q</a:t>
            </a:r>
            <a:r>
              <a:rPr lang="en-US" sz="2000" baseline="-25000" dirty="0">
                <a:latin typeface="Calibri" panose="020F0502020204030204" pitchFamily="34" charset="0"/>
                <a:cs typeface="Calibri" panose="020F0502020204030204" pitchFamily="34" charset="0"/>
                <a:sym typeface="Wingdings"/>
              </a:rPr>
              <a:t>1</a:t>
            </a:r>
            <a:r>
              <a:rPr lang="en-US" sz="2000" dirty="0">
                <a:latin typeface="Calibri" panose="020F0502020204030204" pitchFamily="34" charset="0"/>
                <a:cs typeface="Calibri" panose="020F0502020204030204" pitchFamily="34" charset="0"/>
                <a:sym typeface="Wingdings"/>
              </a:rPr>
              <a:t>q</a:t>
            </a:r>
            <a:r>
              <a:rPr lang="en-US" sz="2000" baseline="-25000" dirty="0">
                <a:latin typeface="Calibri" panose="020F0502020204030204" pitchFamily="34" charset="0"/>
                <a:cs typeface="Calibri" panose="020F0502020204030204" pitchFamily="34" charset="0"/>
                <a:sym typeface="Wingdings"/>
              </a:rPr>
              <a:t>2</a:t>
            </a:r>
            <a:r>
              <a:rPr lang="en-US" sz="2000" dirty="0">
                <a:latin typeface="Calibri" panose="020F0502020204030204" pitchFamily="34" charset="0"/>
                <a:cs typeface="Calibri" panose="020F0502020204030204" pitchFamily="34" charset="0"/>
                <a:sym typeface="Wingdings"/>
              </a:rPr>
              <a:t>).  It is also clear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by induction that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|r</a:t>
            </a:r>
            <a:r>
              <a:rPr lang="en-US" sz="2000" baseline="-25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&lt;k+1.  Thus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 and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|b so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Since 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|s and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  |s|=|r</a:t>
            </a:r>
            <a:r>
              <a:rPr lang="en-US" sz="2000" baseline="-25000" dirty="0">
                <a:latin typeface="Calibri" panose="020F0502020204030204" pitchFamily="34" charset="0"/>
                <a:cs typeface="Calibri" panose="020F0502020204030204" pitchFamily="34" charset="0"/>
                <a:sym typeface="Wingdings"/>
              </a:rPr>
              <a:t>k+1</a:t>
            </a:r>
            <a:r>
              <a:rPr lang="en-US" sz="2000" dirty="0">
                <a:latin typeface="Calibri" panose="020F0502020204030204" pitchFamily="34" charset="0"/>
                <a:cs typeface="Calibri" panose="020F0502020204030204" pitchFamily="34" charset="0"/>
                <a:sym typeface="Wingdings"/>
              </a:rPr>
              <a:t>|.</a:t>
            </a:r>
          </a:p>
          <a:p>
            <a:pPr lvl="1">
              <a:lnSpc>
                <a:spcPct val="80000"/>
              </a:lnSpc>
              <a:buNone/>
            </a:pPr>
            <a:endParaRPr lang="en-US" sz="2000" dirty="0">
              <a:sym typeface="Wingdings"/>
            </a:endParaRPr>
          </a:p>
          <a:p>
            <a:pPr lvl="1">
              <a:lnSpc>
                <a:spcPct val="80000"/>
              </a:lnSpc>
              <a:buNone/>
            </a:pPr>
            <a:r>
              <a:rPr lang="en-US" sz="2000" dirty="0">
                <a:sym typeface="Wingdings"/>
              </a:rPr>
              <a:t>   </a:t>
            </a:r>
            <a:endParaRPr lang="en-US" sz="2000" dirty="0">
              <a:sym typeface="Symbol" pitchFamily="18" charset="2"/>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Slide Number Placeholder 5"/>
          <p:cNvSpPr>
            <a:spLocks noGrp="1"/>
          </p:cNvSpPr>
          <p:nvPr>
            <p:ph type="sldNum" sz="quarter" idx="12"/>
          </p:nvPr>
        </p:nvSpPr>
        <p:spPr>
          <a:noFill/>
        </p:spPr>
        <p:txBody>
          <a:bodyPr/>
          <a:lstStyle/>
          <a:p>
            <a:fld id="{EBED7CDC-EBE7-4426-920B-C3981F8BA814}" type="slidenum">
              <a:rPr lang="en-US" smtClean="0"/>
              <a:pPr/>
              <a:t>15</a:t>
            </a:fld>
            <a:endParaRPr lang="en-US"/>
          </a:p>
        </p:txBody>
      </p:sp>
      <p:sp>
        <p:nvSpPr>
          <p:cNvPr id="28676" name="Rectangle 2"/>
          <p:cNvSpPr>
            <a:spLocks noGrp="1" noChangeArrowheads="1"/>
          </p:cNvSpPr>
          <p:nvPr>
            <p:ph type="title"/>
          </p:nvPr>
        </p:nvSpPr>
        <p:spPr>
          <a:xfrm>
            <a:off x="685800" y="0"/>
            <a:ext cx="7772400" cy="990600"/>
          </a:xfrm>
        </p:spPr>
        <p:txBody>
          <a:bodyPr/>
          <a:lstStyle/>
          <a:p>
            <a:r>
              <a:rPr lang="en-US" sz="3600">
                <a:sym typeface="Symbol" pitchFamily="18" charset="2"/>
              </a:rPr>
              <a:t>Chinese Remainder Theorem</a:t>
            </a:r>
          </a:p>
        </p:txBody>
      </p:sp>
      <p:sp>
        <p:nvSpPr>
          <p:cNvPr id="28677" name="Rectangle 3"/>
          <p:cNvSpPr>
            <a:spLocks noGrp="1" noChangeArrowheads="1"/>
          </p:cNvSpPr>
          <p:nvPr>
            <p:ph type="body" idx="1"/>
          </p:nvPr>
        </p:nvSpPr>
        <p:spPr>
          <a:xfrm>
            <a:off x="381000" y="2057400"/>
            <a:ext cx="8153400" cy="1828800"/>
          </a:xfrm>
        </p:spPr>
        <p:txBody>
          <a:bodyPr/>
          <a:lstStyle/>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If x= 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and x=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and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then the simultaneous equations have a unique solution mod 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p>
          <a:p>
            <a:pPr marL="609600" indent="-609600">
              <a:spcBef>
                <a:spcPts val="200"/>
              </a:spcBef>
            </a:pPr>
            <a:r>
              <a:rPr lang="en-US" sz="2000" dirty="0">
                <a:latin typeface="Calibri" panose="020F0502020204030204" pitchFamily="34" charset="0"/>
                <a:cs typeface="Calibri" panose="020F0502020204030204" pitchFamily="34" charset="0"/>
                <a:sym typeface="Symbol" pitchFamily="18" charset="2"/>
              </a:rPr>
              <a:t>Proof: 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1.  Set a= a</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k</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m</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  This is a solution.  Also a practical computational method.</a:t>
            </a:r>
          </a:p>
          <a:p>
            <a:pPr marL="609600" indent="-609600">
              <a:buFontTx/>
              <a:buNone/>
            </a:pPr>
            <a:endParaRPr lang="en-US" sz="2400" dirty="0">
              <a:sym typeface="Symbol" pitchFamily="18" charset="2"/>
            </a:endParaRP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685800"/>
          </a:xfrm>
        </p:spPr>
        <p:txBody>
          <a:bodyPr/>
          <a:lstStyle/>
          <a:p>
            <a:r>
              <a:rPr lang="en-US" sz="3600"/>
              <a:t>CRT Example</a:t>
            </a:r>
          </a:p>
        </p:txBody>
      </p:sp>
      <p:sp>
        <p:nvSpPr>
          <p:cNvPr id="231427" name="Rectangle 3"/>
          <p:cNvSpPr>
            <a:spLocks noGrp="1" noChangeArrowheads="1"/>
          </p:cNvSpPr>
          <p:nvPr>
            <p:ph type="body" idx="1"/>
          </p:nvPr>
        </p:nvSpPr>
        <p:spPr>
          <a:xfrm>
            <a:off x="457200" y="19812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N= 1517= 37 x 41,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1517).</a:t>
            </a:r>
          </a:p>
          <a:p>
            <a:pPr>
              <a:lnSpc>
                <a:spcPct val="95000"/>
              </a:lnSpc>
              <a:spcBef>
                <a:spcPts val="200"/>
              </a:spcBef>
            </a:pPr>
            <a:r>
              <a:rPr lang="en-US" sz="2000" dirty="0">
                <a:latin typeface="Calibri" panose="020F0502020204030204" pitchFamily="34" charset="0"/>
                <a:cs typeface="Calibri" panose="020F0502020204030204" pitchFamily="34" charset="0"/>
              </a:rPr>
              <a:t>First solve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37) and 5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(mod 41).</a:t>
            </a:r>
          </a:p>
          <a:p>
            <a:pPr lvl="1">
              <a:lnSpc>
                <a:spcPct val="95000"/>
              </a:lnSpc>
              <a:spcBef>
                <a:spcPts val="200"/>
              </a:spcBef>
            </a:pPr>
            <a:r>
              <a:rPr lang="en-US" sz="2000" dirty="0">
                <a:latin typeface="Calibri" panose="020F0502020204030204" pitchFamily="34" charset="0"/>
                <a:cs typeface="Calibri" panose="020F0502020204030204" pitchFamily="34" charset="0"/>
              </a:rPr>
              <a:t>(15)5 + (-2)37 = 1 and (-8)5 + (1)41 =1 so:</a:t>
            </a:r>
          </a:p>
          <a:p>
            <a:pPr lvl="1">
              <a:lnSpc>
                <a:spcPct val="95000"/>
              </a:lnSpc>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15 = 30 (mod 37) and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 x (-8) = 25 (mod 41).</a:t>
            </a:r>
          </a:p>
          <a:p>
            <a:pPr lvl="1">
              <a:lnSpc>
                <a:spcPct val="95000"/>
              </a:lnSpc>
              <a:spcBef>
                <a:spcPts val="200"/>
              </a:spcBef>
            </a:pPr>
            <a:r>
              <a:rPr lang="en-US" sz="2000" dirty="0">
                <a:latin typeface="Calibri" panose="020F0502020204030204" pitchFamily="34" charset="0"/>
                <a:cs typeface="Calibri" panose="020F0502020204030204" pitchFamily="34" charset="0"/>
              </a:rPr>
              <a:t>20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30 (mod 37) and 5</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25 (mod 41).</a:t>
            </a:r>
          </a:p>
          <a:p>
            <a:pPr>
              <a:lnSpc>
                <a:spcPct val="95000"/>
              </a:lnSpc>
              <a:spcBef>
                <a:spcPts val="200"/>
              </a:spcBef>
            </a:pPr>
            <a:r>
              <a:rPr lang="en-US" sz="2000" dirty="0">
                <a:latin typeface="Calibri" panose="020F0502020204030204" pitchFamily="34" charset="0"/>
                <a:cs typeface="Calibri" panose="020F0502020204030204" pitchFamily="34" charset="0"/>
              </a:rPr>
              <a:t>Use CRT</a:t>
            </a:r>
          </a:p>
          <a:p>
            <a:pPr lvl="1">
              <a:lnSpc>
                <a:spcPct val="95000"/>
              </a:lnSpc>
              <a:spcBef>
                <a:spcPts val="200"/>
              </a:spcBef>
            </a:pPr>
            <a:r>
              <a:rPr lang="en-US" sz="2000" dirty="0">
                <a:latin typeface="Calibri" panose="020F0502020204030204" pitchFamily="34" charset="0"/>
                <a:cs typeface="Calibri" panose="020F0502020204030204" pitchFamily="34" charset="0"/>
              </a:rPr>
              <a:t>(10)37+(-9)41= 1</a:t>
            </a:r>
          </a:p>
          <a:p>
            <a:pPr lvl="1">
              <a:lnSpc>
                <a:spcPct val="95000"/>
              </a:lnSpc>
              <a:spcBef>
                <a:spcPts val="200"/>
              </a:spcBef>
            </a:pPr>
            <a:r>
              <a:rPr lang="en-US" sz="2000" dirty="0">
                <a:latin typeface="Calibri" panose="020F0502020204030204" pitchFamily="34" charset="0"/>
                <a:cs typeface="Calibri" panose="020F0502020204030204" pitchFamily="34" charset="0"/>
              </a:rPr>
              <a:t>(5)(10)(37)+(20)(-9)(41)= 538= y (mod 1517)</a:t>
            </a:r>
          </a:p>
          <a:p>
            <a:pPr lvl="1">
              <a:lnSpc>
                <a:spcPct val="95000"/>
              </a:lnSpc>
              <a:spcBef>
                <a:spcPts val="200"/>
              </a:spcBef>
            </a:pPr>
            <a:r>
              <a:rPr lang="en-US" sz="2000" dirty="0">
                <a:latin typeface="Calibri" panose="020F0502020204030204" pitchFamily="34" charset="0"/>
                <a:cs typeface="Calibri" panose="020F0502020204030204" pitchFamily="34" charset="0"/>
              </a:rPr>
              <a:t>5 (538)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 (mod 1517).</a:t>
            </a:r>
          </a:p>
          <a:p>
            <a:pPr lvl="1">
              <a:lnSpc>
                <a:spcPct val="95000"/>
              </a:lnSpc>
            </a:pPr>
            <a:endParaRPr lang="en-US" sz="2000" dirty="0"/>
          </a:p>
          <a:p>
            <a:pPr lvl="1">
              <a:lnSpc>
                <a:spcPct val="95000"/>
              </a:lnSpc>
            </a:pPr>
            <a:endParaRPr lang="en-US" sz="2000" dirty="0"/>
          </a:p>
          <a:p>
            <a:pPr lvl="1">
              <a:lnSpc>
                <a:spcPct val="95000"/>
              </a:lnSpc>
            </a:pPr>
            <a:endParaRPr lang="en-US" sz="20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16</a:t>
            </a:fld>
            <a:endParaRPr 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17</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Congruences (mod p) </a:t>
            </a:r>
          </a:p>
        </p:txBody>
      </p:sp>
      <p:sp>
        <p:nvSpPr>
          <p:cNvPr id="25605" name="Rectangle 3"/>
          <p:cNvSpPr>
            <a:spLocks noGrp="1" noChangeArrowheads="1"/>
          </p:cNvSpPr>
          <p:nvPr>
            <p:ph type="body" idx="1"/>
          </p:nvPr>
        </p:nvSpPr>
        <p:spPr>
          <a:xfrm>
            <a:off x="304800" y="1905000"/>
            <a:ext cx="85344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Solve ax=b (mod p)</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a,p</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b≠0(mod p) and everything is a solution if b=0(mod p).  After dividing both sides by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this leaves us with (a, p)=1.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au+pv</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is very fast even if a, b and p are enormous integers.</a:t>
            </a:r>
          </a:p>
          <a:p>
            <a:pPr>
              <a:lnSpc>
                <a:spcPct val="80000"/>
              </a:lnSpc>
              <a:spcBef>
                <a:spcPts val="200"/>
              </a:spcBef>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We can also solve recurrences of the form ax=b (mod p</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a:t>
            </a:r>
          </a:p>
        </p:txBody>
      </p:sp>
      <p:sp>
        <p:nvSpPr>
          <p:cNvPr id="231427" name="Rectangle 3"/>
          <p:cNvSpPr>
            <a:spLocks noGrp="1" noChangeArrowheads="1"/>
          </p:cNvSpPr>
          <p:nvPr>
            <p:ph type="body" idx="1"/>
          </p:nvPr>
        </p:nvSpPr>
        <p:spPr>
          <a:xfrm>
            <a:off x="533400" y="1981200"/>
            <a:ext cx="8229600" cy="2209800"/>
          </a:xfrm>
        </p:spPr>
        <p:txBody>
          <a:bodyPr/>
          <a:lstStyle/>
          <a:p>
            <a:pPr>
              <a:lnSpc>
                <a:spcPct val="95000"/>
              </a:lnSpc>
            </a:pPr>
            <a:r>
              <a:rPr lang="en-US" sz="2000" dirty="0"/>
              <a:t>Solve 5x=2 (mod 37)</a:t>
            </a:r>
          </a:p>
          <a:p>
            <a:pPr>
              <a:lnSpc>
                <a:spcPct val="95000"/>
              </a:lnSpc>
            </a:pPr>
            <a:r>
              <a:rPr lang="en-US" sz="2000" dirty="0"/>
              <a:t>(15)5 + (-2)37 = 1 so the solution is (2x15)= 30 (mod 37)</a:t>
            </a:r>
          </a:p>
          <a:p>
            <a:pPr>
              <a:lnSpc>
                <a:spcPct val="95000"/>
              </a:lnSpc>
            </a:pPr>
            <a:r>
              <a:rPr lang="en-US" sz="2000" dirty="0"/>
              <a:t>5x30= 150=  4x37+2 </a:t>
            </a:r>
          </a:p>
          <a:p>
            <a:pPr>
              <a:lnSpc>
                <a:spcPct val="95000"/>
              </a:lnSpc>
            </a:pPr>
            <a:r>
              <a:rPr lang="en-US" sz="2000" dirty="0"/>
              <a:t>If only all problems were this easy</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18</a:t>
            </a:fld>
            <a:endParaRPr 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19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A little group theory</a:t>
            </a:r>
          </a:p>
        </p:txBody>
      </p:sp>
      <p:sp>
        <p:nvSpPr>
          <p:cNvPr id="25605" name="Rectangle 3"/>
          <p:cNvSpPr>
            <a:spLocks noGrp="1" noChangeArrowheads="1"/>
          </p:cNvSpPr>
          <p:nvPr>
            <p:ph type="body" idx="1"/>
          </p:nvPr>
        </p:nvSpPr>
        <p:spPr>
          <a:xfrm>
            <a:off x="228600" y="1524000"/>
            <a:ext cx="86106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 group, G, is a with an operation * (usually written as multiplication) such that: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a*(b*c)=(a*b)*c</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a*1=1*a=a</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:a*a</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 is a subgroup of G If S⊆G and S is a group.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Lagrange’s Theorem: if S is a subgroup of a finite group G, then</a:t>
            </a:r>
          </a:p>
          <a:p>
            <a:pPr>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|S| | |G|.</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Let a𝝴G then Sa= {</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 s𝝴S}.  Sa=Sb or </a:t>
            </a:r>
            <a:r>
              <a:rPr lang="en-US" sz="1800" dirty="0" err="1">
                <a:latin typeface="Calibri" panose="020F0502020204030204" pitchFamily="34" charset="0"/>
                <a:cs typeface="Calibri" panose="020F0502020204030204" pitchFamily="34" charset="0"/>
                <a:sym typeface="Symbol" pitchFamily="18" charset="2"/>
              </a:rPr>
              <a:t>Sa∩Sb</a:t>
            </a:r>
            <a:r>
              <a:rPr lang="en-US" sz="18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Symbol" pitchFamily="18" charset="2"/>
              </a:rPr>
              <a:t>∅</a:t>
            </a:r>
            <a:r>
              <a:rPr lang="en-US" sz="1800" dirty="0">
                <a:latin typeface="Calibri" panose="020F0502020204030204" pitchFamily="34" charset="0"/>
                <a:cs typeface="Calibri" panose="020F0502020204030204" pitchFamily="34" charset="0"/>
                <a:sym typeface="Symbol" pitchFamily="18" charset="2"/>
              </a:rPr>
              <a:t>. [If 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 then</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ss</a:t>
            </a:r>
            <a:r>
              <a:rPr lang="en-US" sz="1800" baseline="-25000" dirty="0">
                <a:latin typeface="Calibri" panose="020F0502020204030204" pitchFamily="34" charset="0"/>
                <a:cs typeface="Calibri" panose="020F0502020204030204" pitchFamily="34" charset="0"/>
                <a:sym typeface="Symbol" pitchFamily="18" charset="2"/>
              </a:rPr>
              <a:t>1</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a=</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𝝴Sb for any s𝝴S, similarly ss</a:t>
            </a:r>
            <a:r>
              <a:rPr lang="en-US" sz="1800" baseline="-25000" dirty="0">
                <a:latin typeface="Calibri" panose="020F0502020204030204" pitchFamily="34" charset="0"/>
                <a:cs typeface="Calibri" panose="020F0502020204030204" pitchFamily="34" charset="0"/>
                <a:sym typeface="Symbol" pitchFamily="18" charset="2"/>
              </a:rPr>
              <a:t>2</a:t>
            </a:r>
            <a:r>
              <a:rPr lang="en-US" sz="1800" baseline="30000" dirty="0">
                <a:latin typeface="Calibri" panose="020F0502020204030204" pitchFamily="34" charset="0"/>
                <a:cs typeface="Calibri" panose="020F0502020204030204" pitchFamily="34" charset="0"/>
                <a:sym typeface="Symbol" pitchFamily="18" charset="2"/>
              </a:rPr>
              <a:t>-1</a:t>
            </a:r>
            <a:r>
              <a:rPr lang="en-US" sz="1800" dirty="0">
                <a:latin typeface="Calibri" panose="020F0502020204030204" pitchFamily="34" charset="0"/>
                <a:cs typeface="Calibri" panose="020F0502020204030204" pitchFamily="34" charset="0"/>
                <a:sym typeface="Symbol" pitchFamily="18" charset="2"/>
              </a:rPr>
              <a:t>s</a:t>
            </a:r>
            <a:r>
              <a:rPr lang="en-US" sz="1800" baseline="-25000" dirty="0">
                <a:latin typeface="Calibri" panose="020F0502020204030204" pitchFamily="34" charset="0"/>
                <a:cs typeface="Calibri" panose="020F0502020204030204" pitchFamily="34" charset="0"/>
                <a:sym typeface="Symbol" pitchFamily="18" charset="2"/>
              </a:rPr>
              <a:t>2</a:t>
            </a:r>
            <a:r>
              <a:rPr lang="en-US" sz="1800" dirty="0">
                <a:latin typeface="Calibri" panose="020F0502020204030204" pitchFamily="34" charset="0"/>
                <a:cs typeface="Calibri" panose="020F0502020204030204" pitchFamily="34" charset="0"/>
                <a:sym typeface="Symbol" pitchFamily="18" charset="2"/>
              </a:rPr>
              <a:t>b=</a:t>
            </a:r>
            <a:r>
              <a:rPr lang="en-US" sz="1800" dirty="0" err="1">
                <a:latin typeface="Calibri" panose="020F0502020204030204" pitchFamily="34" charset="0"/>
                <a:cs typeface="Calibri" panose="020F0502020204030204" pitchFamily="34" charset="0"/>
                <a:sym typeface="Symbol" pitchFamily="18" charset="2"/>
              </a:rPr>
              <a:t>sa</a:t>
            </a:r>
            <a:r>
              <a:rPr lang="en-US" sz="1800" dirty="0">
                <a:latin typeface="Calibri" panose="020F0502020204030204" pitchFamily="34" charset="0"/>
                <a:cs typeface="Calibri" panose="020F0502020204030204" pitchFamily="34" charset="0"/>
                <a:sym typeface="Symbol" pitchFamily="18" charset="2"/>
              </a:rPr>
              <a:t>𝝴Sa so Sa=Sb.]   Thus G is a</a:t>
            </a:r>
          </a:p>
          <a:p>
            <a:pPr lvl="1">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disjoint union of Sa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for selected a</a:t>
            </a:r>
            <a:r>
              <a:rPr lang="en-US" sz="1800" baseline="-25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𝝴G.</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(cyclic groups):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  C</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=1}.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j</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err="1">
                <a:latin typeface="Calibri" panose="020F0502020204030204" pitchFamily="34" charset="0"/>
                <a:cs typeface="Calibri" panose="020F0502020204030204" pitchFamily="34" charset="0"/>
                <a:sym typeface="Symbol" pitchFamily="18" charset="2"/>
              </a:rPr>
              <a:t>i+j</a:t>
            </a:r>
            <a:r>
              <a:rPr lang="en-US" sz="2000" baseline="30000" dirty="0">
                <a:latin typeface="Calibri" panose="020F0502020204030204" pitchFamily="34" charset="0"/>
                <a:cs typeface="Calibri" panose="020F0502020204030204" pitchFamily="34" charset="0"/>
                <a:sym typeface="Symbol" pitchFamily="18" charset="2"/>
              </a:rPr>
              <a:t>)(mod n)</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=1.</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{1,g,g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S</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S</a:t>
            </a:r>
            <a:r>
              <a:rPr lang="en-US" sz="2000" baseline="-25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={1,g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g</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and S</a:t>
            </a:r>
            <a:r>
              <a:rPr lang="en-US" sz="2000" baseline="-25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={1, g</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are all subgroups of C</a:t>
            </a:r>
            <a:r>
              <a:rPr lang="en-US" sz="2000" baseline="-25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Note that 1|6, 3|6 and 2|6.</a:t>
            </a:r>
          </a:p>
          <a:p>
            <a:pPr>
              <a:lnSpc>
                <a:spcPct val="80000"/>
              </a:lnSpc>
            </a:pPr>
            <a:endParaRPr lang="en-US" sz="2400" dirty="0">
              <a:sym typeface="Symbol" pitchFamily="18" charset="2"/>
            </a:endParaRPr>
          </a:p>
        </p:txBody>
      </p:sp>
    </p:spTree>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1" name="Slide Number Placeholder 5"/>
          <p:cNvSpPr>
            <a:spLocks noGrp="1"/>
          </p:cNvSpPr>
          <p:nvPr>
            <p:ph type="sldNum" sz="quarter" idx="12"/>
          </p:nvPr>
        </p:nvSpPr>
        <p:spPr>
          <a:noFill/>
        </p:spPr>
        <p:txBody>
          <a:bodyPr/>
          <a:lstStyle/>
          <a:p>
            <a:fld id="{17C6DF42-9BFD-44FB-ADC9-F70C439E957C}" type="slidenum">
              <a:rPr lang="en-US" smtClean="0"/>
              <a:pPr/>
              <a:t>2</a:t>
            </a:fld>
            <a:endParaRPr lang="en-US"/>
          </a:p>
        </p:txBody>
      </p:sp>
      <p:sp>
        <p:nvSpPr>
          <p:cNvPr id="22532" name="Rectangle 2"/>
          <p:cNvSpPr>
            <a:spLocks noGrp="1" noChangeArrowheads="1"/>
          </p:cNvSpPr>
          <p:nvPr>
            <p:ph type="title"/>
          </p:nvPr>
        </p:nvSpPr>
        <p:spPr>
          <a:xfrm>
            <a:off x="228600" y="152400"/>
            <a:ext cx="8610600" cy="762000"/>
          </a:xfrm>
        </p:spPr>
        <p:txBody>
          <a:bodyPr/>
          <a:lstStyle/>
          <a:p>
            <a:r>
              <a:rPr lang="en-US" sz="3600"/>
              <a:t>Public Key (Asymmetric) Cryptosystems</a:t>
            </a:r>
          </a:p>
        </p:txBody>
      </p:sp>
      <p:sp>
        <p:nvSpPr>
          <p:cNvPr id="22533" name="Rectangle 3"/>
          <p:cNvSpPr>
            <a:spLocks noGrp="1" noChangeArrowheads="1"/>
          </p:cNvSpPr>
          <p:nvPr>
            <p:ph type="body" idx="1"/>
          </p:nvPr>
        </p:nvSpPr>
        <p:spPr>
          <a:xfrm>
            <a:off x="381000" y="2133600"/>
            <a:ext cx="8382000" cy="3810000"/>
          </a:xfrm>
        </p:spPr>
        <p:txBody>
          <a:bodyPr/>
          <a:lstStyle/>
          <a:p>
            <a:pPr>
              <a:lnSpc>
                <a:spcPct val="80000"/>
              </a:lnSpc>
            </a:pPr>
            <a:r>
              <a:rPr lang="en-US" sz="2000" dirty="0">
                <a:latin typeface="Calibri" panose="020F0502020204030204" pitchFamily="34" charset="0"/>
                <a:cs typeface="Calibri" panose="020F0502020204030204" pitchFamily="34" charset="0"/>
              </a:rPr>
              <a:t>An asymmetric cipher is a pair of key </a:t>
            </a:r>
            <a:r>
              <a:rPr lang="en-US" sz="2000" dirty="0" err="1">
                <a:latin typeface="Calibri" panose="020F0502020204030204" pitchFamily="34" charset="0"/>
                <a:cs typeface="Calibri" panose="020F0502020204030204" pitchFamily="34" charset="0"/>
              </a:rPr>
              <a:t>dependant</a:t>
            </a:r>
            <a:r>
              <a:rPr lang="en-US" sz="2000" dirty="0">
                <a:latin typeface="Calibri" panose="020F0502020204030204" pitchFamily="34" charset="0"/>
                <a:cs typeface="Calibri" panose="020F0502020204030204" pitchFamily="34" charset="0"/>
              </a:rPr>
              <a:t> maps,  (E(PK,-), 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based on related keys (PK,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a:t>
            </a:r>
          </a:p>
          <a:p>
            <a:pPr>
              <a:lnSpc>
                <a:spcPct val="80000"/>
              </a:lnSpc>
            </a:pPr>
            <a:r>
              <a:rPr lang="en-US" sz="2000" dirty="0">
                <a:latin typeface="Calibri" panose="020F0502020204030204" pitchFamily="34" charset="0"/>
                <a:cs typeface="Calibri" panose="020F0502020204030204" pitchFamily="34" charset="0"/>
              </a:rPr>
              <a:t>D(</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E(</a:t>
            </a:r>
            <a:r>
              <a:rPr lang="en-US" sz="2000" dirty="0" err="1">
                <a:latin typeface="Calibri" panose="020F0502020204030204" pitchFamily="34" charset="0"/>
                <a:cs typeface="Calibri" panose="020F0502020204030204" pitchFamily="34" charset="0"/>
              </a:rPr>
              <a:t>PK,x</a:t>
            </a:r>
            <a:r>
              <a:rPr lang="en-US" sz="2000" dirty="0">
                <a:latin typeface="Calibri" panose="020F0502020204030204" pitchFamily="34" charset="0"/>
                <a:cs typeface="Calibri" panose="020F0502020204030204" pitchFamily="34" charset="0"/>
              </a:rPr>
              <a:t>))=x, for all x.</a:t>
            </a:r>
          </a:p>
          <a:p>
            <a:pPr>
              <a:lnSpc>
                <a:spcPct val="80000"/>
              </a:lnSpc>
            </a:pPr>
            <a:r>
              <a:rPr lang="en-US" sz="2000" dirty="0">
                <a:latin typeface="Calibri" panose="020F0502020204030204" pitchFamily="34" charset="0"/>
                <a:cs typeface="Calibri" panose="020F0502020204030204" pitchFamily="34" charset="0"/>
              </a:rPr>
              <a:t>PK is called the public key.  </a:t>
            </a:r>
            <a:r>
              <a:rPr lang="en-US" sz="2000" dirty="0" err="1">
                <a:latin typeface="Calibri" panose="020F0502020204030204" pitchFamily="34" charset="0"/>
                <a:cs typeface="Calibri" panose="020F0502020204030204" pitchFamily="34" charset="0"/>
              </a:rPr>
              <a:t>pK</a:t>
            </a:r>
            <a:r>
              <a:rPr lang="en-US" sz="2000" dirty="0">
                <a:latin typeface="Calibri" panose="020F0502020204030204" pitchFamily="34" charset="0"/>
                <a:cs typeface="Calibri" panose="020F0502020204030204" pitchFamily="34" charset="0"/>
              </a:rPr>
              <a:t> is called the private key.  </a:t>
            </a:r>
          </a:p>
          <a:p>
            <a:pPr>
              <a:lnSpc>
                <a:spcPct val="80000"/>
              </a:lnSpc>
            </a:pPr>
            <a:r>
              <a:rPr lang="en-US" sz="2000" dirty="0">
                <a:latin typeface="Calibri" panose="020F0502020204030204" pitchFamily="34" charset="0"/>
                <a:cs typeface="Calibri" panose="020F0502020204030204" pitchFamily="34" charset="0"/>
              </a:rPr>
              <a:t>Given PK it is infeasible to compute </a:t>
            </a:r>
            <a:r>
              <a:rPr lang="en-US" sz="2000" dirty="0" err="1">
                <a:latin typeface="Calibri" panose="020F0502020204030204" pitchFamily="34" charset="0"/>
                <a:cs typeface="Calibri" panose="020F0502020204030204" pitchFamily="34" charset="0"/>
              </a:rPr>
              <a:t>pK</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and infeasible to compute x given y= E(PK, x).</a:t>
            </a:r>
          </a:p>
          <a:p>
            <a:pPr>
              <a:lnSpc>
                <a:spcPct val="80000"/>
              </a:lnSpc>
            </a:pPr>
            <a:endParaRPr lang="en-US" sz="2400" dirty="0">
              <a:latin typeface="Calibri" panose="020F0502020204030204" pitchFamily="34" charset="0"/>
              <a:cs typeface="Calibri" panose="020F0502020204030204" pitchFamily="34" charset="0"/>
            </a:endParaRPr>
          </a:p>
          <a:p>
            <a:pPr>
              <a:lnSpc>
                <a:spcPct val="80000"/>
              </a:lnSpc>
              <a:buNone/>
            </a:pPr>
            <a:r>
              <a:rPr lang="en-US" sz="1800" dirty="0">
                <a:latin typeface="Calibri" panose="020F0502020204030204" pitchFamily="34" charset="0"/>
                <a:cs typeface="Calibri" panose="020F0502020204030204" pitchFamily="34" charset="0"/>
              </a:rPr>
              <a:t>     Diffie, Hellman, Ellis, Cocks, Williamson. Diffie and Hellman, "New Directions</a:t>
            </a:r>
          </a:p>
          <a:p>
            <a:pPr>
              <a:lnSpc>
                <a:spcPct val="80000"/>
              </a:lnSpc>
              <a:buNone/>
            </a:pPr>
            <a:r>
              <a:rPr lang="en-US" sz="1800" dirty="0">
                <a:latin typeface="Calibri" panose="020F0502020204030204" pitchFamily="34" charset="0"/>
                <a:cs typeface="Calibri" panose="020F0502020204030204" pitchFamily="34" charset="0"/>
              </a:rPr>
              <a:t>     in Cryptography“, IEEE Trans on IT 11/1976.  CESG work in 1/70-74.</a:t>
            </a:r>
            <a:endParaRPr lang="en-US" sz="2000" dirty="0">
              <a:latin typeface="Calibri" panose="020F0502020204030204" pitchFamily="34" charset="0"/>
              <a:cs typeface="Calibri" panose="020F0502020204030204" pitchFamily="34" charset="0"/>
            </a:endParaRPr>
          </a:p>
          <a:p>
            <a:pPr>
              <a:lnSpc>
                <a:spcPct val="80000"/>
              </a:lnSpc>
            </a:pPr>
            <a:endParaRPr lang="en-US" sz="2400" dirty="0"/>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20</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Multiplicative group mod </a:t>
            </a:r>
            <a:r>
              <a:rPr lang="en-US" sz="3600" err="1"/>
              <a:t>p</a:t>
            </a:r>
            <a:endParaRPr lang="en-US" sz="3600"/>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685800" y="2133600"/>
                <a:ext cx="7772400" cy="2971800"/>
              </a:xfrm>
            </p:spPr>
            <p:txBody>
              <a:bodyPr/>
              <a:lstStyle/>
              <a:p>
                <a:pPr>
                  <a:lnSpc>
                    <a:spcPct val="80000"/>
                  </a:lnSpc>
                </a:pPr>
                <a14:m>
                  <m:oMath xmlns:m="http://schemas.openxmlformats.org/officeDocument/2006/math">
                    <m:sSubSup>
                      <m:sSubSupPr>
                        <m:ctrlPr>
                          <a:rPr lang="en-US" sz="2000" i="1" smtClean="0">
                            <a:latin typeface="Cambria Math" panose="02040503050406030204" pitchFamily="18" charset="0"/>
                            <a:sym typeface="Symbol" pitchFamily="18" charset="2"/>
                          </a:rPr>
                        </m:ctrlPr>
                      </m:sSubSupPr>
                      <m:e>
                        <m:r>
                          <a:rPr lang="en-US" sz="200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sym typeface="Symbol" pitchFamily="18" charset="2"/>
                          </a:rPr>
                          <m:t>𝑝</m:t>
                        </m:r>
                      </m:sub>
                      <m:sup>
                        <m:r>
                          <a:rPr lang="en-US" sz="2000" b="0" i="1" smtClean="0">
                            <a:latin typeface="Cambria Math" panose="02040503050406030204" pitchFamily="18" charset="0"/>
                            <a:sym typeface="Symbol" pitchFamily="18" charset="2"/>
                          </a:rPr>
                          <m:t>∗</m:t>
                        </m:r>
                      </m:sup>
                    </m:sSubSup>
                  </m:oMath>
                </a14:m>
                <a:r>
                  <a:rPr lang="en-US" sz="2000" dirty="0">
                    <a:sym typeface="Symbol" pitchFamily="18" charset="2"/>
                  </a:rPr>
                  <a:t> is the multiplicative group mod p.</a:t>
                </a:r>
              </a:p>
              <a:p>
                <a:pPr>
                  <a:lnSpc>
                    <a:spcPct val="80000"/>
                  </a:lnSpc>
                </a:pP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oMath>
                </a14:m>
                <a:endParaRPr lang="en-US" sz="2000" dirty="0">
                  <a:sym typeface="Symbol" pitchFamily="18" charset="2"/>
                </a:endParaRPr>
              </a:p>
              <a:p>
                <a:pPr>
                  <a:lnSpc>
                    <a:spcPct val="80000"/>
                  </a:lnSpc>
                </a:pPr>
                <a:r>
                  <a:rPr lang="en-US" sz="2000" dirty="0">
                    <a:sym typeface="Symbol" pitchFamily="18" charset="2"/>
                  </a:rPr>
                  <a:t>So, if </a:t>
                </a:r>
                <a14:m>
                  <m:oMath xmlns:m="http://schemas.openxmlformats.org/officeDocument/2006/math">
                    <m:r>
                      <m:rPr>
                        <m:sty m:val="p"/>
                      </m:rPr>
                      <a:rPr lang="en-US" sz="2000" b="0" i="0" smtClean="0">
                        <a:latin typeface="Cambria Math" panose="02040503050406030204" pitchFamily="18" charset="0"/>
                        <a:sym typeface="Symbol" pitchFamily="18" charset="2"/>
                      </a:rPr>
                      <m:t>a</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m:t>
                    </m:r>
                  </m:oMath>
                </a14:m>
                <a:endParaRPr lang="en-US" sz="2000" dirty="0">
                  <a:sym typeface="Symbol" pitchFamily="18" charset="2"/>
                </a:endParaRPr>
              </a:p>
              <a:p>
                <a:pPr>
                  <a:lnSpc>
                    <a:spcPct val="80000"/>
                  </a:lnSpc>
                </a:pPr>
                <a:r>
                  <a:rPr lang="en-US" sz="2000" dirty="0">
                    <a:sym typeface="Symbol" pitchFamily="18" charset="2"/>
                  </a:rPr>
                  <a:t>A theorem (we won’t prove it) is that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is a cyclic group.  The generators are called primitive elements.</a:t>
                </a:r>
              </a:p>
              <a:p>
                <a:pPr>
                  <a:lnSpc>
                    <a:spcPct val="80000"/>
                  </a:lnSpc>
                </a:pPr>
                <a:r>
                  <a:rPr lang="en-US" sz="2000" dirty="0">
                    <a:sym typeface="Symbol" pitchFamily="18" charset="2"/>
                  </a:rPr>
                  <a:t>Since p-1 is even (unless p=2),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sym typeface="Symbol" pitchFamily="18" charset="2"/>
                  </a:rPr>
                  <a:t> always has a subgroup of order </a:t>
                </a:r>
                <a14:m>
                  <m:oMath xmlns:m="http://schemas.openxmlformats.org/officeDocument/2006/math">
                    <m:f>
                      <m:fPr>
                        <m:ctrlPr>
                          <a:rPr lang="en-US" sz="200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oMath>
                </a14:m>
                <a:r>
                  <a:rPr lang="en-US" sz="2000" dirty="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685800" y="2133600"/>
                <a:ext cx="7772400" cy="2971800"/>
              </a:xfrm>
              <a:blipFill>
                <a:blip r:embed="rId2"/>
                <a:stretch>
                  <a:fillRect l="-816" t="-2979"/>
                </a:stretch>
              </a:blipFill>
            </p:spPr>
            <p:txBody>
              <a:bodyPr/>
              <a:lstStyle/>
              <a:p>
                <a:r>
                  <a:rPr lang="en-US">
                    <a:noFill/>
                  </a:rPr>
                  <a:t> </a:t>
                </a:r>
              </a:p>
            </p:txBody>
          </p:sp>
        </mc:Fallback>
      </mc:AlternateContent>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21</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Primitive roots mod </a:t>
            </a:r>
            <a:r>
              <a:rPr lang="en-US" sz="3600" err="1"/>
              <a:t>p</a:t>
            </a:r>
            <a:endParaRPr lang="en-US" sz="3600"/>
          </a:p>
        </p:txBody>
      </p:sp>
      <p:sp>
        <p:nvSpPr>
          <p:cNvPr id="25605" name="Rectangle 3"/>
          <p:cNvSpPr>
            <a:spLocks noGrp="1" noChangeArrowheads="1"/>
          </p:cNvSpPr>
          <p:nvPr>
            <p:ph type="body" idx="1"/>
          </p:nvPr>
        </p:nvSpPr>
        <p:spPr>
          <a:xfrm>
            <a:off x="381000" y="1423654"/>
            <a:ext cx="8382000" cy="222504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Wilson’s theorem: a</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 =1 (mod p)</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Proof:  The size of the multiplicative group,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 is p-1.  &lt;a</a:t>
            </a:r>
            <a:r>
              <a:rPr lang="en-US" sz="1800" baseline="30000" dirty="0">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i</a:t>
            </a:r>
            <a:r>
              <a:rPr lang="en-US" sz="1800" dirty="0">
                <a:latin typeface="Calibri" panose="020F0502020204030204" pitchFamily="34" charset="0"/>
                <a:cs typeface="Calibri" panose="020F0502020204030204" pitchFamily="34" charset="0"/>
                <a:sym typeface="Symbol" pitchFamily="18" charset="2"/>
              </a:rPr>
              <a:t>=1,….&gt;=S is a subgroup of the multiplicative group. |S|= smallest t≧1: a</a:t>
            </a:r>
            <a:r>
              <a:rPr lang="en-US" sz="1800" baseline="30000" dirty="0">
                <a:latin typeface="Calibri" panose="020F0502020204030204" pitchFamily="34" charset="0"/>
                <a:cs typeface="Calibri" panose="020F0502020204030204" pitchFamily="34" charset="0"/>
                <a:sym typeface="Symbol" pitchFamily="18" charset="2"/>
              </a:rPr>
              <a:t>t</a:t>
            </a:r>
            <a:r>
              <a:rPr lang="en-US" sz="1800" dirty="0">
                <a:latin typeface="Calibri" panose="020F0502020204030204" pitchFamily="34" charset="0"/>
                <a:cs typeface="Calibri" panose="020F0502020204030204" pitchFamily="34" charset="0"/>
                <a:sym typeface="Symbol" pitchFamily="18" charset="2"/>
              </a:rPr>
              <a:t>=1.  By Lagrange, </a:t>
            </a:r>
          </a:p>
          <a:p>
            <a:pPr marL="457200" lvl="1" indent="0">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t=|S| | |</a:t>
            </a:r>
            <a:r>
              <a:rPr lang="en-US" sz="1800" dirty="0" err="1">
                <a:latin typeface="Calibri" panose="020F0502020204030204" pitchFamily="34" charset="0"/>
                <a:cs typeface="Calibri" panose="020F0502020204030204" pitchFamily="34" charset="0"/>
                <a:sym typeface="Symbol" pitchFamily="18" charset="2"/>
              </a:rPr>
              <a:t>Z</a:t>
            </a:r>
            <a:r>
              <a:rPr lang="en-US" sz="1800" baseline="-25000" dirty="0" err="1">
                <a:latin typeface="Calibri" panose="020F0502020204030204" pitchFamily="34" charset="0"/>
                <a:cs typeface="Calibri" panose="020F0502020204030204" pitchFamily="34" charset="0"/>
                <a:sym typeface="Symbol" pitchFamily="18" charset="2"/>
              </a:rPr>
              <a:t>p</a:t>
            </a:r>
            <a:r>
              <a:rPr lang="en-US" sz="1800" dirty="0">
                <a:latin typeface="Calibri" panose="020F0502020204030204" pitchFamily="34" charset="0"/>
                <a:cs typeface="Calibri" panose="020F0502020204030204" pitchFamily="34" charset="0"/>
                <a:sym typeface="Symbol" pitchFamily="18" charset="2"/>
              </a:rPr>
              <a:t>*|=p-1 so a</a:t>
            </a:r>
            <a:r>
              <a:rPr lang="en-US" sz="1800" baseline="30000" dirty="0">
                <a:latin typeface="Calibri" panose="020F0502020204030204" pitchFamily="34" charset="0"/>
                <a:cs typeface="Calibri" panose="020F0502020204030204" pitchFamily="34" charset="0"/>
                <a:sym typeface="Symbol" pitchFamily="18" charset="2"/>
              </a:rPr>
              <a:t>p-1</a:t>
            </a:r>
            <a:r>
              <a:rPr lang="en-US" sz="1800" dirty="0">
                <a:latin typeface="Calibri" panose="020F0502020204030204" pitchFamily="34" charset="0"/>
                <a:cs typeface="Calibri" panose="020F0502020204030204" pitchFamily="34" charset="0"/>
                <a:sym typeface="Symbol" pitchFamily="18" charset="2"/>
              </a:rPr>
              <a:t> =1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Generators mod p are also called primitive roots primitive roots are “irreducible” solutions to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=0 =0</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p=11, 2 is a primitive root</a:t>
            </a:r>
          </a:p>
          <a:p>
            <a:pPr>
              <a:lnSpc>
                <a:spcPct val="80000"/>
              </a:lnSpc>
              <a:buNone/>
            </a:pPr>
            <a:endParaRPr lang="en-US" sz="2400" dirty="0">
              <a:sym typeface="Symbol" pitchFamily="18" charset="2"/>
            </a:endParaRPr>
          </a:p>
          <a:p>
            <a:pPr lvl="1">
              <a:lnSpc>
                <a:spcPct val="80000"/>
              </a:lnSpc>
              <a:buNone/>
            </a:pPr>
            <a:endParaRPr lang="en-US" sz="2000" dirty="0">
              <a:sym typeface="Symbol" pitchFamily="18" charset="2"/>
            </a:endParaRPr>
          </a:p>
        </p:txBody>
      </p:sp>
      <p:graphicFrame>
        <p:nvGraphicFramePr>
          <p:cNvPr id="7" name="Table 6"/>
          <p:cNvGraphicFramePr>
            <a:graphicFrameLocks noGrp="1"/>
          </p:cNvGraphicFramePr>
          <p:nvPr>
            <p:extLst>
              <p:ext uri="{D42A27DB-BD31-4B8C-83A1-F6EECF244321}">
                <p14:modId xmlns:p14="http://schemas.microsoft.com/office/powerpoint/2010/main" val="522240367"/>
              </p:ext>
            </p:extLst>
          </p:nvPr>
        </p:nvGraphicFramePr>
        <p:xfrm>
          <a:off x="1066800" y="365760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1</a:t>
                      </a:r>
                    </a:p>
                  </a:txBody>
                  <a:tcPr/>
                </a:tc>
                <a:tc>
                  <a:txBody>
                    <a:bodyPr/>
                    <a:lstStyle/>
                    <a:p>
                      <a:pPr algn="r"/>
                      <a:r>
                        <a:rPr lang="en-US"/>
                        <a:t>2</a:t>
                      </a:r>
                    </a:p>
                  </a:txBody>
                  <a:tcPr/>
                </a:tc>
                <a:extLst>
                  <a:ext uri="{0D108BD9-81ED-4DB2-BD59-A6C34878D82A}">
                    <a16:rowId xmlns:a16="http://schemas.microsoft.com/office/drawing/2014/main" val="10001"/>
                  </a:ext>
                </a:extLst>
              </a:tr>
              <a:tr h="370840">
                <a:tc>
                  <a:txBody>
                    <a:bodyPr/>
                    <a:lstStyle/>
                    <a:p>
                      <a:pPr algn="r"/>
                      <a:r>
                        <a:rPr lang="en-US"/>
                        <a:t>2</a:t>
                      </a:r>
                    </a:p>
                  </a:txBody>
                  <a:tcPr/>
                </a:tc>
                <a:tc>
                  <a:txBody>
                    <a:bodyPr/>
                    <a:lstStyle/>
                    <a:p>
                      <a:pPr algn="r"/>
                      <a:r>
                        <a:rPr lang="en-US"/>
                        <a:t>4</a:t>
                      </a:r>
                    </a:p>
                  </a:txBody>
                  <a:tcPr/>
                </a:tc>
                <a:extLst>
                  <a:ext uri="{0D108BD9-81ED-4DB2-BD59-A6C34878D82A}">
                    <a16:rowId xmlns:a16="http://schemas.microsoft.com/office/drawing/2014/main" val="10002"/>
                  </a:ext>
                </a:extLst>
              </a:tr>
              <a:tr h="370840">
                <a:tc>
                  <a:txBody>
                    <a:bodyPr/>
                    <a:lstStyle/>
                    <a:p>
                      <a:pPr algn="r"/>
                      <a:r>
                        <a:rPr lang="en-US"/>
                        <a:t>3</a:t>
                      </a:r>
                    </a:p>
                  </a:txBody>
                  <a:tcPr/>
                </a:tc>
                <a:tc>
                  <a:txBody>
                    <a:bodyPr/>
                    <a:lstStyle/>
                    <a:p>
                      <a:pPr algn="r"/>
                      <a:r>
                        <a:rPr lang="en-US"/>
                        <a:t>8</a:t>
                      </a:r>
                    </a:p>
                  </a:txBody>
                  <a:tcPr/>
                </a:tc>
                <a:extLst>
                  <a:ext uri="{0D108BD9-81ED-4DB2-BD59-A6C34878D82A}">
                    <a16:rowId xmlns:a16="http://schemas.microsoft.com/office/drawing/2014/main" val="10003"/>
                  </a:ext>
                </a:extLst>
              </a:tr>
              <a:tr h="370840">
                <a:tc>
                  <a:txBody>
                    <a:bodyPr/>
                    <a:lstStyle/>
                    <a:p>
                      <a:pPr algn="r"/>
                      <a:r>
                        <a:rPr lang="en-US"/>
                        <a:t>4</a:t>
                      </a:r>
                    </a:p>
                  </a:txBody>
                  <a:tcPr/>
                </a:tc>
                <a:tc>
                  <a:txBody>
                    <a:bodyPr/>
                    <a:lstStyle/>
                    <a:p>
                      <a:pPr algn="r"/>
                      <a:r>
                        <a:rPr lang="en-US"/>
                        <a:t>5</a:t>
                      </a:r>
                      <a:r>
                        <a:rPr lang="en-US" baseline="0"/>
                        <a:t> (=16)</a:t>
                      </a:r>
                      <a:endParaRPr lang="en-US"/>
                    </a:p>
                  </a:txBody>
                  <a:tcPr/>
                </a:tc>
                <a:extLst>
                  <a:ext uri="{0D108BD9-81ED-4DB2-BD59-A6C34878D82A}">
                    <a16:rowId xmlns:a16="http://schemas.microsoft.com/office/drawing/2014/main" val="10004"/>
                  </a:ext>
                </a:extLst>
              </a:tr>
              <a:tr h="370840">
                <a:tc>
                  <a:txBody>
                    <a:bodyPr/>
                    <a:lstStyle/>
                    <a:p>
                      <a:pPr algn="r"/>
                      <a:r>
                        <a:rPr lang="en-US"/>
                        <a:t>5</a:t>
                      </a:r>
                    </a:p>
                  </a:txBody>
                  <a:tcPr/>
                </a:tc>
                <a:tc>
                  <a:txBody>
                    <a:bodyPr/>
                    <a:lstStyle/>
                    <a:p>
                      <a:pPr algn="r"/>
                      <a:r>
                        <a:rPr lang="en-US" dirty="0"/>
                        <a:t>10</a:t>
                      </a:r>
                    </a:p>
                  </a:txBody>
                  <a:tcPr/>
                </a:tc>
                <a:extLst>
                  <a:ext uri="{0D108BD9-81ED-4DB2-BD59-A6C34878D82A}">
                    <a16:rowId xmlns:a16="http://schemas.microsoft.com/office/drawing/2014/main" val="10005"/>
                  </a:ext>
                </a:extLst>
              </a:tr>
            </a:tbl>
          </a:graphicData>
        </a:graphic>
      </p:graphicFrame>
      <p:graphicFrame>
        <p:nvGraphicFramePr>
          <p:cNvPr id="8" name="Table 7"/>
          <p:cNvGraphicFramePr>
            <a:graphicFrameLocks noGrp="1"/>
          </p:cNvGraphicFramePr>
          <p:nvPr>
            <p:extLst>
              <p:ext uri="{D42A27DB-BD31-4B8C-83A1-F6EECF244321}">
                <p14:modId xmlns:p14="http://schemas.microsoft.com/office/powerpoint/2010/main" val="3147505827"/>
              </p:ext>
            </p:extLst>
          </p:nvPr>
        </p:nvGraphicFramePr>
        <p:xfrm>
          <a:off x="5181600" y="3657600"/>
          <a:ext cx="2590800" cy="222504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840832">
                  <a:extLst>
                    <a:ext uri="{9D8B030D-6E8A-4147-A177-3AD203B41FA5}">
                      <a16:colId xmlns:a16="http://schemas.microsoft.com/office/drawing/2014/main" val="20001"/>
                    </a:ext>
                  </a:extLst>
                </a:gridCol>
              </a:tblGrid>
              <a:tr h="370840">
                <a:tc>
                  <a:txBody>
                    <a:bodyPr/>
                    <a:lstStyle/>
                    <a:p>
                      <a:pPr algn="r"/>
                      <a:r>
                        <a:rPr lang="en-US" err="1"/>
                        <a:t>i</a:t>
                      </a:r>
                      <a:endParaRPr lang="en-US"/>
                    </a:p>
                  </a:txBody>
                  <a:tcPr/>
                </a:tc>
                <a:tc>
                  <a:txBody>
                    <a:bodyPr/>
                    <a:lstStyle/>
                    <a:p>
                      <a:pPr algn="r"/>
                      <a:r>
                        <a:rPr lang="en-US"/>
                        <a:t>2</a:t>
                      </a:r>
                      <a:r>
                        <a:rPr lang="en-US" baseline="30000"/>
                        <a:t>i </a:t>
                      </a:r>
                      <a:r>
                        <a:rPr lang="en-US" baseline="0"/>
                        <a:t>(mod 11)</a:t>
                      </a:r>
                      <a:endParaRPr lang="en-US" baseline="30000"/>
                    </a:p>
                  </a:txBody>
                  <a:tcPr/>
                </a:tc>
                <a:extLst>
                  <a:ext uri="{0D108BD9-81ED-4DB2-BD59-A6C34878D82A}">
                    <a16:rowId xmlns:a16="http://schemas.microsoft.com/office/drawing/2014/main" val="10000"/>
                  </a:ext>
                </a:extLst>
              </a:tr>
              <a:tr h="370840">
                <a:tc>
                  <a:txBody>
                    <a:bodyPr/>
                    <a:lstStyle/>
                    <a:p>
                      <a:pPr algn="r"/>
                      <a:r>
                        <a:rPr lang="en-US"/>
                        <a:t>6</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a:t>9 (=20)</a:t>
                      </a:r>
                    </a:p>
                  </a:txBody>
                  <a:tcPr/>
                </a:tc>
                <a:extLst>
                  <a:ext uri="{0D108BD9-81ED-4DB2-BD59-A6C34878D82A}">
                    <a16:rowId xmlns:a16="http://schemas.microsoft.com/office/drawing/2014/main" val="10001"/>
                  </a:ext>
                </a:extLst>
              </a:tr>
              <a:tr h="370840">
                <a:tc>
                  <a:txBody>
                    <a:bodyPr/>
                    <a:lstStyle/>
                    <a:p>
                      <a:pPr algn="r"/>
                      <a:r>
                        <a:rPr lang="en-US"/>
                        <a:t>7</a:t>
                      </a:r>
                    </a:p>
                  </a:txBody>
                  <a:tcPr/>
                </a:tc>
                <a:tc>
                  <a:txBody>
                    <a:bodyPr/>
                    <a:lstStyle/>
                    <a:p>
                      <a:pPr algn="r"/>
                      <a:r>
                        <a:rPr lang="en-US"/>
                        <a:t>7</a:t>
                      </a:r>
                    </a:p>
                  </a:txBody>
                  <a:tcPr/>
                </a:tc>
                <a:extLst>
                  <a:ext uri="{0D108BD9-81ED-4DB2-BD59-A6C34878D82A}">
                    <a16:rowId xmlns:a16="http://schemas.microsoft.com/office/drawing/2014/main" val="10002"/>
                  </a:ext>
                </a:extLst>
              </a:tr>
              <a:tr h="370840">
                <a:tc>
                  <a:txBody>
                    <a:bodyPr/>
                    <a:lstStyle/>
                    <a:p>
                      <a:pPr algn="r"/>
                      <a:r>
                        <a:rPr lang="en-US"/>
                        <a:t>8</a:t>
                      </a:r>
                    </a:p>
                  </a:txBody>
                  <a:tcPr/>
                </a:tc>
                <a:tc>
                  <a:txBody>
                    <a:bodyPr/>
                    <a:lstStyle/>
                    <a:p>
                      <a:pPr algn="r"/>
                      <a:r>
                        <a:rPr lang="en-US"/>
                        <a:t>3</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6</a:t>
                      </a:r>
                    </a:p>
                  </a:txBody>
                  <a:tcPr/>
                </a:tc>
                <a:extLst>
                  <a:ext uri="{0D108BD9-81ED-4DB2-BD59-A6C34878D82A}">
                    <a16:rowId xmlns:a16="http://schemas.microsoft.com/office/drawing/2014/main" val="10004"/>
                  </a:ext>
                </a:extLst>
              </a:tr>
              <a:tr h="370840">
                <a:tc>
                  <a:txBody>
                    <a:bodyPr/>
                    <a:lstStyle/>
                    <a:p>
                      <a:pPr algn="r"/>
                      <a:r>
                        <a:rPr lang="en-US"/>
                        <a:t>10</a:t>
                      </a:r>
                    </a:p>
                  </a:txBody>
                  <a:tcPr/>
                </a:tc>
                <a:tc>
                  <a:txBody>
                    <a:bodyPr/>
                    <a:lstStyle/>
                    <a:p>
                      <a:pPr algn="r"/>
                      <a:r>
                        <a:rPr lang="en-US"/>
                        <a:t>1</a:t>
                      </a:r>
                    </a:p>
                  </a:txBody>
                  <a:tcPr/>
                </a:tc>
                <a:extLst>
                  <a:ext uri="{0D108BD9-81ED-4DB2-BD59-A6C34878D82A}">
                    <a16:rowId xmlns:a16="http://schemas.microsoft.com/office/drawing/2014/main" val="10005"/>
                  </a:ext>
                </a:extLst>
              </a:tr>
            </a:tbl>
          </a:graphicData>
        </a:graphic>
      </p:graphicFrame>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22</a:t>
            </a:fld>
            <a:endParaRPr lang="en-US"/>
          </a:p>
        </p:txBody>
      </p:sp>
      <mc:AlternateContent xmlns:mc="http://schemas.openxmlformats.org/markup-compatibility/2006" xmlns:a14="http://schemas.microsoft.com/office/drawing/2010/main">
        <mc:Choice Requires="a14">
          <p:sp>
            <p:nvSpPr>
              <p:cNvPr id="25604" name="Rectangle 2"/>
              <p:cNvSpPr>
                <a:spLocks noGrp="1" noChangeArrowheads="1"/>
              </p:cNvSpPr>
              <p:nvPr>
                <p:ph type="title"/>
              </p:nvPr>
            </p:nvSpPr>
            <p:spPr>
              <a:xfrm>
                <a:off x="685800" y="76200"/>
                <a:ext cx="7772400" cy="914400"/>
              </a:xfrm>
            </p:spPr>
            <p:txBody>
              <a:bodyPr/>
              <a:lstStyle/>
              <a:p>
                <a:r>
                  <a:rPr lang="en-US" sz="3600" dirty="0"/>
                  <a:t>Composite moduli and </a:t>
                </a:r>
                <a14:m>
                  <m:oMath xmlns:m="http://schemas.openxmlformats.org/officeDocument/2006/math">
                    <m:r>
                      <a:rPr lang="en-US" sz="3600" i="1" smtClean="0">
                        <a:latin typeface="Cambria Math" panose="02040503050406030204" pitchFamily="18" charset="0"/>
                        <a:ea typeface="Cambria Math" panose="02040503050406030204" pitchFamily="18" charset="0"/>
                      </a:rPr>
                      <m:t>𝜑</m:t>
                    </m:r>
                    <m:r>
                      <a:rPr lang="en-US" sz="3600" b="0" i="1" smtClean="0">
                        <a:latin typeface="Cambria Math" panose="02040503050406030204" pitchFamily="18" charset="0"/>
                        <a:ea typeface="Cambria Math" panose="02040503050406030204" pitchFamily="18" charset="0"/>
                      </a:rPr>
                      <m:t>(</m:t>
                    </m:r>
                    <m:r>
                      <a:rPr lang="en-US" sz="3600" b="0" i="1" smtClean="0">
                        <a:latin typeface="Cambria Math" panose="02040503050406030204" pitchFamily="18" charset="0"/>
                        <a:ea typeface="Cambria Math" panose="02040503050406030204" pitchFamily="18" charset="0"/>
                      </a:rPr>
                      <m:t>𝑛</m:t>
                    </m:r>
                    <m:r>
                      <a:rPr lang="en-US" sz="3600" b="0" i="1" smtClean="0">
                        <a:latin typeface="Cambria Math" panose="02040503050406030204" pitchFamily="18" charset="0"/>
                        <a:ea typeface="Cambria Math" panose="02040503050406030204" pitchFamily="18" charset="0"/>
                      </a:rPr>
                      <m:t>)</m:t>
                    </m:r>
                  </m:oMath>
                </a14:m>
                <a:endParaRPr lang="en-US" sz="3600" dirty="0"/>
              </a:p>
            </p:txBody>
          </p:sp>
        </mc:Choice>
        <mc:Fallback xmlns="">
          <p:sp>
            <p:nvSpPr>
              <p:cNvPr id="25604" name="Rectangle 2"/>
              <p:cNvSpPr>
                <a:spLocks noGrp="1" noRot="1" noChangeAspect="1" noMove="1" noResize="1" noEditPoints="1" noAdjustHandles="1" noChangeArrowheads="1" noChangeShapeType="1" noTextEdit="1"/>
              </p:cNvSpPr>
              <p:nvPr>
                <p:ph type="title"/>
              </p:nvPr>
            </p:nvSpPr>
            <p:spPr>
              <a:xfrm>
                <a:off x="685800" y="76200"/>
                <a:ext cx="7772400" cy="914400"/>
              </a:xfrm>
              <a:blipFill>
                <a:blip r:embed="rId2"/>
                <a:stretch>
                  <a:fillRect b="-821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42900" y="1600200"/>
                <a:ext cx="8458200" cy="48768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={0&lt;x&lt;n: (</a:t>
                </a:r>
                <a:r>
                  <a:rPr lang="en-US" sz="2000" dirty="0" err="1">
                    <a:latin typeface="Calibri" panose="020F0502020204030204" pitchFamily="34" charset="0"/>
                    <a:cs typeface="Calibri" panose="020F0502020204030204" pitchFamily="34" charset="0"/>
                    <a:sym typeface="Symbol" pitchFamily="18" charset="2"/>
                  </a:rPr>
                  <a:t>x,n</a:t>
                </a:r>
                <a:r>
                  <a:rPr lang="en-US" sz="2000" dirty="0">
                    <a:latin typeface="Calibri" panose="020F0502020204030204" pitchFamily="34" charset="0"/>
                    <a:cs typeface="Calibri" panose="020F0502020204030204" pitchFamily="34" charset="0"/>
                    <a:sym typeface="Symbol" pitchFamily="18" charset="2"/>
                  </a:rPr>
                  <a:t>)=1}.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is a multiplicative group:</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x, y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sym typeface="Wingdings"/>
                  </a:rPr>
                  <a:t> (</a:t>
                </a:r>
                <a:r>
                  <a:rPr lang="en-US" sz="2000" dirty="0" err="1">
                    <a:latin typeface="Calibri" panose="020F0502020204030204" pitchFamily="34" charset="0"/>
                    <a:cs typeface="Calibri" panose="020F0502020204030204" pitchFamily="34" charset="0"/>
                    <a:sym typeface="Wingdings"/>
                  </a:rPr>
                  <a:t>x,n</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y,n</a:t>
                </a:r>
                <a:r>
                  <a:rPr lang="en-US" sz="2000" dirty="0">
                    <a:latin typeface="Calibri" panose="020F0502020204030204" pitchFamily="34" charset="0"/>
                    <a:cs typeface="Calibri" panose="020F0502020204030204" pitchFamily="34" charset="0"/>
                    <a:sym typeface="Wingdings"/>
                  </a:rPr>
                  <a:t>)=1 so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Wingdings"/>
                  </a:rPr>
                  <a:t>, n)=1 and </a:t>
                </a:r>
                <a:r>
                  <a:rPr lang="en-US" sz="2000" dirty="0" err="1">
                    <a:latin typeface="Calibri" panose="020F0502020204030204" pitchFamily="34" charset="0"/>
                    <a:cs typeface="Calibri" panose="020F0502020204030204" pitchFamily="34" charset="0"/>
                    <a:sym typeface="Wingdings"/>
                  </a:rPr>
                  <a:t>xy</a:t>
                </a:r>
                <a:r>
                  <a:rPr lang="en-US" sz="2000" dirty="0">
                    <a:latin typeface="Calibri" panose="020F0502020204030204" pitchFamily="34" charset="0"/>
                    <a:cs typeface="Calibri" panose="020F0502020204030204" pitchFamily="34" charset="0"/>
                    <a:sym typeface="Symbol" pitchFamily="18" charset="2"/>
                  </a:rPr>
                  <a:t>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If ax=ay (mod n), and </a:t>
                </a:r>
                <a:r>
                  <a:rPr lang="en-US" sz="2000" dirty="0" err="1">
                    <a:latin typeface="Calibri" panose="020F0502020204030204" pitchFamily="34" charset="0"/>
                    <a:cs typeface="Calibri" panose="020F0502020204030204" pitchFamily="34" charset="0"/>
                    <a:sym typeface="Wingdings"/>
                  </a:rPr>
                  <a:t>a,x,y</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𝝴</a:t>
                </a:r>
                <a:r>
                  <a:rPr lang="en-US" sz="2000" dirty="0">
                    <a:latin typeface="Calibri" panose="020F0502020204030204" pitchFamily="34" charset="0"/>
                    <a:cs typeface="Calibri" panose="020F0502020204030204" pitchFamily="34" charset="0"/>
                    <a:sym typeface="Wingdings"/>
                  </a:rPr>
                  <a:t>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then x=y since a(x-y)=</a:t>
                </a:r>
                <a:r>
                  <a:rPr lang="en-US" sz="2000" dirty="0" err="1">
                    <a:latin typeface="Calibri" panose="020F0502020204030204" pitchFamily="34" charset="0"/>
                    <a:cs typeface="Calibri" panose="020F0502020204030204" pitchFamily="34" charset="0"/>
                    <a:sym typeface="Symbol" pitchFamily="18" charset="2"/>
                  </a:rPr>
                  <a:t>kn</a:t>
                </a:r>
                <a:r>
                  <a:rPr lang="en-US" sz="2000" dirty="0">
                    <a:latin typeface="Calibri" panose="020F0502020204030204" pitchFamily="34" charset="0"/>
                    <a:cs typeface="Calibri" panose="020F0502020204030204" pitchFamily="34" charset="0"/>
                    <a:sym typeface="Symbol" pitchFamily="18" charset="2"/>
                  </a:rPr>
                  <a:t>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a:t>
                </a:r>
                <a:r>
                  <a:rPr lang="en-US" sz="2000" dirty="0">
                    <a:latin typeface="Calibri" panose="020F0502020204030204" pitchFamily="34" charset="0"/>
                    <a:cs typeface="Calibri" panose="020F0502020204030204" pitchFamily="34" charset="0"/>
                    <a:sym typeface="Wingdings"/>
                  </a:rPr>
                  <a:t> (x-y)|n so x=y (mod n).  Now, since </a:t>
                </a:r>
                <a:r>
                  <a:rPr lang="en-US" sz="2000" dirty="0">
                    <a:latin typeface="Calibri" panose="020F0502020204030204" pitchFamily="34" charset="0"/>
                    <a:cs typeface="Calibri" panose="020F0502020204030204" pitchFamily="34" charset="0"/>
                    <a:sym typeface="Symbol" pitchFamily="18" charset="2"/>
                  </a:rPr>
                  <a:t>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sym typeface="Wingdings"/>
                  </a:rPr>
                  <a:t> is finite, x</a:t>
                </a:r>
                <a:r>
                  <a:rPr lang="en-US" sz="2000" baseline="30000" dirty="0">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a:t>
                </a:r>
                <a:r>
                  <a:rPr lang="en-US" sz="2000" dirty="0" err="1">
                    <a:latin typeface="Calibri" panose="020F0502020204030204" pitchFamily="34" charset="0"/>
                    <a:cs typeface="Calibri" panose="020F0502020204030204" pitchFamily="34" charset="0"/>
                    <a:sym typeface="Wingdings"/>
                  </a:rPr>
                  <a:t>x</a:t>
                </a:r>
                <a:r>
                  <a:rPr lang="en-US" sz="2000" baseline="30000" dirty="0" err="1">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 for</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some </a:t>
                </a:r>
                <a:r>
                  <a:rPr lang="en-US" sz="2000" dirty="0" err="1">
                    <a:latin typeface="Calibri" panose="020F0502020204030204" pitchFamily="34" charset="0"/>
                    <a:cs typeface="Calibri" panose="020F0502020204030204" pitchFamily="34" charset="0"/>
                    <a:sym typeface="Wingdings"/>
                  </a:rPr>
                  <a:t>i≠j</a:t>
                </a:r>
                <a:r>
                  <a:rPr lang="en-US" sz="2000" dirty="0">
                    <a:latin typeface="Calibri" panose="020F0502020204030204" pitchFamily="34" charset="0"/>
                    <a:cs typeface="Calibri" panose="020F0502020204030204" pitchFamily="34" charset="0"/>
                    <a:sym typeface="Wingdings"/>
                  </a:rPr>
                  <a:t>.  So </a:t>
                </a:r>
                <a:r>
                  <a:rPr lang="en-US" sz="2000" dirty="0" err="1">
                    <a:latin typeface="Calibri" panose="020F0502020204030204" pitchFamily="34" charset="0"/>
                    <a:cs typeface="Calibri" panose="020F0502020204030204" pitchFamily="34" charset="0"/>
                    <a:sym typeface="Wingdings"/>
                  </a:rPr>
                  <a:t>i</a:t>
                </a:r>
                <a:r>
                  <a:rPr lang="en-US" sz="2000" dirty="0">
                    <a:latin typeface="Calibri" panose="020F0502020204030204" pitchFamily="34" charset="0"/>
                    <a:cs typeface="Calibri" panose="020F0502020204030204" pitchFamily="34" charset="0"/>
                    <a:sym typeface="Wingdings"/>
                  </a:rPr>
                  <a:t>&gt;j, x</a:t>
                </a:r>
                <a:r>
                  <a:rPr lang="en-US" sz="2000" baseline="30000" dirty="0">
                    <a:latin typeface="Calibri" panose="020F0502020204030204" pitchFamily="34" charset="0"/>
                    <a:cs typeface="Calibri" panose="020F0502020204030204" pitchFamily="34" charset="0"/>
                    <a:sym typeface="Wingdings"/>
                  </a:rPr>
                  <a:t>(</a:t>
                </a:r>
                <a:r>
                  <a:rPr lang="en-US" sz="2000" baseline="30000" dirty="0" err="1">
                    <a:latin typeface="Calibri" panose="020F0502020204030204" pitchFamily="34" charset="0"/>
                    <a:cs typeface="Calibri" panose="020F0502020204030204" pitchFamily="34" charset="0"/>
                    <a:sym typeface="Wingdings"/>
                  </a:rPr>
                  <a:t>i</a:t>
                </a:r>
                <a:r>
                  <a:rPr lang="en-US" sz="2000" baseline="30000" dirty="0">
                    <a:latin typeface="Calibri" panose="020F0502020204030204" pitchFamily="34" charset="0"/>
                    <a:cs typeface="Calibri" panose="020F0502020204030204" pitchFamily="34" charset="0"/>
                    <a:sym typeface="Wingdings"/>
                  </a:rPr>
                  <a:t>-j)</a:t>
                </a:r>
                <a:r>
                  <a:rPr lang="en-US" sz="2000" dirty="0">
                    <a:latin typeface="Calibri" panose="020F0502020204030204" pitchFamily="34" charset="0"/>
                    <a:cs typeface="Calibri" panose="020F0502020204030204" pitchFamily="34" charset="0"/>
                    <a:sym typeface="Wingdings"/>
                  </a:rPr>
                  <a:t>=1 (mod n) by the cancellation property and</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Wingdings"/>
                  </a:rPr>
                  <a:t>Thus xx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=1 (mod n) and x</a:t>
                </a:r>
                <a:r>
                  <a:rPr lang="en-US" sz="2000" baseline="30000" dirty="0">
                    <a:latin typeface="Calibri" panose="020F0502020204030204" pitchFamily="34" charset="0"/>
                    <a:cs typeface="Calibri" panose="020F0502020204030204" pitchFamily="34" charset="0"/>
                    <a:sym typeface="Wingdings"/>
                  </a:rPr>
                  <a:t>(i-j-1)</a:t>
                </a:r>
                <a:r>
                  <a:rPr lang="en-US" sz="2000" dirty="0">
                    <a:latin typeface="Calibri" panose="020F0502020204030204" pitchFamily="34" charset="0"/>
                    <a:cs typeface="Calibri" panose="020F0502020204030204" pitchFamily="34" charset="0"/>
                    <a:sym typeface="Wingdings"/>
                  </a:rPr>
                  <a:t> is the inverse of x.</a:t>
                </a: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4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r>
                      <a:rPr lang="en-US" sz="2400" i="1" smtClean="0">
                        <a:latin typeface="Cambria Math" panose="02040503050406030204" pitchFamily="18" charset="0"/>
                        <a:ea typeface="Cambria Math" panose="02040503050406030204" pitchFamily="18" charset="0"/>
                        <a:sym typeface="Symbol" pitchFamily="18" charset="2"/>
                      </a:rPr>
                      <m:t>𝜑</m:t>
                    </m:r>
                    <m:d>
                      <m:dPr>
                        <m:ctrlPr>
                          <a:rPr lang="en-US" sz="2400" b="0" i="1" smtClean="0">
                            <a:latin typeface="Cambria Math" panose="02040503050406030204" pitchFamily="18" charset="0"/>
                            <a:ea typeface="Cambria Math" panose="02040503050406030204" pitchFamily="18" charset="0"/>
                            <a:sym typeface="Symbol" pitchFamily="18" charset="2"/>
                          </a:rPr>
                        </m:ctrlPr>
                      </m:dPr>
                      <m:e>
                        <m:r>
                          <a:rPr lang="en-US" sz="2400" b="0" i="1" smtClean="0">
                            <a:latin typeface="Cambria Math" panose="02040503050406030204" pitchFamily="18" charset="0"/>
                            <a:ea typeface="Cambria Math" panose="02040503050406030204" pitchFamily="18" charset="0"/>
                            <a:sym typeface="Symbol" pitchFamily="18" charset="2"/>
                          </a:rPr>
                          <m:t>𝑛</m:t>
                        </m:r>
                      </m:e>
                    </m:d>
                    <m:r>
                      <a:rPr lang="en-US" sz="2400" b="0" i="1" smtClean="0">
                        <a:latin typeface="Cambria Math" panose="02040503050406030204" pitchFamily="18" charset="0"/>
                        <a:ea typeface="Cambria Math" panose="02040503050406030204" pitchFamily="18" charset="0"/>
                        <a:sym typeface="Symbol" pitchFamily="18" charset="2"/>
                      </a:rPr>
                      <m:t>=|</m:t>
                    </m:r>
                    <m:sSubSup>
                      <m:sSubSupPr>
                        <m:ctrlPr>
                          <a:rPr lang="en-US" sz="2400" b="0" i="1" smtClean="0">
                            <a:latin typeface="Cambria Math" panose="02040503050406030204" pitchFamily="18" charset="0"/>
                            <a:ea typeface="Cambria Math" panose="02040503050406030204" pitchFamily="18" charset="0"/>
                            <a:sym typeface="Symbol" pitchFamily="18" charset="2"/>
                          </a:rPr>
                        </m:ctrlPr>
                      </m:sSubSupPr>
                      <m:e>
                        <m:r>
                          <a:rPr lang="en-US" sz="2400" b="0" i="1" smtClean="0">
                            <a:latin typeface="Cambria Math" panose="02040503050406030204" pitchFamily="18" charset="0"/>
                            <a:ea typeface="Cambria Math" panose="02040503050406030204" pitchFamily="18" charset="0"/>
                            <a:sym typeface="Symbol" pitchFamily="18" charset="2"/>
                          </a:rPr>
                          <m:t>ℤ</m:t>
                        </m:r>
                      </m:e>
                      <m:sub>
                        <m:r>
                          <a:rPr lang="en-US" sz="2400" b="0" i="1" smtClean="0">
                            <a:latin typeface="Cambria Math" panose="02040503050406030204" pitchFamily="18" charset="0"/>
                            <a:ea typeface="Cambria Math" panose="02040503050406030204" pitchFamily="18" charset="0"/>
                            <a:sym typeface="Symbol" pitchFamily="18" charset="2"/>
                          </a:rPr>
                          <m:t>𝑛</m:t>
                        </m:r>
                      </m:sub>
                      <m:sup>
                        <m:r>
                          <a:rPr lang="en-US" sz="2400" b="0" i="1" smtClean="0">
                            <a:latin typeface="Cambria Math" panose="02040503050406030204" pitchFamily="18" charset="0"/>
                            <a:ea typeface="Cambria Math" panose="02040503050406030204" pitchFamily="18" charset="0"/>
                            <a:sym typeface="Symbol" pitchFamily="18" charset="2"/>
                          </a:rPr>
                          <m:t>∗</m:t>
                        </m:r>
                      </m:sup>
                    </m:sSubSup>
                    <m:r>
                      <a:rPr lang="en-US" sz="24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𝝴 Z</a:t>
                </a:r>
                <a:r>
                  <a:rPr lang="en-US" sz="2000" baseline="-25000" dirty="0">
                    <a:latin typeface="Calibri" panose="020F0502020204030204" pitchFamily="34" charset="0"/>
                    <a:cs typeface="Calibri" panose="020F0502020204030204" pitchFamily="34" charset="0"/>
                    <a:sym typeface="Symbol" pitchFamily="18" charset="2"/>
                  </a:rPr>
                  <a:t>n</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For n=p,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𝑝</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and this is just Wilson’s theorem.</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𝑏</m:t>
                        </m:r>
                      </m:e>
                    </m:d>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ab</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l-GR" sz="2000" b="0" i="1" smtClean="0">
                        <a:latin typeface="Cambria Math" panose="02040503050406030204" pitchFamily="18" charset="0"/>
                        <a:ea typeface="Cambria Math" panose="02040503050406030204" pitchFamily="18" charset="0"/>
                        <a:sym typeface="Symbol" pitchFamily="18" charset="2"/>
                      </a:rPr>
                      <m:t>φ</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𝑎</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𝑏</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a:t>
                </a:r>
              </a:p>
              <a:p>
                <a:pPr>
                  <a:lnSpc>
                    <a:spcPct val="80000"/>
                  </a:lnSpc>
                  <a:spcBef>
                    <a:spcPts val="200"/>
                  </a:spcBef>
                </a:pPr>
                <a:r>
                  <a:rPr lang="en-US" sz="1800" dirty="0">
                    <a:latin typeface="Calibri" panose="020F0502020204030204" pitchFamily="34" charset="0"/>
                    <a:cs typeface="Calibri" panose="020F0502020204030204" pitchFamily="34" charset="0"/>
                    <a:sym typeface="Symbol" pitchFamily="18" charset="2"/>
                  </a:rPr>
                  <a:t>Proof:  Since (</a:t>
                </a:r>
                <a:r>
                  <a:rPr lang="en-US" sz="1800" dirty="0" err="1">
                    <a:latin typeface="Calibri" panose="020F0502020204030204" pitchFamily="34" charset="0"/>
                    <a:cs typeface="Calibri" panose="020F0502020204030204" pitchFamily="34" charset="0"/>
                    <a:sym typeface="Symbol" pitchFamily="18" charset="2"/>
                  </a:rPr>
                  <a:t>a,b</a:t>
                </a:r>
                <a:r>
                  <a:rPr lang="en-US" sz="1800" dirty="0">
                    <a:latin typeface="Calibri" panose="020F0502020204030204" pitchFamily="34" charset="0"/>
                    <a:cs typeface="Calibri" panose="020F0502020204030204" pitchFamily="34" charset="0"/>
                    <a:sym typeface="Symbol" pitchFamily="18" charset="2"/>
                  </a:rPr>
                  <a:t>)=1, ∃</a:t>
                </a:r>
                <a:r>
                  <a:rPr lang="en-US" sz="1800" dirty="0" err="1">
                    <a:latin typeface="Calibri" panose="020F0502020204030204" pitchFamily="34" charset="0"/>
                    <a:cs typeface="Calibri" panose="020F0502020204030204" pitchFamily="34" charset="0"/>
                    <a:sym typeface="Symbol" pitchFamily="18" charset="2"/>
                  </a:rPr>
                  <a:t>x,y</a:t>
                </a:r>
                <a:r>
                  <a:rPr lang="en-US" sz="1800" dirty="0">
                    <a:latin typeface="Calibri" panose="020F0502020204030204" pitchFamily="34" charset="0"/>
                    <a:cs typeface="Calibri" panose="020F0502020204030204" pitchFamily="34" charset="0"/>
                    <a:sym typeface="Symbol" pitchFamily="18" charset="2"/>
                  </a:rPr>
                  <a:t> 𝝴 Z: </a:t>
                </a:r>
                <a:r>
                  <a:rPr lang="en-US" sz="1800" dirty="0" err="1">
                    <a:latin typeface="Calibri" panose="020F0502020204030204" pitchFamily="34" charset="0"/>
                    <a:cs typeface="Calibri" panose="020F0502020204030204" pitchFamily="34" charset="0"/>
                    <a:sym typeface="Symbol" pitchFamily="18" charset="2"/>
                  </a:rPr>
                  <a:t>ax+by</a:t>
                </a:r>
                <a:r>
                  <a:rPr lang="en-US" sz="1800" dirty="0">
                    <a:latin typeface="Calibri" panose="020F0502020204030204" pitchFamily="34" charset="0"/>
                    <a:cs typeface="Calibri" panose="020F0502020204030204" pitchFamily="34" charset="0"/>
                    <a:sym typeface="Symbol" pitchFamily="18" charset="2"/>
                  </a:rPr>
                  <a:t>=1.  Suppose (</a:t>
                </a:r>
                <a:r>
                  <a:rPr lang="en-US" sz="1800" dirty="0" err="1">
                    <a:latin typeface="Calibri" panose="020F0502020204030204" pitchFamily="34" charset="0"/>
                    <a:cs typeface="Calibri" panose="020F0502020204030204" pitchFamily="34" charset="0"/>
                    <a:sym typeface="Symbol" pitchFamily="18" charset="2"/>
                  </a:rPr>
                  <a:t>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 and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dirty="0">
                    <a:latin typeface="Calibri" panose="020F0502020204030204" pitchFamily="34" charset="0"/>
                    <a:cs typeface="Calibri" panose="020F0502020204030204" pitchFamily="34" charset="0"/>
                    <a:sym typeface="Symbol" pitchFamily="18" charset="2"/>
                  </a:rPr>
                  <a:t>, b)=1,</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put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ax+a</a:t>
                </a:r>
                <a:r>
                  <a:rPr lang="en-US" sz="1800" baseline="-25000" dirty="0" err="1">
                    <a:latin typeface="Calibri" panose="020F0502020204030204" pitchFamily="34" charset="0"/>
                    <a:cs typeface="Calibri" panose="020F0502020204030204" pitchFamily="34" charset="0"/>
                    <a:sym typeface="Symbol" pitchFamily="18" charset="2"/>
                  </a:rPr>
                  <a:t>i</a:t>
                </a:r>
                <a:r>
                  <a:rPr lang="en-US" sz="1800" dirty="0" err="1">
                    <a:latin typeface="Calibri" panose="020F0502020204030204" pitchFamily="34" charset="0"/>
                    <a:cs typeface="Calibri" panose="020F0502020204030204" pitchFamily="34" charset="0"/>
                    <a:sym typeface="Symbol" pitchFamily="18" charset="2"/>
                  </a:rPr>
                  <a:t>by</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a:t>
                </a:r>
                <a:r>
                  <a:rPr lang="en-US" sz="1800" baseline="-25000" dirty="0">
                    <a:latin typeface="Calibri" panose="020F0502020204030204" pitchFamily="34" charset="0"/>
                    <a:cs typeface="Calibri" panose="020F0502020204030204" pitchFamily="34" charset="0"/>
                    <a:sym typeface="Symbol" pitchFamily="18" charset="2"/>
                  </a:rPr>
                  <a:t>i </a:t>
                </a:r>
                <a:r>
                  <a:rPr lang="en-US" sz="1800" dirty="0">
                    <a:latin typeface="Calibri" panose="020F0502020204030204" pitchFamily="34" charset="0"/>
                    <a:cs typeface="Calibri" panose="020F0502020204030204" pitchFamily="34" charset="0"/>
                    <a:sym typeface="Symbol" pitchFamily="18" charset="2"/>
                  </a:rPr>
                  <a:t>(mod a) and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a:t>
                </a:r>
                <a:r>
                  <a:rPr lang="en-US" sz="1800" dirty="0" err="1">
                    <a:latin typeface="Calibri" panose="020F0502020204030204" pitchFamily="34" charset="0"/>
                    <a:cs typeface="Calibri" panose="020F0502020204030204" pitchFamily="34" charset="0"/>
                    <a:sym typeface="Symbol" pitchFamily="18" charset="2"/>
                  </a:rPr>
                  <a:t>b</a:t>
                </a:r>
                <a:r>
                  <a:rPr lang="en-US" sz="1800" baseline="-25000" dirty="0" err="1">
                    <a:latin typeface="Calibri" panose="020F0502020204030204" pitchFamily="34" charset="0"/>
                    <a:cs typeface="Calibri" panose="020F0502020204030204" pitchFamily="34" charset="0"/>
                    <a:sym typeface="Symbol" pitchFamily="18" charset="2"/>
                  </a:rPr>
                  <a:t>j</a:t>
                </a:r>
                <a:r>
                  <a:rPr lang="en-US" sz="1800" baseline="-25000" dirty="0">
                    <a:latin typeface="Calibri" panose="020F0502020204030204" pitchFamily="34" charset="0"/>
                    <a:cs typeface="Calibri" panose="020F0502020204030204" pitchFamily="34" charset="0"/>
                    <a:sym typeface="Symbol" pitchFamily="18" charset="2"/>
                  </a:rPr>
                  <a:t> </a:t>
                </a:r>
                <a:r>
                  <a:rPr lang="en-US" sz="1800" dirty="0">
                    <a:latin typeface="Calibri" panose="020F0502020204030204" pitchFamily="34" charset="0"/>
                    <a:cs typeface="Calibri" panose="020F0502020204030204" pitchFamily="34" charset="0"/>
                    <a:sym typeface="Symbol" pitchFamily="18" charset="2"/>
                  </a:rPr>
                  <a:t>(mod b).  By the CRT,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is unique</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mod ab and further,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err="1">
                    <a:latin typeface="Calibri" panose="020F0502020204030204" pitchFamily="34" charset="0"/>
                    <a:cs typeface="Calibri" panose="020F0502020204030204" pitchFamily="34" charset="0"/>
                    <a:sym typeface="Symbol" pitchFamily="18" charset="2"/>
                  </a:rPr>
                  <a:t>,a</a:t>
                </a:r>
                <a:r>
                  <a:rPr lang="en-US" sz="1800" dirty="0">
                    <a:latin typeface="Calibri" panose="020F0502020204030204" pitchFamily="34" charset="0"/>
                    <a:cs typeface="Calibri" panose="020F0502020204030204" pitchFamily="34" charset="0"/>
                    <a:sym typeface="Symbol" pitchFamily="18" charset="2"/>
                  </a:rPr>
                  <a:t>)=1=(</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b).  There are f(a)f(b)  such </a:t>
                </a:r>
                <a:r>
                  <a:rPr lang="en-US" sz="1800" dirty="0" err="1">
                    <a:latin typeface="Calibri" panose="020F0502020204030204" pitchFamily="34" charset="0"/>
                    <a:cs typeface="Calibri" panose="020F0502020204030204" pitchFamily="34" charset="0"/>
                    <a:sym typeface="Symbol" pitchFamily="18" charset="2"/>
                  </a:rPr>
                  <a:t>t</a:t>
                </a:r>
                <a:r>
                  <a:rPr lang="en-US" sz="1800" baseline="-25000" dirty="0" err="1">
                    <a:latin typeface="Calibri" panose="020F0502020204030204" pitchFamily="34" charset="0"/>
                    <a:cs typeface="Calibri" panose="020F0502020204030204" pitchFamily="34" charset="0"/>
                    <a:sym typeface="Symbol" pitchFamily="18" charset="2"/>
                  </a:rPr>
                  <a:t>ij</a:t>
                </a:r>
                <a:r>
                  <a:rPr lang="en-US" sz="1800" dirty="0">
                    <a:latin typeface="Calibri" panose="020F0502020204030204" pitchFamily="34" charset="0"/>
                    <a:cs typeface="Calibri" panose="020F0502020204030204" pitchFamily="34" charset="0"/>
                    <a:sym typeface="Symbol" pitchFamily="18" charset="2"/>
                  </a:rPr>
                  <a:t>  so </a:t>
                </a:r>
              </a:p>
              <a:p>
                <a:pPr>
                  <a:lnSpc>
                    <a:spcPct val="80000"/>
                  </a:lnSpc>
                  <a:spcBef>
                    <a:spcPts val="200"/>
                  </a:spcBef>
                  <a:buNone/>
                </a:pPr>
                <a:r>
                  <a:rPr lang="en-US" sz="18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d>
                      <m:dPr>
                        <m:begChr m:val="|"/>
                        <m:endChr m:val="|"/>
                        <m:ctrlPr>
                          <a:rPr lang="en-US" sz="1800" b="0" i="1" smtClean="0">
                            <a:latin typeface="Cambria Math" panose="02040503050406030204" pitchFamily="18" charset="0"/>
                            <a:sym typeface="Symbol" pitchFamily="18" charset="2"/>
                          </a:rPr>
                        </m:ctrlPr>
                      </m:dPr>
                      <m:e>
                        <m:sSubSup>
                          <m:sSubSupPr>
                            <m:ctrlPr>
                              <a:rPr lang="en-US" sz="1800" b="0" i="1" smtClean="0">
                                <a:latin typeface="Cambria Math" panose="02040503050406030204" pitchFamily="18" charset="0"/>
                                <a:sym typeface="Symbol" pitchFamily="18" charset="2"/>
                              </a:rPr>
                            </m:ctrlPr>
                          </m:sSubSupPr>
                          <m:e>
                            <m:r>
                              <a:rPr lang="en-US" sz="1800" b="0" i="1" smtClean="0">
                                <a:latin typeface="Cambria Math" panose="02040503050406030204" pitchFamily="18" charset="0"/>
                                <a:ea typeface="Cambria Math" panose="02040503050406030204" pitchFamily="18" charset="0"/>
                                <a:sym typeface="Symbol" pitchFamily="18" charset="2"/>
                              </a:rPr>
                              <m:t>ℤ</m:t>
                            </m:r>
                          </m:e>
                          <m:sub>
                            <m:r>
                              <a:rPr lang="en-US" sz="1800" b="0" i="1" smtClean="0">
                                <a:latin typeface="Cambria Math" panose="02040503050406030204" pitchFamily="18" charset="0"/>
                                <a:sym typeface="Symbol" pitchFamily="18" charset="2"/>
                              </a:rPr>
                              <m:t>𝑎𝑏</m:t>
                            </m:r>
                          </m:sub>
                          <m:sup>
                            <m:r>
                              <a:rPr lang="en-US" sz="1800" b="0" i="1" smtClean="0">
                                <a:latin typeface="Cambria Math" panose="02040503050406030204" pitchFamily="18" charset="0"/>
                                <a:sym typeface="Symbol" pitchFamily="18" charset="2"/>
                              </a:rPr>
                              <m:t>∗</m:t>
                            </m:r>
                          </m:sup>
                        </m:sSubSup>
                      </m:e>
                    </m:d>
                    <m:r>
                      <a:rPr lang="en-US" sz="1800" b="0" i="1" smtClean="0">
                        <a:latin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𝑎</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𝜑</m:t>
                    </m:r>
                    <m:r>
                      <a:rPr lang="en-US" sz="1800" b="0" i="1" smtClean="0">
                        <a:latin typeface="Cambria Math" panose="02040503050406030204" pitchFamily="18" charset="0"/>
                        <a:ea typeface="Cambria Math" panose="02040503050406030204" pitchFamily="18" charset="0"/>
                        <a:sym typeface="Symbol" pitchFamily="18" charset="2"/>
                      </a:rPr>
                      <m:t>(</m:t>
                    </m:r>
                    <m:r>
                      <a:rPr lang="en-US" sz="1800" b="0" i="1" smtClean="0">
                        <a:latin typeface="Cambria Math" panose="02040503050406030204" pitchFamily="18" charset="0"/>
                        <a:ea typeface="Cambria Math" panose="02040503050406030204" pitchFamily="18" charset="0"/>
                        <a:sym typeface="Symbol" pitchFamily="18" charset="2"/>
                      </a:rPr>
                      <m:t>𝑏</m:t>
                    </m:r>
                    <m:r>
                      <a:rPr lang="en-US" sz="1800" b="0" i="1" smtClean="0">
                        <a:latin typeface="Cambria Math" panose="02040503050406030204" pitchFamily="18" charset="0"/>
                        <a:ea typeface="Cambria Math" panose="02040503050406030204" pitchFamily="18" charset="0"/>
                        <a:sym typeface="Symbol" pitchFamily="18" charset="2"/>
                      </a:rPr>
                      <m:t>)</m:t>
                    </m:r>
                  </m:oMath>
                </a14:m>
                <a:r>
                  <a:rPr lang="en-US" sz="1800" dirty="0">
                    <a:latin typeface="Calibri" panose="020F0502020204030204" pitchFamily="34" charset="0"/>
                    <a:cs typeface="Calibri" panose="020F0502020204030204" pitchFamily="34" charset="0"/>
                    <a:sym typeface="Symbol" pitchFamily="18" charset="2"/>
                  </a:rPr>
                  <a:t>.</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42900" y="1600200"/>
                <a:ext cx="8458200" cy="4876800"/>
              </a:xfrm>
              <a:blipFill>
                <a:blip r:embed="rId3"/>
                <a:stretch>
                  <a:fillRect l="-1048" t="-2078" r="-1198"/>
                </a:stretch>
              </a:blipFill>
            </p:spPr>
            <p:txBody>
              <a:bodyPr/>
              <a:lstStyle/>
              <a:p>
                <a:r>
                  <a:rPr lang="en-US">
                    <a:noFill/>
                  </a:rPr>
                  <a:t> </a:t>
                </a:r>
              </a:p>
            </p:txBody>
          </p:sp>
        </mc:Fallback>
      </mc:AlternateContent>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23" name="Slide Number Placeholder 5"/>
          <p:cNvSpPr>
            <a:spLocks noGrp="1"/>
          </p:cNvSpPr>
          <p:nvPr>
            <p:ph type="sldNum" sz="quarter" idx="12"/>
          </p:nvPr>
        </p:nvSpPr>
        <p:spPr>
          <a:noFill/>
        </p:spPr>
        <p:txBody>
          <a:bodyPr/>
          <a:lstStyle/>
          <a:p>
            <a:fld id="{C50E0417-FC86-451D-9564-6C343BE933F7}" type="slidenum">
              <a:rPr lang="en-US" smtClean="0"/>
              <a:pPr/>
              <a:t>23</a:t>
            </a:fld>
            <a:endParaRPr lang="en-US"/>
          </a:p>
        </p:txBody>
      </p:sp>
      <p:sp>
        <p:nvSpPr>
          <p:cNvPr id="30724" name="Rectangle 2"/>
          <p:cNvSpPr>
            <a:spLocks noGrp="1" noChangeArrowheads="1"/>
          </p:cNvSpPr>
          <p:nvPr>
            <p:ph type="title"/>
          </p:nvPr>
        </p:nvSpPr>
        <p:spPr>
          <a:xfrm>
            <a:off x="685800" y="0"/>
            <a:ext cx="7772400" cy="838200"/>
          </a:xfrm>
        </p:spPr>
        <p:txBody>
          <a:bodyPr/>
          <a:lstStyle/>
          <a:p>
            <a:r>
              <a:rPr lang="en-US" sz="3600"/>
              <a:t>The Multiplicative Group (mod n)</a:t>
            </a:r>
          </a:p>
        </p:txBody>
      </p:sp>
      <mc:AlternateContent xmlns:mc="http://schemas.openxmlformats.org/markup-compatibility/2006" xmlns:a14="http://schemas.microsoft.com/office/drawing/2010/main">
        <mc:Choice Requires="a14">
          <p:sp>
            <p:nvSpPr>
              <p:cNvPr id="30725" name="Rectangle 3"/>
              <p:cNvSpPr>
                <a:spLocks noGrp="1" noChangeArrowheads="1"/>
              </p:cNvSpPr>
              <p:nvPr>
                <p:ph type="body" idx="1"/>
              </p:nvPr>
            </p:nvSpPr>
            <p:spPr>
              <a:xfrm>
                <a:off x="457200" y="2133600"/>
                <a:ext cx="8305800" cy="3048000"/>
              </a:xfrm>
            </p:spPr>
            <p:txBody>
              <a:bodyPr/>
              <a:lstStyle/>
              <a:p>
                <a:pPr marL="342900" lvl="1" indent="-342900">
                  <a:lnSpc>
                    <a:spcPct val="80000"/>
                  </a:lnSpc>
                  <a:spcBef>
                    <a:spcPts val="200"/>
                  </a:spcBef>
                  <a:buFontTx/>
                  <a:buChar char="•"/>
                </a:pP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sup>
                        </m:sSup>
                      </m:e>
                    </m:d>
                    <m:r>
                      <a:rPr lang="en-US" sz="2000" b="0" i="1" smtClean="0">
                        <a:latin typeface="Cambria Math" panose="02040503050406030204" pitchFamily="18" charset="0"/>
                        <a:ea typeface="Cambria Math" panose="02040503050406030204" pitchFamily="18" charset="0"/>
                      </a:rPr>
                      <m:t>=</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r>
                          <a:rPr lang="en-US" sz="2000" b="0" i="1" smtClean="0">
                            <a:latin typeface="Cambria Math" panose="02040503050406030204" pitchFamily="18" charset="0"/>
                            <a:ea typeface="Cambria Math" panose="02040503050406030204" pitchFamily="18" charset="0"/>
                          </a:rPr>
                          <m:t>−1</m:t>
                        </m:r>
                      </m:e>
                    </m:d>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𝑝</m:t>
                        </m:r>
                      </m:e>
                      <m:sup>
                        <m:r>
                          <a:rPr lang="en-US" sz="2000" b="0" i="1" smtClean="0">
                            <a:latin typeface="Cambria Math" panose="02040503050406030204" pitchFamily="18" charset="0"/>
                            <a:ea typeface="Cambria Math" panose="02040503050406030204" pitchFamily="18" charset="0"/>
                          </a:rPr>
                          <m:t>𝑒</m:t>
                        </m:r>
                        <m:r>
                          <a:rPr lang="en-US" sz="2000" b="0" i="1" smtClean="0">
                            <a:latin typeface="Cambria Math" panose="02040503050406030204" pitchFamily="18" charset="0"/>
                            <a:ea typeface="Cambria Math" panose="02040503050406030204" pitchFamily="18" charset="0"/>
                          </a:rPr>
                          <m:t>−1</m:t>
                        </m:r>
                      </m:sup>
                    </m:sSup>
                  </m:oMath>
                </a14:m>
                <a:endParaRPr lang="en-US" sz="2000" b="0" dirty="0">
                  <a:latin typeface="Calibri" panose="020F0502020204030204" pitchFamily="34" charset="0"/>
                  <a:ea typeface="Cambria Math" panose="02040503050406030204" pitchFamily="18" charset="0"/>
                  <a:cs typeface="Calibri" panose="020F0502020204030204" pitchFamily="34" charset="0"/>
                </a:endParaRPr>
              </a:p>
              <a:p>
                <a:pPr marL="342900" lvl="1" indent="-342900">
                  <a:lnSpc>
                    <a:spcPct val="80000"/>
                  </a:lnSpc>
                  <a:spcBef>
                    <a:spcPts val="200"/>
                  </a:spcBef>
                  <a:buFontTx/>
                  <a:buChar char="•"/>
                </a:pPr>
                <a:r>
                  <a:rPr lang="en-US" sz="2000" b="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 </m:t>
                    </m:r>
                    <m:nary>
                      <m:naryPr>
                        <m:chr m:val="∏"/>
                        <m:ctrlPr>
                          <a:rPr lang="en-US" sz="2000" b="0" i="1" smtClean="0">
                            <a:latin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=1</m:t>
                        </m:r>
                      </m:sub>
                      <m:sup>
                        <m:r>
                          <a:rPr lang="en-US" sz="2000" b="0" i="1" smtClean="0">
                            <a:latin typeface="Cambria Math" panose="02040503050406030204" pitchFamily="18" charset="0"/>
                            <a:sym typeface="Symbol" pitchFamily="18" charset="2"/>
                          </a:rPr>
                          <m:t>𝑘</m:t>
                        </m:r>
                      </m:sup>
                      <m:e>
                        <m:sSup>
                          <m:sSupPr>
                            <m:ctrlPr>
                              <a:rPr lang="en-US" sz="2000" b="0" i="1" smtClean="0">
                                <a:latin typeface="Cambria Math" panose="02040503050406030204" pitchFamily="18" charset="0"/>
                                <a:sym typeface="Symbol" pitchFamily="18" charset="2"/>
                              </a:rPr>
                            </m:ctrlPr>
                          </m:sSupPr>
                          <m:e>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𝑝</m:t>
                                </m:r>
                              </m:e>
                              <m:sub>
                                <m:r>
                                  <a:rPr lang="en-US" sz="2000" b="0" i="1" smtClean="0">
                                    <a:latin typeface="Cambria Math" panose="02040503050406030204" pitchFamily="18" charset="0"/>
                                    <a:sym typeface="Symbol" pitchFamily="18" charset="2"/>
                                  </a:rPr>
                                  <m:t>𝑖</m:t>
                                </m:r>
                              </m:sub>
                            </m:sSub>
                          </m:e>
                          <m:sup>
                            <m:sSub>
                              <m:sSubPr>
                                <m:ctrlPr>
                                  <a:rPr lang="en-US" sz="2000" b="0" i="1" smtClean="0">
                                    <a:latin typeface="Cambria Math" panose="02040503050406030204" pitchFamily="18" charset="0"/>
                                    <a:sym typeface="Symbol" pitchFamily="18" charset="2"/>
                                  </a:rPr>
                                </m:ctrlPr>
                              </m:sSubPr>
                              <m:e>
                                <m:r>
                                  <a:rPr lang="en-US" sz="2000" b="0" i="1" smtClean="0">
                                    <a:latin typeface="Cambria Math" panose="02040503050406030204" pitchFamily="18" charset="0"/>
                                    <a:sym typeface="Symbol" pitchFamily="18" charset="2"/>
                                  </a:rPr>
                                  <m:t>𝑒</m:t>
                                </m:r>
                              </m:e>
                              <m:sub>
                                <m:r>
                                  <a:rPr lang="en-US" sz="2000" b="0" i="1" smtClean="0">
                                    <a:latin typeface="Cambria Math" panose="02040503050406030204" pitchFamily="18" charset="0"/>
                                    <a:sym typeface="Symbol" pitchFamily="18" charset="2"/>
                                  </a:rPr>
                                  <m:t>𝑖</m:t>
                                </m:r>
                                <m:r>
                                  <a:rPr lang="en-US" sz="2000" b="0" i="1" smtClean="0">
                                    <a:latin typeface="Cambria Math" panose="02040503050406030204" pitchFamily="18" charset="0"/>
                                    <a:sym typeface="Symbol" pitchFamily="18" charset="2"/>
                                  </a:rPr>
                                  <m:t> </m:t>
                                </m:r>
                              </m:sub>
                            </m:sSub>
                          </m:sup>
                        </m:sSup>
                      </m:e>
                    </m:nary>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r>
                      <m:rPr>
                        <m:sty m:val="p"/>
                      </m:rPr>
                      <a:rPr lang="en-US" sz="2000" b="0" i="0" smtClean="0">
                        <a:latin typeface="Cambria Math" panose="02040503050406030204" pitchFamily="18" charset="0"/>
                        <a:ea typeface="Cambria Math" panose="02040503050406030204" pitchFamily="18" charset="0"/>
                        <a:sym typeface="Symbol" pitchFamily="18" charset="2"/>
                      </a:rPr>
                      <m:t>n</m:t>
                    </m:r>
                    <m:nary>
                      <m:naryPr>
                        <m:chr m:val="∏"/>
                        <m:ctrlPr>
                          <a:rPr lang="en-US" sz="2000" b="0" i="1" smtClean="0">
                            <a:latin typeface="Cambria Math" panose="02040503050406030204" pitchFamily="18" charset="0"/>
                            <a:ea typeface="Cambria Math" panose="02040503050406030204" pitchFamily="18" charset="0"/>
                            <a:sym typeface="Symbol" pitchFamily="18" charset="2"/>
                          </a:rPr>
                        </m:ctrlPr>
                      </m:naryPr>
                      <m:sub>
                        <m:r>
                          <m:rPr>
                            <m:brk m:alnAt="23"/>
                          </m:rPr>
                          <a:rPr lang="en-US" sz="2000" b="0" i="1" smtClean="0">
                            <a:latin typeface="Cambria Math" panose="02040503050406030204" pitchFamily="18" charset="0"/>
                            <a:ea typeface="Cambria Math" panose="02040503050406030204" pitchFamily="18" charset="0"/>
                            <a:sym typeface="Symbol" pitchFamily="18" charset="2"/>
                          </a:rPr>
                          <m:t>𝑖</m:t>
                        </m:r>
                        <m:r>
                          <a:rPr lang="en-US" sz="2000" b="0" i="1" smtClean="0">
                            <a:latin typeface="Cambria Math" panose="02040503050406030204" pitchFamily="18" charset="0"/>
                            <a:ea typeface="Cambria Math" panose="02040503050406030204" pitchFamily="18" charset="0"/>
                            <a:sym typeface="Symbol" pitchFamily="18" charset="2"/>
                          </a:rPr>
                          <m:t>=1</m:t>
                        </m:r>
                      </m:sub>
                      <m:sup>
                        <m:r>
                          <a:rPr lang="en-US" sz="2000" b="0" i="1" smtClean="0">
                            <a:latin typeface="Cambria Math" panose="02040503050406030204" pitchFamily="18" charset="0"/>
                            <a:ea typeface="Cambria Math" panose="02040503050406030204" pitchFamily="18" charset="0"/>
                            <a:sym typeface="Symbol" pitchFamily="18" charset="2"/>
                          </a:rPr>
                          <m:t>𝑘</m:t>
                        </m:r>
                      </m:sup>
                      <m:e>
                        <m:r>
                          <a:rPr lang="en-US" sz="2000" b="0" i="1" smtClean="0">
                            <a:latin typeface="Cambria Math" panose="02040503050406030204" pitchFamily="18" charset="0"/>
                            <a:ea typeface="Cambria Math" panose="02040503050406030204" pitchFamily="18" charset="0"/>
                            <a:sym typeface="Symbol" pitchFamily="18" charset="2"/>
                          </a:rPr>
                          <m:t>(1−</m:t>
                        </m:r>
                        <m:f>
                          <m:fPr>
                            <m:ctrlPr>
                              <a:rPr lang="en-US" sz="2000" b="0" i="1" smtClean="0">
                                <a:latin typeface="Cambria Math" panose="02040503050406030204" pitchFamily="18" charset="0"/>
                                <a:ea typeface="Cambria Math" panose="02040503050406030204" pitchFamily="18" charset="0"/>
                                <a:sym typeface="Symbol" pitchFamily="18" charset="2"/>
                              </a:rPr>
                            </m:ctrlPr>
                          </m:fPr>
                          <m:num>
                            <m:r>
                              <a:rPr lang="en-US" sz="2000" b="0" i="1" smtClean="0">
                                <a:latin typeface="Cambria Math" panose="02040503050406030204" pitchFamily="18" charset="0"/>
                                <a:ea typeface="Cambria Math" panose="02040503050406030204" pitchFamily="18" charset="0"/>
                                <a:sym typeface="Symbol" pitchFamily="18" charset="2"/>
                              </a:rPr>
                              <m:t>1</m:t>
                            </m:r>
                          </m:num>
                          <m:den>
                            <m:sSub>
                              <m:sSubPr>
                                <m:ctrlPr>
                                  <a:rPr lang="en-US" sz="2000" b="0" i="1" smtClean="0">
                                    <a:latin typeface="Cambria Math" panose="02040503050406030204" pitchFamily="18" charset="0"/>
                                    <a:ea typeface="Cambria Math" panose="02040503050406030204" pitchFamily="18" charset="0"/>
                                    <a:sym typeface="Symbol" pitchFamily="18" charset="2"/>
                                  </a:rPr>
                                </m:ctrlPr>
                              </m:sSubPr>
                              <m:e>
                                <m:r>
                                  <a:rPr lang="en-US" sz="2000" b="0" i="1" smtClean="0">
                                    <a:latin typeface="Cambria Math" panose="02040503050406030204" pitchFamily="18" charset="0"/>
                                    <a:ea typeface="Cambria Math" panose="02040503050406030204" pitchFamily="18" charset="0"/>
                                    <a:sym typeface="Symbol" pitchFamily="18" charset="2"/>
                                  </a:rPr>
                                  <m:t>𝑝</m:t>
                                </m:r>
                              </m:e>
                              <m:sub>
                                <m:r>
                                  <a:rPr lang="en-US" sz="2000" b="0" i="1" smtClean="0">
                                    <a:latin typeface="Cambria Math" panose="02040503050406030204" pitchFamily="18" charset="0"/>
                                    <a:ea typeface="Cambria Math" panose="02040503050406030204" pitchFamily="18" charset="0"/>
                                    <a:sym typeface="Symbol" pitchFamily="18" charset="2"/>
                                  </a:rPr>
                                  <m:t>𝑖</m:t>
                                </m:r>
                              </m:sub>
                            </m:sSub>
                          </m:den>
                        </m:f>
                      </m:e>
                    </m:nary>
                  </m:oMath>
                </a14:m>
                <a:r>
                  <a:rPr lang="en-US" sz="2000" dirty="0">
                    <a:latin typeface="Calibri" panose="020F0502020204030204" pitchFamily="34" charset="0"/>
                    <a:cs typeface="Calibri" panose="020F0502020204030204" pitchFamily="34" charset="0"/>
                    <a:sym typeface="Symbol" pitchFamily="18" charset="2"/>
                  </a:rPr>
                  <a:t>) </a:t>
                </a:r>
              </a:p>
              <a:p>
                <a:pPr marL="400050" lvl="2" indent="0">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Proof: </a:t>
                </a:r>
                <a:r>
                  <a:rPr lang="en-US" sz="2000" dirty="0">
                    <a:latin typeface="Calibri" panose="020F0502020204030204" pitchFamily="34" charset="0"/>
                    <a:cs typeface="Calibri" panose="020F0502020204030204" pitchFamily="34" charset="0"/>
                  </a:rPr>
                  <a:t>f(n)= f(</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a:t>
                </a:r>
                <a:r>
                  <a:rPr lang="en-US" sz="2000" dirty="0">
                    <a:latin typeface="Calibri" panose="020F0502020204030204" pitchFamily="34" charset="0"/>
                    <a:cs typeface="Calibri" panose="020F0502020204030204" pitchFamily="34" charset="0"/>
                  </a:rPr>
                  <a:t>f(</a:t>
                </a:r>
                <a:r>
                  <a:rPr lang="en-US" sz="2000"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a:t>
                </a:r>
                <a:r>
                  <a:rPr lang="en-US" sz="2000" b="1" dirty="0">
                    <a:latin typeface="Calibri" panose="020F0502020204030204" pitchFamily="34" charset="0"/>
                    <a:cs typeface="Calibri" panose="020F0502020204030204" pitchFamily="34" charset="0"/>
                    <a:sym typeface="Symbol" pitchFamily="18" charset="2"/>
                  </a:rPr>
                  <a:t>∏</a:t>
                </a:r>
                <a:r>
                  <a:rPr lang="en-US" sz="2000" baseline="-25000" dirty="0" err="1">
                    <a:latin typeface="Calibri" panose="020F0502020204030204" pitchFamily="34" charset="0"/>
                    <a:cs typeface="Calibri" panose="020F0502020204030204" pitchFamily="34" charset="0"/>
                    <a:sym typeface="Symbol" pitchFamily="18" charset="2"/>
                  </a:rPr>
                  <a:t>i</a:t>
                </a:r>
                <a:r>
                  <a:rPr lang="en-US" sz="2000" baseline="-25000" dirty="0">
                    <a:latin typeface="Calibri" panose="020F0502020204030204" pitchFamily="34" charset="0"/>
                    <a:cs typeface="Calibri" panose="020F0502020204030204" pitchFamily="34" charset="0"/>
                    <a:sym typeface="Symbol" pitchFamily="18" charset="2"/>
                  </a:rPr>
                  <a:t>=1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-1)p</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e[</a:t>
                </a:r>
                <a:r>
                  <a:rPr lang="en-US" sz="2000" baseline="30000" dirty="0" err="1">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rPr>
                  <a:t>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n </a:t>
                </a:r>
                <a:r>
                  <a:rPr lang="en-US" sz="2000" b="1" dirty="0">
                    <a:latin typeface="Calibri" panose="020F0502020204030204" pitchFamily="34" charset="0"/>
                    <a:cs typeface="Calibri" panose="020F0502020204030204" pitchFamily="34" charset="0"/>
                    <a:sym typeface="Symbol" pitchFamily="18" charset="2"/>
                  </a:rPr>
                  <a:t>P</a:t>
                </a:r>
                <a:r>
                  <a:rPr lang="en-US" sz="2000" baseline="-25000" dirty="0">
                    <a:latin typeface="Calibri" panose="020F0502020204030204" pitchFamily="34" charset="0"/>
                    <a:cs typeface="Calibri" panose="020F0502020204030204" pitchFamily="34" charset="0"/>
                    <a:sym typeface="Symbol" pitchFamily="18" charset="2"/>
                  </a:rPr>
                  <a:t>i=1</a:t>
                </a:r>
                <a:r>
                  <a:rPr lang="en-US" sz="2000" baseline="30000" dirty="0">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(1-1/p</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a:t>
                </a:r>
              </a:p>
              <a:p>
                <a:pPr>
                  <a:spcBef>
                    <a:spcPts val="200"/>
                  </a:spcBef>
                </a:pPr>
                <a14:m>
                  <m:oMath xmlns:m="http://schemas.openxmlformats.org/officeDocument/2006/math">
                    <m:d>
                      <m:dPr>
                        <m:begChr m:val="|"/>
                        <m:endChr m:val="|"/>
                        <m:ctrlPr>
                          <a:rPr lang="en-US" sz="2000" b="0" i="1" smtClean="0">
                            <a:latin typeface="Cambria Math" panose="02040503050406030204" pitchFamily="18" charset="0"/>
                          </a:rPr>
                        </m:ctrlPr>
                      </m:dPr>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rPr>
                              <m:t>𝑛</m:t>
                            </m:r>
                          </m:sub>
                          <m:sup>
                            <m:r>
                              <a:rPr lang="en-US" sz="2000" b="0" i="1" smtClean="0">
                                <a:latin typeface="Cambria Math" panose="02040503050406030204" pitchFamily="18" charset="0"/>
                              </a:rPr>
                              <m:t>∗</m:t>
                            </m:r>
                          </m:sup>
                        </m:sSubSup>
                      </m:e>
                    </m:d>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so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pitchFamily="2" charset="2"/>
                  </a:rPr>
                  <a:t> </a:t>
                </a:r>
                <a14:m>
                  <m:oMath xmlns:m="http://schemas.openxmlformats.org/officeDocument/2006/math">
                    <m:sSup>
                      <m:sSupPr>
                        <m:ctrlPr>
                          <a:rPr lang="en-US" sz="2000" i="1" smtClean="0">
                            <a:latin typeface="Cambria Math" panose="02040503050406030204" pitchFamily="18" charset="0"/>
                            <a:sym typeface="Wingdings" pitchFamily="2" charset="2"/>
                          </a:rPr>
                        </m:ctrlPr>
                      </m:sSupPr>
                      <m:e>
                        <m:r>
                          <a:rPr lang="en-US" sz="2000" b="0" i="1" smtClean="0">
                            <a:latin typeface="Cambria Math" panose="02040503050406030204" pitchFamily="18" charset="0"/>
                            <a:sym typeface="Wingdings" pitchFamily="2" charset="2"/>
                          </a:rPr>
                          <m:t>𝑎</m:t>
                        </m:r>
                      </m:e>
                      <m:sup>
                        <m:r>
                          <a:rPr lang="en-US" sz="2000" i="1" smtClean="0">
                            <a:latin typeface="Cambria Math" panose="02040503050406030204" pitchFamily="18" charset="0"/>
                            <a:ea typeface="Cambria Math" panose="02040503050406030204" pitchFamily="18" charset="0"/>
                            <a:sym typeface="Wingdings" pitchFamily="2" charset="2"/>
                          </a:rPr>
                          <m:t>𝜑</m:t>
                        </m:r>
                        <m:r>
                          <a:rPr lang="en-US" sz="2000" b="0" i="1" smtClean="0">
                            <a:latin typeface="Cambria Math" panose="02040503050406030204" pitchFamily="18" charset="0"/>
                            <a:ea typeface="Cambria Math" panose="02040503050406030204" pitchFamily="18" charset="0"/>
                            <a:sym typeface="Wingdings" pitchFamily="2" charset="2"/>
                          </a:rPr>
                          <m:t>(</m:t>
                        </m:r>
                        <m:r>
                          <a:rPr lang="en-US" sz="2000" b="0" i="1" smtClean="0">
                            <a:latin typeface="Cambria Math" panose="02040503050406030204" pitchFamily="18" charset="0"/>
                            <a:ea typeface="Cambria Math" panose="02040503050406030204" pitchFamily="18" charset="0"/>
                            <a:sym typeface="Wingdings" pitchFamily="2" charset="2"/>
                          </a:rPr>
                          <m:t>𝑛</m:t>
                        </m:r>
                        <m:r>
                          <a:rPr lang="en-US" sz="2000" b="0" i="1" smtClean="0">
                            <a:latin typeface="Cambria Math" panose="02040503050406030204" pitchFamily="18" charset="0"/>
                            <a:ea typeface="Cambria Math" panose="02040503050406030204" pitchFamily="18" charset="0"/>
                            <a:sym typeface="Wingdings" pitchFamily="2" charset="2"/>
                          </a:rPr>
                          <m:t>)</m:t>
                        </m:r>
                      </m:sup>
                    </m:sSup>
                    <m:r>
                      <a:rPr lang="en-US" sz="2000" b="0" i="1" smtClean="0">
                        <a:latin typeface="Cambria Math" panose="02040503050406030204" pitchFamily="18" charset="0"/>
                        <a:sym typeface="Wingdings" pitchFamily="2" charset="2"/>
                      </a:rPr>
                      <m:t>=1 (</m:t>
                    </m:r>
                    <m:r>
                      <a:rPr lang="en-US" sz="2000" b="0" i="1" smtClean="0">
                        <a:latin typeface="Cambria Math" panose="02040503050406030204" pitchFamily="18" charset="0"/>
                        <a:sym typeface="Wingdings" pitchFamily="2" charset="2"/>
                      </a:rPr>
                      <m:t>𝑚𝑜𝑑</m:t>
                    </m:r>
                    <m:r>
                      <a:rPr lang="en-US" sz="2000" b="0" i="1" smtClean="0">
                        <a:latin typeface="Cambria Math" panose="02040503050406030204" pitchFamily="18" charset="0"/>
                        <a:sym typeface="Wingdings" pitchFamily="2" charset="2"/>
                      </a:rPr>
                      <m:t> </m:t>
                    </m:r>
                    <m:r>
                      <a:rPr lang="en-US" sz="2000" b="0" i="1" smtClean="0">
                        <a:latin typeface="Cambria Math" panose="02040503050406030204" pitchFamily="18" charset="0"/>
                        <a:sym typeface="Wingdings" pitchFamily="2" charset="2"/>
                      </a:rPr>
                      <m:t>𝑛</m:t>
                    </m:r>
                    <m:r>
                      <a:rPr lang="en-US" sz="2000" b="0" i="1" smtClean="0">
                        <a:latin typeface="Cambria Math" panose="02040503050406030204" pitchFamily="18" charset="0"/>
                        <a:sym typeface="Wingdings" pitchFamily="2" charset="2"/>
                      </a:rPr>
                      <m:t>)</m:t>
                    </m:r>
                  </m:oMath>
                </a14:m>
                <a:endParaRPr lang="en-US" sz="2000" dirty="0">
                  <a:latin typeface="Calibri" panose="020F0502020204030204" pitchFamily="34" charset="0"/>
                  <a:cs typeface="Calibri" panose="020F0502020204030204" pitchFamily="34" charset="0"/>
                </a:endParaRPr>
              </a:p>
              <a:p>
                <a:pPr lvl="1">
                  <a:spcBef>
                    <a:spcPts val="200"/>
                  </a:spcBef>
                  <a:buNone/>
                </a:pPr>
                <a:r>
                  <a:rPr lang="en-US" sz="2000" dirty="0">
                    <a:latin typeface="Calibri" panose="020F0502020204030204" pitchFamily="34" charset="0"/>
                    <a:cs typeface="Calibri" panose="020F0502020204030204" pitchFamily="34" charset="0"/>
                  </a:rPr>
                  <a:t>Proof:  </a:t>
                </a:r>
                <a14:m>
                  <m:oMath xmlns:m="http://schemas.openxmlformats.org/officeDocument/2006/math">
                    <m:d>
                      <m:dPr>
                        <m:begChr m:val="|"/>
                        <m:endChr m:val="|"/>
                        <m:ctrlPr>
                          <a:rPr lang="en-US" sz="2000" i="1">
                            <a:latin typeface="Cambria Math" panose="02040503050406030204" pitchFamily="18" charset="0"/>
                          </a:rPr>
                        </m:ctrlPr>
                      </m:dPr>
                      <m:e>
                        <m:sSubSup>
                          <m:sSubSupPr>
                            <m:ctrlPr>
                              <a:rPr lang="en-US" sz="2000" i="1">
                                <a:latin typeface="Cambria Math" panose="02040503050406030204" pitchFamily="18" charset="0"/>
                              </a:rPr>
                            </m:ctrlPr>
                          </m:sSubSupPr>
                          <m:e>
                            <m:r>
                              <a:rPr lang="en-US" sz="2000" i="1">
                                <a:latin typeface="Cambria Math" panose="02040503050406030204" pitchFamily="18" charset="0"/>
                                <a:ea typeface="Cambria Math" panose="02040503050406030204" pitchFamily="18" charset="0"/>
                              </a:rPr>
                              <m:t>ℤ</m:t>
                            </m:r>
                          </m:e>
                          <m:sub>
                            <m:r>
                              <a:rPr lang="en-US" sz="2000" i="1">
                                <a:latin typeface="Cambria Math" panose="02040503050406030204" pitchFamily="18" charset="0"/>
                              </a:rPr>
                              <m:t>𝑛</m:t>
                            </m:r>
                          </m:sub>
                          <m:sup>
                            <m:r>
                              <a:rPr lang="en-US" sz="2000" i="1">
                                <a:latin typeface="Cambria Math" panose="02040503050406030204" pitchFamily="18" charset="0"/>
                              </a:rPr>
                              <m:t>∗</m:t>
                            </m:r>
                          </m:sup>
                        </m:sSubSup>
                      </m:e>
                    </m:d>
                    <m:r>
                      <a:rPr lang="en-US" sz="2000" i="1">
                        <a:latin typeface="Cambria Math" panose="02040503050406030204" pitchFamily="18" charset="0"/>
                      </a:rPr>
                      <m:t>=</m:t>
                    </m:r>
                    <m:r>
                      <a:rPr lang="en-US" sz="2000" i="1">
                        <a:latin typeface="Cambria Math" panose="02040503050406030204" pitchFamily="18" charset="0"/>
                        <a:ea typeface="Cambria Math" panose="02040503050406030204" pitchFamily="18" charset="0"/>
                      </a:rPr>
                      <m:t>𝜑</m:t>
                    </m:r>
                    <m:d>
                      <m:dPr>
                        <m:ctrlPr>
                          <a:rPr lang="en-US" sz="2000" i="1">
                            <a:latin typeface="Cambria Math" panose="02040503050406030204" pitchFamily="18" charset="0"/>
                            <a:ea typeface="Cambria Math" panose="02040503050406030204" pitchFamily="18" charset="0"/>
                          </a:rPr>
                        </m:ctrlPr>
                      </m:dPr>
                      <m:e>
                        <m:r>
                          <a:rPr lang="en-US" sz="2000" i="1">
                            <a:latin typeface="Cambria Math" panose="02040503050406030204" pitchFamily="18" charset="0"/>
                            <a:ea typeface="Cambria Math" panose="02040503050406030204" pitchFamily="18" charset="0"/>
                          </a:rPr>
                          <m:t>𝑛</m:t>
                        </m:r>
                      </m:e>
                    </m:d>
                  </m:oMath>
                </a14:m>
                <a:r>
                  <a:rPr lang="en-US" sz="2000" dirty="0">
                    <a:latin typeface="Calibri" panose="020F0502020204030204" pitchFamily="34" charset="0"/>
                    <a:cs typeface="Calibri" panose="020F0502020204030204" pitchFamily="34" charset="0"/>
                  </a:rPr>
                  <a:t> so by Lagrange’s Theorem the size of the subgroup generated by a which is the smallest integer |a|, such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a:t>
                </a:r>
                <a:r>
                  <a:rPr lang="en-US" sz="2000" baseline="30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rPr>
                  <a:t>=1 divides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𝑎</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𝑚</m:t>
                    </m:r>
                  </m:oMath>
                </a14:m>
                <a:r>
                  <a:rPr lang="en-US" sz="2000" dirty="0">
                    <a:latin typeface="Calibri" panose="020F0502020204030204" pitchFamily="34" charset="0"/>
                    <a:cs typeface="Calibri" panose="020F0502020204030204" pitchFamily="34" charset="0"/>
                  </a:rPr>
                  <a:t>. As a result,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f</a:t>
                </a:r>
                <a:r>
                  <a:rPr lang="en-US" sz="2000" baseline="30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|a|m</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=1.</a:t>
                </a:r>
              </a:p>
              <a:p>
                <a:pPr lvl="1">
                  <a:buNone/>
                </a:pPr>
                <a:endParaRPr lang="en-US" sz="2000" dirty="0"/>
              </a:p>
            </p:txBody>
          </p:sp>
        </mc:Choice>
        <mc:Fallback xmlns="">
          <p:sp>
            <p:nvSpPr>
              <p:cNvPr id="30725" name="Rectangle 3"/>
              <p:cNvSpPr>
                <a:spLocks noGrp="1" noRot="1" noChangeAspect="1" noMove="1" noResize="1" noEditPoints="1" noAdjustHandles="1" noChangeArrowheads="1" noChangeShapeType="1" noTextEdit="1"/>
              </p:cNvSpPr>
              <p:nvPr>
                <p:ph type="body" idx="1"/>
              </p:nvPr>
            </p:nvSpPr>
            <p:spPr>
              <a:xfrm>
                <a:off x="457200" y="2133600"/>
                <a:ext cx="8305800" cy="3048000"/>
              </a:xfrm>
              <a:blipFill>
                <a:blip r:embed="rId2"/>
                <a:stretch>
                  <a:fillRect l="-763" t="-7469"/>
                </a:stretch>
              </a:blipFill>
            </p:spPr>
            <p:txBody>
              <a:bodyPr/>
              <a:lstStyle/>
              <a:p>
                <a:r>
                  <a:rPr lang="en-US">
                    <a:noFill/>
                  </a:rPr>
                  <a:t> </a:t>
                </a:r>
              </a:p>
            </p:txBody>
          </p:sp>
        </mc:Fallback>
      </mc:AlternateContent>
    </p:spTree>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24</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dirty="0"/>
              <a:t>For n composite, multiplicative group need not be cyclic</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228600" y="1803400"/>
                <a:ext cx="8496300" cy="1854200"/>
              </a:xfrm>
            </p:spPr>
            <p:txBody>
              <a:bodyPr/>
              <a:lstStyle/>
              <a:p>
                <a:pPr>
                  <a:lnSpc>
                    <a:spcPct val="80000"/>
                  </a:lnSpc>
                  <a:spcBef>
                    <a:spcPts val="200"/>
                  </a:spcBef>
                </a:pPr>
                <a14:m>
                  <m:oMath xmlns:m="http://schemas.openxmlformats.org/officeDocument/2006/math">
                    <m:sSup>
                      <m:sSupPr>
                        <m:ctrlPr>
                          <a:rPr lang="en-US" sz="200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sup>
                    </m:sSup>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𝑛</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but there may be an </a:t>
                </a:r>
                <a14:m>
                  <m:oMath xmlns:m="http://schemas.openxmlformats.org/officeDocument/2006/math">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with this property too.</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Thus, the multiplicative group may not be cyclic</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Example 1: </a:t>
                </a:r>
              </a:p>
              <a:p>
                <a:pPr lvl="1">
                  <a:lnSpc>
                    <a:spcPct val="80000"/>
                  </a:lnSpc>
                  <a:spcBef>
                    <a:spcPts val="200"/>
                  </a:spcBef>
                </a:pP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sym typeface="Symbol" pitchFamily="18" charset="2"/>
                      </a:rPr>
                      <m:t>n</m:t>
                    </m:r>
                    <m:r>
                      <a:rPr lang="en-US" sz="2000" b="0" i="0" smtClean="0">
                        <a:latin typeface="Cambria Math" panose="02040503050406030204" pitchFamily="18" charset="0"/>
                        <a:ea typeface="Cambria Math" panose="02040503050406030204" pitchFamily="18" charset="0"/>
                        <a:sym typeface="Symbol" pitchFamily="18" charset="2"/>
                      </a:rPr>
                      <m:t>=15=3</m:t>
                    </m:r>
                    <m:r>
                      <a:rPr lang="en-US" sz="2000" b="0" i="1" smtClean="0">
                        <a:latin typeface="Cambria Math" panose="02040503050406030204" pitchFamily="18" charset="0"/>
                        <a:ea typeface="Cambria Math" panose="02040503050406030204" pitchFamily="18" charset="0"/>
                        <a:sym typeface="Symbol" pitchFamily="18" charset="2"/>
                      </a:rPr>
                      <m:t>×5,</m:t>
                    </m:r>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15</m:t>
                        </m:r>
                      </m:e>
                    </m:d>
                    <m:r>
                      <a:rPr lang="en-US" sz="2000" b="0" i="1" smtClean="0">
                        <a:latin typeface="Cambria Math" panose="02040503050406030204" pitchFamily="18" charset="0"/>
                        <a:ea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3</m:t>
                        </m:r>
                      </m:e>
                    </m:d>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5</m:t>
                        </m:r>
                      </m:e>
                    </m:d>
                    <m:r>
                      <a:rPr lang="en-US" sz="2000" b="0" i="1" smtClean="0">
                        <a:latin typeface="Cambria Math" panose="02040503050406030204" pitchFamily="18" charset="0"/>
                        <a:ea typeface="Cambria Math" panose="02040503050406030204" pitchFamily="18" charset="0"/>
                        <a:sym typeface="Symbol" pitchFamily="18" charset="2"/>
                      </a:rPr>
                      <m:t>=2 ×4=8</m:t>
                    </m:r>
                  </m:oMath>
                </a14:m>
                <a:r>
                  <a:rPr lang="en-US" sz="2000" dirty="0">
                    <a:latin typeface="Calibri" panose="020F0502020204030204" pitchFamily="34" charset="0"/>
                    <a:cs typeface="Calibri" panose="020F0502020204030204" pitchFamily="34" charset="0"/>
                    <a:sym typeface="Symbol" pitchFamily="18" charset="2"/>
                  </a:rPr>
                  <a:t>, but if </a:t>
                </a:r>
              </a:p>
              <a:p>
                <a:pPr lvl="1">
                  <a:lnSpc>
                    <a:spcPct val="80000"/>
                  </a:lnSpc>
                  <a:spcBef>
                    <a:spcPts val="200"/>
                  </a:spcBef>
                  <a:buNone/>
                </a:pPr>
                <a:r>
                  <a:rPr lang="en-US" sz="2000" dirty="0">
                    <a:latin typeface="Calibri" panose="020F0502020204030204" pitchFamily="34" charset="0"/>
                    <a:cs typeface="Calibri" panose="020F0502020204030204" pitchFamily="34" charset="0"/>
                    <a:sym typeface="Symbol" pitchFamily="18" charset="2"/>
                  </a:rPr>
                  <a:t>    (a, 15)=1, a</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=1 (mod 15)</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Another example: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2800</m:t>
                        </m:r>
                      </m:e>
                    </m:d>
                    <m:r>
                      <a:rPr lang="en-US" sz="2000" b="0" i="1" smtClean="0">
                        <a:latin typeface="Cambria Math" panose="02040503050406030204" pitchFamily="18" charset="0"/>
                        <a:ea typeface="Cambria Math" panose="02040503050406030204" pitchFamily="18" charset="0"/>
                        <a:sym typeface="Symbol" pitchFamily="18" charset="2"/>
                      </a:rPr>
                      <m:t>=960</m:t>
                    </m:r>
                  </m:oMath>
                </a14:m>
                <a:r>
                  <a:rPr lang="en-US" sz="2000" dirty="0">
                    <a:latin typeface="Calibri" panose="020F0502020204030204" pitchFamily="34" charset="0"/>
                    <a:cs typeface="Calibri" panose="020F0502020204030204" pitchFamily="34" charset="0"/>
                    <a:sym typeface="Symbol" pitchFamily="18" charset="2"/>
                  </a:rPr>
                  <a:t>, but if (a, 2800)=1, a</a:t>
                </a:r>
                <a:r>
                  <a:rPr lang="en-US" sz="2000" baseline="30000" dirty="0">
                    <a:latin typeface="Calibri" panose="020F0502020204030204" pitchFamily="34" charset="0"/>
                    <a:cs typeface="Calibri" panose="020F0502020204030204" pitchFamily="34" charset="0"/>
                    <a:sym typeface="Symbol" pitchFamily="18" charset="2"/>
                  </a:rPr>
                  <a:t>60</a:t>
                </a:r>
                <a:r>
                  <a:rPr lang="en-US" sz="2000" dirty="0">
                    <a:latin typeface="Calibri" panose="020F0502020204030204" pitchFamily="34" charset="0"/>
                    <a:cs typeface="Calibri" panose="020F0502020204030204" pitchFamily="34" charset="0"/>
                    <a:sym typeface="Symbol" pitchFamily="18" charset="2"/>
                  </a:rPr>
                  <a:t>=1 (mod 2800)</a:t>
                </a:r>
              </a:p>
              <a:p>
                <a:pPr>
                  <a:lnSpc>
                    <a:spcPct val="80000"/>
                  </a:lnSpc>
                </a:pPr>
                <a:endParaRPr lang="en-US" sz="2400" dirty="0">
                  <a:sym typeface="Symbol" pitchFamily="18" charset="2"/>
                </a:endParaRPr>
              </a:p>
              <a:p>
                <a:pPr lvl="1">
                  <a:lnSpc>
                    <a:spcPct val="80000"/>
                  </a:lnSpc>
                  <a:buNone/>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228600" y="1803400"/>
                <a:ext cx="8496300" cy="1854200"/>
              </a:xfrm>
              <a:blipFill>
                <a:blip r:embed="rId2"/>
                <a:stretch>
                  <a:fillRect l="-897" t="-4795"/>
                </a:stretch>
              </a:blipFill>
            </p:spPr>
            <p:txBody>
              <a:bodyPr/>
              <a:lstStyle/>
              <a:p>
                <a:r>
                  <a:rPr lang="en-US">
                    <a:noFill/>
                  </a:rPr>
                  <a:t> </a:t>
                </a:r>
              </a:p>
            </p:txBody>
          </p:sp>
        </mc:Fallback>
      </mc:AlternateContent>
      <p:graphicFrame>
        <p:nvGraphicFramePr>
          <p:cNvPr id="7" name="Table 6"/>
          <p:cNvGraphicFramePr>
            <a:graphicFrameLocks noGrp="1"/>
          </p:cNvGraphicFramePr>
          <p:nvPr>
            <p:extLst>
              <p:ext uri="{D42A27DB-BD31-4B8C-83A1-F6EECF244321}">
                <p14:modId xmlns:p14="http://schemas.microsoft.com/office/powerpoint/2010/main" val="76087633"/>
              </p:ext>
            </p:extLst>
          </p:nvPr>
        </p:nvGraphicFramePr>
        <p:xfrm>
          <a:off x="10668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2</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4</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7</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8</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graphicFrame>
        <p:nvGraphicFramePr>
          <p:cNvPr id="9" name="Table 8"/>
          <p:cNvGraphicFramePr>
            <a:graphicFrameLocks noGrp="1"/>
          </p:cNvGraphicFramePr>
          <p:nvPr>
            <p:extLst>
              <p:ext uri="{D42A27DB-BD31-4B8C-83A1-F6EECF244321}">
                <p14:modId xmlns:p14="http://schemas.microsoft.com/office/powerpoint/2010/main" val="1104986178"/>
              </p:ext>
            </p:extLst>
          </p:nvPr>
        </p:nvGraphicFramePr>
        <p:xfrm>
          <a:off x="5181600" y="3886200"/>
          <a:ext cx="2438400" cy="1854200"/>
        </p:xfrm>
        <a:graphic>
          <a:graphicData uri="http://schemas.openxmlformats.org/drawingml/2006/table">
            <a:tbl>
              <a:tblPr firstRow="1" bandRow="1">
                <a:tableStyleId>{5C22544A-7EE6-4342-B048-85BDC9FD1C3A}</a:tableStyleId>
              </a:tblPr>
              <a:tblGrid>
                <a:gridCol w="749968">
                  <a:extLst>
                    <a:ext uri="{9D8B030D-6E8A-4147-A177-3AD203B41FA5}">
                      <a16:colId xmlns:a16="http://schemas.microsoft.com/office/drawing/2014/main" val="20000"/>
                    </a:ext>
                  </a:extLst>
                </a:gridCol>
                <a:gridCol w="1688432">
                  <a:extLst>
                    <a:ext uri="{9D8B030D-6E8A-4147-A177-3AD203B41FA5}">
                      <a16:colId xmlns:a16="http://schemas.microsoft.com/office/drawing/2014/main" val="20001"/>
                    </a:ext>
                  </a:extLst>
                </a:gridCol>
              </a:tblGrid>
              <a:tr h="370840">
                <a:tc>
                  <a:txBody>
                    <a:bodyPr/>
                    <a:lstStyle/>
                    <a:p>
                      <a:pPr algn="r"/>
                      <a:r>
                        <a:rPr lang="en-US"/>
                        <a:t>a</a:t>
                      </a:r>
                    </a:p>
                  </a:txBody>
                  <a:tcPr/>
                </a:tc>
                <a:tc>
                  <a:txBody>
                    <a:bodyPr/>
                    <a:lstStyle/>
                    <a:p>
                      <a:pPr algn="r"/>
                      <a:r>
                        <a:rPr lang="en-US"/>
                        <a:t>a</a:t>
                      </a:r>
                      <a:r>
                        <a:rPr lang="en-US" baseline="30000"/>
                        <a:t>4 </a:t>
                      </a:r>
                      <a:r>
                        <a:rPr lang="en-US" baseline="0"/>
                        <a:t>(mod 15)</a:t>
                      </a:r>
                      <a:endParaRPr lang="en-US" baseline="30000"/>
                    </a:p>
                  </a:txBody>
                  <a:tcPr/>
                </a:tc>
                <a:extLst>
                  <a:ext uri="{0D108BD9-81ED-4DB2-BD59-A6C34878D82A}">
                    <a16:rowId xmlns:a16="http://schemas.microsoft.com/office/drawing/2014/main" val="10000"/>
                  </a:ext>
                </a:extLst>
              </a:tr>
              <a:tr h="370840">
                <a:tc>
                  <a:txBody>
                    <a:bodyPr/>
                    <a:lstStyle/>
                    <a:p>
                      <a:pPr algn="r"/>
                      <a:r>
                        <a:rPr lang="en-US"/>
                        <a:t>11</a:t>
                      </a:r>
                    </a:p>
                  </a:txBody>
                  <a:tcPr/>
                </a:tc>
                <a:tc>
                  <a:txBody>
                    <a:bodyPr/>
                    <a:lstStyle/>
                    <a:p>
                      <a:pPr algn="r"/>
                      <a:r>
                        <a:rPr lang="en-US"/>
                        <a:t>1</a:t>
                      </a:r>
                    </a:p>
                  </a:txBody>
                  <a:tcPr/>
                </a:tc>
                <a:extLst>
                  <a:ext uri="{0D108BD9-81ED-4DB2-BD59-A6C34878D82A}">
                    <a16:rowId xmlns:a16="http://schemas.microsoft.com/office/drawing/2014/main" val="10001"/>
                  </a:ext>
                </a:extLst>
              </a:tr>
              <a:tr h="370840">
                <a:tc>
                  <a:txBody>
                    <a:bodyPr/>
                    <a:lstStyle/>
                    <a:p>
                      <a:pPr algn="r"/>
                      <a:r>
                        <a:rPr lang="en-US"/>
                        <a:t>13</a:t>
                      </a:r>
                    </a:p>
                  </a:txBody>
                  <a:tcPr/>
                </a:tc>
                <a:tc>
                  <a:txBody>
                    <a:bodyPr/>
                    <a:lstStyle/>
                    <a:p>
                      <a:pPr algn="r"/>
                      <a:r>
                        <a:rPr lang="en-US"/>
                        <a:t>1</a:t>
                      </a:r>
                    </a:p>
                  </a:txBody>
                  <a:tcPr/>
                </a:tc>
                <a:extLst>
                  <a:ext uri="{0D108BD9-81ED-4DB2-BD59-A6C34878D82A}">
                    <a16:rowId xmlns:a16="http://schemas.microsoft.com/office/drawing/2014/main" val="10002"/>
                  </a:ext>
                </a:extLst>
              </a:tr>
              <a:tr h="370840">
                <a:tc>
                  <a:txBody>
                    <a:bodyPr/>
                    <a:lstStyle/>
                    <a:p>
                      <a:pPr algn="r"/>
                      <a:r>
                        <a:rPr lang="en-US"/>
                        <a:t>14</a:t>
                      </a:r>
                    </a:p>
                  </a:txBody>
                  <a:tcPr/>
                </a:tc>
                <a:tc>
                  <a:txBody>
                    <a:bodyPr/>
                    <a:lstStyle/>
                    <a:p>
                      <a:pPr algn="r"/>
                      <a:r>
                        <a:rPr lang="en-US"/>
                        <a:t>1</a:t>
                      </a:r>
                    </a:p>
                  </a:txBody>
                  <a:tcPr/>
                </a:tc>
                <a:extLst>
                  <a:ext uri="{0D108BD9-81ED-4DB2-BD59-A6C34878D82A}">
                    <a16:rowId xmlns:a16="http://schemas.microsoft.com/office/drawing/2014/main" val="10003"/>
                  </a:ext>
                </a:extLst>
              </a:tr>
              <a:tr h="370840">
                <a:tc>
                  <a:txBody>
                    <a:bodyPr/>
                    <a:lstStyle/>
                    <a:p>
                      <a:pPr algn="r"/>
                      <a:r>
                        <a:rPr lang="en-US"/>
                        <a:t>1</a:t>
                      </a:r>
                    </a:p>
                  </a:txBody>
                  <a:tcPr/>
                </a:tc>
                <a:tc>
                  <a:txBody>
                    <a:bodyPr/>
                    <a:lstStyle/>
                    <a:p>
                      <a:pPr algn="r"/>
                      <a:r>
                        <a:rPr lang="en-US"/>
                        <a:t>1</a:t>
                      </a:r>
                    </a:p>
                  </a:txBody>
                  <a:tcPr/>
                </a:tc>
                <a:extLst>
                  <a:ext uri="{0D108BD9-81ED-4DB2-BD59-A6C34878D82A}">
                    <a16:rowId xmlns:a16="http://schemas.microsoft.com/office/drawing/2014/main" val="10004"/>
                  </a:ext>
                </a:extLst>
              </a:tr>
            </a:tbl>
          </a:graphicData>
        </a:graphic>
      </p:graphicFrame>
    </p:spTree>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31426" name="Rectangle 2"/>
              <p:cNvSpPr>
                <a:spLocks noGrp="1" noChangeArrowheads="1"/>
              </p:cNvSpPr>
              <p:nvPr>
                <p:ph type="title"/>
              </p:nvPr>
            </p:nvSpPr>
            <p:spPr>
              <a:xfrm>
                <a:off x="685800" y="0"/>
                <a:ext cx="7772400" cy="914400"/>
              </a:xfrm>
            </p:spPr>
            <p:txBody>
              <a:bodyPr/>
              <a:lstStyle/>
              <a:p>
                <a:pPr/>
                <a14:m>
                  <m:oMathPara xmlns:m="http://schemas.openxmlformats.org/officeDocument/2006/math">
                    <m:oMathParaPr>
                      <m:jc m:val="centerGroup"/>
                    </m:oMathParaPr>
                    <m:oMath xmlns:m="http://schemas.openxmlformats.org/officeDocument/2006/math">
                      <m:r>
                        <a:rPr lang="en-US" sz="3600" i="1" dirty="0" smtClean="0">
                          <a:latin typeface="Cambria Math" panose="02040503050406030204" pitchFamily="18" charset="0"/>
                          <a:ea typeface="Cambria Math" panose="02040503050406030204" pitchFamily="18" charset="0"/>
                          <a:cs typeface="Math1Mono" charset="2"/>
                        </a:rPr>
                        <m:t>𝜑</m:t>
                      </m:r>
                      <m:r>
                        <a:rPr lang="en-US" sz="3600" i="1" dirty="0">
                          <a:latin typeface="Cambria Math" panose="02040503050406030204" pitchFamily="18" charset="0"/>
                        </a:rPr>
                        <m:t>(</m:t>
                      </m:r>
                      <m:r>
                        <a:rPr lang="en-US" sz="3600" i="1" dirty="0">
                          <a:latin typeface="Cambria Math" panose="02040503050406030204" pitchFamily="18" charset="0"/>
                        </a:rPr>
                        <m:t>𝑛</m:t>
                      </m:r>
                      <m:r>
                        <a:rPr lang="en-US" sz="3600" i="1" dirty="0">
                          <a:latin typeface="Cambria Math" panose="02040503050406030204" pitchFamily="18" charset="0"/>
                        </a:rPr>
                        <m:t>)</m:t>
                      </m:r>
                    </m:oMath>
                  </m:oMathPara>
                </a14:m>
                <a:endParaRPr lang="en-US" sz="3600" dirty="0"/>
              </a:p>
            </p:txBody>
          </p:sp>
        </mc:Choice>
        <mc:Fallback xmlns="">
          <p:sp>
            <p:nvSpPr>
              <p:cNvPr id="231426" name="Rectangle 2"/>
              <p:cNvSpPr>
                <a:spLocks noGrp="1" noRot="1" noChangeAspect="1" noMove="1" noResize="1" noEditPoints="1" noAdjustHandles="1" noChangeArrowheads="1" noChangeShapeType="1" noTextEdit="1"/>
              </p:cNvSpPr>
              <p:nvPr>
                <p:ph type="title"/>
              </p:nvPr>
            </p:nvSpPr>
            <p:spPr>
              <a:xfrm>
                <a:off x="685800" y="0"/>
                <a:ext cx="7772400" cy="914400"/>
              </a:xfrm>
              <a:blipFill>
                <a:blip r:embed="rId2"/>
                <a:stretch>
                  <a:fillRect b="-138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31427" name="Rectangle 3"/>
              <p:cNvSpPr>
                <a:spLocks noGrp="1" noChangeArrowheads="1"/>
              </p:cNvSpPr>
              <p:nvPr>
                <p:ph type="body" idx="1"/>
              </p:nvPr>
            </p:nvSpPr>
            <p:spPr>
              <a:xfrm>
                <a:off x="228600" y="1371600"/>
                <a:ext cx="8763000" cy="48006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Examples: </a:t>
                </a:r>
                <a14:m>
                  <m:oMath xmlns:m="http://schemas.openxmlformats.org/officeDocument/2006/math">
                    <m:r>
                      <a:rPr lang="en-US" sz="200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1</m:t>
                        </m:r>
                      </m:e>
                    </m:d>
                    <m:r>
                      <a:rPr lang="en-US" sz="2000" b="0" i="1" smtClean="0">
                        <a:latin typeface="Cambria Math" panose="02040503050406030204" pitchFamily="18" charset="0"/>
                        <a:ea typeface="Cambria Math" panose="02040503050406030204" pitchFamily="18" charset="0"/>
                        <a:cs typeface="Math1Mono" charset="2"/>
                      </a:rPr>
                      <m:t>=1,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5</m:t>
                        </m:r>
                      </m:e>
                    </m:d>
                    <m:r>
                      <a:rPr lang="en-US" sz="2000" b="0" i="0" smtClean="0">
                        <a:latin typeface="Cambria Math" panose="02040503050406030204" pitchFamily="18" charset="0"/>
                        <a:ea typeface="Cambria Math" panose="02040503050406030204" pitchFamily="18" charset="0"/>
                        <a:cs typeface="Math1Mono" charset="2"/>
                      </a:rPr>
                      <m:t>=4, </m:t>
                    </m:r>
                    <m:r>
                      <m:rPr>
                        <m:sty m:val="p"/>
                      </m:rPr>
                      <a:rPr lang="el-GR" sz="2000" b="0" i="1" smtClean="0">
                        <a:latin typeface="Cambria Math" panose="02040503050406030204" pitchFamily="18" charset="0"/>
                        <a:ea typeface="Cambria Math" panose="02040503050406030204" pitchFamily="18" charset="0"/>
                        <a:cs typeface="Math1Mono" charset="2"/>
                      </a:rPr>
                      <m:t>φ</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1" smtClean="0">
                            <a:latin typeface="Cambria Math" panose="02040503050406030204" pitchFamily="18" charset="0"/>
                            <a:ea typeface="Cambria Math" panose="02040503050406030204" pitchFamily="18" charset="0"/>
                            <a:cs typeface="Math1Mono" charset="2"/>
                          </a:rPr>
                          <m:t>25</m:t>
                        </m:r>
                      </m:e>
                    </m:d>
                    <m:r>
                      <a:rPr lang="en-US" sz="2000" b="0" i="1" smtClean="0">
                        <a:latin typeface="Cambria Math" panose="02040503050406030204" pitchFamily="18" charset="0"/>
                        <a:ea typeface="Cambria Math" panose="02040503050406030204" pitchFamily="18" charset="0"/>
                        <a:cs typeface="Math1Mono" charset="2"/>
                      </a:rPr>
                      <m:t>=20, </m:t>
                    </m:r>
                    <m:r>
                      <a:rPr lang="en-US" sz="2000" b="0" i="1" smtClean="0">
                        <a:latin typeface="Cambria Math" panose="02040503050406030204" pitchFamily="18" charset="0"/>
                        <a:ea typeface="Cambria Math" panose="02040503050406030204" pitchFamily="18" charset="0"/>
                        <a:cs typeface="Math1Mono" charset="2"/>
                      </a:rPr>
                      <m:t>𝜑</m:t>
                    </m:r>
                    <m:d>
                      <m:dPr>
                        <m:ctrlPr>
                          <a:rPr lang="en-US" sz="2000" b="0" i="1" smtClean="0">
                            <a:latin typeface="Cambria Math" panose="02040503050406030204" pitchFamily="18" charset="0"/>
                            <a:ea typeface="Cambria Math" panose="02040503050406030204" pitchFamily="18" charset="0"/>
                            <a:cs typeface="Math1Mono" charset="2"/>
                          </a:rPr>
                        </m:ctrlPr>
                      </m:dPr>
                      <m:e>
                        <m:r>
                          <a:rPr lang="en-US" sz="2000" b="0" i="0" smtClean="0">
                            <a:latin typeface="Cambria Math" panose="02040503050406030204" pitchFamily="18" charset="0"/>
                            <a:ea typeface="Cambria Math" panose="02040503050406030204" pitchFamily="18" charset="0"/>
                            <a:cs typeface="Math1Mono" charset="2"/>
                          </a:rPr>
                          <m:t>135</m:t>
                        </m:r>
                      </m:e>
                    </m:d>
                    <m:r>
                      <a:rPr lang="en-US" sz="2000" b="0" i="0" smtClean="0">
                        <a:latin typeface="Cambria Math" panose="02040503050406030204" pitchFamily="18" charset="0"/>
                        <a:ea typeface="Cambria Math" panose="02040503050406030204" pitchFamily="18" charset="0"/>
                        <a:cs typeface="Math1Mono" charset="2"/>
                      </a:rPr>
                      <m:t>=40</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Special case for RSA: </a:t>
                </a:r>
                <a14:m>
                  <m:oMath xmlns:m="http://schemas.openxmlformats.org/officeDocument/2006/math">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rPr>
                      <m:t>𝑝𝑞</m:t>
                    </m:r>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𝑝𝑞</m:t>
                        </m:r>
                      </m:e>
                    </m:d>
                    <m:r>
                      <a:rPr lang="en-US" sz="2000" b="0" i="1" smtClean="0">
                        <a:latin typeface="Cambria Math" panose="02040503050406030204" pitchFamily="18" charset="0"/>
                        <a:ea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𝑝</m:t>
                        </m:r>
                      </m:e>
                    </m:d>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m:rPr>
                            <m:sty m:val="p"/>
                          </m:rPr>
                          <a:rPr lang="en-US" sz="2000" b="0" i="0" smtClean="0">
                            <a:latin typeface="Cambria Math" panose="02040503050406030204" pitchFamily="18" charset="0"/>
                            <a:ea typeface="Cambria Math" panose="02040503050406030204" pitchFamily="18" charset="0"/>
                          </a:rPr>
                          <m:t>q</m:t>
                        </m:r>
                      </m:e>
                    </m:d>
                    <m:r>
                      <a:rPr lang="en-US" sz="2000" b="0" i="0" smtClean="0">
                        <a:latin typeface="Cambria Math" panose="02040503050406030204" pitchFamily="18" charset="0"/>
                        <a:ea typeface="Cambria Math" panose="02040503050406030204" pitchFamily="18" charset="0"/>
                      </a:rPr>
                      <m:t>=(</m:t>
                    </m:r>
                    <m:r>
                      <m:rPr>
                        <m:sty m:val="p"/>
                      </m:rPr>
                      <a:rPr lang="en-US" sz="2000" b="0" i="0" smtClean="0">
                        <a:latin typeface="Cambria Math" panose="02040503050406030204" pitchFamily="18" charset="0"/>
                        <a:ea typeface="Cambria Math" panose="02040503050406030204" pitchFamily="18" charset="0"/>
                      </a:rPr>
                      <m:t>p</m:t>
                    </m:r>
                    <m:r>
                      <a:rPr lang="en-US" sz="2000" b="0" i="0" smtClean="0">
                        <a:latin typeface="Cambria Math" panose="02040503050406030204" pitchFamily="18" charset="0"/>
                        <a:ea typeface="Cambria Math" panose="02040503050406030204" pitchFamily="18" charset="0"/>
                      </a:rPr>
                      <m:t>−1)(</m:t>
                    </m:r>
                    <m:r>
                      <m:rPr>
                        <m:sty m:val="p"/>
                      </m:rPr>
                      <a:rPr lang="en-US" sz="2000" b="0" i="0" smtClean="0">
                        <a:latin typeface="Cambria Math" panose="02040503050406030204" pitchFamily="18" charset="0"/>
                        <a:ea typeface="Cambria Math" panose="02040503050406030204" pitchFamily="18" charset="0"/>
                      </a:rPr>
                      <m:t>q</m:t>
                    </m:r>
                    <m:r>
                      <a:rPr lang="en-US" sz="2000" b="0" i="0"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e=5 and (e, (p-1)(q-1))=1</a:t>
                </a:r>
              </a:p>
              <a:p>
                <a:pPr>
                  <a:lnSpc>
                    <a:spcPct val="95000"/>
                  </a:lnSpc>
                  <a:spcBef>
                    <a:spcPts val="200"/>
                  </a:spcBef>
                </a:pPr>
                <a:r>
                  <a:rPr lang="en-US" sz="2000" dirty="0">
                    <a:latin typeface="Calibri" panose="020F0502020204030204" pitchFamily="34" charset="0"/>
                    <a:cs typeface="Calibri" panose="020F0502020204030204" pitchFamily="34" charset="0"/>
                  </a:rPr>
                  <a:t>There are integers d, </a:t>
                </a:r>
                <a14:m>
                  <m:oMath xmlns:m="http://schemas.openxmlformats.org/officeDocument/2006/math">
                    <m:r>
                      <a:rPr lang="en-US" sz="2000" b="0" i="1" smtClean="0">
                        <a:latin typeface="Cambria Math" panose="02040503050406030204" pitchFamily="18" charset="0"/>
                      </a:rPr>
                      <m:t>𝑚</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=1</m:t>
                    </m:r>
                  </m:oMath>
                </a14:m>
                <a:endParaRPr lang="en-US" sz="2000" dirty="0">
                  <a:latin typeface="Calibri" panose="020F0502020204030204" pitchFamily="34" charset="0"/>
                  <a:cs typeface="Calibri" panose="020F0502020204030204" pitchFamily="34" charset="0"/>
                </a:endParaRPr>
              </a:p>
              <a:p>
                <a:pPr>
                  <a:lnSpc>
                    <a:spcPct val="95000"/>
                  </a:lnSpc>
                  <a:spcBef>
                    <a:spcPts val="200"/>
                  </a:spcBef>
                </a:pPr>
                <a:r>
                  <a:rPr lang="en-US" sz="2000" dirty="0">
                    <a:latin typeface="Calibri" panose="020F0502020204030204" pitchFamily="34" charset="0"/>
                    <a:cs typeface="Calibri" panose="020F0502020204030204" pitchFamily="34" charset="0"/>
                  </a:rPr>
                  <a:t>Put x= a</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pPr lvl="1">
                  <a:lnSpc>
                    <a:spcPct val="95000"/>
                  </a:lnSpc>
                  <a:spcBef>
                    <a:spcPts val="200"/>
                  </a:spcBef>
                </a:pP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𝑥</m:t>
                        </m:r>
                      </m:e>
                      <m:sup>
                        <m:r>
                          <a:rPr lang="en-US" sz="2000" b="0" i="1" smtClean="0">
                            <a:latin typeface="Cambria Math" panose="02040503050406030204" pitchFamily="18" charset="0"/>
                          </a:rPr>
                          <m:t>𝑑</m:t>
                        </m:r>
                      </m:sup>
                    </m:sSup>
                    <m:r>
                      <a:rPr lang="en-US" sz="2000" b="0" i="1" smtClean="0">
                        <a:latin typeface="Cambria Math" panose="02040503050406030204" pitchFamily="18" charset="0"/>
                      </a:rPr>
                      <m:t>=</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𝑒𝑑</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 </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1−</m:t>
                        </m:r>
                        <m:r>
                          <a:rPr lang="en-US" sz="2000" b="0" i="1" smtClean="0">
                            <a:latin typeface="Cambria Math" panose="02040503050406030204" pitchFamily="18" charset="0"/>
                          </a:rPr>
                          <m:t>𝑚</m:t>
                        </m:r>
                        <m:r>
                          <a:rPr lang="en-US" sz="2000" b="0" i="1" smtClean="0">
                            <a:latin typeface="Cambria Math" panose="02040503050406030204" pitchFamily="18" charset="0"/>
                            <a:ea typeface="Cambria Math" panose="02040503050406030204" pitchFamily="18" charset="0"/>
                          </a:rPr>
                          <m:t>𝜑</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sup>
                    </m:sSup>
                    <m:r>
                      <a:rPr lang="en-US" sz="2000" b="0" i="1" smtClean="0">
                        <a:latin typeface="Cambria Math" panose="02040503050406030204" pitchFamily="18" charset="0"/>
                      </a:rPr>
                      <m:t> </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e>
                    </m:d>
                    <m:r>
                      <a:rPr lang="en-US" sz="2000" b="0" i="1" smtClean="0">
                        <a:latin typeface="Cambria Math" panose="02040503050406030204" pitchFamily="18" charset="0"/>
                      </a:rPr>
                      <m:t>=</m:t>
                    </m:r>
                    <m:r>
                      <a:rPr lang="en-US" sz="2000" b="0" i="1" smtClean="0">
                        <a:latin typeface="Cambria Math" panose="02040503050406030204" pitchFamily="18" charset="0"/>
                      </a:rPr>
                      <m:t>𝑎</m:t>
                    </m:r>
                  </m:oMath>
                </a14:m>
                <a:r>
                  <a:rPr lang="en-US" sz="2000" dirty="0">
                    <a:latin typeface="Calibri" panose="020F0502020204030204" pitchFamily="34" charset="0"/>
                    <a:cs typeface="Calibri" panose="020F0502020204030204" pitchFamily="34" charset="0"/>
                  </a:rPr>
                  <a:t>.</a:t>
                </a:r>
              </a:p>
              <a:p>
                <a:pPr>
                  <a:lnSpc>
                    <a:spcPct val="95000"/>
                  </a:lnSpc>
                  <a:spcBef>
                    <a:spcPts val="200"/>
                  </a:spcBef>
                </a:pPr>
                <a:r>
                  <a:rPr lang="en-US" sz="2000" dirty="0">
                    <a:latin typeface="Calibri" panose="020F0502020204030204" pitchFamily="34" charset="0"/>
                    <a:cs typeface="Calibri" panose="020F0502020204030204" pitchFamily="34" charset="0"/>
                  </a:rPr>
                  <a:t>Example: </a:t>
                </a:r>
              </a:p>
              <a:p>
                <a:pPr lvl="1">
                  <a:lnSpc>
                    <a:spcPct val="95000"/>
                  </a:lnSpc>
                  <a:spcBef>
                    <a:spcPts val="200"/>
                  </a:spcBef>
                </a:pPr>
                <a:r>
                  <a:rPr lang="en-US" sz="2000" dirty="0">
                    <a:latin typeface="Calibri" panose="020F0502020204030204" pitchFamily="34" charset="0"/>
                    <a:cs typeface="Calibri" panose="020F0502020204030204" pitchFamily="34" charset="0"/>
                  </a:rPr>
                  <a:t>n= 13x17= 221.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221</m:t>
                        </m:r>
                      </m:e>
                    </m:d>
                    <m:r>
                      <a:rPr lang="en-US" sz="2000" b="0" i="1" smtClean="0">
                        <a:latin typeface="Cambria Math" panose="02040503050406030204" pitchFamily="18" charset="0"/>
                        <a:ea typeface="Cambria Math" panose="02040503050406030204" pitchFamily="18" charset="0"/>
                      </a:rPr>
                      <m:t>=12 ×16=192</m:t>
                    </m:r>
                  </m:oMath>
                </a14:m>
                <a:r>
                  <a:rPr lang="en-US" sz="2000" dirty="0">
                    <a:latin typeface="Calibri" panose="020F0502020204030204" pitchFamily="34" charset="0"/>
                    <a:cs typeface="Calibri" panose="020F0502020204030204" pitchFamily="34" charset="0"/>
                  </a:rPr>
                  <a:t>.  </a:t>
                </a:r>
              </a:p>
              <a:p>
                <a:pPr lvl="1">
                  <a:lnSpc>
                    <a:spcPct val="95000"/>
                  </a:lnSpc>
                  <a:spcBef>
                    <a:spcPts val="200"/>
                  </a:spcBef>
                </a:pPr>
                <a:r>
                  <a:rPr lang="en-US" sz="2000" dirty="0">
                    <a:latin typeface="Calibri" panose="020F0502020204030204" pitchFamily="34" charset="0"/>
                    <a:cs typeface="Calibri" panose="020F0502020204030204" pitchFamily="34" charset="0"/>
                  </a:rPr>
                  <a:t>5(-115)+192(3)=1.  d=-115=192-115=77 (mod f(n)).</a:t>
                </a:r>
              </a:p>
              <a:p>
                <a:pPr lvl="1">
                  <a:lnSpc>
                    <a:spcPct val="95000"/>
                  </a:lnSpc>
                  <a:spcBef>
                    <a:spcPts val="200"/>
                  </a:spcBef>
                </a:pPr>
                <a:r>
                  <a:rPr lang="en-US" sz="2000" dirty="0">
                    <a:latin typeface="Calibri" panose="020F0502020204030204" pitchFamily="34" charset="0"/>
                    <a:cs typeface="Calibri" panose="020F0502020204030204" pitchFamily="34" charset="0"/>
                  </a:rPr>
                  <a:t>a= 53 so x= 53</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53 (mod 221)= 157x157x53= 66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 x 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221).</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 66, 66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(mod 221)= 157, 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(mod 221)= 118, 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(mod 221)= 1. </a:t>
                </a:r>
              </a:p>
              <a:p>
                <a:pPr lvl="1">
                  <a:lnSpc>
                    <a:spcPct val="95000"/>
                  </a:lnSpc>
                  <a:spcBef>
                    <a:spcPts val="200"/>
                  </a:spcBef>
                </a:pP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77</a:t>
                </a:r>
                <a:r>
                  <a:rPr lang="en-US" sz="2000" dirty="0">
                    <a:latin typeface="Calibri" panose="020F0502020204030204" pitchFamily="34" charset="0"/>
                    <a:cs typeface="Calibri" panose="020F0502020204030204" pitchFamily="34" charset="0"/>
                  </a:rPr>
                  <a:t>=66</a:t>
                </a:r>
                <a:r>
                  <a:rPr lang="en-US" sz="2000" baseline="30000" dirty="0">
                    <a:latin typeface="Calibri" panose="020F0502020204030204" pitchFamily="34" charset="0"/>
                    <a:cs typeface="Calibri" panose="020F0502020204030204" pitchFamily="34" charset="0"/>
                  </a:rPr>
                  <a:t>64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x66</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(mod 221)=1x1x118x66=7788-35(221)=53.</a:t>
                </a:r>
              </a:p>
              <a:p>
                <a:pPr lvl="1">
                  <a:lnSpc>
                    <a:spcPct val="95000"/>
                  </a:lnSpc>
                </a:pPr>
                <a:endParaRPr lang="en-US" sz="2000" dirty="0"/>
              </a:p>
              <a:p>
                <a:pPr>
                  <a:lnSpc>
                    <a:spcPct val="95000"/>
                  </a:lnSpc>
                </a:pPr>
                <a:endParaRPr lang="en-US" sz="2000" dirty="0"/>
              </a:p>
              <a:p>
                <a:pPr lvl="1">
                  <a:lnSpc>
                    <a:spcPct val="95000"/>
                  </a:lnSpc>
                </a:pPr>
                <a:endParaRPr lang="en-US" sz="2000" dirty="0"/>
              </a:p>
              <a:p>
                <a:pPr>
                  <a:lnSpc>
                    <a:spcPct val="95000"/>
                  </a:lnSpc>
                  <a:buNone/>
                </a:pPr>
                <a:endParaRPr lang="en-US" sz="2400" dirty="0"/>
              </a:p>
              <a:p>
                <a:pPr>
                  <a:lnSpc>
                    <a:spcPct val="95000"/>
                  </a:lnSpc>
                  <a:buNone/>
                </a:pPr>
                <a:endParaRPr lang="en-US" sz="2400" dirty="0"/>
              </a:p>
            </p:txBody>
          </p:sp>
        </mc:Choice>
        <mc:Fallback xmlns="">
          <p:sp>
            <p:nvSpPr>
              <p:cNvPr id="231427" name="Rectangle 3"/>
              <p:cNvSpPr>
                <a:spLocks noGrp="1" noRot="1" noChangeAspect="1" noMove="1" noResize="1" noEditPoints="1" noAdjustHandles="1" noChangeArrowheads="1" noChangeShapeType="1" noTextEdit="1"/>
              </p:cNvSpPr>
              <p:nvPr>
                <p:ph type="body" idx="1"/>
              </p:nvPr>
            </p:nvSpPr>
            <p:spPr>
              <a:xfrm>
                <a:off x="228600" y="1371600"/>
                <a:ext cx="8763000" cy="4800600"/>
              </a:xfrm>
              <a:blipFill>
                <a:blip r:embed="rId3"/>
                <a:stretch>
                  <a:fillRect l="-870" t="-1055"/>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25</a:t>
            </a:fld>
            <a:endParaRPr 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26</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Solving </a:t>
            </a:r>
            <a:r>
              <a:rPr lang="en-US" sz="3600" err="1"/>
              <a:t>Congruences</a:t>
            </a:r>
            <a:r>
              <a:rPr lang="en-US" sz="3600"/>
              <a:t> (mod </a:t>
            </a:r>
            <a:r>
              <a:rPr lang="en-US" sz="3600" err="1"/>
              <a:t>n</a:t>
            </a:r>
            <a:r>
              <a:rPr lang="en-US" sz="3600"/>
              <a:t>) </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2057400"/>
                <a:ext cx="8534400" cy="3886200"/>
              </a:xfrm>
            </p:spPr>
            <p:txBody>
              <a:bodyPr/>
              <a:lstStyle/>
              <a:p>
                <a:pPr>
                  <a:lnSpc>
                    <a:spcPct val="80000"/>
                  </a:lnSpc>
                </a:pPr>
                <a:r>
                  <a:rPr lang="en-US" sz="2400" dirty="0">
                    <a:latin typeface="Calibri" panose="020F0502020204030204" pitchFamily="34" charset="0"/>
                    <a:cs typeface="Calibri" panose="020F0502020204030204" pitchFamily="34" charset="0"/>
                    <a:sym typeface="Symbol" pitchFamily="18" charset="2"/>
                  </a:rPr>
                  <a:t>Solve ax=b (mod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Same as for n=p, except some equations will not have solutions.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Procedure:  If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 does not divide b</a:t>
                </a:r>
                <a:r>
                  <a:rPr lang="en-US" sz="2000" dirty="0">
                    <a:latin typeface="Calibri" panose="020F0502020204030204" pitchFamily="34" charset="0"/>
                    <a:cs typeface="Calibri" panose="020F0502020204030204" pitchFamily="34" charset="0"/>
                  </a:rPr>
                  <a:t>, there is no solution if b&gt;0 (mod n) and everything is a solution if b=0 (mod n).  After dividing both sides by (</a:t>
                </a:r>
                <a:r>
                  <a:rPr lang="en-US" sz="2000" dirty="0" err="1">
                    <a:latin typeface="Calibri" panose="020F0502020204030204" pitchFamily="34" charset="0"/>
                    <a:cs typeface="Calibri" panose="020F0502020204030204" pitchFamily="34" charset="0"/>
                  </a:rPr>
                  <a:t>a,n</a:t>
                </a:r>
                <a:r>
                  <a:rPr lang="en-US" sz="2000" dirty="0">
                    <a:latin typeface="Calibri" panose="020F0502020204030204" pitchFamily="34" charset="0"/>
                    <a:cs typeface="Calibri" panose="020F0502020204030204" pitchFamily="34" charset="0"/>
                  </a:rPr>
                  <a:t>), This leaves us with </a:t>
                </a:r>
                <a14:m>
                  <m:oMath xmlns:m="http://schemas.openxmlformats.org/officeDocument/2006/math">
                    <m:d>
                      <m:dPr>
                        <m:ctrlPr>
                          <a:rPr lang="en-US" sz="2000" b="0" i="1" smtClean="0">
                            <a:latin typeface="Cambria Math" panose="02040503050406030204" pitchFamily="18" charset="0"/>
                            <a:cs typeface="Arial" pitchFamily="34" charset="0"/>
                          </a:rPr>
                        </m:ctrlPr>
                      </m:dPr>
                      <m:e>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 </m:t>
                        </m:r>
                        <m:f>
                          <m:fPr>
                            <m:ctrlPr>
                              <a:rPr lang="en-US" sz="2000" b="0" i="1" smtClean="0">
                                <a:latin typeface="Cambria Math" panose="02040503050406030204" pitchFamily="18" charset="0"/>
                                <a:cs typeface="Arial" pitchFamily="34" charset="0"/>
                              </a:rPr>
                            </m:ctrlPr>
                          </m:fPr>
                          <m:num>
                            <m:r>
                              <a:rPr lang="en-US" sz="2000" b="0" i="1" smtClean="0">
                                <a:latin typeface="Cambria Math" panose="02040503050406030204" pitchFamily="18" charset="0"/>
                                <a:cs typeface="Arial" pitchFamily="34" charset="0"/>
                              </a:rPr>
                              <m:t>𝑛</m:t>
                            </m:r>
                          </m:num>
                          <m:den>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𝑎</m:t>
                            </m:r>
                            <m:r>
                              <a:rPr lang="en-US" sz="2000" b="0" i="1" smtClean="0">
                                <a:latin typeface="Cambria Math" panose="02040503050406030204" pitchFamily="18" charset="0"/>
                                <a:cs typeface="Arial" pitchFamily="34" charset="0"/>
                              </a:rPr>
                              <m:t>,</m:t>
                            </m:r>
                            <m:r>
                              <a:rPr lang="en-US" sz="2000" b="0" i="1" smtClean="0">
                                <a:latin typeface="Cambria Math" panose="02040503050406030204" pitchFamily="18" charset="0"/>
                                <a:cs typeface="Arial" pitchFamily="34" charset="0"/>
                              </a:rPr>
                              <m:t>𝑛</m:t>
                            </m:r>
                            <m:r>
                              <a:rPr lang="en-US" sz="2000" b="0" i="1" smtClean="0">
                                <a:latin typeface="Cambria Math" panose="02040503050406030204" pitchFamily="18" charset="0"/>
                                <a:cs typeface="Arial" pitchFamily="34" charset="0"/>
                              </a:rPr>
                              <m:t>)</m:t>
                            </m:r>
                          </m:den>
                        </m:f>
                      </m:e>
                    </m:d>
                    <m:r>
                      <a:rPr lang="en-US" sz="2000" b="0" i="1" smtClean="0">
                        <a:latin typeface="Cambria Math" panose="02040503050406030204" pitchFamily="18" charset="0"/>
                        <a:cs typeface="Arial" pitchFamily="34" charset="0"/>
                      </a:rPr>
                      <m:t>=1</m:t>
                    </m:r>
                  </m:oMath>
                </a14:m>
                <a:r>
                  <a:rPr lang="en-US" sz="2000" dirty="0">
                    <a:latin typeface="Calibri" panose="020F0502020204030204" pitchFamily="34" charset="0"/>
                    <a:cs typeface="Calibri" panose="020F0502020204030204" pitchFamily="34" charset="0"/>
                  </a:rPr>
                  <a:t>.  We find </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such that </a:t>
                </a:r>
                <a:r>
                  <a:rPr lang="en-US" sz="2000" dirty="0" err="1">
                    <a:latin typeface="Calibri" panose="020F0502020204030204" pitchFamily="34" charset="0"/>
                    <a:cs typeface="Calibri" panose="020F0502020204030204" pitchFamily="34" charset="0"/>
                  </a:rPr>
                  <a:t>au+pn</a:t>
                </a:r>
                <a:r>
                  <a:rPr lang="en-US" sz="2000" dirty="0">
                    <a:latin typeface="Calibri" panose="020F0502020204030204" pitchFamily="34" charset="0"/>
                    <a:cs typeface="Calibri" panose="020F0502020204030204" pitchFamily="34" charset="0"/>
                  </a:rPr>
                  <a:t>=1. (</a:t>
                </a:r>
                <a:r>
                  <a:rPr lang="en-US" sz="2000" dirty="0" err="1">
                    <a:latin typeface="Calibri" panose="020F0502020204030204" pitchFamily="34" charset="0"/>
                    <a:cs typeface="Calibri" panose="020F0502020204030204" pitchFamily="34" charset="0"/>
                  </a:rPr>
                  <a:t>ub</a:t>
                </a:r>
                <a:r>
                  <a:rPr lang="en-US" sz="2000" dirty="0">
                    <a:latin typeface="Calibri" panose="020F0502020204030204" pitchFamily="34" charset="0"/>
                    <a:cs typeface="Calibri" panose="020F0502020204030204" pitchFamily="34" charset="0"/>
                  </a:rPr>
                  <a:t>) is the solution.</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2057400"/>
                <a:ext cx="8534400" cy="3886200"/>
              </a:xfrm>
              <a:blipFill>
                <a:blip r:embed="rId2"/>
                <a:stretch>
                  <a:fillRect l="-1190" t="-3257"/>
                </a:stretch>
              </a:blipFill>
            </p:spPr>
            <p:txBody>
              <a:bodyPr/>
              <a:lstStyle/>
              <a:p>
                <a:r>
                  <a:rPr lang="en-US">
                    <a:noFill/>
                  </a:rPr>
                  <a:t> </a:t>
                </a:r>
              </a:p>
            </p:txBody>
          </p:sp>
        </mc:Fallback>
      </mc:AlternateContent>
    </p:spTree>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1143000"/>
          </a:xfrm>
        </p:spPr>
        <p:txBody>
          <a:bodyPr/>
          <a:lstStyle/>
          <a:p>
            <a:r>
              <a:rPr lang="en-US" sz="3600"/>
              <a:t>Solving Congruence Example mod </a:t>
            </a:r>
            <a:r>
              <a:rPr lang="en-US" sz="3600" err="1"/>
              <a:t>n</a:t>
            </a:r>
            <a:endParaRPr lang="en-US" sz="3600"/>
          </a:p>
        </p:txBody>
      </p:sp>
      <p:sp>
        <p:nvSpPr>
          <p:cNvPr id="231427" name="Rectangle 3"/>
          <p:cNvSpPr>
            <a:spLocks noGrp="1" noChangeArrowheads="1"/>
          </p:cNvSpPr>
          <p:nvPr>
            <p:ph type="body" idx="1"/>
          </p:nvPr>
        </p:nvSpPr>
        <p:spPr>
          <a:xfrm>
            <a:off x="304800" y="2133600"/>
            <a:ext cx="8458200" cy="4038600"/>
          </a:xfrm>
        </p:spPr>
        <p:txBody>
          <a:bodyPr/>
          <a:lstStyle/>
          <a:p>
            <a:pPr>
              <a:lnSpc>
                <a:spcPct val="95000"/>
              </a:lnSpc>
            </a:pPr>
            <a:r>
              <a:rPr lang="en-US" sz="2000" dirty="0"/>
              <a:t>Solve 3x=2 (mod 55)</a:t>
            </a:r>
          </a:p>
          <a:p>
            <a:pPr lvl="1">
              <a:lnSpc>
                <a:spcPct val="95000"/>
              </a:lnSpc>
            </a:pPr>
            <a:r>
              <a:rPr lang="en-US" sz="2000" dirty="0"/>
              <a:t>3(-18)+55(1)=1</a:t>
            </a:r>
          </a:p>
          <a:p>
            <a:pPr lvl="1">
              <a:lnSpc>
                <a:spcPct val="95000"/>
              </a:lnSpc>
            </a:pPr>
            <a:r>
              <a:rPr lang="en-US" sz="2000" dirty="0"/>
              <a:t>3(-18)=3(55-18)=3(37)=1 (mod 55)</a:t>
            </a:r>
          </a:p>
          <a:p>
            <a:pPr lvl="1">
              <a:lnSpc>
                <a:spcPct val="95000"/>
              </a:lnSpc>
            </a:pPr>
            <a:r>
              <a:rPr lang="en-US" sz="2000" dirty="0"/>
              <a:t>3(37x2)= 2 (mod 55)</a:t>
            </a:r>
          </a:p>
          <a:p>
            <a:pPr lvl="1">
              <a:lnSpc>
                <a:spcPct val="95000"/>
              </a:lnSpc>
            </a:pPr>
            <a:r>
              <a:rPr lang="en-US" sz="2000" dirty="0"/>
              <a:t>So 74= 19 (mod 55) is a solution: 3x19=57=2 (mod 55)</a:t>
            </a:r>
          </a:p>
          <a:p>
            <a:pPr lvl="1">
              <a:lnSpc>
                <a:spcPct val="95000"/>
              </a:lnSpc>
              <a:buNone/>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27</a:t>
            </a:fld>
            <a:endParaRPr lang="en-US"/>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28</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Quadratic Residues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04800" y="1295400"/>
                <a:ext cx="8534400" cy="5181600"/>
              </a:xfrm>
            </p:spPr>
            <p:txBody>
              <a:bodyPr>
                <a:noAutofit/>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Which elements, x,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have square roots?</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Is there a y 𝝴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such that x=y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Suppose g is a generator, look at {g, g</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,…,g</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Even if x= g</a:t>
                </a:r>
                <a:r>
                  <a:rPr lang="en-US" sz="2000" baseline="30000" dirty="0">
                    <a:latin typeface="Calibri" panose="020F0502020204030204" pitchFamily="34" charset="0"/>
                    <a:cs typeface="Calibri" panose="020F0502020204030204" pitchFamily="34" charset="0"/>
                    <a:sym typeface="Symbol" pitchFamily="18" charset="2"/>
                  </a:rPr>
                  <a:t>2k</a:t>
                </a:r>
                <a:r>
                  <a:rPr lang="en-US" sz="2000" dirty="0">
                    <a:latin typeface="Calibri" panose="020F0502020204030204" pitchFamily="34" charset="0"/>
                    <a:cs typeface="Calibri" panose="020F0502020204030204" pitchFamily="34" charset="0"/>
                    <a:sym typeface="Symbol" pitchFamily="18" charset="2"/>
                  </a:rPr>
                  <a:t> and y= </a:t>
                </a:r>
                <a:r>
                  <a:rPr lang="en-US" sz="2000" dirty="0" err="1">
                    <a:latin typeface="Calibri" panose="020F0502020204030204" pitchFamily="34" charset="0"/>
                    <a:cs typeface="Calibri" panose="020F0502020204030204" pitchFamily="34" charset="0"/>
                    <a:sym typeface="Symbol" pitchFamily="18" charset="2"/>
                  </a:rPr>
                  <a:t>g</a:t>
                </a:r>
                <a:r>
                  <a:rPr lang="en-US" sz="2000" baseline="30000" dirty="0" err="1">
                    <a:latin typeface="Calibri" panose="020F0502020204030204" pitchFamily="34" charset="0"/>
                    <a:cs typeface="Calibri" panose="020F0502020204030204" pitchFamily="34" charset="0"/>
                    <a:sym typeface="Symbol" pitchFamily="18" charset="2"/>
                  </a:rPr>
                  <a:t>k</a:t>
                </a:r>
                <a:r>
                  <a:rPr lang="en-US" sz="2000" dirty="0">
                    <a:latin typeface="Calibri" panose="020F0502020204030204" pitchFamily="34" charset="0"/>
                    <a:cs typeface="Calibri" panose="020F0502020204030204" pitchFamily="34" charset="0"/>
                    <a:sym typeface="Symbol" pitchFamily="18" charset="2"/>
                  </a:rPr>
                  <a:t>, then y</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=x.</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latin typeface="Cambria Math" panose="02040503050406030204" pitchFamily="18" charset="0"/>
                        <a:sym typeface="Symbol" pitchFamily="18" charset="2"/>
                      </a:rPr>
                      <m:t>𝑥</m:t>
                    </m:r>
                    <m:r>
                      <a:rPr lang="en-US" sz="2000" b="0" i="1" smtClean="0">
                        <a:latin typeface="Cambria Math" panose="02040503050406030204" pitchFamily="18" charset="0"/>
                        <a:ea typeface="Cambria Math" panose="02040503050406030204" pitchFamily="18" charset="0"/>
                        <a:sym typeface="Symbol" pitchFamily="18" charset="2"/>
                      </a:rPr>
                      <m:t>∈</m:t>
                    </m:r>
                    <m:sSubSup>
                      <m:sSubSupPr>
                        <m:ctrlPr>
                          <a:rPr lang="en-US" sz="2000" b="0" i="1" smtClean="0">
                            <a:latin typeface="Cambria Math" panose="02040503050406030204" pitchFamily="18" charset="0"/>
                            <a:ea typeface="Cambria Math" panose="02040503050406030204" pitchFamily="18" charset="0"/>
                            <a:sym typeface="Symbol" pitchFamily="18" charset="2"/>
                          </a:rPr>
                        </m:ctrlPr>
                      </m:sSubSupPr>
                      <m:e>
                        <m:r>
                          <a:rPr lang="en-US" sz="2000" b="0" i="1" smtClean="0">
                            <a:latin typeface="Cambria Math" panose="02040503050406030204" pitchFamily="18" charset="0"/>
                            <a:ea typeface="Cambria Math" panose="02040503050406030204" pitchFamily="18" charset="0"/>
                            <a:sym typeface="Symbol" pitchFamily="18" charset="2"/>
                          </a:rPr>
                          <m:t>ℤ</m:t>
                        </m:r>
                      </m:e>
                      <m:sub>
                        <m:r>
                          <a:rPr lang="en-US" sz="2000" b="0" i="1" smtClean="0">
                            <a:latin typeface="Cambria Math" panose="02040503050406030204" pitchFamily="18" charset="0"/>
                            <a:ea typeface="Cambria Math" panose="02040503050406030204" pitchFamily="18" charset="0"/>
                            <a:sym typeface="Symbol" pitchFamily="18" charset="2"/>
                          </a:rPr>
                          <m:t>𝑝</m:t>
                        </m:r>
                      </m:sub>
                      <m:sup>
                        <m:r>
                          <a:rPr lang="en-US" sz="2000" b="0" i="1" smtClean="0">
                            <a:latin typeface="Cambria Math" panose="02040503050406030204" pitchFamily="18" charset="0"/>
                            <a:ea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has a square root, y, then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=y</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(mod p).</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≠1 then x does not have a square root.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Since x</a:t>
                </a:r>
                <a:r>
                  <a:rPr lang="en-US" sz="2000" baseline="30000" dirty="0">
                    <a:latin typeface="Calibri" panose="020F0502020204030204" pitchFamily="34" charset="0"/>
                    <a:cs typeface="Calibri" panose="020F0502020204030204" pitchFamily="34" charset="0"/>
                    <a:sym typeface="Symbol" pitchFamily="18" charset="2"/>
                  </a:rPr>
                  <a:t>(p-1)</a:t>
                </a:r>
                <a:r>
                  <a:rPr lang="en-US" sz="2000" dirty="0">
                    <a:latin typeface="Calibri" panose="020F0502020204030204" pitchFamily="34" charset="0"/>
                    <a:cs typeface="Calibri" panose="020F0502020204030204" pitchFamily="34" charset="0"/>
                    <a:sym typeface="Symbol" pitchFamily="18" charset="2"/>
                  </a:rPr>
                  <a:t>=1,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is 1 or -1 (mod p).  This leads to:</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has a square root.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x</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 =-1 (mod p) then x does not have a square root. </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Define (a/p)=1 if a has a square root and (a/p)=-1.  This is called the </a:t>
                </a:r>
                <a:r>
                  <a:rPr lang="en-US" sz="2000" i="1" dirty="0">
                    <a:latin typeface="Calibri" panose="020F0502020204030204" pitchFamily="34" charset="0"/>
                    <a:cs typeface="Calibri" panose="020F0502020204030204" pitchFamily="34" charset="0"/>
                    <a:sym typeface="Symbol" pitchFamily="18" charset="2"/>
                  </a:rPr>
                  <a:t>Legendre symbol</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(a/p)= a</a:t>
                </a:r>
                <a:r>
                  <a:rPr lang="en-US" sz="2000" baseline="30000" dirty="0">
                    <a:latin typeface="Calibri" panose="020F0502020204030204" pitchFamily="34" charset="0"/>
                    <a:cs typeface="Calibri" panose="020F0502020204030204" pitchFamily="34" charset="0"/>
                    <a:sym typeface="Symbol" pitchFamily="18" charset="2"/>
                  </a:rPr>
                  <a:t>(p-1)/2</a:t>
                </a:r>
                <a:r>
                  <a:rPr lang="en-US" sz="2000" dirty="0">
                    <a:latin typeface="Calibri" panose="020F0502020204030204" pitchFamily="34" charset="0"/>
                    <a:cs typeface="Calibri" panose="020F0502020204030204" pitchFamily="34" charset="0"/>
                    <a:sym typeface="Symbol" pitchFamily="18" charset="2"/>
                  </a:rPr>
                  <a:t>.</a:t>
                </a: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a and b both have square roots so does ab.  If neither a nor b has a square root ab has a square root.  If only one of a, b has a square root then ab does not have a square root.</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cs typeface="Calibri" panose="020F0502020204030204" pitchFamily="34" charset="0"/>
                            <a:sym typeface="Symbol" pitchFamily="18" charset="2"/>
                          </a:rPr>
                        </m:ctrlPr>
                      </m:dPr>
                      <m:e>
                        <m:f>
                          <m:fPr>
                            <m:ctrlPr>
                              <a:rPr lang="en-US" sz="2000" b="0" i="1" smtClean="0">
                                <a:latin typeface="Cambria Math" panose="02040503050406030204" pitchFamily="18" charset="0"/>
                                <a:cs typeface="Calibri" panose="020F0502020204030204" pitchFamily="34" charset="0"/>
                                <a:sym typeface="Symbol" pitchFamily="18" charset="2"/>
                              </a:rPr>
                            </m:ctrlPr>
                          </m:fPr>
                          <m:num>
                            <m:r>
                              <a:rPr lang="en-US" sz="2000" b="0" i="1" smtClean="0">
                                <a:latin typeface="Cambria Math" panose="02040503050406030204" pitchFamily="18" charset="0"/>
                                <a:cs typeface="Calibri" panose="020F0502020204030204" pitchFamily="34" charset="0"/>
                                <a:sym typeface="Symbol" pitchFamily="18" charset="2"/>
                              </a:rPr>
                              <m:t>𝑎𝑏</m:t>
                            </m:r>
                          </m:num>
                          <m:den>
                            <m:r>
                              <a:rPr lang="en-US" sz="2000" b="0" i="1" smtClean="0">
                                <a:latin typeface="Cambria Math" panose="02040503050406030204" pitchFamily="18" charset="0"/>
                                <a:cs typeface="Calibri" panose="020F0502020204030204" pitchFamily="34" charset="0"/>
                                <a:sym typeface="Symbol" pitchFamily="18" charset="2"/>
                              </a:rPr>
                              <m:t>𝑝</m:t>
                            </m:r>
                          </m:den>
                        </m:f>
                      </m:e>
                    </m:d>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𝑎</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f>
                      <m:fPr>
                        <m:ctrlPr>
                          <a:rPr lang="en-US" sz="2000" i="1">
                            <a:latin typeface="Cambria Math" panose="02040503050406030204" pitchFamily="18" charset="0"/>
                            <a:cs typeface="Calibri" panose="020F0502020204030204" pitchFamily="34" charset="0"/>
                            <a:sym typeface="Symbol" pitchFamily="18" charset="2"/>
                          </a:rPr>
                        </m:ctrlPr>
                      </m:fPr>
                      <m:num>
                        <m:r>
                          <a:rPr lang="en-US" sz="2000" i="1">
                            <a:latin typeface="Cambria Math" panose="02040503050406030204" pitchFamily="18" charset="0"/>
                            <a:cs typeface="Calibri" panose="020F0502020204030204" pitchFamily="34" charset="0"/>
                            <a:sym typeface="Symbol" pitchFamily="18" charset="2"/>
                          </a:rPr>
                          <m:t>𝑏</m:t>
                        </m:r>
                      </m:num>
                      <m:den>
                        <m:r>
                          <a:rPr lang="en-US" sz="2000" i="1">
                            <a:latin typeface="Cambria Math" panose="02040503050406030204" pitchFamily="18" charset="0"/>
                            <a:cs typeface="Calibri" panose="020F0502020204030204" pitchFamily="34" charset="0"/>
                            <a:sym typeface="Symbol" pitchFamily="18" charset="2"/>
                          </a:rPr>
                          <m:t>𝑝</m:t>
                        </m:r>
                      </m:den>
                    </m:f>
                    <m:r>
                      <a:rPr lang="en-US" sz="2000" i="1">
                        <a:latin typeface="Cambria Math" panose="02040503050406030204" pitchFamily="18" charset="0"/>
                        <a:cs typeface="Calibri" panose="020F0502020204030204" pitchFamily="34" charset="0"/>
                        <a:sym typeface="Symbol" pitchFamily="18" charset="2"/>
                      </a:rPr>
                      <m:t>)</m:t>
                    </m:r>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marL="0" indent="0">
                  <a:lnSpc>
                    <a:spcPct val="80000"/>
                  </a:lnSpc>
                  <a:spcBef>
                    <a:spcPts val="200"/>
                  </a:spcBef>
                  <a:buNone/>
                </a:pPr>
                <a:endParaRPr lang="en-US" sz="2000" dirty="0">
                  <a:sym typeface="Symbol" pitchFamily="18" charset="2"/>
                </a:endParaRPr>
              </a:p>
              <a:p>
                <a:pPr lvl="1">
                  <a:lnSpc>
                    <a:spcPct val="80000"/>
                  </a:lnSpc>
                </a:pPr>
                <a:endParaRPr lang="en-US" sz="2000" dirty="0">
                  <a:sym typeface="Symbol" pitchFamily="18" charset="2"/>
                </a:endParaRPr>
              </a:p>
              <a:p>
                <a:pPr lvl="1">
                  <a:lnSpc>
                    <a:spcPct val="80000"/>
                  </a:lnSpc>
                </a:pPr>
                <a:endParaRPr lang="en-US" sz="20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04800" y="1295400"/>
                <a:ext cx="8534400" cy="5181600"/>
              </a:xfrm>
              <a:blipFill>
                <a:blip r:embed="rId2"/>
                <a:stretch>
                  <a:fillRect l="-744" t="-1711" r="-893"/>
                </a:stretch>
              </a:blipFill>
            </p:spPr>
            <p:txBody>
              <a:bodyPr/>
              <a:lstStyle/>
              <a:p>
                <a:r>
                  <a:rPr lang="en-US">
                    <a:noFill/>
                  </a:rPr>
                  <a:t> </a:t>
                </a:r>
              </a:p>
            </p:txBody>
          </p:sp>
        </mc:Fallback>
      </mc:AlternateContent>
    </p:spTree>
  </p:cSld>
  <p:clrMapOvr>
    <a:masterClrMapping/>
  </p:clrMapOv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29</a:t>
            </a:fld>
            <a:endParaRPr lang="en-US"/>
          </a:p>
        </p:txBody>
      </p:sp>
      <p:sp>
        <p:nvSpPr>
          <p:cNvPr id="25604" name="Rectangle 2"/>
          <p:cNvSpPr>
            <a:spLocks noGrp="1" noChangeArrowheads="1"/>
          </p:cNvSpPr>
          <p:nvPr>
            <p:ph type="title"/>
          </p:nvPr>
        </p:nvSpPr>
        <p:spPr>
          <a:xfrm>
            <a:off x="685800" y="76200"/>
            <a:ext cx="7772400" cy="914400"/>
          </a:xfrm>
        </p:spPr>
        <p:txBody>
          <a:bodyPr/>
          <a:lstStyle/>
          <a:p>
            <a:r>
              <a:rPr lang="en-US" sz="3600"/>
              <a:t>Law of Quadratic Reciprocity</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81000" y="1600200"/>
                <a:ext cx="8534400" cy="45720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p and q are primes, define </a:t>
                </a: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=1 </m:t>
                    </m:r>
                  </m:oMath>
                </a14:m>
                <a:r>
                  <a:rPr lang="en-US" sz="2000" dirty="0">
                    <a:latin typeface="Calibri" panose="020F0502020204030204" pitchFamily="34" charset="0"/>
                    <a:cs typeface="Calibri" panose="020F0502020204030204" pitchFamily="34" charset="0"/>
                    <a:sym typeface="Symbol" pitchFamily="18" charset="2"/>
                  </a:rPr>
                  <a:t> if there is an x: x</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 (mod p), 0 of </a:t>
                </a:r>
                <a:r>
                  <a:rPr lang="en-US" sz="2000" dirty="0" err="1">
                    <a:latin typeface="Calibri" panose="020F0502020204030204" pitchFamily="34" charset="0"/>
                    <a:cs typeface="Calibri" panose="020F0502020204030204" pitchFamily="34" charset="0"/>
                    <a:sym typeface="Symbol" pitchFamily="18" charset="2"/>
                  </a:rPr>
                  <a:t>p|a</a:t>
                </a:r>
                <a:r>
                  <a:rPr lang="en-US" sz="2000" dirty="0">
                    <a:latin typeface="Calibri" panose="020F0502020204030204" pitchFamily="34" charset="0"/>
                    <a:cs typeface="Calibri" panose="020F0502020204030204" pitchFamily="34" charset="0"/>
                    <a:sym typeface="Symbol" pitchFamily="18" charset="2"/>
                  </a:rPr>
                  <a:t>, and -1 is there is no such x.</a:t>
                </a:r>
              </a:p>
              <a:p>
                <a:pPr>
                  <a:lnSpc>
                    <a:spcPct val="80000"/>
                  </a:lnSpc>
                  <a:spcBef>
                    <a:spcPts val="200"/>
                  </a:spcBef>
                </a:pPr>
                <a14:m>
                  <m:oMath xmlns:m="http://schemas.openxmlformats.org/officeDocument/2006/math">
                    <m:d>
                      <m:dPr>
                        <m:ctrlPr>
                          <a:rPr lang="en-US" sz="2000" b="0" i="1" smtClean="0">
                            <a:latin typeface="Cambria Math" panose="02040503050406030204" pitchFamily="18" charset="0"/>
                            <a:sym typeface="Symbol" pitchFamily="18" charset="2"/>
                          </a:rPr>
                        </m:ctrlPr>
                      </m:dPr>
                      <m:e>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𝑎</m:t>
                            </m:r>
                          </m:num>
                          <m:den>
                            <m:r>
                              <a:rPr lang="en-US" sz="2000" b="0" i="1" smtClean="0">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𝑎</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r>
                      <a:rPr lang="en-US" sz="2000" b="0" i="1" smtClean="0">
                        <a:latin typeface="Cambria Math" panose="02040503050406030204" pitchFamily="18" charset="0"/>
                        <a:sym typeface="Symbol" pitchFamily="18" charset="2"/>
                      </a:rPr>
                      <m:t> </m:t>
                    </m:r>
                    <m:d>
                      <m:dPr>
                        <m:ctrlPr>
                          <a:rPr lang="en-US" sz="2000" b="0" i="1" smtClean="0">
                            <a:latin typeface="Cambria Math" panose="02040503050406030204" pitchFamily="18" charset="0"/>
                            <a:sym typeface="Symbol" pitchFamily="18" charset="2"/>
                          </a:rPr>
                        </m:ctrlPr>
                      </m:dPr>
                      <m:e>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sym typeface="Symbol" pitchFamily="18" charset="2"/>
                          </a:rPr>
                          <m:t>𝑝</m:t>
                        </m:r>
                      </m:e>
                    </m:d>
                  </m:oMath>
                </a14:m>
                <a:endParaRPr lang="en-US" sz="2000" b="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m:t>
                    </m:r>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i="1">
                                <a:latin typeface="Cambria Math" panose="02040503050406030204" pitchFamily="18" charset="0"/>
                                <a:sym typeface="Symbol" pitchFamily="18" charset="2"/>
                              </a:rPr>
                              <m:t>𝑎</m:t>
                            </m:r>
                          </m:num>
                          <m:den>
                            <m:r>
                              <a:rPr lang="en-US" sz="2000" i="1">
                                <a:latin typeface="Cambria Math" panose="02040503050406030204" pitchFamily="18" charset="0"/>
                                <a:sym typeface="Symbol" pitchFamily="18" charset="2"/>
                              </a:rPr>
                              <m:t>𝑝</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𝑏</m:t>
                            </m:r>
                          </m:num>
                          <m:den>
                            <m:r>
                              <a:rPr lang="en-US" sz="2000" i="1">
                                <a:latin typeface="Cambria Math" panose="02040503050406030204" pitchFamily="18" charset="0"/>
                                <a:sym typeface="Symbol" pitchFamily="18" charset="2"/>
                              </a:rPr>
                              <m:t>𝑝</m:t>
                            </m:r>
                          </m:den>
                        </m:f>
                      </m:e>
                    </m:d>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14:m>
                  <m:oMath xmlns:m="http://schemas.openxmlformats.org/officeDocument/2006/math">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num>
                          <m:den>
                            <m:r>
                              <a:rPr lang="en-US" sz="2000" b="0" i="1" smtClean="0">
                                <a:latin typeface="Cambria Math" panose="02040503050406030204" pitchFamily="18" charset="0"/>
                                <a:sym typeface="Symbol" pitchFamily="18" charset="2"/>
                              </a:rPr>
                              <m:t>𝑞</m:t>
                            </m:r>
                          </m:den>
                        </m:f>
                      </m:e>
                    </m:d>
                    <m:d>
                      <m:dPr>
                        <m:ctrlPr>
                          <a:rPr lang="en-US" sz="2000" i="1">
                            <a:latin typeface="Cambria Math" panose="02040503050406030204" pitchFamily="18" charset="0"/>
                            <a:sym typeface="Symbol" pitchFamily="18" charset="2"/>
                          </a:rPr>
                        </m:ctrlPr>
                      </m:dPr>
                      <m:e>
                        <m:f>
                          <m:fPr>
                            <m:ctrlPr>
                              <a:rPr lang="en-US" sz="2000" i="1">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num>
                          <m:den>
                            <m:r>
                              <a:rPr lang="en-US" sz="2000" i="1">
                                <a:latin typeface="Cambria Math" panose="02040503050406030204" pitchFamily="18" charset="0"/>
                                <a:sym typeface="Symbol" pitchFamily="18" charset="2"/>
                              </a:rPr>
                              <m:t>𝑝</m:t>
                            </m:r>
                          </m:den>
                        </m:f>
                      </m:e>
                    </m:d>
                    <m:r>
                      <a:rPr lang="en-US" sz="2000" b="0" i="1" smtClean="0">
                        <a:latin typeface="Cambria Math" panose="02040503050406030204" pitchFamily="18" charset="0"/>
                        <a:sym typeface="Symbol" pitchFamily="18" charset="2"/>
                      </a:rPr>
                      <m:t>= </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−1</m:t>
                        </m:r>
                      </m:e>
                      <m:sup>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𝑝</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f>
                          <m:fPr>
                            <m:ctrlPr>
                              <a:rPr lang="en-US" sz="2000" b="0" i="1" smtClean="0">
                                <a:latin typeface="Cambria Math" panose="02040503050406030204" pitchFamily="18" charset="0"/>
                                <a:sym typeface="Symbol" pitchFamily="18" charset="2"/>
                              </a:rPr>
                            </m:ctrlPr>
                          </m:fPr>
                          <m:num>
                            <m:r>
                              <a:rPr lang="en-US" sz="2000" b="0" i="1" smtClean="0">
                                <a:latin typeface="Cambria Math" panose="02040503050406030204" pitchFamily="18" charset="0"/>
                                <a:sym typeface="Symbol" pitchFamily="18" charset="2"/>
                              </a:rPr>
                              <m:t>𝑞</m:t>
                            </m:r>
                            <m:r>
                              <a:rPr lang="en-US" sz="2000" b="0" i="1" smtClean="0">
                                <a:latin typeface="Cambria Math" panose="02040503050406030204" pitchFamily="18" charset="0"/>
                                <a:sym typeface="Symbol" pitchFamily="18" charset="2"/>
                              </a:rPr>
                              <m:t>−1</m:t>
                            </m:r>
                          </m:num>
                          <m:den>
                            <m:r>
                              <a:rPr lang="en-US" sz="2000" b="0" i="1" smtClean="0">
                                <a:latin typeface="Cambria Math" panose="02040503050406030204" pitchFamily="18" charset="0"/>
                                <a:sym typeface="Symbol" pitchFamily="18" charset="2"/>
                              </a:rPr>
                              <m:t>2</m:t>
                            </m:r>
                          </m:den>
                        </m:f>
                      </m:sup>
                    </m:sSup>
                  </m:oMath>
                </a14:m>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This allows us to solve quadratic equations in a prime field.</a:t>
                </a: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81000" y="1600200"/>
                <a:ext cx="8534400" cy="4572000"/>
              </a:xfrm>
              <a:blipFill>
                <a:blip r:embed="rId2"/>
                <a:stretch>
                  <a:fillRect l="-892" t="-831"/>
                </a:stretch>
              </a:blipFill>
            </p:spPr>
            <p:txBody>
              <a:bodyPr/>
              <a:lstStyle/>
              <a:p>
                <a:r>
                  <a:rPr lang="en-US">
                    <a:noFill/>
                  </a:rPr>
                  <a:t> </a:t>
                </a:r>
              </a:p>
            </p:txBody>
          </p:sp>
        </mc:Fallback>
      </mc:AlternateContent>
    </p:spTree>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3</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Uses of Public-Key Ciphers</a:t>
            </a:r>
          </a:p>
        </p:txBody>
      </p:sp>
      <p:sp>
        <p:nvSpPr>
          <p:cNvPr id="23557" name="Rectangle 3"/>
          <p:cNvSpPr>
            <a:spLocks noGrp="1" noChangeArrowheads="1"/>
          </p:cNvSpPr>
          <p:nvPr>
            <p:ph type="body" sz="half" idx="1"/>
          </p:nvPr>
        </p:nvSpPr>
        <p:spPr>
          <a:xfrm>
            <a:off x="457200" y="1676400"/>
            <a:ext cx="8153400" cy="4114800"/>
          </a:xfrm>
        </p:spPr>
        <p:txBody>
          <a:bodyPr/>
          <a:lstStyle/>
          <a:p>
            <a:r>
              <a:rPr lang="en-US" sz="2000" dirty="0">
                <a:latin typeface="Calibri" panose="020F0502020204030204" pitchFamily="34" charset="0"/>
                <a:cs typeface="Calibri" panose="020F0502020204030204" pitchFamily="34" charset="0"/>
              </a:rPr>
              <a:t>Symmetric Key Distribution </a:t>
            </a:r>
          </a:p>
          <a:p>
            <a:r>
              <a:rPr lang="en-US" sz="2000" dirty="0">
                <a:latin typeface="Calibri" panose="020F0502020204030204" pitchFamily="34" charset="0"/>
                <a:cs typeface="Calibri" panose="020F0502020204030204" pitchFamily="34" charset="0"/>
              </a:rPr>
              <a:t>Key Exchange and other protocols</a:t>
            </a:r>
          </a:p>
          <a:p>
            <a:r>
              <a:rPr lang="en-US" sz="2000" dirty="0">
                <a:latin typeface="Calibri" panose="020F0502020204030204" pitchFamily="34" charset="0"/>
                <a:cs typeface="Calibri" panose="020F0502020204030204" pitchFamily="34" charset="0"/>
              </a:rPr>
              <a:t>Digital Signatures</a:t>
            </a:r>
          </a:p>
          <a:p>
            <a:r>
              <a:rPr lang="en-US" sz="2000" dirty="0">
                <a:latin typeface="Calibri" panose="020F0502020204030204" pitchFamily="34" charset="0"/>
                <a:cs typeface="Calibri" panose="020F0502020204030204" pitchFamily="34" charset="0"/>
              </a:rPr>
              <a:t>Sealing Symmetric Keys (SMIME)</a:t>
            </a:r>
          </a:p>
          <a:p>
            <a:r>
              <a:rPr lang="en-US" sz="2000" dirty="0">
                <a:latin typeface="Calibri" panose="020F0502020204030204" pitchFamily="34" charset="0"/>
                <a:cs typeface="Calibri" panose="020F0502020204030204" pitchFamily="34" charset="0"/>
              </a:rPr>
              <a:t>Authentication</a:t>
            </a:r>
          </a:p>
          <a:p>
            <a:r>
              <a:rPr lang="en-US" sz="2000" dirty="0">
                <a:latin typeface="Calibri" panose="020F0502020204030204" pitchFamily="34" charset="0"/>
                <a:cs typeface="Calibri" panose="020F0502020204030204" pitchFamily="34" charset="0"/>
              </a:rPr>
              <a:t>Proving Knowledge without disclosing secrets (used in anonymous authentication)</a:t>
            </a:r>
          </a:p>
          <a:p>
            <a:r>
              <a:rPr lang="en-US" sz="2000" dirty="0">
                <a:latin typeface="Calibri" panose="020F0502020204030204" pitchFamily="34" charset="0"/>
                <a:cs typeface="Calibri" panose="020F0502020204030204" pitchFamily="34" charset="0"/>
              </a:rPr>
              <a:t>Symmetric Key systems cannot do any of these.  However, symmetric key systems are </a:t>
            </a:r>
            <a:r>
              <a:rPr lang="en-US" sz="2000" i="1" dirty="0">
                <a:latin typeface="Calibri" panose="020F0502020204030204" pitchFamily="34" charset="0"/>
                <a:cs typeface="Calibri" panose="020F0502020204030204" pitchFamily="34" charset="0"/>
              </a:rPr>
              <a:t>much</a:t>
            </a:r>
            <a:r>
              <a:rPr lang="en-US" sz="2000" dirty="0">
                <a:latin typeface="Calibri" panose="020F0502020204030204" pitchFamily="34" charset="0"/>
                <a:cs typeface="Calibri" panose="020F0502020204030204" pitchFamily="34" charset="0"/>
              </a:rPr>
              <a:t> faster than Public Key systems.</a:t>
            </a:r>
          </a:p>
          <a:p>
            <a:pPr>
              <a:buFontTx/>
              <a:buNone/>
            </a:pPr>
            <a:endParaRPr lang="en-US" sz="320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76200"/>
            <a:ext cx="7772400" cy="838200"/>
          </a:xfrm>
        </p:spPr>
        <p:txBody>
          <a:bodyPr/>
          <a:lstStyle/>
          <a:p>
            <a:r>
              <a:rPr lang="en-US" sz="3600"/>
              <a:t>Quadratic Reciprocity Example</a:t>
            </a:r>
          </a:p>
        </p:txBody>
      </p:sp>
      <p:sp>
        <p:nvSpPr>
          <p:cNvPr id="231427" name="Rectangle 3"/>
          <p:cNvSpPr>
            <a:spLocks noGrp="1" noChangeArrowheads="1"/>
          </p:cNvSpPr>
          <p:nvPr>
            <p:ph type="body" idx="1"/>
          </p:nvPr>
        </p:nvSpPr>
        <p:spPr>
          <a:xfrm>
            <a:off x="381000" y="4419600"/>
            <a:ext cx="4953000" cy="1828800"/>
          </a:xfrm>
        </p:spPr>
        <p:txBody>
          <a:bodyPr/>
          <a:lstStyle/>
          <a:p>
            <a:pPr>
              <a:lnSpc>
                <a:spcPct val="95000"/>
              </a:lnSpc>
            </a:pPr>
            <a:r>
              <a:rPr lang="en-US" sz="2000" dirty="0">
                <a:latin typeface="Calibri" panose="020F0502020204030204" pitchFamily="34" charset="0"/>
                <a:cs typeface="Calibri" panose="020F0502020204030204" pitchFamily="34" charset="0"/>
              </a:rPr>
              <a:t>Entry in row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column j is p[</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([j]-1)/2</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30</a:t>
            </a:fld>
            <a:endParaRPr lang="en-US"/>
          </a:p>
        </p:txBody>
      </p:sp>
      <p:graphicFrame>
        <p:nvGraphicFramePr>
          <p:cNvPr id="6" name="Table 5"/>
          <p:cNvGraphicFramePr>
            <a:graphicFrameLocks noGrp="1"/>
          </p:cNvGraphicFramePr>
          <p:nvPr>
            <p:extLst>
              <p:ext uri="{D42A27DB-BD31-4B8C-83A1-F6EECF244321}">
                <p14:modId xmlns:p14="http://schemas.microsoft.com/office/powerpoint/2010/main" val="2710931579"/>
              </p:ext>
            </p:extLst>
          </p:nvPr>
        </p:nvGraphicFramePr>
        <p:xfrm>
          <a:off x="381000" y="1524000"/>
          <a:ext cx="4114800" cy="2590800"/>
        </p:xfrm>
        <a:graphic>
          <a:graphicData uri="http://schemas.openxmlformats.org/drawingml/2006/table">
            <a:tbl>
              <a:tblPr firstRow="1" bandRow="1">
                <a:tableStyleId>{5C22544A-7EE6-4342-B048-85BDC9FD1C3A}</a:tableStyleId>
              </a:tblPr>
              <a:tblGrid>
                <a:gridCol w="4572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6096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609600">
                  <a:extLst>
                    <a:ext uri="{9D8B030D-6E8A-4147-A177-3AD203B41FA5}">
                      <a16:colId xmlns:a16="http://schemas.microsoft.com/office/drawing/2014/main" val="20004"/>
                    </a:ext>
                  </a:extLst>
                </a:gridCol>
                <a:gridCol w="685800">
                  <a:extLst>
                    <a:ext uri="{9D8B030D-6E8A-4147-A177-3AD203B41FA5}">
                      <a16:colId xmlns:a16="http://schemas.microsoft.com/office/drawing/2014/main" val="20005"/>
                    </a:ext>
                  </a:extLst>
                </a:gridCol>
                <a:gridCol w="609600">
                  <a:extLst>
                    <a:ext uri="{9D8B030D-6E8A-4147-A177-3AD203B41FA5}">
                      <a16:colId xmlns:a16="http://schemas.microsoft.com/office/drawing/2014/main" val="20006"/>
                    </a:ext>
                  </a:extLst>
                </a:gridCol>
              </a:tblGrid>
              <a:tr h="370840">
                <a:tc>
                  <a:txBody>
                    <a:bodyPr/>
                    <a:lstStyle/>
                    <a:p>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31</a:t>
                      </a:r>
                    </a:p>
                  </a:txBody>
                  <a:tcPr/>
                </a:tc>
                <a:extLst>
                  <a:ext uri="{0D108BD9-81ED-4DB2-BD59-A6C34878D82A}">
                    <a16:rowId xmlns:a16="http://schemas.microsoft.com/office/drawing/2014/main" val="10000"/>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7</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1"/>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13</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3"/>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4"/>
                  </a:ext>
                </a:extLst>
              </a:tr>
              <a:tr h="370840">
                <a:tc>
                  <a:txBody>
                    <a:bodyPr/>
                    <a:lstStyle/>
                    <a:p>
                      <a:pPr algn="r"/>
                      <a:r>
                        <a:rPr lang="en-US" b="1">
                          <a:solidFill>
                            <a:schemeClr val="tx1"/>
                          </a:solidFill>
                          <a:latin typeface="Calibri" panose="020F0502020204030204" pitchFamily="34" charset="0"/>
                          <a:cs typeface="Calibri" panose="020F0502020204030204" pitchFamily="34" charset="0"/>
                        </a:rPr>
                        <a:t>29</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5"/>
                  </a:ext>
                </a:extLst>
              </a:tr>
              <a:tr h="340360">
                <a:tc>
                  <a:txBody>
                    <a:bodyPr/>
                    <a:lstStyle/>
                    <a:p>
                      <a:pPr algn="r"/>
                      <a:r>
                        <a:rPr lang="en-US" b="1">
                          <a:solidFill>
                            <a:schemeClr val="tx1"/>
                          </a:solidFill>
                          <a:latin typeface="Calibri" panose="020F0502020204030204" pitchFamily="34" charset="0"/>
                          <a:cs typeface="Calibri" panose="020F0502020204030204" pitchFamily="34" charset="0"/>
                        </a:rPr>
                        <a:t>31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marL="0" algn="l" defTabSz="914400" rtl="0" eaLnBrk="1" latinLnBrk="0" hangingPunct="1"/>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6"/>
                  </a:ext>
                </a:extLst>
              </a:tr>
            </a:tbl>
          </a:graphicData>
        </a:graphic>
      </p:graphicFrame>
      <p:sp>
        <p:nvSpPr>
          <p:cNvPr id="7" name="Rectangle 3"/>
          <p:cNvSpPr txBox="1">
            <a:spLocks noChangeArrowheads="1"/>
          </p:cNvSpPr>
          <p:nvPr/>
        </p:nvSpPr>
        <p:spPr bwMode="auto">
          <a:xfrm>
            <a:off x="4800600" y="1600200"/>
            <a:ext cx="4191000" cy="41910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95000"/>
              </a:lnSpc>
              <a:spcBef>
                <a:spcPts val="2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(7/11)(11/7)=(-1)</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5x3</a:t>
            </a:r>
            <a:r>
              <a:rPr kumimoji="1" lang="en-US" sz="2000" b="0" i="0" u="none" strike="noStrike" kern="0" cap="none" spc="0" normalizeH="0" noProof="0" dirty="0">
                <a:ln>
                  <a:noFill/>
                </a:ln>
                <a:solidFill>
                  <a:schemeClr val="tx1"/>
                </a:solidFill>
                <a:effectLst/>
                <a:uLnTx/>
                <a:uFillTx/>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(7/13)(13/7)=(-1)</a:t>
            </a:r>
            <a:r>
              <a:rPr kumimoji="1" lang="en-US" sz="2000" kern="0" baseline="30000" dirty="0">
                <a:latin typeface="Calibri" panose="020F0502020204030204" pitchFamily="34" charset="0"/>
                <a:cs typeface="Calibri" panose="020F0502020204030204" pitchFamily="34" charset="0"/>
              </a:rPr>
              <a:t>6x3</a:t>
            </a:r>
            <a:r>
              <a:rPr kumimoji="1" lang="en-US" sz="2000" kern="0" dirty="0">
                <a:latin typeface="Calibri" panose="020F0502020204030204" pitchFamily="34" charset="0"/>
                <a:cs typeface="Calibri" panose="020F0502020204030204" pitchFamily="34" charset="0"/>
              </a:rPr>
              <a:t>=1</a:t>
            </a: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(7/17)(17/7)=(-1)</a:t>
            </a:r>
            <a:r>
              <a:rPr kumimoji="1" lang="en-US" sz="2000" kern="0" baseline="30000" dirty="0">
                <a:latin typeface="Calibri" panose="020F0502020204030204" pitchFamily="34" charset="0"/>
                <a:cs typeface="Calibri" panose="020F0502020204030204" pitchFamily="34" charset="0"/>
              </a:rPr>
              <a:t>8x3</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a:p>
            <a:pPr marL="342900" indent="-342900">
              <a:lnSpc>
                <a:spcPct val="95000"/>
              </a:lnSpc>
              <a:spcBef>
                <a:spcPts val="200"/>
              </a:spcBef>
              <a:buFontTx/>
              <a:buChar char="•"/>
            </a:pPr>
            <a:r>
              <a:rPr kumimoji="1" lang="en-US" sz="2000" kern="0" dirty="0">
                <a:latin typeface="Calibri" panose="020F0502020204030204" pitchFamily="34" charset="0"/>
                <a:cs typeface="Calibri" panose="020F0502020204030204" pitchFamily="34" charset="0"/>
              </a:rPr>
              <a:t>(11/31)(31/11)=(-1)</a:t>
            </a:r>
            <a:r>
              <a:rPr kumimoji="1" lang="en-US" sz="2000" kern="0" baseline="30000" dirty="0">
                <a:latin typeface="Calibri" panose="020F0502020204030204" pitchFamily="34" charset="0"/>
                <a:cs typeface="Calibri" panose="020F0502020204030204" pitchFamily="34" charset="0"/>
              </a:rPr>
              <a:t>15x5</a:t>
            </a:r>
            <a:r>
              <a:rPr kumimoji="1" lang="en-US" sz="2000" kern="0" dirty="0">
                <a:latin typeface="Calibri" panose="020F0502020204030204" pitchFamily="34" charset="0"/>
                <a:cs typeface="Calibri" panose="020F0502020204030204" pitchFamily="34" charset="0"/>
              </a:rPr>
              <a:t>=-1</a:t>
            </a:r>
            <a:endParaRPr kumimoji="1" lang="en-US" sz="2000" kern="0" baseline="30000" dirty="0">
              <a:latin typeface="Calibri" panose="020F0502020204030204" pitchFamily="34" charset="0"/>
              <a:cs typeface="Calibri" panose="020F0502020204030204" pitchFamily="34"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152400" y="0"/>
            <a:ext cx="8763000" cy="838200"/>
          </a:xfrm>
        </p:spPr>
        <p:txBody>
          <a:bodyPr/>
          <a:lstStyle/>
          <a:p>
            <a:r>
              <a:rPr lang="en-US" sz="3600"/>
              <a:t>Large Integer Computation</a:t>
            </a:r>
          </a:p>
        </p:txBody>
      </p:sp>
      <p:sp>
        <p:nvSpPr>
          <p:cNvPr id="25605" name="Rectangle 3"/>
          <p:cNvSpPr>
            <a:spLocks noGrp="1" noChangeArrowheads="1"/>
          </p:cNvSpPr>
          <p:nvPr>
            <p:ph type="body" idx="1"/>
          </p:nvPr>
        </p:nvSpPr>
        <p:spPr>
          <a:xfrm>
            <a:off x="533400" y="1752600"/>
            <a:ext cx="7924800" cy="3962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Almost all public key algorithms are based on “hard” number theory problems over enormous (e.g.- 2048 bit) integers.</a:t>
            </a:r>
          </a:p>
          <a:p>
            <a:pPr>
              <a:lnSpc>
                <a:spcPct val="80000"/>
              </a:lnSpc>
            </a:pPr>
            <a:r>
              <a:rPr lang="en-US" sz="2000" dirty="0">
                <a:latin typeface="Calibri" panose="020F0502020204030204" pitchFamily="34" charset="0"/>
                <a:cs typeface="Calibri" panose="020F0502020204030204" pitchFamily="34" charset="0"/>
                <a:sym typeface="Symbol" pitchFamily="18" charset="2"/>
              </a:rPr>
              <a:t>We need to know how to do arithmetic on computers with huge numbers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Addition/subtraction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Multiplication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Modulus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Modular inverses</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Exponentiation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Testing Primality</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Factoring</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31</a:t>
            </a:fld>
            <a:endParaRPr lang="en-US"/>
          </a:p>
        </p:txBody>
      </p:sp>
    </p:spTree>
  </p:cSld>
  <p:clrMapOvr>
    <a:masterClrMapping/>
  </p:clrMapOv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1" name="Slide Number Placeholder 5"/>
          <p:cNvSpPr>
            <a:spLocks noGrp="1"/>
          </p:cNvSpPr>
          <p:nvPr>
            <p:ph type="sldNum" sz="quarter" idx="12"/>
          </p:nvPr>
        </p:nvSpPr>
        <p:spPr>
          <a:noFill/>
        </p:spPr>
        <p:txBody>
          <a:bodyPr/>
          <a:lstStyle/>
          <a:p>
            <a:fld id="{2E8AB1D6-0F97-47AC-893E-4888263491E2}" type="slidenum">
              <a:rPr lang="en-US" smtClean="0"/>
              <a:pPr/>
              <a:t>32</a:t>
            </a:fld>
            <a:endParaRPr lang="en-US"/>
          </a:p>
        </p:txBody>
      </p:sp>
      <p:sp>
        <p:nvSpPr>
          <p:cNvPr id="27652" name="Rectangle 2"/>
          <p:cNvSpPr>
            <a:spLocks noGrp="1" noChangeArrowheads="1"/>
          </p:cNvSpPr>
          <p:nvPr>
            <p:ph type="title"/>
          </p:nvPr>
        </p:nvSpPr>
        <p:spPr>
          <a:xfrm>
            <a:off x="685800" y="0"/>
            <a:ext cx="7772400" cy="838200"/>
          </a:xfrm>
        </p:spPr>
        <p:txBody>
          <a:bodyPr/>
          <a:lstStyle/>
          <a:p>
            <a:r>
              <a:rPr lang="en-US" sz="3600"/>
              <a:t>Algorithm Timings</a:t>
            </a:r>
          </a:p>
        </p:txBody>
      </p:sp>
      <p:sp>
        <p:nvSpPr>
          <p:cNvPr id="27653" name="Rectangle 3"/>
          <p:cNvSpPr>
            <a:spLocks noGrp="1" noChangeArrowheads="1"/>
          </p:cNvSpPr>
          <p:nvPr>
            <p:ph type="body" idx="1"/>
          </p:nvPr>
        </p:nvSpPr>
        <p:spPr>
          <a:xfrm>
            <a:off x="457200" y="1752600"/>
            <a:ext cx="8229600" cy="38862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Adding two m-bit numbers takes O(m) time.</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two m-bit numbers takes &lt;O(m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Multiplying a 2m-bit number and reducing modulo and m-bit number takes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Computing (a, b) for a, b&lt; n  takes O(ln</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(n)) time (i.e.- fast).  This is Euclid’s Algorithm and it started Knuth, Euclid and everyone else off on computational complexity.  If n has m bits this is O(m</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Testing a number n for primality takes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clg</a:t>
            </a:r>
            <a:r>
              <a:rPr lang="en-US" sz="2000" baseline="30000" dirty="0">
                <a:latin typeface="Calibri" panose="020F0502020204030204" pitchFamily="34" charset="0"/>
                <a:cs typeface="Calibri" panose="020F0502020204030204" pitchFamily="34" charset="0"/>
                <a:sym typeface="Symbol" pitchFamily="18" charset="2"/>
              </a:rPr>
              <a:t>(lg(n))</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cmlg(m)</a:t>
            </a:r>
            <a:r>
              <a:rPr lang="en-US" sz="2000" dirty="0">
                <a:latin typeface="Calibri" panose="020F0502020204030204" pitchFamily="34" charset="0"/>
                <a:cs typeface="Calibri" panose="020F0502020204030204" pitchFamily="34" charset="0"/>
                <a:sym typeface="Symbol" pitchFamily="18" charset="2"/>
              </a:rPr>
              <a: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Best known factoring: O(</a:t>
            </a:r>
            <a:r>
              <a:rPr lang="en-US" sz="2000" dirty="0" err="1">
                <a:latin typeface="Calibri" panose="020F0502020204030204" pitchFamily="34" charset="0"/>
                <a:cs typeface="Calibri" panose="020F0502020204030204" pitchFamily="34" charset="0"/>
                <a:sym typeface="Symbol" pitchFamily="18" charset="2"/>
              </a:rPr>
              <a:t>n</a:t>
            </a:r>
            <a:r>
              <a:rPr lang="en-US" sz="2000" baseline="30000" dirty="0" err="1">
                <a:latin typeface="Calibri" panose="020F0502020204030204" pitchFamily="34" charset="0"/>
                <a:cs typeface="Calibri" panose="020F0502020204030204" pitchFamily="34" charset="0"/>
                <a:sym typeface="Symbol" pitchFamily="18" charset="2"/>
              </a:rPr>
              <a:t>c</a:t>
            </a:r>
            <a:r>
              <a:rPr lang="en-US" sz="2000" baseline="30000" dirty="0">
                <a:latin typeface="Calibri" panose="020F0502020204030204" pitchFamily="34" charset="0"/>
                <a:cs typeface="Calibri" panose="020F0502020204030204" pitchFamily="34" charset="0"/>
                <a:sym typeface="Symbol" pitchFamily="18" charset="2"/>
              </a:rPr>
              <a:t>(lg(n)^(1/3)(lg(lg(n))^(2/3))</a:t>
            </a:r>
            <a:r>
              <a:rPr lang="en-US" sz="2000" dirty="0">
                <a:latin typeface="Calibri" panose="020F0502020204030204" pitchFamily="34" charset="0"/>
                <a:cs typeface="Calibri" panose="020F0502020204030204" pitchFamily="34" charset="0"/>
                <a:sym typeface="Symbol" pitchFamily="18" charset="2"/>
              </a:rPr>
              <a:t>)=O(2</a:t>
            </a:r>
            <a:r>
              <a:rPr lang="en-US" sz="2000" baseline="30000" dirty="0">
                <a:latin typeface="Calibri" panose="020F0502020204030204" pitchFamily="34" charset="0"/>
                <a:cs typeface="Calibri" panose="020F0502020204030204" pitchFamily="34" charset="0"/>
                <a:sym typeface="Symbol" pitchFamily="18" charset="2"/>
              </a:rPr>
              <a:t>cm(m^(1/3)(lg(m)^(2/3))</a:t>
            </a:r>
            <a:r>
              <a:rPr lang="en-US" sz="2000" dirty="0">
                <a:latin typeface="Calibri" panose="020F0502020204030204" pitchFamily="34" charset="0"/>
                <a:cs typeface="Calibri" panose="020F0502020204030204" pitchFamily="34" charset="0"/>
                <a:sym typeface="Symbol" pitchFamily="18" charset="2"/>
              </a:rPr>
              <a:t>). [a lot longer].</a:t>
            </a:r>
          </a:p>
          <a:p>
            <a:pPr>
              <a:lnSpc>
                <a:spcPct val="90000"/>
              </a:lnSpc>
              <a:buFontTx/>
              <a:buNone/>
            </a:pPr>
            <a:endParaRPr lang="en-US" sz="2400" dirty="0">
              <a:sym typeface="Symbol" pitchFamily="18" charset="2"/>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1" name="Slide Number Placeholder 5"/>
          <p:cNvSpPr>
            <a:spLocks noGrp="1"/>
          </p:cNvSpPr>
          <p:nvPr>
            <p:ph type="sldNum" sz="quarter" idx="12"/>
          </p:nvPr>
        </p:nvSpPr>
        <p:spPr>
          <a:noFill/>
        </p:spPr>
        <p:txBody>
          <a:bodyPr/>
          <a:lstStyle/>
          <a:p>
            <a:fld id="{64BDF2B3-CF0D-43BA-986D-216E6826E46B}" type="slidenum">
              <a:rPr lang="en-US" smtClean="0"/>
              <a:pPr/>
              <a:t>33</a:t>
            </a:fld>
            <a:endParaRPr lang="en-US"/>
          </a:p>
        </p:txBody>
      </p:sp>
      <p:sp>
        <p:nvSpPr>
          <p:cNvPr id="32772" name="Rectangle 2"/>
          <p:cNvSpPr>
            <a:spLocks noGrp="1" noChangeArrowheads="1"/>
          </p:cNvSpPr>
          <p:nvPr>
            <p:ph type="title"/>
          </p:nvPr>
        </p:nvSpPr>
        <p:spPr>
          <a:xfrm>
            <a:off x="685800" y="0"/>
            <a:ext cx="7772400" cy="685800"/>
          </a:xfrm>
        </p:spPr>
        <p:txBody>
          <a:bodyPr/>
          <a:lstStyle/>
          <a:p>
            <a:r>
              <a:rPr lang="en-US" sz="3600"/>
              <a:t>Primes are plentiful</a:t>
            </a:r>
          </a:p>
        </p:txBody>
      </p:sp>
      <mc:AlternateContent xmlns:mc="http://schemas.openxmlformats.org/markup-compatibility/2006" xmlns:a14="http://schemas.microsoft.com/office/drawing/2010/main">
        <mc:Choice Requires="a14">
          <p:sp>
            <p:nvSpPr>
              <p:cNvPr id="32773" name="Rectangle 3"/>
              <p:cNvSpPr>
                <a:spLocks noGrp="1" noChangeArrowheads="1"/>
              </p:cNvSpPr>
              <p:nvPr>
                <p:ph type="body" idx="1"/>
              </p:nvPr>
            </p:nvSpPr>
            <p:spPr>
              <a:xfrm>
                <a:off x="304800" y="1676400"/>
                <a:ext cx="8610600" cy="4038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Euclid: There are infinitely many primes</a:t>
                </a:r>
              </a:p>
              <a:p>
                <a:pPr>
                  <a:lnSpc>
                    <a:spcPct val="80000"/>
                  </a:lnSpc>
                  <a:spcBef>
                    <a:spcPts val="200"/>
                  </a:spcBef>
                </a:pPr>
                <a:r>
                  <a:rPr lang="en-US" sz="2000" dirty="0">
                    <a:latin typeface="Calibri" panose="020F0502020204030204" pitchFamily="34" charset="0"/>
                    <a:cs typeface="Calibri" panose="020F0502020204030204" pitchFamily="34" charset="0"/>
                  </a:rPr>
                  <a:t>Prime Number Theorem:  The number of primes, </a:t>
                </a:r>
                <a14:m>
                  <m:oMath xmlns:m="http://schemas.openxmlformats.org/officeDocument/2006/math">
                    <m:r>
                      <a:rPr lang="en-US" sz="2000" i="1" smtClean="0">
                        <a:latin typeface="Cambria Math" panose="02040503050406030204" pitchFamily="18" charset="0"/>
                        <a:ea typeface="Cambria Math" panose="02040503050406030204" pitchFamily="18" charset="0"/>
                      </a:rPr>
                      <m:t>𝜋</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m:t>
                    </m:r>
                  </m:oMath>
                </a14:m>
                <a:r>
                  <a:rPr lang="en-US" sz="2000" dirty="0">
                    <a:latin typeface="Calibri" panose="020F0502020204030204" pitchFamily="34" charset="0"/>
                    <a:cs typeface="Calibri" panose="020F0502020204030204" pitchFamily="34" charset="0"/>
                  </a:rPr>
                  <a:t>, less than or equal to n is asymptotically equal to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𝑛</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r>
                  <a:rPr lang="en-US" sz="2000" dirty="0">
                    <a:latin typeface="Calibri" panose="020F0502020204030204" pitchFamily="34" charset="0"/>
                    <a:cs typeface="Calibri" panose="020F0502020204030204" pitchFamily="34" charset="0"/>
                  </a:rPr>
                  <a:t>Spookily accurate even for pretty small n.</a:t>
                </a:r>
              </a:p>
              <a:p>
                <a:pPr lvl="1">
                  <a:lnSpc>
                    <a:spcPct val="80000"/>
                  </a:lnSpc>
                  <a:spcBef>
                    <a:spcPts val="200"/>
                  </a:spcBef>
                </a:pPr>
                <a:r>
                  <a:rPr lang="en-US" sz="2000" dirty="0">
                    <a:latin typeface="Calibri" panose="020F0502020204030204" pitchFamily="34" charset="0"/>
                    <a:cs typeface="Calibri" panose="020F0502020204030204" pitchFamily="34" charset="0"/>
                  </a:rPr>
                  <a:t>First proof using complex analysis sketched by Riemann, finished by Hadamard and de la Vallee-Poussin. “Elementary” proof by </a:t>
                </a:r>
                <a:r>
                  <a:rPr lang="en-US" sz="2000" dirty="0" err="1">
                    <a:latin typeface="Calibri" panose="020F0502020204030204" pitchFamily="34" charset="0"/>
                    <a:cs typeface="Calibri" panose="020F0502020204030204" pitchFamily="34" charset="0"/>
                  </a:rPr>
                  <a:t>Erdos</a:t>
                </a:r>
                <a:r>
                  <a:rPr lang="en-US" sz="2000" dirty="0">
                    <a:latin typeface="Calibri" panose="020F0502020204030204" pitchFamily="34" charset="0"/>
                    <a:cs typeface="Calibri" panose="020F0502020204030204" pitchFamily="34" charset="0"/>
                  </a:rPr>
                  <a:t> and </a:t>
                </a:r>
                <a:r>
                  <a:rPr lang="en-US" sz="2000" dirty="0" err="1">
                    <a:latin typeface="Calibri" panose="020F0502020204030204" pitchFamily="34" charset="0"/>
                    <a:cs typeface="Calibri" panose="020F0502020204030204" pitchFamily="34" charset="0"/>
                  </a:rPr>
                  <a:t>Selberg</a:t>
                </a:r>
                <a:r>
                  <a:rPr lang="en-US" sz="2000" dirty="0">
                    <a:latin typeface="Calibri" panose="020F0502020204030204" pitchFamily="34" charset="0"/>
                    <a:cs typeface="Calibri" panose="020F0502020204030204" pitchFamily="34" charset="0"/>
                  </a:rPr>
                  <a:t>.</a:t>
                </a:r>
              </a:p>
              <a:p>
                <a:pPr>
                  <a:lnSpc>
                    <a:spcPct val="80000"/>
                  </a:lnSpc>
                  <a:spcBef>
                    <a:spcPts val="200"/>
                  </a:spcBef>
                </a:pPr>
                <a:r>
                  <a:rPr lang="en-US" sz="2000" dirty="0">
                    <a:latin typeface="Calibri" panose="020F0502020204030204" pitchFamily="34" charset="0"/>
                    <a:cs typeface="Calibri" panose="020F0502020204030204" pitchFamily="34" charset="0"/>
                  </a:rPr>
                  <a:t>Chebyshev’s Theorem: For x&gt;200,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r>
                      <a:rPr lang="en-US" sz="2000" b="0" i="1" smtClean="0">
                        <a:latin typeface="Cambria Math" panose="02040503050406030204" pitchFamily="18" charset="0"/>
                      </a:rPr>
                      <m:t>&lt;</m:t>
                    </m:r>
                    <m:r>
                      <a:rPr lang="en-US" sz="2000" b="0" i="1" smtClean="0">
                        <a:latin typeface="Cambria Math" panose="02040503050406030204" pitchFamily="18" charset="0"/>
                      </a:rPr>
                      <m:t>𝑝</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𝑥</m:t>
                        </m:r>
                      </m:e>
                    </m:d>
                    <m:r>
                      <a:rPr lang="en-US" sz="2000" b="0" i="1" smtClean="0">
                        <a:latin typeface="Cambria Math" panose="02040503050406030204" pitchFamily="18" charset="0"/>
                      </a:rPr>
                      <m:t>&lt;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𝑥</m:t>
                        </m:r>
                      </m:num>
                      <m:den>
                        <m:r>
                          <m:rPr>
                            <m:sty m:val="p"/>
                          </m:rPr>
                          <a:rPr lang="en-US" sz="2000" b="0" i="0" smtClean="0">
                            <a:latin typeface="Cambria Math" panose="02040503050406030204" pitchFamily="18" charset="0"/>
                          </a:rPr>
                          <m:t>ln</m:t>
                        </m:r>
                        <m:r>
                          <a:rPr lang="en-US" sz="2000" b="0" i="1" smtClean="0">
                            <a:latin typeface="Cambria Math" panose="02040503050406030204" pitchFamily="18" charset="0"/>
                          </a:rPr>
                          <m:t>⁡(</m:t>
                        </m:r>
                        <m:r>
                          <a:rPr lang="en-US" sz="2000" b="0" i="1" smtClean="0">
                            <a:latin typeface="Cambria Math" panose="02040503050406030204" pitchFamily="18" charset="0"/>
                          </a:rPr>
                          <m:t>𝑥</m:t>
                        </m:r>
                        <m:r>
                          <a:rPr lang="en-US" sz="2000" b="0" i="1" smtClean="0">
                            <a:latin typeface="Cambria Math" panose="02040503050406030204" pitchFamily="18" charset="0"/>
                          </a:rPr>
                          <m:t>)</m:t>
                        </m:r>
                      </m:den>
                    </m:f>
                  </m:oMath>
                </a14:m>
                <a:r>
                  <a:rPr lang="en-US" sz="2000" dirty="0">
                    <a:latin typeface="Calibri" panose="020F0502020204030204" pitchFamily="34" charset="0"/>
                    <a:cs typeface="Calibri" panose="020F0502020204030204" pitchFamily="34" charset="0"/>
                  </a:rPr>
                  <a:t>,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1</m:t>
                        </m:r>
                      </m:sub>
                    </m:sSub>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2</m:t>
                        </m:r>
                      </m:num>
                      <m:den>
                        <m:r>
                          <a:rPr lang="en-US" sz="2000" b="0" i="1" smtClean="0">
                            <a:latin typeface="Cambria Math" panose="02040503050406030204" pitchFamily="18" charset="0"/>
                          </a:rPr>
                          <m:t>3</m:t>
                        </m:r>
                      </m:den>
                    </m:f>
                    <m:r>
                      <a:rPr lang="en-US" sz="2000" b="0" i="1" smtClean="0">
                        <a:latin typeface="Cambria Math" panose="02040503050406030204" pitchFamily="18" charset="0"/>
                      </a:rPr>
                      <m:t>, </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𝑐</m:t>
                        </m:r>
                      </m:e>
                      <m:sub>
                        <m:r>
                          <a:rPr lang="en-US" sz="2000" b="0" i="1" smtClean="0">
                            <a:latin typeface="Cambria Math" panose="02040503050406030204" pitchFamily="18" charset="0"/>
                          </a:rPr>
                          <m:t>2</m:t>
                        </m:r>
                      </m:sub>
                    </m:sSub>
                    <m:r>
                      <a:rPr lang="en-US" sz="2000" b="0" i="1" smtClean="0">
                        <a:latin typeface="Cambria Math" panose="02040503050406030204" pitchFamily="18" charset="0"/>
                      </a:rPr>
                      <m:t>=1.7</m:t>
                    </m:r>
                    <m:r>
                      <a:rPr lang="en-US" sz="2000" b="0" i="0"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Pretty easy to prove.</a:t>
                </a:r>
              </a:p>
              <a:p>
                <a:pPr>
                  <a:lnSpc>
                    <a:spcPct val="80000"/>
                  </a:lnSpc>
                  <a:spcBef>
                    <a:spcPts val="200"/>
                  </a:spcBef>
                </a:pPr>
                <a:r>
                  <a:rPr lang="en-US" sz="2000" dirty="0">
                    <a:latin typeface="Calibri" panose="020F0502020204030204" pitchFamily="34" charset="0"/>
                    <a:cs typeface="Calibri" panose="020F0502020204030204" pitchFamily="34" charset="0"/>
                  </a:rPr>
                  <a:t>Bertrand’s Postulate: For all n&gt;2 there is a prime between n and 2n</a:t>
                </a:r>
              </a:p>
            </p:txBody>
          </p:sp>
        </mc:Choice>
        <mc:Fallback xmlns="">
          <p:sp>
            <p:nvSpPr>
              <p:cNvPr id="32773" name="Rectangle 3"/>
              <p:cNvSpPr>
                <a:spLocks noGrp="1" noRot="1" noChangeAspect="1" noMove="1" noResize="1" noEditPoints="1" noAdjustHandles="1" noChangeArrowheads="1" noChangeShapeType="1" noTextEdit="1"/>
              </p:cNvSpPr>
              <p:nvPr>
                <p:ph type="body" idx="1"/>
              </p:nvPr>
            </p:nvSpPr>
            <p:spPr>
              <a:xfrm>
                <a:off x="304800" y="1676400"/>
                <a:ext cx="8610600" cy="4038600"/>
              </a:xfrm>
              <a:blipFill>
                <a:blip r:embed="rId2"/>
                <a:stretch>
                  <a:fillRect l="-736" t="-2508" r="-884"/>
                </a:stretch>
              </a:blipFill>
            </p:spPr>
            <p:txBody>
              <a:bodyPr/>
              <a:lstStyle/>
              <a:p>
                <a:r>
                  <a:rPr lang="en-US">
                    <a:noFill/>
                  </a:rPr>
                  <a:t> </a:t>
                </a:r>
              </a:p>
            </p:txBody>
          </p:sp>
        </mc:Fallback>
      </mc:AlternateContent>
    </p:spTree>
  </p:cSld>
  <p:clrMapOvr>
    <a:masterClrMapping/>
  </p:clrMapOv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304800"/>
            <a:ext cx="7772400" cy="990600"/>
          </a:xfrm>
        </p:spPr>
        <p:txBody>
          <a:bodyPr/>
          <a:lstStyle/>
          <a:p>
            <a:r>
              <a:rPr lang="en-US" sz="3600"/>
              <a:t>Prime Distribution Example</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34</a:t>
            </a:fld>
            <a:endParaRPr lang="en-US"/>
          </a:p>
        </p:txBody>
      </p:sp>
      <p:graphicFrame>
        <p:nvGraphicFramePr>
          <p:cNvPr id="7" name="Table 6"/>
          <p:cNvGraphicFramePr>
            <a:graphicFrameLocks noGrp="1"/>
          </p:cNvGraphicFramePr>
          <p:nvPr>
            <p:extLst>
              <p:ext uri="{D42A27DB-BD31-4B8C-83A1-F6EECF244321}">
                <p14:modId xmlns:p14="http://schemas.microsoft.com/office/powerpoint/2010/main" val="774942525"/>
              </p:ext>
            </p:extLst>
          </p:nvPr>
        </p:nvGraphicFramePr>
        <p:xfrm>
          <a:off x="1295400" y="1752600"/>
          <a:ext cx="5715000" cy="2966720"/>
        </p:xfrm>
        <a:graphic>
          <a:graphicData uri="http://schemas.openxmlformats.org/drawingml/2006/table">
            <a:tbl>
              <a:tblPr firstRow="1" bandRow="1">
                <a:tableStyleId>{5C22544A-7EE6-4342-B048-85BDC9FD1C3A}</a:tableStyleId>
              </a:tblPr>
              <a:tblGrid>
                <a:gridCol w="1219200">
                  <a:extLst>
                    <a:ext uri="{9D8B030D-6E8A-4147-A177-3AD203B41FA5}">
                      <a16:colId xmlns:a16="http://schemas.microsoft.com/office/drawing/2014/main" val="20000"/>
                    </a:ext>
                  </a:extLst>
                </a:gridCol>
                <a:gridCol w="14478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chemeClr val="tx1"/>
                          </a:solidFill>
                          <a:latin typeface="Calibri" panose="020F0502020204030204" pitchFamily="34" charset="0"/>
                          <a:cs typeface="Calibri" panose="020F0502020204030204" pitchFamily="34" charset="0"/>
                        </a:rPr>
                        <a:t>p(n)</a:t>
                      </a:r>
                    </a:p>
                  </a:txBody>
                  <a:tcPr/>
                </a:tc>
                <a:tc>
                  <a:txBody>
                    <a:bodyPr/>
                    <a:lstStyle/>
                    <a:p>
                      <a:pPr algn="r"/>
                      <a:r>
                        <a:rPr lang="en-US">
                          <a:solidFill>
                            <a:schemeClr val="tx1"/>
                          </a:solidFill>
                          <a:latin typeface="Calibri" panose="020F0502020204030204" pitchFamily="34" charset="0"/>
                          <a:cs typeface="Calibri" panose="020F0502020204030204" pitchFamily="34" charset="0"/>
                        </a:rPr>
                        <a:t>n/</a:t>
                      </a:r>
                      <a:r>
                        <a:rPr lang="en-US" err="1">
                          <a:solidFill>
                            <a:schemeClr val="tx1"/>
                          </a:solidFill>
                          <a:latin typeface="Calibri" panose="020F0502020204030204" pitchFamily="34" charset="0"/>
                          <a:cs typeface="Calibri" panose="020F0502020204030204" pitchFamily="34" charset="0"/>
                        </a:rPr>
                        <a:t>ln</a:t>
                      </a:r>
                      <a:r>
                        <a:rPr lang="en-US">
                          <a:solidFill>
                            <a:schemeClr val="tx1"/>
                          </a:solidFill>
                          <a:latin typeface="Calibri" panose="020F0502020204030204" pitchFamily="34" charset="0"/>
                          <a:cs typeface="Calibri" panose="020F0502020204030204" pitchFamily="34" charset="0"/>
                        </a:rPr>
                        <a:t>(n)</a:t>
                      </a:r>
                    </a:p>
                  </a:txBody>
                  <a:tcPr/>
                </a:tc>
                <a:tc>
                  <a:txBody>
                    <a:bodyPr/>
                    <a:lstStyle/>
                    <a:p>
                      <a:pPr marL="0" marR="0" indent="0" algn="r" defTabSz="914400" rtl="0" eaLnBrk="1" fontAlgn="auto" latinLnBrk="0" hangingPunct="1">
                        <a:lnSpc>
                          <a:spcPct val="100000"/>
                        </a:lnSpc>
                        <a:spcBef>
                          <a:spcPts val="0"/>
                        </a:spcBef>
                        <a:spcAft>
                          <a:spcPts val="0"/>
                        </a:spcAft>
                        <a:buClrTx/>
                        <a:buSzTx/>
                        <a:buFontTx/>
                        <a:buNone/>
                        <a:tabLst/>
                        <a:defRPr/>
                      </a:pPr>
                      <a:r>
                        <a:rPr lang="en-US" dirty="0">
                          <a:solidFill>
                            <a:schemeClr val="tx1"/>
                          </a:solidFill>
                          <a:latin typeface="Calibri" panose="020F0502020204030204" pitchFamily="34" charset="0"/>
                          <a:cs typeface="Calibri" panose="020F0502020204030204" pitchFamily="34" charset="0"/>
                        </a:rPr>
                        <a:t>p(n)/</a:t>
                      </a:r>
                      <a:r>
                        <a:rPr lang="en-US" baseline="0" dirty="0">
                          <a:solidFill>
                            <a:schemeClr val="tx1"/>
                          </a:solidFill>
                          <a:latin typeface="Calibri" panose="020F0502020204030204" pitchFamily="34" charset="0"/>
                          <a:cs typeface="Calibri" panose="020F0502020204030204" pitchFamily="34" charset="0"/>
                        </a:rPr>
                        <a:t>(</a:t>
                      </a:r>
                      <a:r>
                        <a:rPr lang="en-US" dirty="0">
                          <a:solidFill>
                            <a:schemeClr val="tx1"/>
                          </a:solidFill>
                          <a:latin typeface="Calibri" panose="020F0502020204030204" pitchFamily="34" charset="0"/>
                          <a:cs typeface="Calibri" panose="020F0502020204030204" pitchFamily="34" charset="0"/>
                        </a:rPr>
                        <a:t>n/ln(n))</a:t>
                      </a:r>
                    </a:p>
                  </a:txBody>
                  <a:tcPr/>
                </a:tc>
                <a:extLst>
                  <a:ext uri="{0D108BD9-81ED-4DB2-BD59-A6C34878D82A}">
                    <a16:rowId xmlns:a16="http://schemas.microsoft.com/office/drawing/2014/main" val="10000"/>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4.34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.9217</a:t>
                      </a:r>
                    </a:p>
                  </a:txBody>
                  <a:tcPr/>
                </a:tc>
                <a:extLst>
                  <a:ext uri="{0D108BD9-81ED-4DB2-BD59-A6C34878D82A}">
                    <a16:rowId xmlns:a16="http://schemas.microsoft.com/office/drawing/2014/main" val="10001"/>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12.78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1.10</a:t>
                      </a:r>
                    </a:p>
                  </a:txBody>
                  <a:tcPr/>
                </a:tc>
                <a:extLst>
                  <a:ext uri="{0D108BD9-81ED-4DB2-BD59-A6C34878D82A}">
                    <a16:rowId xmlns:a16="http://schemas.microsoft.com/office/drawing/2014/main" val="10002"/>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21.71</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1.15</a:t>
                      </a:r>
                    </a:p>
                  </a:txBody>
                  <a:tcPr/>
                </a:tc>
                <a:extLst>
                  <a:ext uri="{0D108BD9-81ED-4DB2-BD59-A6C34878D82A}">
                    <a16:rowId xmlns:a16="http://schemas.microsoft.com/office/drawing/2014/main" val="10003"/>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500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95</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80.46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1.17</a:t>
                      </a:r>
                    </a:p>
                  </a:txBody>
                  <a:tcPr/>
                </a:tc>
                <a:extLst>
                  <a:ext uri="{0D108BD9-81ED-4DB2-BD59-A6C34878D82A}">
                    <a16:rowId xmlns:a16="http://schemas.microsoft.com/office/drawing/2014/main" val="10004"/>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1000</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168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144.76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1.16</a:t>
                      </a:r>
                    </a:p>
                  </a:txBody>
                  <a:tcPr/>
                </a:tc>
                <a:extLst>
                  <a:ext uri="{0D108BD9-81ED-4DB2-BD59-A6C34878D82A}">
                    <a16:rowId xmlns:a16="http://schemas.microsoft.com/office/drawing/2014/main" val="10005"/>
                  </a:ext>
                </a:extLst>
              </a:tr>
              <a:tr h="370840">
                <a:tc>
                  <a:txBody>
                    <a:bodyPr/>
                    <a:lstStyle/>
                    <a:p>
                      <a:pPr algn="r"/>
                      <a:r>
                        <a:rPr lang="en-US" b="0">
                          <a:solidFill>
                            <a:schemeClr val="tx1"/>
                          </a:solidFill>
                          <a:latin typeface="Calibri" panose="020F0502020204030204" pitchFamily="34" charset="0"/>
                          <a:cs typeface="Calibri" panose="020F0502020204030204" pitchFamily="34" charset="0"/>
                        </a:rPr>
                        <a:t>10</a:t>
                      </a:r>
                      <a:r>
                        <a:rPr lang="en-US" b="0" baseline="30000">
                          <a:solidFill>
                            <a:schemeClr val="tx1"/>
                          </a:solidFill>
                          <a:latin typeface="Calibri" panose="020F0502020204030204" pitchFamily="34" charset="0"/>
                          <a:cs typeface="Calibri" panose="020F0502020204030204" pitchFamily="34" charset="0"/>
                        </a:rPr>
                        <a:t>6</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78498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72382</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1.08</a:t>
                      </a:r>
                    </a:p>
                  </a:txBody>
                  <a:tcPr/>
                </a:tc>
                <a:extLst>
                  <a:ext uri="{0D108BD9-81ED-4DB2-BD59-A6C34878D82A}">
                    <a16:rowId xmlns:a16="http://schemas.microsoft.com/office/drawing/2014/main" val="10006"/>
                  </a:ext>
                </a:extLst>
              </a:tr>
              <a:tr h="370840">
                <a:tc>
                  <a:txBody>
                    <a:bodyPr/>
                    <a:lstStyle/>
                    <a:p>
                      <a:pPr algn="r"/>
                      <a:r>
                        <a:rPr lang="en-US" b="0" dirty="0">
                          <a:solidFill>
                            <a:schemeClr val="tx1"/>
                          </a:solidFill>
                          <a:latin typeface="Calibri" panose="020F0502020204030204" pitchFamily="34" charset="0"/>
                          <a:cs typeface="Calibri" panose="020F0502020204030204" pitchFamily="34" charset="0"/>
                        </a:rPr>
                        <a:t>10</a:t>
                      </a:r>
                      <a:r>
                        <a:rPr lang="en-US" b="0" baseline="30000" dirty="0">
                          <a:solidFill>
                            <a:schemeClr val="tx1"/>
                          </a:solidFill>
                          <a:latin typeface="Calibri" panose="020F0502020204030204" pitchFamily="34" charset="0"/>
                          <a:cs typeface="Calibri" panose="020F0502020204030204" pitchFamily="34" charset="0"/>
                        </a:rPr>
                        <a:t>9</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50847478</a:t>
                      </a:r>
                    </a:p>
                  </a:txBody>
                  <a:tcPr/>
                </a:tc>
                <a:tc>
                  <a:txBody>
                    <a:bodyPr/>
                    <a:lstStyle/>
                    <a:p>
                      <a:pPr algn="r"/>
                      <a:r>
                        <a:rPr lang="en-US" b="0">
                          <a:solidFill>
                            <a:schemeClr val="tx1"/>
                          </a:solidFill>
                          <a:latin typeface="Calibri" panose="020F0502020204030204" pitchFamily="34" charset="0"/>
                          <a:cs typeface="Calibri" panose="020F0502020204030204" pitchFamily="34" charset="0"/>
                        </a:rPr>
                        <a:t>48254949</a:t>
                      </a:r>
                    </a:p>
                  </a:txBody>
                  <a:tcPr/>
                </a:tc>
                <a:tc>
                  <a:txBody>
                    <a:bodyPr/>
                    <a:lstStyle/>
                    <a:p>
                      <a:pPr algn="r"/>
                      <a:r>
                        <a:rPr lang="en-US" b="0" dirty="0">
                          <a:solidFill>
                            <a:schemeClr val="tx1"/>
                          </a:solidFill>
                          <a:latin typeface="Calibri" panose="020F0502020204030204" pitchFamily="34" charset="0"/>
                          <a:cs typeface="Calibri" panose="020F0502020204030204" pitchFamily="34" charset="0"/>
                        </a:rPr>
                        <a:t>1.05</a:t>
                      </a:r>
                    </a:p>
                  </a:txBody>
                  <a:tcPr/>
                </a:tc>
                <a:extLst>
                  <a:ext uri="{0D108BD9-81ED-4DB2-BD59-A6C34878D82A}">
                    <a16:rowId xmlns:a16="http://schemas.microsoft.com/office/drawing/2014/main" val="10007"/>
                  </a:ext>
                </a:extLst>
              </a:tr>
            </a:tbl>
          </a:graphicData>
        </a:graphic>
      </p:graphicFrame>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35</a:t>
            </a:fld>
            <a:endParaRPr lang="en-US"/>
          </a:p>
        </p:txBody>
      </p:sp>
      <p:sp>
        <p:nvSpPr>
          <p:cNvPr id="25604" name="Rectangle 2"/>
          <p:cNvSpPr>
            <a:spLocks noGrp="1" noChangeArrowheads="1"/>
          </p:cNvSpPr>
          <p:nvPr>
            <p:ph type="title"/>
          </p:nvPr>
        </p:nvSpPr>
        <p:spPr>
          <a:xfrm>
            <a:off x="685800" y="0"/>
            <a:ext cx="7772400" cy="914400"/>
          </a:xfrm>
        </p:spPr>
        <p:txBody>
          <a:bodyPr/>
          <a:lstStyle/>
          <a:p>
            <a:r>
              <a:rPr lang="en-US" sz="3600"/>
              <a:t>Factoring and exponents</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457200" y="2057400"/>
                <a:ext cx="8001000" cy="32766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the product of two (possibly unknown) primes, p.  If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𝑛</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is known, we can calculate p and q.</a:t>
                </a: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Proof:  </a:t>
                </a:r>
              </a:p>
              <a:p>
                <a:pPr marL="857250" lvl="1" indent="-457200">
                  <a:lnSpc>
                    <a:spcPct val="80000"/>
                  </a:lnSpc>
                </a:pPr>
                <a:r>
                  <a:rPr lang="en-US" sz="2000" dirty="0">
                    <a:latin typeface="Calibri" panose="020F0502020204030204" pitchFamily="34" charset="0"/>
                    <a:cs typeface="Calibri" panose="020F0502020204030204" pitchFamily="34" charset="0"/>
                    <a:sym typeface="Symbol" pitchFamily="18" charset="2"/>
                  </a:rPr>
                  <a:t>If p and q are known,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a:rPr lang="en-US" sz="2000" b="0" i="1" smtClean="0">
                            <a:latin typeface="Cambria Math" panose="02040503050406030204" pitchFamily="18" charset="0"/>
                            <a:ea typeface="Cambria Math" panose="02040503050406030204" pitchFamily="18" charset="0"/>
                            <a:sym typeface="Symbol" pitchFamily="18" charset="2"/>
                          </a:rPr>
                          <m:t>𝑛</m:t>
                        </m:r>
                      </m:e>
                    </m:d>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m:t>
                    </m:r>
                    <m:r>
                      <a:rPr lang="en-US" sz="2000" b="0" i="1" smtClean="0">
                        <a:latin typeface="Cambria Math" panose="02040503050406030204" pitchFamily="18" charset="0"/>
                        <a:ea typeface="Cambria Math" panose="02040503050406030204" pitchFamily="18" charset="0"/>
                        <a:sym typeface="Symbol" pitchFamily="18" charset="2"/>
                      </a:rPr>
                      <m:t>−1)(</m:t>
                    </m:r>
                    <m:r>
                      <a:rPr lang="en-US" sz="2000" b="0" i="1" smtClean="0">
                        <a:latin typeface="Cambria Math" panose="02040503050406030204" pitchFamily="18" charset="0"/>
                        <a:ea typeface="Cambria Math" panose="02040503050406030204" pitchFamily="18" charset="0"/>
                        <a:sym typeface="Symbol" pitchFamily="18" charset="2"/>
                      </a:rPr>
                      <m:t>𝑞</m:t>
                    </m:r>
                    <m:r>
                      <a:rPr lang="en-US" sz="2000" b="0" i="1"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rPr>
                  <a:t>.  </a:t>
                </a:r>
              </a:p>
              <a:p>
                <a:pPr marL="857250" lvl="1" indent="-457200">
                  <a:lnSpc>
                    <a:spcPct val="80000"/>
                  </a:lnSpc>
                </a:pPr>
                <a:r>
                  <a:rPr lang="en-US" sz="2000" dirty="0">
                    <a:latin typeface="Calibri" panose="020F0502020204030204" pitchFamily="34" charset="0"/>
                    <a:cs typeface="Calibri" panose="020F0502020204030204" pitchFamily="34" charset="0"/>
                  </a:rPr>
                  <a:t>Set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𝑥</m:t>
                        </m:r>
                      </m:e>
                      <m:sup>
                        <m:r>
                          <a:rPr lang="en-US" sz="2000" b="0" i="1" smtClean="0">
                            <a:latin typeface="Cambria Math" panose="02040503050406030204" pitchFamily="18" charset="0"/>
                            <a:ea typeface="Cambria Math" panose="02040503050406030204" pitchFamily="18" charset="0"/>
                          </a:rPr>
                          <m:t>2</m:t>
                        </m:r>
                      </m:sup>
                    </m:sSup>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𝐴𝑥</m:t>
                    </m:r>
                    <m:r>
                      <a:rPr lang="en-US" sz="2000" b="0" i="1" smtClean="0">
                        <a:latin typeface="Cambria Math" panose="02040503050406030204" pitchFamily="18" charset="0"/>
                        <a:ea typeface="Cambria Math" panose="02040503050406030204" pitchFamily="18" charset="0"/>
                      </a:rPr>
                      <m:t>+1 </m:t>
                    </m:r>
                  </m:oMath>
                </a14:m>
                <a:r>
                  <a:rPr lang="en-US" sz="2000" dirty="0">
                    <a:latin typeface="Calibri" panose="020F0502020204030204" pitchFamily="34" charset="0"/>
                    <a:cs typeface="Calibri" panose="020F0502020204030204" pitchFamily="34" charset="0"/>
                  </a:rPr>
                  <a:t>where </a:t>
                </a:r>
                <a14:m>
                  <m:oMath xmlns:m="http://schemas.openxmlformats.org/officeDocument/2006/math">
                    <m:r>
                      <a:rPr lang="en-US" sz="2000" b="0" i="1" smtClean="0">
                        <a:latin typeface="Cambria Math" panose="02040503050406030204" pitchFamily="18" charset="0"/>
                      </a:rPr>
                      <m:t>𝐴</m:t>
                    </m:r>
                    <m:r>
                      <a:rPr lang="en-US" sz="2000" b="0" i="1" smtClean="0">
                        <a:latin typeface="Cambria Math" panose="02040503050406030204" pitchFamily="18" charset="0"/>
                      </a:rPr>
                      <m:t>=1−</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  p and q are the roots of</a:t>
                </a:r>
                <a14:m>
                  <m:oMath xmlns:m="http://schemas.openxmlformats.org/officeDocument/2006/math">
                    <m:r>
                      <a:rPr lang="en-US" sz="2000" b="0" i="1" smtClean="0">
                        <a:latin typeface="Cambria Math" panose="02040503050406030204" pitchFamily="18" charset="0"/>
                      </a:rPr>
                      <m:t> </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𝑥</m:t>
                        </m:r>
                      </m:e>
                    </m:d>
                    <m:r>
                      <a:rPr lang="en-US" sz="2000" b="0" i="1" smtClean="0">
                        <a:latin typeface="Cambria Math" panose="02040503050406030204" pitchFamily="18" charset="0"/>
                        <a:ea typeface="Cambria Math" panose="02040503050406030204" pitchFamily="18" charset="0"/>
                      </a:rPr>
                      <m:t>=0</m:t>
                    </m:r>
                  </m:oMath>
                </a14:m>
                <a:r>
                  <a:rPr lang="en-US" sz="2000" dirty="0">
                    <a:latin typeface="Calibri" panose="020F0502020204030204" pitchFamily="34" charset="0"/>
                    <a:cs typeface="Calibri" panose="020F0502020204030204" pitchFamily="34" charset="0"/>
                  </a:rPr>
                  <a:t>.  We can solve this equation.</a:t>
                </a:r>
              </a:p>
              <a:p>
                <a:pPr marL="857250" lvl="1" indent="-457200">
                  <a:lnSpc>
                    <a:spcPct val="80000"/>
                  </a:lnSpc>
                </a:pPr>
                <a:endParaRPr lang="en-US" sz="2000" dirty="0">
                  <a:latin typeface="Calibri" panose="020F0502020204030204" pitchFamily="34" charset="0"/>
                  <a:cs typeface="Calibri" panose="020F0502020204030204" pitchFamily="34" charset="0"/>
                  <a:sym typeface="Symbol" pitchFamily="18" charset="2"/>
                </a:endParaRPr>
              </a:p>
              <a:p>
                <a:pPr marL="457200" indent="-457200">
                  <a:lnSpc>
                    <a:spcPct val="80000"/>
                  </a:lnSpc>
                </a:pPr>
                <a:r>
                  <a:rPr lang="en-US" sz="2000" dirty="0">
                    <a:latin typeface="Calibri" panose="020F0502020204030204" pitchFamily="34" charset="0"/>
                    <a:cs typeface="Calibri" panose="020F0502020204030204" pitchFamily="34" charset="0"/>
                    <a:sym typeface="Symbol" pitchFamily="18" charset="2"/>
                  </a:rPr>
                  <a:t>Note:  If </a:t>
                </a:r>
                <a14:m>
                  <m:oMath xmlns:m="http://schemas.openxmlformats.org/officeDocument/2006/math">
                    <m:r>
                      <a:rPr lang="en-US" sz="2000" b="0" i="1" smtClean="0">
                        <a:latin typeface="Cambria Math" panose="02040503050406030204" pitchFamily="18" charset="0"/>
                        <a:sym typeface="Symbol" pitchFamily="18" charset="2"/>
                      </a:rPr>
                      <m:t>(</m:t>
                    </m:r>
                    <m:r>
                      <a:rPr lang="en-US" sz="2000" b="0" i="1" smtClean="0">
                        <a:latin typeface="Cambria Math" panose="02040503050406030204" pitchFamily="18" charset="0"/>
                        <a:sym typeface="Symbol" pitchFamily="18" charset="2"/>
                      </a:rPr>
                      <m:t>𝑒</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=1</m:t>
                    </m:r>
                  </m:oMath>
                </a14:m>
                <a:r>
                  <a:rPr lang="en-US" sz="2000" dirty="0">
                    <a:latin typeface="Calibri" panose="020F0502020204030204" pitchFamily="34" charset="0"/>
                    <a:cs typeface="Calibri" panose="020F0502020204030204" pitchFamily="34" charset="0"/>
                    <a:sym typeface="Symbol" pitchFamily="18" charset="2"/>
                  </a:rPr>
                  <a:t>, we can calculate d: </a:t>
                </a:r>
                <a14:m>
                  <m:oMath xmlns:m="http://schemas.openxmlformats.org/officeDocument/2006/math">
                    <m:r>
                      <a:rPr lang="en-US" sz="2000" b="0" i="1" smtClean="0">
                        <a:latin typeface="Cambria Math" panose="02040503050406030204" pitchFamily="18" charset="0"/>
                        <a:sym typeface="Symbol" pitchFamily="18" charset="2"/>
                      </a:rPr>
                      <m:t>𝑒𝑑</m:t>
                    </m:r>
                    <m:r>
                      <a:rPr lang="en-US" sz="2000" b="0" i="1" smtClean="0">
                        <a:latin typeface="Cambria Math" panose="02040503050406030204" pitchFamily="18" charset="0"/>
                        <a:sym typeface="Symbol" pitchFamily="18" charset="2"/>
                      </a:rPr>
                      <m:t>=1 (</m:t>
                    </m:r>
                    <m:r>
                      <a:rPr lang="en-US" sz="2000" b="0" i="1" smtClean="0">
                        <a:latin typeface="Cambria Math" panose="02040503050406030204" pitchFamily="18" charset="0"/>
                        <a:sym typeface="Symbol" pitchFamily="18" charset="2"/>
                      </a:rPr>
                      <m:t>𝑚𝑜𝑑</m:t>
                    </m:r>
                    <m:r>
                      <a:rPr lang="en-US" sz="2000" b="0" i="1" smtClean="0">
                        <a:latin typeface="Cambria Math" panose="02040503050406030204" pitchFamily="18" charset="0"/>
                        <a:sym typeface="Symbol" pitchFamily="18" charset="2"/>
                      </a:rPr>
                      <m:t> </m:t>
                    </m:r>
                    <m:r>
                      <a:rPr lang="en-US" sz="2000" b="0" i="1" smtClean="0">
                        <a:latin typeface="Cambria Math" panose="02040503050406030204" pitchFamily="18" charset="0"/>
                        <a:ea typeface="Cambria Math" panose="02040503050406030204" pitchFamily="18" charset="0"/>
                        <a:sym typeface="Symbol" pitchFamily="18" charset="2"/>
                      </a:rPr>
                      <m:t>𝜑</m:t>
                    </m:r>
                    <m:d>
                      <m:dPr>
                        <m:ctrlPr>
                          <a:rPr lang="en-US" sz="2000" b="0" i="1" smtClean="0">
                            <a:latin typeface="Cambria Math" panose="02040503050406030204" pitchFamily="18" charset="0"/>
                            <a:ea typeface="Cambria Math" panose="02040503050406030204" pitchFamily="18" charset="0"/>
                            <a:sym typeface="Symbol" pitchFamily="18" charset="2"/>
                          </a:rPr>
                        </m:ctrlPr>
                      </m:dPr>
                      <m:e>
                        <m:r>
                          <m:rPr>
                            <m:sty m:val="p"/>
                          </m:rPr>
                          <a:rPr lang="en-US" sz="2000" b="0" i="0" smtClean="0">
                            <a:latin typeface="Cambria Math" panose="02040503050406030204" pitchFamily="18" charset="0"/>
                            <a:ea typeface="Cambria Math" panose="02040503050406030204" pitchFamily="18" charset="0"/>
                            <a:sym typeface="Symbol" pitchFamily="18" charset="2"/>
                          </a:rPr>
                          <m:t>n</m:t>
                        </m:r>
                      </m:e>
                    </m:d>
                    <m:r>
                      <a:rPr lang="en-US" sz="2000" b="0" i="0"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rPr>
                  <a:t> if we know p and q, this theorem tells us if we know a universal exponent, we can calculate d.</a:t>
                </a:r>
                <a:endParaRPr lang="en-US" sz="2000" dirty="0">
                  <a:latin typeface="Calibri" panose="020F0502020204030204" pitchFamily="34" charset="0"/>
                  <a:cs typeface="Calibri" panose="020F0502020204030204"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457200" y="2057400"/>
                <a:ext cx="8001000" cy="3276600"/>
              </a:xfrm>
              <a:blipFill>
                <a:blip r:embed="rId2"/>
                <a:stretch>
                  <a:fillRect l="-792" t="-3089"/>
                </a:stretch>
              </a:blipFill>
            </p:spPr>
            <p:txBody>
              <a:bodyPr/>
              <a:lstStyle/>
              <a:p>
                <a:r>
                  <a:rPr lang="en-US">
                    <a:noFill/>
                  </a:rPr>
                  <a:t> </a:t>
                </a:r>
              </a:p>
            </p:txBody>
          </p:sp>
        </mc:Fallback>
      </mc:AlternateContent>
    </p:spTree>
  </p:cSld>
  <p:clrMapOvr>
    <a:masterClrMapping/>
  </p:clrMapOv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36</a:t>
            </a:fld>
            <a:endParaRPr lang="en-US"/>
          </a:p>
        </p:txBody>
      </p:sp>
      <p:sp>
        <p:nvSpPr>
          <p:cNvPr id="25604" name="Rectangle 2"/>
          <p:cNvSpPr>
            <a:spLocks noGrp="1" noChangeArrowheads="1"/>
          </p:cNvSpPr>
          <p:nvPr>
            <p:ph type="title"/>
          </p:nvPr>
        </p:nvSpPr>
        <p:spPr>
          <a:xfrm>
            <a:off x="685800" y="0"/>
            <a:ext cx="7772400" cy="990600"/>
          </a:xfrm>
        </p:spPr>
        <p:txBody>
          <a:bodyPr/>
          <a:lstStyle/>
          <a:p>
            <a:r>
              <a:rPr lang="en-US" sz="3600"/>
              <a:t>Universal Exponent Theorem</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152400" y="1752600"/>
                <a:ext cx="8610600" cy="38100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Suppose n is composite, say,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Given r&gt;0, </a:t>
                </a:r>
                <a:r>
                  <a:rPr lang="en-US" sz="2000" dirty="0" err="1">
                    <a:latin typeface="Calibri" panose="020F0502020204030204" pitchFamily="34" charset="0"/>
                    <a:cs typeface="Calibri" panose="020F0502020204030204" pitchFamily="34" charset="0"/>
                    <a:sym typeface="Symbol" pitchFamily="18" charset="2"/>
                  </a:rPr>
                  <a:t>a</a:t>
                </a:r>
                <a:r>
                  <a:rPr lang="en-US" sz="2000" baseline="30000" dirty="0" err="1">
                    <a:latin typeface="Calibri" panose="020F0502020204030204" pitchFamily="34" charset="0"/>
                    <a:cs typeface="Calibri" panose="020F0502020204030204" pitchFamily="34" charset="0"/>
                    <a:sym typeface="Symbol" pitchFamily="18" charset="2"/>
                  </a:rPr>
                  <a:t>r</a:t>
                </a:r>
                <a:r>
                  <a:rPr lang="en-US" sz="2000" dirty="0">
                    <a:latin typeface="Calibri" panose="020F0502020204030204" pitchFamily="34" charset="0"/>
                    <a:cs typeface="Calibri" panose="020F0502020204030204" pitchFamily="34" charset="0"/>
                    <a:sym typeface="Symbol" pitchFamily="18" charset="2"/>
                  </a:rPr>
                  <a:t> = 1 (mod n), for all a: (</a:t>
                </a:r>
                <a:r>
                  <a:rPr lang="en-US" sz="2000" dirty="0" err="1">
                    <a:latin typeface="Calibri" panose="020F0502020204030204" pitchFamily="34" charset="0"/>
                    <a:cs typeface="Calibri" panose="020F0502020204030204" pitchFamily="34" charset="0"/>
                    <a:sym typeface="Symbol" pitchFamily="18" charset="2"/>
                  </a:rPr>
                  <a:t>a,n</a:t>
                </a:r>
                <a:r>
                  <a:rPr lang="en-US" sz="2000" dirty="0">
                    <a:latin typeface="Calibri" panose="020F0502020204030204" pitchFamily="34" charset="0"/>
                    <a:cs typeface="Calibri" panose="020F0502020204030204" pitchFamily="34" charset="0"/>
                    <a:sym typeface="Symbol" pitchFamily="18" charset="2"/>
                  </a:rPr>
                  <a:t>)=1, we can factor n.</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So if we know </a:t>
                </a:r>
                <a14:m>
                  <m:oMath xmlns:m="http://schemas.openxmlformats.org/officeDocument/2006/math">
                    <m:r>
                      <a:rPr lang="en-US" sz="2000" i="1" smtClean="0">
                        <a:latin typeface="Cambria Math" panose="02040503050406030204" pitchFamily="18" charset="0"/>
                        <a:ea typeface="Cambria Math" panose="02040503050406030204" pitchFamily="18" charset="0"/>
                        <a:sym typeface="Symbol" pitchFamily="18" charset="2"/>
                      </a:rPr>
                      <m:t>𝜑</m:t>
                    </m:r>
                    <m:r>
                      <a:rPr lang="en-US" sz="2000" b="0" i="1" smtClean="0">
                        <a:latin typeface="Cambria Math" panose="02040503050406030204" pitchFamily="18" charset="0"/>
                        <a:ea typeface="Cambria Math" panose="02040503050406030204" pitchFamily="18" charset="0"/>
                        <a:sym typeface="Symbol" pitchFamily="18" charset="2"/>
                      </a:rPr>
                      <m:t>(</m:t>
                    </m:r>
                    <m:r>
                      <a:rPr lang="en-US" sz="2000" b="0" i="1" smtClean="0">
                        <a:latin typeface="Cambria Math" panose="02040503050406030204" pitchFamily="18" charset="0"/>
                        <a:ea typeface="Cambria Math" panose="02040503050406030204" pitchFamily="18" charset="0"/>
                        <a:sym typeface="Symbol" pitchFamily="18" charset="2"/>
                      </a:rPr>
                      <m:t>𝑝𝑞</m:t>
                    </m:r>
                    <m:r>
                      <a:rPr lang="en-US" sz="2000" b="0" i="1" smtClean="0">
                        <a:latin typeface="Cambria Math" panose="02040503050406030204" pitchFamily="18" charset="0"/>
                        <a:ea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we can factor n.</a:t>
                </a:r>
              </a:p>
              <a:p>
                <a:pPr lvl="1">
                  <a:lnSpc>
                    <a:spcPct val="80000"/>
                  </a:lnSpc>
                  <a:buNone/>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pPr>
                <a:r>
                  <a:rPr lang="en-US" sz="2000" dirty="0">
                    <a:latin typeface="Calibri" panose="020F0502020204030204" pitchFamily="34" charset="0"/>
                    <a:cs typeface="Calibri" panose="020F0502020204030204" pitchFamily="34" charset="0"/>
                    <a:sym typeface="Symbol" pitchFamily="18" charset="2"/>
                  </a:rPr>
                  <a:t>Method:  Let </a:t>
                </a:r>
                <a14:m>
                  <m:oMath xmlns:m="http://schemas.openxmlformats.org/officeDocument/2006/math">
                    <m:r>
                      <a:rPr lang="en-US" sz="2000" b="0" i="1" smtClean="0">
                        <a:latin typeface="Cambria Math" panose="02040503050406030204" pitchFamily="18" charset="0"/>
                        <a:sym typeface="Symbol" pitchFamily="18" charset="2"/>
                      </a:rPr>
                      <m:t>𝑟</m:t>
                    </m:r>
                    <m:r>
                      <a:rPr lang="en-US" sz="2000" b="0" i="1" smtClean="0">
                        <a:latin typeface="Cambria Math" panose="02040503050406030204" pitchFamily="18" charset="0"/>
                        <a:sym typeface="Symbol" pitchFamily="18" charset="2"/>
                      </a:rPr>
                      <m:t>=</m:t>
                    </m:r>
                    <m:sSup>
                      <m:sSupPr>
                        <m:ctrlPr>
                          <a:rPr lang="en-US" sz="2000" b="0" i="1" smtClean="0">
                            <a:latin typeface="Cambria Math" panose="02040503050406030204" pitchFamily="18" charset="0"/>
                            <a:sym typeface="Symbol" pitchFamily="18" charset="2"/>
                          </a:rPr>
                        </m:ctrlPr>
                      </m:sSupPr>
                      <m:e>
                        <m:r>
                          <a:rPr lang="en-US" sz="2000" b="0" i="1" smtClean="0">
                            <a:latin typeface="Cambria Math" panose="02040503050406030204" pitchFamily="18" charset="0"/>
                            <a:sym typeface="Symbol" pitchFamily="18" charset="2"/>
                          </a:rPr>
                          <m:t>2</m:t>
                        </m:r>
                      </m:e>
                      <m:sup>
                        <m:r>
                          <a:rPr lang="en-US" sz="2000" b="0" i="1" smtClean="0">
                            <a:latin typeface="Cambria Math" panose="02040503050406030204" pitchFamily="18" charset="0"/>
                            <a:sym typeface="Symbol" pitchFamily="18" charset="2"/>
                          </a:rPr>
                          <m:t>𝑘</m:t>
                        </m:r>
                      </m:sup>
                    </m:sSup>
                    <m:r>
                      <a:rPr lang="en-US" sz="2000" b="0" i="1" smtClean="0">
                        <a:latin typeface="Cambria Math" panose="02040503050406030204" pitchFamily="18" charset="0"/>
                        <a:sym typeface="Symbol" pitchFamily="18" charset="2"/>
                      </a:rPr>
                      <m:t>𝑚</m:t>
                    </m:r>
                    <m:r>
                      <a:rPr lang="en-US" sz="2000" b="0" i="1" smtClean="0">
                        <a:latin typeface="Cambria Math" panose="02040503050406030204" pitchFamily="18" charset="0"/>
                        <a:sym typeface="Symbol" pitchFamily="18" charset="2"/>
                      </a:rPr>
                      <m:t>,</m:t>
                    </m:r>
                  </m:oMath>
                </a14:m>
                <a:r>
                  <a:rPr lang="en-US" sz="2000" dirty="0">
                    <a:latin typeface="Calibri" panose="020F0502020204030204" pitchFamily="34" charset="0"/>
                    <a:cs typeface="Calibri" panose="020F0502020204030204" pitchFamily="34" charset="0"/>
                    <a:sym typeface="Symbol" pitchFamily="18" charset="2"/>
                  </a:rPr>
                  <a:t> m, odd. Put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a</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 (mod n) and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b</a:t>
                </a:r>
                <a:r>
                  <a:rPr lang="en-US" sz="2000" baseline="-25000" dirty="0">
                    <a:latin typeface="Calibri" panose="020F0502020204030204" pitchFamily="34" charset="0"/>
                    <a:cs typeface="Calibri" panose="020F0502020204030204" pitchFamily="34" charset="0"/>
                    <a:sym typeface="Symbol" pitchFamily="18" charset="2"/>
                  </a:rPr>
                  <a:t>i</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(mod n).</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0</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 -1, pick another a.</a:t>
                </a:r>
              </a:p>
              <a:p>
                <a:pPr marL="857250" lvl="1" indent="-457200">
                  <a:lnSpc>
                    <a:spcPct val="80000"/>
                  </a:lnSpc>
                  <a:buFont typeface="+mj-lt"/>
                  <a:buAutoNum type="arabicPeriod"/>
                </a:pPr>
                <a:r>
                  <a:rPr lang="en-US" sz="2000" dirty="0">
                    <a:latin typeface="Calibri" panose="020F0502020204030204" pitchFamily="34" charset="0"/>
                    <a:cs typeface="Calibri" panose="020F0502020204030204" pitchFamily="34" charset="0"/>
                    <a:sym typeface="Symbol" pitchFamily="18" charset="2"/>
                  </a:rPr>
                  <a:t>If b</a:t>
                </a:r>
                <a:r>
                  <a:rPr lang="en-US" sz="2000" baseline="-25000" dirty="0">
                    <a:latin typeface="Calibri" panose="020F0502020204030204" pitchFamily="34" charset="0"/>
                    <a:cs typeface="Calibri" panose="020F0502020204030204" pitchFamily="34" charset="0"/>
                    <a:sym typeface="Symbol" pitchFamily="18" charset="2"/>
                  </a:rPr>
                  <a:t>i+1</a:t>
                </a:r>
                <a:r>
                  <a:rPr lang="en-US" sz="2000" dirty="0">
                    <a:latin typeface="Calibri" panose="020F0502020204030204" pitchFamily="34" charset="0"/>
                    <a:cs typeface="Calibri" panose="020F0502020204030204" pitchFamily="34" charset="0"/>
                    <a:sym typeface="Symbol" pitchFamily="18" charset="2"/>
                  </a:rPr>
                  <a:t>= 1 and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rPr>
                  <a:t>&gt;=±1</a:t>
                </a:r>
                <a:r>
                  <a:rPr lang="en-US" sz="2000" dirty="0">
                    <a:latin typeface="Calibri" panose="020F0502020204030204" pitchFamily="34" charset="0"/>
                    <a:cs typeface="Calibri" panose="020F0502020204030204" pitchFamily="34" charset="0"/>
                    <a:sym typeface="Symbol" pitchFamily="18" charset="2"/>
                  </a:rPr>
                  <a:t>, d= (b</a:t>
                </a:r>
                <a:r>
                  <a:rPr lang="en-US" sz="2000" baseline="-25000" dirty="0">
                    <a:latin typeface="Calibri" panose="020F0502020204030204" pitchFamily="34" charset="0"/>
                    <a:cs typeface="Calibri" panose="020F0502020204030204" pitchFamily="34" charset="0"/>
                    <a:sym typeface="Symbol" pitchFamily="18" charset="2"/>
                  </a:rPr>
                  <a:t>i</a:t>
                </a:r>
                <a:r>
                  <a:rPr lang="en-US" sz="2000" dirty="0">
                    <a:latin typeface="Calibri" panose="020F0502020204030204" pitchFamily="34" charset="0"/>
                    <a:cs typeface="Calibri" panose="020F0502020204030204" pitchFamily="34" charset="0"/>
                    <a:sym typeface="Symbol" pitchFamily="18" charset="2"/>
                  </a:rPr>
                  <a:t>-1, n) is a non-trivial factor of n.</a:t>
                </a:r>
              </a:p>
              <a:p>
                <a:pPr marL="400050" lvl="1" indent="0">
                  <a:lnSpc>
                    <a:spcPct val="80000"/>
                  </a:lnSpc>
                  <a:buNone/>
                </a:pPr>
                <a:endParaRPr lang="en-US" sz="2400" dirty="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152400" y="1752600"/>
                <a:ext cx="8610600" cy="3810000"/>
              </a:xfrm>
              <a:blipFill>
                <a:blip r:embed="rId2"/>
                <a:stretch>
                  <a:fillRect l="-736" t="-2658" r="-1031"/>
                </a:stretch>
              </a:blipFill>
            </p:spPr>
            <p:txBody>
              <a:bodyPr/>
              <a:lstStyle/>
              <a:p>
                <a:r>
                  <a:rPr lang="en-US">
                    <a:noFill/>
                  </a:rPr>
                  <a:t> </a:t>
                </a:r>
              </a:p>
            </p:txBody>
          </p:sp>
        </mc:Fallback>
      </mc:AlternateContent>
    </p:spTree>
  </p:cSld>
  <p:clrMapOvr>
    <a:masterClrMapping/>
  </p:clrMapOv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1426" name="Rectangle 2"/>
          <p:cNvSpPr>
            <a:spLocks noGrp="1" noChangeArrowheads="1"/>
          </p:cNvSpPr>
          <p:nvPr>
            <p:ph type="title"/>
          </p:nvPr>
        </p:nvSpPr>
        <p:spPr>
          <a:xfrm>
            <a:off x="685800" y="0"/>
            <a:ext cx="7772400" cy="914400"/>
          </a:xfrm>
        </p:spPr>
        <p:txBody>
          <a:bodyPr/>
          <a:lstStyle/>
          <a:p>
            <a:r>
              <a:rPr lang="en-US" sz="3600"/>
              <a:t>Universal Exponent Example</a:t>
            </a:r>
          </a:p>
        </p:txBody>
      </p:sp>
      <p:sp>
        <p:nvSpPr>
          <p:cNvPr id="231427" name="Rectangle 3"/>
          <p:cNvSpPr>
            <a:spLocks noGrp="1" noChangeArrowheads="1"/>
          </p:cNvSpPr>
          <p:nvPr>
            <p:ph type="body" idx="1"/>
          </p:nvPr>
        </p:nvSpPr>
        <p:spPr>
          <a:xfrm>
            <a:off x="533400" y="1905000"/>
            <a:ext cx="8229600" cy="3581400"/>
          </a:xfrm>
        </p:spPr>
        <p:txBody>
          <a:bodyPr/>
          <a:lstStyle/>
          <a:p>
            <a:pPr>
              <a:lnSpc>
                <a:spcPct val="95000"/>
              </a:lnSpc>
              <a:spcBef>
                <a:spcPts val="200"/>
              </a:spcBef>
            </a:pPr>
            <a:r>
              <a:rPr lang="en-US" sz="2000" dirty="0">
                <a:latin typeface="Calibri" panose="020F0502020204030204" pitchFamily="34" charset="0"/>
                <a:cs typeface="Calibri" panose="020F0502020204030204" pitchFamily="34" charset="0"/>
              </a:rPr>
              <a:t>Let n= 1517.  Note that a</a:t>
            </a:r>
            <a:r>
              <a:rPr lang="en-US" sz="2000" baseline="30000" dirty="0">
                <a:latin typeface="Calibri" panose="020F0502020204030204" pitchFamily="34" charset="0"/>
                <a:cs typeface="Calibri" panose="020F0502020204030204" pitchFamily="34" charset="0"/>
              </a:rPr>
              <a:t>1440</a:t>
            </a:r>
            <a:r>
              <a:rPr lang="en-US" sz="2000" dirty="0">
                <a:latin typeface="Calibri" panose="020F0502020204030204" pitchFamily="34" charset="0"/>
                <a:cs typeface="Calibri" panose="020F0502020204030204" pitchFamily="34" charset="0"/>
              </a:rPr>
              <a:t>=1 (mod n).</a:t>
            </a:r>
          </a:p>
          <a:p>
            <a:pPr lvl="1">
              <a:lnSpc>
                <a:spcPct val="95000"/>
              </a:lnSpc>
              <a:spcBef>
                <a:spcPts val="200"/>
              </a:spcBef>
            </a:pPr>
            <a:r>
              <a:rPr lang="en-US" sz="2000" dirty="0">
                <a:latin typeface="Calibri" panose="020F0502020204030204" pitchFamily="34" charset="0"/>
                <a:cs typeface="Calibri" panose="020F0502020204030204" pitchFamily="34" charset="0"/>
              </a:rPr>
              <a:t>1440=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(45), m= 45.</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=401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401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  Try again.</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45</a:t>
            </a:r>
            <a:r>
              <a:rPr lang="en-US" sz="2000" dirty="0">
                <a:latin typeface="Calibri" panose="020F0502020204030204" pitchFamily="34" charset="0"/>
                <a:cs typeface="Calibri" panose="020F0502020204030204" pitchFamily="34" charset="0"/>
              </a:rPr>
              <a:t>=776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776</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=1444 (mod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1444</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=778(mod 1517).</a:t>
            </a:r>
          </a:p>
          <a:p>
            <a:pPr lvl="1">
              <a:lnSpc>
                <a:spcPct val="95000"/>
              </a:lnSpc>
              <a:spcBef>
                <a:spcPts val="200"/>
              </a:spcBef>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778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=1(mod 1517).</a:t>
            </a:r>
          </a:p>
          <a:p>
            <a:pPr lvl="1">
              <a:lnSpc>
                <a:spcPct val="95000"/>
              </a:lnSpc>
              <a:spcBef>
                <a:spcPts val="200"/>
              </a:spcBef>
            </a:pPr>
            <a:r>
              <a:rPr lang="en-US" sz="2000" dirty="0">
                <a:latin typeface="Calibri" panose="020F0502020204030204" pitchFamily="34" charset="0"/>
                <a:cs typeface="Calibri" panose="020F0502020204030204" pitchFamily="34" charset="0"/>
              </a:rPr>
              <a:t>(778-1, 1517)= (777, 1517)=37.</a:t>
            </a:r>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a:p>
            <a:pPr>
              <a:lnSpc>
                <a:spcPct val="95000"/>
              </a:lnSpc>
            </a:pPr>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37</a:t>
            </a:fld>
            <a:endParaRPr lang="en-US"/>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Slide Number Placeholder 5"/>
          <p:cNvSpPr>
            <a:spLocks noGrp="1"/>
          </p:cNvSpPr>
          <p:nvPr>
            <p:ph type="sldNum" sz="quarter" idx="12"/>
          </p:nvPr>
        </p:nvSpPr>
        <p:spPr>
          <a:noFill/>
        </p:spPr>
        <p:txBody>
          <a:bodyPr/>
          <a:lstStyle/>
          <a:p>
            <a:fld id="{3566F0D2-F37F-4603-9480-DBEFC17A0D69}" type="slidenum">
              <a:rPr lang="en-US" smtClean="0"/>
              <a:pPr/>
              <a:t>38</a:t>
            </a:fld>
            <a:endParaRPr lang="en-US"/>
          </a:p>
        </p:txBody>
      </p:sp>
      <p:sp>
        <p:nvSpPr>
          <p:cNvPr id="37892" name="Rectangle 2"/>
          <p:cNvSpPr>
            <a:spLocks noGrp="1" noChangeArrowheads="1"/>
          </p:cNvSpPr>
          <p:nvPr>
            <p:ph type="title"/>
          </p:nvPr>
        </p:nvSpPr>
        <p:spPr>
          <a:xfrm>
            <a:off x="685800" y="0"/>
            <a:ext cx="7772400" cy="914400"/>
          </a:xfrm>
        </p:spPr>
        <p:txBody>
          <a:bodyPr/>
          <a:lstStyle/>
          <a:p>
            <a:r>
              <a:rPr lang="en-US" sz="3600"/>
              <a:t>Representing Large Integers</a:t>
            </a:r>
          </a:p>
        </p:txBody>
      </p:sp>
      <p:sp>
        <p:nvSpPr>
          <p:cNvPr id="37893" name="Rectangle 3"/>
          <p:cNvSpPr>
            <a:spLocks noGrp="1" noChangeArrowheads="1"/>
          </p:cNvSpPr>
          <p:nvPr>
            <p:ph type="body" idx="1"/>
          </p:nvPr>
        </p:nvSpPr>
        <p:spPr>
          <a:xfrm>
            <a:off x="304800" y="1524000"/>
            <a:ext cx="85344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Numbers are represented in base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where </a:t>
            </a:r>
            <a:r>
              <a:rPr lang="en-US" sz="2000" dirty="0" err="1">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is the number of bits in the “standard” unsigned integer (e.g. – 32 on IA32, 64 on x64)</a:t>
            </a:r>
            <a:endParaRPr lang="en-US" sz="2000" baseline="30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Each number has three components: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Sign</a:t>
            </a:r>
          </a:p>
          <a:p>
            <a:pPr lvl="1">
              <a:spcBef>
                <a:spcPts val="200"/>
              </a:spcBef>
            </a:pPr>
            <a:r>
              <a:rPr lang="en-US" sz="2000" dirty="0">
                <a:solidFill>
                  <a:schemeClr val="tx2"/>
                </a:solidFill>
                <a:latin typeface="Calibri" panose="020F0502020204030204" pitchFamily="34" charset="0"/>
                <a:cs typeface="Calibri" panose="020F0502020204030204" pitchFamily="34" charset="0"/>
              </a:rPr>
              <a:t>Size in 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words where n=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[ws-1]2</a:t>
            </a:r>
            <a:r>
              <a:rPr lang="en-US" sz="2000" baseline="30000" dirty="0">
                <a:solidFill>
                  <a:schemeClr val="tx2"/>
                </a:solidFill>
                <a:latin typeface="Calibri" panose="020F0502020204030204" pitchFamily="34" charset="0"/>
                <a:cs typeface="Calibri" panose="020F0502020204030204" pitchFamily="34" charset="0"/>
              </a:rPr>
              <a:t>ws(size-1) </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[1]2</a:t>
            </a:r>
            <a:r>
              <a:rPr lang="en-US" sz="2000" baseline="30000" dirty="0">
                <a:solidFill>
                  <a:schemeClr val="tx2"/>
                </a:solidFill>
                <a:latin typeface="Calibri" panose="020F0502020204030204" pitchFamily="34" charset="0"/>
                <a:cs typeface="Calibri" panose="020F0502020204030204" pitchFamily="34" charset="0"/>
              </a:rPr>
              <a:t>ws</a:t>
            </a:r>
            <a:r>
              <a:rPr lang="en-US" sz="2000" dirty="0">
                <a:solidFill>
                  <a:schemeClr val="tx2"/>
                </a:solidFill>
                <a:latin typeface="Calibri" panose="020F0502020204030204" pitchFamily="34" charset="0"/>
                <a:cs typeface="Calibri" panose="020F0502020204030204" pitchFamily="34" charset="0"/>
              </a:rPr>
              <a:t> + </a:t>
            </a:r>
            <a:r>
              <a:rPr lang="en-US" sz="2000" dirty="0" err="1">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[0]</a:t>
            </a:r>
            <a:endParaRPr lang="en-US" sz="2000" baseline="30000" dirty="0">
              <a:solidFill>
                <a:schemeClr val="tx2"/>
              </a:solidFill>
              <a:latin typeface="Calibri" panose="020F0502020204030204" pitchFamily="34" charset="0"/>
              <a:cs typeface="Calibri" panose="020F0502020204030204" pitchFamily="34" charset="0"/>
            </a:endParaRPr>
          </a:p>
          <a:p>
            <a:pPr lvl="1">
              <a:spcBef>
                <a:spcPts val="200"/>
              </a:spcBef>
            </a:pPr>
            <a:r>
              <a:rPr lang="en-US" sz="2000" dirty="0">
                <a:solidFill>
                  <a:schemeClr val="tx2"/>
                </a:solidFill>
                <a:latin typeface="Calibri" panose="020F0502020204030204" pitchFamily="34" charset="0"/>
                <a:cs typeface="Calibri" panose="020F0502020204030204" pitchFamily="34" charset="0"/>
              </a:rPr>
              <a:t>Assembly is often used in inner loops to take advantage of special arithmetic instructions like “add with carry”</a:t>
            </a:r>
          </a:p>
        </p:txBody>
      </p:sp>
      <p:sp>
        <p:nvSpPr>
          <p:cNvPr id="37894"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5" name="Slide Number Placeholder 5"/>
          <p:cNvSpPr>
            <a:spLocks noGrp="1"/>
          </p:cNvSpPr>
          <p:nvPr>
            <p:ph type="sldNum" sz="quarter" idx="12"/>
          </p:nvPr>
        </p:nvSpPr>
        <p:spPr>
          <a:noFill/>
        </p:spPr>
        <p:txBody>
          <a:bodyPr/>
          <a:lstStyle/>
          <a:p>
            <a:fld id="{D717CAD3-A491-4A44-A7D1-631699288854}" type="slidenum">
              <a:rPr lang="en-US" smtClean="0"/>
              <a:pPr/>
              <a:t>39</a:t>
            </a:fld>
            <a:endParaRPr lang="en-US"/>
          </a:p>
        </p:txBody>
      </p:sp>
      <p:sp>
        <p:nvSpPr>
          <p:cNvPr id="38916" name="Rectangle 2"/>
          <p:cNvSpPr>
            <a:spLocks noGrp="1" noChangeArrowheads="1"/>
          </p:cNvSpPr>
          <p:nvPr>
            <p:ph type="title"/>
          </p:nvPr>
        </p:nvSpPr>
        <p:spPr>
          <a:xfrm>
            <a:off x="685800" y="0"/>
            <a:ext cx="7772400" cy="914400"/>
          </a:xfrm>
        </p:spPr>
        <p:txBody>
          <a:bodyPr/>
          <a:lstStyle/>
          <a:p>
            <a:r>
              <a:rPr lang="en-US" sz="3600"/>
              <a:t>Classical Algorithms Speed</a:t>
            </a:r>
          </a:p>
        </p:txBody>
      </p:sp>
      <p:sp>
        <p:nvSpPr>
          <p:cNvPr id="38917" name="Rectangle 3"/>
          <p:cNvSpPr>
            <a:spLocks noGrp="1" noChangeArrowheads="1"/>
          </p:cNvSpPr>
          <p:nvPr>
            <p:ph type="body" idx="1"/>
          </p:nvPr>
        </p:nvSpPr>
        <p:spPr>
          <a:xfrm>
            <a:off x="403225" y="1524000"/>
            <a:ext cx="8153400" cy="44958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For two numbers of size 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and s</a:t>
            </a:r>
            <a:r>
              <a:rPr lang="en-US" sz="2000" baseline="-25000" dirty="0">
                <a:solidFill>
                  <a:schemeClr val="tx2"/>
                </a:solidFill>
                <a:latin typeface="Calibri" panose="020F0502020204030204" pitchFamily="34" charset="0"/>
                <a:cs typeface="Calibri" panose="020F0502020204030204" pitchFamily="34" charset="0"/>
              </a:rPr>
              <a:t>2 </a:t>
            </a:r>
            <a:r>
              <a:rPr lang="en-US" sz="2000" dirty="0">
                <a:solidFill>
                  <a:schemeClr val="tx2"/>
                </a:solidFill>
                <a:latin typeface="Calibri" panose="020F0502020204030204" pitchFamily="34" charset="0"/>
                <a:cs typeface="Calibri" panose="020F0502020204030204" pitchFamily="34" charset="0"/>
              </a:rPr>
              <a:t>(in bits)</a:t>
            </a:r>
            <a:endParaRPr lang="en-US" sz="2000" baseline="-25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Addition/Subtraction: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max(s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)+1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Multiplication/Squaring: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 (you can save roughly half the multiplies on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Division: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time and space</a:t>
            </a:r>
          </a:p>
          <a:p>
            <a:pPr lvl="2">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Uses heuristic for estimating iterative single digit divisor: less than 1 high after normalization</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Extended GCD: O(s</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x O(s</a:t>
            </a:r>
            <a:r>
              <a:rPr lang="en-US" sz="2000" baseline="-25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versions use same time (plus time for one division by modulus) but smaller space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Modular Exponentiation (a</a:t>
            </a:r>
            <a:r>
              <a:rPr lang="en-US" sz="2000" baseline="30000" dirty="0">
                <a:solidFill>
                  <a:schemeClr val="tx2"/>
                </a:solidFill>
                <a:latin typeface="Calibri" panose="020F0502020204030204" pitchFamily="34" charset="0"/>
                <a:cs typeface="Calibri" panose="020F0502020204030204" pitchFamily="34" charset="0"/>
              </a:rPr>
              <a:t>e</a:t>
            </a:r>
            <a:r>
              <a:rPr lang="en-US" sz="2000" dirty="0">
                <a:solidFill>
                  <a:schemeClr val="tx2"/>
                </a:solidFill>
                <a:latin typeface="Calibri" panose="020F0502020204030204" pitchFamily="34" charset="0"/>
                <a:cs typeface="Calibri" panose="020F0502020204030204" pitchFamily="34" charset="0"/>
              </a:rPr>
              <a:t> (mod n)): O((size e)(size n)</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using repeated squaring</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Solve simultaneous linear congruence's (using CRT): O(m</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x time to solve 1 where m= number of prime power factors of n</a:t>
            </a:r>
          </a:p>
        </p:txBody>
      </p:sp>
      <p:sp>
        <p:nvSpPr>
          <p:cNvPr id="38918" name="Rectangle 4"/>
          <p:cNvSpPr>
            <a:spLocks noChangeArrowheads="1"/>
          </p:cNvSpPr>
          <p:nvPr/>
        </p:nvSpPr>
        <p:spPr bwMode="auto">
          <a:xfrm>
            <a:off x="4479925" y="3246438"/>
            <a:ext cx="184150" cy="366712"/>
          </a:xfrm>
          <a:prstGeom prst="rect">
            <a:avLst/>
          </a:prstGeom>
          <a:noFill/>
          <a:ln w="12700" cap="sq" algn="ctr">
            <a:noFill/>
            <a:miter lim="800000"/>
            <a:headEnd/>
            <a:tailEnd/>
          </a:ln>
        </p:spPr>
        <p:txBody>
          <a:bodyPr wrap="none">
            <a:spAutoFit/>
          </a:bodyPr>
          <a:lstStyle/>
          <a:p>
            <a:pPr algn="ctr">
              <a:spcBef>
                <a:spcPct val="0"/>
              </a:spcBef>
            </a:pPr>
            <a:endParaRPr kumimoji="0" lang="en-US" sz="1800"/>
          </a:p>
        </p:txBody>
      </p:sp>
    </p:spTree>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4</a:t>
            </a:fld>
            <a:endParaRPr lang="en-US"/>
          </a:p>
        </p:txBody>
      </p:sp>
      <p:sp>
        <p:nvSpPr>
          <p:cNvPr id="23556" name="Rectangle 2"/>
          <p:cNvSpPr>
            <a:spLocks noGrp="1" noChangeArrowheads="1"/>
          </p:cNvSpPr>
          <p:nvPr>
            <p:ph type="title"/>
          </p:nvPr>
        </p:nvSpPr>
        <p:spPr>
          <a:xfrm>
            <a:off x="685800" y="228600"/>
            <a:ext cx="7772400" cy="685800"/>
          </a:xfrm>
        </p:spPr>
        <p:txBody>
          <a:bodyPr/>
          <a:lstStyle/>
          <a:p>
            <a:r>
              <a:rPr lang="en-US" sz="3600"/>
              <a:t>Symmetric Key Distribution </a:t>
            </a:r>
          </a:p>
        </p:txBody>
      </p:sp>
      <p:sp>
        <p:nvSpPr>
          <p:cNvPr id="23557" name="Rectangle 3"/>
          <p:cNvSpPr>
            <a:spLocks noGrp="1" noChangeArrowheads="1"/>
          </p:cNvSpPr>
          <p:nvPr>
            <p:ph type="body" sz="half" idx="1"/>
          </p:nvPr>
        </p:nvSpPr>
        <p:spPr>
          <a:xfrm>
            <a:off x="457200" y="1981200"/>
            <a:ext cx="8153400" cy="4038600"/>
          </a:xfrm>
        </p:spPr>
        <p:txBody>
          <a:bodyPr/>
          <a:lstStyle/>
          <a:p>
            <a:pPr>
              <a:spcBef>
                <a:spcPts val="200"/>
              </a:spcBef>
            </a:pPr>
            <a:r>
              <a:rPr lang="en-US" sz="2000" dirty="0">
                <a:latin typeface="Calibri" panose="020F0502020204030204" pitchFamily="34" charset="0"/>
                <a:cs typeface="Calibri" panose="020F0502020204030204" pitchFamily="34" charset="0"/>
              </a:rPr>
              <a:t>Imagine you are the head of security for Microsoft and insist that all Microsoft financial communications transmitted over the Internet be encrypted for your finance machines.  You buy “black boxes” for every Internet egress point, each with a known Public Key (the private key is generated on the black box and is known only to that hardware).</a:t>
            </a:r>
          </a:p>
          <a:p>
            <a:pPr>
              <a:spcBef>
                <a:spcPts val="200"/>
              </a:spcBef>
            </a:pPr>
            <a:r>
              <a:rPr lang="en-US" sz="2000" dirty="0">
                <a:latin typeface="Calibri" panose="020F0502020204030204" pitchFamily="34" charset="0"/>
                <a:cs typeface="Calibri" panose="020F0502020204030204" pitchFamily="34" charset="0"/>
              </a:rPr>
              <a:t>Every day, just before 0</a:t>
            </a:r>
            <a:r>
              <a:rPr lang="en-US" sz="2000" baseline="30000" dirty="0">
                <a:latin typeface="Calibri" panose="020F0502020204030204" pitchFamily="34" charset="0"/>
                <a:cs typeface="Calibri" panose="020F0502020204030204" pitchFamily="34" charset="0"/>
              </a:rPr>
              <a:t>h</a:t>
            </a:r>
            <a:r>
              <a:rPr lang="en-US" sz="2000" dirty="0">
                <a:latin typeface="Calibri" panose="020F0502020204030204" pitchFamily="34" charset="0"/>
                <a:cs typeface="Calibri" panose="020F0502020204030204" pitchFamily="34" charset="0"/>
              </a:rPr>
              <a:t> Zulu, you generate a new symmetric key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encrypt it and transmit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K</a:t>
            </a:r>
            <a:r>
              <a:rPr lang="en-US" sz="2000" baseline="-25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to each black box,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(Hopefully, using a mechanism that insures that it comes from you or what happens?)</a:t>
            </a:r>
          </a:p>
          <a:p>
            <a:pPr>
              <a:spcBef>
                <a:spcPts val="200"/>
              </a:spcBef>
            </a:pPr>
            <a:r>
              <a:rPr lang="en-US" sz="2000" dirty="0">
                <a:latin typeface="Calibri" panose="020F0502020204030204" pitchFamily="34" charset="0"/>
                <a:cs typeface="Calibri" panose="020F0502020204030204" pitchFamily="34" charset="0"/>
              </a:rPr>
              <a:t>What’s good about this?  Keys are never touched by humans.</a:t>
            </a:r>
          </a:p>
          <a:p>
            <a:pPr>
              <a:spcBef>
                <a:spcPts val="200"/>
              </a:spcBef>
            </a:pPr>
            <a:r>
              <a:rPr lang="en-US" sz="2000" dirty="0">
                <a:latin typeface="Calibri" panose="020F0502020204030204" pitchFamily="34" charset="0"/>
                <a:cs typeface="Calibri" panose="020F0502020204030204" pitchFamily="34" charset="0"/>
              </a:rPr>
              <a:t>What would you do if you were worried that some black boxes could be compromised (i.e.- private keys determined)?</a:t>
            </a:r>
            <a:endParaRPr lang="en-US" sz="2400"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Slide Number Placeholder 5"/>
          <p:cNvSpPr>
            <a:spLocks noGrp="1"/>
          </p:cNvSpPr>
          <p:nvPr>
            <p:ph type="sldNum" sz="quarter" idx="12"/>
          </p:nvPr>
        </p:nvSpPr>
        <p:spPr>
          <a:noFill/>
        </p:spPr>
        <p:txBody>
          <a:bodyPr/>
          <a:lstStyle/>
          <a:p>
            <a:fld id="{EE23052A-F609-47FF-8CCD-B42A9A295BF6}" type="slidenum">
              <a:rPr lang="en-US" smtClean="0"/>
              <a:pPr/>
              <a:t>40</a:t>
            </a:fld>
            <a:endParaRPr lang="en-US"/>
          </a:p>
        </p:txBody>
      </p:sp>
      <p:sp>
        <p:nvSpPr>
          <p:cNvPr id="39940" name="Rectangle 2"/>
          <p:cNvSpPr>
            <a:spLocks noGrp="1" noChangeArrowheads="1"/>
          </p:cNvSpPr>
          <p:nvPr>
            <p:ph type="title"/>
          </p:nvPr>
        </p:nvSpPr>
        <p:spPr>
          <a:xfrm>
            <a:off x="685800" y="0"/>
            <a:ext cx="7772400" cy="838200"/>
          </a:xfrm>
        </p:spPr>
        <p:txBody>
          <a:bodyPr/>
          <a:lstStyle/>
          <a:p>
            <a:r>
              <a:rPr lang="en-US" sz="3600" err="1"/>
              <a:t>Karasuba</a:t>
            </a:r>
            <a:r>
              <a:rPr lang="en-US" sz="3600"/>
              <a:t> Multiplication</a:t>
            </a:r>
          </a:p>
        </p:txBody>
      </p:sp>
      <p:sp>
        <p:nvSpPr>
          <p:cNvPr id="39941" name="Rectangle 3"/>
          <p:cNvSpPr>
            <a:spLocks noGrp="1" noChangeArrowheads="1"/>
          </p:cNvSpPr>
          <p:nvPr>
            <p:ph type="body" idx="1"/>
          </p:nvPr>
        </p:nvSpPr>
        <p:spPr>
          <a:xfrm>
            <a:off x="685800" y="2133600"/>
            <a:ext cx="7772400" cy="3276600"/>
          </a:xfrm>
        </p:spPr>
        <p:txBody>
          <a:bodyPr/>
          <a:lstStyle/>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 (c2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+d)= ac2</a:t>
            </a:r>
            <a:r>
              <a:rPr lang="en-US" sz="2000" baseline="30000" dirty="0">
                <a:solidFill>
                  <a:schemeClr val="tx2"/>
                </a:solidFill>
                <a:latin typeface="Calibri" panose="020F0502020204030204" pitchFamily="34" charset="0"/>
                <a:cs typeface="Calibri" panose="020F0502020204030204" pitchFamily="34" charset="0"/>
              </a:rPr>
              <a:t>2k</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ad+bc</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k</a:t>
            </a:r>
            <a:r>
              <a:rPr lang="en-US" sz="2000" dirty="0">
                <a:solidFill>
                  <a:schemeClr val="tx2"/>
                </a:solidFill>
                <a:latin typeface="Calibri" panose="020F0502020204030204" pitchFamily="34" charset="0"/>
                <a:cs typeface="Calibri" panose="020F0502020204030204" pitchFamily="34" charset="0"/>
              </a:rPr>
              <a:t>+bd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n</a:t>
            </a:r>
            <a:r>
              <a:rPr lang="en-US" sz="2000" baseline="30000" dirty="0">
                <a:solidFill>
                  <a:schemeClr val="tx2"/>
                </a:solidFill>
                <a:latin typeface="Calibri" panose="020F0502020204030204" pitchFamily="34" charset="0"/>
                <a:cs typeface="Calibri" panose="020F0502020204030204" pitchFamily="34" charset="0"/>
              </a:rPr>
              <a:t>2</a:t>
            </a:r>
            <a:endParaRPr lang="en-US" sz="2000" dirty="0">
              <a:solidFill>
                <a:schemeClr val="tx2"/>
              </a:solidFill>
              <a:latin typeface="Calibri" panose="020F0502020204030204" pitchFamily="34" charset="0"/>
              <a:cs typeface="Calibri" panose="020F0502020204030204" pitchFamily="34" charset="0"/>
            </a:endParaRPr>
          </a:p>
          <a:p>
            <a:pPr>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To save 1 multiply compute</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 (</a:t>
            </a:r>
            <a:r>
              <a:rPr lang="en-US" sz="2000" dirty="0" err="1">
                <a:solidFill>
                  <a:schemeClr val="tx2"/>
                </a:solidFill>
                <a:latin typeface="Calibri" panose="020F0502020204030204" pitchFamily="34" charset="0"/>
                <a:cs typeface="Calibri" panose="020F0502020204030204" pitchFamily="34" charset="0"/>
              </a:rPr>
              <a:t>a+b</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c+d</a:t>
            </a:r>
            <a:r>
              <a:rPr lang="en-US" sz="2000" dirty="0">
                <a:solidFill>
                  <a:schemeClr val="tx2"/>
                </a:solidFill>
                <a:latin typeface="Calibri" panose="020F0502020204030204" pitchFamily="34" charset="0"/>
                <a:cs typeface="Calibri" panose="020F0502020204030204" pitchFamily="34" charset="0"/>
              </a:rPr>
              <a:t>)= </a:t>
            </a:r>
            <a:r>
              <a:rPr lang="en-US" sz="2000" dirty="0" err="1">
                <a:solidFill>
                  <a:schemeClr val="tx2"/>
                </a:solidFill>
                <a:latin typeface="Calibri" panose="020F0502020204030204" pitchFamily="34" charset="0"/>
                <a:cs typeface="Calibri" panose="020F0502020204030204" pitchFamily="34" charset="0"/>
              </a:rPr>
              <a:t>ac+ad+bc+bd</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ac</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bd</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 t-ac-bd= </a:t>
            </a:r>
            <a:r>
              <a:rPr lang="en-US" sz="2000" dirty="0" err="1">
                <a:solidFill>
                  <a:schemeClr val="tx2"/>
                </a:solidFill>
                <a:latin typeface="Calibri" panose="020F0502020204030204" pitchFamily="34" charset="0"/>
                <a:cs typeface="Calibri" panose="020F0502020204030204" pitchFamily="34" charset="0"/>
              </a:rPr>
              <a:t>ad+bc</a:t>
            </a:r>
            <a:endParaRPr lang="en-US" sz="2000" dirty="0">
              <a:solidFill>
                <a:schemeClr val="tx2"/>
              </a:solidFill>
              <a:latin typeface="Calibri" panose="020F0502020204030204" pitchFamily="34" charset="0"/>
              <a:cs typeface="Calibri" panose="020F0502020204030204" pitchFamily="34" charset="0"/>
            </a:endParaRP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3 multiplies, 2 adds</a:t>
            </a:r>
          </a:p>
          <a:p>
            <a:pPr lvl="1">
              <a:lnSpc>
                <a:spcPct val="80000"/>
              </a:lnSpc>
              <a:spcBef>
                <a:spcPts val="200"/>
              </a:spcBef>
            </a:pPr>
            <a:r>
              <a:rPr lang="en-US" sz="2000" dirty="0">
                <a:solidFill>
                  <a:schemeClr val="tx2"/>
                </a:solidFill>
                <a:latin typeface="Calibri" panose="020F0502020204030204" pitchFamily="34" charset="0"/>
                <a:cs typeface="Calibri" panose="020F0502020204030204" pitchFamily="34" charset="0"/>
              </a:rPr>
              <a:t>Asymptotically </a:t>
            </a:r>
            <a:r>
              <a:rPr lang="en-US" sz="2000" dirty="0" err="1">
                <a:solidFill>
                  <a:schemeClr val="tx2"/>
                </a:solidFill>
                <a:latin typeface="Calibri" panose="020F0502020204030204" pitchFamily="34" charset="0"/>
                <a:cs typeface="Calibri" panose="020F0502020204030204" pitchFamily="34" charset="0"/>
              </a:rPr>
              <a:t>n</a:t>
            </a:r>
            <a:r>
              <a:rPr lang="en-US" sz="2000" baseline="30000" dirty="0" err="1">
                <a:solidFill>
                  <a:schemeClr val="tx2"/>
                </a:solidFill>
                <a:latin typeface="Calibri" panose="020F0502020204030204" pitchFamily="34" charset="0"/>
                <a:cs typeface="Calibri" panose="020F0502020204030204" pitchFamily="34" charset="0"/>
              </a:rPr>
              <a:t>lg</a:t>
            </a:r>
            <a:r>
              <a:rPr lang="en-US" sz="2000" baseline="30000" dirty="0">
                <a:solidFill>
                  <a:schemeClr val="tx2"/>
                </a:solidFill>
                <a:latin typeface="Calibri" panose="020F0502020204030204" pitchFamily="34" charset="0"/>
                <a:cs typeface="Calibri" panose="020F0502020204030204" pitchFamily="34" charset="0"/>
              </a:rPr>
              <a:t>(3)</a:t>
            </a:r>
            <a:r>
              <a:rPr lang="en-US" sz="2000" dirty="0">
                <a:solidFill>
                  <a:schemeClr val="tx2"/>
                </a:solidFill>
                <a:latin typeface="Calibri" panose="020F0502020204030204" pitchFamily="34" charset="0"/>
                <a:cs typeface="Calibri" panose="020F0502020204030204" pitchFamily="34" charset="0"/>
              </a:rPr>
              <a:t>, lg(3) is about 1.58</a:t>
            </a:r>
            <a:endParaRPr lang="en-US" sz="2000" baseline="30000" dirty="0">
              <a:solidFill>
                <a:schemeClr val="tx2"/>
              </a:solidFill>
              <a:latin typeface="Calibri" panose="020F0502020204030204" pitchFamily="34" charset="0"/>
              <a:cs typeface="Calibri" panose="020F0502020204030204" pitchFamily="34" charset="0"/>
            </a:endParaRPr>
          </a:p>
          <a:p>
            <a:pPr>
              <a:lnSpc>
                <a:spcPct val="80000"/>
              </a:lnSpc>
              <a:buNone/>
            </a:pPr>
            <a:endParaRPr lang="en-US" sz="2800" dirty="0">
              <a:solidFill>
                <a:schemeClr val="tx2"/>
              </a:solidFill>
            </a:endParaRPr>
          </a:p>
          <a:p>
            <a:pPr>
              <a:lnSpc>
                <a:spcPct val="80000"/>
              </a:lnSpc>
            </a:pPr>
            <a:endParaRPr lang="en-US" sz="2800" dirty="0">
              <a:solidFill>
                <a:schemeClr val="tx2"/>
              </a:solidFill>
            </a:endParaRPr>
          </a:p>
        </p:txBody>
      </p:sp>
    </p:spTree>
  </p:cSld>
  <p:clrMapOvr>
    <a:masterClrMapping/>
  </p:clrMapOv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Slide Number Placeholder 5"/>
          <p:cNvSpPr>
            <a:spLocks noGrp="1"/>
          </p:cNvSpPr>
          <p:nvPr>
            <p:ph type="sldNum" sz="quarter" idx="12"/>
          </p:nvPr>
        </p:nvSpPr>
        <p:spPr>
          <a:noFill/>
        </p:spPr>
        <p:txBody>
          <a:bodyPr/>
          <a:lstStyle/>
          <a:p>
            <a:fld id="{8932B568-3C8F-4ED1-96CE-1CCD8FFC0F36}" type="slidenum">
              <a:rPr lang="en-US" smtClean="0"/>
              <a:pPr/>
              <a:t>41</a:t>
            </a:fld>
            <a:endParaRPr lang="en-US"/>
          </a:p>
        </p:txBody>
      </p:sp>
      <p:sp>
        <p:nvSpPr>
          <p:cNvPr id="40964" name="Rectangle 2"/>
          <p:cNvSpPr>
            <a:spLocks noGrp="1" noChangeArrowheads="1"/>
          </p:cNvSpPr>
          <p:nvPr>
            <p:ph type="title"/>
          </p:nvPr>
        </p:nvSpPr>
        <p:spPr>
          <a:xfrm>
            <a:off x="685800" y="0"/>
            <a:ext cx="7772400" cy="838200"/>
          </a:xfrm>
        </p:spPr>
        <p:txBody>
          <a:bodyPr/>
          <a:lstStyle/>
          <a:p>
            <a:r>
              <a:rPr lang="en-US" sz="3600"/>
              <a:t>Integer Squaring</a:t>
            </a:r>
          </a:p>
        </p:txBody>
      </p:sp>
      <p:sp>
        <p:nvSpPr>
          <p:cNvPr id="40965" name="Rectangle 3"/>
          <p:cNvSpPr>
            <a:spLocks noGrp="1" noChangeArrowheads="1"/>
          </p:cNvSpPr>
          <p:nvPr>
            <p:ph type="body" idx="1"/>
          </p:nvPr>
        </p:nvSpPr>
        <p:spPr>
          <a:xfrm>
            <a:off x="417443" y="2011017"/>
            <a:ext cx="8077200" cy="4495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Reduced number of multiplies because of symmetry</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b=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ab=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 </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+ 2</a:t>
            </a:r>
            <a:r>
              <a:rPr lang="en-US" sz="2000" baseline="30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 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)+b</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 </a:t>
            </a:r>
          </a:p>
          <a:p>
            <a:pPr lvl="2">
              <a:spcBef>
                <a:spcPts val="200"/>
              </a:spcBef>
            </a:pPr>
            <a:r>
              <a:rPr lang="en-US" sz="2000" dirty="0">
                <a:solidFill>
                  <a:schemeClr val="tx2"/>
                </a:solidFill>
                <a:latin typeface="Calibri" panose="020F0502020204030204" pitchFamily="34" charset="0"/>
                <a:cs typeface="Calibri" panose="020F0502020204030204" pitchFamily="34" charset="0"/>
              </a:rPr>
              <a:t>4 multiplies</a:t>
            </a:r>
          </a:p>
          <a:p>
            <a:pPr lvl="1">
              <a:spcBef>
                <a:spcPts val="200"/>
              </a:spcBef>
            </a:pPr>
            <a:r>
              <a:rPr lang="en-US" sz="2000" dirty="0">
                <a:solidFill>
                  <a:schemeClr val="tx2"/>
                </a:solidFill>
                <a:latin typeface="Calibri" panose="020F0502020204030204" pitchFamily="34" charset="0"/>
                <a:cs typeface="Calibri" panose="020F0502020204030204" pitchFamily="34" charset="0"/>
              </a:rPr>
              <a:t>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2</a:t>
            </a:r>
            <a:r>
              <a:rPr lang="en-US" sz="2000" baseline="30000" dirty="0">
                <a:solidFill>
                  <a:schemeClr val="tx2"/>
                </a:solidFill>
                <a:latin typeface="Calibri" panose="020F0502020204030204" pitchFamily="34" charset="0"/>
                <a:cs typeface="Calibri" panose="020F0502020204030204" pitchFamily="34" charset="0"/>
              </a:rPr>
              <a:t>2n</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+2</a:t>
            </a:r>
            <a:r>
              <a:rPr lang="en-US" sz="2000" baseline="30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1</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a:t>
            </a:r>
            <a:r>
              <a:rPr lang="en-US" sz="2000" baseline="-25000" dirty="0">
                <a:solidFill>
                  <a:schemeClr val="tx2"/>
                </a:solidFill>
                <a:latin typeface="Calibri" panose="020F0502020204030204" pitchFamily="34" charset="0"/>
                <a:cs typeface="Calibri" panose="020F0502020204030204" pitchFamily="34" charset="0"/>
              </a:rPr>
              <a:t>0</a:t>
            </a:r>
            <a:r>
              <a:rPr lang="en-US" sz="2000" baseline="30000" dirty="0">
                <a:solidFill>
                  <a:schemeClr val="tx2"/>
                </a:solidFill>
                <a:latin typeface="Calibri" panose="020F0502020204030204" pitchFamily="34" charset="0"/>
                <a:cs typeface="Calibri" panose="020F0502020204030204" pitchFamily="34" charset="0"/>
              </a:rPr>
              <a:t>2</a:t>
            </a:r>
          </a:p>
          <a:p>
            <a:pPr lvl="2">
              <a:spcBef>
                <a:spcPts val="200"/>
              </a:spcBef>
            </a:pPr>
            <a:r>
              <a:rPr lang="en-US" sz="2000" dirty="0">
                <a:solidFill>
                  <a:schemeClr val="tx2"/>
                </a:solidFill>
                <a:latin typeface="Calibri" panose="020F0502020204030204" pitchFamily="34" charset="0"/>
                <a:cs typeface="Calibri" panose="020F0502020204030204" pitchFamily="34" charset="0"/>
              </a:rPr>
              <a:t>3 multiplies</a:t>
            </a:r>
          </a:p>
          <a:p>
            <a:pPr>
              <a:spcBef>
                <a:spcPts val="200"/>
              </a:spcBef>
            </a:pPr>
            <a:r>
              <a:rPr lang="en-US" sz="2000" dirty="0">
                <a:solidFill>
                  <a:schemeClr val="tx2"/>
                </a:solidFill>
                <a:latin typeface="Calibri" panose="020F0502020204030204" pitchFamily="34" charset="0"/>
                <a:cs typeface="Calibri" panose="020F0502020204030204" pitchFamily="34" charset="0"/>
              </a:rPr>
              <a:t>Cost:  If a is t words long, a</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 takes (t+1)t/2 single precision multiplies</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7" name="Slide Number Placeholder 5"/>
          <p:cNvSpPr>
            <a:spLocks noGrp="1"/>
          </p:cNvSpPr>
          <p:nvPr>
            <p:ph type="sldNum" sz="quarter" idx="12"/>
          </p:nvPr>
        </p:nvSpPr>
        <p:spPr>
          <a:noFill/>
        </p:spPr>
        <p:txBody>
          <a:bodyPr/>
          <a:lstStyle/>
          <a:p>
            <a:fld id="{C422BF9E-18DB-4392-858B-A48F587E5E57}" type="slidenum">
              <a:rPr lang="en-US" smtClean="0"/>
              <a:pPr/>
              <a:t>42</a:t>
            </a:fld>
            <a:endParaRPr lang="en-US"/>
          </a:p>
        </p:txBody>
      </p:sp>
      <p:sp>
        <p:nvSpPr>
          <p:cNvPr id="41988" name="Rectangle 2"/>
          <p:cNvSpPr>
            <a:spLocks noGrp="1" noChangeArrowheads="1"/>
          </p:cNvSpPr>
          <p:nvPr>
            <p:ph type="title"/>
          </p:nvPr>
        </p:nvSpPr>
        <p:spPr>
          <a:xfrm>
            <a:off x="685800" y="0"/>
            <a:ext cx="7772400" cy="914400"/>
          </a:xfrm>
        </p:spPr>
        <p:txBody>
          <a:bodyPr/>
          <a:lstStyle/>
          <a:p>
            <a:r>
              <a:rPr lang="en-US" sz="3600"/>
              <a:t>Integer Division Algorithm</a:t>
            </a:r>
          </a:p>
        </p:txBody>
      </p:sp>
      <p:sp>
        <p:nvSpPr>
          <p:cNvPr id="41989" name="Rectangle 3"/>
          <p:cNvSpPr>
            <a:spLocks noGrp="1" noChangeArrowheads="1"/>
          </p:cNvSpPr>
          <p:nvPr>
            <p:ph type="body" idx="1"/>
          </p:nvPr>
        </p:nvSpPr>
        <p:spPr>
          <a:xfrm>
            <a:off x="533400" y="1981200"/>
            <a:ext cx="8458200" cy="41148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rPr>
              <a:t>x= (</a:t>
            </a:r>
            <a:r>
              <a:rPr lang="en-US" sz="2000" dirty="0" err="1">
                <a:solidFill>
                  <a:schemeClr val="tx2"/>
                </a:solidFill>
                <a:latin typeface="Calibri" panose="020F0502020204030204" pitchFamily="34" charset="0"/>
                <a:cs typeface="Calibri" panose="020F0502020204030204" pitchFamily="34" charset="0"/>
              </a:rPr>
              <a:t>x</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x</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y=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y</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y</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x/y=q= (</a:t>
            </a:r>
            <a:r>
              <a:rPr lang="en-US" sz="2000" dirty="0" err="1">
                <a:solidFill>
                  <a:schemeClr val="tx2"/>
                </a:solidFill>
                <a:latin typeface="Calibri" panose="020F0502020204030204" pitchFamily="34" charset="0"/>
                <a:cs typeface="Calibri" panose="020F0502020204030204" pitchFamily="34" charset="0"/>
              </a:rPr>
              <a:t>q</a:t>
            </a:r>
            <a:r>
              <a:rPr lang="en-US" sz="2000" baseline="-25000" dirty="0" err="1">
                <a:solidFill>
                  <a:schemeClr val="tx2"/>
                </a:solidFill>
                <a:latin typeface="Calibri" panose="020F0502020204030204" pitchFamily="34" charset="0"/>
                <a:cs typeface="Calibri" panose="020F0502020204030204" pitchFamily="34" charset="0"/>
              </a:rPr>
              <a:t>n</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q</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q</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r>
              <a:rPr lang="en-US" sz="2000" dirty="0">
                <a:solidFill>
                  <a:schemeClr val="tx2"/>
                </a:solidFill>
                <a:latin typeface="Calibri" panose="020F0502020204030204" pitchFamily="34" charset="0"/>
                <a:cs typeface="Calibri" panose="020F0502020204030204" pitchFamily="34" charset="0"/>
              </a:rPr>
              <a:t>, x mod y= r = (r</a:t>
            </a:r>
            <a:r>
              <a:rPr lang="en-US" sz="2000" baseline="-25000"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 r</a:t>
            </a:r>
            <a:r>
              <a:rPr lang="en-US" sz="2000" baseline="-25000" dirty="0">
                <a:solidFill>
                  <a:schemeClr val="tx2"/>
                </a:solidFill>
                <a:latin typeface="Calibri" panose="020F0502020204030204" pitchFamily="34" charset="0"/>
                <a:cs typeface="Calibri" panose="020F0502020204030204" pitchFamily="34" charset="0"/>
              </a:rPr>
              <a:t>n-1</a:t>
            </a:r>
            <a:r>
              <a:rPr lang="en-US" sz="2000" dirty="0">
                <a:solidFill>
                  <a:schemeClr val="tx2"/>
                </a:solidFill>
                <a:latin typeface="Calibri" panose="020F0502020204030204" pitchFamily="34" charset="0"/>
                <a:cs typeface="Calibri" panose="020F0502020204030204" pitchFamily="34" charset="0"/>
              </a:rPr>
              <a:t> … r</a:t>
            </a:r>
            <a:r>
              <a:rPr lang="en-US" sz="2000" baseline="-25000" dirty="0">
                <a:solidFill>
                  <a:schemeClr val="tx2"/>
                </a:solidFill>
                <a:latin typeface="Calibri" panose="020F0502020204030204" pitchFamily="34" charset="0"/>
                <a:cs typeface="Calibri" panose="020F0502020204030204" pitchFamily="34" charset="0"/>
              </a:rPr>
              <a:t>0</a:t>
            </a:r>
            <a:r>
              <a:rPr lang="en-US" sz="2000" dirty="0">
                <a:solidFill>
                  <a:schemeClr val="tx2"/>
                </a:solidFill>
                <a:latin typeface="Calibri" panose="020F0502020204030204" pitchFamily="34" charset="0"/>
                <a:cs typeface="Calibri" panose="020F0502020204030204" pitchFamily="34" charset="0"/>
              </a:rPr>
              <a:t>)</a:t>
            </a:r>
            <a:r>
              <a:rPr lang="en-US" sz="2000" baseline="-25000" dirty="0">
                <a:solidFill>
                  <a:schemeClr val="tx2"/>
                </a:solidFill>
                <a:latin typeface="Calibri" panose="020F0502020204030204" pitchFamily="34" charset="0"/>
                <a:cs typeface="Calibri" panose="020F0502020204030204" pitchFamily="34" charset="0"/>
              </a:rPr>
              <a:t>b</a:t>
            </a:r>
            <a:endParaRPr lang="en-US" sz="2000" dirty="0">
              <a:solidFill>
                <a:schemeClr val="tx2"/>
              </a:solidFill>
              <a:latin typeface="Calibri" panose="020F0502020204030204" pitchFamily="34" charset="0"/>
              <a:cs typeface="Calibri" panose="020F0502020204030204" pitchFamily="34" charset="0"/>
            </a:endParaRPr>
          </a:p>
          <a:p>
            <a:pPr>
              <a:spcBef>
                <a:spcPts val="200"/>
              </a:spcBef>
            </a:pPr>
            <a:endParaRPr lang="en-US" sz="2000" baseline="-25000" dirty="0">
              <a:solidFill>
                <a:schemeClr val="tx2"/>
              </a:solidFill>
              <a:latin typeface="Calibri" panose="020F0502020204030204" pitchFamily="34" charset="0"/>
              <a:cs typeface="Calibri" panose="020F0502020204030204" pitchFamily="34" charset="0"/>
            </a:endParaRPr>
          </a:p>
          <a:p>
            <a:pPr>
              <a:spcBef>
                <a:spcPts val="200"/>
              </a:spcBef>
            </a:pPr>
            <a:r>
              <a:rPr lang="en-US" sz="2000" dirty="0">
                <a:solidFill>
                  <a:schemeClr val="tx2"/>
                </a:solidFill>
                <a:latin typeface="Calibri" panose="020F0502020204030204" pitchFamily="34" charset="0"/>
                <a:cs typeface="Calibri" panose="020F0502020204030204" pitchFamily="34" charset="0"/>
              </a:rPr>
              <a:t>Key Step: Estimate Quotient</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s</a:t>
            </a:r>
            <a:r>
              <a:rPr lang="en-US" sz="2000" dirty="0">
                <a:solidFill>
                  <a:schemeClr val="tx2"/>
                </a:solidFill>
                <a:latin typeface="Calibri" panose="020F0502020204030204" pitchFamily="34" charset="0"/>
                <a:cs typeface="Calibri" panose="020F0502020204030204" pitchFamily="34" charset="0"/>
              </a:rPr>
              <a:t>  [b/2], the estimate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a:t>
            </a:r>
            <a:r>
              <a:rPr lang="en-US" sz="2000" dirty="0" err="1">
                <a:solidFill>
                  <a:schemeClr val="tx2"/>
                </a:solidFill>
                <a:latin typeface="Calibri" panose="020F0502020204030204" pitchFamily="34" charset="0"/>
                <a:cs typeface="Calibri" panose="020F0502020204030204" pitchFamily="34" charset="0"/>
              </a:rPr>
              <a:t>y</a:t>
            </a:r>
            <a:r>
              <a:rPr lang="en-US" sz="2000" baseline="-25000" dirty="0" err="1">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 is at most 2 greater than the correct value</a:t>
            </a:r>
          </a:p>
          <a:p>
            <a:pPr lvl="1">
              <a:spcBef>
                <a:spcPts val="200"/>
              </a:spcBef>
            </a:pPr>
            <a:r>
              <a:rPr lang="en-US" sz="2000" dirty="0">
                <a:solidFill>
                  <a:schemeClr val="tx2"/>
                </a:solidFill>
                <a:latin typeface="Calibri" panose="020F0502020204030204" pitchFamily="34" charset="0"/>
                <a:cs typeface="Calibri" panose="020F0502020204030204" pitchFamily="34" charset="0"/>
              </a:rPr>
              <a:t>If q</a:t>
            </a:r>
            <a:r>
              <a:rPr lang="en-US" sz="2000" baseline="-25000" dirty="0">
                <a:solidFill>
                  <a:schemeClr val="tx2"/>
                </a:solidFill>
                <a:latin typeface="Calibri" panose="020F0502020204030204" pitchFamily="34" charset="0"/>
                <a:cs typeface="Calibri" panose="020F0502020204030204" pitchFamily="34" charset="0"/>
              </a:rPr>
              <a:t>i-t-1</a:t>
            </a:r>
            <a:r>
              <a:rPr lang="en-US" sz="2000" dirty="0">
                <a:solidFill>
                  <a:schemeClr val="tx2"/>
                </a:solidFill>
                <a:latin typeface="Calibri" panose="020F0502020204030204" pitchFamily="34" charset="0"/>
                <a:cs typeface="Calibri" panose="020F0502020204030204" pitchFamily="34" charset="0"/>
              </a:rPr>
              <a:t>= (x</a:t>
            </a:r>
            <a:r>
              <a:rPr lang="en-US" sz="2000" baseline="-25000" dirty="0">
                <a:solidFill>
                  <a:schemeClr val="tx2"/>
                </a:solidFill>
                <a:latin typeface="Calibri" panose="020F0502020204030204" pitchFamily="34" charset="0"/>
                <a:cs typeface="Calibri" panose="020F0502020204030204" pitchFamily="34" charset="0"/>
              </a:rPr>
              <a:t>i</a:t>
            </a:r>
            <a:r>
              <a:rPr lang="en-US" sz="2000" dirty="0">
                <a:solidFill>
                  <a:schemeClr val="tx2"/>
                </a:solidFill>
                <a:latin typeface="Calibri" panose="020F0502020204030204" pitchFamily="34" charset="0"/>
                <a:cs typeface="Calibri" panose="020F0502020204030204" pitchFamily="34" charset="0"/>
              </a:rPr>
              <a:t>b</a:t>
            </a:r>
            <a:r>
              <a:rPr lang="en-US" sz="2000" baseline="30000" dirty="0">
                <a:solidFill>
                  <a:schemeClr val="tx2"/>
                </a:solidFill>
                <a:latin typeface="Calibri" panose="020F0502020204030204" pitchFamily="34" charset="0"/>
                <a:cs typeface="Calibri" panose="020F0502020204030204" pitchFamily="34" charset="0"/>
              </a:rPr>
              <a:t>2</a:t>
            </a:r>
            <a:r>
              <a:rPr lang="en-US" sz="2000" dirty="0">
                <a:solidFill>
                  <a:schemeClr val="tx2"/>
                </a:solidFill>
                <a:latin typeface="Calibri" panose="020F0502020204030204" pitchFamily="34" charset="0"/>
                <a:cs typeface="Calibri" panose="020F0502020204030204" pitchFamily="34" charset="0"/>
              </a:rPr>
              <a:t>+x</a:t>
            </a:r>
            <a:r>
              <a:rPr lang="en-US" sz="2000" baseline="-25000" dirty="0">
                <a:solidFill>
                  <a:schemeClr val="tx2"/>
                </a:solidFill>
                <a:latin typeface="Calibri" panose="020F0502020204030204" pitchFamily="34" charset="0"/>
                <a:cs typeface="Calibri" panose="020F0502020204030204" pitchFamily="34" charset="0"/>
              </a:rPr>
              <a:t>i-1</a:t>
            </a:r>
            <a:r>
              <a:rPr lang="en-US" sz="2000" dirty="0">
                <a:solidFill>
                  <a:schemeClr val="tx2"/>
                </a:solidFill>
                <a:latin typeface="Calibri" panose="020F0502020204030204" pitchFamily="34" charset="0"/>
                <a:cs typeface="Calibri" panose="020F0502020204030204" pitchFamily="34" charset="0"/>
              </a:rPr>
              <a:t>b+x</a:t>
            </a:r>
            <a:r>
              <a:rPr lang="en-US" sz="2000" baseline="-25000" dirty="0">
                <a:solidFill>
                  <a:schemeClr val="tx2"/>
                </a:solidFill>
                <a:latin typeface="Calibri" panose="020F0502020204030204" pitchFamily="34" charset="0"/>
                <a:cs typeface="Calibri" panose="020F0502020204030204" pitchFamily="34" charset="0"/>
              </a:rPr>
              <a:t>i-2</a:t>
            </a:r>
            <a:r>
              <a:rPr lang="en-US" sz="2000" dirty="0">
                <a:solidFill>
                  <a:schemeClr val="tx2"/>
                </a:solidFill>
                <a:latin typeface="Calibri" panose="020F0502020204030204" pitchFamily="34" charset="0"/>
                <a:cs typeface="Calibri" panose="020F0502020204030204" pitchFamily="34" charset="0"/>
              </a:rPr>
              <a:t>)/(y</a:t>
            </a:r>
            <a:r>
              <a:rPr lang="en-US" sz="2000" baseline="-25000" dirty="0">
                <a:solidFill>
                  <a:schemeClr val="tx2"/>
                </a:solidFill>
                <a:latin typeface="Calibri" panose="020F0502020204030204" pitchFamily="34" charset="0"/>
                <a:cs typeface="Calibri" panose="020F0502020204030204" pitchFamily="34" charset="0"/>
              </a:rPr>
              <a:t>t</a:t>
            </a:r>
            <a:r>
              <a:rPr lang="en-US" sz="2000" dirty="0">
                <a:solidFill>
                  <a:schemeClr val="tx2"/>
                </a:solidFill>
                <a:latin typeface="Calibri" panose="020F0502020204030204" pitchFamily="34" charset="0"/>
                <a:cs typeface="Calibri" panose="020F0502020204030204" pitchFamily="34" charset="0"/>
              </a:rPr>
              <a:t>b+y</a:t>
            </a:r>
            <a:r>
              <a:rPr lang="en-US" sz="2000" baseline="-25000" dirty="0">
                <a:solidFill>
                  <a:schemeClr val="tx2"/>
                </a:solidFill>
                <a:latin typeface="Calibri" panose="020F0502020204030204" pitchFamily="34" charset="0"/>
                <a:cs typeface="Calibri" panose="020F0502020204030204" pitchFamily="34" charset="0"/>
              </a:rPr>
              <a:t>t-1</a:t>
            </a:r>
            <a:r>
              <a:rPr lang="en-US" sz="2000" dirty="0">
                <a:solidFill>
                  <a:schemeClr val="tx2"/>
                </a:solidFill>
                <a:latin typeface="Calibri" panose="020F0502020204030204" pitchFamily="34" charset="0"/>
                <a:cs typeface="Calibri" panose="020F0502020204030204" pitchFamily="34" charset="0"/>
              </a:rPr>
              <a:t>) is at most 1 greater than the correct value</a:t>
            </a:r>
          </a:p>
          <a:p>
            <a:pPr lvl="1">
              <a:buFontTx/>
              <a:buNone/>
            </a:pPr>
            <a:endParaRPr lang="en-US" sz="2000" baseline="-25000" dirty="0">
              <a:solidFill>
                <a:schemeClr val="tx2"/>
              </a:solidFill>
            </a:endParaRPr>
          </a:p>
        </p:txBody>
      </p:sp>
    </p:spTree>
  </p:cSld>
  <p:clrMapOvr>
    <a:masterClrMapping/>
  </p:clrMapOv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Slide Number Placeholder 5"/>
          <p:cNvSpPr>
            <a:spLocks noGrp="1"/>
          </p:cNvSpPr>
          <p:nvPr>
            <p:ph type="sldNum" sz="quarter" idx="12"/>
          </p:nvPr>
        </p:nvSpPr>
        <p:spPr>
          <a:noFill/>
        </p:spPr>
        <p:txBody>
          <a:bodyPr/>
          <a:lstStyle/>
          <a:p>
            <a:fld id="{C4D52BBE-B4BB-42B0-959A-9392F51AB1C9}" type="slidenum">
              <a:rPr lang="en-US" smtClean="0"/>
              <a:pPr/>
              <a:t>43</a:t>
            </a:fld>
            <a:endParaRPr lang="en-US"/>
          </a:p>
        </p:txBody>
      </p:sp>
      <p:sp>
        <p:nvSpPr>
          <p:cNvPr id="43012" name="Rectangle 2"/>
          <p:cNvSpPr>
            <a:spLocks noGrp="1" noChangeArrowheads="1"/>
          </p:cNvSpPr>
          <p:nvPr>
            <p:ph type="title"/>
          </p:nvPr>
        </p:nvSpPr>
        <p:spPr>
          <a:xfrm>
            <a:off x="685800" y="0"/>
            <a:ext cx="7772400" cy="762000"/>
          </a:xfrm>
        </p:spPr>
        <p:txBody>
          <a:bodyPr/>
          <a:lstStyle/>
          <a:p>
            <a:r>
              <a:rPr lang="en-US" sz="3600"/>
              <a:t>Integer Division</a:t>
            </a:r>
          </a:p>
        </p:txBody>
      </p:sp>
      <p:sp>
        <p:nvSpPr>
          <p:cNvPr id="43013" name="Rectangle 3"/>
          <p:cNvSpPr>
            <a:spLocks noGrp="1" noChangeArrowheads="1"/>
          </p:cNvSpPr>
          <p:nvPr>
            <p:ph type="body" idx="1"/>
          </p:nvPr>
        </p:nvSpPr>
        <p:spPr>
          <a:xfrm>
            <a:off x="266700" y="1524000"/>
            <a:ext cx="8610600" cy="4495800"/>
          </a:xfrm>
        </p:spPr>
        <p:txBody>
          <a:bodyPr/>
          <a:lstStyle/>
          <a:p>
            <a:pPr marL="1009650" lvl="1" indent="-609600">
              <a:spcBef>
                <a:spcPts val="200"/>
              </a:spcBef>
              <a:buFontTx/>
              <a:buAutoNum type="arabicPeriod"/>
            </a:pPr>
            <a:r>
              <a:rPr lang="en-US" sz="1800" dirty="0">
                <a:solidFill>
                  <a:schemeClr val="tx2"/>
                </a:solidFill>
                <a:latin typeface="Courier New" pitchFamily="49" charset="0"/>
              </a:rPr>
              <a:t>Normalize: while(x&gt;=</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 </a:t>
            </a:r>
            <a:r>
              <a:rPr lang="en-US" sz="1800" dirty="0" err="1">
                <a:solidFill>
                  <a:schemeClr val="tx2"/>
                </a:solidFill>
                <a:latin typeface="Courier New" pitchFamily="49" charset="0"/>
              </a:rPr>
              <a:t>q</a:t>
            </a:r>
            <a:r>
              <a:rPr lang="en-US" sz="1800" baseline="-25000" dirty="0" err="1">
                <a:solidFill>
                  <a:schemeClr val="tx2"/>
                </a:solidFill>
                <a:latin typeface="Courier New" pitchFamily="49" charset="0"/>
              </a:rPr>
              <a:t>n</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 x-= </a:t>
            </a:r>
            <a:r>
              <a:rPr lang="en-US" sz="1800" dirty="0" err="1">
                <a:solidFill>
                  <a:schemeClr val="tx2"/>
                </a:solidFill>
                <a:latin typeface="Courier New" pitchFamily="49" charset="0"/>
              </a:rPr>
              <a:t>yb</a:t>
            </a:r>
            <a:r>
              <a:rPr lang="en-US" sz="1800" baseline="30000" dirty="0" err="1">
                <a:solidFill>
                  <a:schemeClr val="tx2"/>
                </a:solidFill>
                <a:latin typeface="Courier New" pitchFamily="49" charset="0"/>
              </a:rPr>
              <a:t>n</a:t>
            </a:r>
            <a:r>
              <a:rPr lang="en-US" sz="1800" baseline="30000" dirty="0">
                <a:solidFill>
                  <a:schemeClr val="tx2"/>
                </a:solidFill>
                <a:latin typeface="Courier New" pitchFamily="49" charset="0"/>
              </a:rPr>
              <a:t>-t</a:t>
            </a:r>
            <a:r>
              <a:rPr lang="en-US" sz="1800" dirty="0">
                <a:solidFill>
                  <a:schemeClr val="tx2"/>
                </a:solidFill>
                <a:latin typeface="Courier New" pitchFamily="49" charset="0"/>
              </a:rPr>
              <a:t>;</a:t>
            </a:r>
          </a:p>
          <a:p>
            <a:pPr marL="1009650" lvl="1" indent="-609600">
              <a:spcBef>
                <a:spcPts val="200"/>
              </a:spcBef>
              <a:buFontTx/>
              <a:buAutoNum type="arabicPeriod"/>
            </a:pPr>
            <a:r>
              <a:rPr lang="en-US" sz="1800" dirty="0">
                <a:solidFill>
                  <a:schemeClr val="tx2"/>
                </a:solidFill>
                <a:latin typeface="Courier New" pitchFamily="49" charset="0"/>
              </a:rPr>
              <a:t>For(</a:t>
            </a:r>
            <a:r>
              <a:rPr lang="en-US" sz="1800" dirty="0" err="1">
                <a:solidFill>
                  <a:schemeClr val="tx2"/>
                </a:solidFill>
                <a:latin typeface="Courier New" pitchFamily="49" charset="0"/>
              </a:rPr>
              <a:t>i</a:t>
            </a:r>
            <a:r>
              <a:rPr lang="en-US" sz="1800" dirty="0">
                <a:solidFill>
                  <a:schemeClr val="tx2"/>
                </a:solidFill>
                <a:latin typeface="Courier New" pitchFamily="49" charset="0"/>
              </a:rPr>
              <a:t>=n, </a:t>
            </a:r>
            <a:r>
              <a:rPr lang="en-US" sz="1800" dirty="0" err="1">
                <a:solidFill>
                  <a:schemeClr val="tx2"/>
                </a:solidFill>
                <a:latin typeface="Courier New" pitchFamily="49" charset="0"/>
              </a:rPr>
              <a:t>downto</a:t>
            </a:r>
            <a:r>
              <a:rPr lang="en-US" sz="1800" dirty="0">
                <a:solidFill>
                  <a:schemeClr val="tx2"/>
                </a:solidFill>
                <a:latin typeface="Courier New" pitchFamily="49" charset="0"/>
              </a:rPr>
              <a:t> t+1)</a:t>
            </a:r>
          </a:p>
          <a:p>
            <a:pPr marL="1009650" lvl="1" indent="-609600">
              <a:spcBef>
                <a:spcPts val="200"/>
              </a:spcBef>
              <a:buNone/>
            </a:pPr>
            <a:r>
              <a:rPr lang="en-US" sz="1800" dirty="0">
                <a:solidFill>
                  <a:schemeClr val="tx2"/>
                </a:solidFill>
                <a:latin typeface="Courier New" pitchFamily="49" charset="0"/>
              </a:rPr>
              <a:t>       2.1   if(x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b-1</a:t>
            </a:r>
          </a:p>
          <a:p>
            <a:pPr marL="1009650" lvl="1" indent="-609600">
              <a:spcBef>
                <a:spcPts val="200"/>
              </a:spcBef>
              <a:buNone/>
            </a:pPr>
            <a:r>
              <a:rPr lang="en-US" sz="1800" dirty="0">
                <a:solidFill>
                  <a:schemeClr val="tx2"/>
                </a:solidFill>
                <a:latin typeface="Courier New" pitchFamily="49" charset="0"/>
              </a:rPr>
              <a:t>             else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 [x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a:t>
            </a:r>
            <a:r>
              <a:rPr lang="en-US" sz="1800" dirty="0" err="1">
                <a:solidFill>
                  <a:schemeClr val="tx2"/>
                </a:solidFill>
                <a:latin typeface="Courier New" pitchFamily="49" charset="0"/>
              </a:rPr>
              <a:t>y</a:t>
            </a:r>
            <a:r>
              <a:rPr lang="en-US" sz="1800" baseline="-25000" dirty="0" err="1">
                <a:solidFill>
                  <a:schemeClr val="tx2"/>
                </a:solidFill>
                <a:latin typeface="Courier New" pitchFamily="49" charset="0"/>
              </a:rPr>
              <a:t>t</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2.2  while(q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(y</a:t>
            </a:r>
            <a:r>
              <a:rPr lang="en-US" sz="1800" baseline="-25000" dirty="0">
                <a:solidFill>
                  <a:schemeClr val="tx2"/>
                </a:solidFill>
                <a:latin typeface="Courier New" pitchFamily="49" charset="0"/>
              </a:rPr>
              <a:t>t</a:t>
            </a:r>
            <a:r>
              <a:rPr lang="en-US" sz="1800" dirty="0">
                <a:solidFill>
                  <a:schemeClr val="tx2"/>
                </a:solidFill>
                <a:latin typeface="Courier New" pitchFamily="49" charset="0"/>
              </a:rPr>
              <a:t>b+y</a:t>
            </a:r>
            <a:r>
              <a:rPr lang="en-US" sz="1800" baseline="-25000" dirty="0">
                <a:solidFill>
                  <a:schemeClr val="tx2"/>
                </a:solidFill>
                <a:latin typeface="Courier New" pitchFamily="49" charset="0"/>
              </a:rPr>
              <a:t>t-1</a:t>
            </a:r>
            <a:r>
              <a:rPr lang="en-US" sz="1800" dirty="0">
                <a:solidFill>
                  <a:schemeClr val="tx2"/>
                </a:solidFill>
                <a:latin typeface="Courier New" pitchFamily="49" charset="0"/>
              </a:rPr>
              <a:t>)&gt;(x</a:t>
            </a:r>
            <a:r>
              <a:rPr lang="en-US" sz="1800" baseline="-25000" dirty="0">
                <a:solidFill>
                  <a:schemeClr val="tx2"/>
                </a:solidFill>
                <a:latin typeface="Courier New" pitchFamily="49" charset="0"/>
              </a:rPr>
              <a:t>i</a:t>
            </a:r>
            <a:r>
              <a:rPr lang="en-US" sz="1800" dirty="0">
                <a:solidFill>
                  <a:schemeClr val="tx2"/>
                </a:solidFill>
                <a:latin typeface="Courier New" pitchFamily="49" charset="0"/>
              </a:rPr>
              <a:t>b</a:t>
            </a:r>
            <a:r>
              <a:rPr lang="en-US" sz="1800" baseline="30000" dirty="0">
                <a:solidFill>
                  <a:schemeClr val="tx2"/>
                </a:solidFill>
                <a:latin typeface="Courier New" pitchFamily="49" charset="0"/>
              </a:rPr>
              <a:t>2</a:t>
            </a:r>
            <a:r>
              <a:rPr lang="en-US" sz="1800" dirty="0">
                <a:solidFill>
                  <a:schemeClr val="tx2"/>
                </a:solidFill>
                <a:latin typeface="Courier New" pitchFamily="49" charset="0"/>
              </a:rPr>
              <a:t>+x</a:t>
            </a:r>
            <a:r>
              <a:rPr lang="en-US" sz="1800" baseline="-25000" dirty="0">
                <a:solidFill>
                  <a:schemeClr val="tx2"/>
                </a:solidFill>
                <a:latin typeface="Courier New" pitchFamily="49" charset="0"/>
              </a:rPr>
              <a:t>i-1</a:t>
            </a:r>
            <a:r>
              <a:rPr lang="en-US" sz="1800" dirty="0">
                <a:solidFill>
                  <a:schemeClr val="tx2"/>
                </a:solidFill>
                <a:latin typeface="Courier New" pitchFamily="49" charset="0"/>
              </a:rPr>
              <a:t>b+x</a:t>
            </a:r>
            <a:r>
              <a:rPr lang="en-US" sz="1800" baseline="-25000" dirty="0">
                <a:solidFill>
                  <a:schemeClr val="tx2"/>
                </a:solidFill>
                <a:latin typeface="Courier New" pitchFamily="49" charset="0"/>
              </a:rPr>
              <a:t>i-2</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828800" lvl="3" indent="-457200">
              <a:spcBef>
                <a:spcPts val="200"/>
              </a:spcBef>
              <a:buNone/>
            </a:pPr>
            <a:r>
              <a:rPr lang="en-US" sz="1800" dirty="0">
                <a:solidFill>
                  <a:schemeClr val="tx2"/>
                </a:solidFill>
                <a:latin typeface="Courier New" pitchFamily="49" charset="0"/>
              </a:rPr>
              <a:t>2.3  x-= q</a:t>
            </a:r>
            <a:r>
              <a:rPr lang="en-US" sz="1800" baseline="-25000" dirty="0">
                <a:solidFill>
                  <a:schemeClr val="tx2"/>
                </a:solidFill>
                <a:latin typeface="Courier New" pitchFamily="49" charset="0"/>
              </a:rPr>
              <a:t>i-t-1 </a:t>
            </a:r>
            <a:r>
              <a:rPr lang="en-US" sz="1800" dirty="0">
                <a:solidFill>
                  <a:schemeClr val="tx2"/>
                </a:solidFill>
                <a:latin typeface="Courier New" pitchFamily="49" charset="0"/>
              </a:rPr>
              <a:t>yb</a:t>
            </a:r>
            <a:r>
              <a:rPr lang="en-US" sz="1800" baseline="30000" dirty="0">
                <a:solidFill>
                  <a:schemeClr val="tx2"/>
                </a:solidFill>
                <a:latin typeface="Courier New" pitchFamily="49" charset="0"/>
              </a:rPr>
              <a:t>i-t-1</a:t>
            </a:r>
          </a:p>
          <a:p>
            <a:pPr marL="1828800" lvl="3" indent="-457200">
              <a:spcBef>
                <a:spcPts val="200"/>
              </a:spcBef>
              <a:buNone/>
            </a:pPr>
            <a:r>
              <a:rPr lang="en-US" sz="1800" dirty="0">
                <a:solidFill>
                  <a:schemeClr val="tx2"/>
                </a:solidFill>
                <a:latin typeface="Courier New" pitchFamily="49" charset="0"/>
              </a:rPr>
              <a:t>2.4  if (x&gt;0) x+= yb</a:t>
            </a:r>
            <a:r>
              <a:rPr lang="en-US" sz="1800" baseline="30000" dirty="0">
                <a:solidFill>
                  <a:schemeClr val="tx2"/>
                </a:solidFill>
                <a:latin typeface="Courier New" pitchFamily="49" charset="0"/>
              </a:rPr>
              <a:t>i-t-1</a:t>
            </a:r>
            <a:r>
              <a:rPr lang="en-US" sz="1800" dirty="0">
                <a:solidFill>
                  <a:schemeClr val="tx2"/>
                </a:solidFill>
                <a:latin typeface="Courier New" pitchFamily="49" charset="0"/>
              </a:rPr>
              <a:t>; q</a:t>
            </a:r>
            <a:r>
              <a:rPr lang="en-US" sz="1800" baseline="-25000" dirty="0">
                <a:solidFill>
                  <a:schemeClr val="tx2"/>
                </a:solidFill>
                <a:latin typeface="Courier New" pitchFamily="49" charset="0"/>
              </a:rPr>
              <a:t>i-t-1</a:t>
            </a:r>
            <a:r>
              <a:rPr lang="en-US" sz="1800" dirty="0">
                <a:solidFill>
                  <a:schemeClr val="tx2"/>
                </a:solidFill>
                <a:latin typeface="Courier New" pitchFamily="49" charset="0"/>
              </a:rPr>
              <a:t>++;</a:t>
            </a:r>
          </a:p>
          <a:p>
            <a:pPr marL="1009650" lvl="1" indent="-609600">
              <a:spcBef>
                <a:spcPts val="200"/>
              </a:spcBef>
              <a:buFontTx/>
              <a:buAutoNum type="arabicPeriod" startAt="3"/>
            </a:pPr>
            <a:r>
              <a:rPr lang="en-US" sz="1800" dirty="0">
                <a:solidFill>
                  <a:schemeClr val="tx2"/>
                </a:solidFill>
                <a:latin typeface="Courier New" pitchFamily="49" charset="0"/>
              </a:rPr>
              <a:t>r= x</a:t>
            </a:r>
          </a:p>
          <a:p>
            <a:pPr marL="1009650" lvl="1" indent="-609600">
              <a:spcBef>
                <a:spcPts val="200"/>
              </a:spcBef>
              <a:buFontTx/>
              <a:buAutoNum type="arabicPeriod" startAt="3"/>
            </a:pPr>
            <a:r>
              <a:rPr lang="en-US" sz="1800" dirty="0">
                <a:solidFill>
                  <a:schemeClr val="tx2"/>
                </a:solidFill>
                <a:latin typeface="Courier New" pitchFamily="49" charset="0"/>
              </a:rPr>
              <a:t>return(</a:t>
            </a:r>
            <a:r>
              <a:rPr lang="en-US" sz="1800" dirty="0" err="1">
                <a:solidFill>
                  <a:schemeClr val="tx2"/>
                </a:solidFill>
                <a:latin typeface="Courier New" pitchFamily="49" charset="0"/>
              </a:rPr>
              <a:t>q,r</a:t>
            </a:r>
            <a:r>
              <a:rPr lang="en-US" sz="1800" dirty="0">
                <a:solidFill>
                  <a:schemeClr val="tx2"/>
                </a:solidFill>
                <a:latin typeface="Courier New" pitchFamily="49" charset="0"/>
              </a:rPr>
              <a:t>)</a:t>
            </a:r>
          </a:p>
          <a:p>
            <a:pPr marL="609600" indent="-609600">
              <a:buFontTx/>
              <a:buNone/>
            </a:pPr>
            <a:endParaRPr lang="en-US" sz="2000" dirty="0">
              <a:solidFill>
                <a:schemeClr val="tx2"/>
              </a:solidFill>
              <a:latin typeface="Courier New" pitchFamily="49" charset="0"/>
            </a:endParaRPr>
          </a:p>
          <a:p>
            <a:pPr marL="609600" indent="-609600">
              <a:buFontTx/>
              <a:buNone/>
            </a:pPr>
            <a:r>
              <a:rPr lang="en-US" sz="2000" dirty="0">
                <a:solidFill>
                  <a:schemeClr val="tx2"/>
                </a:solidFill>
                <a:latin typeface="Calibri" panose="020F0502020204030204" pitchFamily="34" charset="0"/>
                <a:cs typeface="Calibri" panose="020F0502020204030204" pitchFamily="34" charset="0"/>
              </a:rPr>
              <a:t>Cost: (n-t)(t+3) multiplies, (n-t) divisions.</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9" name="Slide Number Placeholder 5"/>
          <p:cNvSpPr>
            <a:spLocks noGrp="1"/>
          </p:cNvSpPr>
          <p:nvPr>
            <p:ph type="sldNum" sz="quarter" idx="12"/>
          </p:nvPr>
        </p:nvSpPr>
        <p:spPr>
          <a:noFill/>
        </p:spPr>
        <p:txBody>
          <a:bodyPr/>
          <a:lstStyle/>
          <a:p>
            <a:fld id="{D29A19DC-BB16-4F26-9072-CE7804A0B31C}" type="slidenum">
              <a:rPr lang="en-US" smtClean="0"/>
              <a:pPr/>
              <a:t>44</a:t>
            </a:fld>
            <a:endParaRPr lang="en-US"/>
          </a:p>
        </p:txBody>
      </p:sp>
      <p:sp>
        <p:nvSpPr>
          <p:cNvPr id="45060" name="Rectangle 2"/>
          <p:cNvSpPr>
            <a:spLocks noGrp="1" noChangeArrowheads="1"/>
          </p:cNvSpPr>
          <p:nvPr>
            <p:ph type="title"/>
          </p:nvPr>
        </p:nvSpPr>
        <p:spPr>
          <a:xfrm>
            <a:off x="762000" y="76200"/>
            <a:ext cx="7772400" cy="762000"/>
          </a:xfrm>
        </p:spPr>
        <p:txBody>
          <a:bodyPr/>
          <a:lstStyle/>
          <a:p>
            <a:r>
              <a:rPr lang="en-US" sz="3600" dirty="0"/>
              <a:t>Extended Binary GCD</a:t>
            </a:r>
          </a:p>
        </p:txBody>
      </p:sp>
      <p:sp>
        <p:nvSpPr>
          <p:cNvPr id="45061" name="Rectangle 3"/>
          <p:cNvSpPr>
            <a:spLocks noGrp="1" noChangeArrowheads="1"/>
          </p:cNvSpPr>
          <p:nvPr>
            <p:ph type="body" idx="1"/>
          </p:nvPr>
        </p:nvSpPr>
        <p:spPr>
          <a:xfrm>
            <a:off x="381000" y="1143000"/>
            <a:ext cx="8382000" cy="4724400"/>
          </a:xfrm>
        </p:spPr>
        <p:txBody>
          <a:bodyPr/>
          <a:lstStyle/>
          <a:p>
            <a:pPr marL="609600" indent="-609600">
              <a:buFontTx/>
              <a:buNone/>
            </a:pPr>
            <a:r>
              <a:rPr lang="en-US" sz="1800" dirty="0">
                <a:solidFill>
                  <a:schemeClr val="tx2"/>
                </a:solidFill>
              </a:rPr>
              <a:t>Input: x= (</a:t>
            </a:r>
            <a:r>
              <a:rPr lang="en-US" sz="1800" dirty="0" err="1">
                <a:solidFill>
                  <a:schemeClr val="tx2"/>
                </a:solidFill>
              </a:rPr>
              <a:t>x</a:t>
            </a:r>
            <a:r>
              <a:rPr lang="en-US" sz="1800" baseline="-25000" dirty="0" err="1">
                <a:solidFill>
                  <a:schemeClr val="tx2"/>
                </a:solidFill>
              </a:rPr>
              <a:t>n</a:t>
            </a:r>
            <a:r>
              <a:rPr lang="en-US" sz="1800" dirty="0">
                <a:solidFill>
                  <a:schemeClr val="tx2"/>
                </a:solidFill>
              </a:rPr>
              <a:t> x</a:t>
            </a:r>
            <a:r>
              <a:rPr lang="en-US" sz="1800" baseline="-25000" dirty="0">
                <a:solidFill>
                  <a:schemeClr val="tx2"/>
                </a:solidFill>
              </a:rPr>
              <a:t>n-1</a:t>
            </a:r>
            <a:r>
              <a:rPr lang="en-US" sz="1800" dirty="0">
                <a:solidFill>
                  <a:schemeClr val="tx2"/>
                </a:solidFill>
              </a:rPr>
              <a:t> … x</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y= (</a:t>
            </a:r>
            <a:r>
              <a:rPr lang="en-US" sz="1800" dirty="0" err="1">
                <a:solidFill>
                  <a:schemeClr val="tx2"/>
                </a:solidFill>
              </a:rPr>
              <a:t>y</a:t>
            </a:r>
            <a:r>
              <a:rPr lang="en-US" sz="1800" baseline="-25000" dirty="0" err="1">
                <a:solidFill>
                  <a:schemeClr val="tx2"/>
                </a:solidFill>
              </a:rPr>
              <a:t>n</a:t>
            </a:r>
            <a:r>
              <a:rPr lang="en-US" sz="1800" dirty="0">
                <a:solidFill>
                  <a:schemeClr val="tx2"/>
                </a:solidFill>
              </a:rPr>
              <a:t> y</a:t>
            </a:r>
            <a:r>
              <a:rPr lang="en-US" sz="1800" baseline="-25000" dirty="0">
                <a:solidFill>
                  <a:schemeClr val="tx2"/>
                </a:solidFill>
              </a:rPr>
              <a:t>n-1</a:t>
            </a:r>
            <a:r>
              <a:rPr lang="en-US" sz="1800" dirty="0">
                <a:solidFill>
                  <a:schemeClr val="tx2"/>
                </a:solidFill>
              </a:rPr>
              <a:t> … y</a:t>
            </a:r>
            <a:r>
              <a:rPr lang="en-US" sz="1800" baseline="-25000" dirty="0">
                <a:solidFill>
                  <a:schemeClr val="tx2"/>
                </a:solidFill>
              </a:rPr>
              <a:t>0</a:t>
            </a:r>
            <a:r>
              <a:rPr lang="en-US" sz="1800" dirty="0">
                <a:solidFill>
                  <a:schemeClr val="tx2"/>
                </a:solidFill>
              </a:rPr>
              <a:t>)</a:t>
            </a:r>
            <a:r>
              <a:rPr lang="en-US" sz="1800" baseline="-25000" dirty="0">
                <a:solidFill>
                  <a:schemeClr val="tx2"/>
                </a:solidFill>
              </a:rPr>
              <a:t>b</a:t>
            </a:r>
            <a:r>
              <a:rPr lang="en-US" sz="1800" dirty="0">
                <a:solidFill>
                  <a:schemeClr val="tx2"/>
                </a:solidFill>
              </a:rPr>
              <a:t>.  Output: a, b, v:  </a:t>
            </a:r>
            <a:r>
              <a:rPr lang="en-US" sz="1800" dirty="0" err="1">
                <a:solidFill>
                  <a:schemeClr val="tx2"/>
                </a:solidFill>
              </a:rPr>
              <a:t>ax+by</a:t>
            </a:r>
            <a:r>
              <a:rPr lang="en-US" sz="1800" dirty="0">
                <a:solidFill>
                  <a:schemeClr val="tx2"/>
                </a:solidFill>
              </a:rPr>
              <a:t>=v= gcd(</a:t>
            </a:r>
            <a:r>
              <a:rPr lang="en-US" sz="1800" dirty="0" err="1">
                <a:solidFill>
                  <a:schemeClr val="tx2"/>
                </a:solidFill>
              </a:rPr>
              <a:t>x,y</a:t>
            </a:r>
            <a:r>
              <a:rPr lang="en-US" sz="1800" dirty="0">
                <a:solidFill>
                  <a:schemeClr val="tx2"/>
                </a:solidFill>
              </a:rPr>
              <a:t>).</a:t>
            </a:r>
          </a:p>
          <a:p>
            <a:pPr marL="990600" lvl="1" indent="-533400">
              <a:spcBef>
                <a:spcPts val="100"/>
              </a:spcBef>
              <a:buFontTx/>
              <a:buAutoNum type="arabicPeriod"/>
            </a:pPr>
            <a:r>
              <a:rPr lang="en-US" sz="1800" dirty="0">
                <a:solidFill>
                  <a:schemeClr val="tx2"/>
                </a:solidFill>
                <a:latin typeface="Courier New" pitchFamily="49" charset="0"/>
              </a:rPr>
              <a:t>g=1</a:t>
            </a:r>
          </a:p>
          <a:p>
            <a:pPr marL="990600" lvl="1" indent="-533400">
              <a:spcBef>
                <a:spcPts val="100"/>
              </a:spcBef>
              <a:buFontTx/>
              <a:buAutoNum type="arabicPeriod"/>
            </a:pPr>
            <a:r>
              <a:rPr lang="en-US" sz="1800" dirty="0">
                <a:solidFill>
                  <a:schemeClr val="tx2"/>
                </a:solidFill>
                <a:latin typeface="Courier New" pitchFamily="49" charset="0"/>
              </a:rPr>
              <a:t>while(x&amp;1==y&amp;1==0) x/= 2, y/= 2, g*=2</a:t>
            </a:r>
          </a:p>
          <a:p>
            <a:pPr marL="990600" lvl="1" indent="-533400">
              <a:spcBef>
                <a:spcPts val="100"/>
              </a:spcBef>
              <a:buFontTx/>
              <a:buAutoNum type="arabicPeriod"/>
            </a:pPr>
            <a:r>
              <a:rPr lang="en-US" sz="1800" dirty="0">
                <a:solidFill>
                  <a:schemeClr val="tx2"/>
                </a:solidFill>
                <a:latin typeface="Courier New" pitchFamily="49" charset="0"/>
              </a:rPr>
              <a:t>u=x, v=y, A=1, B=0, C=0, D=1</a:t>
            </a:r>
          </a:p>
          <a:p>
            <a:pPr marL="990600" lvl="1" indent="-533400">
              <a:spcBef>
                <a:spcPts val="100"/>
              </a:spcBef>
              <a:buFontTx/>
              <a:buAutoNum type="arabicPeriod"/>
            </a:pPr>
            <a:r>
              <a:rPr lang="en-US" sz="1800" dirty="0">
                <a:solidFill>
                  <a:schemeClr val="tx2"/>
                </a:solidFill>
                <a:latin typeface="Courier New" pitchFamily="49" charset="0"/>
              </a:rPr>
              <a:t>while (u&amp;1==0) </a:t>
            </a:r>
          </a:p>
          <a:p>
            <a:pPr marL="990600" lvl="1" indent="-533400">
              <a:spcBef>
                <a:spcPts val="100"/>
              </a:spcBef>
              <a:buFontTx/>
              <a:buNone/>
            </a:pPr>
            <a:r>
              <a:rPr lang="en-US" sz="1800" dirty="0">
                <a:solidFill>
                  <a:schemeClr val="tx2"/>
                </a:solidFill>
                <a:latin typeface="Courier New" pitchFamily="49" charset="0"/>
              </a:rPr>
              <a:t>        u/= 2</a:t>
            </a:r>
          </a:p>
          <a:p>
            <a:pPr marL="990600" lvl="1" indent="-533400">
              <a:spcBef>
                <a:spcPts val="100"/>
              </a:spcBef>
              <a:buFontTx/>
              <a:buNone/>
            </a:pPr>
            <a:r>
              <a:rPr lang="en-US" sz="1800" dirty="0">
                <a:solidFill>
                  <a:schemeClr val="tx2"/>
                </a:solidFill>
                <a:latin typeface="Courier New" pitchFamily="49" charset="0"/>
              </a:rPr>
              <a:t>		 if(A=B=0 (mod 2))  A/=2, B/=2</a:t>
            </a:r>
          </a:p>
          <a:p>
            <a:pPr marL="990600" lvl="1" indent="-533400">
              <a:spcBef>
                <a:spcPts val="100"/>
              </a:spcBef>
              <a:buFontTx/>
              <a:buNone/>
            </a:pPr>
            <a:r>
              <a:rPr lang="en-US" sz="1800" dirty="0">
                <a:solidFill>
                  <a:schemeClr val="tx2"/>
                </a:solidFill>
                <a:latin typeface="Courier New" pitchFamily="49" charset="0"/>
              </a:rPr>
              <a:t>	   else A= (</a:t>
            </a:r>
            <a:r>
              <a:rPr lang="en-US" sz="1800" dirty="0" err="1">
                <a:solidFill>
                  <a:schemeClr val="tx2"/>
                </a:solidFill>
                <a:latin typeface="Courier New" pitchFamily="49" charset="0"/>
              </a:rPr>
              <a:t>A+y</a:t>
            </a:r>
            <a:r>
              <a:rPr lang="en-US" sz="1800" dirty="0">
                <a:solidFill>
                  <a:schemeClr val="tx2"/>
                </a:solidFill>
                <a:latin typeface="Courier New" pitchFamily="49" charset="0"/>
              </a:rPr>
              <a:t>)/2, B= (B-x)/2</a:t>
            </a:r>
          </a:p>
          <a:p>
            <a:pPr marL="990600" lvl="1" indent="-533400">
              <a:spcBef>
                <a:spcPts val="100"/>
              </a:spcBef>
              <a:buFontTx/>
              <a:buNone/>
            </a:pPr>
            <a:r>
              <a:rPr lang="en-US" sz="1800" dirty="0">
                <a:solidFill>
                  <a:schemeClr val="tx2"/>
                </a:solidFill>
                <a:latin typeface="Courier New" pitchFamily="49" charset="0"/>
              </a:rPr>
              <a:t>5.	while (v&amp;1==0) </a:t>
            </a:r>
          </a:p>
          <a:p>
            <a:pPr marL="990600" lvl="1" indent="-533400">
              <a:spcBef>
                <a:spcPts val="100"/>
              </a:spcBef>
              <a:buFontTx/>
              <a:buNone/>
            </a:pPr>
            <a:r>
              <a:rPr lang="en-US" sz="1800" dirty="0">
                <a:solidFill>
                  <a:schemeClr val="tx2"/>
                </a:solidFill>
                <a:latin typeface="Courier New" pitchFamily="49" charset="0"/>
              </a:rPr>
              <a:t>        v/= 2</a:t>
            </a:r>
          </a:p>
          <a:p>
            <a:pPr marL="990600" lvl="1" indent="-533400">
              <a:spcBef>
                <a:spcPts val="100"/>
              </a:spcBef>
              <a:buFontTx/>
              <a:buNone/>
            </a:pPr>
            <a:r>
              <a:rPr lang="en-US" sz="1800" dirty="0">
                <a:solidFill>
                  <a:schemeClr val="tx2"/>
                </a:solidFill>
                <a:latin typeface="Courier New" pitchFamily="49" charset="0"/>
              </a:rPr>
              <a:t>		 if(C=D=0 (mod 2))  C/=2, D/=2</a:t>
            </a:r>
          </a:p>
          <a:p>
            <a:pPr marL="990600" lvl="1" indent="-533400">
              <a:spcBef>
                <a:spcPts val="100"/>
              </a:spcBef>
              <a:buFontTx/>
              <a:buNone/>
            </a:pPr>
            <a:r>
              <a:rPr lang="en-US" sz="1800" dirty="0">
                <a:solidFill>
                  <a:schemeClr val="tx2"/>
                </a:solidFill>
                <a:latin typeface="Courier New" pitchFamily="49" charset="0"/>
              </a:rPr>
              <a:t>	   else C= (</a:t>
            </a:r>
            <a:r>
              <a:rPr lang="en-US" sz="1800" dirty="0" err="1">
                <a:solidFill>
                  <a:schemeClr val="tx2"/>
                </a:solidFill>
                <a:latin typeface="Courier New" pitchFamily="49" charset="0"/>
              </a:rPr>
              <a:t>C+y</a:t>
            </a:r>
            <a:r>
              <a:rPr lang="en-US" sz="1800" dirty="0">
                <a:solidFill>
                  <a:schemeClr val="tx2"/>
                </a:solidFill>
                <a:latin typeface="Courier New" pitchFamily="49" charset="0"/>
              </a:rPr>
              <a:t>)/2, D= (D-x)/2</a:t>
            </a:r>
          </a:p>
          <a:p>
            <a:pPr marL="990600" lvl="1" indent="-533400">
              <a:spcBef>
                <a:spcPts val="100"/>
              </a:spcBef>
              <a:buFontTx/>
              <a:buAutoNum type="arabicPeriod" startAt="6"/>
            </a:pPr>
            <a:r>
              <a:rPr lang="en-US" sz="1800" dirty="0">
                <a:solidFill>
                  <a:schemeClr val="tx2"/>
                </a:solidFill>
                <a:latin typeface="Courier New" pitchFamily="49" charset="0"/>
              </a:rPr>
              <a:t>if(u&gt;=v) u-=v, A-=C, B-=D</a:t>
            </a:r>
          </a:p>
          <a:p>
            <a:pPr marL="990600" lvl="1" indent="-533400">
              <a:spcBef>
                <a:spcPts val="100"/>
              </a:spcBef>
              <a:buFontTx/>
              <a:buNone/>
            </a:pPr>
            <a:r>
              <a:rPr lang="en-US" sz="1800" dirty="0">
                <a:solidFill>
                  <a:schemeClr val="tx2"/>
                </a:solidFill>
                <a:latin typeface="Courier New" pitchFamily="49" charset="0"/>
              </a:rPr>
              <a:t>      else     v-= u, C-=A, D-=B</a:t>
            </a:r>
          </a:p>
          <a:p>
            <a:pPr marL="990600" lvl="1" indent="-533400">
              <a:spcBef>
                <a:spcPts val="100"/>
              </a:spcBef>
              <a:buFontTx/>
              <a:buNone/>
            </a:pPr>
            <a:r>
              <a:rPr lang="en-US" sz="1800" dirty="0">
                <a:solidFill>
                  <a:schemeClr val="tx2"/>
                </a:solidFill>
                <a:latin typeface="Courier New" pitchFamily="49" charset="0"/>
              </a:rPr>
              <a:t>7.    if (u==0) a= C, b= D, return(</a:t>
            </a:r>
            <a:r>
              <a:rPr lang="en-US" sz="1800" dirty="0" err="1">
                <a:solidFill>
                  <a:schemeClr val="tx2"/>
                </a:solidFill>
                <a:latin typeface="Courier New" pitchFamily="49" charset="0"/>
              </a:rPr>
              <a:t>a,b,gv</a:t>
            </a:r>
            <a:r>
              <a:rPr lang="en-US" sz="1800" dirty="0">
                <a:solidFill>
                  <a:schemeClr val="tx2"/>
                </a:solidFill>
                <a:latin typeface="Courier New" pitchFamily="49" charset="0"/>
              </a:rPr>
              <a:t>)</a:t>
            </a:r>
          </a:p>
          <a:p>
            <a:pPr marL="990600" lvl="1" indent="-533400">
              <a:spcBef>
                <a:spcPts val="100"/>
              </a:spcBef>
              <a:buFontTx/>
              <a:buNone/>
            </a:pPr>
            <a:r>
              <a:rPr lang="en-US" sz="1800" dirty="0">
                <a:solidFill>
                  <a:schemeClr val="tx2"/>
                </a:solidFill>
                <a:latin typeface="Courier New" pitchFamily="49" charset="0"/>
              </a:rPr>
              <a:t>      else </a:t>
            </a:r>
            <a:r>
              <a:rPr lang="en-US" sz="1800" dirty="0" err="1">
                <a:solidFill>
                  <a:schemeClr val="tx2"/>
                </a:solidFill>
                <a:latin typeface="Courier New" pitchFamily="49" charset="0"/>
              </a:rPr>
              <a:t>goto</a:t>
            </a:r>
            <a:r>
              <a:rPr lang="en-US" sz="1800" dirty="0">
                <a:solidFill>
                  <a:schemeClr val="tx2"/>
                </a:solidFill>
                <a:latin typeface="Courier New" pitchFamily="49" charset="0"/>
              </a:rPr>
              <a:t> 4</a:t>
            </a:r>
            <a:endParaRPr lang="en-US" sz="1800" baseline="-25000" dirty="0">
              <a:solidFill>
                <a:schemeClr val="tx2"/>
              </a:solidFill>
            </a:endParaRPr>
          </a:p>
          <a:p>
            <a:pPr marL="609600" indent="-609600">
              <a:buFontTx/>
              <a:buNone/>
            </a:pPr>
            <a:r>
              <a:rPr lang="en-US" sz="1800" dirty="0">
                <a:solidFill>
                  <a:schemeClr val="tx2"/>
                </a:solidFill>
              </a:rPr>
              <a:t>Cost: 2 ([lg(x)]+[lg(y)]+2) iterations</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Slide Number Placeholder 5"/>
          <p:cNvSpPr>
            <a:spLocks noGrp="1"/>
          </p:cNvSpPr>
          <p:nvPr>
            <p:ph type="sldNum" sz="quarter" idx="12"/>
          </p:nvPr>
        </p:nvSpPr>
        <p:spPr>
          <a:noFill/>
        </p:spPr>
        <p:txBody>
          <a:bodyPr/>
          <a:lstStyle/>
          <a:p>
            <a:fld id="{77291F85-04B7-407C-AC49-D8B01FF6AD2D}" type="slidenum">
              <a:rPr lang="en-US" smtClean="0"/>
              <a:pPr/>
              <a:t>45</a:t>
            </a:fld>
            <a:endParaRPr lang="en-US"/>
          </a:p>
        </p:txBody>
      </p:sp>
      <p:sp>
        <p:nvSpPr>
          <p:cNvPr id="47108" name="Rectangle 2"/>
          <p:cNvSpPr>
            <a:spLocks noGrp="1" noChangeArrowheads="1"/>
          </p:cNvSpPr>
          <p:nvPr>
            <p:ph type="title"/>
          </p:nvPr>
        </p:nvSpPr>
        <p:spPr>
          <a:xfrm>
            <a:off x="685800" y="76200"/>
            <a:ext cx="7772400" cy="838200"/>
          </a:xfrm>
        </p:spPr>
        <p:txBody>
          <a:bodyPr/>
          <a:lstStyle/>
          <a:p>
            <a:r>
              <a:rPr lang="en-US" sz="3600"/>
              <a:t>Montgomery Multiplication</a:t>
            </a:r>
          </a:p>
        </p:txBody>
      </p:sp>
      <p:sp>
        <p:nvSpPr>
          <p:cNvPr id="47109" name="Rectangle 3"/>
          <p:cNvSpPr>
            <a:spLocks noGrp="1" noChangeArrowheads="1"/>
          </p:cNvSpPr>
          <p:nvPr>
            <p:ph type="body" idx="1"/>
          </p:nvPr>
        </p:nvSpPr>
        <p:spPr>
          <a:xfrm>
            <a:off x="457200" y="1905000"/>
            <a:ext cx="7924800" cy="3200400"/>
          </a:xfrm>
        </p:spPr>
        <p:txBody>
          <a:bodyPr/>
          <a:lstStyle/>
          <a:p>
            <a:r>
              <a:rPr lang="en-US" sz="2000" dirty="0">
                <a:solidFill>
                  <a:schemeClr val="tx2"/>
                </a:solidFill>
                <a:latin typeface="Calibri" panose="020F0502020204030204" pitchFamily="34" charset="0"/>
                <a:cs typeface="Calibri" panose="020F0502020204030204" pitchFamily="34" charset="0"/>
              </a:rPr>
              <a:t>Motivation: Modular reduction is expensive (a divide operation).  Can we replace the divide with some cheap operation (like shifting?)</a:t>
            </a:r>
          </a:p>
          <a:p>
            <a:r>
              <a:rPr lang="en-US" sz="2000" dirty="0">
                <a:solidFill>
                  <a:schemeClr val="tx2"/>
                </a:solidFill>
                <a:latin typeface="Calibri" panose="020F0502020204030204" pitchFamily="34" charset="0"/>
                <a:cs typeface="Calibri" panose="020F0502020204030204" pitchFamily="34" charset="0"/>
              </a:rPr>
              <a:t>Let A, B, and M be </a:t>
            </a:r>
            <a:r>
              <a:rPr lang="en-US" sz="2000" i="1" dirty="0">
                <a:solidFill>
                  <a:schemeClr val="tx2"/>
                </a:solidFill>
                <a:latin typeface="Calibri" panose="020F0502020204030204" pitchFamily="34" charset="0"/>
                <a:cs typeface="Calibri" panose="020F0502020204030204" pitchFamily="34" charset="0"/>
              </a:rPr>
              <a:t>n</a:t>
            </a:r>
            <a:r>
              <a:rPr lang="en-US" sz="2000" dirty="0">
                <a:solidFill>
                  <a:schemeClr val="tx2"/>
                </a:solidFill>
                <a:latin typeface="Calibri" panose="020F0502020204030204" pitchFamily="34" charset="0"/>
                <a:cs typeface="Calibri" panose="020F0502020204030204" pitchFamily="34" charset="0"/>
              </a:rPr>
              <a:t>-block integers represented in base </a:t>
            </a:r>
            <a:r>
              <a:rPr lang="en-US" sz="2000" i="1" dirty="0">
                <a:solidFill>
                  <a:schemeClr val="tx2"/>
                </a:solidFill>
                <a:latin typeface="Calibri" panose="020F0502020204030204" pitchFamily="34" charset="0"/>
                <a:cs typeface="Calibri" panose="020F0502020204030204" pitchFamily="34" charset="0"/>
              </a:rPr>
              <a:t>x</a:t>
            </a:r>
            <a:r>
              <a:rPr lang="en-US" sz="2000" dirty="0">
                <a:solidFill>
                  <a:schemeClr val="tx2"/>
                </a:solidFill>
                <a:latin typeface="Calibri" panose="020F0502020204030204" pitchFamily="34" charset="0"/>
                <a:cs typeface="Calibri" panose="020F0502020204030204" pitchFamily="34" charset="0"/>
              </a:rPr>
              <a:t> with 0</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R= </a:t>
            </a:r>
            <a:r>
              <a:rPr lang="en-US" sz="2000" i="1" dirty="0">
                <a:solidFill>
                  <a:schemeClr val="tx2"/>
                </a:solidFill>
                <a:latin typeface="Calibri" panose="020F0502020204030204" pitchFamily="34" charset="0"/>
                <a:cs typeface="Calibri" panose="020F0502020204030204" pitchFamily="34" charset="0"/>
                <a:sym typeface="Symbol" pitchFamily="18" charset="2"/>
              </a:rPr>
              <a:t>x</a:t>
            </a:r>
            <a:r>
              <a:rPr lang="en-US" sz="2000" i="1" baseline="30000" dirty="0">
                <a:solidFill>
                  <a:schemeClr val="tx2"/>
                </a:solidFill>
                <a:latin typeface="Calibri" panose="020F0502020204030204" pitchFamily="34" charset="0"/>
                <a:cs typeface="Calibri" panose="020F0502020204030204" pitchFamily="34" charset="0"/>
                <a:sym typeface="Symbol" pitchFamily="18" charset="2"/>
              </a:rPr>
              <a:t> n</a:t>
            </a:r>
            <a:r>
              <a:rPr lang="en-US" sz="2000" i="1" dirty="0">
                <a:solidFill>
                  <a:schemeClr val="tx2"/>
                </a:solidFill>
                <a:latin typeface="Calibri" panose="020F0502020204030204" pitchFamily="34" charset="0"/>
                <a:cs typeface="Calibri" panose="020F0502020204030204" pitchFamily="34" charset="0"/>
                <a:sym typeface="Symbol" pitchFamily="18" charset="2"/>
              </a:rPr>
              <a:t>.  </a:t>
            </a:r>
            <a:r>
              <a:rPr lang="en-US" sz="2000" dirty="0">
                <a:solidFill>
                  <a:schemeClr val="tx2"/>
                </a:solidFill>
                <a:latin typeface="Calibri" panose="020F0502020204030204" pitchFamily="34" charset="0"/>
                <a:cs typeface="Calibri" panose="020F0502020204030204" pitchFamily="34" charset="0"/>
                <a:sym typeface="Symbol" pitchFamily="18" charset="2"/>
              </a:rPr>
              <a:t>gcd(R,M)= 1.</a:t>
            </a:r>
          </a:p>
          <a:p>
            <a:r>
              <a:rPr lang="en-US" sz="2000" dirty="0">
                <a:solidFill>
                  <a:schemeClr val="tx2"/>
                </a:solidFill>
                <a:latin typeface="Calibri" panose="020F0502020204030204" pitchFamily="34" charset="0"/>
                <a:cs typeface="Calibri" panose="020F0502020204030204" pitchFamily="34" charset="0"/>
                <a:sym typeface="Symbol" pitchFamily="18" charset="2"/>
              </a:rPr>
              <a:t>The </a:t>
            </a:r>
            <a:r>
              <a:rPr lang="en-US" sz="2000" i="1" dirty="0">
                <a:solidFill>
                  <a:schemeClr val="tx2"/>
                </a:solidFill>
                <a:latin typeface="Calibri" panose="020F0502020204030204" pitchFamily="34" charset="0"/>
                <a:cs typeface="Calibri" panose="020F0502020204030204" pitchFamily="34" charset="0"/>
                <a:sym typeface="Symbol" pitchFamily="18" charset="2"/>
              </a:rPr>
              <a:t>Montgomery Product </a:t>
            </a:r>
            <a:r>
              <a:rPr lang="en-US" sz="2000" dirty="0">
                <a:solidFill>
                  <a:schemeClr val="tx2"/>
                </a:solidFill>
                <a:latin typeface="Calibri" panose="020F0502020204030204" pitchFamily="34" charset="0"/>
                <a:cs typeface="Calibri" panose="020F0502020204030204" pitchFamily="34" charset="0"/>
                <a:sym typeface="Symbol" pitchFamily="18" charset="2"/>
              </a:rPr>
              <a:t>of A and B modulo M is the integer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a:p>
            <a:r>
              <a:rPr lang="en-US" sz="2000" dirty="0">
                <a:solidFill>
                  <a:schemeClr val="tx2"/>
                </a:solidFill>
                <a:latin typeface="Calibri" panose="020F0502020204030204" pitchFamily="34" charset="0"/>
                <a:cs typeface="Calibri" panose="020F0502020204030204" pitchFamily="34" charset="0"/>
                <a:sym typeface="Symbol" pitchFamily="18" charset="2"/>
              </a:rPr>
              <a:t>Let M= </a:t>
            </a:r>
            <a:r>
              <a:rPr lang="en-US" sz="2000" dirty="0">
                <a:solidFill>
                  <a:schemeClr val="tx2"/>
                </a:solidFill>
                <a:latin typeface="Calibri" panose="020F0502020204030204" pitchFamily="34" charset="0"/>
                <a:cs typeface="Calibri" panose="020F0502020204030204" pitchFamily="34" charset="0"/>
              </a:rPr>
              <a:t>–</a:t>
            </a:r>
            <a:r>
              <a:rPr lang="en-US" sz="2000" dirty="0">
                <a:solidFill>
                  <a:schemeClr val="tx2"/>
                </a:solidFill>
                <a:latin typeface="Calibri" panose="020F0502020204030204" pitchFamily="34" charset="0"/>
                <a:cs typeface="Calibri" panose="020F0502020204030204" pitchFamily="34" charset="0"/>
                <a:sym typeface="Symbol" pitchFamily="18" charset="2"/>
              </a:rPr>
              <a:t>M</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R and S= ABM mod R.</a:t>
            </a:r>
          </a:p>
          <a:p>
            <a:r>
              <a:rPr lang="en-US" sz="2000" dirty="0">
                <a:solidFill>
                  <a:schemeClr val="tx2"/>
                </a:solidFill>
                <a:latin typeface="Calibri" panose="020F0502020204030204" pitchFamily="34" charset="0"/>
                <a:cs typeface="Calibri" panose="020F0502020204030204" pitchFamily="34" charset="0"/>
                <a:sym typeface="Symbol" pitchFamily="18" charset="2"/>
              </a:rPr>
              <a:t>Fact:  (AB+SM)/R ABR</a:t>
            </a:r>
            <a:r>
              <a:rPr lang="en-US" sz="2000" baseline="30000" dirty="0">
                <a:solidFill>
                  <a:schemeClr val="tx2"/>
                </a:solidFill>
                <a:latin typeface="Calibri" panose="020F0502020204030204" pitchFamily="34" charset="0"/>
                <a:cs typeface="Calibri" panose="020F0502020204030204" pitchFamily="34" charset="0"/>
              </a:rPr>
              <a:t>–</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1 </a:t>
            </a:r>
            <a:r>
              <a:rPr lang="en-US" sz="2000" dirty="0">
                <a:solidFill>
                  <a:schemeClr val="tx2"/>
                </a:solidFill>
                <a:latin typeface="Calibri" panose="020F0502020204030204" pitchFamily="34" charset="0"/>
                <a:cs typeface="Calibri" panose="020F0502020204030204" pitchFamily="34" charset="0"/>
                <a:sym typeface="Symbol" pitchFamily="18" charset="2"/>
              </a:rPr>
              <a:t>(mod M).</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1" name="Slide Number Placeholder 5"/>
          <p:cNvSpPr>
            <a:spLocks noGrp="1"/>
          </p:cNvSpPr>
          <p:nvPr>
            <p:ph type="sldNum" sz="quarter" idx="12"/>
          </p:nvPr>
        </p:nvSpPr>
        <p:spPr>
          <a:noFill/>
        </p:spPr>
        <p:txBody>
          <a:bodyPr/>
          <a:lstStyle/>
          <a:p>
            <a:fld id="{9DB27D93-4DEB-4A36-823B-91A0D0C5BE74}" type="slidenum">
              <a:rPr lang="en-US" smtClean="0"/>
              <a:pPr/>
              <a:t>46</a:t>
            </a:fld>
            <a:endParaRPr lang="en-US"/>
          </a:p>
        </p:txBody>
      </p:sp>
      <p:sp>
        <p:nvSpPr>
          <p:cNvPr id="48132" name="Rectangle 2"/>
          <p:cNvSpPr>
            <a:spLocks noGrp="1" noChangeArrowheads="1"/>
          </p:cNvSpPr>
          <p:nvPr>
            <p:ph type="title"/>
          </p:nvPr>
        </p:nvSpPr>
        <p:spPr>
          <a:xfrm>
            <a:off x="457200" y="76200"/>
            <a:ext cx="8305800" cy="685800"/>
          </a:xfrm>
        </p:spPr>
        <p:txBody>
          <a:bodyPr/>
          <a:lstStyle/>
          <a:p>
            <a:r>
              <a:rPr lang="en-US" sz="3600"/>
              <a:t>Montgomery Multiplication and Timing</a:t>
            </a:r>
          </a:p>
        </p:txBody>
      </p:sp>
      <p:sp>
        <p:nvSpPr>
          <p:cNvPr id="48133" name="Rectangle 3"/>
          <p:cNvSpPr>
            <a:spLocks noGrp="1" noChangeArrowheads="1"/>
          </p:cNvSpPr>
          <p:nvPr>
            <p:ph type="body" idx="1"/>
          </p:nvPr>
        </p:nvSpPr>
        <p:spPr>
          <a:xfrm>
            <a:off x="381000" y="1865416"/>
            <a:ext cx="8458200" cy="3849584"/>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 n)= 1, r= ab (mod n), a</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ar</a:t>
            </a:r>
            <a:r>
              <a:rPr lang="en-US" sz="2000" dirty="0">
                <a:solidFill>
                  <a:schemeClr val="tx2"/>
                </a:solidFill>
                <a:latin typeface="Calibri" panose="020F0502020204030204" pitchFamily="34" charset="0"/>
                <a:cs typeface="Calibri" panose="020F0502020204030204" pitchFamily="34" charset="0"/>
                <a:sym typeface="Symbol" pitchFamily="18" charset="2"/>
              </a:rPr>
              <a:t> (mod n), </a:t>
            </a:r>
            <a:r>
              <a:rPr lang="en-US" sz="2000" dirty="0" err="1">
                <a:solidFill>
                  <a:schemeClr val="tx2"/>
                </a:solidFill>
                <a:latin typeface="Calibri" panose="020F0502020204030204" pitchFamily="34" charset="0"/>
                <a:cs typeface="Calibri" panose="020F0502020204030204" pitchFamily="34" charset="0"/>
                <a:sym typeface="Symbol" pitchFamily="18" charset="2"/>
              </a:rPr>
              <a:t>rr</a:t>
            </a:r>
            <a:r>
              <a:rPr lang="en-US" sz="2000" dirty="0">
                <a:solidFill>
                  <a:schemeClr val="tx2"/>
                </a:solidFill>
                <a:latin typeface="Calibri" panose="020F0502020204030204" pitchFamily="34" charset="0"/>
                <a:cs typeface="Calibri" panose="020F0502020204030204" pitchFamily="34" charset="0"/>
                <a:sym typeface="Symbol" pitchFamily="18" charset="2"/>
              </a:rPr>
              <a:t>’-</a:t>
            </a:r>
            <a:r>
              <a:rPr lang="en-US" sz="2000" dirty="0" err="1">
                <a:solidFill>
                  <a:schemeClr val="tx2"/>
                </a:solidFill>
                <a:latin typeface="Calibri" panose="020F0502020204030204" pitchFamily="34" charset="0"/>
                <a:cs typeface="Calibri" panose="020F0502020204030204" pitchFamily="34" charset="0"/>
                <a:sym typeface="Symbol" pitchFamily="18" charset="2"/>
              </a:rPr>
              <a:t>nn</a:t>
            </a:r>
            <a:r>
              <a:rPr lang="en-US" sz="2000" dirty="0">
                <a:solidFill>
                  <a:schemeClr val="tx2"/>
                </a:solidFill>
                <a:latin typeface="Calibri" panose="020F0502020204030204" pitchFamily="34" charset="0"/>
                <a:cs typeface="Calibri" panose="020F0502020204030204" pitchFamily="34" charset="0"/>
                <a:sym typeface="Symbol" pitchFamily="18" charset="2"/>
              </a:rPr>
              <a:t>’=1, all t words long</a:t>
            </a:r>
            <a:r>
              <a:rPr lang="en-US" sz="2000" dirty="0">
                <a:solidFill>
                  <a:schemeClr val="tx2"/>
                </a:solidFill>
                <a:sym typeface="Symbol" pitchFamily="18" charset="2"/>
              </a:rPr>
              <a:t>.</a:t>
            </a:r>
          </a:p>
          <a:p>
            <a:pPr>
              <a:lnSpc>
                <a:spcPct val="90000"/>
              </a:lnSpc>
            </a:pPr>
            <a:endParaRPr lang="en-US" sz="2000" dirty="0">
              <a:solidFill>
                <a:schemeClr val="tx2"/>
              </a:solidFill>
              <a:sym typeface="Symbol" pitchFamily="18" charset="2"/>
            </a:endParaRP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t=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 rn’ (mod n), u= (mn+t)/r</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if(n&gt;u) u-= 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return(u)</a:t>
            </a:r>
          </a:p>
          <a:p>
            <a:pPr lvl="1">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MontMult(a,b,n)</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Compute n’, 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endParaRPr lang="en-US" sz="1600" dirty="0">
              <a:solidFill>
                <a:schemeClr val="tx2"/>
              </a:solidFill>
              <a:latin typeface="Courier New" pitchFamily="49" charset="0"/>
              <a:cs typeface="Courier New" pitchFamily="49" charset="0"/>
              <a:sym typeface="Symbol" pitchFamily="18" charset="2"/>
            </a:endParaRP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MontPro(a</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 b</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a:t>
            </a:r>
          </a:p>
          <a:p>
            <a:pPr lvl="2">
              <a:lnSpc>
                <a:spcPct val="90000"/>
              </a:lnSpc>
              <a:spcBef>
                <a:spcPts val="200"/>
              </a:spcBef>
              <a:buFontTx/>
              <a:buNone/>
            </a:pPr>
            <a:r>
              <a:rPr lang="en-US" sz="1600" dirty="0">
                <a:solidFill>
                  <a:schemeClr val="tx2"/>
                </a:solidFill>
                <a:latin typeface="Courier New" pitchFamily="49" charset="0"/>
                <a:cs typeface="Courier New" pitchFamily="49" charset="0"/>
                <a:sym typeface="Symbol" pitchFamily="18" charset="2"/>
              </a:rPr>
              <a:t>return(MontPro(x</a:t>
            </a:r>
            <a:r>
              <a:rPr lang="en-US" sz="1600" baseline="30000" dirty="0">
                <a:solidFill>
                  <a:schemeClr val="tx2"/>
                </a:solidFill>
                <a:latin typeface="Courier New" pitchFamily="49" charset="0"/>
                <a:cs typeface="Courier New" pitchFamily="49" charset="0"/>
                <a:sym typeface="Symbol" pitchFamily="18" charset="2"/>
              </a:rPr>
              <a:t>#</a:t>
            </a:r>
            <a:r>
              <a:rPr lang="en-US" sz="1600" dirty="0">
                <a:solidFill>
                  <a:schemeClr val="tx2"/>
                </a:solidFill>
                <a:latin typeface="Courier New" pitchFamily="49" charset="0"/>
                <a:cs typeface="Courier New" pitchFamily="49" charset="0"/>
                <a:sym typeface="Symbol" pitchFamily="18" charset="2"/>
              </a:rPr>
              <a:t>,1))</a:t>
            </a:r>
          </a:p>
          <a:p>
            <a:pPr lvl="1">
              <a:lnSpc>
                <a:spcPct val="90000"/>
              </a:lnSpc>
              <a:buFontTx/>
              <a:buNone/>
            </a:pPr>
            <a:endParaRPr lang="en-US" sz="2400" dirty="0">
              <a:solidFill>
                <a:schemeClr val="tx2"/>
              </a:solidFill>
              <a:sym typeface="Symbol" pitchFamily="18" charset="2"/>
            </a:endParaRP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Cost: Reduction takes 2t(t+1) multiplies, no divisions.  </a:t>
            </a:r>
          </a:p>
          <a:p>
            <a:pPr>
              <a:lnSpc>
                <a:spcPct val="90000"/>
              </a:lnSpc>
              <a:buFontTx/>
              <a:buNone/>
            </a:pPr>
            <a:r>
              <a:rPr lang="en-US" sz="2000" dirty="0">
                <a:solidFill>
                  <a:schemeClr val="tx2"/>
                </a:solidFill>
                <a:latin typeface="Calibri" panose="020F0502020204030204" pitchFamily="34" charset="0"/>
                <a:cs typeface="Calibri" panose="020F0502020204030204" pitchFamily="34" charset="0"/>
                <a:sym typeface="Symbol" pitchFamily="18" charset="2"/>
              </a:rPr>
              <a:t>Multiply takes 4t(t+1) vs 2t(t+1) for classical.</a:t>
            </a:r>
          </a:p>
          <a:p>
            <a:pPr lvl="1">
              <a:lnSpc>
                <a:spcPct val="90000"/>
              </a:lnSpc>
              <a:buFontTx/>
              <a:buNone/>
            </a:pPr>
            <a:endParaRPr lang="en-US" sz="2000" dirty="0">
              <a:solidFill>
                <a:schemeClr val="tx2"/>
              </a:solidFill>
              <a:sym typeface="Symbol" pitchFamily="18" charset="2"/>
            </a:endParaRP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5" name="Slide Number Placeholder 5"/>
          <p:cNvSpPr>
            <a:spLocks noGrp="1"/>
          </p:cNvSpPr>
          <p:nvPr>
            <p:ph type="sldNum" sz="quarter" idx="12"/>
          </p:nvPr>
        </p:nvSpPr>
        <p:spPr>
          <a:noFill/>
        </p:spPr>
        <p:txBody>
          <a:bodyPr/>
          <a:lstStyle/>
          <a:p>
            <a:fld id="{4F6AEC48-4E63-4FA8-A8EA-2549B01C192E}" type="slidenum">
              <a:rPr lang="en-US" smtClean="0"/>
              <a:pPr/>
              <a:t>47</a:t>
            </a:fld>
            <a:endParaRPr lang="en-US" dirty="0"/>
          </a:p>
        </p:txBody>
      </p:sp>
      <p:sp>
        <p:nvSpPr>
          <p:cNvPr id="49156" name="Rectangle 2"/>
          <p:cNvSpPr>
            <a:spLocks noGrp="1" noChangeArrowheads="1"/>
          </p:cNvSpPr>
          <p:nvPr>
            <p:ph type="title"/>
          </p:nvPr>
        </p:nvSpPr>
        <p:spPr>
          <a:xfrm>
            <a:off x="685800" y="76200"/>
            <a:ext cx="7772400" cy="838200"/>
          </a:xfrm>
        </p:spPr>
        <p:txBody>
          <a:bodyPr/>
          <a:lstStyle/>
          <a:p>
            <a:r>
              <a:rPr lang="en-US" sz="3600" dirty="0"/>
              <a:t>Exponentiation and Timing</a:t>
            </a:r>
          </a:p>
        </p:txBody>
      </p:sp>
      <p:sp>
        <p:nvSpPr>
          <p:cNvPr id="49157" name="Rectangle 3"/>
          <p:cNvSpPr>
            <a:spLocks noGrp="1" noChangeArrowheads="1"/>
          </p:cNvSpPr>
          <p:nvPr>
            <p:ph type="body" idx="1"/>
          </p:nvPr>
        </p:nvSpPr>
        <p:spPr>
          <a:xfrm>
            <a:off x="381000" y="1981200"/>
            <a:ext cx="8077200" cy="4114800"/>
          </a:xfrm>
        </p:spPr>
        <p:txBody>
          <a:bodyPr/>
          <a:lstStyle/>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Right to left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squaring and multiplication</a:t>
            </a: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Left to right k-</a:t>
            </a:r>
            <a:r>
              <a:rPr lang="en-US" sz="2000" dirty="0" err="1">
                <a:solidFill>
                  <a:schemeClr val="tx2"/>
                </a:solidFill>
                <a:latin typeface="Calibri" panose="020F0502020204030204" pitchFamily="34" charset="0"/>
                <a:cs typeface="Calibri" panose="020F0502020204030204" pitchFamily="34" charset="0"/>
                <a:sym typeface="Symbol" pitchFamily="18" charset="2"/>
              </a:rPr>
              <a:t>ary</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lnSpc>
                <a:spcPct val="90000"/>
              </a:lnSpc>
            </a:pPr>
            <a:r>
              <a:rPr lang="en-US" sz="2000" dirty="0">
                <a:solidFill>
                  <a:schemeClr val="tx2"/>
                </a:solidFill>
                <a:latin typeface="Calibri" panose="020F0502020204030204" pitchFamily="34" charset="0"/>
                <a:cs typeface="Calibri" panose="020F0502020204030204" pitchFamily="34" charset="0"/>
                <a:sym typeface="Symbol" pitchFamily="18" charset="2"/>
              </a:rPr>
              <a:t>Square and multiply exponentiation (SME) timing, if </a:t>
            </a:r>
            <a:r>
              <a:rPr lang="en-US" sz="2000" dirty="0" err="1">
                <a:solidFill>
                  <a:schemeClr val="tx2"/>
                </a:solidFill>
                <a:latin typeface="Calibri" panose="020F0502020204030204" pitchFamily="34" charset="0"/>
                <a:cs typeface="Calibri" panose="020F0502020204030204" pitchFamily="34" charset="0"/>
                <a:sym typeface="Symbol" pitchFamily="18" charset="2"/>
              </a:rPr>
              <a:t>bitlen</a:t>
            </a:r>
            <a:r>
              <a:rPr lang="en-US" sz="2000" dirty="0">
                <a:solidFill>
                  <a:schemeClr val="tx2"/>
                </a:solidFill>
                <a:latin typeface="Calibri" panose="020F0502020204030204" pitchFamily="34" charset="0"/>
                <a:cs typeface="Calibri" panose="020F0502020204030204" pitchFamily="34" charset="0"/>
                <a:sym typeface="Symbol" pitchFamily="18" charset="2"/>
              </a:rPr>
              <a:t>(e)=t+1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is the Hamming weight, SME takes t </a:t>
            </a:r>
            <a:r>
              <a:rPr lang="en-US" sz="2000" dirty="0" err="1">
                <a:solidFill>
                  <a:schemeClr val="tx2"/>
                </a:solidFill>
                <a:latin typeface="Calibri" panose="020F0502020204030204" pitchFamily="34" charset="0"/>
                <a:cs typeface="Calibri" panose="020F0502020204030204" pitchFamily="34" charset="0"/>
                <a:sym typeface="Symbol" pitchFamily="18" charset="2"/>
              </a:rPr>
              <a:t>squarings</a:t>
            </a:r>
            <a:r>
              <a:rPr lang="en-US" sz="2000" dirty="0">
                <a:solidFill>
                  <a:schemeClr val="tx2"/>
                </a:solidFill>
                <a:latin typeface="Calibri" panose="020F0502020204030204" pitchFamily="34" charset="0"/>
                <a:cs typeface="Calibri" panose="020F0502020204030204" pitchFamily="34" charset="0"/>
                <a:sym typeface="Symbol" pitchFamily="18" charset="2"/>
              </a:rPr>
              <a:t> and </a:t>
            </a:r>
            <a:r>
              <a:rPr lang="en-US" sz="2000" dirty="0" err="1">
                <a:solidFill>
                  <a:schemeClr val="tx2"/>
                </a:solidFill>
                <a:latin typeface="Calibri" panose="020F0502020204030204" pitchFamily="34" charset="0"/>
                <a:cs typeface="Calibri" panose="020F0502020204030204" pitchFamily="34" charset="0"/>
                <a:sym typeface="Symbol" pitchFamily="18" charset="2"/>
              </a:rPr>
              <a:t>wt</a:t>
            </a:r>
            <a:r>
              <a:rPr lang="en-US" sz="2000" dirty="0">
                <a:solidFill>
                  <a:schemeClr val="tx2"/>
                </a:solidFill>
                <a:latin typeface="Calibri" panose="020F0502020204030204" pitchFamily="34" charset="0"/>
                <a:cs typeface="Calibri" panose="020F0502020204030204" pitchFamily="34" charset="0"/>
                <a:sym typeface="Symbol" pitchFamily="18" charset="2"/>
              </a:rPr>
              <a:t>(e) multiplies.</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Slide Number Placeholder 6"/>
          <p:cNvSpPr>
            <a:spLocks noGrp="1"/>
          </p:cNvSpPr>
          <p:nvPr>
            <p:ph type="sldNum" sz="quarter" idx="12"/>
          </p:nvPr>
        </p:nvSpPr>
        <p:spPr>
          <a:xfrm>
            <a:off x="6705600" y="6248400"/>
            <a:ext cx="1905000" cy="457200"/>
          </a:xfrm>
          <a:noFill/>
        </p:spPr>
        <p:txBody>
          <a:bodyPr/>
          <a:lstStyle/>
          <a:p>
            <a:fld id="{200C3351-50B8-49F3-9BB4-16DB8A0A4FC7}" type="slidenum">
              <a:rPr lang="en-US" smtClean="0"/>
              <a:pPr/>
              <a:t>48</a:t>
            </a:fld>
            <a:endParaRPr lang="en-US"/>
          </a:p>
        </p:txBody>
      </p:sp>
      <p:sp>
        <p:nvSpPr>
          <p:cNvPr id="50180" name="Rectangle 2"/>
          <p:cNvSpPr>
            <a:spLocks noGrp="1" noChangeArrowheads="1"/>
          </p:cNvSpPr>
          <p:nvPr>
            <p:ph type="title"/>
          </p:nvPr>
        </p:nvSpPr>
        <p:spPr>
          <a:xfrm>
            <a:off x="381000" y="76200"/>
            <a:ext cx="8382000" cy="838200"/>
          </a:xfrm>
        </p:spPr>
        <p:txBody>
          <a:bodyPr/>
          <a:lstStyle/>
          <a:p>
            <a:r>
              <a:rPr lang="en-US" sz="3600"/>
              <a:t>Montgomery Exponentiation and Timing</a:t>
            </a:r>
          </a:p>
        </p:txBody>
      </p:sp>
      <p:sp>
        <p:nvSpPr>
          <p:cNvPr id="50181" name="Rectangle 3"/>
          <p:cNvSpPr>
            <a:spLocks noGrp="1" noChangeArrowheads="1"/>
          </p:cNvSpPr>
          <p:nvPr>
            <p:ph type="body" sz="half" idx="1"/>
          </p:nvPr>
        </p:nvSpPr>
        <p:spPr>
          <a:xfrm>
            <a:off x="533400" y="1295400"/>
            <a:ext cx="7924800" cy="3429000"/>
          </a:xfrm>
        </p:spPr>
        <p:txBody>
          <a:bodyPr/>
          <a:lstStyle/>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x= (x</a:t>
            </a:r>
            <a:r>
              <a:rPr lang="en-US" sz="1800" baseline="-25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x</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 x</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e= (e</a:t>
            </a:r>
            <a:r>
              <a:rPr lang="en-US" sz="1800" baseline="-25000" dirty="0">
                <a:solidFill>
                  <a:schemeClr val="tx2"/>
                </a:solidFill>
                <a:latin typeface="Calibri" panose="020F0502020204030204" pitchFamily="34" charset="0"/>
                <a:cs typeface="Calibri" panose="020F0502020204030204" pitchFamily="34" charset="0"/>
              </a:rPr>
              <a:t>t</a:t>
            </a:r>
            <a:r>
              <a:rPr lang="en-US" sz="1800" dirty="0">
                <a:solidFill>
                  <a:schemeClr val="tx2"/>
                </a:solidFill>
                <a:latin typeface="Calibri" panose="020F0502020204030204" pitchFamily="34" charset="0"/>
                <a:cs typeface="Calibri" panose="020F0502020204030204" pitchFamily="34" charset="0"/>
              </a:rPr>
              <a:t> e</a:t>
            </a:r>
            <a:r>
              <a:rPr lang="en-US" sz="1800" baseline="-25000" dirty="0">
                <a:solidFill>
                  <a:schemeClr val="tx2"/>
                </a:solidFill>
                <a:latin typeface="Calibri" panose="020F0502020204030204" pitchFamily="34" charset="0"/>
                <a:cs typeface="Calibri" panose="020F0502020204030204" pitchFamily="34" charset="0"/>
              </a:rPr>
              <a:t>t-1</a:t>
            </a:r>
            <a:r>
              <a:rPr lang="en-US" sz="1800" dirty="0">
                <a:solidFill>
                  <a:schemeClr val="tx2"/>
                </a:solidFill>
                <a:latin typeface="Calibri" panose="020F0502020204030204" pitchFamily="34" charset="0"/>
                <a:cs typeface="Calibri" panose="020F0502020204030204" pitchFamily="34" charset="0"/>
              </a:rPr>
              <a:t> … e</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m = (m</a:t>
            </a:r>
            <a:r>
              <a:rPr lang="en-US" sz="1800" baseline="-25000" dirty="0">
                <a:solidFill>
                  <a:schemeClr val="tx2"/>
                </a:solidFill>
                <a:latin typeface="Calibri" panose="020F0502020204030204" pitchFamily="34" charset="0"/>
                <a:cs typeface="Calibri" panose="020F0502020204030204" pitchFamily="34" charset="0"/>
              </a:rPr>
              <a:t>l-1</a:t>
            </a:r>
            <a:r>
              <a:rPr lang="en-US" sz="1800" dirty="0">
                <a:solidFill>
                  <a:schemeClr val="tx2"/>
                </a:solidFill>
                <a:latin typeface="Calibri" panose="020F0502020204030204" pitchFamily="34" charset="0"/>
                <a:cs typeface="Calibri" panose="020F0502020204030204" pitchFamily="34" charset="0"/>
              </a:rPr>
              <a:t> m</a:t>
            </a:r>
            <a:r>
              <a:rPr lang="en-US" sz="1800" baseline="-25000" dirty="0">
                <a:solidFill>
                  <a:schemeClr val="tx2"/>
                </a:solidFill>
                <a:latin typeface="Calibri" panose="020F0502020204030204" pitchFamily="34" charset="0"/>
                <a:cs typeface="Calibri" panose="020F0502020204030204" pitchFamily="34" charset="0"/>
              </a:rPr>
              <a:t>l-2</a:t>
            </a:r>
            <a:r>
              <a:rPr lang="en-US" sz="1800" dirty="0">
                <a:solidFill>
                  <a:schemeClr val="tx2"/>
                </a:solidFill>
                <a:latin typeface="Calibri" panose="020F0502020204030204" pitchFamily="34" charset="0"/>
                <a:cs typeface="Calibri" panose="020F0502020204030204" pitchFamily="34" charset="0"/>
              </a:rPr>
              <a:t> … m</a:t>
            </a:r>
            <a:r>
              <a:rPr lang="en-US" sz="1800" baseline="-25000" dirty="0">
                <a:solidFill>
                  <a:schemeClr val="tx2"/>
                </a:solidFill>
                <a:latin typeface="Calibri" panose="020F0502020204030204" pitchFamily="34" charset="0"/>
                <a:cs typeface="Calibri" panose="020F0502020204030204" pitchFamily="34" charset="0"/>
              </a:rPr>
              <a:t>0</a:t>
            </a:r>
            <a:r>
              <a:rPr lang="en-US" sz="1800" dirty="0">
                <a:solidFill>
                  <a:schemeClr val="tx2"/>
                </a:solidFill>
                <a:latin typeface="Calibri" panose="020F0502020204030204" pitchFamily="34" charset="0"/>
                <a:cs typeface="Calibri" panose="020F0502020204030204" pitchFamily="34" charset="0"/>
              </a:rPr>
              <a:t>)</a:t>
            </a:r>
            <a:r>
              <a:rPr lang="en-US" sz="1800" baseline="-25000" dirty="0">
                <a:solidFill>
                  <a:schemeClr val="tx2"/>
                </a:solidFill>
                <a:latin typeface="Calibri" panose="020F0502020204030204" pitchFamily="34" charset="0"/>
                <a:cs typeface="Calibri" panose="020F0502020204030204" pitchFamily="34" charset="0"/>
              </a:rPr>
              <a:t>b</a:t>
            </a:r>
            <a:r>
              <a:rPr lang="en-US" sz="1800" dirty="0">
                <a:solidFill>
                  <a:schemeClr val="tx2"/>
                </a:solidFill>
                <a:latin typeface="Calibri" panose="020F0502020204030204" pitchFamily="34" charset="0"/>
                <a:cs typeface="Calibri" panose="020F0502020204030204" pitchFamily="34" charset="0"/>
              </a:rPr>
              <a:t>, </a:t>
            </a:r>
          </a:p>
          <a:p>
            <a:pPr marL="533400" indent="-533400">
              <a:spcBef>
                <a:spcPts val="200"/>
              </a:spcBef>
              <a:buFontTx/>
              <a:buNone/>
            </a:pPr>
            <a:r>
              <a:rPr lang="en-US" sz="1800" dirty="0">
                <a:solidFill>
                  <a:schemeClr val="tx2"/>
                </a:solidFill>
                <a:latin typeface="Calibri" panose="020F0502020204030204" pitchFamily="34" charset="0"/>
                <a:cs typeface="Calibri" panose="020F0502020204030204" pitchFamily="34" charset="0"/>
              </a:rPr>
              <a:t>R= b</a:t>
            </a:r>
            <a:r>
              <a:rPr lang="en-US" sz="1800" baseline="30000" dirty="0">
                <a:solidFill>
                  <a:schemeClr val="tx2"/>
                </a:solidFill>
                <a:latin typeface="Calibri" panose="020F0502020204030204" pitchFamily="34" charset="0"/>
                <a:cs typeface="Calibri" panose="020F0502020204030204" pitchFamily="34" charset="0"/>
              </a:rPr>
              <a:t>l</a:t>
            </a:r>
            <a:r>
              <a:rPr lang="en-US" sz="1800" dirty="0">
                <a:solidFill>
                  <a:schemeClr val="tx2"/>
                </a:solidFill>
                <a:latin typeface="Calibri" panose="020F0502020204030204" pitchFamily="34" charset="0"/>
                <a:cs typeface="Calibri" panose="020F0502020204030204" pitchFamily="34" charset="0"/>
              </a:rPr>
              <a:t>, m’= -m</a:t>
            </a:r>
            <a:r>
              <a:rPr lang="en-US" sz="1800" baseline="30000" dirty="0">
                <a:solidFill>
                  <a:schemeClr val="tx2"/>
                </a:solidFill>
                <a:latin typeface="Calibri" panose="020F0502020204030204" pitchFamily="34" charset="0"/>
                <a:cs typeface="Calibri" panose="020F0502020204030204" pitchFamily="34" charset="0"/>
              </a:rPr>
              <a:t>-1</a:t>
            </a:r>
            <a:r>
              <a:rPr lang="en-US" sz="1800" dirty="0">
                <a:solidFill>
                  <a:schemeClr val="tx2"/>
                </a:solidFill>
                <a:latin typeface="Calibri" panose="020F0502020204030204" pitchFamily="34" charset="0"/>
                <a:cs typeface="Calibri" panose="020F0502020204030204" pitchFamily="34" charset="0"/>
              </a:rPr>
              <a:t> (mod b)</a:t>
            </a:r>
          </a:p>
          <a:p>
            <a:pPr marL="533400" indent="-533400">
              <a:buFontTx/>
              <a:buNone/>
            </a:pPr>
            <a:r>
              <a:rPr lang="en-US" sz="1800" dirty="0" err="1">
                <a:solidFill>
                  <a:schemeClr val="tx2"/>
                </a:solidFill>
                <a:latin typeface="Calibri" panose="020F0502020204030204" pitchFamily="34" charset="0"/>
                <a:cs typeface="Calibri" panose="020F0502020204030204" pitchFamily="34" charset="0"/>
                <a:sym typeface="Symbol" pitchFamily="18" charset="2"/>
              </a:rPr>
              <a:t>MontExp</a:t>
            </a:r>
            <a:r>
              <a:rPr lang="en-US" sz="18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err="1">
                <a:solidFill>
                  <a:schemeClr val="tx2"/>
                </a:solidFill>
                <a:latin typeface="Calibri" panose="020F0502020204030204" pitchFamily="34" charset="0"/>
                <a:cs typeface="Calibri" panose="020F0502020204030204" pitchFamily="34" charset="0"/>
                <a:sym typeface="Symbol" pitchFamily="18" charset="2"/>
              </a:rPr>
              <a:t>x,e,m</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 MontMult(x, R</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1800" dirty="0">
                <a:solidFill>
                  <a:schemeClr val="tx2"/>
                </a:solidFill>
                <a:latin typeface="Calibri" panose="020F0502020204030204" pitchFamily="34" charset="0"/>
                <a:cs typeface="Calibri" panose="020F0502020204030204" pitchFamily="34" charset="0"/>
                <a:sym typeface="Symbol" pitchFamily="18" charset="2"/>
              </a:rPr>
              <a:t>, m), A= R (mod m)</a:t>
            </a:r>
          </a:p>
          <a:p>
            <a:pPr marL="914400" lvl="1" indent="-457200">
              <a:spcBef>
                <a:spcPts val="200"/>
              </a:spcBef>
              <a:buFontTx/>
              <a:buAutoNum type="arabicPeriod"/>
            </a:pPr>
            <a:r>
              <a:rPr lang="en-US" sz="1800" dirty="0">
                <a:solidFill>
                  <a:schemeClr val="tx2"/>
                </a:solidFill>
                <a:latin typeface="Calibri" panose="020F0502020204030204" pitchFamily="34" charset="0"/>
                <a:cs typeface="Calibri" panose="020F0502020204030204" pitchFamily="34" charset="0"/>
                <a:sym typeface="Symbol" pitchFamily="18" charset="2"/>
              </a:rPr>
              <a:t>for(</a:t>
            </a:r>
            <a:r>
              <a:rPr lang="en-US" sz="18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 t </a:t>
            </a:r>
            <a:r>
              <a:rPr lang="en-US" sz="1800" dirty="0" err="1">
                <a:solidFill>
                  <a:schemeClr val="tx2"/>
                </a:solidFill>
                <a:latin typeface="Calibri" panose="020F0502020204030204" pitchFamily="34" charset="0"/>
                <a:cs typeface="Calibri" panose="020F0502020204030204" pitchFamily="34" charset="0"/>
                <a:sym typeface="Symbol" pitchFamily="18" charset="2"/>
              </a:rPr>
              <a:t>downto</a:t>
            </a:r>
            <a:r>
              <a:rPr lang="en-US" sz="1800" dirty="0">
                <a:solidFill>
                  <a:schemeClr val="tx2"/>
                </a:solidFill>
                <a:latin typeface="Calibri" panose="020F0502020204030204" pitchFamily="34" charset="0"/>
                <a:cs typeface="Calibri" panose="020F0502020204030204" pitchFamily="34" charset="0"/>
                <a:sym typeface="Symbol" pitchFamily="18" charset="2"/>
              </a:rPr>
              <a:t> 0)</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2.1   </a:t>
            </a:r>
            <a:r>
              <a:rPr lang="en-US" sz="1600" dirty="0">
                <a:solidFill>
                  <a:schemeClr val="tx2"/>
                </a:solidFill>
                <a:latin typeface="Calibri" panose="020F0502020204030204" pitchFamily="34" charset="0"/>
                <a:cs typeface="Calibri" panose="020F0502020204030204" pitchFamily="34" charset="0"/>
                <a:sym typeface="Symbol" pitchFamily="18" charset="2"/>
              </a:rPr>
              <a:t> </a:t>
            </a:r>
            <a:r>
              <a:rPr lang="en-US" sz="1800" dirty="0">
                <a:solidFill>
                  <a:schemeClr val="tx2"/>
                </a:solidFill>
                <a:latin typeface="Calibri" panose="020F0502020204030204" pitchFamily="34" charset="0"/>
                <a:cs typeface="Calibri" panose="020F0502020204030204" pitchFamily="34" charset="0"/>
                <a:sym typeface="Symbol" pitchFamily="18" charset="2"/>
              </a:rPr>
              <a:t>A= MontMult(A,A)</a:t>
            </a:r>
          </a:p>
          <a:p>
            <a:pPr marL="1714500" lvl="3" indent="-342900">
              <a:spcBef>
                <a:spcPts val="200"/>
              </a:spcBef>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2.2    if (</a:t>
            </a:r>
            <a:r>
              <a:rPr lang="en-US" sz="1800" dirty="0" err="1">
                <a:solidFill>
                  <a:schemeClr val="tx2"/>
                </a:solidFill>
                <a:latin typeface="Calibri" panose="020F0502020204030204" pitchFamily="34" charset="0"/>
                <a:cs typeface="Calibri" panose="020F0502020204030204" pitchFamily="34" charset="0"/>
                <a:sym typeface="Symbol" pitchFamily="18" charset="2"/>
              </a:rPr>
              <a:t>e</a:t>
            </a:r>
            <a:r>
              <a:rPr lang="en-US" sz="1800" baseline="-25000" dirty="0" err="1">
                <a:solidFill>
                  <a:schemeClr val="tx2"/>
                </a:solidFill>
                <a:latin typeface="Calibri" panose="020F0502020204030204" pitchFamily="34" charset="0"/>
                <a:cs typeface="Calibri" panose="020F0502020204030204" pitchFamily="34" charset="0"/>
                <a:sym typeface="Symbol" pitchFamily="18" charset="2"/>
              </a:rPr>
              <a:t>i</a:t>
            </a:r>
            <a:r>
              <a:rPr lang="en-US" sz="1800" dirty="0">
                <a:solidFill>
                  <a:schemeClr val="tx2"/>
                </a:solidFill>
                <a:latin typeface="Calibri" panose="020F0502020204030204" pitchFamily="34" charset="0"/>
                <a:cs typeface="Calibri" panose="020F0502020204030204" pitchFamily="34" charset="0"/>
                <a:sym typeface="Symbol" pitchFamily="18" charset="2"/>
              </a:rPr>
              <a:t>==1)  A= MontMult(A, x</a:t>
            </a:r>
            <a:r>
              <a:rPr lang="en-US" sz="1800" baseline="30000" dirty="0">
                <a:solidFill>
                  <a:schemeClr val="tx2"/>
                </a:solidFill>
                <a:latin typeface="Calibri" panose="020F0502020204030204" pitchFamily="34" charset="0"/>
                <a:cs typeface="Calibri" panose="020F0502020204030204" pitchFamily="34" charset="0"/>
                <a:sym typeface="Symbol" pitchFamily="18" charset="2"/>
              </a:rPr>
              <a:t>#</a:t>
            </a:r>
            <a:r>
              <a:rPr lang="en-US" sz="1800" dirty="0">
                <a:solidFill>
                  <a:schemeClr val="tx2"/>
                </a:solidFill>
                <a:latin typeface="Calibri" panose="020F0502020204030204" pitchFamily="34" charset="0"/>
                <a:cs typeface="Calibri" panose="020F0502020204030204" pitchFamily="34" charset="0"/>
                <a:sym typeface="Symbol" pitchFamily="18" charset="2"/>
              </a:rPr>
              <a:t>)</a:t>
            </a:r>
          </a:p>
          <a:p>
            <a:pPr marL="914400" lvl="1" indent="-457200">
              <a:spcBef>
                <a:spcPts val="200"/>
              </a:spcBef>
              <a:buFontTx/>
              <a:buAutoNum type="arabicPlain" startAt="3"/>
            </a:pPr>
            <a:r>
              <a:rPr lang="en-US" sz="1800" dirty="0">
                <a:solidFill>
                  <a:schemeClr val="tx2"/>
                </a:solidFill>
                <a:latin typeface="Calibri" panose="020F0502020204030204" pitchFamily="34" charset="0"/>
                <a:cs typeface="Calibri" panose="020F0502020204030204" pitchFamily="34" charset="0"/>
                <a:sym typeface="Symbol" pitchFamily="18" charset="2"/>
              </a:rPr>
              <a:t>return(MontMult(A,1))</a:t>
            </a:r>
          </a:p>
          <a:p>
            <a:pPr marL="914400" lvl="1" indent="-457200">
              <a:buFontTx/>
              <a:buNone/>
            </a:pPr>
            <a:endParaRPr lang="en-US" sz="1600" dirty="0">
              <a:solidFill>
                <a:schemeClr val="tx2"/>
              </a:solidFill>
              <a:latin typeface="Calibri" panose="020F0502020204030204" pitchFamily="34" charset="0"/>
              <a:cs typeface="Calibri" panose="020F0502020204030204" pitchFamily="34" charset="0"/>
              <a:sym typeface="Symbol" pitchFamily="18" charset="2"/>
            </a:endParaRPr>
          </a:p>
          <a:p>
            <a:pPr marL="533400" indent="-533400">
              <a:buFontTx/>
              <a:buNone/>
            </a:pPr>
            <a:r>
              <a:rPr lang="en-US" sz="1800" dirty="0">
                <a:solidFill>
                  <a:schemeClr val="tx2"/>
                </a:solidFill>
                <a:latin typeface="Calibri" panose="020F0502020204030204" pitchFamily="34" charset="0"/>
                <a:cs typeface="Calibri" panose="020F0502020204030204" pitchFamily="34" charset="0"/>
                <a:sym typeface="Symbol" pitchFamily="18" charset="2"/>
              </a:rPr>
              <a:t>Cost: Total:  3l(l+1)(t+1).  [For Classical: 2l(l+1) plus l divisions</a:t>
            </a:r>
            <a:r>
              <a:rPr lang="en-US" sz="1800" dirty="0">
                <a:solidFill>
                  <a:schemeClr val="tx2"/>
                </a:solidFill>
                <a:sym typeface="Symbol" pitchFamily="18" charset="2"/>
              </a:rPr>
              <a:t>.]</a:t>
            </a:r>
          </a:p>
        </p:txBody>
      </p:sp>
      <p:graphicFrame>
        <p:nvGraphicFramePr>
          <p:cNvPr id="2339844" name="Group 4"/>
          <p:cNvGraphicFramePr>
            <a:graphicFrameLocks noGrp="1"/>
          </p:cNvGraphicFramePr>
          <p:nvPr>
            <p:ph sz="half" idx="2"/>
            <p:extLst>
              <p:ext uri="{D42A27DB-BD31-4B8C-83A1-F6EECF244321}">
                <p14:modId xmlns:p14="http://schemas.microsoft.com/office/powerpoint/2010/main" val="2928714546"/>
              </p:ext>
            </p:extLst>
          </p:nvPr>
        </p:nvGraphicFramePr>
        <p:xfrm>
          <a:off x="1600200" y="4572000"/>
          <a:ext cx="4953000" cy="1030923"/>
        </p:xfrm>
        <a:graphic>
          <a:graphicData uri="http://schemas.openxmlformats.org/drawingml/2006/table">
            <a:tbl>
              <a:tblPr/>
              <a:tblGrid>
                <a:gridCol w="1257300">
                  <a:extLst>
                    <a:ext uri="{9D8B030D-6E8A-4147-A177-3AD203B41FA5}">
                      <a16:colId xmlns:a16="http://schemas.microsoft.com/office/drawing/2014/main" val="20000"/>
                    </a:ext>
                  </a:extLst>
                </a:gridCol>
                <a:gridCol w="1219200">
                  <a:extLst>
                    <a:ext uri="{9D8B030D-6E8A-4147-A177-3AD203B41FA5}">
                      <a16:colId xmlns:a16="http://schemas.microsoft.com/office/drawing/2014/main" val="20001"/>
                    </a:ext>
                  </a:extLst>
                </a:gridCol>
                <a:gridCol w="1238250">
                  <a:extLst>
                    <a:ext uri="{9D8B030D-6E8A-4147-A177-3AD203B41FA5}">
                      <a16:colId xmlns:a16="http://schemas.microsoft.com/office/drawing/2014/main" val="20002"/>
                    </a:ext>
                  </a:extLst>
                </a:gridCol>
                <a:gridCol w="1238250">
                  <a:extLst>
                    <a:ext uri="{9D8B030D-6E8A-4147-A177-3AD203B41FA5}">
                      <a16:colId xmlns:a16="http://schemas.microsoft.com/office/drawing/2014/main" val="20003"/>
                    </a:ext>
                  </a:extLst>
                </a:gridCol>
              </a:tblGrid>
              <a:tr h="23495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Step</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360363">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 MontMult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3/2 t</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80975">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 SP Mult</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2l(l+1)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a:ln>
                            <a:noFill/>
                          </a:ln>
                          <a:solidFill>
                            <a:schemeClr val="tx1"/>
                          </a:solidFill>
                          <a:effectLst/>
                          <a:latin typeface="Calibri" panose="020F0502020204030204" pitchFamily="34" charset="0"/>
                          <a:cs typeface="Calibri" panose="020F0502020204030204" pitchFamily="34" charset="0"/>
                        </a:rPr>
                        <a:t>3tl(l+1)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6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l(l+1)</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786" name="Rectangle 2"/>
          <p:cNvSpPr>
            <a:spLocks noGrp="1" noChangeArrowheads="1"/>
          </p:cNvSpPr>
          <p:nvPr>
            <p:ph type="title"/>
          </p:nvPr>
        </p:nvSpPr>
        <p:spPr>
          <a:xfrm>
            <a:off x="685800" y="76200"/>
            <a:ext cx="7772400" cy="762000"/>
          </a:xfrm>
        </p:spPr>
        <p:txBody>
          <a:bodyPr/>
          <a:lstStyle/>
          <a:p>
            <a:r>
              <a:rPr lang="en-US" sz="3600"/>
              <a:t>Montgomery Example</a:t>
            </a:r>
          </a:p>
        </p:txBody>
      </p:sp>
      <p:sp>
        <p:nvSpPr>
          <p:cNvPr id="246787" name="Rectangle 3"/>
          <p:cNvSpPr>
            <a:spLocks noGrp="1" noChangeArrowheads="1"/>
          </p:cNvSpPr>
          <p:nvPr>
            <p:ph type="body" idx="1"/>
          </p:nvPr>
        </p:nvSpPr>
        <p:spPr>
          <a:xfrm>
            <a:off x="685800" y="2133600"/>
            <a:ext cx="7772400" cy="4114800"/>
          </a:xfrm>
        </p:spPr>
        <p:txBody>
          <a:bodyPr/>
          <a:lstStyle/>
          <a:p>
            <a:pPr>
              <a:spcBef>
                <a:spcPts val="200"/>
              </a:spcBef>
            </a:pPr>
            <a:r>
              <a:rPr lang="en-US" sz="2000" dirty="0">
                <a:latin typeface="Calibri" panose="020F0502020204030204" pitchFamily="34" charset="0"/>
                <a:cs typeface="Calibri" panose="020F0502020204030204" pitchFamily="34" charset="0"/>
              </a:rPr>
              <a:t>Suppose N = 79, a = 61 and b = 5</a:t>
            </a:r>
          </a:p>
          <a:p>
            <a:pPr>
              <a:spcBef>
                <a:spcPts val="200"/>
              </a:spcBef>
            </a:pPr>
            <a:r>
              <a:rPr lang="en-US" sz="2000" dirty="0">
                <a:latin typeface="Calibri" panose="020F0502020204030204" pitchFamily="34" charset="0"/>
                <a:cs typeface="Calibri" panose="020F0502020204030204" pitchFamily="34" charset="0"/>
              </a:rPr>
              <a:t>R = 10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100.  RR’-NN’=1, R’=64, N’=81.</a:t>
            </a:r>
          </a:p>
          <a:p>
            <a:pPr lvl="1">
              <a:spcBef>
                <a:spcPts val="200"/>
              </a:spcBef>
            </a:pPr>
            <a:r>
              <a:rPr lang="en-US" sz="2000" dirty="0">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61</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17 (mod 79)</a:t>
            </a:r>
          </a:p>
          <a:p>
            <a:pPr lvl="1">
              <a:spcBef>
                <a:spcPts val="200"/>
              </a:spcBef>
            </a:pPr>
            <a:r>
              <a:rPr lang="en-US" sz="2000"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 = 5</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100 = 26 (mod 79)</a:t>
            </a:r>
          </a:p>
          <a:p>
            <a:pPr lvl="1">
              <a:spcBef>
                <a:spcPts val="200"/>
              </a:spcBef>
            </a:pPr>
            <a:r>
              <a:rPr lang="en-US" sz="2000" dirty="0" err="1">
                <a:latin typeface="Calibri" panose="020F0502020204030204" pitchFamily="34" charset="0"/>
                <a:cs typeface="Calibri" panose="020F0502020204030204" pitchFamily="34" charset="0"/>
              </a:rPr>
              <a:t>abR</a:t>
            </a:r>
            <a:r>
              <a:rPr lang="en-US" sz="2000" dirty="0">
                <a:latin typeface="Calibri" panose="020F0502020204030204" pitchFamily="34" charset="0"/>
                <a:cs typeface="Calibri" panose="020F0502020204030204" pitchFamily="34" charset="0"/>
              </a:rPr>
              <a:t> (mod 79)=  61x5x100 (mod 79)= 6</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’=442= abR</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a:t>
            </a:r>
          </a:p>
          <a:p>
            <a:pPr lvl="1">
              <a:spcBef>
                <a:spcPts val="200"/>
              </a:spcBef>
            </a:pPr>
            <a:r>
              <a:rPr lang="en-US" sz="2000" dirty="0">
                <a:latin typeface="Calibri" panose="020F0502020204030204" pitchFamily="34" charset="0"/>
                <a:cs typeface="Calibri" panose="020F0502020204030204" pitchFamily="34" charset="0"/>
              </a:rPr>
              <a:t>m= (X(mod R))(N’ (mod R))= 42x81 =2 (mod R)</a:t>
            </a:r>
          </a:p>
          <a:p>
            <a:pPr lvl="1">
              <a:spcBef>
                <a:spcPts val="200"/>
              </a:spcBef>
            </a:pPr>
            <a:r>
              <a:rPr lang="en-US" sz="2000" dirty="0">
                <a:latin typeface="Calibri" panose="020F0502020204030204" pitchFamily="34" charset="0"/>
                <a:cs typeface="Calibri" panose="020F0502020204030204" pitchFamily="34" charset="0"/>
              </a:rPr>
              <a:t>x= (</a:t>
            </a:r>
            <a:r>
              <a:rPr lang="en-US" sz="2000" dirty="0" err="1">
                <a:latin typeface="Calibri" panose="020F0502020204030204" pitchFamily="34" charset="0"/>
                <a:cs typeface="Calibri" panose="020F0502020204030204" pitchFamily="34" charset="0"/>
              </a:rPr>
              <a:t>X+mN</a:t>
            </a:r>
            <a:r>
              <a:rPr lang="en-US" sz="2000" dirty="0">
                <a:latin typeface="Calibri" panose="020F0502020204030204" pitchFamily="34" charset="0"/>
                <a:cs typeface="Calibri" panose="020F0502020204030204" pitchFamily="34" charset="0"/>
              </a:rPr>
              <a:t>)/R= (442+2x79)/100 = </a:t>
            </a:r>
            <a:r>
              <a:rPr lang="en-US" sz="2000" dirty="0"/>
              <a:t>6</a:t>
            </a:r>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49</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7" name="Slide Number Placeholder 5"/>
          <p:cNvSpPr>
            <a:spLocks noGrp="1"/>
          </p:cNvSpPr>
          <p:nvPr>
            <p:ph type="sldNum" sz="quarter" idx="12"/>
          </p:nvPr>
        </p:nvSpPr>
        <p:spPr>
          <a:noFill/>
        </p:spPr>
        <p:txBody>
          <a:bodyPr/>
          <a:lstStyle/>
          <a:p>
            <a:fld id="{59A33861-F72A-4200-9D6A-AB90B340D2A6}" type="slidenum">
              <a:rPr lang="en-US" smtClean="0"/>
              <a:pPr/>
              <a:t>5</a:t>
            </a:fld>
            <a:endParaRPr lang="en-US"/>
          </a:p>
        </p:txBody>
      </p:sp>
      <p:sp>
        <p:nvSpPr>
          <p:cNvPr id="88068" name="Rectangle 2"/>
          <p:cNvSpPr>
            <a:spLocks noGrp="1" noChangeArrowheads="1"/>
          </p:cNvSpPr>
          <p:nvPr>
            <p:ph type="title"/>
          </p:nvPr>
        </p:nvSpPr>
        <p:spPr>
          <a:xfrm>
            <a:off x="685800" y="76200"/>
            <a:ext cx="7772400" cy="990600"/>
          </a:xfrm>
        </p:spPr>
        <p:txBody>
          <a:bodyPr/>
          <a:lstStyle/>
          <a:p>
            <a:r>
              <a:rPr lang="en-US" sz="3600" err="1"/>
              <a:t>Diffie</a:t>
            </a:r>
            <a:r>
              <a:rPr lang="en-US" sz="3600"/>
              <a:t> Hellman Key Exchange (simplified)</a:t>
            </a:r>
          </a:p>
        </p:txBody>
      </p:sp>
      <p:sp>
        <p:nvSpPr>
          <p:cNvPr id="88069" name="Rectangle 3"/>
          <p:cNvSpPr>
            <a:spLocks noGrp="1" noChangeArrowheads="1"/>
          </p:cNvSpPr>
          <p:nvPr>
            <p:ph type="body" idx="1"/>
          </p:nvPr>
        </p:nvSpPr>
        <p:spPr>
          <a:xfrm>
            <a:off x="685800" y="1295400"/>
            <a:ext cx="1600200" cy="381000"/>
          </a:xfrm>
        </p:spPr>
        <p:txBody>
          <a:bodyPr/>
          <a:lstStyle/>
          <a:p>
            <a:pPr lvl="1">
              <a:buFontTx/>
              <a:buNone/>
            </a:pPr>
            <a:r>
              <a:rPr lang="en-US" sz="2400" dirty="0">
                <a:latin typeface="Calibri" panose="020F0502020204030204" pitchFamily="34" charset="0"/>
                <a:cs typeface="Calibri" panose="020F0502020204030204" pitchFamily="34" charset="0"/>
              </a:rPr>
              <a:t>Alice</a:t>
            </a:r>
          </a:p>
        </p:txBody>
      </p:sp>
      <p:sp>
        <p:nvSpPr>
          <p:cNvPr id="88070" name="Rectangle 4"/>
          <p:cNvSpPr>
            <a:spLocks noChangeArrowheads="1"/>
          </p:cNvSpPr>
          <p:nvPr/>
        </p:nvSpPr>
        <p:spPr bwMode="auto">
          <a:xfrm>
            <a:off x="5943600" y="1371600"/>
            <a:ext cx="1600200" cy="381000"/>
          </a:xfrm>
          <a:prstGeom prst="rect">
            <a:avLst/>
          </a:prstGeom>
          <a:noFill/>
          <a:ln w="9525">
            <a:noFill/>
            <a:miter lim="800000"/>
            <a:headEnd/>
            <a:tailEnd/>
          </a:ln>
        </p:spPr>
        <p:txBody>
          <a:bodyPr lIns="92075" tIns="46038" rIns="92075" bIns="46038"/>
          <a:lstStyle/>
          <a:p>
            <a:pPr marL="742950" lvl="1" indent="-285750"/>
            <a:r>
              <a:rPr lang="en-US" sz="2400" dirty="0">
                <a:latin typeface="Calibri" panose="020F0502020204030204" pitchFamily="34" charset="0"/>
                <a:cs typeface="Calibri" panose="020F0502020204030204" pitchFamily="34" charset="0"/>
              </a:rPr>
              <a:t>Bob</a:t>
            </a:r>
            <a:endParaRPr lang="en-US" sz="2800" dirty="0">
              <a:latin typeface="Calibri" panose="020F0502020204030204" pitchFamily="34" charset="0"/>
              <a:cs typeface="Calibri" panose="020F0502020204030204" pitchFamily="34" charset="0"/>
            </a:endParaRPr>
          </a:p>
        </p:txBody>
      </p:sp>
      <p:sp>
        <p:nvSpPr>
          <p:cNvPr id="88071" name="Text Box 5"/>
          <p:cNvSpPr txBox="1">
            <a:spLocks noChangeArrowheads="1"/>
          </p:cNvSpPr>
          <p:nvPr/>
        </p:nvSpPr>
        <p:spPr bwMode="auto">
          <a:xfrm>
            <a:off x="430212" y="2057400"/>
            <a:ext cx="2160588" cy="646331"/>
          </a:xfrm>
          <a:prstGeom prst="rect">
            <a:avLst/>
          </a:prstGeom>
          <a:noFill/>
          <a:ln w="12700" cap="sq" algn="ctr">
            <a:noFill/>
            <a:miter lim="800000"/>
            <a:headEnd/>
            <a:tailEnd/>
          </a:ln>
        </p:spPr>
        <p:txBody>
          <a:bodyPr wrap="square">
            <a:spAutoFit/>
          </a:bodyPr>
          <a:lstStyle/>
          <a:p>
            <a:pPr>
              <a:spcBef>
                <a:spcPct val="0"/>
              </a:spcBef>
            </a:pPr>
            <a:r>
              <a:rPr kumimoji="0" lang="en-US" sz="1800">
                <a:latin typeface="Calibri" panose="020F0502020204030204" pitchFamily="34" charset="0"/>
                <a:cs typeface="Calibri" panose="020F0502020204030204" pitchFamily="34" charset="0"/>
              </a:rPr>
              <a:t>A1: s= min(p size),</a:t>
            </a:r>
          </a:p>
          <a:p>
            <a:pPr>
              <a:spcBef>
                <a:spcPct val="0"/>
              </a:spcBef>
            </a:pPr>
            <a:r>
              <a:rPr kumimoji="0" lang="en-US" sz="1800">
                <a:latin typeface="Calibri" panose="020F0502020204030204" pitchFamily="34" charset="0"/>
                <a:cs typeface="Calibri" panose="020F0502020204030204" pitchFamily="34" charset="0"/>
              </a:rPr>
              <a:t>N</a:t>
            </a:r>
            <a:r>
              <a:rPr kumimoji="0" lang="en-US" sz="1800" baseline="-25000">
                <a:latin typeface="Calibri" panose="020F0502020204030204" pitchFamily="34" charset="0"/>
                <a:cs typeface="Calibri" panose="020F0502020204030204" pitchFamily="34" charset="0"/>
              </a:rPr>
              <a:t>a</a:t>
            </a:r>
            <a:r>
              <a:rPr kumimoji="0" lang="en-US" sz="1800">
                <a:latin typeface="Calibri" panose="020F0502020204030204" pitchFamily="34" charset="0"/>
                <a:cs typeface="Calibri" panose="020F0502020204030204" pitchFamily="34" charset="0"/>
              </a:rPr>
              <a:t> in {0, … 2</a:t>
            </a:r>
            <a:r>
              <a:rPr kumimoji="0" lang="en-US" sz="1800" baseline="30000">
                <a:latin typeface="Calibri" panose="020F0502020204030204" pitchFamily="34" charset="0"/>
                <a:cs typeface="Calibri" panose="020F0502020204030204" pitchFamily="34" charset="0"/>
              </a:rPr>
              <a:t>256</a:t>
            </a:r>
            <a:r>
              <a:rPr kumimoji="0" lang="en-US" sz="1800">
                <a:latin typeface="Calibri" panose="020F0502020204030204" pitchFamily="34" charset="0"/>
                <a:cs typeface="Calibri" panose="020F0502020204030204" pitchFamily="34" charset="0"/>
              </a:rPr>
              <a:t>-1}</a:t>
            </a:r>
          </a:p>
        </p:txBody>
      </p:sp>
      <p:sp>
        <p:nvSpPr>
          <p:cNvPr id="88072" name="Line 6"/>
          <p:cNvSpPr>
            <a:spLocks noChangeShapeType="1"/>
          </p:cNvSpPr>
          <p:nvPr/>
        </p:nvSpPr>
        <p:spPr bwMode="auto">
          <a:xfrm>
            <a:off x="2895600" y="25146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73" name="Text Box 7"/>
          <p:cNvSpPr txBox="1">
            <a:spLocks noChangeArrowheads="1"/>
          </p:cNvSpPr>
          <p:nvPr/>
        </p:nvSpPr>
        <p:spPr bwMode="auto">
          <a:xfrm>
            <a:off x="3124200" y="20574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s,N</a:t>
            </a:r>
            <a:r>
              <a:rPr kumimoji="0" lang="en-US" sz="1800" baseline="-25000">
                <a:latin typeface="Calibri" panose="020F0502020204030204" pitchFamily="34" charset="0"/>
                <a:cs typeface="Calibri" panose="020F0502020204030204" pitchFamily="34" charset="0"/>
              </a:rPr>
              <a:t>a</a:t>
            </a:r>
            <a:endParaRPr kumimoji="0" lang="en-US" sz="1800">
              <a:latin typeface="Calibri" panose="020F0502020204030204" pitchFamily="34" charset="0"/>
              <a:cs typeface="Calibri" panose="020F0502020204030204" pitchFamily="34" charset="0"/>
            </a:endParaRPr>
          </a:p>
        </p:txBody>
      </p:sp>
      <p:sp>
        <p:nvSpPr>
          <p:cNvPr id="88074" name="Text Box 8"/>
          <p:cNvSpPr txBox="1">
            <a:spLocks noChangeArrowheads="1"/>
          </p:cNvSpPr>
          <p:nvPr/>
        </p:nvSpPr>
        <p:spPr bwMode="auto">
          <a:xfrm>
            <a:off x="5867400" y="3352800"/>
            <a:ext cx="2514600" cy="646331"/>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B1: Choose (</a:t>
            </a:r>
            <a:r>
              <a:rPr kumimoji="0" lang="en-US" sz="1800" dirty="0" err="1">
                <a:latin typeface="Calibri" panose="020F0502020204030204" pitchFamily="34" charset="0"/>
                <a:cs typeface="Calibri" panose="020F0502020204030204" pitchFamily="34" charset="0"/>
              </a:rPr>
              <a:t>p,q,g</a:t>
            </a:r>
            <a:r>
              <a:rPr kumimoji="0" lang="en-US" sz="1800" dirty="0">
                <a:latin typeface="Calibri" panose="020F0502020204030204" pitchFamily="34" charset="0"/>
                <a:cs typeface="Calibri" panose="020F0502020204030204" pitchFamily="34" charset="0"/>
              </a:rPr>
              <a:t>),</a:t>
            </a:r>
          </a:p>
          <a:p>
            <a:pPr>
              <a:spcBef>
                <a:spcPct val="0"/>
              </a:spcBef>
            </a:pPr>
            <a:r>
              <a:rPr kumimoji="0" lang="en-US" sz="1800" dirty="0">
                <a:latin typeface="Calibri" panose="020F0502020204030204" pitchFamily="34" charset="0"/>
                <a:cs typeface="Calibri" panose="020F0502020204030204" pitchFamily="34" charset="0"/>
              </a:rPr>
              <a:t>x in {0, … 2</a:t>
            </a:r>
            <a:r>
              <a:rPr kumimoji="0" lang="en-US" sz="1800" baseline="30000" dirty="0">
                <a:latin typeface="Calibri" panose="020F0502020204030204" pitchFamily="34" charset="0"/>
                <a:cs typeface="Calibri" panose="020F0502020204030204" pitchFamily="34" charset="0"/>
              </a:rPr>
              <a:t>256</a:t>
            </a:r>
            <a:r>
              <a:rPr kumimoji="0" lang="en-US" sz="1800" dirty="0">
                <a:latin typeface="Calibri" panose="020F0502020204030204" pitchFamily="34" charset="0"/>
                <a:cs typeface="Calibri" panose="020F0502020204030204" pitchFamily="34" charset="0"/>
              </a:rPr>
              <a:t>-1}</a:t>
            </a:r>
          </a:p>
        </p:txBody>
      </p:sp>
      <p:sp>
        <p:nvSpPr>
          <p:cNvPr id="88075" name="Line 9"/>
          <p:cNvSpPr>
            <a:spLocks noChangeShapeType="1"/>
          </p:cNvSpPr>
          <p:nvPr/>
        </p:nvSpPr>
        <p:spPr bwMode="auto">
          <a:xfrm flipH="1">
            <a:off x="2971800" y="3810000"/>
            <a:ext cx="2209800" cy="0"/>
          </a:xfrm>
          <a:prstGeom prst="line">
            <a:avLst/>
          </a:prstGeom>
          <a:noFill/>
          <a:ln w="12700" cap="sq">
            <a:solidFill>
              <a:schemeClr val="tx1"/>
            </a:solidFill>
            <a:round/>
            <a:headEnd/>
            <a:tailEnd type="triangle" w="med" len="med"/>
          </a:ln>
        </p:spPr>
        <p:txBody>
          <a:bodyPr anchor="ctr">
            <a:spAutoFit/>
          </a:bodyPr>
          <a:lstStyle/>
          <a:p>
            <a:endParaRPr lang="en-US" sz="1800">
              <a:latin typeface="Calibri" panose="020F0502020204030204" pitchFamily="34" charset="0"/>
              <a:cs typeface="Calibri" panose="020F0502020204030204" pitchFamily="34" charset="0"/>
            </a:endParaRPr>
          </a:p>
        </p:txBody>
      </p:sp>
      <p:sp>
        <p:nvSpPr>
          <p:cNvPr id="88076" name="Text Box 10"/>
          <p:cNvSpPr txBox="1">
            <a:spLocks noChangeArrowheads="1"/>
          </p:cNvSpPr>
          <p:nvPr/>
        </p:nvSpPr>
        <p:spPr bwMode="auto">
          <a:xfrm>
            <a:off x="3200400" y="3124200"/>
            <a:ext cx="1828800" cy="646331"/>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x</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endParaRPr kumimoji="0" lang="en-US" sz="1800" baseline="-25000">
              <a:latin typeface="Calibri" panose="020F0502020204030204" pitchFamily="34" charset="0"/>
              <a:cs typeface="Calibri" panose="020F0502020204030204" pitchFamily="34" charset="0"/>
            </a:endParaRPr>
          </a:p>
        </p:txBody>
      </p:sp>
      <p:sp>
        <p:nvSpPr>
          <p:cNvPr id="88077" name="Text Box 11"/>
          <p:cNvSpPr txBox="1">
            <a:spLocks noChangeArrowheads="1"/>
          </p:cNvSpPr>
          <p:nvPr/>
        </p:nvSpPr>
        <p:spPr bwMode="auto">
          <a:xfrm>
            <a:off x="304800" y="4572000"/>
            <a:ext cx="2362200" cy="923330"/>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A2: Check (</a:t>
            </a:r>
            <a:r>
              <a:rPr kumimoji="0" lang="en-US" sz="1800" err="1">
                <a:latin typeface="Calibri" panose="020F0502020204030204" pitchFamily="34" charset="0"/>
                <a:cs typeface="Calibri" panose="020F0502020204030204" pitchFamily="34" charset="0"/>
              </a:rPr>
              <a:t>p,q,g</a:t>
            </a:r>
            <a:r>
              <a:rPr kumimoji="0" lang="en-US" sz="1800">
                <a:latin typeface="Calibri" panose="020F0502020204030204" pitchFamily="34" charset="0"/>
                <a:cs typeface="Calibri" panose="020F0502020204030204" pitchFamily="34" charset="0"/>
              </a:rPr>
              <a:t>) X,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B</a:t>
            </a:r>
            <a:r>
              <a:rPr kumimoji="0" lang="en-US" sz="1800">
                <a:latin typeface="Calibri" panose="020F0502020204030204" pitchFamily="34" charset="0"/>
                <a:cs typeface="Calibri" panose="020F0502020204030204" pitchFamily="34" charset="0"/>
              </a:rPr>
              <a:t>, pick y in {0,…q-1}</a:t>
            </a:r>
          </a:p>
        </p:txBody>
      </p:sp>
      <p:sp>
        <p:nvSpPr>
          <p:cNvPr id="88078" name="Text Box 12"/>
          <p:cNvSpPr txBox="1">
            <a:spLocks noChangeArrowheads="1"/>
          </p:cNvSpPr>
          <p:nvPr/>
        </p:nvSpPr>
        <p:spPr bwMode="auto">
          <a:xfrm>
            <a:off x="5867400" y="4724400"/>
            <a:ext cx="2514600" cy="369332"/>
          </a:xfrm>
          <a:prstGeom prst="rect">
            <a:avLst/>
          </a:prstGeom>
          <a:noFill/>
          <a:ln w="12700" cap="sq" algn="ctr">
            <a:noFill/>
            <a:miter lim="800000"/>
            <a:headEnd/>
            <a:tailEnd/>
          </a:ln>
        </p:spPr>
        <p:txBody>
          <a:bodyPr>
            <a:spAutoFit/>
          </a:bodyPr>
          <a:lstStyle/>
          <a:p>
            <a:pPr>
              <a:spcBef>
                <a:spcPct val="0"/>
              </a:spcBef>
            </a:pPr>
            <a:r>
              <a:rPr kumimoji="0" lang="en-US" sz="1800" dirty="0">
                <a:latin typeface="Calibri" panose="020F0502020204030204" pitchFamily="34" charset="0"/>
                <a:cs typeface="Calibri" panose="020F0502020204030204" pitchFamily="34" charset="0"/>
              </a:rPr>
              <a:t>B2: Check  Y, </a:t>
            </a:r>
            <a:r>
              <a:rPr kumimoji="0" lang="en-US" sz="1800" dirty="0" err="1">
                <a:latin typeface="Calibri" panose="020F0502020204030204" pitchFamily="34" charset="0"/>
                <a:cs typeface="Calibri" panose="020F0502020204030204" pitchFamily="34" charset="0"/>
              </a:rPr>
              <a:t>Auth</a:t>
            </a:r>
            <a:r>
              <a:rPr kumimoji="0" lang="en-US" sz="1800" baseline="-25000" dirty="0" err="1">
                <a:latin typeface="Calibri" panose="020F0502020204030204" pitchFamily="34" charset="0"/>
                <a:cs typeface="Calibri" panose="020F0502020204030204" pitchFamily="34" charset="0"/>
              </a:rPr>
              <a:t>A</a:t>
            </a:r>
            <a:endParaRPr kumimoji="0" lang="en-US" sz="1800" baseline="-25000" dirty="0">
              <a:latin typeface="Calibri" panose="020F0502020204030204" pitchFamily="34" charset="0"/>
              <a:cs typeface="Calibri" panose="020F0502020204030204" pitchFamily="34" charset="0"/>
            </a:endParaRPr>
          </a:p>
        </p:txBody>
      </p:sp>
      <p:sp>
        <p:nvSpPr>
          <p:cNvPr id="88079" name="Line 13"/>
          <p:cNvSpPr>
            <a:spLocks noChangeShapeType="1"/>
          </p:cNvSpPr>
          <p:nvPr/>
        </p:nvSpPr>
        <p:spPr bwMode="auto">
          <a:xfrm>
            <a:off x="3048000" y="5105400"/>
            <a:ext cx="2362200" cy="0"/>
          </a:xfrm>
          <a:prstGeom prst="line">
            <a:avLst/>
          </a:prstGeom>
          <a:noFill/>
          <a:ln w="12700" cap="sq">
            <a:solidFill>
              <a:schemeClr val="tx1"/>
            </a:solidFill>
            <a:round/>
            <a:headEnd/>
            <a:tailEnd type="triangle" w="med" len="med"/>
          </a:ln>
        </p:spPr>
        <p:txBody>
          <a:bodyPr wrap="none" anchor="ctr">
            <a:spAutoFit/>
          </a:bodyPr>
          <a:lstStyle/>
          <a:p>
            <a:endParaRPr lang="en-US" sz="1800">
              <a:latin typeface="Calibri" panose="020F0502020204030204" pitchFamily="34" charset="0"/>
              <a:cs typeface="Calibri" panose="020F0502020204030204" pitchFamily="34" charset="0"/>
            </a:endParaRPr>
          </a:p>
        </p:txBody>
      </p:sp>
      <p:sp>
        <p:nvSpPr>
          <p:cNvPr id="88080" name="Text Box 14"/>
          <p:cNvSpPr txBox="1">
            <a:spLocks noChangeArrowheads="1"/>
          </p:cNvSpPr>
          <p:nvPr/>
        </p:nvSpPr>
        <p:spPr bwMode="auto">
          <a:xfrm>
            <a:off x="3276600" y="4648200"/>
            <a:ext cx="1600200" cy="369332"/>
          </a:xfrm>
          <a:prstGeom prst="rect">
            <a:avLst/>
          </a:prstGeom>
          <a:noFill/>
          <a:ln w="12700" cap="sq" algn="ctr">
            <a:noFill/>
            <a:miter lim="800000"/>
            <a:headEnd/>
            <a:tailEnd/>
          </a:ln>
        </p:spPr>
        <p:txBody>
          <a:bodyPr>
            <a:spAutoFit/>
          </a:bodyPr>
          <a:lstStyle/>
          <a:p>
            <a:pPr algn="ctr">
              <a:spcBef>
                <a:spcPct val="0"/>
              </a:spcBef>
            </a:pPr>
            <a:r>
              <a:rPr kumimoji="0" lang="en-US" sz="1800">
                <a:latin typeface="Calibri" panose="020F0502020204030204" pitchFamily="34" charset="0"/>
                <a:cs typeface="Calibri" panose="020F0502020204030204" pitchFamily="34" charset="0"/>
              </a:rPr>
              <a:t>Y= </a:t>
            </a:r>
            <a:r>
              <a:rPr kumimoji="0" lang="en-US" sz="1800" err="1">
                <a:latin typeface="Calibri" panose="020F0502020204030204" pitchFamily="34" charset="0"/>
                <a:cs typeface="Calibri" panose="020F0502020204030204" pitchFamily="34" charset="0"/>
              </a:rPr>
              <a:t>g</a:t>
            </a:r>
            <a:r>
              <a:rPr kumimoji="0" lang="en-US" sz="1800" baseline="30000" err="1">
                <a:latin typeface="Calibri" panose="020F0502020204030204" pitchFamily="34" charset="0"/>
                <a:cs typeface="Calibri" panose="020F0502020204030204" pitchFamily="34" charset="0"/>
              </a:rPr>
              <a:t>y</a:t>
            </a:r>
            <a:r>
              <a:rPr kumimoji="0" lang="en-US" sz="1800">
                <a:latin typeface="Calibri" panose="020F0502020204030204" pitchFamily="34" charset="0"/>
                <a:cs typeface="Calibri" panose="020F0502020204030204" pitchFamily="34" charset="0"/>
              </a:rPr>
              <a:t>, </a:t>
            </a:r>
            <a:r>
              <a:rPr kumimoji="0" lang="en-US" sz="1800" err="1">
                <a:latin typeface="Calibri" panose="020F0502020204030204" pitchFamily="34" charset="0"/>
                <a:cs typeface="Calibri" panose="020F0502020204030204" pitchFamily="34" charset="0"/>
              </a:rPr>
              <a:t>Auth</a:t>
            </a:r>
            <a:r>
              <a:rPr kumimoji="0" lang="en-US" sz="1800" baseline="-25000" err="1">
                <a:latin typeface="Calibri" panose="020F0502020204030204" pitchFamily="34" charset="0"/>
                <a:cs typeface="Calibri" panose="020F0502020204030204" pitchFamily="34" charset="0"/>
              </a:rPr>
              <a:t>A</a:t>
            </a:r>
            <a:endParaRPr kumimoji="0" lang="en-US" sz="1800" baseline="-25000">
              <a:latin typeface="Calibri" panose="020F0502020204030204" pitchFamily="34" charset="0"/>
              <a:cs typeface="Calibri" panose="020F0502020204030204" pitchFamily="34" charset="0"/>
            </a:endParaRPr>
          </a:p>
        </p:txBody>
      </p:sp>
      <p:sp>
        <p:nvSpPr>
          <p:cNvPr id="88081" name="Text Box 15"/>
          <p:cNvSpPr txBox="1">
            <a:spLocks noChangeArrowheads="1"/>
          </p:cNvSpPr>
          <p:nvPr/>
        </p:nvSpPr>
        <p:spPr bwMode="auto">
          <a:xfrm>
            <a:off x="1828800" y="5410200"/>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X</a:t>
            </a:r>
            <a:r>
              <a:rPr kumimoji="0" lang="en-US" sz="1800" baseline="30000" err="1">
                <a:latin typeface="Calibri" panose="020F0502020204030204" pitchFamily="34" charset="0"/>
                <a:cs typeface="Calibri" panose="020F0502020204030204" pitchFamily="34" charset="0"/>
              </a:rPr>
              <a:t>y</a:t>
            </a:r>
            <a:endParaRPr kumimoji="0" lang="en-US" sz="1800" baseline="30000">
              <a:latin typeface="Calibri" panose="020F0502020204030204" pitchFamily="34" charset="0"/>
              <a:cs typeface="Calibri" panose="020F0502020204030204" pitchFamily="34" charset="0"/>
            </a:endParaRPr>
          </a:p>
        </p:txBody>
      </p:sp>
      <p:sp>
        <p:nvSpPr>
          <p:cNvPr id="88082" name="Text Box 16"/>
          <p:cNvSpPr txBox="1">
            <a:spLocks noChangeArrowheads="1"/>
          </p:cNvSpPr>
          <p:nvPr/>
        </p:nvSpPr>
        <p:spPr bwMode="auto">
          <a:xfrm>
            <a:off x="5486400" y="5421868"/>
            <a:ext cx="1600200" cy="369332"/>
          </a:xfrm>
          <a:prstGeom prst="rect">
            <a:avLst/>
          </a:prstGeom>
          <a:noFill/>
          <a:ln w="12700" cap="sq" algn="ctr">
            <a:noFill/>
            <a:miter lim="800000"/>
            <a:headEnd/>
            <a:tailEnd/>
          </a:ln>
        </p:spPr>
        <p:txBody>
          <a:bodyPr>
            <a:spAutoFit/>
          </a:bodyPr>
          <a:lstStyle/>
          <a:p>
            <a:pPr>
              <a:spcBef>
                <a:spcPct val="0"/>
              </a:spcBef>
            </a:pPr>
            <a:r>
              <a:rPr kumimoji="0" lang="en-US" sz="1800">
                <a:latin typeface="Calibri" panose="020F0502020204030204" pitchFamily="34" charset="0"/>
                <a:cs typeface="Calibri" panose="020F0502020204030204" pitchFamily="34" charset="0"/>
              </a:rPr>
              <a:t>K= </a:t>
            </a:r>
            <a:r>
              <a:rPr kumimoji="0" lang="en-US" sz="1800" err="1">
                <a:latin typeface="Calibri" panose="020F0502020204030204" pitchFamily="34" charset="0"/>
                <a:cs typeface="Calibri" panose="020F0502020204030204" pitchFamily="34" charset="0"/>
              </a:rPr>
              <a:t>Y</a:t>
            </a:r>
            <a:r>
              <a:rPr kumimoji="0" lang="en-US" sz="1800" baseline="30000" err="1">
                <a:latin typeface="Calibri" panose="020F0502020204030204" pitchFamily="34" charset="0"/>
                <a:cs typeface="Calibri" panose="020F0502020204030204" pitchFamily="34" charset="0"/>
              </a:rPr>
              <a:t>x</a:t>
            </a:r>
            <a:endParaRPr kumimoji="0" lang="en-US" sz="1800" baseline="30000">
              <a:latin typeface="Calibri" panose="020F0502020204030204" pitchFamily="34" charset="0"/>
              <a:cs typeface="Calibri" panose="020F0502020204030204" pitchFamily="34" charset="0"/>
            </a:endParaRP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50</a:t>
            </a:fld>
            <a:endParaRPr lang="en-US"/>
          </a:p>
        </p:txBody>
      </p:sp>
      <p:sp>
        <p:nvSpPr>
          <p:cNvPr id="61444"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may be easy</a:t>
            </a:r>
          </a:p>
        </p:txBody>
      </p:sp>
      <p:sp>
        <p:nvSpPr>
          <p:cNvPr id="61445" name="Rectangle 3"/>
          <p:cNvSpPr>
            <a:spLocks noGrp="1" noChangeArrowheads="1"/>
          </p:cNvSpPr>
          <p:nvPr>
            <p:ph type="body" idx="1"/>
          </p:nvPr>
        </p:nvSpPr>
        <p:spPr>
          <a:xfrm>
            <a:off x="228600" y="1219200"/>
            <a:ext cx="8686800" cy="5257800"/>
          </a:xfrm>
        </p:spPr>
        <p:txBody>
          <a:bodyPr/>
          <a:lstStyle/>
          <a:p>
            <a:pPr>
              <a:spcBef>
                <a:spcPts val="200"/>
              </a:spcBef>
            </a:pPr>
            <a:r>
              <a:rPr lang="en-US" sz="2000" b="1" dirty="0">
                <a:latin typeface="Calibri" panose="020F0502020204030204" pitchFamily="34" charset="0"/>
                <a:cs typeface="Calibri" panose="020F0502020204030204" pitchFamily="34" charset="0"/>
              </a:rPr>
              <a:t>Fermat test: </a:t>
            </a:r>
            <a:r>
              <a:rPr lang="en-US" sz="2000" dirty="0">
                <a:latin typeface="Calibri" panose="020F0502020204030204" pitchFamily="34" charset="0"/>
                <a:cs typeface="Calibri" panose="020F0502020204030204" pitchFamily="34" charset="0"/>
              </a:rPr>
              <a:t>If a</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 ≠1 (mod n) for any a&lt;n, n is not prime.</a:t>
            </a:r>
          </a:p>
          <a:p>
            <a:pPr lvl="1">
              <a:spcBef>
                <a:spcPts val="200"/>
              </a:spcBef>
              <a:buNone/>
            </a:pPr>
            <a:r>
              <a:rPr lang="en-US" sz="1800" dirty="0" err="1">
                <a:latin typeface="Calibri" panose="020F0502020204030204" pitchFamily="34" charset="0"/>
                <a:cs typeface="Calibri" panose="020F0502020204030204" pitchFamily="34" charset="0"/>
              </a:rPr>
              <a:t>Testprime</a:t>
            </a:r>
            <a:r>
              <a:rPr lang="en-US" sz="1800" dirty="0">
                <a:latin typeface="Calibri" panose="020F0502020204030204" pitchFamily="34" charset="0"/>
                <a:cs typeface="Calibri" panose="020F0502020204030204" pitchFamily="34" charset="0"/>
              </a:rPr>
              <a:t>(n, k)</a:t>
            </a:r>
          </a:p>
          <a:p>
            <a:pPr lvl="1">
              <a:spcBef>
                <a:spcPts val="200"/>
              </a:spcBef>
              <a:buNone/>
            </a:pPr>
            <a:r>
              <a:rPr lang="en-US" sz="1800" dirty="0">
                <a:latin typeface="Calibri" panose="020F0502020204030204" pitchFamily="34" charset="0"/>
                <a:cs typeface="Calibri" panose="020F0502020204030204" pitchFamily="34" charset="0"/>
              </a:rPr>
              <a:t>   // check to see that no small primes </a:t>
            </a:r>
            <a:r>
              <a:rPr lang="en-US" sz="1800" dirty="0" err="1">
                <a:latin typeface="Calibri" panose="020F0502020204030204" pitchFamily="34" charset="0"/>
                <a:cs typeface="Calibri" panose="020F0502020204030204" pitchFamily="34" charset="0"/>
              </a:rPr>
              <a:t>p≤B</a:t>
            </a:r>
            <a:r>
              <a:rPr lang="en-US" sz="1800" dirty="0">
                <a:latin typeface="Calibri" panose="020F0502020204030204" pitchFamily="34" charset="0"/>
                <a:cs typeface="Calibri" panose="020F0502020204030204" pitchFamily="34" charset="0"/>
              </a:rPr>
              <a:t> divide n.</a:t>
            </a:r>
          </a:p>
          <a:p>
            <a:pPr lvl="2">
              <a:spcBef>
                <a:spcPts val="200"/>
              </a:spcBef>
              <a:buNone/>
            </a:pPr>
            <a:r>
              <a:rPr lang="en-US" sz="1800" dirty="0">
                <a:latin typeface="Calibri" panose="020F0502020204030204" pitchFamily="34" charset="0"/>
                <a:cs typeface="Calibri" panose="020F0502020204030204" pitchFamily="34" charset="0"/>
              </a:rPr>
              <a:t>for(</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i≤k</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i</a:t>
            </a:r>
            <a:r>
              <a:rPr lang="en-US" sz="1800" dirty="0">
                <a:latin typeface="Calibri" panose="020F0502020204030204" pitchFamily="34" charset="0"/>
                <a:cs typeface="Calibri" panose="020F0502020204030204" pitchFamily="34" charset="0"/>
              </a:rPr>
              <a:t>++) {</a:t>
            </a:r>
          </a:p>
          <a:p>
            <a:pPr lvl="2">
              <a:spcBef>
                <a:spcPts val="200"/>
              </a:spcBef>
              <a:buNone/>
            </a:pPr>
            <a:r>
              <a:rPr lang="en-US" sz="1800" dirty="0">
                <a:latin typeface="Calibri" panose="020F0502020204030204" pitchFamily="34" charset="0"/>
                <a:cs typeface="Calibri" panose="020F0502020204030204" pitchFamily="34" charset="0"/>
              </a:rPr>
              <a:t>	    pick a&lt;n randomly</a:t>
            </a:r>
          </a:p>
          <a:p>
            <a:pPr lvl="2">
              <a:spcBef>
                <a:spcPts val="200"/>
              </a:spcBef>
              <a:buNone/>
            </a:pPr>
            <a:r>
              <a:rPr lang="en-US" sz="1800" dirty="0">
                <a:latin typeface="Calibri" panose="020F0502020204030204" pitchFamily="34" charset="0"/>
                <a:cs typeface="Calibri" panose="020F0502020204030204" pitchFamily="34" charset="0"/>
              </a:rPr>
              <a:t>       compute a</a:t>
            </a:r>
            <a:r>
              <a:rPr lang="en-US" sz="1800" baseline="30000" dirty="0">
                <a:latin typeface="Calibri" panose="020F0502020204030204" pitchFamily="34" charset="0"/>
                <a:cs typeface="Calibri" panose="020F0502020204030204" pitchFamily="34" charset="0"/>
              </a:rPr>
              <a:t>n-1 </a:t>
            </a:r>
            <a:r>
              <a:rPr lang="en-US" sz="1800" dirty="0">
                <a:latin typeface="Calibri" panose="020F0502020204030204" pitchFamily="34" charset="0"/>
                <a:cs typeface="Calibri" panose="020F0502020204030204" pitchFamily="34" charset="0"/>
              </a:rPr>
              <a:t>(mod n).  </a:t>
            </a:r>
          </a:p>
          <a:p>
            <a:pPr lvl="2">
              <a:spcBef>
                <a:spcPts val="200"/>
              </a:spcBef>
              <a:buNone/>
            </a:pPr>
            <a:r>
              <a:rPr lang="en-US" sz="1800" dirty="0">
                <a:latin typeface="Calibri" panose="020F0502020204030204" pitchFamily="34" charset="0"/>
                <a:cs typeface="Calibri" panose="020F0502020204030204" pitchFamily="34" charset="0"/>
              </a:rPr>
              <a:t>	    If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(mod n)≠1 then return “n is not prime”</a:t>
            </a:r>
          </a:p>
          <a:p>
            <a:pPr lvl="2">
              <a:spcBef>
                <a:spcPts val="200"/>
              </a:spcBef>
              <a:buNone/>
            </a:pP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return “n is prime”</a:t>
            </a:r>
          </a:p>
          <a:p>
            <a:pPr marL="457200" indent="-457200">
              <a:spcBef>
                <a:spcPts val="200"/>
              </a:spcBef>
            </a:pPr>
            <a:r>
              <a:rPr lang="en-US" sz="2000" i="1" dirty="0">
                <a:latin typeface="Calibri" panose="020F0502020204030204" pitchFamily="34" charset="0"/>
                <a:cs typeface="Calibri" panose="020F0502020204030204" pitchFamily="34" charset="0"/>
              </a:rPr>
              <a:t>Intuition: </a:t>
            </a:r>
            <a:r>
              <a:rPr lang="en-US" sz="2000" dirty="0">
                <a:latin typeface="Calibri" panose="020F0502020204030204" pitchFamily="34" charset="0"/>
                <a:cs typeface="Calibri" panose="020F0502020204030204" pitchFamily="34" charset="0"/>
              </a:rPr>
              <a:t>If </a:t>
            </a:r>
            <a:r>
              <a:rPr lang="en-US" sz="2000" dirty="0" err="1">
                <a:latin typeface="Calibri" panose="020F0502020204030204" pitchFamily="34" charset="0"/>
                <a:cs typeface="Calibri" panose="020F0502020204030204" pitchFamily="34" charset="0"/>
              </a:rPr>
              <a:t>Testprime</a:t>
            </a:r>
            <a:r>
              <a:rPr lang="en-US" sz="2000" dirty="0">
                <a:latin typeface="Calibri" panose="020F0502020204030204" pitchFamily="34" charset="0"/>
                <a:cs typeface="Calibri" panose="020F0502020204030204" pitchFamily="34" charset="0"/>
              </a:rPr>
              <a:t>(n, 20) returns “n is not prime”, it isn’t, otherwise n is prime with an error of 1 in 10</a:t>
            </a:r>
            <a:r>
              <a:rPr lang="en-US" sz="2000" baseline="30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a:t>
            </a:r>
          </a:p>
          <a:p>
            <a:pPr marL="457200" indent="-457200">
              <a:spcBef>
                <a:spcPts val="200"/>
              </a:spcBef>
            </a:pPr>
            <a:r>
              <a:rPr lang="en-US" sz="2000" dirty="0">
                <a:latin typeface="Calibri" panose="020F0502020204030204" pitchFamily="34" charset="0"/>
                <a:cs typeface="Calibri" panose="020F0502020204030204" pitchFamily="34" charset="0"/>
              </a:rPr>
              <a:t>Unfortunately, some composite numbers, n, have the property that          </a:t>
            </a:r>
          </a:p>
          <a:p>
            <a:pPr marL="457200" indent="-457200">
              <a:spcBef>
                <a:spcPts val="200"/>
              </a:spcBef>
              <a:buNone/>
            </a:pPr>
            <a:r>
              <a:rPr lang="en-US" sz="2000" dirty="0">
                <a:latin typeface="Calibri" panose="020F0502020204030204" pitchFamily="34" charset="0"/>
                <a:cs typeface="Calibri" panose="020F0502020204030204" pitchFamily="34" charset="0"/>
              </a:rPr>
              <a:t>      all a: 0&lt;a&lt;n will pass Fermat test.  These are called Carmichael numbers.  n=561= 3x11x17 is a Carmichael number.</a:t>
            </a:r>
          </a:p>
          <a:p>
            <a:pPr marL="457200" indent="-457200">
              <a:spcBef>
                <a:spcPts val="200"/>
              </a:spcBef>
            </a:pPr>
            <a:r>
              <a:rPr lang="en-US" sz="2000" dirty="0">
                <a:latin typeface="Calibri" panose="020F0502020204030204" pitchFamily="34" charset="0"/>
                <a:cs typeface="Calibri" panose="020F0502020204030204" pitchFamily="34" charset="0"/>
              </a:rPr>
              <a:t>There are better tests, however!</a:t>
            </a:r>
          </a:p>
          <a:p>
            <a:endParaRPr lang="en-US" sz="2000"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51</a:t>
            </a:fld>
            <a:endParaRPr lang="en-US"/>
          </a:p>
        </p:txBody>
      </p:sp>
      <p:sp>
        <p:nvSpPr>
          <p:cNvPr id="59396" name="Rectangle 2"/>
          <p:cNvSpPr>
            <a:spLocks noGrp="1" noChangeArrowheads="1"/>
          </p:cNvSpPr>
          <p:nvPr>
            <p:ph type="title"/>
          </p:nvPr>
        </p:nvSpPr>
        <p:spPr>
          <a:xfrm>
            <a:off x="685800" y="0"/>
            <a:ext cx="7772400" cy="838200"/>
          </a:xfrm>
        </p:spPr>
        <p:txBody>
          <a:bodyPr/>
          <a:lstStyle/>
          <a:p>
            <a:r>
              <a:rPr lang="en-US" sz="3600"/>
              <a:t>Witnesses and liars</a:t>
            </a:r>
          </a:p>
        </p:txBody>
      </p:sp>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we say b is a “witness” to n’s primality.</a:t>
            </a:r>
          </a:p>
          <a:p>
            <a:pPr>
              <a:spcBef>
                <a:spcPts val="200"/>
              </a:spcBef>
            </a:pPr>
            <a:r>
              <a:rPr lang="en-US" sz="2000" dirty="0">
                <a:latin typeface="Calibri" panose="020F0502020204030204" pitchFamily="34" charset="0"/>
                <a:cs typeface="Calibri" panose="020F0502020204030204" pitchFamily="34" charset="0"/>
              </a:rPr>
              <a:t>If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¹1 (mod n) b is said to be a “witness” to n’s compositeness.</a:t>
            </a:r>
          </a:p>
          <a:p>
            <a:pPr>
              <a:spcBef>
                <a:spcPts val="200"/>
              </a:spcBef>
            </a:pPr>
            <a:r>
              <a:rPr lang="en-US" sz="2000" dirty="0">
                <a:latin typeface="Calibri" panose="020F0502020204030204" pitchFamily="34" charset="0"/>
                <a:cs typeface="Calibri" panose="020F0502020204030204" pitchFamily="34" charset="0"/>
              </a:rPr>
              <a:t>b is a liar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b</a:t>
            </a:r>
            <a:r>
              <a:rPr lang="en-US" sz="2000" baseline="30000" dirty="0">
                <a:latin typeface="Calibri" panose="020F0502020204030204" pitchFamily="34" charset="0"/>
                <a:cs typeface="Calibri" panose="020F0502020204030204" pitchFamily="34" charset="0"/>
              </a:rPr>
              <a:t>(n-1)</a:t>
            </a:r>
            <a:r>
              <a:rPr lang="en-US" sz="2000" dirty="0">
                <a:latin typeface="Calibri" panose="020F0502020204030204" pitchFamily="34" charset="0"/>
                <a:cs typeface="Calibri" panose="020F0502020204030204" pitchFamily="34" charset="0"/>
              </a:rPr>
              <a:t>=1 (mod n) and n is </a:t>
            </a:r>
            <a:r>
              <a:rPr lang="en-US" sz="2000" i="1" dirty="0">
                <a:latin typeface="Calibri" panose="020F0502020204030204" pitchFamily="34" charset="0"/>
                <a:cs typeface="Calibri" panose="020F0502020204030204" pitchFamily="34" charset="0"/>
              </a:rPr>
              <a:t>not</a:t>
            </a:r>
            <a:r>
              <a:rPr lang="en-US" sz="2000" dirty="0">
                <a:latin typeface="Calibri" panose="020F0502020204030204" pitchFamily="34" charset="0"/>
                <a:cs typeface="Calibri" panose="020F0502020204030204" pitchFamily="34" charset="0"/>
              </a:rPr>
              <a:t> prime.  </a:t>
            </a:r>
          </a:p>
          <a:p>
            <a:pPr lvl="1">
              <a:spcBef>
                <a:spcPts val="200"/>
              </a:spcBef>
            </a:pPr>
            <a:r>
              <a:rPr lang="en-US" sz="2000" dirty="0">
                <a:latin typeface="Calibri" panose="020F0502020204030204" pitchFamily="34" charset="0"/>
                <a:cs typeface="Calibri" panose="020F0502020204030204" pitchFamily="34" charset="0"/>
              </a:rPr>
              <a:t>2 is a liar for 341, 561, 645.</a:t>
            </a:r>
          </a:p>
          <a:p>
            <a:pPr lvl="1">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There are infinitely many numbers for which 2 is a liar</a:t>
            </a:r>
          </a:p>
          <a:p>
            <a:pPr lvl="2">
              <a:spcBef>
                <a:spcPts val="200"/>
              </a:spcBef>
              <a:buFontTx/>
              <a:buNone/>
            </a:pPr>
            <a:r>
              <a:rPr lang="en-US" sz="2000" b="1" dirty="0">
                <a:latin typeface="Calibri" panose="020F0502020204030204" pitchFamily="34" charset="0"/>
                <a:cs typeface="Calibri" panose="020F0502020204030204" pitchFamily="34" charset="0"/>
              </a:rPr>
              <a:t>Proof:  </a:t>
            </a:r>
            <a:r>
              <a:rPr lang="en-US" sz="2000" dirty="0" err="1">
                <a:latin typeface="Calibri" panose="020F0502020204030204" pitchFamily="34" charset="0"/>
                <a:cs typeface="Calibri" panose="020F0502020204030204" pitchFamily="34" charset="0"/>
              </a:rPr>
              <a:t>d|n</a:t>
            </a:r>
            <a:r>
              <a:rPr lang="en-US" sz="2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sym typeface="Wingdings" pitchFamily="2" charset="2"/>
              </a:rPr>
              <a:t> 2</a:t>
            </a:r>
            <a:r>
              <a:rPr lang="en-US" sz="2000" baseline="30000" dirty="0">
                <a:latin typeface="Calibri" panose="020F0502020204030204" pitchFamily="34" charset="0"/>
                <a:cs typeface="Calibri" panose="020F0502020204030204" pitchFamily="34" charset="0"/>
                <a:sym typeface="Wingdings" pitchFamily="2" charset="2"/>
              </a:rPr>
              <a:t>d</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Suppose n is a 2-pseudo-prime, so is</a:t>
            </a:r>
          </a:p>
          <a:p>
            <a:pPr lvl="2">
              <a:spcBef>
                <a:spcPts val="200"/>
              </a:spcBef>
              <a:buFontTx/>
              <a:buNone/>
            </a:pPr>
            <a:r>
              <a:rPr lang="en-US" sz="2000" dirty="0">
                <a:latin typeface="Calibri" panose="020F0502020204030204" pitchFamily="34" charset="0"/>
                <a:cs typeface="Calibri" panose="020F0502020204030204" pitchFamily="34" charset="0"/>
                <a:sym typeface="Wingdings" pitchFamily="2" charset="2"/>
              </a:rPr>
              <a:t>m=2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 m is obviously composite.  Since n is a 2 pseudo-prime </a:t>
            </a:r>
          </a:p>
          <a:p>
            <a:pPr lvl="2">
              <a:spcBef>
                <a:spcPts val="200"/>
              </a:spcBef>
              <a:buFontTx/>
              <a:buNone/>
            </a:pPr>
            <a:r>
              <a:rPr lang="en-US" sz="2000" dirty="0" err="1">
                <a:latin typeface="Calibri" panose="020F0502020204030204" pitchFamily="34" charset="0"/>
                <a:cs typeface="Calibri" panose="020F0502020204030204" pitchFamily="34" charset="0"/>
                <a:sym typeface="Wingdings" pitchFamily="2" charset="2"/>
              </a:rPr>
              <a:t>n|k</a:t>
            </a:r>
            <a:r>
              <a:rPr lang="en-US" sz="2000" dirty="0">
                <a:latin typeface="Calibri" panose="020F0502020204030204" pitchFamily="34" charset="0"/>
                <a:cs typeface="Calibri" panose="020F0502020204030204" pitchFamily="34" charset="0"/>
                <a:sym typeface="Wingdings" pitchFamily="2" charset="2"/>
              </a:rPr>
              <a:t>=2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-2 so 2</a:t>
            </a:r>
            <a:r>
              <a:rPr lang="en-US" sz="2000" baseline="30000" dirty="0">
                <a:latin typeface="Calibri" panose="020F0502020204030204" pitchFamily="34" charset="0"/>
                <a:cs typeface="Calibri" panose="020F0502020204030204" pitchFamily="34" charset="0"/>
                <a:sym typeface="Wingdings" pitchFamily="2" charset="2"/>
              </a:rPr>
              <a:t>n</a:t>
            </a:r>
            <a:r>
              <a:rPr lang="en-US" sz="2000" dirty="0">
                <a:latin typeface="Calibri" panose="020F0502020204030204" pitchFamily="34" charset="0"/>
                <a:cs typeface="Calibri" panose="020F0502020204030204" pitchFamily="34" charset="0"/>
                <a:sym typeface="Wingdings" pitchFamily="2" charset="2"/>
              </a:rPr>
              <a:t>-1|2</a:t>
            </a:r>
            <a:r>
              <a:rPr lang="en-US" sz="2000" baseline="30000" dirty="0">
                <a:latin typeface="Calibri" panose="020F0502020204030204" pitchFamily="34" charset="0"/>
                <a:cs typeface="Calibri" panose="020F0502020204030204" pitchFamily="34" charset="0"/>
                <a:sym typeface="Wingdings" pitchFamily="2" charset="2"/>
              </a:rPr>
              <a:t>k</a:t>
            </a:r>
            <a:r>
              <a:rPr lang="en-US" sz="2000" dirty="0">
                <a:latin typeface="Calibri" panose="020F0502020204030204" pitchFamily="34" charset="0"/>
                <a:cs typeface="Calibri" panose="020F0502020204030204" pitchFamily="34" charset="0"/>
                <a:sym typeface="Wingdings" pitchFamily="2" charset="2"/>
              </a:rPr>
              <a:t>-1.</a:t>
            </a:r>
          </a:p>
          <a:p>
            <a:pPr>
              <a:spcBef>
                <a:spcPts val="200"/>
              </a:spcBef>
            </a:pPr>
            <a:r>
              <a:rPr lang="en-US" sz="2000" dirty="0">
                <a:latin typeface="Calibri" panose="020F0502020204030204" pitchFamily="34" charset="0"/>
                <a:cs typeface="Calibri" panose="020F0502020204030204" pitchFamily="34" charset="0"/>
              </a:rPr>
              <a:t>n is a Carmichael number if n is composite and every 1&lt;b&lt;n is a liar.  561 is a Carmichael number.</a:t>
            </a:r>
          </a:p>
          <a:p>
            <a:pPr>
              <a:spcBef>
                <a:spcPts val="200"/>
              </a:spcBef>
            </a:pPr>
            <a:r>
              <a:rPr lang="en-US" sz="2000" dirty="0">
                <a:latin typeface="Calibri" panose="020F0502020204030204" pitchFamily="34" charset="0"/>
                <a:cs typeface="Calibri" panose="020F0502020204030204" pitchFamily="34" charset="0"/>
              </a:rPr>
              <a:t>Alford, Granville, </a:t>
            </a:r>
            <a:r>
              <a:rPr lang="en-US" sz="2000" dirty="0" err="1">
                <a:latin typeface="Calibri" panose="020F0502020204030204" pitchFamily="34" charset="0"/>
                <a:cs typeface="Calibri" panose="020F0502020204030204" pitchFamily="34" charset="0"/>
              </a:rPr>
              <a:t>Pomerance</a:t>
            </a:r>
            <a:r>
              <a:rPr lang="en-US" sz="2000" dirty="0">
                <a:latin typeface="Calibri" panose="020F0502020204030204" pitchFamily="34" charset="0"/>
                <a:cs typeface="Calibri" panose="020F0502020204030204" pitchFamily="34" charset="0"/>
              </a:rPr>
              <a:t>:  There are infinitely many Carmichael numbers.  Bummer.</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52</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Some facts about Carmichael numbers</a:t>
            </a:r>
          </a:p>
        </p:txBody>
      </p:sp>
      <p:sp>
        <p:nvSpPr>
          <p:cNvPr id="59397" name="Rectangle 3"/>
          <p:cNvSpPr>
            <a:spLocks noGrp="1" noChangeArrowheads="1"/>
          </p:cNvSpPr>
          <p:nvPr>
            <p:ph type="body" idx="1"/>
          </p:nvPr>
        </p:nvSpPr>
        <p:spPr>
          <a:xfrm>
            <a:off x="228600" y="1447800"/>
            <a:ext cx="8534400" cy="40386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n is an odd composite Carmichael number </a:t>
            </a:r>
            <a:r>
              <a:rPr lang="en-US" sz="2000" dirty="0" err="1">
                <a:latin typeface="Calibri" panose="020F0502020204030204" pitchFamily="34" charset="0"/>
                <a:cs typeface="Calibri" panose="020F0502020204030204" pitchFamily="34" charset="0"/>
              </a:rPr>
              <a:t>iff</a:t>
            </a:r>
            <a:r>
              <a:rPr lang="en-US" sz="2000" dirty="0">
                <a:latin typeface="Calibri" panose="020F0502020204030204" pitchFamily="34" charset="0"/>
                <a:cs typeface="Calibri" panose="020F0502020204030204" pitchFamily="34" charset="0"/>
              </a:rPr>
              <a:t> it is square-free and for every prime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(p-1)|(n-1).</a:t>
            </a:r>
          </a:p>
          <a:p>
            <a:pPr lvl="1">
              <a:spcBef>
                <a:spcPts val="200"/>
              </a:spcBef>
              <a:buNone/>
            </a:pPr>
            <a:r>
              <a:rPr lang="en-US" sz="1800" dirty="0">
                <a:latin typeface="Calibri" panose="020F0502020204030204" pitchFamily="34" charset="0"/>
                <a:cs typeface="Calibri" panose="020F0502020204030204" pitchFamily="34" charset="0"/>
              </a:rPr>
              <a:t>Proof: If n is a Carmichael number,  a</a:t>
            </a:r>
            <a:r>
              <a:rPr lang="en-US" sz="1800" baseline="30000" dirty="0">
                <a:latin typeface="Calibri" panose="020F0502020204030204" pitchFamily="34" charset="0"/>
                <a:cs typeface="Calibri" panose="020F0502020204030204" pitchFamily="34" charset="0"/>
              </a:rPr>
              <a:t>p-1</a:t>
            </a:r>
            <a:r>
              <a:rPr lang="en-US" sz="1800" dirty="0">
                <a:latin typeface="Calibri" panose="020F0502020204030204" pitchFamily="34" charset="0"/>
                <a:cs typeface="Calibri" panose="020F0502020204030204" pitchFamily="34" charset="0"/>
              </a:rPr>
              <a:t>= 1 (mod n) so p-1|n-1.   If p</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|n then</a:t>
            </a:r>
          </a:p>
          <a:p>
            <a:pPr lvl="1">
              <a:spcBef>
                <a:spcPts val="200"/>
              </a:spcBef>
              <a:buNone/>
            </a:pPr>
            <a:r>
              <a:rPr lang="en-US" sz="1800" dirty="0">
                <a:latin typeface="Calibri" panose="020F0502020204030204" pitchFamily="34" charset="0"/>
                <a:cs typeface="Calibri" panose="020F0502020204030204" pitchFamily="34" charset="0"/>
              </a:rPr>
              <a:t>p(p-1)|f(n) and there is an a: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whose order is p.  Hence p|n-1 which is</a:t>
            </a:r>
          </a:p>
          <a:p>
            <a:pPr lvl="1">
              <a:spcBef>
                <a:spcPts val="200"/>
              </a:spcBef>
              <a:buNone/>
            </a:pPr>
            <a:r>
              <a:rPr lang="en-US" sz="1800" dirty="0">
                <a:latin typeface="Calibri" panose="020F0502020204030204" pitchFamily="34" charset="0"/>
                <a:cs typeface="Calibri" panose="020F0502020204030204" pitchFamily="34" charset="0"/>
              </a:rPr>
              <a:t>impossible.</a:t>
            </a:r>
          </a:p>
          <a:p>
            <a:pPr lvl="1">
              <a:spcBef>
                <a:spcPts val="200"/>
              </a:spcBef>
              <a:buNone/>
            </a:pPr>
            <a:endParaRPr lang="en-US" sz="1800" dirty="0">
              <a:latin typeface="Calibri" panose="020F0502020204030204" pitchFamily="34" charset="0"/>
              <a:cs typeface="Calibri" panose="020F0502020204030204" pitchFamily="34" charset="0"/>
            </a:endParaRPr>
          </a:p>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If n is an odd composite Carmichael number, n is divisible by at least 3 distinct primes.</a:t>
            </a:r>
          </a:p>
          <a:p>
            <a:pPr lvl="1">
              <a:spcBef>
                <a:spcPts val="200"/>
              </a:spcBef>
              <a:buNone/>
            </a:pPr>
            <a:r>
              <a:rPr lang="en-US" sz="1800" dirty="0">
                <a:latin typeface="Calibri" panose="020F0502020204030204" pitchFamily="34" charset="0"/>
                <a:cs typeface="Calibri" panose="020F0502020204030204" pitchFamily="34" charset="0"/>
              </a:rPr>
              <a:t>Proof: Suppose the theorem is false.  If n is prime, it is not a Carmichael</a:t>
            </a:r>
          </a:p>
          <a:p>
            <a:pPr lvl="1">
              <a:spcBef>
                <a:spcPts val="200"/>
              </a:spcBef>
              <a:buNone/>
            </a:pPr>
            <a:r>
              <a:rPr lang="en-US" sz="1800" dirty="0">
                <a:latin typeface="Calibri" panose="020F0502020204030204" pitchFamily="34" charset="0"/>
                <a:cs typeface="Calibri" panose="020F0502020204030204" pitchFamily="34" charset="0"/>
              </a:rPr>
              <a:t>number so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(p-1)|(pq-1) and (q-1)|(pq-1), thus</a:t>
            </a:r>
          </a:p>
          <a:p>
            <a:pPr lvl="1">
              <a:spcBef>
                <a:spcPts val="200"/>
              </a:spcBef>
              <a:buNone/>
            </a:pPr>
            <a:r>
              <a:rPr lang="en-US" sz="1800" dirty="0">
                <a:latin typeface="Calibri" panose="020F0502020204030204" pitchFamily="34" charset="0"/>
                <a:cs typeface="Calibri" panose="020F0502020204030204" pitchFamily="34" charset="0"/>
              </a:rPr>
              <a:t>(p-1)≧(pq-1)/2 and (q-1)≧(pq-1)/2 so p≧(pq+1)/2 and q≧(pq+1)/2.  Hence</a:t>
            </a:r>
          </a:p>
          <a:p>
            <a:pPr lvl="1">
              <a:spcBef>
                <a:spcPts val="200"/>
              </a:spcBef>
              <a:buNone/>
            </a:pPr>
            <a:r>
              <a:rPr lang="en-US" sz="1800" dirty="0">
                <a:latin typeface="Calibri" panose="020F0502020204030204" pitchFamily="34" charset="0"/>
                <a:cs typeface="Calibri" panose="020F0502020204030204" pitchFamily="34" charset="0"/>
              </a:rPr>
              <a:t>4pq≧(pq+1)</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 and 0≧(</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-2pq+1=(p-1)(q-1), which is</a:t>
            </a:r>
          </a:p>
          <a:p>
            <a:pPr lvl="1">
              <a:spcBef>
                <a:spcPts val="200"/>
              </a:spcBef>
              <a:buNone/>
            </a:pPr>
            <a:r>
              <a:rPr lang="en-US" sz="1800" dirty="0">
                <a:latin typeface="Calibri" panose="020F0502020204030204" pitchFamily="34" charset="0"/>
                <a:cs typeface="Calibri" panose="020F0502020204030204" pitchFamily="34" charset="0"/>
              </a:rPr>
              <a:t>Impossible.</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53</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228600" y="1600200"/>
                <a:ext cx="8534400" cy="3962400"/>
              </a:xfrm>
            </p:spPr>
            <p:txBody>
              <a:bodyPr/>
              <a:lstStyle/>
              <a:p>
                <a:pPr>
                  <a:spcBef>
                    <a:spcPts val="200"/>
                  </a:spcBef>
                </a:pPr>
                <a:r>
                  <a:rPr lang="en-US" sz="2000" dirty="0">
                    <a:latin typeface="Calibri" panose="020F0502020204030204" pitchFamily="34" charset="0"/>
                    <a:cs typeface="Calibri" panose="020F0502020204030204" pitchFamily="34" charset="0"/>
                  </a:rPr>
                  <a:t>Miller-Rabin: </a:t>
                </a:r>
              </a:p>
              <a:p>
                <a:pPr lvl="1">
                  <a:spcBef>
                    <a:spcPts val="200"/>
                  </a:spcBef>
                </a:pPr>
                <a:r>
                  <a:rPr lang="en-US" sz="2000" dirty="0">
                    <a:latin typeface="Calibri" panose="020F0502020204030204" pitchFamily="34" charset="0"/>
                    <a:cs typeface="Calibri" panose="020F0502020204030204" pitchFamily="34" charset="0"/>
                  </a:rPr>
                  <a:t>Pick a𝝴</a:t>
                </a:r>
                <a:r>
                  <a:rPr lang="en-US" sz="2000" dirty="0">
                    <a:latin typeface="Calibri" panose="020F0502020204030204" pitchFamily="34" charset="0"/>
                    <a:cs typeface="Calibri" panose="020F0502020204030204" pitchFamily="34" charset="0"/>
                    <a:sym typeface="Symbol" pitchFamily="18" charset="2"/>
                  </a:rPr>
                  <a:t>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r>
                      <a:rPr lang="en-US" sz="2000" i="1">
                        <a:latin typeface="Cambria Math" panose="02040503050406030204" pitchFamily="18" charset="0"/>
                        <a:sym typeface="Symbol" pitchFamily="18" charset="2"/>
                      </a:rPr>
                      <m:t> </m:t>
                    </m:r>
                  </m:oMath>
                </a14:m>
                <a:r>
                  <a:rPr lang="en-US" sz="2000" dirty="0">
                    <a:latin typeface="Calibri" panose="020F0502020204030204" pitchFamily="34" charset="0"/>
                    <a:cs typeface="Calibri" panose="020F0502020204030204" pitchFamily="34" charset="0"/>
                  </a:rPr>
                  <a:t>at random.  </a:t>
                </a:r>
                <a14:m>
                  <m:oMath xmlns:m="http://schemas.openxmlformats.org/officeDocument/2006/math">
                    <m:sSup>
                      <m:sSupPr>
                        <m:ctrlPr>
                          <a:rPr lang="en-US" sz="2000" i="1" smtClean="0">
                            <a:latin typeface="Cambria Math" panose="02040503050406030204" pitchFamily="18" charset="0"/>
                          </a:rPr>
                        </m:ctrlPr>
                      </m:sSupPr>
                      <m:e>
                        <m:r>
                          <a:rPr lang="en-US" sz="2000" b="0" i="1" smtClean="0">
                            <a:latin typeface="Cambria Math" panose="02040503050406030204" pitchFamily="18" charset="0"/>
                          </a:rPr>
                          <m:t>𝑎</m:t>
                        </m:r>
                      </m:e>
                      <m:sup>
                        <m:r>
                          <a:rPr lang="en-US" sz="2000" b="0" i="1" smtClean="0">
                            <a:latin typeface="Cambria Math" panose="02040503050406030204" pitchFamily="18" charset="0"/>
                          </a:rPr>
                          <m:t>𝑛</m:t>
                        </m:r>
                        <m:r>
                          <a:rPr lang="en-US" sz="2000" b="0" i="1" smtClean="0">
                            <a:latin typeface="Cambria Math" panose="02040503050406030204" pitchFamily="18" charset="0"/>
                          </a:rPr>
                          <m:t>−1</m:t>
                        </m:r>
                      </m:sup>
                    </m:sSup>
                    <m:r>
                      <a:rPr lang="en-US" sz="2000" b="0" i="1" smtClean="0">
                        <a:latin typeface="Cambria Math" panose="02040503050406030204" pitchFamily="18" charset="0"/>
                      </a:rPr>
                      <m:t>=1 (</m:t>
                    </m:r>
                    <m:r>
                      <a:rPr lang="en-US" sz="2000" b="0" i="1" smtClean="0">
                        <a:latin typeface="Cambria Math" panose="02040503050406030204" pitchFamily="18" charset="0"/>
                      </a:rPr>
                      <m:t>𝑚𝑜𝑑</m:t>
                    </m:r>
                    <m:r>
                      <a:rPr lang="en-US" sz="2000" b="0" i="1" smtClean="0">
                        <a:latin typeface="Cambria Math" panose="02040503050406030204" pitchFamily="18" charset="0"/>
                      </a:rPr>
                      <m:t> </m:t>
                    </m:r>
                    <m:r>
                      <a:rPr lang="en-US" sz="2000" b="0" i="1" smtClean="0">
                        <a:latin typeface="Cambria Math" panose="02040503050406030204" pitchFamily="18" charset="0"/>
                      </a:rPr>
                      <m:t>𝑛</m:t>
                    </m:r>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 </a:t>
                </a:r>
                <a14:m>
                  <m:oMath xmlns:m="http://schemas.openxmlformats.org/officeDocument/2006/math">
                    <m:r>
                      <m:rPr>
                        <m:sty m:val="p"/>
                      </m:rPr>
                      <a:rPr lang="en-US" sz="2000" b="0" i="0" dirty="0" smtClean="0">
                        <a:latin typeface="Cambria Math" panose="02040503050406030204" pitchFamily="18" charset="0"/>
                      </a:rPr>
                      <m:t>n</m:t>
                    </m:r>
                    <m:r>
                      <a:rPr lang="en-US" sz="2000" b="0" i="0" dirty="0" smtClean="0">
                        <a:latin typeface="Cambria Math" panose="02040503050406030204" pitchFamily="18" charset="0"/>
                      </a:rPr>
                      <m:t>−1</m:t>
                    </m:r>
                    <m:r>
                      <a:rPr lang="en-US" sz="2000" b="0" i="1" dirty="0" smtClean="0">
                        <a:latin typeface="Cambria Math" panose="02040503050406030204" pitchFamily="18" charset="0"/>
                      </a:rPr>
                      <m:t>=</m:t>
                    </m:r>
                    <m:sSup>
                      <m:sSupPr>
                        <m:ctrlPr>
                          <a:rPr lang="en-US" sz="2000" b="0" i="1" dirty="0" smtClean="0">
                            <a:latin typeface="Cambria Math" panose="02040503050406030204" pitchFamily="18" charset="0"/>
                          </a:rPr>
                        </m:ctrlPr>
                      </m:sSupPr>
                      <m:e>
                        <m:r>
                          <a:rPr lang="en-US" sz="2000" b="0" i="1" dirty="0" smtClean="0">
                            <a:latin typeface="Cambria Math" panose="02040503050406030204" pitchFamily="18" charset="0"/>
                          </a:rPr>
                          <m:t>2</m:t>
                        </m:r>
                      </m:e>
                      <m:sup>
                        <m:r>
                          <a:rPr lang="en-US" sz="2000" b="0" i="1" dirty="0" smtClean="0">
                            <a:latin typeface="Cambria Math" panose="02040503050406030204" pitchFamily="18" charset="0"/>
                          </a:rPr>
                          <m:t>𝑠</m:t>
                        </m:r>
                      </m:sup>
                    </m:sSup>
                    <m:r>
                      <a:rPr lang="en-US" sz="2000" b="0" i="1" dirty="0" smtClean="0">
                        <a:latin typeface="Cambria Math" panose="02040503050406030204" pitchFamily="18" charset="0"/>
                      </a:rPr>
                      <m:t>𝑑</m:t>
                    </m:r>
                  </m:oMath>
                </a14:m>
                <a:endParaRPr lang="en-US" sz="2000" dirty="0">
                  <a:latin typeface="Calibri" panose="020F0502020204030204" pitchFamily="34" charset="0"/>
                  <a:cs typeface="Calibri" panose="020F0502020204030204" pitchFamily="34" charset="0"/>
                </a:endParaRPr>
              </a:p>
              <a:p>
                <a:pPr lvl="1">
                  <a:spcBef>
                    <a:spcPts val="200"/>
                  </a:spcBef>
                </a:pPr>
                <a:r>
                  <a:rPr lang="en-US" sz="2000" dirty="0">
                    <a:latin typeface="Calibri" panose="020F0502020204030204" pitchFamily="34" charset="0"/>
                    <a:cs typeface="Calibri" panose="020F0502020204030204" pitchFamily="34" charset="0"/>
                  </a:rPr>
                  <a:t>If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declare n prime.</a:t>
                </a:r>
              </a:p>
              <a:p>
                <a:pPr lvl="1">
                  <a:spcBef>
                    <a:spcPts val="200"/>
                  </a:spcBef>
                </a:pPr>
                <a:r>
                  <a:rPr lang="en-US" sz="2000" dirty="0">
                    <a:latin typeface="Calibri" panose="020F0502020204030204" pitchFamily="34" charset="0"/>
                    <a:cs typeface="Calibri" panose="020F0502020204030204" pitchFamily="34" charset="0"/>
                  </a:rPr>
                  <a:t>Otherwise declare n composite</a:t>
                </a:r>
              </a:p>
              <a:p>
                <a:pPr lvl="1">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If this declares n is composite, n is composite.</a:t>
                </a:r>
              </a:p>
              <a:p>
                <a:pPr>
                  <a:spcBef>
                    <a:spcPts val="200"/>
                  </a:spcBef>
                </a:pPr>
                <a:r>
                  <a:rPr lang="en-US" sz="2000" dirty="0">
                    <a:latin typeface="Calibri" panose="020F0502020204030204" pitchFamily="34" charset="0"/>
                    <a:cs typeface="Calibri" panose="020F0502020204030204" pitchFamily="34" charset="0"/>
                  </a:rPr>
                  <a:t>We will show that if n is composite, at least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3</m:t>
                        </m:r>
                      </m:num>
                      <m:den>
                        <m:r>
                          <a:rPr lang="en-US" sz="2000" b="0" i="1" smtClean="0">
                            <a:latin typeface="Cambria Math" panose="02040503050406030204" pitchFamily="18" charset="0"/>
                          </a:rPr>
                          <m:t>4</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of </a:t>
                </a:r>
                <a14:m>
                  <m:oMath xmlns:m="http://schemas.openxmlformats.org/officeDocument/2006/math">
                    <m:r>
                      <m:rPr>
                        <m:sty m:val="p"/>
                      </m:rPr>
                      <a:rPr lang="en-US" sz="2000" b="0" i="0" smtClean="0">
                        <a:latin typeface="Cambria Math" panose="02040503050406030204" pitchFamily="18" charset="0"/>
                        <a:ea typeface="Cambria Math" panose="02040503050406030204" pitchFamily="18" charset="0"/>
                      </a:rPr>
                      <m:t>a</m:t>
                    </m:r>
                    <m:r>
                      <a:rPr lang="en-US" sz="2000" b="0" i="1" smtClean="0">
                        <a:latin typeface="Cambria Math" panose="02040503050406030204" pitchFamily="18" charset="0"/>
                        <a:ea typeface="Cambria Math" panose="02040503050406030204" pitchFamily="18" charset="0"/>
                      </a:rPr>
                      <m:t>∈</m:t>
                    </m:r>
                    <m:sSubSup>
                      <m:sSubSupPr>
                        <m:ctrlPr>
                          <a:rPr lang="en-US" sz="2000" b="0" i="1" smtClean="0">
                            <a:latin typeface="Cambria Math" panose="02040503050406030204" pitchFamily="18" charset="0"/>
                            <a:ea typeface="Cambria Math" panose="02040503050406030204" pitchFamily="18" charset="0"/>
                          </a:rPr>
                        </m:ctrlPr>
                      </m:sSubSupPr>
                      <m:e>
                        <m:r>
                          <a:rPr lang="en-US" sz="2000" b="0" i="1" smtClean="0">
                            <a:latin typeface="Cambria Math" panose="02040503050406030204" pitchFamily="18" charset="0"/>
                            <a:ea typeface="Cambria Math" panose="02040503050406030204" pitchFamily="18" charset="0"/>
                          </a:rPr>
                          <m:t>ℤ</m:t>
                        </m:r>
                      </m:e>
                      <m:sub>
                        <m:r>
                          <a:rPr lang="en-US" sz="2000" b="0" i="1" smtClean="0">
                            <a:latin typeface="Cambria Math" panose="02040503050406030204" pitchFamily="18" charset="0"/>
                            <a:ea typeface="Cambria Math" panose="02040503050406030204" pitchFamily="18" charset="0"/>
                          </a:rPr>
                          <m:t>𝑛</m:t>
                        </m:r>
                      </m:sub>
                      <m:sup>
                        <m:r>
                          <a:rPr lang="en-US" sz="2000" b="0" i="1" smtClean="0">
                            <a:latin typeface="Cambria Math" panose="02040503050406030204" pitchFamily="18" charset="0"/>
                            <a:ea typeface="Cambria Math" panose="02040503050406030204" pitchFamily="18" charset="0"/>
                          </a:rPr>
                          <m:t>∗</m:t>
                        </m:r>
                      </m:sup>
                    </m:sSubSup>
                  </m:oMath>
                </a14:m>
                <a:r>
                  <a:rPr lang="en-US" sz="2000" dirty="0">
                    <a:latin typeface="Calibri" panose="020F0502020204030204" pitchFamily="34" charset="0"/>
                    <a:cs typeface="Calibri" panose="020F0502020204030204" pitchFamily="34" charset="0"/>
                  </a:rPr>
                  <a:t>, will fail the Miller Rabin test.</a:t>
                </a:r>
              </a:p>
              <a:p>
                <a:pPr>
                  <a:spcBef>
                    <a:spcPts val="200"/>
                  </a:spcBef>
                </a:pPr>
                <a:r>
                  <a:rPr lang="en-US" sz="2000" dirty="0">
                    <a:latin typeface="Calibri" panose="020F0502020204030204" pitchFamily="34" charset="0"/>
                    <a:cs typeface="Calibri" panose="020F0502020204030204" pitchFamily="34" charset="0"/>
                  </a:rPr>
                  <a:t>Thus if we run Miller-Rabin t times and get “prime” back every time, then the probability that n is not prime is ≤ 2</a:t>
                </a:r>
                <a:r>
                  <a:rPr lang="en-US" sz="2000" baseline="30000" dirty="0">
                    <a:latin typeface="Calibri" panose="020F0502020204030204" pitchFamily="34" charset="0"/>
                    <a:cs typeface="Calibri" panose="020F0502020204030204" pitchFamily="34" charset="0"/>
                  </a:rPr>
                  <a:t>-2t</a:t>
                </a:r>
                <a:r>
                  <a:rPr lang="en-US" sz="2000" dirty="0">
                    <a:latin typeface="Calibri" panose="020F0502020204030204" pitchFamily="34" charset="0"/>
                    <a:cs typeface="Calibri" panose="020F0502020204030204" pitchFamily="34" charset="0"/>
                  </a:rPr>
                  <a:t>.</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228600" y="1600200"/>
                <a:ext cx="8534400" cy="3962400"/>
              </a:xfrm>
              <a:blipFill>
                <a:blip r:embed="rId2"/>
                <a:stretch>
                  <a:fillRect l="-892" t="-958" r="-1040"/>
                </a:stretch>
              </a:blipFill>
            </p:spPr>
            <p:txBody>
              <a:bodyPr/>
              <a:lstStyle/>
              <a:p>
                <a:r>
                  <a:rPr lang="en-US">
                    <a:noFill/>
                  </a:rPr>
                  <a:t> </a:t>
                </a:r>
              </a:p>
            </p:txBody>
          </p:sp>
        </mc:Fallback>
      </mc:AlternateContent>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9395" name="Slide Number Placeholder 5"/>
          <p:cNvSpPr>
            <a:spLocks noGrp="1"/>
          </p:cNvSpPr>
          <p:nvPr>
            <p:ph type="sldNum" sz="quarter" idx="12"/>
          </p:nvPr>
        </p:nvSpPr>
        <p:spPr>
          <a:noFill/>
        </p:spPr>
        <p:txBody>
          <a:bodyPr/>
          <a:lstStyle/>
          <a:p>
            <a:fld id="{07A2A597-7079-4FCA-9360-6B8024F5D264}" type="slidenum">
              <a:rPr lang="en-US" smtClean="0"/>
              <a:pPr/>
              <a:t>54</a:t>
            </a:fld>
            <a:endParaRPr lang="en-US"/>
          </a:p>
        </p:txBody>
      </p:sp>
      <p:sp>
        <p:nvSpPr>
          <p:cNvPr id="59396" name="Rectangle 2"/>
          <p:cNvSpPr>
            <a:spLocks noGrp="1" noChangeArrowheads="1"/>
          </p:cNvSpPr>
          <p:nvPr>
            <p:ph type="title"/>
          </p:nvPr>
        </p:nvSpPr>
        <p:spPr>
          <a:xfrm>
            <a:off x="304800" y="0"/>
            <a:ext cx="8153400" cy="838200"/>
          </a:xfrm>
        </p:spPr>
        <p:txBody>
          <a:bodyPr/>
          <a:lstStyle/>
          <a:p>
            <a:r>
              <a:rPr lang="en-US" sz="3600"/>
              <a:t>Miller Rabin Test is sufficient</a:t>
            </a:r>
          </a:p>
        </p:txBody>
      </p:sp>
      <mc:AlternateContent xmlns:mc="http://schemas.openxmlformats.org/markup-compatibility/2006" xmlns:a14="http://schemas.microsoft.com/office/drawing/2010/main">
        <mc:Choice Requires="a14">
          <p:sp>
            <p:nvSpPr>
              <p:cNvPr id="59397" name="Rectangle 3"/>
              <p:cNvSpPr>
                <a:spLocks noGrp="1" noChangeArrowheads="1"/>
              </p:cNvSpPr>
              <p:nvPr>
                <p:ph type="body" idx="1"/>
              </p:nvPr>
            </p:nvSpPr>
            <p:spPr>
              <a:xfrm>
                <a:off x="152400" y="1600200"/>
                <a:ext cx="8915400" cy="4876800"/>
              </a:xfrm>
            </p:spPr>
            <p:txBody>
              <a:bodyPr/>
              <a:lstStyle/>
              <a:p>
                <a:pPr>
                  <a:spcBef>
                    <a:spcPts val="200"/>
                  </a:spcBef>
                </a:pPr>
                <a:r>
                  <a:rPr lang="en-US" sz="2000" b="1" dirty="0">
                    <a:latin typeface="Calibri" panose="020F0502020204030204" pitchFamily="34" charset="0"/>
                    <a:cs typeface="Calibri" panose="020F0502020204030204" pitchFamily="34" charset="0"/>
                  </a:rPr>
                  <a:t>Theorem</a:t>
                </a:r>
                <a:r>
                  <a:rPr lang="en-US" sz="2000" dirty="0">
                    <a:latin typeface="Calibri" panose="020F0502020204030204" pitchFamily="34" charset="0"/>
                    <a:cs typeface="Calibri" panose="020F0502020204030204" pitchFamily="34" charset="0"/>
                  </a:rPr>
                  <a:t>: Let n be an odd composite number with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d and put L= {</a:t>
                </a:r>
                <a:r>
                  <a:rPr lang="en-US" sz="2000" dirty="0" err="1">
                    <a:latin typeface="Calibri" panose="020F0502020204030204" pitchFamily="34" charset="0"/>
                    <a:cs typeface="Calibri" panose="020F0502020204030204" pitchFamily="34" charset="0"/>
                  </a:rPr>
                  <a:t>aeZ</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(a, n)=1 and either a</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=1 (mod n) or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dk</a:t>
                </a:r>
                <a:r>
                  <a:rPr lang="en-US" sz="2000" dirty="0">
                    <a:latin typeface="Calibri" panose="020F0502020204030204" pitchFamily="34" charset="0"/>
                    <a:cs typeface="Calibri" panose="020F0502020204030204" pitchFamily="34" charset="0"/>
                  </a:rPr>
                  <a:t>= -1(mod n), k=2</a:t>
                </a:r>
                <a:r>
                  <a:rPr lang="en-US" sz="2000" baseline="30000" dirty="0">
                    <a:latin typeface="Calibri" panose="020F0502020204030204" pitchFamily="34" charset="0"/>
                    <a:cs typeface="Calibri" panose="020F0502020204030204" pitchFamily="34" charset="0"/>
                  </a:rPr>
                  <a:t>r</a:t>
                </a:r>
                <a:r>
                  <a:rPr lang="en-US" sz="2000" dirty="0">
                    <a:latin typeface="Calibri" panose="020F0502020204030204" pitchFamily="34" charset="0"/>
                    <a:cs typeface="Calibri" panose="020F0502020204030204" pitchFamily="34" charset="0"/>
                  </a:rPr>
                  <a:t>, r&lt;s }. Then </a:t>
                </a:r>
                <a14:m>
                  <m:oMath xmlns:m="http://schemas.openxmlformats.org/officeDocument/2006/math">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ℒ</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𝑛</m:t>
                        </m:r>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4</m:t>
                        </m:r>
                      </m:den>
                    </m:f>
                  </m:oMath>
                </a14:m>
                <a:r>
                  <a:rPr lang="en-US" sz="20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Note that the elements of L are the liars in the Miller Rabin test and this result</a:t>
                </a:r>
              </a:p>
              <a:p>
                <a:pPr lvl="1">
                  <a:spcBef>
                    <a:spcPts val="200"/>
                  </a:spcBef>
                  <a:buNone/>
                </a:pPr>
                <a:r>
                  <a:rPr lang="en-US" sz="1800" dirty="0">
                    <a:latin typeface="Calibri" panose="020F0502020204030204" pitchFamily="34" charset="0"/>
                    <a:cs typeface="Calibri" panose="020F0502020204030204" pitchFamily="34" charset="0"/>
                  </a:rPr>
                  <a:t>says at least 3/4 elements in </a:t>
                </a:r>
                <a14:m>
                  <m:oMath xmlns:m="http://schemas.openxmlformats.org/officeDocument/2006/math">
                    <m:sSubSup>
                      <m:sSubSupPr>
                        <m:ctrlPr>
                          <a:rPr lang="en-US" sz="1800" i="1" smtClean="0">
                            <a:latin typeface="Cambria Math" panose="02040503050406030204" pitchFamily="18" charset="0"/>
                          </a:rPr>
                        </m:ctrlPr>
                      </m:sSubSupPr>
                      <m:e>
                        <m:r>
                          <a:rPr lang="en-US" sz="1800" i="1" smtClean="0">
                            <a:latin typeface="Cambria Math" panose="02040503050406030204" pitchFamily="18" charset="0"/>
                            <a:ea typeface="Cambria Math" panose="02040503050406030204" pitchFamily="18" charset="0"/>
                          </a:rPr>
                          <m:t>ℤ</m:t>
                        </m:r>
                      </m:e>
                      <m:sub>
                        <m:r>
                          <a:rPr lang="en-US" sz="1800" b="0" i="1" smtClean="0">
                            <a:latin typeface="Cambria Math" panose="02040503050406030204" pitchFamily="18" charset="0"/>
                          </a:rPr>
                          <m:t>𝑛</m:t>
                        </m:r>
                      </m:sub>
                      <m:sup>
                        <m:r>
                          <a:rPr lang="en-US" sz="1800" b="0" i="1" smtClean="0">
                            <a:latin typeface="Cambria Math" panose="02040503050406030204" pitchFamily="18" charset="0"/>
                          </a:rPr>
                          <m:t>∗</m:t>
                        </m:r>
                      </m:sup>
                    </m:sSubSup>
                  </m:oMath>
                </a14:m>
                <a:r>
                  <a:rPr lang="en-US" sz="1800" dirty="0">
                    <a:latin typeface="Calibri" panose="020F0502020204030204" pitchFamily="34" charset="0"/>
                    <a:cs typeface="Calibri" panose="020F0502020204030204" pitchFamily="34" charset="0"/>
                  </a:rPr>
                  <a:t> will act as witnesses to n’s compositeness.</a:t>
                </a:r>
              </a:p>
              <a:p>
                <a:pPr lvl="1">
                  <a:spcBef>
                    <a:spcPts val="200"/>
                  </a:spcBef>
                  <a:buNone/>
                </a:pPr>
                <a:r>
                  <a:rPr lang="en-US" sz="1800" dirty="0">
                    <a:latin typeface="Calibri" panose="020F0502020204030204" pitchFamily="34" charset="0"/>
                    <a:cs typeface="Calibri" panose="020F0502020204030204" pitchFamily="34" charset="0"/>
                  </a:rPr>
                  <a:t>Proof:  Suppose </a:t>
                </a:r>
                <a14:m>
                  <m:oMath xmlns:m="http://schemas.openxmlformats.org/officeDocument/2006/math">
                    <m:r>
                      <a:rPr lang="en-US" sz="1800" b="0" i="1" smtClean="0">
                        <a:latin typeface="Cambria Math" panose="02040503050406030204" pitchFamily="18" charset="0"/>
                      </a:rPr>
                      <m:t>𝑛</m:t>
                    </m:r>
                    <m:r>
                      <a:rPr lang="en-US" sz="1800" b="0" i="1" smtClean="0">
                        <a:latin typeface="Cambria Math" panose="02040503050406030204" pitchFamily="18" charset="0"/>
                      </a:rPr>
                      <m:t>=</m:t>
                    </m:r>
                    <m:nary>
                      <m:naryPr>
                        <m:chr m:val="∏"/>
                        <m:supHide m:val="on"/>
                        <m:ctrlPr>
                          <a:rPr lang="en-US" sz="1800" b="0" i="1" smtClean="0">
                            <a:latin typeface="Cambria Math" panose="02040503050406030204" pitchFamily="18" charset="0"/>
                          </a:rPr>
                        </m:ctrlPr>
                      </m:naryPr>
                      <m:sub>
                        <m:r>
                          <m:rPr>
                            <m:brk m:alnAt="7"/>
                          </m:rPr>
                          <a:rPr lang="en-US" sz="1800" b="0" i="1" smtClean="0">
                            <a:latin typeface="Cambria Math" panose="02040503050406030204" pitchFamily="18" charset="0"/>
                          </a:rPr>
                          <m:t>𝑝</m:t>
                        </m:r>
                        <m:r>
                          <a:rPr lang="en-US" sz="1800" b="0" i="1" smtClean="0">
                            <a:latin typeface="Cambria Math" panose="02040503050406030204" pitchFamily="18" charset="0"/>
                          </a:rPr>
                          <m:t>|</m:t>
                        </m:r>
                        <m:r>
                          <a:rPr lang="en-US" sz="1800" b="0" i="1" smtClean="0">
                            <a:latin typeface="Cambria Math" panose="02040503050406030204" pitchFamily="18" charset="0"/>
                          </a:rPr>
                          <m:t>𝑛</m:t>
                        </m:r>
                      </m:sub>
                      <m:sup/>
                      <m:e>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𝑒</m:t>
                            </m:r>
                            <m:r>
                              <a:rPr lang="en-US" sz="1800" b="0" i="1" smtClean="0">
                                <a:latin typeface="Cambria Math" panose="02040503050406030204" pitchFamily="18" charset="0"/>
                              </a:rPr>
                              <m:t>(</m:t>
                            </m:r>
                            <m:r>
                              <a:rPr lang="en-US" sz="1800" b="0" i="1" smtClean="0">
                                <a:latin typeface="Cambria Math" panose="02040503050406030204" pitchFamily="18" charset="0"/>
                              </a:rPr>
                              <m:t>𝑝</m:t>
                            </m:r>
                            <m:r>
                              <a:rPr lang="en-US" sz="1800" b="0" i="1" smtClean="0">
                                <a:latin typeface="Cambria Math" panose="02040503050406030204" pitchFamily="18" charset="0"/>
                              </a:rPr>
                              <m:t>)</m:t>
                            </m:r>
                          </m:sup>
                        </m:sSup>
                      </m:e>
                    </m:nary>
                  </m:oMath>
                </a14:m>
                <a:r>
                  <a:rPr lang="en-US" sz="1800" dirty="0">
                    <a:latin typeface="Calibri" panose="020F0502020204030204" pitchFamily="34" charset="0"/>
                    <a:cs typeface="Calibri" panose="020F0502020204030204" pitchFamily="34" charset="0"/>
                  </a:rPr>
                  <a:t> and let m= 2</a:t>
                </a:r>
                <a:r>
                  <a:rPr lang="en-US" sz="1800" baseline="30000" dirty="0">
                    <a:latin typeface="Calibri" panose="020F0502020204030204" pitchFamily="34" charset="0"/>
                    <a:cs typeface="Calibri" panose="020F0502020204030204" pitchFamily="34" charset="0"/>
                  </a:rPr>
                  <a:t>s</a:t>
                </a:r>
                <a:r>
                  <a:rPr lang="en-US" sz="1800" dirty="0">
                    <a:latin typeface="Calibri" panose="020F0502020204030204" pitchFamily="34" charset="0"/>
                    <a:cs typeface="Calibri" panose="020F0502020204030204" pitchFamily="34" charset="0"/>
                  </a:rPr>
                  <a:t>d, M={a𝝴Z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a:t>
                </a:r>
              </a:p>
              <a:p>
                <a:pPr lvl="1">
                  <a:spcBef>
                    <a:spcPts val="200"/>
                  </a:spcBef>
                  <a:buNone/>
                </a:pPr>
                <a:r>
                  <a:rPr lang="en-US" sz="1800" dirty="0">
                    <a:latin typeface="Calibri" panose="020F0502020204030204" pitchFamily="34" charset="0"/>
                    <a:cs typeface="Calibri" panose="020F0502020204030204" pitchFamily="34" charset="0"/>
                  </a:rPr>
                  <a:t>L={a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n)}, K={a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=±1 (mod 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p|n</a:t>
                </a:r>
                <a:r>
                  <a:rPr lang="en-US" sz="1800" dirty="0">
                    <a:latin typeface="Calibri" panose="020F0502020204030204" pitchFamily="34" charset="0"/>
                    <a:cs typeface="Calibri" panose="020F0502020204030204" pitchFamily="34" charset="0"/>
                  </a:rPr>
                  <a:t>}, </a:t>
                </a:r>
              </a:p>
              <a:p>
                <a:pPr lvl="1">
                  <a:spcBef>
                    <a:spcPts val="200"/>
                  </a:spcBef>
                  <a:buNone/>
                </a:pPr>
                <a:r>
                  <a:rPr lang="en-US" sz="1800" dirty="0">
                    <a:latin typeface="Calibri" panose="020F0502020204030204" pitchFamily="34" charset="0"/>
                    <a:cs typeface="Calibri" panose="020F0502020204030204" pitchFamily="34" charset="0"/>
                  </a:rPr>
                  <a:t>J={a</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a,n</a:t>
                </a:r>
                <a:r>
                  <a:rPr lang="en-US" sz="1800" dirty="0">
                    <a:latin typeface="Calibri" panose="020F0502020204030204" pitchFamily="34" charset="0"/>
                    <a:cs typeface="Calibri" panose="020F0502020204030204" pitchFamily="34" charset="0"/>
                  </a:rPr>
                  <a:t>)=1, a</a:t>
                </a:r>
                <a:r>
                  <a:rPr lang="en-US" sz="1800" baseline="30000" dirty="0">
                    <a:latin typeface="Calibri" panose="020F0502020204030204" pitchFamily="34" charset="0"/>
                    <a:cs typeface="Calibri" panose="020F0502020204030204" pitchFamily="34" charset="0"/>
                  </a:rPr>
                  <a:t>n-1</a:t>
                </a:r>
                <a:r>
                  <a:rPr lang="en-US" sz="1800" dirty="0">
                    <a:latin typeface="Calibri" panose="020F0502020204030204" pitchFamily="34" charset="0"/>
                    <a:cs typeface="Calibri" panose="020F0502020204030204" pitchFamily="34" charset="0"/>
                  </a:rPr>
                  <a:t>=1 (mod n)}. Then </a:t>
                </a:r>
                <a:r>
                  <a:rPr lang="en-US" sz="1800" dirty="0" err="1">
                    <a:latin typeface="Calibri" panose="020F0502020204030204" pitchFamily="34" charset="0"/>
                    <a:cs typeface="Calibri" panose="020F0502020204030204" pitchFamily="34" charset="0"/>
                  </a:rPr>
                  <a:t>M⊆L⊆K⊆J⊆Z</a:t>
                </a:r>
                <a:r>
                  <a:rPr lang="en-US" sz="1800" baseline="-25000" dirty="0" err="1">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a:t>
                </a:r>
              </a:p>
              <a:p>
                <a:pPr lvl="1">
                  <a:spcBef>
                    <a:spcPts val="200"/>
                  </a:spcBef>
                  <a:buNone/>
                </a:pPr>
                <a:endParaRPr lang="en-US" sz="1800" dirty="0">
                  <a:latin typeface="Calibri" panose="020F0502020204030204" pitchFamily="34" charset="0"/>
                  <a:cs typeface="Calibri" panose="020F0502020204030204" pitchFamily="34" charset="0"/>
                </a:endParaRPr>
              </a:p>
              <a:p>
                <a:pPr lvl="1">
                  <a:spcBef>
                    <a:spcPts val="200"/>
                  </a:spcBef>
                  <a:buNone/>
                </a:pPr>
                <a:r>
                  <a:rPr lang="en-US" sz="1800" dirty="0">
                    <a:latin typeface="Calibri" panose="020F0502020204030204" pitchFamily="34" charset="0"/>
                    <a:cs typeface="Calibri" panose="020F0502020204030204" pitchFamily="34" charset="0"/>
                  </a:rPr>
                  <a:t>If x𝝴K, 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sym typeface="Symbol" pitchFamily="18" charset="2"/>
                  </a:rPr>
                  <a:t> 𝝴 </a:t>
                </a:r>
                <a:r>
                  <a:rPr lang="en-US" sz="1800" dirty="0">
                    <a:latin typeface="Calibri" panose="020F0502020204030204" pitchFamily="34" charset="0"/>
                    <a:cs typeface="Calibri" panose="020F0502020204030204" pitchFamily="34" charset="0"/>
                  </a:rPr>
                  <a:t>M, so |K|/|M|= 2</a:t>
                </a:r>
                <a:r>
                  <a:rPr lang="en-US" sz="1800" baseline="30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,k≧0 and so |K|/|L|= 2</a:t>
                </a:r>
                <a:r>
                  <a:rPr lang="en-US" sz="1800" baseline="30000" dirty="0">
                    <a:latin typeface="Calibri" panose="020F0502020204030204" pitchFamily="34" charset="0"/>
                    <a:cs typeface="Calibri" panose="020F0502020204030204" pitchFamily="34" charset="0"/>
                  </a:rPr>
                  <a:t>j</a:t>
                </a:r>
                <a:r>
                  <a:rPr lang="en-US" sz="1800" dirty="0">
                    <a:latin typeface="Calibri" panose="020F0502020204030204" pitchFamily="34" charset="0"/>
                    <a:cs typeface="Calibri" panose="020F0502020204030204" pitchFamily="34" charset="0"/>
                  </a:rPr>
                  <a:t>, j≧0.  If j≧2, we’re done.  </a:t>
                </a:r>
              </a:p>
              <a:p>
                <a:pPr lvl="1">
                  <a:spcBef>
                    <a:spcPts val="200"/>
                  </a:spcBef>
                  <a:buNone/>
                </a:pPr>
                <a:r>
                  <a:rPr lang="en-US" sz="1800" dirty="0">
                    <a:latin typeface="Calibri" panose="020F0502020204030204" pitchFamily="34" charset="0"/>
                    <a:cs typeface="Calibri" panose="020F0502020204030204" pitchFamily="34" charset="0"/>
                  </a:rPr>
                  <a:t>If j=1, n=</a:t>
                </a:r>
                <a:r>
                  <a:rPr lang="en-US" sz="1800" dirty="0" err="1">
                    <a:latin typeface="Calibri" panose="020F0502020204030204" pitchFamily="34" charset="0"/>
                    <a:cs typeface="Calibri" panose="020F0502020204030204" pitchFamily="34" charset="0"/>
                  </a:rPr>
                  <a:t>pq</a:t>
                </a:r>
                <a:r>
                  <a:rPr lang="en-US" sz="1800" dirty="0">
                    <a:latin typeface="Calibri" panose="020F0502020204030204" pitchFamily="34" charset="0"/>
                    <a:cs typeface="Calibri" panose="020F0502020204030204" pitchFamily="34" charset="0"/>
                  </a:rPr>
                  <a:t> and so n is not a Carmichael number and thus J is a proper subset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so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*|/|J|≧2.  Since |J|/|K|≧2,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*|/|L|≧|Z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So j=0.  But then n=p</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a:t>
                </a:r>
              </a:p>
              <a:p>
                <a:pPr lvl="1">
                  <a:spcBef>
                    <a:spcPts val="200"/>
                  </a:spcBef>
                  <a:buNone/>
                </a:pPr>
                <a:r>
                  <a:rPr lang="en-US" sz="1800" dirty="0">
                    <a:latin typeface="Calibri" panose="020F0502020204030204" pitchFamily="34" charset="0"/>
                    <a:cs typeface="Calibri" panose="020F0502020204030204" pitchFamily="34" charset="0"/>
                  </a:rPr>
                  <a:t>and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 (p-1)p</a:t>
                </a:r>
                <a:r>
                  <a:rPr lang="en-US" sz="1800" baseline="30000" dirty="0">
                    <a:latin typeface="Calibri" panose="020F0502020204030204" pitchFamily="34" charset="0"/>
                    <a:cs typeface="Calibri" panose="020F0502020204030204" pitchFamily="34" charset="0"/>
                  </a:rPr>
                  <a:t>e-1</a:t>
                </a:r>
                <a:r>
                  <a:rPr lang="en-US" sz="1800" dirty="0">
                    <a:latin typeface="Calibri" panose="020F0502020204030204" pitchFamily="34" charset="0"/>
                    <a:cs typeface="Calibri" panose="020F0502020204030204" pitchFamily="34" charset="0"/>
                  </a:rPr>
                  <a:t> and J has a cyclic group of order p-1.  The cyclic subgroups of</a:t>
                </a:r>
              </a:p>
              <a:p>
                <a:pPr lvl="1">
                  <a:spcBef>
                    <a:spcPts val="200"/>
                  </a:spcBef>
                  <a:buNone/>
                </a:pPr>
                <a:r>
                  <a:rPr lang="en-US" sz="1800" dirty="0">
                    <a:latin typeface="Calibri" panose="020F0502020204030204" pitchFamily="34" charset="0"/>
                    <a:cs typeface="Calibri" panose="020F0502020204030204" pitchFamily="34" charset="0"/>
                  </a:rPr>
                  <a:t>Z/(</a:t>
                </a:r>
                <a:r>
                  <a:rPr lang="en-US" sz="1800" dirty="0" err="1">
                    <a:latin typeface="Calibri" panose="020F0502020204030204" pitchFamily="34" charset="0"/>
                    <a:cs typeface="Calibri" panose="020F0502020204030204" pitchFamily="34" charset="0"/>
                  </a:rPr>
                  <a:t>p</a:t>
                </a:r>
                <a:r>
                  <a:rPr lang="en-US" sz="1800" baseline="30000" dirty="0" err="1">
                    <a:latin typeface="Calibri" panose="020F0502020204030204" pitchFamily="34" charset="0"/>
                    <a:cs typeface="Calibri" panose="020F0502020204030204" pitchFamily="34" charset="0"/>
                  </a:rPr>
                  <a:t>e</a:t>
                </a:r>
                <a:r>
                  <a:rPr lang="en-US" sz="1800" dirty="0" err="1">
                    <a:latin typeface="Calibri" panose="020F0502020204030204" pitchFamily="34" charset="0"/>
                    <a:cs typeface="Calibri" panose="020F0502020204030204" pitchFamily="34" charset="0"/>
                  </a:rPr>
                  <a:t>Z</a:t>
                </a:r>
                <a:r>
                  <a:rPr lang="en-US" sz="1800" dirty="0">
                    <a:latin typeface="Calibri" panose="020F0502020204030204" pitchFamily="34" charset="0"/>
                    <a:cs typeface="Calibri" panose="020F0502020204030204" pitchFamily="34" charset="0"/>
                  </a:rPr>
                  <a:t>) have |Z</a:t>
                </a:r>
                <a:r>
                  <a:rPr lang="en-US" sz="1800" baseline="-25000" dirty="0">
                    <a:latin typeface="Calibri" panose="020F0502020204030204" pitchFamily="34" charset="0"/>
                    <a:cs typeface="Calibri" panose="020F0502020204030204" pitchFamily="34" charset="0"/>
                  </a:rPr>
                  <a:t>n</a:t>
                </a:r>
                <a:r>
                  <a:rPr lang="en-US" sz="1800" dirty="0">
                    <a:latin typeface="Calibri" panose="020F0502020204030204" pitchFamily="34" charset="0"/>
                    <a:cs typeface="Calibri" panose="020F0502020204030204" pitchFamily="34" charset="0"/>
                  </a:rPr>
                  <a:t>*|/|K|≧4 unless n=9 and we can verify the theorem holds for n=9.</a:t>
                </a:r>
              </a:p>
            </p:txBody>
          </p:sp>
        </mc:Choice>
        <mc:Fallback xmlns="">
          <p:sp>
            <p:nvSpPr>
              <p:cNvPr id="59397" name="Rectangle 3"/>
              <p:cNvSpPr>
                <a:spLocks noGrp="1" noRot="1" noChangeAspect="1" noMove="1" noResize="1" noEditPoints="1" noAdjustHandles="1" noChangeArrowheads="1" noChangeShapeType="1" noTextEdit="1"/>
              </p:cNvSpPr>
              <p:nvPr>
                <p:ph type="body" idx="1"/>
              </p:nvPr>
            </p:nvSpPr>
            <p:spPr>
              <a:xfrm>
                <a:off x="152400" y="1600200"/>
                <a:ext cx="8915400" cy="4876800"/>
              </a:xfrm>
              <a:blipFill>
                <a:blip r:embed="rId2"/>
                <a:stretch>
                  <a:fillRect l="-711" t="-779" r="-1138"/>
                </a:stretch>
              </a:blipFill>
            </p:spPr>
            <p:txBody>
              <a:bodyPr/>
              <a:lstStyle/>
              <a:p>
                <a:r>
                  <a:rPr lang="en-US">
                    <a:noFill/>
                  </a:rPr>
                  <a:t> </a:t>
                </a:r>
              </a:p>
            </p:txBody>
          </p:sp>
        </mc:Fallback>
      </mc:AlternateContent>
    </p:spTree>
  </p:cSld>
  <p:clrMapOvr>
    <a:masterClrMapping/>
  </p:clrMapOvr>
  <p:transition/>
</p:sld>
</file>

<file path=ppt/slides/slide5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1443" name="Slide Number Placeholder 5"/>
          <p:cNvSpPr>
            <a:spLocks noGrp="1"/>
          </p:cNvSpPr>
          <p:nvPr>
            <p:ph type="sldNum" sz="quarter" idx="12"/>
          </p:nvPr>
        </p:nvSpPr>
        <p:spPr>
          <a:noFill/>
        </p:spPr>
        <p:txBody>
          <a:bodyPr/>
          <a:lstStyle/>
          <a:p>
            <a:fld id="{91AD7007-2C1C-47F3-A66E-4F74DE0E258E}" type="slidenum">
              <a:rPr lang="en-US" smtClean="0"/>
              <a:pPr/>
              <a:t>55</a:t>
            </a:fld>
            <a:endParaRPr lang="en-US"/>
          </a:p>
        </p:txBody>
      </p:sp>
      <p:sp>
        <p:nvSpPr>
          <p:cNvPr id="61444" name="Rectangle 2"/>
          <p:cNvSpPr>
            <a:spLocks noGrp="1" noChangeArrowheads="1"/>
          </p:cNvSpPr>
          <p:nvPr>
            <p:ph type="title"/>
          </p:nvPr>
        </p:nvSpPr>
        <p:spPr>
          <a:xfrm>
            <a:off x="685800" y="0"/>
            <a:ext cx="7772400" cy="838200"/>
          </a:xfrm>
        </p:spPr>
        <p:txBody>
          <a:bodyPr/>
          <a:lstStyle/>
          <a:p>
            <a:r>
              <a:rPr lang="en-US" sz="3600"/>
              <a:t>Summary for prime testing</a:t>
            </a:r>
          </a:p>
        </p:txBody>
      </p:sp>
      <p:sp>
        <p:nvSpPr>
          <p:cNvPr id="61445" name="Rectangle 3"/>
          <p:cNvSpPr>
            <a:spLocks noGrp="1" noChangeArrowheads="1"/>
          </p:cNvSpPr>
          <p:nvPr>
            <p:ph type="body" idx="1"/>
          </p:nvPr>
        </p:nvSpPr>
        <p:spPr>
          <a:xfrm>
            <a:off x="457200" y="1702904"/>
            <a:ext cx="8229600" cy="4572000"/>
          </a:xfrm>
        </p:spPr>
        <p:txBody>
          <a:bodyPr/>
          <a:lstStyle/>
          <a:p>
            <a:pPr>
              <a:spcBef>
                <a:spcPts val="200"/>
              </a:spcBef>
            </a:pPr>
            <a:r>
              <a:rPr lang="en-US" sz="2000" dirty="0">
                <a:latin typeface="Calibri" panose="020F0502020204030204" pitchFamily="34" charset="0"/>
                <a:cs typeface="Calibri" panose="020F0502020204030204" pitchFamily="34" charset="0"/>
              </a:rPr>
              <a:t>Deterministic test</a:t>
            </a:r>
          </a:p>
          <a:p>
            <a:pPr lvl="1">
              <a:spcBef>
                <a:spcPts val="200"/>
              </a:spcBef>
            </a:pPr>
            <a:r>
              <a:rPr lang="en-US" sz="2000" dirty="0">
                <a:latin typeface="Calibri" panose="020F0502020204030204" pitchFamily="34" charset="0"/>
                <a:cs typeface="Calibri" panose="020F0502020204030204" pitchFamily="34" charset="0"/>
              </a:rPr>
              <a:t>n is prime if m does not divide n for all m&lt;√n.</a:t>
            </a:r>
          </a:p>
          <a:p>
            <a:pPr lvl="1">
              <a:spcBef>
                <a:spcPts val="200"/>
              </a:spcBef>
            </a:pPr>
            <a:r>
              <a:rPr lang="en-US" sz="2000" dirty="0">
                <a:latin typeface="Calibri" panose="020F0502020204030204" pitchFamily="34" charset="0"/>
                <a:cs typeface="Calibri" panose="020F0502020204030204" pitchFamily="34" charset="0"/>
              </a:rPr>
              <a:t>Deterministic tests too slow</a:t>
            </a:r>
          </a:p>
          <a:p>
            <a:pPr>
              <a:spcBef>
                <a:spcPts val="200"/>
              </a:spcBef>
            </a:pPr>
            <a:r>
              <a:rPr lang="en-US" sz="2000" dirty="0">
                <a:latin typeface="Calibri" panose="020F0502020204030204" pitchFamily="34" charset="0"/>
                <a:cs typeface="Calibri" panose="020F0502020204030204" pitchFamily="34" charset="0"/>
              </a:rPr>
              <a:t>Randomized tests</a:t>
            </a:r>
          </a:p>
          <a:p>
            <a:pPr lvl="1">
              <a:spcBef>
                <a:spcPts val="200"/>
              </a:spcBef>
            </a:pPr>
            <a:r>
              <a:rPr lang="en-US" sz="2000" dirty="0">
                <a:latin typeface="Calibri" panose="020F0502020204030204" pitchFamily="34" charset="0"/>
                <a:cs typeface="Calibri" panose="020F0502020204030204" pitchFamily="34" charset="0"/>
              </a:rPr>
              <a:t>Fermat test doesn’t work for Carmichael composite</a:t>
            </a:r>
          </a:p>
          <a:p>
            <a:pPr lvl="1">
              <a:spcBef>
                <a:spcPts val="200"/>
              </a:spcBef>
            </a:pPr>
            <a:r>
              <a:rPr lang="en-US" sz="2000" dirty="0" err="1">
                <a:latin typeface="Calibri" panose="020F0502020204030204" pitchFamily="34" charset="0"/>
                <a:cs typeface="Calibri" panose="020F0502020204030204" pitchFamily="34" charset="0"/>
              </a:rPr>
              <a:t>Solovay</a:t>
            </a:r>
            <a:r>
              <a:rPr lang="en-US" sz="2000" dirty="0">
                <a:latin typeface="Calibri" panose="020F0502020204030204" pitchFamily="34" charset="0"/>
                <a:cs typeface="Calibri" panose="020F0502020204030204" pitchFamily="34" charset="0"/>
              </a:rPr>
              <a:t>-Strassen</a:t>
            </a:r>
          </a:p>
          <a:p>
            <a:pPr lvl="1">
              <a:spcBef>
                <a:spcPts val="200"/>
              </a:spcBef>
            </a:pPr>
            <a:r>
              <a:rPr lang="en-US" sz="2000" dirty="0">
                <a:latin typeface="Calibri" panose="020F0502020204030204" pitchFamily="34" charset="0"/>
                <a:cs typeface="Calibri" panose="020F0502020204030204" pitchFamily="34" charset="0"/>
              </a:rPr>
              <a:t>Miller-Rabin works fine</a:t>
            </a:r>
          </a:p>
          <a:p>
            <a:pPr lvl="1">
              <a:spcBef>
                <a:spcPts val="200"/>
              </a:spcBef>
            </a:pPr>
            <a:r>
              <a:rPr lang="en-US" sz="2000" dirty="0">
                <a:latin typeface="Calibri" panose="020F0502020204030204" pitchFamily="34" charset="0"/>
                <a:cs typeface="Calibri" panose="020F0502020204030204" pitchFamily="34" charset="0"/>
              </a:rPr>
              <a:t>If the extended Riemann Hypothesis is true, the Miller-Rabin test is dispositive as to the primality of n if we try all bases up to 2(ln(n))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7" name="Slide Number Placeholder 5"/>
          <p:cNvSpPr>
            <a:spLocks noGrp="1"/>
          </p:cNvSpPr>
          <p:nvPr>
            <p:ph type="sldNum" sz="quarter" idx="12"/>
          </p:nvPr>
        </p:nvSpPr>
        <p:spPr>
          <a:noFill/>
        </p:spPr>
        <p:txBody>
          <a:bodyPr/>
          <a:lstStyle/>
          <a:p>
            <a:fld id="{FB72B88B-2913-49DE-A1C0-848522141CAE}" type="slidenum">
              <a:rPr lang="en-US" smtClean="0"/>
              <a:pPr/>
              <a:t>56</a:t>
            </a:fld>
            <a:endParaRPr lang="en-US"/>
          </a:p>
        </p:txBody>
      </p:sp>
      <p:sp>
        <p:nvSpPr>
          <p:cNvPr id="62468" name="Rectangle 2"/>
          <p:cNvSpPr>
            <a:spLocks noGrp="1" noChangeArrowheads="1"/>
          </p:cNvSpPr>
          <p:nvPr>
            <p:ph type="title"/>
          </p:nvPr>
        </p:nvSpPr>
        <p:spPr>
          <a:xfrm>
            <a:off x="685800" y="0"/>
            <a:ext cx="7772400" cy="762000"/>
          </a:xfrm>
        </p:spPr>
        <p:txBody>
          <a:bodyPr/>
          <a:lstStyle/>
          <a:p>
            <a:r>
              <a:rPr lang="en-US" sz="3600"/>
              <a:t>Testing </a:t>
            </a:r>
            <a:r>
              <a:rPr lang="en-US" sz="3600" err="1"/>
              <a:t>Primality</a:t>
            </a:r>
            <a:r>
              <a:rPr lang="en-US" sz="3600"/>
              <a:t> - Miller Rabin</a:t>
            </a:r>
          </a:p>
        </p:txBody>
      </p:sp>
      <p:sp>
        <p:nvSpPr>
          <p:cNvPr id="62469" name="Rectangle 3"/>
          <p:cNvSpPr>
            <a:spLocks noGrp="1" noChangeArrowheads="1"/>
          </p:cNvSpPr>
          <p:nvPr>
            <p:ph type="body" idx="1"/>
          </p:nvPr>
        </p:nvSpPr>
        <p:spPr>
          <a:xfrm>
            <a:off x="266700" y="1447800"/>
            <a:ext cx="8610600" cy="4495800"/>
          </a:xfrm>
        </p:spPr>
        <p:txBody>
          <a:bodyPr/>
          <a:lstStyle/>
          <a:p>
            <a:pPr marL="609600" indent="-609600">
              <a:lnSpc>
                <a:spcPct val="80000"/>
              </a:lnSpc>
            </a:pPr>
            <a:r>
              <a:rPr lang="en-US" sz="2000" dirty="0">
                <a:latin typeface="Calibri" panose="020F0502020204030204" pitchFamily="34" charset="0"/>
                <a:cs typeface="Calibri" panose="020F0502020204030204" pitchFamily="34" charset="0"/>
              </a:rPr>
              <a:t>MR(n, .25, t), n&gt;3, n, odd.  Set n-1= 2</a:t>
            </a:r>
            <a:r>
              <a:rPr lang="en-US" sz="2000" baseline="30000" dirty="0">
                <a:latin typeface="Calibri" panose="020F0502020204030204" pitchFamily="34" charset="0"/>
                <a:cs typeface="Calibri" panose="020F0502020204030204" pitchFamily="34" charset="0"/>
              </a:rPr>
              <a:t>s</a:t>
            </a:r>
            <a:r>
              <a:rPr lang="en-US" sz="2000" dirty="0">
                <a:latin typeface="Calibri" panose="020F0502020204030204" pitchFamily="34" charset="0"/>
                <a:cs typeface="Calibri" panose="020F0502020204030204" pitchFamily="34" charset="0"/>
              </a:rPr>
              <a:t>r, r, odd. (t&gt;3, in practice)</a:t>
            </a:r>
          </a:p>
          <a:p>
            <a:pPr marL="609600" indent="-609600">
              <a:lnSpc>
                <a:spcPct val="80000"/>
              </a:lnSpc>
            </a:pPr>
            <a:r>
              <a:rPr lang="en-US" sz="2000" dirty="0">
                <a:latin typeface="Calibri" panose="020F0502020204030204" pitchFamily="34" charset="0"/>
                <a:cs typeface="Calibri" panose="020F0502020204030204" pitchFamily="34" charset="0"/>
              </a:rPr>
              <a:t>Takes ~ O(lg(n)</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pPr marL="0" indent="0">
              <a:lnSpc>
                <a:spcPct val="80000"/>
              </a:lnSpc>
              <a:buNone/>
            </a:pPr>
            <a:endParaRPr lang="en-US" sz="2000" dirty="0">
              <a:latin typeface="Calibri" panose="020F0502020204030204" pitchFamily="34" charset="0"/>
              <a:cs typeface="Calibri" panose="020F0502020204030204" pitchFamily="34" charset="0"/>
            </a:endParaRPr>
          </a:p>
          <a:p>
            <a:pPr marL="990600" lvl="1" indent="-533400">
              <a:lnSpc>
                <a:spcPct val="80000"/>
              </a:lnSpc>
              <a:buFontTx/>
              <a:buNone/>
            </a:pPr>
            <a:r>
              <a:rPr lang="en-US" sz="1600" dirty="0">
                <a:latin typeface="Courier New" pitchFamily="49" charset="0"/>
                <a:cs typeface="Courier New" pitchFamily="49" charset="0"/>
              </a:rPr>
              <a:t>for(</a:t>
            </a:r>
            <a:r>
              <a:rPr lang="en-US" sz="1600" dirty="0" err="1">
                <a:latin typeface="Courier New" pitchFamily="49" charset="0"/>
                <a:cs typeface="Courier New" pitchFamily="49" charset="0"/>
              </a:rPr>
              <a:t>i</a:t>
            </a:r>
            <a:r>
              <a:rPr lang="en-US" sz="1600" dirty="0">
                <a:latin typeface="Courier New" pitchFamily="49" charset="0"/>
                <a:cs typeface="Courier New" pitchFamily="49" charset="0"/>
              </a:rPr>
              <a:t>=1; </a:t>
            </a:r>
            <a:r>
              <a:rPr lang="en-US" sz="1600" dirty="0" err="1">
                <a:latin typeface="Courier New" pitchFamily="49" charset="0"/>
                <a:cs typeface="Courier New" pitchFamily="49" charset="0"/>
              </a:rPr>
              <a:t>i</a:t>
            </a:r>
            <a:r>
              <a:rPr lang="en-US" sz="1600" dirty="0">
                <a:latin typeface="Math1Mono"/>
                <a:cs typeface="Courier New" pitchFamily="49" charset="0"/>
              </a:rPr>
              <a:t>&lt;=</a:t>
            </a:r>
            <a:r>
              <a:rPr lang="en-US" sz="1600" dirty="0">
                <a:latin typeface="Courier New" pitchFamily="49" charset="0"/>
                <a:cs typeface="Courier New" pitchFamily="49" charset="0"/>
              </a:rPr>
              <a:t>t) {</a:t>
            </a:r>
          </a:p>
          <a:p>
            <a:pPr marL="1371600" lvl="2" indent="-457200">
              <a:lnSpc>
                <a:spcPct val="80000"/>
              </a:lnSpc>
              <a:buNone/>
            </a:pPr>
            <a:r>
              <a:rPr lang="en-US" sz="1600" dirty="0">
                <a:latin typeface="Courier New" pitchFamily="49" charset="0"/>
                <a:cs typeface="Courier New" pitchFamily="49" charset="0"/>
              </a:rPr>
              <a:t>    Choose a, 1&lt;a&lt;n-1.  2 is a good choice first time.</a:t>
            </a:r>
          </a:p>
          <a:p>
            <a:pPr marL="1371600" lvl="2" indent="-457200">
              <a:lnSpc>
                <a:spcPct val="80000"/>
              </a:lnSpc>
              <a:buNone/>
            </a:pPr>
            <a:r>
              <a:rPr lang="en-US" sz="1600" dirty="0">
                <a:latin typeface="Courier New" pitchFamily="49" charset="0"/>
                <a:cs typeface="Courier New" pitchFamily="49" charset="0"/>
              </a:rPr>
              <a:t>    Compute y=</a:t>
            </a:r>
            <a:r>
              <a:rPr lang="en-US" sz="1600" dirty="0" err="1">
                <a:latin typeface="Courier New" pitchFamily="49" charset="0"/>
                <a:cs typeface="Courier New" pitchFamily="49" charset="0"/>
              </a:rPr>
              <a:t>a</a:t>
            </a:r>
            <a:r>
              <a:rPr lang="en-US" sz="1600" baseline="30000" dirty="0" err="1">
                <a:latin typeface="Courier New" pitchFamily="49" charset="0"/>
                <a:cs typeface="Courier New" pitchFamily="49" charset="0"/>
              </a:rPr>
              <a:t>r</a:t>
            </a:r>
            <a:r>
              <a:rPr lang="en-US" sz="1600" dirty="0">
                <a:latin typeface="Courier New" pitchFamily="49" charset="0"/>
                <a:cs typeface="Courier New" pitchFamily="49" charset="0"/>
              </a:rPr>
              <a:t> (mod n)</a:t>
            </a:r>
          </a:p>
          <a:p>
            <a:pPr marL="1371600" lvl="2" indent="-457200">
              <a:lnSpc>
                <a:spcPct val="80000"/>
              </a:lnSpc>
              <a:buNone/>
            </a:pPr>
            <a:r>
              <a:rPr lang="en-US" sz="1600" dirty="0">
                <a:latin typeface="Courier New" pitchFamily="49" charset="0"/>
                <a:cs typeface="Courier New" pitchFamily="49" charset="0"/>
              </a:rPr>
              <a:t>    If y</a:t>
            </a:r>
            <a:r>
              <a:rPr lang="en-US" sz="1600" dirty="0">
                <a:latin typeface="Math1Mono"/>
                <a:cs typeface="Courier New" pitchFamily="49" charset="0"/>
              </a:rPr>
              <a:t>&gt;=</a:t>
            </a:r>
            <a:r>
              <a:rPr lang="en-US" sz="1600" dirty="0">
                <a:latin typeface="Courier New" pitchFamily="49" charset="0"/>
                <a:cs typeface="Courier New" pitchFamily="49" charset="0"/>
              </a:rPr>
              <a:t>1 and y</a:t>
            </a:r>
            <a:r>
              <a:rPr lang="en-US" sz="1600" dirty="0">
                <a:latin typeface="Math1Mono"/>
                <a:cs typeface="Courier New" pitchFamily="49" charset="0"/>
              </a:rPr>
              <a:t>&gt;=</a:t>
            </a:r>
            <a:r>
              <a:rPr lang="en-US" sz="1600" dirty="0">
                <a:latin typeface="Courier New" pitchFamily="49" charset="0"/>
                <a:cs typeface="Courier New" pitchFamily="49" charset="0"/>
              </a:rPr>
              <a:t>n-1) {</a:t>
            </a:r>
          </a:p>
          <a:p>
            <a:pPr marL="1752600" lvl="3" indent="-381000">
              <a:lnSpc>
                <a:spcPct val="80000"/>
              </a:lnSpc>
              <a:buFontTx/>
              <a:buNone/>
            </a:pPr>
            <a:r>
              <a:rPr lang="en-US" sz="1600" dirty="0">
                <a:latin typeface="Courier New" pitchFamily="49" charset="0"/>
                <a:cs typeface="Courier New" pitchFamily="49" charset="0"/>
              </a:rPr>
              <a:t>   j=1</a:t>
            </a:r>
          </a:p>
          <a:p>
            <a:pPr marL="1752600" lvl="3" indent="-381000">
              <a:lnSpc>
                <a:spcPct val="80000"/>
              </a:lnSpc>
              <a:buFontTx/>
              <a:buNone/>
            </a:pPr>
            <a:r>
              <a:rPr lang="en-US" sz="1600" dirty="0">
                <a:latin typeface="Courier New" pitchFamily="49" charset="0"/>
                <a:cs typeface="Courier New" pitchFamily="49" charset="0"/>
              </a:rPr>
              <a:t>   while(j </a:t>
            </a:r>
            <a:r>
              <a:rPr lang="en-US" sz="1600" dirty="0">
                <a:latin typeface="Math1Mono"/>
              </a:rPr>
              <a:t>&lt;=</a:t>
            </a:r>
            <a:r>
              <a:rPr lang="en-US" sz="1600" dirty="0">
                <a:latin typeface="Math1" pitchFamily="2" charset="2"/>
                <a:cs typeface="Courier New" pitchFamily="49" charset="0"/>
              </a:rPr>
              <a:t> </a:t>
            </a:r>
            <a:r>
              <a:rPr lang="en-US" sz="1600" dirty="0">
                <a:latin typeface="Courier New" pitchFamily="49" charset="0"/>
                <a:cs typeface="Courier New" pitchFamily="49" charset="0"/>
              </a:rPr>
              <a:t>(s-1), 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  y= y</a:t>
            </a:r>
            <a:r>
              <a:rPr lang="en-US" sz="1600" baseline="30000" dirty="0">
                <a:latin typeface="Courier New" pitchFamily="49" charset="0"/>
                <a:cs typeface="Courier New" pitchFamily="49" charset="0"/>
              </a:rPr>
              <a:t>2</a:t>
            </a:r>
            <a:r>
              <a:rPr lang="en-US" sz="1600" dirty="0">
                <a:latin typeface="Courier New" pitchFamily="49" charset="0"/>
                <a:cs typeface="Courier New" pitchFamily="49" charset="0"/>
              </a:rPr>
              <a:t> (mod n)</a:t>
            </a:r>
          </a:p>
          <a:p>
            <a:pPr marL="2209800" lvl="4" indent="-381000">
              <a:lnSpc>
                <a:spcPct val="80000"/>
              </a:lnSpc>
              <a:buFontTx/>
              <a:buNone/>
            </a:pPr>
            <a:r>
              <a:rPr lang="en-US" sz="1600" dirty="0">
                <a:latin typeface="Courier New" pitchFamily="49" charset="0"/>
                <a:cs typeface="Courier New" pitchFamily="49" charset="0"/>
              </a:rPr>
              <a:t>  if (y=1)</a:t>
            </a:r>
          </a:p>
          <a:p>
            <a:pPr marL="2209800" lvl="4" indent="-381000">
              <a:lnSpc>
                <a:spcPct val="80000"/>
              </a:lnSpc>
              <a:buFontTx/>
              <a:buNone/>
            </a:pPr>
            <a:r>
              <a:rPr lang="en-US" sz="1600" dirty="0">
                <a:latin typeface="Courier New" pitchFamily="49" charset="0"/>
                <a:cs typeface="Courier New" pitchFamily="49" charset="0"/>
              </a:rPr>
              <a:t>	 return(“no”)</a:t>
            </a:r>
          </a:p>
          <a:p>
            <a:pPr marL="2209800" lvl="4" indent="-381000">
              <a:lnSpc>
                <a:spcPct val="80000"/>
              </a:lnSpc>
              <a:buFontTx/>
              <a:buNone/>
            </a:pPr>
            <a:r>
              <a:rPr lang="en-US" sz="1600" dirty="0">
                <a:latin typeface="Courier New" pitchFamily="49" charset="0"/>
                <a:cs typeface="Courier New" pitchFamily="49" charset="0"/>
              </a:rPr>
              <a:t>  j= j+1</a:t>
            </a:r>
          </a:p>
          <a:p>
            <a:pPr marL="2209800" lvl="4" indent="-381000">
              <a:lnSpc>
                <a:spcPct val="80000"/>
              </a:lnSpc>
              <a:buFontTx/>
              <a:buNone/>
            </a:pPr>
            <a:r>
              <a:rPr lang="en-US" sz="1600" dirty="0">
                <a:latin typeface="Courier New" pitchFamily="49" charset="0"/>
                <a:cs typeface="Courier New" pitchFamily="49" charset="0"/>
              </a:rPr>
              <a:t>}</a:t>
            </a:r>
          </a:p>
          <a:p>
            <a:pPr marL="1371600" lvl="2" indent="-457200">
              <a:lnSpc>
                <a:spcPct val="80000"/>
              </a:lnSpc>
              <a:buNone/>
            </a:pPr>
            <a:r>
              <a:rPr lang="en-US" sz="1600" dirty="0">
                <a:latin typeface="Courier New" pitchFamily="49" charset="0"/>
                <a:cs typeface="Courier New" pitchFamily="49" charset="0"/>
              </a:rPr>
              <a:t>      if(y</a:t>
            </a:r>
            <a:r>
              <a:rPr lang="en-US" sz="1600" dirty="0">
                <a:latin typeface="Math1Mono"/>
                <a:cs typeface="Courier New" pitchFamily="49" charset="0"/>
              </a:rPr>
              <a:t>&gt;=</a:t>
            </a:r>
            <a:r>
              <a:rPr lang="en-US" sz="1600" dirty="0">
                <a:latin typeface="Courier New" pitchFamily="49" charset="0"/>
                <a:cs typeface="Courier New" pitchFamily="49" charset="0"/>
              </a:rPr>
              <a:t>n-1)</a:t>
            </a:r>
          </a:p>
          <a:p>
            <a:pPr marL="2209800" lvl="4" indent="-381000">
              <a:lnSpc>
                <a:spcPct val="80000"/>
              </a:lnSpc>
              <a:buFontTx/>
              <a:buNone/>
            </a:pPr>
            <a:r>
              <a:rPr lang="en-US" sz="1600" dirty="0">
                <a:latin typeface="Courier New" pitchFamily="49" charset="0"/>
                <a:cs typeface="Courier New" pitchFamily="49" charset="0"/>
              </a:rPr>
              <a:t>return(“no”)</a:t>
            </a:r>
          </a:p>
          <a:p>
            <a:pPr marL="1752600" lvl="3" indent="-381000">
              <a:lnSpc>
                <a:spcPct val="80000"/>
              </a:lnSpc>
              <a:buFontTx/>
              <a:buNone/>
            </a:pPr>
            <a:r>
              <a:rPr lang="en-US" sz="1600" dirty="0">
                <a:latin typeface="Courier New" pitchFamily="49" charset="0"/>
                <a:cs typeface="Courier New" pitchFamily="49" charset="0"/>
              </a:rPr>
              <a:t>return(“yes”)</a:t>
            </a:r>
          </a:p>
          <a:p>
            <a:pPr marL="1752600" lvl="3" indent="-381000">
              <a:lnSpc>
                <a:spcPct val="80000"/>
              </a:lnSpc>
              <a:buFontTx/>
              <a:buNone/>
            </a:pPr>
            <a:r>
              <a:rPr lang="en-US" sz="1600" dirty="0">
                <a:latin typeface="Courier New" pitchFamily="49" charset="0"/>
                <a:cs typeface="Courier New" pitchFamily="49" charset="0"/>
              </a:rPr>
              <a:t>}</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57</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err="1"/>
              <a:t>Primality</a:t>
            </a:r>
            <a:r>
              <a:rPr lang="en-US" sz="3600"/>
              <a:t> Testing Example</a:t>
            </a:r>
          </a:p>
        </p:txBody>
      </p:sp>
      <p:sp>
        <p:nvSpPr>
          <p:cNvPr id="84997" name="Rectangle 3"/>
          <p:cNvSpPr>
            <a:spLocks noGrp="1" noChangeArrowheads="1"/>
          </p:cNvSpPr>
          <p:nvPr>
            <p:ph type="body" idx="1"/>
          </p:nvPr>
        </p:nvSpPr>
        <p:spPr>
          <a:xfrm>
            <a:off x="457200" y="1905000"/>
            <a:ext cx="7848600" cy="3048000"/>
          </a:xfrm>
        </p:spPr>
        <p:txBody>
          <a:bodyPr/>
          <a:lstStyle/>
          <a:p>
            <a:pPr>
              <a:lnSpc>
                <a:spcPct val="90000"/>
              </a:lnSpc>
            </a:pPr>
            <a:r>
              <a:rPr lang="en-US" sz="2000" dirty="0">
                <a:latin typeface="Calibri" panose="020F0502020204030204" pitchFamily="34" charset="0"/>
                <a:cs typeface="Calibri" panose="020F0502020204030204" pitchFamily="34" charset="0"/>
              </a:rPr>
              <a:t>From Trappe and Washington.  n=561.</a:t>
            </a:r>
          </a:p>
          <a:p>
            <a:pPr>
              <a:lnSpc>
                <a:spcPct val="90000"/>
              </a:lnSpc>
            </a:pPr>
            <a:r>
              <a:rPr lang="en-US" sz="2000" dirty="0">
                <a:latin typeface="Calibri" panose="020F0502020204030204" pitchFamily="34" charset="0"/>
                <a:cs typeface="Calibri" panose="020F0502020204030204" pitchFamily="34" charset="0"/>
              </a:rPr>
              <a:t>n-1=560=2</a:t>
            </a:r>
            <a:r>
              <a:rPr lang="en-US" sz="2000" baseline="30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x5x7.  Pick a=2.</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35</a:t>
            </a:r>
            <a:r>
              <a:rPr lang="en-US" sz="2000" dirty="0">
                <a:latin typeface="Calibri" panose="020F0502020204030204" pitchFamily="34" charset="0"/>
                <a:cs typeface="Calibri" panose="020F0502020204030204" pitchFamily="34" charset="0"/>
              </a:rPr>
              <a:t>= 263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166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67 (mod n)</a:t>
            </a:r>
          </a:p>
          <a:p>
            <a:pPr lvl="1">
              <a:lnSpc>
                <a:spcPct val="90000"/>
              </a:lnSpc>
            </a:pPr>
            <a:r>
              <a:rPr lang="en-US" sz="2000" dirty="0">
                <a:latin typeface="Calibri" panose="020F0502020204030204" pitchFamily="34" charset="0"/>
                <a:cs typeface="Calibri" panose="020F0502020204030204" pitchFamily="34" charset="0"/>
              </a:rPr>
              <a:t>b</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b</a:t>
            </a:r>
            <a:r>
              <a:rPr lang="en-US" sz="2000" baseline="-25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 (mod n)</a:t>
            </a:r>
          </a:p>
          <a:p>
            <a:pPr lvl="1">
              <a:lnSpc>
                <a:spcPct val="90000"/>
              </a:lnSpc>
            </a:pPr>
            <a:endParaRPr lang="en-US" sz="2000" dirty="0">
              <a:latin typeface="Calibri" panose="020F0502020204030204" pitchFamily="34" charset="0"/>
              <a:cs typeface="Calibri" panose="020F0502020204030204" pitchFamily="34" charset="0"/>
            </a:endParaRPr>
          </a:p>
          <a:p>
            <a:pPr>
              <a:lnSpc>
                <a:spcPct val="90000"/>
              </a:lnSpc>
            </a:pPr>
            <a:r>
              <a:rPr lang="en-US" sz="2000" dirty="0">
                <a:latin typeface="Calibri" panose="020F0502020204030204" pitchFamily="34" charset="0"/>
                <a:cs typeface="Calibri" panose="020F0502020204030204" pitchFamily="34" charset="0"/>
              </a:rPr>
              <a:t>561 is composite.  In fact, (b</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561)=33.</a:t>
            </a:r>
          </a:p>
          <a:p>
            <a:pPr lvl="1">
              <a:lnSpc>
                <a:spcPct val="90000"/>
              </a:lnSpc>
            </a:pPr>
            <a:endParaRPr lang="en-US" sz="2000" dirty="0"/>
          </a:p>
          <a:p>
            <a:pPr lvl="1">
              <a:lnSpc>
                <a:spcPct val="90000"/>
              </a:lnSpc>
            </a:pPr>
            <a:endParaRPr lang="en-US" sz="2000"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1" name="Slide Number Placeholder 6"/>
          <p:cNvSpPr>
            <a:spLocks noGrp="1"/>
          </p:cNvSpPr>
          <p:nvPr>
            <p:ph type="sldNum" sz="quarter" idx="12"/>
          </p:nvPr>
        </p:nvSpPr>
        <p:spPr>
          <a:noFill/>
        </p:spPr>
        <p:txBody>
          <a:bodyPr/>
          <a:lstStyle/>
          <a:p>
            <a:fld id="{7C68FF20-6468-4A83-A7C6-B71A896DFE8E}" type="slidenum">
              <a:rPr lang="en-US" smtClean="0"/>
              <a:pPr/>
              <a:t>58</a:t>
            </a:fld>
            <a:endParaRPr lang="en-US"/>
          </a:p>
        </p:txBody>
      </p:sp>
      <p:sp>
        <p:nvSpPr>
          <p:cNvPr id="53252" name="Rectangle 2"/>
          <p:cNvSpPr>
            <a:spLocks noGrp="1" noChangeArrowheads="1"/>
          </p:cNvSpPr>
          <p:nvPr>
            <p:ph type="title"/>
          </p:nvPr>
        </p:nvSpPr>
        <p:spPr>
          <a:xfrm>
            <a:off x="685800" y="0"/>
            <a:ext cx="7772400" cy="914400"/>
          </a:xfrm>
        </p:spPr>
        <p:txBody>
          <a:bodyPr/>
          <a:lstStyle/>
          <a:p>
            <a:r>
              <a:rPr lang="en-US" sz="3600"/>
              <a:t>RSA Public-Key Cryptosystem</a:t>
            </a:r>
          </a:p>
        </p:txBody>
      </p:sp>
      <p:sp>
        <p:nvSpPr>
          <p:cNvPr id="53253" name="Rectangle 3"/>
          <p:cNvSpPr>
            <a:spLocks noGrp="1" noChangeArrowheads="1"/>
          </p:cNvSpPr>
          <p:nvPr>
            <p:ph type="body" sz="half" idx="1"/>
          </p:nvPr>
        </p:nvSpPr>
        <p:spPr>
          <a:xfrm>
            <a:off x="381000" y="1524000"/>
            <a:ext cx="3962400" cy="3048000"/>
          </a:xfrm>
        </p:spPr>
        <p:txBody>
          <a:bodyPr/>
          <a:lstStyle/>
          <a:p>
            <a:pPr algn="ctr">
              <a:buFontTx/>
              <a:buNone/>
            </a:pPr>
            <a:r>
              <a:rPr lang="en-US" sz="2000" u="sng" dirty="0">
                <a:latin typeface="Calibri" panose="020F0502020204030204" pitchFamily="34" charset="0"/>
                <a:cs typeface="Calibri" panose="020F0502020204030204" pitchFamily="34" charset="0"/>
              </a:rPr>
              <a:t>Alice (Private Keyholder)</a:t>
            </a:r>
          </a:p>
          <a:p>
            <a:pPr algn="ctr">
              <a:buFontTx/>
              <a:buNone/>
            </a:pPr>
            <a:endParaRPr lang="en-US" sz="2000" u="sng"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Select two large random primes p and q.</a:t>
            </a:r>
          </a:p>
          <a:p>
            <a:r>
              <a:rPr lang="en-US" sz="2000" dirty="0">
                <a:latin typeface="Calibri" panose="020F0502020204030204" pitchFamily="34" charset="0"/>
                <a:cs typeface="Calibri" panose="020F0502020204030204" pitchFamily="34" charset="0"/>
              </a:rPr>
              <a:t>Publish the product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Use knowledge of p and q to compute Y.</a:t>
            </a:r>
          </a:p>
        </p:txBody>
      </p:sp>
      <p:sp>
        <p:nvSpPr>
          <p:cNvPr id="53254" name="Rectangle 4"/>
          <p:cNvSpPr>
            <a:spLocks noGrp="1" noChangeArrowheads="1"/>
          </p:cNvSpPr>
          <p:nvPr>
            <p:ph type="body" sz="half" idx="2"/>
          </p:nvPr>
        </p:nvSpPr>
        <p:spPr>
          <a:xfrm>
            <a:off x="4724400" y="1524000"/>
            <a:ext cx="4343400" cy="4114800"/>
          </a:xfrm>
        </p:spPr>
        <p:txBody>
          <a:bodyPr/>
          <a:lstStyle/>
          <a:p>
            <a:pPr algn="ctr">
              <a:buFontTx/>
              <a:buNone/>
            </a:pPr>
            <a:r>
              <a:rPr lang="en-US" sz="2000" u="sng" dirty="0">
                <a:latin typeface="Calibri" panose="020F0502020204030204" pitchFamily="34" charset="0"/>
                <a:cs typeface="Calibri" panose="020F0502020204030204" pitchFamily="34" charset="0"/>
              </a:rPr>
              <a:t>Anyone (Public Key Holder)</a:t>
            </a:r>
          </a:p>
          <a:p>
            <a:pPr algn="ctr">
              <a:buFontTx/>
              <a:buNone/>
            </a:pP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To send message Y to Alice, compute Z=Y</a:t>
            </a:r>
            <a:r>
              <a:rPr lang="en-US" sz="2000" baseline="30000" dirty="0">
                <a:latin typeface="Calibri" panose="020F0502020204030204" pitchFamily="34" charset="0"/>
                <a:cs typeface="Calibri" panose="020F0502020204030204" pitchFamily="34" charset="0"/>
              </a:rPr>
              <a:t>X</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Send Z and X to Alice.</a:t>
            </a:r>
          </a:p>
        </p:txBody>
      </p:sp>
      <p:sp>
        <p:nvSpPr>
          <p:cNvPr id="53255" name="Text Box 5"/>
          <p:cNvSpPr txBox="1">
            <a:spLocks noChangeArrowheads="1"/>
          </p:cNvSpPr>
          <p:nvPr/>
        </p:nvSpPr>
        <p:spPr bwMode="auto">
          <a:xfrm>
            <a:off x="400050" y="4891088"/>
            <a:ext cx="7767638" cy="701675"/>
          </a:xfrm>
          <a:prstGeom prst="rect">
            <a:avLst/>
          </a:prstGeom>
          <a:noFill/>
          <a:ln w="12700" cap="sq" algn="ctr">
            <a:noFill/>
            <a:miter lim="800000"/>
            <a:headEnd/>
            <a:tailEnd/>
          </a:ln>
        </p:spPr>
        <p:txBody>
          <a:bodyPr>
            <a:spAutoFit/>
          </a:bodyPr>
          <a:lstStyle/>
          <a:p>
            <a:pPr>
              <a:spcBef>
                <a:spcPct val="0"/>
              </a:spcBef>
            </a:pPr>
            <a:r>
              <a:rPr kumimoji="0" lang="en-US" sz="2000" dirty="0" err="1">
                <a:latin typeface="Calibri" panose="020F0502020204030204" pitchFamily="34" charset="0"/>
                <a:cs typeface="Calibri" panose="020F0502020204030204" pitchFamily="34" charset="0"/>
              </a:rPr>
              <a:t>Rivest</a:t>
            </a:r>
            <a:r>
              <a:rPr kumimoji="0" lang="en-US" sz="2000" dirty="0">
                <a:latin typeface="Calibri" panose="020F0502020204030204" pitchFamily="34" charset="0"/>
                <a:cs typeface="Calibri" panose="020F0502020204030204" pitchFamily="34" charset="0"/>
              </a:rPr>
              <a:t>, Shamir and </a:t>
            </a:r>
            <a:r>
              <a:rPr kumimoji="0" lang="en-US" sz="2000" dirty="0" err="1">
                <a:latin typeface="Calibri" panose="020F0502020204030204" pitchFamily="34" charset="0"/>
                <a:cs typeface="Calibri" panose="020F0502020204030204" pitchFamily="34" charset="0"/>
              </a:rPr>
              <a:t>Adleman</a:t>
            </a:r>
            <a:r>
              <a:rPr kumimoji="0" lang="en-US" sz="2000" dirty="0">
                <a:latin typeface="Calibri" panose="020F0502020204030204" pitchFamily="34" charset="0"/>
                <a:cs typeface="Calibri" panose="020F0502020204030204" pitchFamily="34" charset="0"/>
              </a:rPr>
              <a:t>, “On Digital Signatures and Public Key Cryptosystems.”  CACM, 2/78.</a:t>
            </a:r>
          </a:p>
        </p:txBody>
      </p:sp>
    </p:spTree>
  </p:cSld>
  <p:clrMapOvr>
    <a:masterClrMapping/>
  </p:clrMapOvr>
  <p:transition/>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5" name="Slide Number Placeholder 5"/>
          <p:cNvSpPr>
            <a:spLocks noGrp="1"/>
          </p:cNvSpPr>
          <p:nvPr>
            <p:ph type="sldNum" sz="quarter" idx="12"/>
          </p:nvPr>
        </p:nvSpPr>
        <p:spPr>
          <a:noFill/>
        </p:spPr>
        <p:txBody>
          <a:bodyPr/>
          <a:lstStyle/>
          <a:p>
            <a:fld id="{6B088235-73BA-42E8-BDDD-0581744AC2B6}" type="slidenum">
              <a:rPr lang="en-US" smtClean="0"/>
              <a:pPr/>
              <a:t>59</a:t>
            </a:fld>
            <a:endParaRPr lang="en-US"/>
          </a:p>
        </p:txBody>
      </p:sp>
      <p:sp>
        <p:nvSpPr>
          <p:cNvPr id="54276" name="Rectangle 2"/>
          <p:cNvSpPr>
            <a:spLocks noGrp="1" noChangeArrowheads="1"/>
          </p:cNvSpPr>
          <p:nvPr>
            <p:ph type="title"/>
          </p:nvPr>
        </p:nvSpPr>
        <p:spPr>
          <a:xfrm>
            <a:off x="838200" y="0"/>
            <a:ext cx="7772400" cy="838200"/>
          </a:xfrm>
        </p:spPr>
        <p:txBody>
          <a:bodyPr/>
          <a:lstStyle/>
          <a:p>
            <a:r>
              <a:rPr lang="en-US" sz="3600"/>
              <a:t>RSA Details</a:t>
            </a:r>
          </a:p>
        </p:txBody>
      </p:sp>
      <mc:AlternateContent xmlns:mc="http://schemas.openxmlformats.org/markup-compatibility/2006" xmlns:a14="http://schemas.microsoft.com/office/drawing/2010/main">
        <mc:Choice Requires="a14">
          <p:sp>
            <p:nvSpPr>
              <p:cNvPr id="54277" name="Rectangle 3"/>
              <p:cNvSpPr>
                <a:spLocks noGrp="1" noChangeArrowheads="1"/>
              </p:cNvSpPr>
              <p:nvPr>
                <p:ph type="body" idx="1"/>
              </p:nvPr>
            </p:nvSpPr>
            <p:spPr>
              <a:xfrm>
                <a:off x="685800" y="1981200"/>
                <a:ext cx="8077200" cy="2895600"/>
              </a:xfrm>
            </p:spPr>
            <p:txBody>
              <a:bodyPr/>
              <a:lstStyle/>
              <a:p>
                <a:r>
                  <a:rPr lang="en-US" sz="2000" dirty="0">
                    <a:latin typeface="Calibri" panose="020F0502020204030204" pitchFamily="34" charset="0"/>
                    <a:cs typeface="Calibri" panose="020F0502020204030204" pitchFamily="34" charset="0"/>
                  </a:rPr>
                  <a:t>Encryption:  E(Y)= Y</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Decryption: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lvl="1"/>
                <a:r>
                  <a:rPr lang="en-US" sz="2000" dirty="0">
                    <a:latin typeface="Calibri" panose="020F0502020204030204" pitchFamily="34" charset="0"/>
                    <a:cs typeface="Calibri" panose="020F0502020204030204" pitchFamily="34" charset="0"/>
                  </a:rPr>
                  <a:t>D(E(Y</a:t>
                </a:r>
                <a:r>
                  <a:rPr lang="en-US" sz="1800" dirty="0">
                    <a:latin typeface="Calibri" panose="020F0502020204030204" pitchFamily="34" charset="0"/>
                    <a:cs typeface="Calibri" panose="020F0502020204030204" pitchFamily="34" charset="0"/>
                  </a:rPr>
                  <a:t>))= (Y</a:t>
                </a:r>
                <a:r>
                  <a:rPr lang="en-US" sz="1800" baseline="30000" dirty="0">
                    <a:latin typeface="Calibri" panose="020F0502020204030204" pitchFamily="34" charset="0"/>
                    <a:cs typeface="Calibri" panose="020F0502020204030204" pitchFamily="34" charset="0"/>
                  </a:rPr>
                  <a:t>e</a:t>
                </a:r>
                <a:r>
                  <a:rPr lang="en-US" sz="1800" dirty="0">
                    <a:latin typeface="Calibri" panose="020F0502020204030204" pitchFamily="34" charset="0"/>
                    <a:cs typeface="Calibri" panose="020F0502020204030204" pitchFamily="34" charset="0"/>
                  </a:rPr>
                  <a:t> mod n)</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ed</a:t>
                </a:r>
                <a:r>
                  <a:rPr lang="en-US" sz="1800" dirty="0">
                    <a:latin typeface="Calibri" panose="020F0502020204030204" pitchFamily="34" charset="0"/>
                    <a:cs typeface="Calibri" panose="020F0502020204030204" pitchFamily="34" charset="0"/>
                  </a:rPr>
                  <a:t> (mod n)= Y</a:t>
                </a:r>
              </a:p>
              <a:p>
                <a:r>
                  <a:rPr lang="en-US" sz="2000" dirty="0">
                    <a:solidFill>
                      <a:schemeClr val="tx2"/>
                    </a:solidFill>
                    <a:latin typeface="Calibri" panose="020F0502020204030204" pitchFamily="34" charset="0"/>
                    <a:cs typeface="Calibri" panose="020F0502020204030204" pitchFamily="34" charset="0"/>
                  </a:rPr>
                  <a:t>Speedup: Compute mod p and mod q then assemble using CRT</a:t>
                </a:r>
              </a:p>
              <a:p>
                <a:r>
                  <a:rPr lang="en-US" sz="2000" dirty="0">
                    <a:solidFill>
                      <a:schemeClr val="tx2"/>
                    </a:solidFill>
                    <a:latin typeface="Calibri" panose="020F0502020204030204" pitchFamily="34" charset="0"/>
                    <a:cs typeface="Calibri" panose="020F0502020204030204" pitchFamily="34" charset="0"/>
                  </a:rPr>
                  <a:t>Remember (</a:t>
                </a:r>
                <a:r>
                  <a:rPr lang="en-US" sz="2000" dirty="0" err="1">
                    <a:solidFill>
                      <a:schemeClr val="tx2"/>
                    </a:solidFill>
                    <a:latin typeface="Calibri" panose="020F0502020204030204" pitchFamily="34" charset="0"/>
                    <a:cs typeface="Calibri" panose="020F0502020204030204" pitchFamily="34" charset="0"/>
                  </a:rPr>
                  <a:t>p,q</a:t>
                </a:r>
                <a:r>
                  <a:rPr lang="en-US" sz="2000" dirty="0">
                    <a:solidFill>
                      <a:schemeClr val="tx2"/>
                    </a:solidFill>
                    <a:latin typeface="Calibri" panose="020F0502020204030204" pitchFamily="34" charset="0"/>
                    <a:cs typeface="Calibri" panose="020F0502020204030204" pitchFamily="34" charset="0"/>
                  </a:rPr>
                  <a:t>)= 1 </a:t>
                </a:r>
                <a:r>
                  <a:rPr lang="en-US" sz="2000" dirty="0">
                    <a:solidFill>
                      <a:schemeClr val="tx2"/>
                    </a:solidFill>
                    <a:latin typeface="Calibri" panose="020F0502020204030204" pitchFamily="34" charset="0"/>
                    <a:cs typeface="Calibri" panose="020F0502020204030204" pitchFamily="34" charset="0"/>
                    <a:sym typeface="Wingdings" pitchFamily="2" charset="2"/>
                  </a:rPr>
                  <a:t> there are </a:t>
                </a:r>
                <a14:m>
                  <m:oMath xmlns:m="http://schemas.openxmlformats.org/officeDocument/2006/math">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 </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𝑝</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𝑝</m:t>
                    </m:r>
                    <m:r>
                      <a:rPr lang="en-US" sz="2000" b="0" i="1" smtClean="0">
                        <a:solidFill>
                          <a:schemeClr val="tx2"/>
                        </a:solidFill>
                        <a:latin typeface="Cambria Math" panose="02040503050406030204" pitchFamily="18" charset="0"/>
                        <a:sym typeface="Wingdings" pitchFamily="2" charset="2"/>
                      </a:rPr>
                      <m:t>+</m:t>
                    </m:r>
                    <m:sSup>
                      <m:sSupPr>
                        <m:ctrlPr>
                          <a:rPr lang="en-US" sz="2000" b="0" i="1" smtClean="0">
                            <a:solidFill>
                              <a:schemeClr val="tx2"/>
                            </a:solidFill>
                            <a:latin typeface="Cambria Math" panose="02040503050406030204" pitchFamily="18" charset="0"/>
                            <a:sym typeface="Wingdings" pitchFamily="2" charset="2"/>
                          </a:rPr>
                        </m:ctrlPr>
                      </m:sSupPr>
                      <m:e>
                        <m:r>
                          <a:rPr lang="en-US" sz="2000" b="0" i="1" smtClean="0">
                            <a:solidFill>
                              <a:schemeClr val="tx2"/>
                            </a:solidFill>
                            <a:latin typeface="Cambria Math" panose="02040503050406030204" pitchFamily="18" charset="0"/>
                            <a:sym typeface="Wingdings" pitchFamily="2" charset="2"/>
                          </a:rPr>
                          <m:t>𝑞</m:t>
                        </m:r>
                      </m:e>
                      <m:sup>
                        <m:r>
                          <a:rPr lang="en-US" sz="2000" b="0" i="1" smtClean="0">
                            <a:solidFill>
                              <a:schemeClr val="tx2"/>
                            </a:solidFill>
                            <a:latin typeface="Cambria Math" panose="02040503050406030204" pitchFamily="18" charset="0"/>
                            <a:sym typeface="Wingdings" pitchFamily="2" charset="2"/>
                          </a:rPr>
                          <m:t>′</m:t>
                        </m:r>
                      </m:sup>
                    </m:sSup>
                    <m:r>
                      <a:rPr lang="en-US" sz="2000" b="0" i="1" smtClean="0">
                        <a:solidFill>
                          <a:schemeClr val="tx2"/>
                        </a:solidFill>
                        <a:latin typeface="Cambria Math" panose="02040503050406030204" pitchFamily="18" charset="0"/>
                        <a:sym typeface="Wingdings" pitchFamily="2" charset="2"/>
                      </a:rPr>
                      <m:t>𝑞</m:t>
                    </m:r>
                    <m:r>
                      <a:rPr lang="en-US" sz="2000" b="0" i="1" smtClean="0">
                        <a:solidFill>
                          <a:schemeClr val="tx2"/>
                        </a:solidFill>
                        <a:latin typeface="Cambria Math" panose="02040503050406030204" pitchFamily="18" charset="0"/>
                        <a:sym typeface="Wingdings" pitchFamily="2" charset="2"/>
                      </a:rPr>
                      <m:t>=1</m:t>
                    </m:r>
                  </m:oMath>
                </a14:m>
                <a:endParaRPr lang="en-US" sz="2000" dirty="0">
                  <a:solidFill>
                    <a:schemeClr val="tx2"/>
                  </a:solidFill>
                  <a:latin typeface="Calibri" panose="020F0502020204030204" pitchFamily="34" charset="0"/>
                  <a:cs typeface="Calibri" panose="020F0502020204030204" pitchFamily="34" charset="0"/>
                  <a:sym typeface="Wingdings" pitchFamily="2" charset="2"/>
                </a:endParaRPr>
              </a:p>
              <a:p>
                <a:r>
                  <a:rPr lang="en-US" sz="2000" dirty="0">
                    <a:solidFill>
                      <a:schemeClr val="tx2"/>
                    </a:solidFill>
                    <a:latin typeface="Calibri" panose="020F0502020204030204" pitchFamily="34" charset="0"/>
                    <a:cs typeface="Calibri" panose="020F0502020204030204" pitchFamily="34" charset="0"/>
                    <a:sym typeface="Wingdings" pitchFamily="2" charset="2"/>
                  </a:rPr>
                  <a:t>Saves roughly factor of 4 in time</a:t>
                </a:r>
                <a:endParaRPr lang="en-US" sz="2000" dirty="0">
                  <a:solidFill>
                    <a:schemeClr val="tx2"/>
                  </a:solidFill>
                  <a:latin typeface="Calibri" panose="020F0502020204030204" pitchFamily="34" charset="0"/>
                  <a:cs typeface="Calibri" panose="020F0502020204030204" pitchFamily="34" charset="0"/>
                </a:endParaRPr>
              </a:p>
              <a:p>
                <a:pPr>
                  <a:buFontTx/>
                  <a:buNone/>
                </a:pPr>
                <a:endParaRPr lang="en-US" sz="2400" dirty="0">
                  <a:solidFill>
                    <a:schemeClr val="accent2"/>
                  </a:solidFill>
                </a:endParaRPr>
              </a:p>
            </p:txBody>
          </p:sp>
        </mc:Choice>
        <mc:Fallback xmlns="">
          <p:sp>
            <p:nvSpPr>
              <p:cNvPr id="54277" name="Rectangle 3"/>
              <p:cNvSpPr>
                <a:spLocks noGrp="1" noRot="1" noChangeAspect="1" noMove="1" noResize="1" noEditPoints="1" noAdjustHandles="1" noChangeArrowheads="1" noChangeShapeType="1" noTextEdit="1"/>
              </p:cNvSpPr>
              <p:nvPr>
                <p:ph type="body" idx="1"/>
              </p:nvPr>
            </p:nvSpPr>
            <p:spPr>
              <a:xfrm>
                <a:off x="685800" y="1981200"/>
                <a:ext cx="8077200" cy="2895600"/>
              </a:xfrm>
              <a:blipFill>
                <a:blip r:embed="rId2"/>
                <a:stretch>
                  <a:fillRect l="-942" t="-1316"/>
                </a:stretch>
              </a:blipFill>
            </p:spPr>
            <p:txBody>
              <a:bodyPr/>
              <a:lstStyle/>
              <a:p>
                <a:r>
                  <a:rPr lang="en-US">
                    <a:noFill/>
                  </a:rPr>
                  <a:t> </a:t>
                </a:r>
              </a:p>
            </p:txBody>
          </p:sp>
        </mc:Fallback>
      </mc:AlternateContent>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6</a:t>
            </a:fld>
            <a:endParaRPr lang="en-US"/>
          </a:p>
        </p:txBody>
      </p:sp>
      <p:sp>
        <p:nvSpPr>
          <p:cNvPr id="23556" name="Rectangle 2"/>
          <p:cNvSpPr>
            <a:spLocks noGrp="1" noChangeArrowheads="1"/>
          </p:cNvSpPr>
          <p:nvPr>
            <p:ph type="title"/>
          </p:nvPr>
        </p:nvSpPr>
        <p:spPr>
          <a:xfrm>
            <a:off x="685800" y="152400"/>
            <a:ext cx="7772400" cy="685800"/>
          </a:xfrm>
        </p:spPr>
        <p:txBody>
          <a:bodyPr/>
          <a:lstStyle/>
          <a:p>
            <a:r>
              <a:rPr lang="en-US" sz="3600"/>
              <a:t>Digital Signatures</a:t>
            </a:r>
          </a:p>
        </p:txBody>
      </p:sp>
      <p:sp>
        <p:nvSpPr>
          <p:cNvPr id="23557" name="Rectangle 3"/>
          <p:cNvSpPr>
            <a:spLocks noGrp="1" noChangeArrowheads="1"/>
          </p:cNvSpPr>
          <p:nvPr>
            <p:ph type="body" sz="half" idx="1"/>
          </p:nvPr>
        </p:nvSpPr>
        <p:spPr>
          <a:xfrm>
            <a:off x="228600" y="1898073"/>
            <a:ext cx="8458200" cy="45720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messages you can rely from time to time, like: </a:t>
            </a:r>
          </a:p>
          <a:p>
            <a:pPr lvl="1">
              <a:spcBef>
                <a:spcPts val="200"/>
              </a:spcBef>
            </a:pPr>
            <a:r>
              <a:rPr lang="en-US" sz="2000" dirty="0">
                <a:latin typeface="Calibri" panose="020F0502020204030204" pitchFamily="34" charset="0"/>
                <a:cs typeface="Calibri" panose="020F0502020204030204" pitchFamily="34" charset="0"/>
              </a:rPr>
              <a:t>M=“I, John Manferdelli, promise on March 1, 2013, that (1) I will give everyone in CS 294-90 an A, (2) I will eat my vegetables.”</a:t>
            </a:r>
          </a:p>
          <a:p>
            <a:pPr>
              <a:spcBef>
                <a:spcPts val="200"/>
              </a:spcBef>
            </a:pPr>
            <a:r>
              <a:rPr lang="en-US" sz="2000" dirty="0">
                <a:latin typeface="Calibri" panose="020F0502020204030204" pitchFamily="34" charset="0"/>
                <a:cs typeface="Calibri" panose="020F0502020204030204" pitchFamily="34" charset="0"/>
              </a:rPr>
              <a:t>How can I prove (electronically) they come from me?</a:t>
            </a:r>
          </a:p>
          <a:p>
            <a:pPr lvl="1">
              <a:spcBef>
                <a:spcPts val="200"/>
              </a:spcBef>
            </a:pPr>
            <a:r>
              <a:rPr lang="en-US" sz="2000" dirty="0">
                <a:latin typeface="Calibri" panose="020F0502020204030204" pitchFamily="34" charset="0"/>
                <a:cs typeface="Calibri" panose="020F0502020204030204" pitchFamily="34" charset="0"/>
              </a:rPr>
              <a:t>I generate a public/private key pair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a:t>
            </a:r>
          </a:p>
          <a:p>
            <a:pPr lvl="1">
              <a:spcBef>
                <a:spcPts val="200"/>
              </a:spcBef>
            </a:pPr>
            <a:r>
              <a:rPr lang="en-US" sz="2000" dirty="0">
                <a:latin typeface="Calibri" panose="020F0502020204030204" pitchFamily="34" charset="0"/>
                <a:cs typeface="Calibri" panose="020F0502020204030204" pitchFamily="34" charset="0"/>
              </a:rPr>
              <a:t>One day in class I personally give you 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on a piece of paper.</a:t>
            </a:r>
          </a:p>
          <a:p>
            <a:pPr lvl="1">
              <a:spcBef>
                <a:spcPts val="200"/>
              </a:spcBef>
            </a:pPr>
            <a:r>
              <a:rPr lang="en-US" sz="2000" dirty="0">
                <a:latin typeface="Calibri" panose="020F0502020204030204" pitchFamily="34" charset="0"/>
                <a:cs typeface="Calibri" panose="020F0502020204030204" pitchFamily="34" charset="0"/>
              </a:rPr>
              <a:t>When I send a message like M I also transmit: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a:t>
            </a:r>
          </a:p>
          <a:p>
            <a:pPr lvl="1">
              <a:spcBef>
                <a:spcPts val="200"/>
              </a:spcBef>
            </a:pPr>
            <a:r>
              <a:rPr lang="en-US" sz="2000" dirty="0">
                <a:latin typeface="Calibri" panose="020F0502020204030204" pitchFamily="34" charset="0"/>
                <a:cs typeface="Calibri" panose="020F0502020204030204" pitchFamily="34" charset="0"/>
              </a:rPr>
              <a:t>When you get M, you calculate SHA-256(M) and compare it to E(PK</a:t>
            </a:r>
            <a:r>
              <a:rPr lang="en-US" sz="2000" baseline="-25000" dirty="0">
                <a:latin typeface="Calibri" panose="020F0502020204030204" pitchFamily="34" charset="0"/>
                <a:cs typeface="Calibri" panose="020F0502020204030204" pitchFamily="34" charset="0"/>
              </a:rPr>
              <a:t>JLM</a:t>
            </a:r>
            <a:r>
              <a:rPr lang="en-US" sz="2000" dirty="0">
                <a:latin typeface="Calibri" panose="020F0502020204030204" pitchFamily="34" charset="0"/>
                <a:cs typeface="Calibri" panose="020F0502020204030204" pitchFamily="34" charset="0"/>
              </a:rPr>
              <a:t>, SHA-256(M)), if it matches, you can tell it’s from me.</a:t>
            </a:r>
          </a:p>
          <a:p>
            <a:endParaRPr lang="en-US" dirty="0"/>
          </a:p>
          <a:p>
            <a:pPr>
              <a:buFontTx/>
              <a:buNone/>
            </a:pPr>
            <a:endParaRPr lang="en-US" sz="3200" dirty="0"/>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60</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RSA Example</a:t>
            </a:r>
          </a:p>
        </p:txBody>
      </p:sp>
      <p:sp>
        <p:nvSpPr>
          <p:cNvPr id="84997" name="Rectangle 3"/>
          <p:cNvSpPr>
            <a:spLocks noGrp="1" noChangeArrowheads="1"/>
          </p:cNvSpPr>
          <p:nvPr>
            <p:ph type="body" idx="1"/>
          </p:nvPr>
        </p:nvSpPr>
        <p:spPr>
          <a:xfrm>
            <a:off x="228600" y="1524000"/>
            <a:ext cx="8686800" cy="44958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p=691, q=797,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=550727. </a:t>
            </a:r>
            <a:r>
              <a:rPr lang="en-US" sz="2000" dirty="0">
                <a:latin typeface="Calibri" panose="020F0502020204030204" pitchFamily="34" charset="0"/>
                <a:cs typeface="Calibri" panose="020F0502020204030204" pitchFamily="34" charset="0"/>
                <a:sym typeface="Symbol" pitchFamily="18" charset="2"/>
              </a:rPr>
              <a:t>f(n)= 690 x 796=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x3x5x23x199.</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Need (e, f(n))=1, pick e=7.</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1= 7 x 78463 + (-1)f(n), so d= 78463.</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78463= 2</a:t>
            </a:r>
            <a:r>
              <a:rPr lang="en-US" sz="2000" baseline="30000" dirty="0">
                <a:latin typeface="Calibri" panose="020F0502020204030204" pitchFamily="34" charset="0"/>
                <a:cs typeface="Calibri" panose="020F0502020204030204" pitchFamily="34" charset="0"/>
                <a:sym typeface="Symbol" pitchFamily="18" charset="2"/>
              </a:rPr>
              <a:t>16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9</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6</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5</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4</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3</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2</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1</a:t>
            </a:r>
            <a:r>
              <a:rPr lang="en-US" sz="2000" dirty="0">
                <a:latin typeface="Calibri" panose="020F0502020204030204" pitchFamily="34" charset="0"/>
                <a:cs typeface="Calibri" panose="020F0502020204030204" pitchFamily="34" charset="0"/>
                <a:sym typeface="Symbol" pitchFamily="18" charset="2"/>
              </a:rPr>
              <a:t>+ 2</a:t>
            </a:r>
            <a:r>
              <a:rPr lang="en-US" sz="2000" baseline="30000" dirty="0">
                <a:latin typeface="Calibri" panose="020F0502020204030204" pitchFamily="34" charset="0"/>
                <a:cs typeface="Calibri" panose="020F0502020204030204" pitchFamily="34" charset="0"/>
                <a:sym typeface="Symbol" pitchFamily="18" charset="2"/>
              </a:rPr>
              <a:t>0 </a:t>
            </a:r>
            <a:r>
              <a:rPr lang="en-US" sz="2000" dirty="0">
                <a:latin typeface="Calibri" panose="020F0502020204030204" pitchFamily="34" charset="0"/>
                <a:cs typeface="Calibri" panose="020F0502020204030204" pitchFamily="34" charset="0"/>
                <a:sym typeface="Symbol" pitchFamily="18" charset="2"/>
              </a:rPr>
              <a:t>= 65536+8192+4096+512+64+32+16+8+4+2+1.  Use this in the successive squaring calculation.</a:t>
            </a:r>
          </a:p>
          <a:p>
            <a:pPr>
              <a:lnSpc>
                <a:spcPct val="9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Public Key: &lt;n=550727, e=7&gt;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Private Key: &lt;p=691, q=797, d=78463&gt;.</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Encrypt 10.  10</a:t>
            </a:r>
            <a:r>
              <a:rPr lang="en-US" sz="2000" baseline="30000" dirty="0">
                <a:latin typeface="Calibri" panose="020F0502020204030204" pitchFamily="34" charset="0"/>
                <a:cs typeface="Calibri" panose="020F0502020204030204" pitchFamily="34" charset="0"/>
                <a:sym typeface="Symbol" pitchFamily="18" charset="2"/>
              </a:rPr>
              <a:t>7</a:t>
            </a:r>
            <a:r>
              <a:rPr lang="en-US" sz="2000" dirty="0">
                <a:latin typeface="Calibri" panose="020F0502020204030204" pitchFamily="34" charset="0"/>
                <a:cs typeface="Calibri" panose="020F0502020204030204" pitchFamily="34" charset="0"/>
                <a:sym typeface="Symbol" pitchFamily="18" charset="2"/>
              </a:rPr>
              <a:t> (mod n)= 86914.</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Decrypt: (86914)</a:t>
            </a:r>
            <a:r>
              <a:rPr lang="en-US" sz="2000" baseline="30000" dirty="0">
                <a:latin typeface="Calibri" panose="020F0502020204030204" pitchFamily="34" charset="0"/>
                <a:cs typeface="Calibri" panose="020F0502020204030204" pitchFamily="34" charset="0"/>
                <a:sym typeface="Symbol" pitchFamily="18" charset="2"/>
              </a:rPr>
              <a:t>78463 </a:t>
            </a:r>
            <a:r>
              <a:rPr lang="en-US" sz="2000" dirty="0">
                <a:latin typeface="Calibri" panose="020F0502020204030204" pitchFamily="34" charset="0"/>
                <a:cs typeface="Calibri" panose="020F0502020204030204" pitchFamily="34" charset="0"/>
                <a:sym typeface="Symbol" pitchFamily="18" charset="2"/>
              </a:rPr>
              <a:t>(mod n)=10.</a:t>
            </a:r>
          </a:p>
          <a:p>
            <a:pPr>
              <a:lnSpc>
                <a:spcPct val="90000"/>
              </a:lnSpc>
              <a:spcBef>
                <a:spcPts val="200"/>
              </a:spcBef>
            </a:pPr>
            <a:r>
              <a:rPr lang="en-US" sz="2000" dirty="0">
                <a:latin typeface="Calibri" panose="020F0502020204030204" pitchFamily="34" charset="0"/>
                <a:cs typeface="Calibri" panose="020F0502020204030204" pitchFamily="34" charset="0"/>
                <a:sym typeface="Symbol" pitchFamily="18" charset="2"/>
              </a:rPr>
              <a:t>Successive squares: 86914, 271864, 268188, 407871, 97024, 79965, 460755, 375388,444736, 362735, 289747, 500129, 378508,532103, 446093, 371923, 66612.</a:t>
            </a:r>
            <a:endParaRPr lang="en-US" sz="2000" dirty="0">
              <a:latin typeface="Calibri" panose="020F0502020204030204" pitchFamily="34" charset="0"/>
              <a:cs typeface="Calibri" panose="020F0502020204030204" pitchFamily="34" charset="0"/>
            </a:endParaRPr>
          </a:p>
          <a:p>
            <a:pPr>
              <a:lnSpc>
                <a:spcPct val="90000"/>
              </a:lnSpc>
            </a:pPr>
            <a:endParaRPr lang="en-US" sz="2000"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6323" name="Slide Number Placeholder 5"/>
          <p:cNvSpPr>
            <a:spLocks noGrp="1"/>
          </p:cNvSpPr>
          <p:nvPr>
            <p:ph type="sldNum" sz="quarter" idx="12"/>
          </p:nvPr>
        </p:nvSpPr>
        <p:spPr>
          <a:noFill/>
        </p:spPr>
        <p:txBody>
          <a:bodyPr/>
          <a:lstStyle/>
          <a:p>
            <a:fld id="{5E7FD56C-E58F-44F5-9BDC-D730972037B6}" type="slidenum">
              <a:rPr lang="en-US" smtClean="0"/>
              <a:pPr/>
              <a:t>61</a:t>
            </a:fld>
            <a:endParaRPr lang="en-US"/>
          </a:p>
        </p:txBody>
      </p:sp>
      <p:sp>
        <p:nvSpPr>
          <p:cNvPr id="56324" name="Rectangle 2"/>
          <p:cNvSpPr>
            <a:spLocks noGrp="1" noChangeArrowheads="1"/>
          </p:cNvSpPr>
          <p:nvPr>
            <p:ph type="title"/>
          </p:nvPr>
        </p:nvSpPr>
        <p:spPr>
          <a:xfrm>
            <a:off x="685800" y="0"/>
            <a:ext cx="7772400" cy="1143000"/>
          </a:xfrm>
        </p:spPr>
        <p:txBody>
          <a:bodyPr/>
          <a:lstStyle/>
          <a:p>
            <a:r>
              <a:rPr lang="en-US" sz="3600"/>
              <a:t>RSA Signatures</a:t>
            </a:r>
          </a:p>
        </p:txBody>
      </p:sp>
      <p:sp>
        <p:nvSpPr>
          <p:cNvPr id="56325" name="Rectangle 3"/>
          <p:cNvSpPr>
            <a:spLocks noGrp="1" noChangeArrowheads="1"/>
          </p:cNvSpPr>
          <p:nvPr>
            <p:ph type="body" idx="1"/>
          </p:nvPr>
        </p:nvSpPr>
        <p:spPr>
          <a:xfrm>
            <a:off x="838200" y="2209800"/>
            <a:ext cx="7620000" cy="2971800"/>
          </a:xfrm>
        </p:spPr>
        <p:txBody>
          <a:bodyPr/>
          <a:lstStyle/>
          <a:p>
            <a:pPr>
              <a:buFontTx/>
              <a:buNone/>
            </a:pPr>
            <a:r>
              <a:rPr lang="en-US" sz="2000" dirty="0">
                <a:latin typeface="Calibri" panose="020F0502020204030204" pitchFamily="34" charset="0"/>
                <a:cs typeface="Calibri" panose="020F0502020204030204" pitchFamily="34" charset="0"/>
              </a:rPr>
              <a:t>An additional property</a:t>
            </a:r>
          </a:p>
          <a:p>
            <a:pPr>
              <a:buFontTx/>
              <a:buNone/>
            </a:pPr>
            <a:r>
              <a:rPr lang="en-US" sz="2000" dirty="0">
                <a:latin typeface="Calibri" panose="020F0502020204030204" pitchFamily="34" charset="0"/>
                <a:cs typeface="Calibri" panose="020F0502020204030204" pitchFamily="34" charset="0"/>
              </a:rPr>
              <a:t>	D(E(Y))=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 mod n= Y </a:t>
            </a:r>
          </a:p>
          <a:p>
            <a:pPr>
              <a:buFontTx/>
              <a:buNone/>
            </a:pPr>
            <a:r>
              <a:rPr lang="en-US" sz="2000" dirty="0">
                <a:latin typeface="Calibri" panose="020F0502020204030204" pitchFamily="34" charset="0"/>
                <a:cs typeface="Calibri" panose="020F0502020204030204" pitchFamily="34" charset="0"/>
              </a:rPr>
              <a:t>	E(D(Y))= </a:t>
            </a:r>
            <a:r>
              <a:rPr lang="en-US" sz="2000" dirty="0" err="1">
                <a:latin typeface="Calibri" panose="020F0502020204030204" pitchFamily="34" charset="0"/>
                <a:cs typeface="Calibri" panose="020F0502020204030204" pitchFamily="34" charset="0"/>
              </a:rPr>
              <a:t>Y</a:t>
            </a:r>
            <a:r>
              <a:rPr lang="en-US" sz="2000" baseline="30000" dirty="0" err="1">
                <a:latin typeface="Calibri" panose="020F0502020204030204" pitchFamily="34" charset="0"/>
                <a:cs typeface="Calibri" panose="020F0502020204030204" pitchFamily="34" charset="0"/>
              </a:rPr>
              <a:t>de</a:t>
            </a:r>
            <a:r>
              <a:rPr lang="en-US" sz="2000" dirty="0">
                <a:latin typeface="Calibri" panose="020F0502020204030204" pitchFamily="34" charset="0"/>
                <a:cs typeface="Calibri" panose="020F0502020204030204" pitchFamily="34" charset="0"/>
              </a:rPr>
              <a:t> mod n= Y</a:t>
            </a:r>
          </a:p>
          <a:p>
            <a:pPr>
              <a:buFontTx/>
              <a:buNone/>
            </a:pPr>
            <a:r>
              <a:rPr lang="en-US" sz="2000" dirty="0">
                <a:latin typeface="Calibri" panose="020F0502020204030204" pitchFamily="34" charset="0"/>
                <a:cs typeface="Calibri" panose="020F0502020204030204" pitchFamily="34" charset="0"/>
              </a:rPr>
              <a:t>Only Alice (knowing the factorization of n) knows D.  Hence only Alice can compute D(Y)= Y</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pPr>
              <a:buFontTx/>
              <a:buNone/>
            </a:pPr>
            <a:r>
              <a:rPr lang="en-US" sz="2000" dirty="0">
                <a:latin typeface="Calibri" panose="020F0502020204030204" pitchFamily="34" charset="0"/>
                <a:cs typeface="Calibri" panose="020F0502020204030204" pitchFamily="34" charset="0"/>
              </a:rPr>
              <a:t>This D(Y) serves as Alice’s signature on Y.</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6563" name="Slide Number Placeholder 5"/>
          <p:cNvSpPr>
            <a:spLocks noGrp="1"/>
          </p:cNvSpPr>
          <p:nvPr>
            <p:ph type="sldNum" sz="quarter" idx="12"/>
          </p:nvPr>
        </p:nvSpPr>
        <p:spPr>
          <a:noFill/>
        </p:spPr>
        <p:txBody>
          <a:bodyPr/>
          <a:lstStyle/>
          <a:p>
            <a:fld id="{3225E26D-E38D-4FEA-81E5-172313E1C791}" type="slidenum">
              <a:rPr lang="en-US" smtClean="0"/>
              <a:pPr/>
              <a:t>62</a:t>
            </a:fld>
            <a:endParaRPr lang="en-US"/>
          </a:p>
        </p:txBody>
      </p:sp>
      <p:sp>
        <p:nvSpPr>
          <p:cNvPr id="66564" name="Rectangle 2"/>
          <p:cNvSpPr>
            <a:spLocks noGrp="1" noChangeArrowheads="1"/>
          </p:cNvSpPr>
          <p:nvPr>
            <p:ph type="title"/>
          </p:nvPr>
        </p:nvSpPr>
        <p:spPr>
          <a:xfrm>
            <a:off x="76200" y="141514"/>
            <a:ext cx="9144000" cy="762000"/>
          </a:xfrm>
        </p:spPr>
        <p:txBody>
          <a:bodyPr/>
          <a:lstStyle/>
          <a:p>
            <a:r>
              <a:rPr lang="en-US" sz="3600"/>
              <a:t>Old days: </a:t>
            </a:r>
            <a:r>
              <a:rPr lang="en-US" sz="3600" err="1"/>
              <a:t>p</a:t>
            </a:r>
            <a:r>
              <a:rPr lang="en-US" sz="3600"/>
              <a:t> and </a:t>
            </a:r>
            <a:r>
              <a:rPr lang="en-US" sz="3600" err="1"/>
              <a:t>q</a:t>
            </a:r>
            <a:r>
              <a:rPr lang="en-US" sz="3600"/>
              <a:t> should be “strong primes”</a:t>
            </a:r>
          </a:p>
        </p:txBody>
      </p:sp>
      <p:sp>
        <p:nvSpPr>
          <p:cNvPr id="66565" name="Rectangle 3"/>
          <p:cNvSpPr>
            <a:spLocks noGrp="1" noChangeArrowheads="1"/>
          </p:cNvSpPr>
          <p:nvPr>
            <p:ph type="body" idx="1"/>
          </p:nvPr>
        </p:nvSpPr>
        <p:spPr>
          <a:xfrm>
            <a:off x="495300" y="1465613"/>
            <a:ext cx="8153400" cy="5029200"/>
          </a:xfrm>
        </p:spPr>
        <p:txBody>
          <a:bodyPr/>
          <a:lstStyle/>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p is a “strong prime” if</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r.</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p+1 has a large prime factor, s.</a:t>
            </a:r>
          </a:p>
          <a:p>
            <a:pPr marL="990600" lvl="1" indent="-533400">
              <a:lnSpc>
                <a:spcPct val="90000"/>
              </a:lnSpc>
              <a:spcBef>
                <a:spcPts val="200"/>
              </a:spcBef>
              <a:buFontTx/>
              <a:buAutoNum type="arabicPeriod"/>
            </a:pPr>
            <a:r>
              <a:rPr lang="en-US" sz="2000" dirty="0">
                <a:latin typeface="Calibri" panose="020F0502020204030204" pitchFamily="34" charset="0"/>
                <a:cs typeface="Calibri" panose="020F0502020204030204" pitchFamily="34" charset="0"/>
              </a:rPr>
              <a:t>r-1 has a large prime factor, t.</a:t>
            </a:r>
          </a:p>
          <a:p>
            <a:pPr marL="609600" indent="-609600">
              <a:lnSpc>
                <a:spcPct val="90000"/>
              </a:lnSpc>
              <a:spcBef>
                <a:spcPts val="200"/>
              </a:spcBef>
              <a:buFontTx/>
              <a:buNone/>
            </a:pPr>
            <a:endParaRPr lang="en-US" sz="2000" dirty="0">
              <a:latin typeface="Calibri" panose="020F0502020204030204" pitchFamily="34" charset="0"/>
              <a:cs typeface="Calibri" panose="020F0502020204030204" pitchFamily="34" charset="0"/>
            </a:endParaRPr>
          </a:p>
          <a:p>
            <a:pPr marL="609600" indent="-609600">
              <a:lnSpc>
                <a:spcPct val="90000"/>
              </a:lnSpc>
              <a:spcBef>
                <a:spcPts val="200"/>
              </a:spcBef>
              <a:buFontTx/>
              <a:buNone/>
            </a:pPr>
            <a:r>
              <a:rPr lang="en-US" sz="2000" dirty="0">
                <a:latin typeface="Calibri" panose="020F0502020204030204" pitchFamily="34" charset="0"/>
                <a:cs typeface="Calibri" panose="020F0502020204030204" pitchFamily="34" charset="0"/>
              </a:rPr>
              <a:t>Other criteria (X9.31)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If e is odd (e,p-1) =1=(e, q-1)</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(p-1, q-1) should be “small”</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should not be near the ratio of two small integers</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p-q has a large prime factor</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t>
            </a:r>
            <a:r>
              <a:rPr lang="en-US" sz="2000" dirty="0" err="1">
                <a:latin typeface="Calibri" panose="020F0502020204030204" pitchFamily="34" charset="0"/>
                <a:cs typeface="Calibri" panose="020F0502020204030204" pitchFamily="34" charset="0"/>
              </a:rPr>
              <a:t>Frobenius</a:t>
            </a:r>
            <a:r>
              <a:rPr lang="en-US" sz="2000" dirty="0">
                <a:latin typeface="Calibri" panose="020F0502020204030204" pitchFamily="34" charset="0"/>
                <a:cs typeface="Calibri" panose="020F0502020204030204" pitchFamily="34" charset="0"/>
              </a:rPr>
              <a:t> test</a:t>
            </a:r>
          </a:p>
          <a:p>
            <a:pPr marL="990600" lvl="1" indent="-533400">
              <a:lnSpc>
                <a:spcPct val="90000"/>
              </a:lnSpc>
              <a:spcBef>
                <a:spcPts val="200"/>
              </a:spcBef>
            </a:pPr>
            <a:r>
              <a:rPr lang="en-US" sz="2000" dirty="0">
                <a:latin typeface="Calibri" panose="020F0502020204030204" pitchFamily="34" charset="0"/>
                <a:cs typeface="Calibri" panose="020F0502020204030204" pitchFamily="34" charset="0"/>
              </a:rPr>
              <a:t>Add a Lucas test</a:t>
            </a:r>
          </a:p>
          <a:p>
            <a:pPr marL="590550" indent="-533400">
              <a:lnSpc>
                <a:spcPct val="90000"/>
              </a:lnSpc>
              <a:buNone/>
            </a:pPr>
            <a:endParaRPr lang="en-US" sz="2400" dirty="0">
              <a:latin typeface="Calibri" panose="020F0502020204030204" pitchFamily="34" charset="0"/>
              <a:cs typeface="Calibri" panose="020F0502020204030204" pitchFamily="34" charset="0"/>
            </a:endParaRPr>
          </a:p>
          <a:p>
            <a:pPr marL="590550" indent="-533400">
              <a:lnSpc>
                <a:spcPct val="90000"/>
              </a:lnSpc>
              <a:buNone/>
            </a:pPr>
            <a:r>
              <a:rPr lang="en-US" sz="2000" dirty="0">
                <a:latin typeface="Calibri" panose="020F0502020204030204" pitchFamily="34" charset="0"/>
                <a:cs typeface="Calibri" panose="020F0502020204030204" pitchFamily="34" charset="0"/>
              </a:rPr>
              <a:t>Doesn’t matter:  ECM does just as well on strong primes.</a:t>
            </a:r>
          </a:p>
        </p:txBody>
      </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7" name="Slide Number Placeholder 5"/>
          <p:cNvSpPr>
            <a:spLocks noGrp="1"/>
          </p:cNvSpPr>
          <p:nvPr>
            <p:ph type="sldNum" sz="quarter" idx="12"/>
          </p:nvPr>
        </p:nvSpPr>
        <p:spPr>
          <a:noFill/>
        </p:spPr>
        <p:txBody>
          <a:bodyPr/>
          <a:lstStyle/>
          <a:p>
            <a:fld id="{E1F7285A-B576-4185-993B-E7D48C49655E}" type="slidenum">
              <a:rPr lang="en-US" smtClean="0"/>
              <a:pPr/>
              <a:t>63</a:t>
            </a:fld>
            <a:endParaRPr lang="en-US"/>
          </a:p>
        </p:txBody>
      </p:sp>
      <p:sp>
        <p:nvSpPr>
          <p:cNvPr id="67588" name="Rectangle 2"/>
          <p:cNvSpPr>
            <a:spLocks noGrp="1" noChangeArrowheads="1"/>
          </p:cNvSpPr>
          <p:nvPr>
            <p:ph type="title"/>
          </p:nvPr>
        </p:nvSpPr>
        <p:spPr>
          <a:xfrm>
            <a:off x="685800" y="0"/>
            <a:ext cx="7772400" cy="914400"/>
          </a:xfrm>
        </p:spPr>
        <p:txBody>
          <a:bodyPr/>
          <a:lstStyle/>
          <a:p>
            <a:r>
              <a:rPr lang="en-US" sz="3600" err="1"/>
              <a:t>Gordan’s</a:t>
            </a:r>
            <a:r>
              <a:rPr lang="en-US" sz="3600"/>
              <a:t> Algorithm</a:t>
            </a:r>
          </a:p>
        </p:txBody>
      </p:sp>
      <p:sp>
        <p:nvSpPr>
          <p:cNvPr id="67589" name="Rectangle 3"/>
          <p:cNvSpPr>
            <a:spLocks noGrp="1" noChangeArrowheads="1"/>
          </p:cNvSpPr>
          <p:nvPr>
            <p:ph type="body" idx="1"/>
          </p:nvPr>
        </p:nvSpPr>
        <p:spPr>
          <a:xfrm>
            <a:off x="685800" y="2209800"/>
            <a:ext cx="7772400" cy="3276600"/>
          </a:xfrm>
        </p:spPr>
        <p:txBody>
          <a:bodyPr/>
          <a:lstStyle/>
          <a:p>
            <a:pPr marL="609600" indent="-609600">
              <a:spcBef>
                <a:spcPts val="200"/>
              </a:spcBef>
              <a:buFontTx/>
              <a:buNone/>
            </a:pPr>
            <a:r>
              <a:rPr lang="en-US" sz="2000" dirty="0">
                <a:latin typeface="Calibri" panose="020F0502020204030204" pitchFamily="34" charset="0"/>
                <a:cs typeface="Calibri" panose="020F0502020204030204" pitchFamily="34" charset="0"/>
              </a:rPr>
              <a:t>Gordan’s algorithm</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Generate 2 primes, </a:t>
            </a:r>
            <a:r>
              <a:rPr lang="en-US" sz="2000" dirty="0" err="1">
                <a:latin typeface="Calibri" panose="020F0502020204030204" pitchFamily="34" charset="0"/>
                <a:cs typeface="Calibri" panose="020F0502020204030204" pitchFamily="34" charset="0"/>
              </a:rPr>
              <a:t>s,t</a:t>
            </a:r>
            <a:r>
              <a:rPr lang="en-US" sz="2000" dirty="0">
                <a:latin typeface="Calibri" panose="020F0502020204030204" pitchFamily="34" charset="0"/>
                <a:cs typeface="Calibri" panose="020F0502020204030204" pitchFamily="34" charset="0"/>
              </a:rPr>
              <a:t> of roughly same length.</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Pick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(2it+1),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i</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r= (2it+1).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Compute,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2(s</a:t>
            </a:r>
            <a:r>
              <a:rPr lang="en-US" sz="2000" baseline="30000" dirty="0">
                <a:latin typeface="Calibri" panose="020F0502020204030204" pitchFamily="34" charset="0"/>
                <a:cs typeface="Calibri" panose="020F0502020204030204" pitchFamily="34" charset="0"/>
              </a:rPr>
              <a:t>(r-2)</a:t>
            </a:r>
            <a:r>
              <a:rPr lang="en-US" sz="2000" dirty="0">
                <a:latin typeface="Calibri" panose="020F0502020204030204" pitchFamily="34" charset="0"/>
                <a:cs typeface="Calibri" panose="020F0502020204030204" pitchFamily="34" charset="0"/>
              </a:rPr>
              <a:t> (mod r))s-1.</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Select 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Find first prime in sequence,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 j=j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+1,…; denote this prime as p= (p</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+2jrs).</a:t>
            </a:r>
          </a:p>
          <a:p>
            <a:pPr marL="609600" indent="-609600">
              <a:spcBef>
                <a:spcPts val="200"/>
              </a:spcBef>
              <a:buFontTx/>
              <a:buAutoNum type="arabicPeriod"/>
            </a:pPr>
            <a:r>
              <a:rPr lang="en-US" sz="2000" dirty="0">
                <a:latin typeface="Calibri" panose="020F0502020204030204" pitchFamily="34" charset="0"/>
                <a:cs typeface="Calibri" panose="020F0502020204030204" pitchFamily="34" charset="0"/>
              </a:rPr>
              <a:t>return(p)</a:t>
            </a:r>
          </a:p>
          <a:p>
            <a:pPr marL="609600" indent="-609600">
              <a:buFontTx/>
              <a:buAutoNum type="arabicPeriod"/>
            </a:pPr>
            <a:endParaRPr lang="en-US" sz="2000" dirty="0"/>
          </a:p>
        </p:txBody>
      </p:sp>
    </p:spTree>
  </p:cSld>
  <p:clrMapOvr>
    <a:masterClrMapping/>
  </p:clrMapOvr>
  <p:transition/>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7" name="Slide Number Placeholder 5"/>
          <p:cNvSpPr>
            <a:spLocks noGrp="1"/>
          </p:cNvSpPr>
          <p:nvPr>
            <p:ph type="sldNum" sz="quarter" idx="12"/>
          </p:nvPr>
        </p:nvSpPr>
        <p:spPr>
          <a:noFill/>
        </p:spPr>
        <p:txBody>
          <a:bodyPr/>
          <a:lstStyle/>
          <a:p>
            <a:fld id="{BC5600F4-56BC-4CBD-8DEE-787D97BBFB8B}" type="slidenum">
              <a:rPr lang="en-US" smtClean="0"/>
              <a:pPr/>
              <a:t>64</a:t>
            </a:fld>
            <a:endParaRPr lang="en-US"/>
          </a:p>
        </p:txBody>
      </p:sp>
      <p:sp>
        <p:nvSpPr>
          <p:cNvPr id="77828" name="Rectangle 2"/>
          <p:cNvSpPr>
            <a:spLocks noGrp="1" noChangeArrowheads="1"/>
          </p:cNvSpPr>
          <p:nvPr>
            <p:ph type="title"/>
          </p:nvPr>
        </p:nvSpPr>
        <p:spPr>
          <a:xfrm>
            <a:off x="685800" y="0"/>
            <a:ext cx="7772400" cy="914400"/>
          </a:xfrm>
        </p:spPr>
        <p:txBody>
          <a:bodyPr/>
          <a:lstStyle/>
          <a:p>
            <a:r>
              <a:rPr lang="en-US" sz="3600"/>
              <a:t>Attacks</a:t>
            </a:r>
          </a:p>
        </p:txBody>
      </p:sp>
      <p:sp>
        <p:nvSpPr>
          <p:cNvPr id="77829" name="Rectangle 3"/>
          <p:cNvSpPr>
            <a:spLocks noGrp="1" noChangeArrowheads="1"/>
          </p:cNvSpPr>
          <p:nvPr>
            <p:ph type="body" idx="1"/>
          </p:nvPr>
        </p:nvSpPr>
        <p:spPr>
          <a:xfrm>
            <a:off x="190500" y="1905000"/>
            <a:ext cx="8763000" cy="3276600"/>
          </a:xfrm>
        </p:spPr>
        <p:txBody>
          <a:bodyPr/>
          <a:lstStyle/>
          <a:p>
            <a:pPr>
              <a:spcBef>
                <a:spcPts val="200"/>
              </a:spcBef>
            </a:pPr>
            <a:r>
              <a:rPr lang="en-US" sz="2000" dirty="0">
                <a:latin typeface="Calibri" panose="020F0502020204030204" pitchFamily="34" charset="0"/>
                <a:cs typeface="Calibri" panose="020F0502020204030204" pitchFamily="34" charset="0"/>
              </a:rPr>
              <a:t>Elementary</a:t>
            </a:r>
          </a:p>
          <a:p>
            <a:pPr lvl="1">
              <a:spcBef>
                <a:spcPts val="200"/>
              </a:spcBef>
            </a:pPr>
            <a:r>
              <a:rPr lang="en-US" sz="2000" dirty="0">
                <a:latin typeface="Calibri" panose="020F0502020204030204" pitchFamily="34" charset="0"/>
                <a:cs typeface="Calibri" panose="020F0502020204030204" pitchFamily="34" charset="0"/>
              </a:rPr>
              <a:t>Common Modulus: K</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K</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,pq)</a:t>
            </a:r>
          </a:p>
          <a:p>
            <a:pPr>
              <a:spcBef>
                <a:spcPts val="200"/>
              </a:spcBef>
            </a:pPr>
            <a:r>
              <a:rPr lang="en-US" sz="2000" dirty="0">
                <a:latin typeface="Calibri" panose="020F0502020204030204" pitchFamily="34" charset="0"/>
                <a:cs typeface="Calibri" panose="020F0502020204030204" pitchFamily="34" charset="0"/>
              </a:rPr>
              <a:t>Low Public Exponent</a:t>
            </a:r>
          </a:p>
          <a:p>
            <a:pPr lvl="1">
              <a:spcBef>
                <a:spcPts val="200"/>
              </a:spcBef>
            </a:pPr>
            <a:r>
              <a:rPr lang="en-US" sz="2000" dirty="0">
                <a:latin typeface="Calibri" panose="020F0502020204030204" pitchFamily="34" charset="0"/>
                <a:cs typeface="Calibri" panose="020F0502020204030204" pitchFamily="34" charset="0"/>
              </a:rPr>
              <a:t>Wiener: Let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q&lt;p&lt;2q, d&lt;1/3n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given &lt;</a:t>
            </a:r>
            <a:r>
              <a:rPr lang="en-US" sz="2000" dirty="0" err="1">
                <a:latin typeface="Calibri" panose="020F0502020204030204" pitchFamily="34" charset="0"/>
                <a:cs typeface="Calibri" panose="020F0502020204030204" pitchFamily="34" charset="0"/>
              </a:rPr>
              <a:t>N,e</a:t>
            </a:r>
            <a:r>
              <a:rPr lang="en-US" sz="2000" dirty="0">
                <a:latin typeface="Calibri" panose="020F0502020204030204" pitchFamily="34" charset="0"/>
                <a:cs typeface="Calibri" panose="020F0502020204030204" pitchFamily="34" charset="0"/>
              </a:rPr>
              <a:t>&gt; and  ed=1 (mod f(n)), we can find d efficiently.</a:t>
            </a:r>
          </a:p>
          <a:p>
            <a:pPr lvl="2">
              <a:spcBef>
                <a:spcPts val="200"/>
              </a:spcBef>
            </a:pPr>
            <a:r>
              <a:rPr lang="en-US" sz="2000" dirty="0">
                <a:latin typeface="Calibri" panose="020F0502020204030204" pitchFamily="34" charset="0"/>
                <a:cs typeface="Calibri" panose="020F0502020204030204" pitchFamily="34" charset="0"/>
              </a:rPr>
              <a:t>Uses continued fractions</a:t>
            </a:r>
          </a:p>
          <a:p>
            <a:pPr lvl="1">
              <a:spcBef>
                <a:spcPts val="200"/>
              </a:spcBef>
            </a:pPr>
            <a:r>
              <a:rPr lang="en-US" sz="2000" dirty="0">
                <a:latin typeface="Calibri" panose="020F0502020204030204" pitchFamily="34" charset="0"/>
                <a:cs typeface="Calibri" panose="020F0502020204030204" pitchFamily="34" charset="0"/>
              </a:rPr>
              <a:t>Coppersmith’s Theorem: Let N be an integer and f a monic polynomial over Z, X=N</a:t>
            </a:r>
            <a:r>
              <a:rPr lang="en-US" sz="2000" baseline="30000" dirty="0">
                <a:latin typeface="Calibri" panose="020F0502020204030204" pitchFamily="34" charset="0"/>
                <a:cs typeface="Calibri" panose="020F0502020204030204" pitchFamily="34" charset="0"/>
              </a:rPr>
              <a:t>1/d-e</a:t>
            </a:r>
            <a:r>
              <a:rPr lang="en-US" sz="2000" dirty="0">
                <a:latin typeface="Calibri" panose="020F0502020204030204" pitchFamily="34" charset="0"/>
                <a:cs typeface="Calibri" panose="020F0502020204030204" pitchFamily="34" charset="0"/>
              </a:rPr>
              <a:t> for some e≠0.  Given &lt;N, f&gt;, we can efficiently find all integers |x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|&lt;X satisfying f(x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0 (mod N).  Running time is dominated by LLL on lattice with dimension O(min(1/𝜖, lg(N)).</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1" name="Slide Number Placeholder 5"/>
          <p:cNvSpPr>
            <a:spLocks noGrp="1"/>
          </p:cNvSpPr>
          <p:nvPr>
            <p:ph type="sldNum" sz="quarter" idx="12"/>
          </p:nvPr>
        </p:nvSpPr>
        <p:spPr>
          <a:noFill/>
        </p:spPr>
        <p:txBody>
          <a:bodyPr/>
          <a:lstStyle/>
          <a:p>
            <a:fld id="{8F160014-7033-4729-B7AD-7985B4273EE4}" type="slidenum">
              <a:rPr lang="en-US" smtClean="0"/>
              <a:pPr/>
              <a:t>65</a:t>
            </a:fld>
            <a:endParaRPr lang="en-US"/>
          </a:p>
        </p:txBody>
      </p:sp>
      <p:sp>
        <p:nvSpPr>
          <p:cNvPr id="78852" name="Rectangle 2"/>
          <p:cNvSpPr>
            <a:spLocks noGrp="1" noChangeArrowheads="1"/>
          </p:cNvSpPr>
          <p:nvPr>
            <p:ph type="title"/>
          </p:nvPr>
        </p:nvSpPr>
        <p:spPr>
          <a:xfrm>
            <a:off x="685800" y="0"/>
            <a:ext cx="7772400" cy="914400"/>
          </a:xfrm>
        </p:spPr>
        <p:txBody>
          <a:bodyPr/>
          <a:lstStyle/>
          <a:p>
            <a:r>
              <a:rPr lang="en-US" sz="3600"/>
              <a:t>Attacks, continued</a:t>
            </a:r>
          </a:p>
        </p:txBody>
      </p:sp>
      <p:sp>
        <p:nvSpPr>
          <p:cNvPr id="78853" name="Rectangle 3"/>
          <p:cNvSpPr>
            <a:spLocks noGrp="1" noChangeArrowheads="1"/>
          </p:cNvSpPr>
          <p:nvPr>
            <p:ph type="body" idx="1"/>
          </p:nvPr>
        </p:nvSpPr>
        <p:spPr>
          <a:xfrm>
            <a:off x="533400" y="1868384"/>
            <a:ext cx="8229600" cy="4800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rPr>
              <a:t>Related Messages and low exponents</a:t>
            </a:r>
          </a:p>
          <a:p>
            <a:pPr lvl="1">
              <a:lnSpc>
                <a:spcPct val="80000"/>
              </a:lnSpc>
              <a:spcBef>
                <a:spcPts val="200"/>
              </a:spcBef>
            </a:pPr>
            <a:r>
              <a:rPr lang="en-US" sz="2000" dirty="0">
                <a:latin typeface="Calibri" panose="020F0502020204030204" pitchFamily="34" charset="0"/>
                <a:cs typeface="Calibri" panose="020F0502020204030204" pitchFamily="34" charset="0"/>
              </a:rPr>
              <a:t>Coppersmith’s theorem can be used to strengthen Franklin-Reiter Related Message attack if e=3 and pad is &lt;1/9 message length.</a:t>
            </a:r>
          </a:p>
          <a:p>
            <a:pPr>
              <a:lnSpc>
                <a:spcPct val="80000"/>
              </a:lnSpc>
              <a:spcBef>
                <a:spcPts val="200"/>
              </a:spcBef>
            </a:pPr>
            <a:r>
              <a:rPr lang="en-US" sz="2000" dirty="0">
                <a:latin typeface="Calibri" panose="020F0502020204030204" pitchFamily="34" charset="0"/>
                <a:cs typeface="Calibri" panose="020F0502020204030204" pitchFamily="34" charset="0"/>
              </a:rPr>
              <a:t>Timing/Glitching</a:t>
            </a:r>
          </a:p>
          <a:p>
            <a:pPr>
              <a:lnSpc>
                <a:spcPct val="80000"/>
              </a:lnSpc>
              <a:spcBef>
                <a:spcPts val="200"/>
              </a:spcBef>
            </a:pPr>
            <a:r>
              <a:rPr lang="en-US" sz="2000" dirty="0" err="1">
                <a:latin typeface="Calibri" panose="020F0502020204030204" pitchFamily="34" charset="0"/>
                <a:cs typeface="Calibri" panose="020F0502020204030204" pitchFamily="34" charset="0"/>
              </a:rPr>
              <a:t>Bleichenbacher’s</a:t>
            </a:r>
            <a:r>
              <a:rPr lang="en-US" sz="2000" dirty="0">
                <a:latin typeface="Calibri" panose="020F0502020204030204" pitchFamily="34" charset="0"/>
                <a:cs typeface="Calibri" panose="020F0502020204030204" pitchFamily="34" charset="0"/>
              </a:rPr>
              <a:t> Attack on PKCS 1</a:t>
            </a:r>
          </a:p>
          <a:p>
            <a:pPr>
              <a:lnSpc>
                <a:spcPct val="80000"/>
              </a:lnSpc>
              <a:spcBef>
                <a:spcPts val="200"/>
              </a:spcBef>
            </a:pPr>
            <a:r>
              <a:rPr lang="en-US" sz="2000" dirty="0">
                <a:latin typeface="Calibri" panose="020F0502020204030204" pitchFamily="34" charset="0"/>
                <a:cs typeface="Calibri" panose="020F0502020204030204" pitchFamily="34" charset="0"/>
              </a:rPr>
              <a:t>Factoring</a:t>
            </a:r>
          </a:p>
          <a:p>
            <a:pPr lvl="1">
              <a:lnSpc>
                <a:spcPct val="80000"/>
              </a:lnSpc>
              <a:spcBef>
                <a:spcPts val="200"/>
              </a:spcBef>
            </a:pPr>
            <a:r>
              <a:rPr lang="en-US" sz="2000" dirty="0">
                <a:latin typeface="Calibri" panose="020F0502020204030204" pitchFamily="34" charset="0"/>
                <a:cs typeface="Calibri" panose="020F0502020204030204" pitchFamily="34" charset="0"/>
              </a:rPr>
              <a:t>Pollard rho</a:t>
            </a:r>
          </a:p>
          <a:p>
            <a:pPr lvl="1">
              <a:lnSpc>
                <a:spcPct val="80000"/>
              </a:lnSpc>
              <a:spcBef>
                <a:spcPts val="200"/>
              </a:spcBef>
            </a:pPr>
            <a:r>
              <a:rPr lang="en-US" sz="2000" dirty="0">
                <a:latin typeface="Calibri" panose="020F0502020204030204" pitchFamily="34" charset="0"/>
                <a:cs typeface="Calibri" panose="020F0502020204030204" pitchFamily="34" charset="0"/>
              </a:rPr>
              <a:t>p-1</a:t>
            </a:r>
          </a:p>
          <a:p>
            <a:pPr lvl="1">
              <a:lnSpc>
                <a:spcPct val="80000"/>
              </a:lnSpc>
              <a:spcBef>
                <a:spcPts val="200"/>
              </a:spcBef>
            </a:pPr>
            <a:r>
              <a:rPr lang="en-US" sz="2000" dirty="0">
                <a:latin typeface="Calibri" panose="020F0502020204030204" pitchFamily="34" charset="0"/>
                <a:cs typeface="Calibri" panose="020F0502020204030204" pitchFamily="34" charset="0"/>
              </a:rPr>
              <a:t>Quadratic Sieve</a:t>
            </a:r>
          </a:p>
          <a:p>
            <a:pPr lvl="1">
              <a:lnSpc>
                <a:spcPct val="80000"/>
              </a:lnSpc>
              <a:spcBef>
                <a:spcPts val="200"/>
              </a:spcBef>
            </a:pPr>
            <a:r>
              <a:rPr lang="en-US" sz="2000" dirty="0">
                <a:latin typeface="Calibri" panose="020F0502020204030204" pitchFamily="34" charset="0"/>
                <a:cs typeface="Calibri" panose="020F0502020204030204" pitchFamily="34" charset="0"/>
              </a:rPr>
              <a:t>Number Field Sieve</a:t>
            </a:r>
          </a:p>
          <a:p>
            <a:pPr lvl="1">
              <a:lnSpc>
                <a:spcPct val="80000"/>
              </a:lnSpc>
              <a:spcBef>
                <a:spcPts val="200"/>
              </a:spcBef>
            </a:pPr>
            <a:endParaRPr lang="en-US" sz="2000" dirty="0">
              <a:latin typeface="Calibri" panose="020F0502020204030204" pitchFamily="34" charset="0"/>
              <a:cs typeface="Calibri" panose="020F0502020204030204" pitchFamily="34" charset="0"/>
            </a:endParaRPr>
          </a:p>
          <a:p>
            <a:pPr>
              <a:lnSpc>
                <a:spcPct val="80000"/>
              </a:lnSpc>
              <a:spcBef>
                <a:spcPts val="200"/>
              </a:spcBef>
            </a:pPr>
            <a:r>
              <a:rPr lang="en-US" sz="2000" dirty="0">
                <a:latin typeface="Calibri" panose="020F0502020204030204" pitchFamily="34" charset="0"/>
                <a:cs typeface="Calibri" panose="020F0502020204030204" pitchFamily="34" charset="0"/>
              </a:rPr>
              <a:t>Reference: </a:t>
            </a:r>
            <a:r>
              <a:rPr lang="en-US" sz="2000" dirty="0" err="1">
                <a:latin typeface="Calibri" panose="020F0502020204030204" pitchFamily="34" charset="0"/>
                <a:cs typeface="Calibri" panose="020F0502020204030204" pitchFamily="34" charset="0"/>
              </a:rPr>
              <a:t>Boneh</a:t>
            </a:r>
            <a:r>
              <a:rPr lang="en-US" sz="2000" dirty="0">
                <a:latin typeface="Calibri" panose="020F0502020204030204" pitchFamily="34" charset="0"/>
                <a:cs typeface="Calibri" panose="020F0502020204030204" pitchFamily="34" charset="0"/>
              </a:rPr>
              <a:t>, Twenty years of attacks on RSA. Notices AMS.</a:t>
            </a:r>
          </a:p>
        </p:txBody>
      </p:sp>
    </p:spTree>
  </p:cSld>
  <p:clrMapOvr>
    <a:masterClrMapping/>
  </p:clrMapOvr>
  <p:transition/>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0"/>
            <a:ext cx="7772400" cy="838200"/>
          </a:xfrm>
        </p:spPr>
        <p:txBody>
          <a:bodyPr/>
          <a:lstStyle/>
          <a:p>
            <a:r>
              <a:rPr lang="en-US" sz="3600"/>
              <a:t>Common Modulus Attack</a:t>
            </a:r>
          </a:p>
        </p:txBody>
      </p:sp>
      <p:sp>
        <p:nvSpPr>
          <p:cNvPr id="225283" name="Rectangle 3"/>
          <p:cNvSpPr>
            <a:spLocks noGrp="1" noChangeArrowheads="1"/>
          </p:cNvSpPr>
          <p:nvPr>
            <p:ph type="body" idx="1"/>
          </p:nvPr>
        </p:nvSpPr>
        <p:spPr>
          <a:xfrm>
            <a:off x="685800" y="1752600"/>
            <a:ext cx="7772400" cy="4114800"/>
          </a:xfrm>
        </p:spPr>
        <p:txBody>
          <a:bodyPr/>
          <a:lstStyle/>
          <a:p>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e1</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a:t>
            </a:r>
            <a:r>
              <a:rPr lang="en-US" sz="2000" baseline="30000" dirty="0">
                <a:latin typeface="Calibri" panose="020F0502020204030204" pitchFamily="34" charset="0"/>
                <a:cs typeface="Calibri" panose="020F0502020204030204" pitchFamily="34" charset="0"/>
              </a:rPr>
              <a:t>e2</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e</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1</a:t>
            </a:r>
          </a:p>
          <a:p>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d1 </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d2 </a:t>
            </a:r>
            <a:r>
              <a:rPr lang="en-US" sz="2000" dirty="0">
                <a:latin typeface="Calibri" panose="020F0502020204030204" pitchFamily="34" charset="0"/>
                <a:cs typeface="Calibri" panose="020F0502020204030204" pitchFamily="34" charset="0"/>
              </a:rPr>
              <a:t>= m, oops!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66</a:t>
            </a:fld>
            <a:endParaRPr lang="en-US"/>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Slide Number Placeholder 5"/>
          <p:cNvSpPr>
            <a:spLocks noGrp="1"/>
          </p:cNvSpPr>
          <p:nvPr>
            <p:ph type="sldNum" sz="quarter" idx="12"/>
          </p:nvPr>
        </p:nvSpPr>
        <p:spPr>
          <a:noFill/>
        </p:spPr>
        <p:txBody>
          <a:bodyPr/>
          <a:lstStyle/>
          <a:p>
            <a:fld id="{272C27C0-D23F-417A-87D2-D26CD05F2032}" type="slidenum">
              <a:rPr lang="en-US" smtClean="0"/>
              <a:pPr/>
              <a:t>67</a:t>
            </a:fld>
            <a:endParaRPr lang="en-US"/>
          </a:p>
        </p:txBody>
      </p:sp>
      <p:sp>
        <p:nvSpPr>
          <p:cNvPr id="25604" name="Rectangle 2"/>
          <p:cNvSpPr>
            <a:spLocks noGrp="1" noChangeArrowheads="1"/>
          </p:cNvSpPr>
          <p:nvPr>
            <p:ph type="title"/>
          </p:nvPr>
        </p:nvSpPr>
        <p:spPr>
          <a:xfrm>
            <a:off x="685800" y="228600"/>
            <a:ext cx="7772400" cy="762000"/>
          </a:xfrm>
        </p:spPr>
        <p:txBody>
          <a:bodyPr/>
          <a:lstStyle/>
          <a:p>
            <a:r>
              <a:rPr lang="en-US" sz="3600"/>
              <a:t>Small exponent attack on RSA</a:t>
            </a:r>
          </a:p>
        </p:txBody>
      </p:sp>
      <mc:AlternateContent xmlns:mc="http://schemas.openxmlformats.org/markup-compatibility/2006" xmlns:a14="http://schemas.microsoft.com/office/drawing/2010/main">
        <mc:Choice Requires="a14">
          <p:sp>
            <p:nvSpPr>
              <p:cNvPr id="25605" name="Rectangle 3"/>
              <p:cNvSpPr>
                <a:spLocks noGrp="1" noChangeArrowheads="1"/>
              </p:cNvSpPr>
              <p:nvPr>
                <p:ph type="body" idx="1"/>
              </p:nvPr>
            </p:nvSpPr>
            <p:spPr>
              <a:xfrm>
                <a:off x="342900" y="2057400"/>
                <a:ext cx="8458200" cy="4419600"/>
              </a:xfrm>
            </p:spPr>
            <p:txBody>
              <a:bodyPr/>
              <a:lstStyle/>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If q&lt;p&lt;2q, n=</a:t>
                </a:r>
                <a:r>
                  <a:rPr lang="en-US" sz="2000" dirty="0" err="1">
                    <a:latin typeface="Calibri" panose="020F0502020204030204" pitchFamily="34" charset="0"/>
                    <a:cs typeface="Calibri" panose="020F0502020204030204" pitchFamily="34" charset="0"/>
                    <a:sym typeface="Symbol" pitchFamily="18" charset="2"/>
                  </a:rPr>
                  <a:t>pq</a:t>
                </a:r>
                <a:r>
                  <a:rPr lang="en-US" sz="2000" dirty="0">
                    <a:latin typeface="Calibri" panose="020F0502020204030204" pitchFamily="34" charset="0"/>
                    <a:cs typeface="Calibri" panose="020F0502020204030204" pitchFamily="34" charset="0"/>
                    <a:sym typeface="Symbol" pitchFamily="18" charset="2"/>
                  </a:rPr>
                  <a:t>, 1</a:t>
                </a:r>
                <a:r>
                  <a:rPr lang="en-US" sz="2000" dirty="0">
                    <a:latin typeface="Calibri" panose="020F0502020204030204" pitchFamily="34" charset="0"/>
                    <a:cs typeface="Calibri" panose="020F0502020204030204" pitchFamily="34" charset="0"/>
                  </a:rPr>
                  <a:t>≤</a:t>
                </a:r>
                <a:r>
                  <a:rPr lang="en-US" sz="2000" dirty="0">
                    <a:latin typeface="Calibri" panose="020F0502020204030204" pitchFamily="34" charset="0"/>
                    <a:cs typeface="Calibri" panose="020F0502020204030204" pitchFamily="34" charset="0"/>
                    <a:sym typeface="Symbol" pitchFamily="18" charset="2"/>
                  </a:rPr>
                  <a:t>d,e&lt;</a:t>
                </a:r>
                <a:r>
                  <a:rPr lang="en-US" sz="2000" dirty="0">
                    <a:latin typeface="Calibri" panose="020F0502020204030204" pitchFamily="34" charset="0"/>
                    <a:cs typeface="Calibri" panose="020F0502020204030204" pitchFamily="34" charset="0"/>
                  </a:rPr>
                  <a:t>f(n) and d&lt;1/3 n</a:t>
                </a:r>
                <a:r>
                  <a:rPr lang="en-US" sz="2000" baseline="30000" dirty="0">
                    <a:latin typeface="Calibri" panose="020F0502020204030204" pitchFamily="34" charset="0"/>
                    <a:cs typeface="Calibri" panose="020F0502020204030204" pitchFamily="34" charset="0"/>
                  </a:rPr>
                  <a:t>1/4</a:t>
                </a:r>
                <a:r>
                  <a:rPr lang="en-US" sz="2000" dirty="0">
                    <a:latin typeface="Calibri" panose="020F0502020204030204" pitchFamily="34" charset="0"/>
                    <a:cs typeface="Calibri" panose="020F0502020204030204" pitchFamily="34" charset="0"/>
                  </a:rPr>
                  <a:t>, d can be calculated quickly.</a:t>
                </a:r>
              </a:p>
              <a:p>
                <a:pPr>
                  <a:lnSpc>
                    <a:spcPct val="80000"/>
                  </a:lnSpc>
                  <a:spcBef>
                    <a:spcPts val="200"/>
                  </a:spcBef>
                </a:pPr>
                <a:endParaRPr lang="en-US" sz="2000" dirty="0">
                  <a:latin typeface="Calibri" panose="020F0502020204030204" pitchFamily="34" charset="0"/>
                  <a:cs typeface="Calibri" panose="020F0502020204030204" pitchFamily="34" charset="0"/>
                  <a:sym typeface="Symbol" pitchFamily="18" charset="2"/>
                </a:endParaRPr>
              </a:p>
              <a:p>
                <a:pPr>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Proof: </a:t>
                </a:r>
              </a:p>
              <a:p>
                <a:pPr lvl="1">
                  <a:lnSpc>
                    <a:spcPct val="80000"/>
                  </a:lnSpc>
                  <a:spcBef>
                    <a:spcPts val="200"/>
                  </a:spcBef>
                </a:pPr>
                <a:r>
                  <a:rPr lang="en-US" sz="2000" dirty="0">
                    <a:latin typeface="Calibri" panose="020F0502020204030204" pitchFamily="34" charset="0"/>
                    <a:cs typeface="Calibri" panose="020F0502020204030204" pitchFamily="34" charset="0"/>
                    <a:sym typeface="Symbol" pitchFamily="18" charset="2"/>
                  </a:rPr>
                  <a:t>q&lt;</a:t>
                </a:r>
                <a:r>
                  <a:rPr lang="en-US" sz="2000" dirty="0">
                    <a:latin typeface="Calibri" panose="020F0502020204030204" pitchFamily="34" charset="0"/>
                    <a:cs typeface="Calibri" panose="020F0502020204030204" pitchFamily="34" charset="0"/>
                  </a:rPr>
                  <a:t>√n, n-f(n)&lt;3√n.  </a:t>
                </a:r>
                <a14:m>
                  <m:oMath xmlns:m="http://schemas.openxmlformats.org/officeDocument/2006/math">
                    <m:r>
                      <a:rPr lang="en-US" sz="2000" b="0" i="1" smtClean="0">
                        <a:latin typeface="Cambria Math" panose="02040503050406030204" pitchFamily="18" charset="0"/>
                        <a:cs typeface="Arial" pitchFamily="34" charset="0"/>
                      </a:rPr>
                      <m:t>𝑒𝑑</m:t>
                    </m:r>
                    <m:r>
                      <a:rPr lang="en-US" sz="2000" b="0" i="1" smtClean="0">
                        <a:latin typeface="Cambria Math" panose="02040503050406030204" pitchFamily="18" charset="0"/>
                        <a:cs typeface="Arial" pitchFamily="34" charset="0"/>
                      </a:rPr>
                      <m:t>=1+</m:t>
                    </m:r>
                    <m:r>
                      <a:rPr lang="en-US" sz="2000" b="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𝑘</m:t>
                    </m:r>
                  </m:oMath>
                </a14:m>
                <a:r>
                  <a:rPr lang="en-US" sz="2000" dirty="0">
                    <a:latin typeface="Calibri" panose="020F0502020204030204" pitchFamily="34" charset="0"/>
                    <a:cs typeface="Calibri" panose="020F0502020204030204" pitchFamily="34" charset="0"/>
                  </a:rPr>
                  <a:t>. So, </a:t>
                </a:r>
                <a14:m>
                  <m:oMath xmlns:m="http://schemas.openxmlformats.org/officeDocument/2006/math">
                    <m:r>
                      <a:rPr lang="en-US" sz="2000" i="1" smtClean="0">
                        <a:latin typeface="Cambria Math" panose="02040503050406030204" pitchFamily="18" charset="0"/>
                        <a:ea typeface="Cambria Math" panose="02040503050406030204" pitchFamily="18" charset="0"/>
                        <a:cs typeface="Arial" pitchFamily="34" charset="0"/>
                      </a:rPr>
                      <m:t>𝜑</m:t>
                    </m:r>
                    <m:d>
                      <m:dPr>
                        <m:ctrlPr>
                          <a:rPr lang="en-US" sz="2000" b="0" i="1" smtClean="0">
                            <a:latin typeface="Cambria Math" panose="02040503050406030204" pitchFamily="18" charset="0"/>
                            <a:ea typeface="Cambria Math" panose="02040503050406030204" pitchFamily="18" charset="0"/>
                            <a:cs typeface="Arial" pitchFamily="34" charset="0"/>
                          </a:rPr>
                        </m:ctrlPr>
                      </m:dPr>
                      <m:e>
                        <m:r>
                          <a:rPr lang="en-US" sz="2000" b="0" i="1" smtClean="0">
                            <a:latin typeface="Cambria Math" panose="02040503050406030204" pitchFamily="18" charset="0"/>
                            <a:ea typeface="Cambria Math" panose="02040503050406030204" pitchFamily="18" charset="0"/>
                            <a:cs typeface="Arial" pitchFamily="34" charset="0"/>
                          </a:rPr>
                          <m:t>𝑛</m:t>
                        </m:r>
                      </m:e>
                    </m:d>
                    <m:r>
                      <a:rPr lang="en-US" sz="2000" b="0" i="1" smtClean="0">
                        <a:latin typeface="Cambria Math" panose="02040503050406030204" pitchFamily="18" charset="0"/>
                        <a:ea typeface="Cambria Math" panose="02040503050406030204" pitchFamily="18" charset="0"/>
                        <a:cs typeface="Arial" pitchFamily="34" charset="0"/>
                      </a:rPr>
                      <m:t>&lt;</m:t>
                    </m:r>
                    <m:r>
                      <a:rPr lang="en-US" sz="2000" b="0" i="1" smtClean="0">
                        <a:latin typeface="Cambria Math" panose="02040503050406030204" pitchFamily="18" charset="0"/>
                        <a:ea typeface="Cambria Math" panose="02040503050406030204" pitchFamily="18" charset="0"/>
                        <a:cs typeface="Arial" pitchFamily="34" charset="0"/>
                      </a:rPr>
                      <m:t>𝑒𝑑</m:t>
                    </m:r>
                    <m:r>
                      <a:rPr lang="en-US" sz="2000" b="0" i="1" smtClean="0">
                        <a:latin typeface="Cambria Math" panose="02040503050406030204" pitchFamily="18" charset="0"/>
                        <a:ea typeface="Cambria Math" panose="02040503050406030204" pitchFamily="18" charset="0"/>
                        <a:cs typeface="Arial" pitchFamily="34" charset="0"/>
                      </a:rPr>
                      <m:t>&lt;</m:t>
                    </m:r>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3</m:t>
                        </m:r>
                      </m:den>
                    </m:f>
                    <m:sSup>
                      <m:sSupPr>
                        <m:ctrlPr>
                          <a:rPr lang="en-US" sz="2000" b="0" i="1" smtClean="0">
                            <a:latin typeface="Cambria Math" panose="02040503050406030204" pitchFamily="18" charset="0"/>
                            <a:ea typeface="Cambria Math" panose="02040503050406030204" pitchFamily="18" charset="0"/>
                            <a:cs typeface="Arial" pitchFamily="34" charset="0"/>
                          </a:rPr>
                        </m:ctrlPr>
                      </m:sSupPr>
                      <m:e>
                        <m:r>
                          <a:rPr lang="en-US" sz="2000" b="0" i="1" smtClean="0">
                            <a:latin typeface="Cambria Math" panose="02040503050406030204" pitchFamily="18" charset="0"/>
                            <a:ea typeface="Cambria Math" panose="02040503050406030204" pitchFamily="18" charset="0"/>
                            <a:cs typeface="Arial" pitchFamily="34" charset="0"/>
                          </a:rPr>
                          <m:t>𝑛</m:t>
                        </m:r>
                      </m:e>
                      <m:sup>
                        <m:f>
                          <m:fPr>
                            <m:ctrlPr>
                              <a:rPr lang="en-US" sz="2000" b="0" i="1" smtClean="0">
                                <a:latin typeface="Cambria Math" panose="02040503050406030204" pitchFamily="18" charset="0"/>
                                <a:ea typeface="Cambria Math" panose="02040503050406030204" pitchFamily="18" charset="0"/>
                                <a:cs typeface="Arial" pitchFamily="34" charset="0"/>
                              </a:rPr>
                            </m:ctrlPr>
                          </m:fPr>
                          <m:num>
                            <m:r>
                              <a:rPr lang="en-US" sz="2000" b="0" i="1" smtClean="0">
                                <a:latin typeface="Cambria Math" panose="02040503050406030204" pitchFamily="18" charset="0"/>
                                <a:ea typeface="Cambria Math" panose="02040503050406030204" pitchFamily="18" charset="0"/>
                                <a:cs typeface="Arial" pitchFamily="34" charset="0"/>
                              </a:rPr>
                              <m:t>1</m:t>
                            </m:r>
                          </m:num>
                          <m:den>
                            <m:r>
                              <a:rPr lang="en-US" sz="2000" b="0" i="1" smtClean="0">
                                <a:latin typeface="Cambria Math" panose="02040503050406030204" pitchFamily="18" charset="0"/>
                                <a:ea typeface="Cambria Math" panose="02040503050406030204" pitchFamily="18" charset="0"/>
                                <a:cs typeface="Arial" pitchFamily="34" charset="0"/>
                              </a:rPr>
                              <m:t>4</m:t>
                            </m:r>
                          </m:den>
                        </m:f>
                      </m:sup>
                    </m:sSup>
                  </m:oMath>
                </a14:m>
                <a:r>
                  <a:rPr lang="en-US" sz="2000" dirty="0">
                    <a:latin typeface="Calibri" panose="020F0502020204030204" pitchFamily="34" charset="0"/>
                    <a:cs typeface="Calibri" panose="020F0502020204030204" pitchFamily="34" charset="0"/>
                  </a:rPr>
                  <a:t>.  </a:t>
                </a:r>
                <a14:m>
                  <m:oMath xmlns:m="http://schemas.openxmlformats.org/officeDocument/2006/math">
                    <m:r>
                      <a:rPr lang="en-US" sz="2000" b="0" i="1" smtClean="0">
                        <a:latin typeface="Cambria Math" panose="02040503050406030204" pitchFamily="18" charset="0"/>
                      </a:rPr>
                      <m:t>𝑘𝑛</m:t>
                    </m:r>
                    <m:r>
                      <a:rPr lang="en-US" sz="2000" b="0" i="1" smtClean="0">
                        <a:latin typeface="Cambria Math" panose="02040503050406030204" pitchFamily="18" charset="0"/>
                      </a:rPr>
                      <m:t>−</m:t>
                    </m:r>
                    <m:r>
                      <a:rPr lang="en-US" sz="2000" b="0" i="1" smtClean="0">
                        <a:latin typeface="Cambria Math" panose="02040503050406030204" pitchFamily="18" charset="0"/>
                      </a:rPr>
                      <m:t>𝑒𝑑</m:t>
                    </m:r>
                    <m:r>
                      <a:rPr lang="en-US" sz="2000" b="0" i="1" smtClean="0">
                        <a:latin typeface="Cambria Math" panose="02040503050406030204" pitchFamily="18" charset="0"/>
                      </a:rPr>
                      <m:t>=</m:t>
                    </m:r>
                    <m:r>
                      <a:rPr lang="en-US" sz="2000" b="0" i="1" smtClean="0">
                        <a:latin typeface="Cambria Math" panose="02040503050406030204" pitchFamily="18" charset="0"/>
                      </a:rPr>
                      <m:t>𝑘</m:t>
                    </m:r>
                    <m:d>
                      <m:dPr>
                        <m:ctrlPr>
                          <a:rPr lang="en-US" sz="2000" b="0" i="1" smtClean="0">
                            <a:latin typeface="Cambria Math" panose="02040503050406030204" pitchFamily="18" charset="0"/>
                          </a:rPr>
                        </m:ctrlPr>
                      </m:dPr>
                      <m:e>
                        <m:r>
                          <a:rPr lang="en-US" sz="2000" b="0" i="1" smtClean="0">
                            <a:latin typeface="Cambria Math" panose="02040503050406030204" pitchFamily="18" charset="0"/>
                          </a:rPr>
                          <m:t>𝑛</m:t>
                        </m:r>
                        <m:r>
                          <a:rPr lang="en-US" sz="2000" b="0" i="1" smtClean="0">
                            <a:latin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e>
                    </m:d>
                    <m:r>
                      <a:rPr lang="en-US" sz="2000" b="0" i="1" smtClean="0">
                        <a:latin typeface="Cambria Math" panose="02040503050406030204" pitchFamily="18" charset="0"/>
                        <a:ea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lnSpc>
                    <a:spcPct val="80000"/>
                  </a:lnSpc>
                  <a:spcBef>
                    <a:spcPts val="200"/>
                  </a:spcBef>
                </a:pPr>
                <a14:m>
                  <m:oMath xmlns:m="http://schemas.openxmlformats.org/officeDocument/2006/math">
                    <m:r>
                      <a:rPr lang="en-US" sz="2000" b="0" i="1" smtClean="0">
                        <a:latin typeface="Cambria Math" panose="02040503050406030204" pitchFamily="18" charset="0"/>
                      </a:rPr>
                      <m:t>0</m:t>
                    </m:r>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𝑘</m:t>
                        </m:r>
                      </m:num>
                      <m:den>
                        <m:r>
                          <a:rPr lang="en-US" sz="2000" b="0" i="1" smtClean="0">
                            <a:latin typeface="Cambria Math" panose="02040503050406030204" pitchFamily="18" charset="0"/>
                            <a:ea typeface="Cambria Math" panose="02040503050406030204" pitchFamily="18" charset="0"/>
                          </a:rPr>
                          <m:t>𝑑</m:t>
                        </m:r>
                      </m:den>
                    </m:f>
                    <m:r>
                      <a:rPr lang="en-US" sz="2000" b="0" i="1" smtClean="0">
                        <a:latin typeface="Cambria Math" panose="02040503050406030204" pitchFamily="18" charset="0"/>
                        <a:ea typeface="Cambria Math" panose="02040503050406030204" pitchFamily="18" charset="0"/>
                      </a:rPr>
                      <m: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𝑒</m:t>
                        </m:r>
                      </m:num>
                      <m:den>
                        <m:r>
                          <a:rPr lang="en-US" sz="2000" b="0" i="1" smtClean="0">
                            <a:latin typeface="Cambria Math" panose="02040503050406030204" pitchFamily="18" charset="0"/>
                            <a:ea typeface="Cambria Math" panose="02040503050406030204" pitchFamily="18" charset="0"/>
                          </a:rPr>
                          <m:t>𝑛</m:t>
                        </m:r>
                      </m:den>
                    </m:f>
                    <m:r>
                      <a:rPr lang="en-US" sz="2000" b="0" i="1" smtClean="0">
                        <a:latin typeface="Cambria Math" panose="02040503050406030204" pitchFamily="18" charset="0"/>
                        <a:ea typeface="Cambria Math" panose="02040503050406030204" pitchFamily="18" charset="0"/>
                      </a:rPr>
                      <m:t>&lt;</m:t>
                    </m:r>
                    <m:f>
                      <m:fPr>
                        <m:ctrlPr>
                          <a:rPr lang="en-US" sz="2000" b="0" i="1" smtClean="0">
                            <a:latin typeface="Cambria Math" panose="02040503050406030204" pitchFamily="18" charset="0"/>
                            <a:ea typeface="Cambria Math" panose="02040503050406030204" pitchFamily="18" charset="0"/>
                          </a:rPr>
                        </m:ctrlPr>
                      </m:fPr>
                      <m:num>
                        <m:r>
                          <a:rPr lang="en-US" sz="2000" b="0" i="1" smtClean="0">
                            <a:latin typeface="Cambria Math" panose="02040503050406030204" pitchFamily="18" charset="0"/>
                            <a:ea typeface="Cambria Math" panose="02040503050406030204" pitchFamily="18" charset="0"/>
                          </a:rPr>
                          <m:t>1</m:t>
                        </m:r>
                      </m:num>
                      <m:den>
                        <m:r>
                          <a:rPr lang="en-US" sz="2000" b="0" i="1" smtClean="0">
                            <a:latin typeface="Cambria Math" panose="02040503050406030204" pitchFamily="18" charset="0"/>
                            <a:ea typeface="Cambria Math" panose="02040503050406030204" pitchFamily="18" charset="0"/>
                          </a:rPr>
                          <m:t>3</m:t>
                        </m:r>
                        <m:sSup>
                          <m:sSupPr>
                            <m:ctrlPr>
                              <a:rPr lang="en-US" sz="2000" b="0" i="1" smtClean="0">
                                <a:latin typeface="Cambria Math" panose="02040503050406030204" pitchFamily="18" charset="0"/>
                                <a:ea typeface="Cambria Math" panose="02040503050406030204" pitchFamily="18" charset="0"/>
                              </a:rPr>
                            </m:ctrlPr>
                          </m:sSupPr>
                          <m:e>
                            <m:r>
                              <a:rPr lang="en-US" sz="2000" b="0" i="1" smtClean="0">
                                <a:latin typeface="Cambria Math" panose="02040503050406030204" pitchFamily="18" charset="0"/>
                                <a:ea typeface="Cambria Math" panose="02040503050406030204" pitchFamily="18" charset="0"/>
                              </a:rPr>
                              <m:t>𝑑</m:t>
                            </m:r>
                          </m:e>
                          <m:sup>
                            <m:r>
                              <a:rPr lang="en-US" sz="2000" b="0" i="1" smtClean="0">
                                <a:latin typeface="Cambria Math" panose="02040503050406030204" pitchFamily="18" charset="0"/>
                                <a:ea typeface="Cambria Math" panose="02040503050406030204" pitchFamily="18" charset="0"/>
                              </a:rPr>
                              <m:t>2</m:t>
                            </m:r>
                          </m:sup>
                        </m:sSup>
                      </m:den>
                    </m:f>
                  </m:oMath>
                </a14:m>
                <a:r>
                  <a:rPr lang="en-US" sz="2000" dirty="0">
                    <a:latin typeface="Calibri" panose="020F0502020204030204" pitchFamily="34" charset="0"/>
                    <a:cs typeface="Calibri" panose="020F0502020204030204" pitchFamily="34" charset="0"/>
                  </a:rPr>
                  <a:t>.  By continued fractions result, the successive approximations A/B with k=A, d=B and </a:t>
                </a:r>
                <a14:m>
                  <m:oMath xmlns:m="http://schemas.openxmlformats.org/officeDocument/2006/math">
                    <m:r>
                      <a:rPr lang="en-US" sz="2000" b="0" i="1" smtClean="0">
                        <a:latin typeface="Cambria Math" panose="02040503050406030204" pitchFamily="18" charset="0"/>
                      </a:rPr>
                      <m:t>𝐶</m:t>
                    </m:r>
                    <m:r>
                      <a:rPr lang="en-US" sz="2000" b="0" i="1" smtClean="0">
                        <a:latin typeface="Cambria Math" panose="02040503050406030204" pitchFamily="18" charset="0"/>
                      </a:rPr>
                      <m:t>= </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𝑒𝑑</m:t>
                        </m:r>
                        <m:r>
                          <a:rPr lang="en-US" sz="2000" b="0" i="1" smtClean="0">
                            <a:latin typeface="Cambria Math" panose="02040503050406030204" pitchFamily="18" charset="0"/>
                          </a:rPr>
                          <m:t>−1</m:t>
                        </m:r>
                      </m:num>
                      <m:den>
                        <m:r>
                          <a:rPr lang="en-US" sz="2000" b="0" i="1" smtClean="0">
                            <a:latin typeface="Cambria Math" panose="02040503050406030204" pitchFamily="18" charset="0"/>
                          </a:rPr>
                          <m:t>𝑘</m:t>
                        </m:r>
                      </m:den>
                    </m:f>
                    <m:r>
                      <a:rPr lang="en-US" sz="2000" b="0" i="1" smtClean="0">
                        <a:latin typeface="Cambria Math" panose="02040503050406030204" pitchFamily="18" charset="0"/>
                      </a:rPr>
                      <m:t> </m:t>
                    </m:r>
                  </m:oMath>
                </a14:m>
                <a:r>
                  <a:rPr lang="en-US" sz="2000" dirty="0">
                    <a:latin typeface="Calibri" panose="020F0502020204030204" pitchFamily="34" charset="0"/>
                    <a:cs typeface="Calibri" panose="020F0502020204030204" pitchFamily="34" charset="0"/>
                  </a:rPr>
                  <a:t>allows us to compute </a:t>
                </a:r>
                <a14:m>
                  <m:oMath xmlns:m="http://schemas.openxmlformats.org/officeDocument/2006/math">
                    <m:r>
                      <a:rPr lang="en-US" sz="2000" i="1" smtClean="0">
                        <a:latin typeface="Cambria Math" panose="02040503050406030204" pitchFamily="18" charset="0"/>
                        <a:ea typeface="Cambria Math" panose="02040503050406030204" pitchFamily="18" charset="0"/>
                      </a:rPr>
                      <m:t>𝜑</m:t>
                    </m:r>
                    <m:d>
                      <m:dPr>
                        <m:ctrlPr>
                          <a:rPr lang="en-US" sz="2000" b="0" i="1" smtClean="0">
                            <a:latin typeface="Cambria Math" panose="02040503050406030204" pitchFamily="18" charset="0"/>
                            <a:ea typeface="Cambria Math" panose="02040503050406030204" pitchFamily="18" charset="0"/>
                          </a:rPr>
                        </m:ctrlPr>
                      </m:dPr>
                      <m:e>
                        <m:r>
                          <a:rPr lang="en-US" sz="2000" b="0" i="1" smtClean="0">
                            <a:latin typeface="Cambria Math" panose="02040503050406030204" pitchFamily="18" charset="0"/>
                            <a:ea typeface="Cambria Math" panose="02040503050406030204" pitchFamily="18" charset="0"/>
                          </a:rPr>
                          <m:t>𝑛</m:t>
                        </m:r>
                      </m:e>
                    </m:d>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𝐶</m:t>
                    </m:r>
                  </m:oMath>
                </a14:m>
                <a:r>
                  <a:rPr lang="en-US" sz="2000" dirty="0">
                    <a:latin typeface="Calibri" panose="020F0502020204030204" pitchFamily="34" charset="0"/>
                    <a:cs typeface="Calibri" panose="020F0502020204030204" pitchFamily="34" charset="0"/>
                  </a:rPr>
                  <a:t>.  </a:t>
                </a:r>
              </a:p>
              <a:p>
                <a:pPr lvl="1">
                  <a:lnSpc>
                    <a:spcPct val="80000"/>
                  </a:lnSpc>
                  <a:spcBef>
                    <a:spcPts val="200"/>
                  </a:spcBef>
                </a:pPr>
                <a:r>
                  <a:rPr lang="en-US" sz="2000" dirty="0">
                    <a:latin typeface="Calibri" panose="020F0502020204030204" pitchFamily="34" charset="0"/>
                    <a:cs typeface="Calibri" panose="020F0502020204030204" pitchFamily="34" charset="0"/>
                  </a:rPr>
                  <a:t>Now use the previous result.</a:t>
                </a:r>
              </a:p>
              <a:p>
                <a:pPr lvl="1">
                  <a:lnSpc>
                    <a:spcPct val="80000"/>
                  </a:lnSpc>
                  <a:buNone/>
                </a:pPr>
                <a:endParaRPr lang="en-US" sz="2400" dirty="0">
                  <a:latin typeface="Arial" pitchFamily="34" charset="0"/>
                  <a:cs typeface="Arial" pitchFamily="34" charset="0"/>
                  <a:sym typeface="Symbol" pitchFamily="18" charset="2"/>
                </a:endParaRPr>
              </a:p>
            </p:txBody>
          </p:sp>
        </mc:Choice>
        <mc:Fallback xmlns="">
          <p:sp>
            <p:nvSpPr>
              <p:cNvPr id="25605" name="Rectangle 3"/>
              <p:cNvSpPr>
                <a:spLocks noGrp="1" noRot="1" noChangeAspect="1" noMove="1" noResize="1" noEditPoints="1" noAdjustHandles="1" noChangeArrowheads="1" noChangeShapeType="1" noTextEdit="1"/>
              </p:cNvSpPr>
              <p:nvPr>
                <p:ph type="body" idx="1"/>
              </p:nvPr>
            </p:nvSpPr>
            <p:spPr>
              <a:xfrm>
                <a:off x="342900" y="2057400"/>
                <a:ext cx="8458200" cy="4419600"/>
              </a:xfrm>
              <a:blipFill>
                <a:blip r:embed="rId2"/>
                <a:stretch>
                  <a:fillRect l="-599" t="-2292"/>
                </a:stretch>
              </a:blipFill>
            </p:spPr>
            <p:txBody>
              <a:bodyPr/>
              <a:lstStyle/>
              <a:p>
                <a:r>
                  <a:rPr lang="en-US">
                    <a:noFill/>
                  </a:rPr>
                  <a:t> </a:t>
                </a:r>
              </a:p>
            </p:txBody>
          </p:sp>
        </mc:Fallback>
      </mc:AlternateContent>
    </p:spTree>
  </p:cSld>
  <p:clrMapOvr>
    <a:masterClrMapping/>
  </p:clrMapOvr>
  <p:transition/>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4" name="Rectangle 2"/>
          <p:cNvSpPr>
            <a:spLocks noGrp="1" noChangeArrowheads="1"/>
          </p:cNvSpPr>
          <p:nvPr>
            <p:ph type="title"/>
          </p:nvPr>
        </p:nvSpPr>
        <p:spPr>
          <a:xfrm>
            <a:off x="685800" y="0"/>
            <a:ext cx="7772400" cy="914400"/>
          </a:xfrm>
        </p:spPr>
        <p:txBody>
          <a:bodyPr/>
          <a:lstStyle/>
          <a:p>
            <a:r>
              <a:rPr lang="en-US" sz="3600"/>
              <a:t>Short plaintext</a:t>
            </a:r>
          </a:p>
        </p:txBody>
      </p:sp>
      <p:sp>
        <p:nvSpPr>
          <p:cNvPr id="25605" name="Rectangle 3"/>
          <p:cNvSpPr>
            <a:spLocks noGrp="1" noChangeArrowheads="1"/>
          </p:cNvSpPr>
          <p:nvPr>
            <p:ph type="body" idx="1"/>
          </p:nvPr>
        </p:nvSpPr>
        <p:spPr>
          <a:xfrm>
            <a:off x="685800" y="2209800"/>
            <a:ext cx="8077200" cy="2438400"/>
          </a:xfrm>
        </p:spPr>
        <p:txBody>
          <a:bodyPr/>
          <a:lstStyle/>
          <a:p>
            <a:pPr>
              <a:lnSpc>
                <a:spcPct val="80000"/>
              </a:lnSpc>
            </a:pPr>
            <a:r>
              <a:rPr lang="en-US" sz="2000" dirty="0">
                <a:latin typeface="Calibri" panose="020F0502020204030204" pitchFamily="34" charset="0"/>
                <a:cs typeface="Calibri" panose="020F0502020204030204" pitchFamily="34" charset="0"/>
                <a:sym typeface="Symbol" pitchFamily="18" charset="2"/>
              </a:rPr>
              <a:t>c= m</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m, unknown (but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Make two lists: cx</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with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 “small.”</a:t>
            </a:r>
          </a:p>
          <a:p>
            <a:pPr>
              <a:lnSpc>
                <a:spcPct val="80000"/>
              </a:lnSpc>
            </a:pPr>
            <a:r>
              <a:rPr lang="en-US" sz="2000" dirty="0">
                <a:latin typeface="Calibri" panose="020F0502020204030204" pitchFamily="34" charset="0"/>
                <a:cs typeface="Calibri" panose="020F0502020204030204" pitchFamily="34" charset="0"/>
                <a:sym typeface="Symbol" pitchFamily="18" charset="2"/>
              </a:rPr>
              <a:t>When they match: </a:t>
            </a:r>
          </a:p>
          <a:p>
            <a:pPr lvl="1">
              <a:lnSpc>
                <a:spcPct val="80000"/>
              </a:lnSpc>
            </a:pPr>
            <a:r>
              <a:rPr lang="en-US" sz="2000" dirty="0">
                <a:latin typeface="Calibri" panose="020F0502020204030204" pitchFamily="34" charset="0"/>
                <a:cs typeface="Calibri" panose="020F0502020204030204" pitchFamily="34" charset="0"/>
                <a:sym typeface="Symbol" pitchFamily="18" charset="2"/>
              </a:rPr>
              <a:t>cx</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 y</a:t>
            </a:r>
            <a:r>
              <a:rPr lang="en-US" sz="2000" baseline="30000" dirty="0">
                <a:latin typeface="Calibri" panose="020F0502020204030204" pitchFamily="34" charset="0"/>
                <a:cs typeface="Calibri" panose="020F0502020204030204" pitchFamily="34" charset="0"/>
                <a:sym typeface="Symbol" pitchFamily="18" charset="2"/>
              </a:rPr>
              <a:t>e</a:t>
            </a:r>
            <a:r>
              <a:rPr lang="en-US" sz="2000" dirty="0">
                <a:latin typeface="Calibri" panose="020F0502020204030204" pitchFamily="34" charset="0"/>
                <a:cs typeface="Calibri" panose="020F0502020204030204" pitchFamily="34" charset="0"/>
                <a:sym typeface="Symbol" pitchFamily="18" charset="2"/>
              </a:rPr>
              <a:t> (mod n) and c= (</a:t>
            </a:r>
            <a:r>
              <a:rPr lang="en-US" sz="2000" dirty="0" err="1">
                <a:latin typeface="Calibri" panose="020F0502020204030204" pitchFamily="34" charset="0"/>
                <a:cs typeface="Calibri" panose="020F0502020204030204" pitchFamily="34" charset="0"/>
                <a:sym typeface="Symbol" pitchFamily="18" charset="2"/>
              </a:rPr>
              <a:t>xy</a:t>
            </a:r>
            <a:r>
              <a:rPr lang="en-US" sz="2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sym typeface="Symbol" pitchFamily="18" charset="2"/>
              </a:rPr>
              <a:t>e </a:t>
            </a:r>
            <a:r>
              <a:rPr lang="en-US" sz="2000" dirty="0">
                <a:latin typeface="Calibri" panose="020F0502020204030204" pitchFamily="34" charset="0"/>
                <a:cs typeface="Calibri" panose="020F0502020204030204" pitchFamily="34" charset="0"/>
                <a:sym typeface="Symbol" pitchFamily="18" charset="2"/>
              </a:rPr>
              <a:t>(mod n).</a:t>
            </a:r>
          </a:p>
        </p:txBody>
      </p:sp>
      <p:sp>
        <p:nvSpPr>
          <p:cNvPr id="5" name="Slide Number Placeholder 4"/>
          <p:cNvSpPr>
            <a:spLocks noGrp="1"/>
          </p:cNvSpPr>
          <p:nvPr>
            <p:ph type="sldNum" sz="quarter" idx="12"/>
          </p:nvPr>
        </p:nvSpPr>
        <p:spPr/>
        <p:txBody>
          <a:bodyPr/>
          <a:lstStyle/>
          <a:p>
            <a:pPr>
              <a:defRPr/>
            </a:pPr>
            <a:fld id="{8E09DF16-9352-46A7-97F1-1D13A8547ADD}" type="slidenum">
              <a:rPr lang="en-US" smtClean="0"/>
              <a:pPr>
                <a:defRPr/>
              </a:pPr>
              <a:t>68</a:t>
            </a:fld>
            <a:endParaRPr lang="en-US"/>
          </a:p>
        </p:txBody>
      </p:sp>
    </p:spTree>
  </p:cSld>
  <p:clrMapOvr>
    <a:masterClrMapping/>
  </p:clrMapOvr>
  <p:transition/>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82" name="Rectangle 2"/>
          <p:cNvSpPr>
            <a:spLocks noGrp="1" noChangeArrowheads="1"/>
          </p:cNvSpPr>
          <p:nvPr>
            <p:ph type="title"/>
          </p:nvPr>
        </p:nvSpPr>
        <p:spPr>
          <a:xfrm>
            <a:off x="685800" y="76200"/>
            <a:ext cx="7772400" cy="609600"/>
          </a:xfrm>
        </p:spPr>
        <p:txBody>
          <a:bodyPr/>
          <a:lstStyle/>
          <a:p>
            <a:r>
              <a:rPr lang="en-US" sz="3600" err="1"/>
              <a:t>Glitching</a:t>
            </a:r>
            <a:r>
              <a:rPr lang="en-US" sz="3600"/>
              <a:t> Attack</a:t>
            </a:r>
          </a:p>
        </p:txBody>
      </p:sp>
      <mc:AlternateContent xmlns:mc="http://schemas.openxmlformats.org/markup-compatibility/2006" xmlns:a14="http://schemas.microsoft.com/office/drawing/2010/main">
        <mc:Choice Requires="a14">
          <p:sp>
            <p:nvSpPr>
              <p:cNvPr id="225283" name="Rectangle 3"/>
              <p:cNvSpPr>
                <a:spLocks noGrp="1" noChangeArrowheads="1"/>
              </p:cNvSpPr>
              <p:nvPr>
                <p:ph type="body" idx="1"/>
              </p:nvPr>
            </p:nvSpPr>
            <p:spPr>
              <a:xfrm>
                <a:off x="228600" y="1143000"/>
                <a:ext cx="8534400" cy="5257800"/>
              </a:xfrm>
            </p:spPr>
            <p:txBody>
              <a:bodyPr/>
              <a:lstStyle/>
              <a:p>
                <a:pPr>
                  <a:spcBef>
                    <a:spcPts val="200"/>
                  </a:spcBef>
                </a:pPr>
                <a:r>
                  <a:rPr lang="en-US" sz="2000" dirty="0">
                    <a:latin typeface="Calibri" panose="020F0502020204030204" pitchFamily="34" charset="0"/>
                    <a:cs typeface="Calibri" panose="020F0502020204030204" pitchFamily="34" charset="0"/>
                  </a:rPr>
                  <a:t>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&lt;</a:t>
                </a:r>
                <a:r>
                  <a:rPr lang="en-US" sz="2000" dirty="0" err="1">
                    <a:latin typeface="Calibri" panose="020F0502020204030204" pitchFamily="34" charset="0"/>
                    <a:cs typeface="Calibri" panose="020F0502020204030204" pitchFamily="34" charset="0"/>
                  </a:rPr>
                  <a:t>e,d</a:t>
                </a:r>
                <a:r>
                  <a:rPr lang="en-US" sz="2000" dirty="0">
                    <a:latin typeface="Calibri" panose="020F0502020204030204" pitchFamily="34" charset="0"/>
                    <a:cs typeface="Calibri" panose="020F0502020204030204" pitchFamily="34" charset="0"/>
                  </a:rPr>
                  <a:t>&gt; are the encryption and decryption exponents. Attack is on private key which is used for signing, say, a hash.  Let </a:t>
                </a:r>
                <a14:m>
                  <m:oMath xmlns:m="http://schemas.openxmlformats.org/officeDocument/2006/math">
                    <m:r>
                      <a:rPr lang="en-US" sz="2000" b="0" i="1" smtClean="0">
                        <a:latin typeface="Cambria Math" panose="02040503050406030204" pitchFamily="18" charset="0"/>
                      </a:rPr>
                      <m:t>𝑝</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𝑝</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m:t>
                    </m:r>
                    <m:r>
                      <a:rPr lang="en-US" sz="2000" b="0" i="1" smtClean="0">
                        <a:latin typeface="Cambria Math" panose="02040503050406030204" pitchFamily="18" charset="0"/>
                      </a:rPr>
                      <m:t>𝑞</m:t>
                    </m:r>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𝑞</m:t>
                        </m:r>
                      </m:e>
                      <m:sup>
                        <m:r>
                          <a:rPr lang="en-US" sz="2000" b="0" i="1" smtClean="0">
                            <a:latin typeface="Cambria Math" panose="02040503050406030204" pitchFamily="18" charset="0"/>
                          </a:rPr>
                          <m:t>′</m:t>
                        </m:r>
                      </m:sup>
                    </m:sSup>
                    <m:r>
                      <a:rPr lang="en-US" sz="2000" b="0" i="1" smtClean="0">
                        <a:latin typeface="Cambria Math" panose="02040503050406030204" pitchFamily="18" charset="0"/>
                      </a:rPr>
                      <m:t>=1</m:t>
                    </m:r>
                  </m:oMath>
                </a14:m>
                <a:r>
                  <a:rPr lang="en-US" sz="20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Suppose signer uses the CRT, 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p) and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q).   The correct solution is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and the CRT gives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2</m:t>
                        </m:r>
                      </m:sub>
                    </m:sSub>
                    <m:r>
                      <a:rPr lang="en-US" sz="1800" b="0" i="1" smtClean="0">
                        <a:latin typeface="Cambria Math" panose="02040503050406030204" pitchFamily="18" charset="0"/>
                      </a:rPr>
                      <m:t>𝑝</m:t>
                    </m:r>
                    <m:sSup>
                      <m:sSupPr>
                        <m:ctrlPr>
                          <a:rPr lang="en-US" sz="1800" b="0" i="1" smtClean="0">
                            <a:latin typeface="Cambria Math" panose="02040503050406030204" pitchFamily="18" charset="0"/>
                          </a:rPr>
                        </m:ctrlPr>
                      </m:sSupPr>
                      <m:e>
                        <m:r>
                          <a:rPr lang="en-US" sz="1800" b="0" i="1" smtClean="0">
                            <a:latin typeface="Cambria Math" panose="02040503050406030204" pitchFamily="18" charset="0"/>
                          </a:rPr>
                          <m:t>𝑝</m:t>
                        </m:r>
                      </m:e>
                      <m:sup>
                        <m:r>
                          <a:rPr lang="en-US" sz="1800" b="0" i="1" smtClean="0">
                            <a:latin typeface="Cambria Math" panose="02040503050406030204" pitchFamily="18" charset="0"/>
                          </a:rPr>
                          <m:t>′</m:t>
                        </m:r>
                      </m:sup>
                    </m:sSup>
                    <m:r>
                      <a:rPr lang="en-US" sz="1800" b="0" i="1" smtClean="0">
                        <a:latin typeface="Cambria Math" panose="02040503050406030204" pitchFamily="18" charset="0"/>
                      </a:rPr>
                      <m:t>+ </m:t>
                    </m:r>
                    <m:sSub>
                      <m:sSubPr>
                        <m:ctrlPr>
                          <a:rPr lang="en-US" sz="1800" b="0" i="1" smtClean="0">
                            <a:latin typeface="Cambria Math" panose="02040503050406030204" pitchFamily="18" charset="0"/>
                          </a:rPr>
                        </m:ctrlPr>
                      </m:sSubPr>
                      <m:e>
                        <m:r>
                          <a:rPr lang="en-US" sz="1800" b="0" i="1" smtClean="0">
                            <a:latin typeface="Cambria Math" panose="02040503050406030204" pitchFamily="18" charset="0"/>
                          </a:rPr>
                          <m:t>𝑎</m:t>
                        </m:r>
                      </m:e>
                      <m:sub>
                        <m:r>
                          <a:rPr lang="en-US" sz="1800" b="0" i="1" smtClean="0">
                            <a:latin typeface="Cambria Math" panose="02040503050406030204" pitchFamily="18" charset="0"/>
                          </a:rPr>
                          <m:t>1</m:t>
                        </m:r>
                      </m:sub>
                    </m:sSub>
                    <m:r>
                      <a:rPr lang="en-US" sz="1800" b="0" i="1" smtClean="0">
                        <a:latin typeface="Cambria Math" panose="02040503050406030204" pitchFamily="18" charset="0"/>
                      </a:rPr>
                      <m:t>𝑞𝑞</m:t>
                    </m:r>
                    <m:r>
                      <a:rPr lang="en-US" sz="1800" b="0" i="1" smtClean="0">
                        <a:latin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the computation is done on a  w-bit (e.g.-32) machine which miscomputes a x b for two specific w-bit values a, b. </a:t>
                </a:r>
              </a:p>
              <a:p>
                <a:pPr lvl="1">
                  <a:spcBef>
                    <a:spcPts val="200"/>
                  </a:spcBef>
                </a:pPr>
                <a:r>
                  <a:rPr lang="en-US" sz="1800" dirty="0">
                    <a:latin typeface="Calibri" panose="020F0502020204030204" pitchFamily="34" charset="0"/>
                    <a:cs typeface="Calibri" panose="020F0502020204030204" pitchFamily="34" charset="0"/>
                  </a:rPr>
                  <a:t>We want m around </a:t>
                </a:r>
                <a14:m>
                  <m:oMath xmlns:m="http://schemas.openxmlformats.org/officeDocument/2006/math">
                    <m:rad>
                      <m:radPr>
                        <m:degHide m:val="on"/>
                        <m:ctrlPr>
                          <a:rPr lang="en-US" sz="1800" i="1" smtClean="0">
                            <a:latin typeface="Cambria Math" panose="02040503050406030204" pitchFamily="18" charset="0"/>
                          </a:rPr>
                        </m:ctrlPr>
                      </m:radPr>
                      <m:deg/>
                      <m:e>
                        <m:r>
                          <a:rPr lang="en-US" sz="1800" b="0" i="1" smtClean="0">
                            <a:latin typeface="Cambria Math" panose="02040503050406030204" pitchFamily="18" charset="0"/>
                          </a:rPr>
                          <m:t>𝑛</m:t>
                        </m:r>
                      </m:e>
                    </m:rad>
                    <m:r>
                      <a:rPr lang="en-US" sz="1800" b="0" i="1" smtClean="0">
                        <a:latin typeface="Cambria Math" panose="02040503050406030204" pitchFamily="18" charset="0"/>
                      </a:rPr>
                      <m:t> </m:t>
                    </m:r>
                  </m:oMath>
                </a14:m>
                <a:r>
                  <a:rPr lang="en-US" sz="1800" dirty="0">
                    <a:latin typeface="Calibri" panose="020F0502020204030204" pitchFamily="34" charset="0"/>
                    <a:cs typeface="Calibri" panose="020F0502020204030204" pitchFamily="34" charset="0"/>
                  </a:rPr>
                  <a:t>satisfying  p&lt;m&lt;q involving a and b; for example, m= c</a:t>
                </a:r>
                <a:r>
                  <a:rPr lang="en-US" sz="1800" baseline="-25000" dirty="0">
                    <a:latin typeface="Calibri" panose="020F0502020204030204" pitchFamily="34" charset="0"/>
                    <a:cs typeface="Calibri" panose="020F0502020204030204" pitchFamily="34" charset="0"/>
                  </a:rPr>
                  <a:t>k</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a:t>
                </a:r>
                <a:r>
                  <a:rPr lang="en-US" sz="1800" dirty="0">
                    <a:latin typeface="Calibri" panose="020F0502020204030204" pitchFamily="34" charset="0"/>
                    <a:cs typeface="Calibri" panose="020F0502020204030204" pitchFamily="34" charset="0"/>
                  </a:rPr>
                  <a:t> + c</a:t>
                </a:r>
                <a:r>
                  <a:rPr lang="en-US" sz="1800" baseline="-25000" dirty="0">
                    <a:latin typeface="Calibri" panose="020F0502020204030204" pitchFamily="34" charset="0"/>
                    <a:cs typeface="Calibri" panose="020F0502020204030204" pitchFamily="34" charset="0"/>
                  </a:rPr>
                  <a:t>k-1</a:t>
                </a:r>
                <a:r>
                  <a:rPr lang="en-US" sz="1800" dirty="0">
                    <a:latin typeface="Calibri" panose="020F0502020204030204" pitchFamily="34" charset="0"/>
                    <a:cs typeface="Calibri" panose="020F0502020204030204" pitchFamily="34" charset="0"/>
                  </a:rPr>
                  <a:t> 2</a:t>
                </a:r>
                <a:r>
                  <a:rPr lang="en-US" sz="1800" baseline="30000" dirty="0">
                    <a:latin typeface="Calibri" panose="020F0502020204030204" pitchFamily="34" charset="0"/>
                    <a:cs typeface="Calibri" panose="020F0502020204030204" pitchFamily="34" charset="0"/>
                  </a:rPr>
                  <a:t>w(k-1)</a:t>
                </a:r>
                <a:r>
                  <a:rPr lang="en-US" sz="1800" dirty="0">
                    <a:latin typeface="Calibri" panose="020F0502020204030204" pitchFamily="34" charset="0"/>
                    <a:cs typeface="Calibri" panose="020F0502020204030204" pitchFamily="34" charset="0"/>
                  </a:rPr>
                  <a:t> + … + a 2</a:t>
                </a:r>
                <a:r>
                  <a:rPr lang="en-US" sz="1800" baseline="30000" dirty="0">
                    <a:latin typeface="Calibri" panose="020F0502020204030204" pitchFamily="34" charset="0"/>
                    <a:cs typeface="Calibri" panose="020F0502020204030204" pitchFamily="34" charset="0"/>
                  </a:rPr>
                  <a:t>w</a:t>
                </a:r>
                <a:r>
                  <a:rPr lang="en-US" sz="1800" dirty="0">
                    <a:latin typeface="Calibri" panose="020F0502020204030204" pitchFamily="34" charset="0"/>
                    <a:cs typeface="Calibri" panose="020F0502020204030204" pitchFamily="34" charset="0"/>
                  </a:rPr>
                  <a:t> + b.</a:t>
                </a:r>
              </a:p>
              <a:p>
                <a:pPr lvl="1">
                  <a:spcBef>
                    <a:spcPts val="200"/>
                  </a:spcBef>
                </a:pPr>
                <a:r>
                  <a:rPr lang="en-US" sz="1800" dirty="0">
                    <a:latin typeface="Calibri" panose="020F0502020204030204" pitchFamily="34" charset="0"/>
                    <a:cs typeface="Calibri" panose="020F0502020204030204" pitchFamily="34" charset="0"/>
                  </a:rPr>
                  <a:t>We submit m for signing. Because of the error, the signer will (mis)compute y= 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in a way we can take advantage of.</a:t>
                </a:r>
              </a:p>
              <a:p>
                <a:pPr lvl="1">
                  <a:spcBef>
                    <a:spcPts val="200"/>
                  </a:spcBef>
                </a:pPr>
                <a:r>
                  <a:rPr lang="en-US" sz="1800" dirty="0">
                    <a:latin typeface="Calibri" panose="020F0502020204030204" pitchFamily="34" charset="0"/>
                    <a:cs typeface="Calibri" panose="020F0502020204030204" pitchFamily="34" charset="0"/>
                  </a:rPr>
                  <a:t>In normal squaring,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correctly (mod p) but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 </a:t>
                </a:r>
                <a:r>
                  <a:rPr lang="en-US" sz="1800" dirty="0">
                    <a:latin typeface="Calibri" panose="020F0502020204030204" pitchFamily="34" charset="0"/>
                    <a:cs typeface="Calibri" panose="020F0502020204030204" pitchFamily="34" charset="0"/>
                  </a:rPr>
                  <a:t>will be computed incorrectly (mod q).  We get m</a:t>
                </a:r>
                <a:r>
                  <a:rPr lang="en-US" sz="1800" baseline="-25000" dirty="0">
                    <a:latin typeface="Calibri" panose="020F0502020204030204" pitchFamily="34" charset="0"/>
                    <a:cs typeface="Calibri" panose="020F0502020204030204" pitchFamily="34" charset="0"/>
                  </a:rPr>
                  <a:t>1</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(mod p) [correct] and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a</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q) [wrong!].  </a:t>
                </a:r>
                <a14:m>
                  <m:oMath xmlns:m="http://schemas.openxmlformats.org/officeDocument/2006/math">
                    <m:r>
                      <a:rPr lang="en-US" sz="1800" b="0" i="1" smtClean="0">
                        <a:latin typeface="Cambria Math" panose="02040503050406030204" pitchFamily="18" charset="0"/>
                      </a:rPr>
                      <m:t>𝑦</m:t>
                    </m:r>
                    <m:r>
                      <a:rPr lang="en-US" sz="1800" b="0" i="1" smtClean="0">
                        <a:latin typeface="Cambria Math" panose="02040503050406030204" pitchFamily="18" charset="0"/>
                        <a:ea typeface="Cambria Math" panose="02040503050406030204" pitchFamily="18" charset="0"/>
                      </a:rPr>
                      <m:t>≠</m:t>
                    </m:r>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𝑦</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 </m:t>
                    </m:r>
                    <m:sSubSup>
                      <m:sSubSupPr>
                        <m:ctrlPr>
                          <a:rPr lang="en-US" sz="1800" b="0" i="1" smtClean="0">
                            <a:latin typeface="Cambria Math" panose="02040503050406030204" pitchFamily="18" charset="0"/>
                            <a:ea typeface="Cambria Math" panose="02040503050406030204" pitchFamily="18" charset="0"/>
                          </a:rPr>
                        </m:ctrlPr>
                      </m:sSubSup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2</m:t>
                        </m:r>
                      </m:sub>
                      <m:sup>
                        <m:r>
                          <a:rPr lang="en-US" sz="1800" b="0" i="1" smtClean="0">
                            <a:latin typeface="Cambria Math" panose="02040503050406030204" pitchFamily="18" charset="0"/>
                            <a:ea typeface="Cambria Math" panose="02040503050406030204" pitchFamily="18" charset="0"/>
                          </a:rPr>
                          <m:t>′</m:t>
                        </m:r>
                      </m:sup>
                    </m:sSubSup>
                    <m:sSup>
                      <m:sSupPr>
                        <m:ctrlPr>
                          <a:rPr lang="en-US" sz="1800" b="0" i="1" smtClean="0">
                            <a:latin typeface="Cambria Math" panose="02040503050406030204" pitchFamily="18" charset="0"/>
                            <a:ea typeface="Cambria Math" panose="02040503050406030204" pitchFamily="18" charset="0"/>
                          </a:rPr>
                        </m:ctrlPr>
                      </m:sSupPr>
                      <m:e>
                        <m:r>
                          <a:rPr lang="en-US" sz="1800" b="0" i="1" smtClean="0">
                            <a:latin typeface="Cambria Math" panose="02040503050406030204" pitchFamily="18" charset="0"/>
                            <a:ea typeface="Cambria Math" panose="02040503050406030204" pitchFamily="18" charset="0"/>
                          </a:rPr>
                          <m:t>𝑝</m:t>
                        </m:r>
                      </m:e>
                      <m:sup>
                        <m:r>
                          <a:rPr lang="en-US" sz="1800" b="0" i="1" smtClean="0">
                            <a:latin typeface="Cambria Math" panose="02040503050406030204" pitchFamily="18" charset="0"/>
                            <a:ea typeface="Cambria Math" panose="02040503050406030204" pitchFamily="18" charset="0"/>
                          </a:rPr>
                          <m:t>′</m:t>
                        </m:r>
                      </m:sup>
                    </m:sSup>
                    <m:r>
                      <a:rPr lang="en-US" sz="1800" b="0" i="1" smtClean="0">
                        <a:latin typeface="Cambria Math" panose="02040503050406030204" pitchFamily="18" charset="0"/>
                        <a:ea typeface="Cambria Math" panose="02040503050406030204" pitchFamily="18" charset="0"/>
                      </a:rPr>
                      <m:t>𝑝</m:t>
                    </m:r>
                    <m:r>
                      <a:rPr lang="en-US" sz="1800" b="0" i="1" smtClean="0">
                        <a:latin typeface="Cambria Math" panose="02040503050406030204" pitchFamily="18" charset="0"/>
                        <a:ea typeface="Cambria Math" panose="02040503050406030204" pitchFamily="18" charset="0"/>
                      </a:rPr>
                      <m:t>+ </m:t>
                    </m:r>
                    <m:sSub>
                      <m:sSubPr>
                        <m:ctrlPr>
                          <a:rPr lang="en-US" sz="1800" b="0" i="1" smtClean="0">
                            <a:latin typeface="Cambria Math" panose="02040503050406030204" pitchFamily="18" charset="0"/>
                            <a:ea typeface="Cambria Math" panose="02040503050406030204" pitchFamily="18" charset="0"/>
                          </a:rPr>
                        </m:ctrlPr>
                      </m:sSubPr>
                      <m:e>
                        <m:r>
                          <a:rPr lang="en-US" sz="1800" b="0" i="1" smtClean="0">
                            <a:latin typeface="Cambria Math" panose="02040503050406030204" pitchFamily="18" charset="0"/>
                            <a:ea typeface="Cambria Math" panose="02040503050406030204" pitchFamily="18" charset="0"/>
                          </a:rPr>
                          <m:t>𝑎</m:t>
                        </m:r>
                      </m:e>
                      <m:sub>
                        <m:r>
                          <a:rPr lang="en-US" sz="1800" b="0" i="1" smtClean="0">
                            <a:latin typeface="Cambria Math" panose="02040503050406030204" pitchFamily="18" charset="0"/>
                            <a:ea typeface="Cambria Math" panose="02040503050406030204" pitchFamily="18" charset="0"/>
                          </a:rPr>
                          <m:t>1</m:t>
                        </m:r>
                      </m:sub>
                    </m:sSub>
                    <m:r>
                      <a:rPr lang="en-US" sz="1800" b="0" i="1" smtClean="0">
                        <a:latin typeface="Cambria Math" panose="02040503050406030204" pitchFamily="18" charset="0"/>
                        <a:ea typeface="Cambria Math" panose="02040503050406030204" pitchFamily="18" charset="0"/>
                      </a:rPr>
                      <m:t>𝑞𝑞</m:t>
                    </m:r>
                    <m:r>
                      <a:rPr lang="en-US" sz="1800" b="0" i="1" smtClean="0">
                        <a:latin typeface="Cambria Math" panose="02040503050406030204" pitchFamily="18" charset="0"/>
                        <a:ea typeface="Cambria Math" panose="02040503050406030204" pitchFamily="18" charset="0"/>
                      </a:rPr>
                      <m:t>′</m:t>
                    </m:r>
                  </m:oMath>
                </a14:m>
                <a:r>
                  <a:rPr lang="en-US" sz="1800" dirty="0">
                    <a:latin typeface="Calibri" panose="020F0502020204030204" pitchFamily="34" charset="0"/>
                    <a:cs typeface="Calibri" panose="020F0502020204030204" pitchFamily="34" charset="0"/>
                  </a:rPr>
                  <a:t>.</a:t>
                </a:r>
              </a:p>
              <a:p>
                <a:pPr lvl="1">
                  <a:spcBef>
                    <a:spcPts val="200"/>
                  </a:spcBef>
                </a:pPr>
                <a:r>
                  <a:rPr lang="en-US" sz="1800" dirty="0">
                    <a:latin typeface="Calibri" panose="020F0502020204030204" pitchFamily="34" charset="0"/>
                    <a:cs typeface="Calibri" panose="020F0502020204030204" pitchFamily="34" charset="0"/>
                  </a:rPr>
                  <a:t>Resulting y’ will be correct (mod p) but wrong (mod q).  </a:t>
                </a:r>
              </a:p>
              <a:p>
                <a:pPr lvl="1">
                  <a:spcBef>
                    <a:spcPts val="200"/>
                  </a:spcBef>
                </a:pPr>
                <a:r>
                  <a:rPr lang="en-US" sz="1800" dirty="0">
                    <a:latin typeface="Calibri" panose="020F0502020204030204" pitchFamily="34" charset="0"/>
                    <a:cs typeface="Calibri" panose="020F0502020204030204" pitchFamily="34" charset="0"/>
                  </a:rPr>
                  <a:t>Now </a:t>
                </a:r>
                <a14:m>
                  <m:oMath xmlns:m="http://schemas.openxmlformats.org/officeDocument/2006/math">
                    <m:d>
                      <m:dPr>
                        <m:ctrlPr>
                          <a:rPr lang="en-US" sz="1800" b="0" i="1" smtClean="0">
                            <a:latin typeface="Cambria Math" panose="02040503050406030204" pitchFamily="18" charset="0"/>
                          </a:rPr>
                        </m:ctrlPr>
                      </m:dPr>
                      <m:e>
                        <m:sSup>
                          <m:sSupPr>
                            <m:ctrlPr>
                              <a:rPr lang="en-US" sz="1800" i="1" smtClean="0">
                                <a:latin typeface="Cambria Math" panose="02040503050406030204" pitchFamily="18" charset="0"/>
                              </a:rPr>
                            </m:ctrlPr>
                          </m:sSupPr>
                          <m:e>
                            <m:r>
                              <a:rPr lang="en-US" sz="1800" b="0" i="1" smtClean="0">
                                <a:latin typeface="Cambria Math" panose="02040503050406030204" pitchFamily="18" charset="0"/>
                              </a:rPr>
                              <m:t>𝑦</m:t>
                            </m:r>
                            <m:r>
                              <a:rPr lang="en-US" sz="1800" b="0" i="1" smtClean="0">
                                <a:latin typeface="Cambria Math" panose="02040503050406030204" pitchFamily="18" charset="0"/>
                              </a:rPr>
                              <m:t>′</m:t>
                            </m:r>
                          </m:e>
                          <m:sup>
                            <m:r>
                              <a:rPr lang="en-US" sz="1800" b="0" i="1" smtClean="0">
                                <a:latin typeface="Cambria Math" panose="02040503050406030204" pitchFamily="18" charset="0"/>
                              </a:rPr>
                              <m:t>𝑒</m:t>
                            </m:r>
                          </m:sup>
                        </m:sSup>
                        <m:r>
                          <a:rPr lang="en-US" sz="1800" b="0" i="1" smtClean="0">
                            <a:latin typeface="Cambria Math" panose="02040503050406030204" pitchFamily="18" charset="0"/>
                          </a:rPr>
                          <m:t>−</m:t>
                        </m:r>
                        <m:r>
                          <a:rPr lang="en-US" sz="1800" b="0" i="1" smtClean="0">
                            <a:latin typeface="Cambria Math" panose="02040503050406030204" pitchFamily="18" charset="0"/>
                          </a:rPr>
                          <m:t>𝑚</m:t>
                        </m:r>
                        <m:r>
                          <a:rPr lang="en-US" sz="1800" b="0" i="1" smtClean="0">
                            <a:latin typeface="Cambria Math" panose="02040503050406030204" pitchFamily="18" charset="0"/>
                          </a:rPr>
                          <m:t>, </m:t>
                        </m:r>
                        <m:r>
                          <a:rPr lang="en-US" sz="1800" b="0" i="1" smtClean="0">
                            <a:latin typeface="Cambria Math" panose="02040503050406030204" pitchFamily="18" charset="0"/>
                          </a:rPr>
                          <m:t>𝑛</m:t>
                        </m:r>
                      </m:e>
                    </m:d>
                    <m:r>
                      <a:rPr lang="en-US" sz="1800" b="0" i="1" smtClean="0">
                        <a:latin typeface="Cambria Math" panose="02040503050406030204" pitchFamily="18" charset="0"/>
                      </a:rPr>
                      <m:t>=</m:t>
                    </m:r>
                    <m:r>
                      <a:rPr lang="en-US" sz="1800" b="0" i="1" smtClean="0">
                        <a:latin typeface="Cambria Math" panose="02040503050406030204" pitchFamily="18" charset="0"/>
                      </a:rPr>
                      <m:t>𝑞</m:t>
                    </m:r>
                  </m:oMath>
                </a14:m>
                <a:r>
                  <a:rPr lang="en-US" sz="1800" dirty="0">
                    <a:latin typeface="Calibri" panose="020F0502020204030204" pitchFamily="34" charset="0"/>
                    <a:cs typeface="Calibri" panose="020F0502020204030204" pitchFamily="34" charset="0"/>
                  </a:rPr>
                  <a:t>.  Oops.</a:t>
                </a:r>
                <a:endParaRPr lang="en-US" sz="1800" baseline="30000" dirty="0">
                  <a:latin typeface="Calibri" panose="020F0502020204030204" pitchFamily="34" charset="0"/>
                  <a:cs typeface="Calibri" panose="020F0502020204030204" pitchFamily="34" charset="0"/>
                </a:endParaRPr>
              </a:p>
            </p:txBody>
          </p:sp>
        </mc:Choice>
        <mc:Fallback xmlns="">
          <p:sp>
            <p:nvSpPr>
              <p:cNvPr id="225283" name="Rectangle 3"/>
              <p:cNvSpPr>
                <a:spLocks noGrp="1" noRot="1" noChangeAspect="1" noMove="1" noResize="1" noEditPoints="1" noAdjustHandles="1" noChangeArrowheads="1" noChangeShapeType="1" noTextEdit="1"/>
              </p:cNvSpPr>
              <p:nvPr>
                <p:ph type="body" idx="1"/>
              </p:nvPr>
            </p:nvSpPr>
            <p:spPr>
              <a:xfrm>
                <a:off x="228600" y="1143000"/>
                <a:ext cx="8534400" cy="5257800"/>
              </a:xfrm>
              <a:blipFill>
                <a:blip r:embed="rId2"/>
                <a:stretch>
                  <a:fillRect l="-892" t="-723"/>
                </a:stretch>
              </a:blipFill>
            </p:spPr>
            <p:txBody>
              <a:bodyPr/>
              <a:lstStyle/>
              <a:p>
                <a:r>
                  <a:rPr lang="en-US">
                    <a:noFill/>
                  </a:rPr>
                  <a:t> </a:t>
                </a:r>
              </a:p>
            </p:txBody>
          </p:sp>
        </mc:Fallback>
      </mc:AlternateContent>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69</a:t>
            </a:fld>
            <a:endParaRPr 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7</a:t>
            </a:fld>
            <a:endParaRPr lang="en-US"/>
          </a:p>
        </p:txBody>
      </p:sp>
      <p:sp>
        <p:nvSpPr>
          <p:cNvPr id="23556" name="Rectangle 2"/>
          <p:cNvSpPr>
            <a:spLocks noGrp="1" noChangeArrowheads="1"/>
          </p:cNvSpPr>
          <p:nvPr>
            <p:ph type="title"/>
          </p:nvPr>
        </p:nvSpPr>
        <p:spPr>
          <a:xfrm>
            <a:off x="685800" y="342900"/>
            <a:ext cx="7772400" cy="685800"/>
          </a:xfrm>
        </p:spPr>
        <p:txBody>
          <a:bodyPr/>
          <a:lstStyle/>
          <a:p>
            <a:r>
              <a:rPr lang="en-US" sz="3600" dirty="0"/>
              <a:t>Sealing Symmetric Keys</a:t>
            </a:r>
            <a:br>
              <a:rPr lang="en-US" sz="3600" dirty="0"/>
            </a:br>
            <a:r>
              <a:rPr lang="en-US" sz="2800" dirty="0"/>
              <a:t>(Key encapsulation)</a:t>
            </a:r>
            <a:endParaRPr lang="en-US" sz="3600" dirty="0"/>
          </a:p>
        </p:txBody>
      </p:sp>
      <p:sp>
        <p:nvSpPr>
          <p:cNvPr id="23557" name="Rectangle 3"/>
          <p:cNvSpPr>
            <a:spLocks noGrp="1" noChangeArrowheads="1"/>
          </p:cNvSpPr>
          <p:nvPr>
            <p:ph type="body" sz="half" idx="1"/>
          </p:nvPr>
        </p:nvSpPr>
        <p:spPr>
          <a:xfrm>
            <a:off x="457200" y="1905000"/>
            <a:ext cx="8153400" cy="3505200"/>
          </a:xfrm>
        </p:spPr>
        <p:txBody>
          <a:bodyPr/>
          <a:lstStyle/>
          <a:p>
            <a:pPr>
              <a:spcBef>
                <a:spcPts val="200"/>
              </a:spcBef>
            </a:pPr>
            <a:r>
              <a:rPr lang="en-US" sz="2000" dirty="0">
                <a:latin typeface="Calibri" panose="020F0502020204030204" pitchFamily="34" charset="0"/>
                <a:cs typeface="Calibri" panose="020F0502020204030204" pitchFamily="34" charset="0"/>
              </a:rPr>
              <a:t>I want to send you a confidential document, M (like an email).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(maybe you told it to me, maybe it’s in a directory, maybe someone I trust gave it to me and vouched for it).</a:t>
            </a:r>
          </a:p>
          <a:p>
            <a:pPr>
              <a:spcBef>
                <a:spcPts val="200"/>
              </a:spcBef>
            </a:pPr>
            <a:r>
              <a:rPr lang="en-US" sz="2000" dirty="0">
                <a:latin typeface="Calibri" panose="020F0502020204030204" pitchFamily="34" charset="0"/>
                <a:cs typeface="Calibri" panose="020F0502020204030204" pitchFamily="34" charset="0"/>
              </a:rPr>
              <a:t>I generate a new symmetric key, K, at random.</a:t>
            </a:r>
            <a:endParaRPr lang="en-US" sz="2000" baseline="-25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I encrypt M with CBC-AES using K and transmit to you:</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IV</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CBC-AES</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(IV,M)</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K)</a:t>
            </a:r>
          </a:p>
          <a:p>
            <a:pPr marL="857250" lvl="1" indent="-457200">
              <a:spcBef>
                <a:spcPts val="200"/>
              </a:spcBef>
              <a:buFont typeface="+mj-lt"/>
              <a:buAutoNum type="arabicPeriod"/>
            </a:pPr>
            <a:r>
              <a:rPr lang="en-US" sz="2000" dirty="0">
                <a:latin typeface="Calibri" panose="020F0502020204030204" pitchFamily="34" charset="0"/>
                <a:cs typeface="Calibri" panose="020F0502020204030204" pitchFamily="34" charset="0"/>
              </a:rPr>
              <a:t>I may also sign the message so you can be sure it came from me</a:t>
            </a:r>
          </a:p>
          <a:p>
            <a:pPr marL="457200" indent="-457200">
              <a:spcBef>
                <a:spcPts val="200"/>
              </a:spcBef>
            </a:pPr>
            <a:r>
              <a:rPr lang="en-US" sz="2000" dirty="0">
                <a:latin typeface="Calibri" panose="020F0502020204030204" pitchFamily="34" charset="0"/>
                <a:cs typeface="Calibri" panose="020F0502020204030204" pitchFamily="34" charset="0"/>
              </a:rPr>
              <a:t>This is essentially how S/MIME mail works.</a:t>
            </a:r>
          </a:p>
          <a:p>
            <a:pPr>
              <a:buFontTx/>
              <a:buNone/>
            </a:pPr>
            <a:endParaRPr lang="en-US" sz="2000" dirty="0"/>
          </a:p>
        </p:txBody>
      </p:sp>
    </p:spTree>
  </p:cSld>
  <p:clrMapOvr>
    <a:masterClrMapping/>
  </p:clrMapOvr>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70</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err="1"/>
              <a:t>Glitching</a:t>
            </a:r>
            <a:r>
              <a:rPr lang="en-US" sz="3600"/>
              <a:t> Attack Example</a:t>
            </a:r>
          </a:p>
        </p:txBody>
      </p:sp>
      <p:sp>
        <p:nvSpPr>
          <p:cNvPr id="84997" name="Rectangle 3"/>
          <p:cNvSpPr>
            <a:spLocks noGrp="1" noChangeArrowheads="1"/>
          </p:cNvSpPr>
          <p:nvPr>
            <p:ph type="body" idx="1"/>
          </p:nvPr>
        </p:nvSpPr>
        <p:spPr>
          <a:xfrm>
            <a:off x="381000" y="1447800"/>
            <a:ext cx="8458200" cy="5181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p=37, q=41.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=1517.  f(n) = 36 x 40 = 2</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x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x 5 = 1440.</a:t>
            </a:r>
          </a:p>
          <a:p>
            <a:pPr>
              <a:lnSpc>
                <a:spcPct val="90000"/>
              </a:lnSpc>
              <a:spcBef>
                <a:spcPts val="200"/>
              </a:spcBef>
            </a:pPr>
            <a:r>
              <a:rPr lang="en-US" sz="2000" dirty="0">
                <a:latin typeface="Calibri" panose="020F0502020204030204" pitchFamily="34" charset="0"/>
                <a:cs typeface="Calibri" panose="020F0502020204030204" pitchFamily="34" charset="0"/>
              </a:rPr>
              <a:t>Note as before that 10(37)+(-1)41=1.c= Ö1517 ~ 38.  We pick m= 39.</a:t>
            </a:r>
          </a:p>
          <a:p>
            <a:pPr>
              <a:lnSpc>
                <a:spcPct val="90000"/>
              </a:lnSpc>
              <a:spcBef>
                <a:spcPts val="200"/>
              </a:spcBef>
            </a:pPr>
            <a:r>
              <a:rPr lang="en-US" sz="2000" dirty="0">
                <a:latin typeface="Calibri" panose="020F0502020204030204" pitchFamily="34" charset="0"/>
                <a:cs typeface="Calibri" panose="020F0502020204030204" pitchFamily="34" charset="0"/>
              </a:rPr>
              <a:t>Now imagine an RSA scheme with e=7 and the foregoing parameters.</a:t>
            </a:r>
          </a:p>
          <a:p>
            <a:pPr lvl="1">
              <a:lnSpc>
                <a:spcPct val="90000"/>
              </a:lnSpc>
              <a:spcBef>
                <a:spcPts val="200"/>
              </a:spcBef>
            </a:pPr>
            <a:r>
              <a:rPr lang="en-US" sz="1800" dirty="0">
                <a:latin typeface="Calibri" panose="020F0502020204030204" pitchFamily="34" charset="0"/>
                <a:cs typeface="Calibri" panose="020F0502020204030204" pitchFamily="34" charset="0"/>
              </a:rPr>
              <a:t>3 (1440) +(-617) 7=1, so d= -617=823 (mod 1440).</a:t>
            </a:r>
          </a:p>
          <a:p>
            <a:pPr lvl="1">
              <a:lnSpc>
                <a:spcPct val="90000"/>
              </a:lnSpc>
              <a:spcBef>
                <a:spcPts val="200"/>
              </a:spcBef>
            </a:pPr>
            <a:r>
              <a:rPr lang="en-US" sz="1800" dirty="0">
                <a:latin typeface="Calibri" panose="020F0502020204030204" pitchFamily="34" charset="0"/>
                <a:cs typeface="Calibri" panose="020F0502020204030204" pitchFamily="34" charset="0"/>
              </a:rPr>
              <a:t>m</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m (mod 37)=2, m</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 (mod 41)= 39.</a:t>
            </a:r>
          </a:p>
          <a:p>
            <a:pPr lvl="1">
              <a:lnSpc>
                <a:spcPct val="90000"/>
              </a:lnSpc>
              <a:spcBef>
                <a:spcPts val="200"/>
              </a:spcBef>
            </a:pPr>
            <a:r>
              <a:rPr lang="en-US" sz="1800" dirty="0">
                <a:latin typeface="Calibri" panose="020F0502020204030204" pitchFamily="34" charset="0"/>
                <a:cs typeface="Calibri" panose="020F0502020204030204" pitchFamily="34" charset="0"/>
              </a:rPr>
              <a:t>d</a:t>
            </a:r>
            <a:r>
              <a:rPr lang="en-US" sz="1800" baseline="-25000" dirty="0">
                <a:latin typeface="Calibri" panose="020F0502020204030204" pitchFamily="34" charset="0"/>
                <a:cs typeface="Calibri" panose="020F0502020204030204" pitchFamily="34" charset="0"/>
              </a:rPr>
              <a:t>1</a:t>
            </a:r>
            <a:r>
              <a:rPr lang="en-US" sz="1800" dirty="0">
                <a:latin typeface="Calibri" panose="020F0502020204030204" pitchFamily="34" charset="0"/>
                <a:cs typeface="Calibri" panose="020F0502020204030204" pitchFamily="34" charset="0"/>
              </a:rPr>
              <a:t>= d (mod 36)= 31, d</a:t>
            </a:r>
            <a:r>
              <a:rPr lang="en-US" sz="1800" baseline="-25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d (mod 40)= 23.</a:t>
            </a:r>
          </a:p>
          <a:p>
            <a:pPr lvl="1">
              <a:lnSpc>
                <a:spcPct val="90000"/>
              </a:lnSpc>
              <a:spcBef>
                <a:spcPts val="200"/>
              </a:spcBef>
            </a:pPr>
            <a:r>
              <a:rPr lang="en-US" sz="18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31</a:t>
            </a:r>
            <a:r>
              <a:rPr lang="en-US" sz="1800" dirty="0">
                <a:latin typeface="Calibri" panose="020F0502020204030204" pitchFamily="34" charset="0"/>
                <a:cs typeface="Calibri" panose="020F0502020204030204" pitchFamily="34" charset="0"/>
              </a:rPr>
              <a:t>=22 (mod 37),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33 (mod 41).  </a:t>
            </a:r>
          </a:p>
          <a:p>
            <a:pPr lvl="1">
              <a:lnSpc>
                <a:spcPct val="90000"/>
              </a:lnSpc>
              <a:spcBef>
                <a:spcPts val="200"/>
              </a:spcBef>
            </a:pPr>
            <a:r>
              <a:rPr lang="en-US" sz="1800" dirty="0">
                <a:latin typeface="Calibri" panose="020F0502020204030204" pitchFamily="34" charset="0"/>
                <a:cs typeface="Calibri" panose="020F0502020204030204" pitchFamily="34" charset="0"/>
              </a:rPr>
              <a:t>By the CRT, y=m</a:t>
            </a:r>
            <a:r>
              <a:rPr lang="en-US" sz="1800" baseline="30000" dirty="0">
                <a:latin typeface="Calibri" panose="020F0502020204030204" pitchFamily="34" charset="0"/>
                <a:cs typeface="Calibri" panose="020F0502020204030204" pitchFamily="34" charset="0"/>
              </a:rPr>
              <a:t>d</a:t>
            </a:r>
            <a:r>
              <a:rPr lang="en-US" sz="1800" dirty="0">
                <a:latin typeface="Calibri" panose="020F0502020204030204" pitchFamily="34" charset="0"/>
                <a:cs typeface="Calibri" panose="020F0502020204030204" pitchFamily="34" charset="0"/>
              </a:rPr>
              <a:t> (mod n)= (10)(37)(33)+(-9)(41)22= 1058.  We confirm 1058</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39 (mod n).</a:t>
            </a:r>
          </a:p>
          <a:p>
            <a:pPr>
              <a:lnSpc>
                <a:spcPct val="90000"/>
              </a:lnSpc>
              <a:spcBef>
                <a:spcPts val="200"/>
              </a:spcBef>
            </a:pPr>
            <a:r>
              <a:rPr lang="en-US" sz="2000" dirty="0">
                <a:latin typeface="Calibri" panose="020F0502020204030204" pitchFamily="34" charset="0"/>
                <a:cs typeface="Calibri" panose="020F0502020204030204" pitchFamily="34" charset="0"/>
              </a:rPr>
              <a:t>Now suppose w=3, 39= 4 x 8 + 7 and suppose the error in the computer is that it thinks 4 x 7 = 26.</a:t>
            </a:r>
          </a:p>
          <a:p>
            <a:pPr lvl="1">
              <a:lnSpc>
                <a:spcPct val="90000"/>
              </a:lnSpc>
              <a:spcBef>
                <a:spcPts val="200"/>
              </a:spcBef>
            </a:pPr>
            <a:r>
              <a:rPr lang="en-US" sz="1800" dirty="0">
                <a:latin typeface="Calibri" panose="020F0502020204030204" pitchFamily="34" charset="0"/>
                <a:cs typeface="Calibri" panose="020F0502020204030204" pitchFamily="34" charset="0"/>
              </a:rPr>
              <a:t>Computing m</a:t>
            </a:r>
            <a:r>
              <a:rPr lang="en-US" sz="1800" baseline="-25000" dirty="0">
                <a:latin typeface="Calibri" panose="020F0502020204030204" pitchFamily="34" charset="0"/>
                <a:cs typeface="Calibri" panose="020F0502020204030204" pitchFamily="34" charset="0"/>
              </a:rPr>
              <a:t>2</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41) we get 13 instead of the correct answer, 4. </a:t>
            </a:r>
          </a:p>
          <a:p>
            <a:pPr lvl="1">
              <a:lnSpc>
                <a:spcPct val="90000"/>
              </a:lnSpc>
              <a:spcBef>
                <a:spcPts val="200"/>
              </a:spcBef>
            </a:pPr>
            <a:r>
              <a:rPr lang="en-US" sz="1800" dirty="0">
                <a:latin typeface="Calibri" panose="020F0502020204030204" pitchFamily="34" charset="0"/>
                <a:cs typeface="Calibri" panose="020F0502020204030204" pitchFamily="34" charset="0"/>
              </a:rPr>
              <a:t>Using the usual exponentiation procedure, we would compute 39</a:t>
            </a:r>
            <a:r>
              <a:rPr lang="en-US" sz="1800" baseline="30000" dirty="0">
                <a:latin typeface="Calibri" panose="020F0502020204030204" pitchFamily="34" charset="0"/>
                <a:cs typeface="Calibri" panose="020F0502020204030204" pitchFamily="34" charset="0"/>
              </a:rPr>
              <a:t>23</a:t>
            </a:r>
            <a:r>
              <a:rPr lang="en-US" sz="1800" dirty="0">
                <a:latin typeface="Calibri" panose="020F0502020204030204" pitchFamily="34" charset="0"/>
                <a:cs typeface="Calibri" panose="020F0502020204030204" pitchFamily="34" charset="0"/>
              </a:rPr>
              <a:t> (mod 41) =12 (wrong!) and y’= (10)(37)(12)+(-9)(41)22 =873.  873</a:t>
            </a:r>
            <a:r>
              <a:rPr lang="en-US" sz="1800" baseline="30000" dirty="0">
                <a:latin typeface="Calibri" panose="020F0502020204030204" pitchFamily="34" charset="0"/>
                <a:cs typeface="Calibri" panose="020F0502020204030204" pitchFamily="34" charset="0"/>
              </a:rPr>
              <a:t>7</a:t>
            </a:r>
            <a:r>
              <a:rPr lang="en-US" sz="1800" dirty="0">
                <a:latin typeface="Calibri" panose="020F0502020204030204" pitchFamily="34" charset="0"/>
                <a:cs typeface="Calibri" panose="020F0502020204030204" pitchFamily="34" charset="0"/>
              </a:rPr>
              <a:t> (mod n)=1334.</a:t>
            </a:r>
          </a:p>
          <a:p>
            <a:pPr lvl="1">
              <a:lnSpc>
                <a:spcPct val="90000"/>
              </a:lnSpc>
              <a:spcBef>
                <a:spcPts val="200"/>
              </a:spcBef>
            </a:pPr>
            <a:r>
              <a:rPr lang="en-US" sz="1800" dirty="0">
                <a:latin typeface="Calibri" panose="020F0502020204030204" pitchFamily="34" charset="0"/>
                <a:cs typeface="Calibri" panose="020F0502020204030204" pitchFamily="34" charset="0"/>
              </a:rPr>
              <a:t>(1334-39,1517)= (1295, 1517)=37.  Bingo!</a:t>
            </a:r>
          </a:p>
          <a:p>
            <a:pPr>
              <a:lnSpc>
                <a:spcPct val="90000"/>
              </a:lnSpc>
            </a:pPr>
            <a:endParaRPr lang="en-US" sz="2000" dirty="0">
              <a:latin typeface="Arial" pitchFamily="34" charset="0"/>
              <a:cs typeface="Arial" pitchFamily="34" charset="0"/>
            </a:endParaRPr>
          </a:p>
          <a:p>
            <a:pPr>
              <a:lnSpc>
                <a:spcPct val="90000"/>
              </a:lnSpc>
            </a:pPr>
            <a:endParaRPr lang="en-US" sz="1600"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1122" name="Rectangle 2"/>
          <p:cNvSpPr>
            <a:spLocks noGrp="1" noChangeArrowheads="1"/>
          </p:cNvSpPr>
          <p:nvPr>
            <p:ph type="title"/>
          </p:nvPr>
        </p:nvSpPr>
        <p:spPr>
          <a:xfrm>
            <a:off x="685800" y="0"/>
            <a:ext cx="7772400" cy="762000"/>
          </a:xfrm>
        </p:spPr>
        <p:txBody>
          <a:bodyPr/>
          <a:lstStyle/>
          <a:p>
            <a:r>
              <a:rPr lang="en-US" sz="3600"/>
              <a:t>Repeated Squaring</a:t>
            </a:r>
          </a:p>
        </p:txBody>
      </p:sp>
      <p:sp>
        <p:nvSpPr>
          <p:cNvPr id="261123" name="Rectangle 3"/>
          <p:cNvSpPr>
            <a:spLocks noGrp="1" noChangeArrowheads="1"/>
          </p:cNvSpPr>
          <p:nvPr>
            <p:ph type="body" idx="1"/>
          </p:nvPr>
        </p:nvSpPr>
        <p:spPr>
          <a:xfrm>
            <a:off x="381000" y="1905000"/>
            <a:ext cx="8382000" cy="3352800"/>
          </a:xfrm>
        </p:spPr>
        <p:txBody>
          <a:bodyPr/>
          <a:lstStyle/>
          <a:p>
            <a:pPr>
              <a:lnSpc>
                <a:spcPct val="90000"/>
              </a:lnSpc>
              <a:spcBef>
                <a:spcPts val="200"/>
              </a:spcBef>
              <a:buFont typeface="Wingdings" pitchFamily="2" charset="2"/>
              <a:buNone/>
            </a:pPr>
            <a:r>
              <a:rPr lang="en-US" sz="2000" dirty="0">
                <a:latin typeface="Arial" pitchFamily="34" charset="0"/>
                <a:cs typeface="Arial" pitchFamily="34" charset="0"/>
              </a:rPr>
              <a:t>	</a:t>
            </a:r>
            <a:r>
              <a:rPr lang="en-US" sz="1800" dirty="0">
                <a:latin typeface="Courier New" pitchFamily="49" charset="0"/>
                <a:cs typeface="Courier New" pitchFamily="49" charset="0"/>
              </a:rPr>
              <a:t>// Compute y = </a:t>
            </a:r>
            <a:r>
              <a:rPr lang="en-US" sz="1800" dirty="0" err="1">
                <a:latin typeface="Courier New" pitchFamily="49" charset="0"/>
                <a:cs typeface="Courier New" pitchFamily="49" charset="0"/>
              </a:rPr>
              <a:t>x</a:t>
            </a:r>
            <a:r>
              <a:rPr lang="en-US" sz="1800" baseline="30000" dirty="0" err="1">
                <a:latin typeface="Courier New" pitchFamily="49" charset="0"/>
                <a:cs typeface="Courier New" pitchFamily="49" charset="0"/>
              </a:rPr>
              <a:t>d</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 where, in binary, d =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1</a:t>
            </a:r>
            <a:r>
              <a:rPr lang="en-US" sz="1800" dirty="0">
                <a:latin typeface="Courier New" pitchFamily="49" charset="0"/>
                <a:cs typeface="Courier New" pitchFamily="49" charset="0"/>
              </a:rPr>
              <a:t>,d</a:t>
            </a:r>
            <a:r>
              <a:rPr lang="en-US" sz="1800" baseline="-25000" dirty="0">
                <a:latin typeface="Courier New" pitchFamily="49" charset="0"/>
                <a:cs typeface="Courier New" pitchFamily="49" charset="0"/>
              </a:rPr>
              <a:t>2</a:t>
            </a:r>
            <a:r>
              <a:rPr lang="en-US" sz="1800" dirty="0">
                <a:latin typeface="Courier New" pitchFamily="49" charset="0"/>
                <a:cs typeface="Courier New" pitchFamily="49" charset="0"/>
              </a:rPr>
              <a:t>,…,</a:t>
            </a:r>
            <a:r>
              <a:rPr lang="en-US" sz="1800" dirty="0" err="1">
                <a:latin typeface="Courier New" pitchFamily="49" charset="0"/>
                <a:cs typeface="Courier New" pitchFamily="49" charset="0"/>
              </a:rPr>
              <a:t>d</a:t>
            </a:r>
            <a:r>
              <a:rPr lang="en-US" sz="1800" baseline="-25000" dirty="0" err="1">
                <a:latin typeface="Courier New" pitchFamily="49" charset="0"/>
                <a:cs typeface="Courier New" pitchFamily="49" charset="0"/>
              </a:rPr>
              <a:t>n</a:t>
            </a:r>
            <a:r>
              <a:rPr lang="en-US" sz="1800" dirty="0">
                <a:latin typeface="Courier New" pitchFamily="49" charset="0"/>
                <a:cs typeface="Courier New" pitchFamily="49" charset="0"/>
              </a:rPr>
              <a:t>) with d</a:t>
            </a:r>
            <a:r>
              <a:rPr lang="en-US" sz="1800" baseline="-25000" dirty="0">
                <a:latin typeface="Courier New" pitchFamily="49" charset="0"/>
                <a:cs typeface="Courier New" pitchFamily="49" charset="0"/>
              </a:rPr>
              <a:t>0</a:t>
            </a:r>
            <a:r>
              <a:rPr lang="en-US" sz="1800" dirty="0">
                <a:latin typeface="Courier New" pitchFamily="49" charset="0"/>
                <a:cs typeface="Courier New" pitchFamily="49" charset="0"/>
              </a:rPr>
              <a:t> = 1</a:t>
            </a:r>
          </a:p>
          <a:p>
            <a:pPr>
              <a:lnSpc>
                <a:spcPct val="90000"/>
              </a:lnSpc>
              <a:spcBef>
                <a:spcPts val="200"/>
              </a:spcBef>
              <a:buFont typeface="Wingdings" pitchFamily="2" charset="2"/>
              <a:buNone/>
            </a:pPr>
            <a:r>
              <a:rPr lang="en-US" sz="1800" dirty="0">
                <a:latin typeface="Courier New" pitchFamily="49" charset="0"/>
                <a:cs typeface="Courier New" pitchFamily="49" charset="0"/>
              </a:rPr>
              <a:t>	s = x	</a:t>
            </a:r>
          </a:p>
          <a:p>
            <a:pPr>
              <a:lnSpc>
                <a:spcPct val="90000"/>
              </a:lnSpc>
              <a:spcBef>
                <a:spcPts val="200"/>
              </a:spcBef>
              <a:buFont typeface="Wingdings" pitchFamily="2" charset="2"/>
              <a:buNone/>
            </a:pPr>
            <a:r>
              <a:rPr lang="en-US" sz="1800" dirty="0">
                <a:latin typeface="Courier New" pitchFamily="49" charset="0"/>
                <a:cs typeface="Courier New" pitchFamily="49" charset="0"/>
              </a:rPr>
              <a:t>	for </a:t>
            </a:r>
            <a:r>
              <a:rPr lang="en-US" sz="1800" dirty="0" err="1">
                <a:latin typeface="Courier New" pitchFamily="49" charset="0"/>
                <a:cs typeface="Courier New" pitchFamily="49" charset="0"/>
              </a:rPr>
              <a:t>i</a:t>
            </a:r>
            <a:r>
              <a:rPr lang="en-US" sz="1800" dirty="0">
                <a:latin typeface="Courier New" pitchFamily="49" charset="0"/>
                <a:cs typeface="Courier New" pitchFamily="49" charset="0"/>
              </a:rPr>
              <a:t> = 1 to 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s</a:t>
            </a:r>
            <a:r>
              <a:rPr lang="en-US" sz="1800" baseline="30000" dirty="0">
                <a:latin typeface="Courier New" pitchFamily="49" charset="0"/>
                <a:cs typeface="Courier New" pitchFamily="49" charset="0"/>
              </a:rPr>
              <a:t>2</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if d</a:t>
            </a:r>
            <a:r>
              <a:rPr lang="en-US" sz="1800" baseline="-25000" dirty="0">
                <a:latin typeface="Courier New" pitchFamily="49" charset="0"/>
                <a:cs typeface="Courier New" pitchFamily="49" charset="0"/>
              </a:rPr>
              <a:t>i</a:t>
            </a:r>
            <a:r>
              <a:rPr lang="en-US" sz="1800" dirty="0">
                <a:latin typeface="Courier New" pitchFamily="49" charset="0"/>
                <a:cs typeface="Courier New" pitchFamily="49" charset="0"/>
              </a:rPr>
              <a:t> == 1 then</a:t>
            </a:r>
          </a:p>
          <a:p>
            <a:pPr>
              <a:lnSpc>
                <a:spcPct val="90000"/>
              </a:lnSpc>
              <a:spcBef>
                <a:spcPts val="200"/>
              </a:spcBef>
              <a:buFont typeface="Wingdings" pitchFamily="2" charset="2"/>
              <a:buNone/>
            </a:pPr>
            <a:r>
              <a:rPr lang="en-US" sz="1800" dirty="0">
                <a:latin typeface="Courier New" pitchFamily="49" charset="0"/>
                <a:cs typeface="Courier New" pitchFamily="49" charset="0"/>
              </a:rPr>
              <a:t>	          s = </a:t>
            </a:r>
            <a:r>
              <a:rPr lang="en-US" sz="1800" dirty="0" err="1">
                <a:latin typeface="Courier New" pitchFamily="49" charset="0"/>
                <a:cs typeface="Courier New" pitchFamily="49" charset="0"/>
              </a:rPr>
              <a:t>s</a:t>
            </a:r>
            <a:r>
              <a:rPr lang="en-US" sz="1800" dirty="0" err="1">
                <a:latin typeface="Courier New" pitchFamily="49" charset="0"/>
                <a:cs typeface="Courier New" pitchFamily="49" charset="0"/>
                <a:sym typeface="Symbol" pitchFamily="18" charset="2"/>
              </a:rPr>
              <a:t></a:t>
            </a:r>
            <a:r>
              <a:rPr lang="en-US" sz="1800" dirty="0" err="1">
                <a:latin typeface="Courier New" pitchFamily="49" charset="0"/>
                <a:cs typeface="Courier New" pitchFamily="49" charset="0"/>
              </a:rPr>
              <a:t>x</a:t>
            </a:r>
            <a:r>
              <a:rPr lang="en-US" sz="1800" dirty="0">
                <a:latin typeface="Courier New" pitchFamily="49" charset="0"/>
                <a:cs typeface="Courier New" pitchFamily="49" charset="0"/>
              </a:rPr>
              <a:t> (mod N)</a:t>
            </a:r>
          </a:p>
          <a:p>
            <a:pPr>
              <a:lnSpc>
                <a:spcPct val="90000"/>
              </a:lnSpc>
              <a:spcBef>
                <a:spcPts val="200"/>
              </a:spcBef>
              <a:buFont typeface="Wingdings" pitchFamily="2" charset="2"/>
              <a:buNone/>
            </a:pPr>
            <a:r>
              <a:rPr lang="en-US" sz="1800" dirty="0">
                <a:latin typeface="Courier New" pitchFamily="49" charset="0"/>
                <a:cs typeface="Courier New" pitchFamily="49" charset="0"/>
              </a:rPr>
              <a:t>	     end if</a:t>
            </a:r>
          </a:p>
          <a:p>
            <a:pPr>
              <a:lnSpc>
                <a:spcPct val="90000"/>
              </a:lnSpc>
              <a:spcBef>
                <a:spcPts val="200"/>
              </a:spcBef>
              <a:buFont typeface="Wingdings" pitchFamily="2" charset="2"/>
              <a:buNone/>
            </a:pPr>
            <a:r>
              <a:rPr lang="en-US" sz="1800" dirty="0">
                <a:latin typeface="Courier New" pitchFamily="49" charset="0"/>
                <a:cs typeface="Courier New" pitchFamily="49" charset="0"/>
              </a:rPr>
              <a:t>	next </a:t>
            </a:r>
            <a:r>
              <a:rPr lang="en-US" sz="1800" dirty="0" err="1">
                <a:latin typeface="Courier New" pitchFamily="49" charset="0"/>
                <a:cs typeface="Courier New" pitchFamily="49" charset="0"/>
              </a:rPr>
              <a:t>i</a:t>
            </a:r>
            <a:endParaRPr lang="en-US" sz="1800" dirty="0">
              <a:latin typeface="Courier New" pitchFamily="49" charset="0"/>
              <a:cs typeface="Courier New" pitchFamily="49" charset="0"/>
            </a:endParaRPr>
          </a:p>
          <a:p>
            <a:pPr>
              <a:lnSpc>
                <a:spcPct val="90000"/>
              </a:lnSpc>
              <a:spcBef>
                <a:spcPts val="200"/>
              </a:spcBef>
              <a:buFont typeface="Wingdings" pitchFamily="2" charset="2"/>
              <a:buNone/>
            </a:pPr>
            <a:r>
              <a:rPr lang="en-US" sz="1800" dirty="0">
                <a:latin typeface="Courier New" pitchFamily="49" charset="0"/>
                <a:cs typeface="Courier New" pitchFamily="49" charset="0"/>
              </a:rPr>
              <a:t>	return s</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71</a:t>
            </a:fld>
            <a:endParaRPr lang="en-US"/>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0"/>
            <a:ext cx="7772400" cy="914400"/>
          </a:xfrm>
        </p:spPr>
        <p:txBody>
          <a:bodyPr/>
          <a:lstStyle/>
          <a:p>
            <a:r>
              <a:rPr lang="en-US" sz="3600"/>
              <a:t>Timing Attack (Kocher)</a:t>
            </a:r>
          </a:p>
        </p:txBody>
      </p:sp>
      <p:sp>
        <p:nvSpPr>
          <p:cNvPr id="222211" name="Rectangle 3"/>
          <p:cNvSpPr>
            <a:spLocks noGrp="1" noChangeArrowheads="1"/>
          </p:cNvSpPr>
          <p:nvPr>
            <p:ph type="body" idx="1"/>
          </p:nvPr>
        </p:nvSpPr>
        <p:spPr>
          <a:xfrm>
            <a:off x="685800" y="1828800"/>
            <a:ext cx="8153400" cy="4191000"/>
          </a:xfrm>
        </p:spPr>
        <p:txBody>
          <a:bodyPr/>
          <a:lstStyle/>
          <a:p>
            <a:r>
              <a:rPr lang="en-US" sz="2000" dirty="0">
                <a:latin typeface="Calibri" panose="020F0502020204030204" pitchFamily="34" charset="0"/>
                <a:cs typeface="Calibri" panose="020F0502020204030204" pitchFamily="34" charset="0"/>
              </a:rPr>
              <a:t>Attack on repeated squaring</a:t>
            </a:r>
          </a:p>
          <a:p>
            <a:pPr lvl="1"/>
            <a:r>
              <a:rPr lang="en-US" sz="2000" dirty="0">
                <a:latin typeface="Calibri" panose="020F0502020204030204" pitchFamily="34" charset="0"/>
                <a:cs typeface="Calibri" panose="020F0502020204030204" pitchFamily="34" charset="0"/>
              </a:rPr>
              <a:t>Does not work if CRT or Montgomery used</a:t>
            </a:r>
          </a:p>
          <a:p>
            <a:pPr lvl="1"/>
            <a:r>
              <a:rPr lang="en-US" sz="2000" dirty="0">
                <a:latin typeface="Calibri" panose="020F0502020204030204" pitchFamily="34" charset="0"/>
                <a:cs typeface="Calibri" panose="020F0502020204030204" pitchFamily="34" charset="0"/>
              </a:rPr>
              <a:t>In most applications, CRT and Montgomery multiplication are used</a:t>
            </a:r>
          </a:p>
          <a:p>
            <a:r>
              <a:rPr lang="en-US" sz="2000" dirty="0">
                <a:latin typeface="Calibri" panose="020F0502020204030204" pitchFamily="34" charset="0"/>
                <a:cs typeface="Calibri" panose="020F0502020204030204" pitchFamily="34" charset="0"/>
              </a:rPr>
              <a:t>This attack originally designed for smartcards </a:t>
            </a:r>
          </a:p>
          <a:p>
            <a:r>
              <a:rPr lang="en-US" sz="2000" dirty="0">
                <a:latin typeface="Calibri" panose="020F0502020204030204" pitchFamily="34" charset="0"/>
                <a:cs typeface="Calibri" panose="020F0502020204030204" pitchFamily="34" charset="0"/>
              </a:rPr>
              <a:t>Can be generalized (differential power analysis)</a:t>
            </a:r>
          </a:p>
          <a:p>
            <a:r>
              <a:rPr lang="en-US" sz="2000" dirty="0">
                <a:latin typeface="Calibri" panose="020F0502020204030204" pitchFamily="34" charset="0"/>
                <a:cs typeface="Calibri" panose="020F0502020204030204" pitchFamily="34" charset="0"/>
              </a:rPr>
              <a:t>Recover private key bits one (or a few) at a time</a:t>
            </a:r>
          </a:p>
          <a:p>
            <a:pPr lvl="1"/>
            <a:r>
              <a:rPr lang="en-US" sz="2000" dirty="0">
                <a:latin typeface="Calibri" panose="020F0502020204030204" pitchFamily="34" charset="0"/>
                <a:cs typeface="Calibri" panose="020F0502020204030204" pitchFamily="34" charset="0"/>
              </a:rPr>
              <a:t>Private key: d =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d</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 with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 1</a:t>
            </a:r>
          </a:p>
          <a:p>
            <a:pPr lvl="1"/>
            <a:r>
              <a:rPr lang="en-US" sz="2000" dirty="0">
                <a:latin typeface="Calibri" panose="020F0502020204030204" pitchFamily="34" charset="0"/>
                <a:cs typeface="Calibri" panose="020F0502020204030204" pitchFamily="34" charset="0"/>
              </a:rPr>
              <a:t>Recover bits in order,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t>
            </a:r>
          </a:p>
          <a:p>
            <a:endParaRPr lang="en-US" sz="2400" dirty="0"/>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72</a:t>
            </a:fld>
            <a:endParaRPr lang="en-US"/>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7026" name="Rectangle 2"/>
          <p:cNvSpPr>
            <a:spLocks noGrp="1" noChangeArrowheads="1"/>
          </p:cNvSpPr>
          <p:nvPr>
            <p:ph type="title"/>
          </p:nvPr>
        </p:nvSpPr>
        <p:spPr>
          <a:xfrm>
            <a:off x="685800" y="0"/>
            <a:ext cx="7772400" cy="838200"/>
          </a:xfrm>
        </p:spPr>
        <p:txBody>
          <a:bodyPr/>
          <a:lstStyle/>
          <a:p>
            <a:r>
              <a:rPr lang="en-US" sz="3600"/>
              <a:t>Kocher’s Attack</a:t>
            </a:r>
          </a:p>
        </p:txBody>
      </p:sp>
      <p:sp>
        <p:nvSpPr>
          <p:cNvPr id="257027" name="Rectangle 3"/>
          <p:cNvSpPr>
            <a:spLocks noGrp="1" noChangeArrowheads="1"/>
          </p:cNvSpPr>
          <p:nvPr>
            <p:ph type="body" idx="1"/>
          </p:nvPr>
        </p:nvSpPr>
        <p:spPr>
          <a:xfrm>
            <a:off x="457200" y="2282508"/>
            <a:ext cx="8610600" cy="3352800"/>
          </a:xfrm>
        </p:spPr>
        <p:txBody>
          <a:bodyPr/>
          <a:lstStyle/>
          <a:p>
            <a:r>
              <a:rPr lang="en-US" sz="2000" dirty="0">
                <a:latin typeface="Calibri" panose="020F0502020204030204" pitchFamily="34" charset="0"/>
                <a:cs typeface="Calibri" panose="020F0502020204030204" pitchFamily="34" charset="0"/>
              </a:rPr>
              <a:t>Suppose bits d</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d</a:t>
            </a:r>
            <a:r>
              <a:rPr lang="en-US" sz="2000" baseline="-25000" dirty="0">
                <a:latin typeface="Calibri" panose="020F0502020204030204" pitchFamily="34" charset="0"/>
                <a:cs typeface="Calibri" panose="020F0502020204030204" pitchFamily="34" charset="0"/>
              </a:rPr>
              <a:t>k</a:t>
            </a:r>
            <a:r>
              <a:rPr lang="en-US" sz="2000" baseline="-25000" dirty="0">
                <a:latin typeface="Calibri" panose="020F0502020204030204" pitchFamily="34" charset="0"/>
                <a:cs typeface="Calibri" panose="020F0502020204030204" pitchFamily="34" charset="0"/>
                <a:sym typeface="Symbol" pitchFamily="18" charset="2"/>
              </a:rPr>
              <a: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are known</a:t>
            </a:r>
          </a:p>
          <a:p>
            <a:r>
              <a:rPr lang="en-US" sz="2000" dirty="0">
                <a:latin typeface="Calibri" panose="020F0502020204030204" pitchFamily="34" charset="0"/>
                <a:cs typeface="Calibri" panose="020F0502020204030204" pitchFamily="34" charset="0"/>
              </a:rPr>
              <a:t>We want to determine bit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a:p>
            <a:r>
              <a:rPr lang="en-US" sz="2000" dirty="0">
                <a:latin typeface="Calibri" panose="020F0502020204030204" pitchFamily="34" charset="0"/>
                <a:cs typeface="Calibri" panose="020F0502020204030204" pitchFamily="34" charset="0"/>
              </a:rPr>
              <a:t>Randomly select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25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for j=0,1,…,m-1, obtain timings T(</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for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For each </a:t>
            </a:r>
            <a:r>
              <a:rPr lang="en-US" sz="2000" dirty="0" err="1">
                <a:latin typeface="Calibri" panose="020F0502020204030204" pitchFamily="34" charset="0"/>
                <a:cs typeface="Calibri" panose="020F0502020204030204" pitchFamily="34" charset="0"/>
              </a:rPr>
              <a:t>C</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emulate steps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=1,2,…,k-1 of repeated squaring</a:t>
            </a:r>
          </a:p>
          <a:p>
            <a:r>
              <a:rPr lang="en-US" sz="2000" dirty="0">
                <a:latin typeface="Calibri" panose="020F0502020204030204" pitchFamily="34" charset="0"/>
                <a:cs typeface="Calibri" panose="020F0502020204030204" pitchFamily="34" charset="0"/>
              </a:rPr>
              <a:t>At step k, emulate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0 and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1</a:t>
            </a:r>
          </a:p>
          <a:p>
            <a:r>
              <a:rPr lang="en-US" sz="2000" i="1" dirty="0">
                <a:latin typeface="Calibri" panose="020F0502020204030204" pitchFamily="34" charset="0"/>
                <a:cs typeface="Calibri" panose="020F0502020204030204" pitchFamily="34" charset="0"/>
              </a:rPr>
              <a:t>Variance</a:t>
            </a:r>
            <a:r>
              <a:rPr lang="en-US" sz="2000" dirty="0">
                <a:latin typeface="Calibri" panose="020F0502020204030204" pitchFamily="34" charset="0"/>
                <a:cs typeface="Calibri" panose="020F0502020204030204" pitchFamily="34" charset="0"/>
              </a:rPr>
              <a:t> of timing difference will be smaller for correct choice of d</a:t>
            </a:r>
            <a:r>
              <a:rPr lang="en-US" sz="2000" baseline="-25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73</a:t>
            </a:fld>
            <a:endParaRPr lang="en-US"/>
          </a:p>
        </p:txBody>
      </p:sp>
      <p:sp>
        <p:nvSpPr>
          <p:cNvPr id="6" name="TextBox 5"/>
          <p:cNvSpPr txBox="1"/>
          <p:nvPr/>
        </p:nvSpPr>
        <p:spPr>
          <a:xfrm>
            <a:off x="6528619" y="5337427"/>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306" name="Rectangle 2"/>
          <p:cNvSpPr>
            <a:spLocks noGrp="1" noChangeArrowheads="1"/>
          </p:cNvSpPr>
          <p:nvPr>
            <p:ph type="title"/>
          </p:nvPr>
        </p:nvSpPr>
        <p:spPr>
          <a:xfrm>
            <a:off x="685800" y="0"/>
            <a:ext cx="7772400" cy="914400"/>
          </a:xfrm>
        </p:spPr>
        <p:txBody>
          <a:bodyPr/>
          <a:lstStyle/>
          <a:p>
            <a:r>
              <a:rPr lang="en-US" sz="3600"/>
              <a:t>Preventing Timing Attack</a:t>
            </a:r>
          </a:p>
        </p:txBody>
      </p:sp>
      <p:sp>
        <p:nvSpPr>
          <p:cNvPr id="226307" name="Rectangle 3"/>
          <p:cNvSpPr>
            <a:spLocks noGrp="1" noChangeArrowheads="1"/>
          </p:cNvSpPr>
          <p:nvPr>
            <p:ph type="body" idx="1"/>
          </p:nvPr>
        </p:nvSpPr>
        <p:spPr>
          <a:xfrm>
            <a:off x="685800" y="1905000"/>
            <a:ext cx="7696200" cy="3124200"/>
          </a:xfrm>
        </p:spPr>
        <p:txBody>
          <a:bodyPr/>
          <a:lstStyle/>
          <a:p>
            <a:r>
              <a:rPr lang="en-US" sz="2000" dirty="0">
                <a:latin typeface="Calibri" panose="020F0502020204030204" pitchFamily="34" charset="0"/>
                <a:cs typeface="Calibri" panose="020F0502020204030204" pitchFamily="34" charset="0"/>
              </a:rPr>
              <a:t>RSA Blinding</a:t>
            </a:r>
          </a:p>
          <a:p>
            <a:r>
              <a:rPr lang="en-US" sz="2000" dirty="0">
                <a:latin typeface="Calibri" panose="020F0502020204030204" pitchFamily="34" charset="0"/>
                <a:cs typeface="Calibri" panose="020F0502020204030204" pitchFamily="34" charset="0"/>
              </a:rPr>
              <a:t>To decrypt C, generate random r</a:t>
            </a:r>
          </a:p>
          <a:p>
            <a:pPr>
              <a:buFont typeface="Wingdings" pitchFamily="2" charset="2"/>
              <a:buNone/>
            </a:pPr>
            <a:r>
              <a:rPr lang="en-US" sz="2000" dirty="0">
                <a:latin typeface="Calibri" panose="020F0502020204030204" pitchFamily="34" charset="0"/>
                <a:cs typeface="Calibri" panose="020F0502020204030204" pitchFamily="34" charset="0"/>
              </a:rPr>
              <a:t>	Y = </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Decrypt Y then multiply by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(mod N):</a:t>
            </a:r>
          </a:p>
          <a:p>
            <a:pPr>
              <a:buFont typeface="Wingdings" pitchFamily="2" charset="2"/>
              <a:buNone/>
            </a:pPr>
            <a:r>
              <a:rPr lang="en-US" sz="2000" dirty="0">
                <a:latin typeface="Calibri" panose="020F0502020204030204" pitchFamily="34" charset="0"/>
                <a:cs typeface="Calibri" panose="020F0502020204030204" pitchFamily="34" charset="0"/>
              </a:rPr>
              <a:t>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Yd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r</a:t>
            </a:r>
            <a:r>
              <a:rPr lang="en-US" sz="2000" baseline="30000" dirty="0" err="1">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C</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r</a:t>
            </a:r>
            <a:r>
              <a:rPr lang="en-US" sz="2000" baseline="30000" dirty="0">
                <a:latin typeface="Calibri" panose="020F0502020204030204" pitchFamily="34" charset="0"/>
                <a:cs typeface="Calibri" panose="020F0502020204030204" pitchFamily="34" charset="0"/>
                <a:sym typeface="Symbol" pitchFamily="18" charset="2"/>
              </a:rPr>
              <a:t></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rC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 C</a:t>
            </a:r>
            <a:r>
              <a:rPr lang="en-US" sz="2000" baseline="30000" dirty="0">
                <a:latin typeface="Calibri" panose="020F0502020204030204" pitchFamily="34" charset="0"/>
                <a:cs typeface="Calibri" panose="020F0502020204030204" pitchFamily="34" charset="0"/>
              </a:rPr>
              <a:t>d</a:t>
            </a:r>
            <a:r>
              <a:rPr lang="en-US" sz="2000" dirty="0">
                <a:latin typeface="Calibri" panose="020F0502020204030204" pitchFamily="34" charset="0"/>
                <a:cs typeface="Calibri" panose="020F0502020204030204" pitchFamily="34" charset="0"/>
              </a:rPr>
              <a:t> (mod N)</a:t>
            </a:r>
          </a:p>
          <a:p>
            <a:r>
              <a:rPr lang="en-US" sz="2000" dirty="0">
                <a:latin typeface="Calibri" panose="020F0502020204030204" pitchFamily="34" charset="0"/>
                <a:cs typeface="Calibri" panose="020F0502020204030204" pitchFamily="34" charset="0"/>
              </a:rPr>
              <a:t>Since r is random, timing information is hidden</a:t>
            </a:r>
          </a:p>
        </p:txBody>
      </p:sp>
      <p:sp>
        <p:nvSpPr>
          <p:cNvPr id="5"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74</a:t>
            </a:fld>
            <a:endParaRPr lang="en-US"/>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Rectangle 2"/>
          <p:cNvSpPr>
            <a:spLocks noGrp="1" noChangeArrowheads="1"/>
          </p:cNvSpPr>
          <p:nvPr>
            <p:ph type="title"/>
          </p:nvPr>
        </p:nvSpPr>
        <p:spPr>
          <a:xfrm>
            <a:off x="685800" y="152400"/>
            <a:ext cx="7772400" cy="762000"/>
          </a:xfrm>
        </p:spPr>
        <p:txBody>
          <a:bodyPr/>
          <a:lstStyle/>
          <a:p>
            <a:r>
              <a:rPr lang="en-US" sz="3600"/>
              <a:t>Factoring</a:t>
            </a:r>
          </a:p>
        </p:txBody>
      </p:sp>
      <p:sp>
        <p:nvSpPr>
          <p:cNvPr id="193539" name="Rectangle 3"/>
          <p:cNvSpPr>
            <a:spLocks noGrp="1" noChangeArrowheads="1"/>
          </p:cNvSpPr>
          <p:nvPr>
            <p:ph type="body" idx="1"/>
          </p:nvPr>
        </p:nvSpPr>
        <p:spPr>
          <a:xfrm>
            <a:off x="685800" y="1981200"/>
            <a:ext cx="7772400" cy="4038600"/>
          </a:xfrm>
        </p:spPr>
        <p:txBody>
          <a:bodyPr/>
          <a:lstStyle/>
          <a:p>
            <a:r>
              <a:rPr lang="en-US" sz="2000" dirty="0">
                <a:latin typeface="Calibri" panose="020F0502020204030204" pitchFamily="34" charset="0"/>
                <a:cs typeface="Calibri" panose="020F0502020204030204" pitchFamily="34" charset="0"/>
              </a:rPr>
              <a:t>Security of RSA algorithm depends on (presumed) difficulty of factoring</a:t>
            </a:r>
          </a:p>
          <a:p>
            <a:pPr lvl="1"/>
            <a:r>
              <a:rPr lang="en-US" sz="2000" dirty="0">
                <a:latin typeface="Calibri" panose="020F0502020204030204" pitchFamily="34" charset="0"/>
                <a:cs typeface="Calibri" panose="020F0502020204030204" pitchFamily="34" charset="0"/>
              </a:rPr>
              <a:t>Given n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find p or q and RSA is broken</a:t>
            </a:r>
          </a:p>
          <a:p>
            <a:r>
              <a:rPr lang="en-US" sz="2000" dirty="0">
                <a:latin typeface="Calibri" panose="020F0502020204030204" pitchFamily="34" charset="0"/>
                <a:cs typeface="Calibri" panose="020F0502020204030204" pitchFamily="34" charset="0"/>
              </a:rPr>
              <a:t>Factoring like “exhaustive search” for RSA</a:t>
            </a:r>
          </a:p>
          <a:p>
            <a:r>
              <a:rPr lang="en-US" sz="2000" dirty="0">
                <a:latin typeface="Calibri" panose="020F0502020204030204" pitchFamily="34" charset="0"/>
                <a:cs typeface="Calibri" panose="020F0502020204030204" pitchFamily="34" charset="0"/>
              </a:rPr>
              <a:t>What are best factoring methods?</a:t>
            </a:r>
          </a:p>
          <a:p>
            <a:r>
              <a:rPr lang="en-US" sz="2000" dirty="0">
                <a:latin typeface="Calibri" panose="020F0502020204030204" pitchFamily="34" charset="0"/>
                <a:cs typeface="Calibri" panose="020F0502020204030204" pitchFamily="34" charset="0"/>
              </a:rPr>
              <a:t>How does RSA “key size” compare to symmetric cipher key size?</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75</a:t>
            </a:fld>
            <a:endParaRPr lang="en-US"/>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Trial Division</a:t>
            </a:r>
          </a:p>
        </p:txBody>
      </p:sp>
      <mc:AlternateContent xmlns:mc="http://schemas.openxmlformats.org/markup-compatibility/2006" xmlns:a14="http://schemas.microsoft.com/office/drawing/2010/main">
        <mc:Choice Requires="a14">
          <p:sp>
            <p:nvSpPr>
              <p:cNvPr id="215043" name="Rectangle 3"/>
              <p:cNvSpPr>
                <a:spLocks noGrp="1" noChangeArrowheads="1"/>
              </p:cNvSpPr>
              <p:nvPr>
                <p:ph type="body" idx="1"/>
              </p:nvPr>
            </p:nvSpPr>
            <p:spPr>
              <a:xfrm>
                <a:off x="381000" y="1828800"/>
                <a:ext cx="8229600" cy="4191000"/>
              </a:xfrm>
            </p:spPr>
            <p:txBody>
              <a:bodyPr/>
              <a:lstStyle/>
              <a:p>
                <a:r>
                  <a:rPr lang="en-US" sz="2000" dirty="0">
                    <a:latin typeface="Calibri" panose="020F0502020204030204" pitchFamily="34" charset="0"/>
                    <a:cs typeface="Calibri" panose="020F0502020204030204" pitchFamily="34" charset="0"/>
                  </a:rPr>
                  <a:t>Given n, trial divide n by 2, 3, 4, 5, 6, 7,…, </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sym typeface="Symbol" pitchFamily="18" charset="2"/>
                  </a:rPr>
                  <a:t></a:t>
                </a:r>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Expected work is about </a:t>
                </a:r>
                <a14:m>
                  <m:oMath xmlns:m="http://schemas.openxmlformats.org/officeDocument/2006/math">
                    <m:f>
                      <m:fPr>
                        <m:ctrlPr>
                          <a:rPr lang="en-US" sz="2000" i="1" smtClean="0">
                            <a:latin typeface="Cambria Math" panose="02040503050406030204" pitchFamily="18" charset="0"/>
                          </a:rPr>
                        </m:ctrlPr>
                      </m:fPr>
                      <m:num>
                        <m:rad>
                          <m:radPr>
                            <m:degHide m:val="on"/>
                            <m:ctrlPr>
                              <a:rPr lang="en-US" sz="2000" i="1" smtClean="0">
                                <a:latin typeface="Cambria Math" panose="02040503050406030204" pitchFamily="18" charset="0"/>
                              </a:rPr>
                            </m:ctrlPr>
                          </m:radPr>
                          <m:deg/>
                          <m:e>
                            <m:r>
                              <a:rPr lang="en-US" sz="2000" i="1" smtClean="0">
                                <a:latin typeface="Cambria Math" panose="02040503050406030204" pitchFamily="18" charset="0"/>
                                <a:ea typeface="Cambria Math" panose="02040503050406030204" pitchFamily="18" charset="0"/>
                              </a:rPr>
                              <m:t>𝜋</m:t>
                            </m:r>
                          </m:e>
                        </m:rad>
                      </m:num>
                      <m:den>
                        <m:r>
                          <a:rPr lang="en-US" sz="2000" b="0" i="1" smtClean="0">
                            <a:latin typeface="Cambria Math" panose="02040503050406030204" pitchFamily="18" charset="0"/>
                          </a:rPr>
                          <m:t>2</m:t>
                        </m:r>
                      </m:den>
                    </m:f>
                  </m:oMath>
                </a14:m>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Trying only prime numbers reduces search </a:t>
                </a:r>
              </a:p>
              <a:p>
                <a:endParaRPr lang="en-US" sz="2000" dirty="0">
                  <a:latin typeface="Calibri" panose="020F0502020204030204" pitchFamily="34" charset="0"/>
                  <a:cs typeface="Calibri" panose="020F0502020204030204" pitchFamily="34" charset="0"/>
                  <a:sym typeface="Symbol" pitchFamily="18" charset="2"/>
                </a:endParaRPr>
              </a:p>
              <a:p>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n) ≈ n/ln(n) is number of primes up to n.</a:t>
                </a:r>
              </a:p>
            </p:txBody>
          </p:sp>
        </mc:Choice>
        <mc:Fallback xmlns="">
          <p:sp>
            <p:nvSpPr>
              <p:cNvPr id="215043" name="Rectangle 3"/>
              <p:cNvSpPr>
                <a:spLocks noGrp="1" noRot="1" noChangeAspect="1" noMove="1" noResize="1" noEditPoints="1" noAdjustHandles="1" noChangeArrowheads="1" noChangeShapeType="1" noTextEdit="1"/>
              </p:cNvSpPr>
              <p:nvPr>
                <p:ph type="body" idx="1"/>
              </p:nvPr>
            </p:nvSpPr>
            <p:spPr>
              <a:xfrm>
                <a:off x="381000" y="1828800"/>
                <a:ext cx="8229600" cy="4191000"/>
              </a:xfrm>
              <a:blipFill>
                <a:blip r:embed="rId2"/>
                <a:stretch>
                  <a:fillRect l="-924" t="-1208"/>
                </a:stretch>
              </a:blipFill>
            </p:spPr>
            <p:txBody>
              <a:bodyPr/>
              <a:lstStyle/>
              <a:p>
                <a:r>
                  <a:rPr lang="en-US">
                    <a:noFill/>
                  </a:rPr>
                  <a:t> </a:t>
                </a:r>
              </a:p>
            </p:txBody>
          </p:sp>
        </mc:Fallback>
      </mc:AlternateContent>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76</a:t>
            </a:fld>
            <a:endParaRPr lang="en-US"/>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685800" y="76200"/>
            <a:ext cx="7772400" cy="990600"/>
          </a:xfrm>
        </p:spPr>
        <p:txBody>
          <a:bodyPr/>
          <a:lstStyle/>
          <a:p>
            <a:r>
              <a:rPr lang="en-US" sz="3600"/>
              <a:t>Fast generic factoring algorithms</a:t>
            </a:r>
          </a:p>
        </p:txBody>
      </p:sp>
      <p:sp>
        <p:nvSpPr>
          <p:cNvPr id="215043" name="Rectangle 3"/>
          <p:cNvSpPr>
            <a:spLocks noGrp="1" noChangeArrowheads="1"/>
          </p:cNvSpPr>
          <p:nvPr>
            <p:ph type="body" idx="1"/>
          </p:nvPr>
        </p:nvSpPr>
        <p:spPr>
          <a:xfrm>
            <a:off x="457200" y="1828800"/>
            <a:ext cx="8229600" cy="4191000"/>
          </a:xfrm>
        </p:spPr>
        <p:txBody>
          <a:bodyPr/>
          <a:lstStyle/>
          <a:p>
            <a:r>
              <a:rPr lang="en-US" sz="2000" dirty="0">
                <a:latin typeface="Calibri" panose="020F0502020204030204" pitchFamily="34" charset="0"/>
                <a:cs typeface="Calibri" panose="020F0502020204030204" pitchFamily="34" charset="0"/>
              </a:rPr>
              <a:t>Pollard p-1</a:t>
            </a:r>
          </a:p>
          <a:p>
            <a:r>
              <a:rPr lang="en-US" sz="2000" dirty="0">
                <a:latin typeface="Calibri" panose="020F0502020204030204" pitchFamily="34" charset="0"/>
                <a:cs typeface="Calibri" panose="020F0502020204030204" pitchFamily="34" charset="0"/>
              </a:rPr>
              <a:t>Elliptic curve factoring</a:t>
            </a:r>
          </a:p>
          <a:p>
            <a:r>
              <a:rPr lang="en-US" sz="2000" dirty="0">
                <a:latin typeface="Calibri" panose="020F0502020204030204" pitchFamily="34" charset="0"/>
                <a:cs typeface="Calibri" panose="020F0502020204030204" pitchFamily="34" charset="0"/>
              </a:rPr>
              <a:t>Pollard r</a:t>
            </a:r>
          </a:p>
          <a:p>
            <a:r>
              <a:rPr lang="en-US" sz="2000" dirty="0">
                <a:latin typeface="Calibri" panose="020F0502020204030204" pitchFamily="34" charset="0"/>
                <a:cs typeface="Calibri" panose="020F0502020204030204" pitchFamily="34" charset="0"/>
              </a:rPr>
              <a:t>Quadratic sieve</a:t>
            </a:r>
          </a:p>
          <a:p>
            <a:r>
              <a:rPr lang="en-US" sz="2000" dirty="0">
                <a:latin typeface="Calibri" panose="020F0502020204030204" pitchFamily="34" charset="0"/>
                <a:cs typeface="Calibri" panose="020F0502020204030204" pitchFamily="34" charset="0"/>
              </a:rPr>
              <a:t>Number field sieve</a:t>
            </a:r>
          </a:p>
          <a:p>
            <a:endParaRPr lang="en-US" sz="2000" dirty="0">
              <a:latin typeface="Calibri" panose="020F0502020204030204" pitchFamily="34" charset="0"/>
              <a:cs typeface="Calibri" panose="020F0502020204030204" pitchFamily="34" charset="0"/>
            </a:endParaRPr>
          </a:p>
          <a:p>
            <a:r>
              <a:rPr lang="en-US" sz="2000" dirty="0">
                <a:latin typeface="Calibri" panose="020F0502020204030204" pitchFamily="34" charset="0"/>
                <a:cs typeface="Calibri" panose="020F0502020204030204" pitchFamily="34" charset="0"/>
              </a:rPr>
              <a:t>Last three exploit basic idea of finding x, y with</a:t>
            </a:r>
          </a:p>
          <a:p>
            <a:pPr marL="400050" lvl="1" indent="0">
              <a:buNone/>
            </a:pPr>
            <a:r>
              <a:rPr lang="en-US" sz="2000" dirty="0">
                <a:latin typeface="Calibri" panose="020F0502020204030204" pitchFamily="34" charset="0"/>
                <a:cs typeface="Calibri" panose="020F0502020204030204" pitchFamily="34" charset="0"/>
              </a:rPr>
              <a:t>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using methods that make it likely</a:t>
            </a:r>
          </a:p>
          <a:p>
            <a:pPr marL="400050" lvl="1" indent="0">
              <a:buNone/>
            </a:pPr>
            <a:r>
              <a:rPr lang="en-US" sz="2000" dirty="0">
                <a:latin typeface="Calibri" panose="020F0502020204030204" pitchFamily="34" charset="0"/>
                <a:cs typeface="Calibri" panose="020F0502020204030204" pitchFamily="34" charset="0"/>
              </a:rPr>
              <a:t>    that (x-y) and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“split” the factors of n.</a:t>
            </a:r>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77</a:t>
            </a:fld>
            <a:endParaRPr lang="en-US"/>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78</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Pollard p-1</a:t>
            </a: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228600" y="1143000"/>
                <a:ext cx="8534400" cy="5181600"/>
              </a:xfrm>
            </p:spPr>
            <p:txBody>
              <a:bodyPr/>
              <a:lstStyle/>
              <a:p>
                <a:r>
                  <a:rPr lang="en-US" sz="2000" dirty="0">
                    <a:latin typeface="Calibri" panose="020F0502020204030204" pitchFamily="34" charset="0"/>
                    <a:cs typeface="Calibri" panose="020F0502020204030204" pitchFamily="34" charset="0"/>
                  </a:rPr>
                  <a:t>Goal: Factor n.</a:t>
                </a:r>
              </a:p>
              <a:p>
                <a:pPr lvl="1"/>
                <a:r>
                  <a:rPr lang="en-US" sz="2000" dirty="0">
                    <a:latin typeface="Calibri" panose="020F0502020204030204" pitchFamily="34" charset="0"/>
                    <a:cs typeface="Calibri" panose="020F0502020204030204" pitchFamily="34" charset="0"/>
                  </a:rPr>
                  <a:t>Pick an integer B.</a:t>
                </a:r>
              </a:p>
              <a:p>
                <a:pPr lvl="1"/>
                <a:r>
                  <a:rPr lang="en-US" sz="2000" dirty="0">
                    <a:latin typeface="Calibri" panose="020F0502020204030204" pitchFamily="34" charset="0"/>
                    <a:cs typeface="Calibri" panose="020F0502020204030204" pitchFamily="34" charset="0"/>
                  </a:rPr>
                  <a:t>Compute </a:t>
                </a:r>
                <a14:m>
                  <m:oMath xmlns:m="http://schemas.openxmlformats.org/officeDocument/2006/math">
                    <m:r>
                      <a:rPr lang="en-US" sz="2000" b="0" i="1" smtClean="0">
                        <a:latin typeface="Cambria Math" panose="02040503050406030204" pitchFamily="18" charset="0"/>
                      </a:rPr>
                      <m:t>𝑘</m:t>
                    </m:r>
                    <m:r>
                      <a:rPr lang="en-US" sz="2000" b="0" i="1" smtClean="0">
                        <a:latin typeface="Cambria Math" panose="02040503050406030204" pitchFamily="18" charset="0"/>
                      </a:rPr>
                      <m:t>=</m:t>
                    </m:r>
                    <m:nary>
                      <m:naryPr>
                        <m:chr m:val="∏"/>
                        <m:supHide m:val="on"/>
                        <m:ctrlPr>
                          <a:rPr lang="en-US" sz="2000" b="0" i="1" smtClean="0">
                            <a:latin typeface="Cambria Math" panose="02040503050406030204" pitchFamily="18" charset="0"/>
                          </a:rPr>
                        </m:ctrlPr>
                      </m:naryPr>
                      <m:sub>
                        <m:r>
                          <m:rPr>
                            <m:brk m:alnAt="7"/>
                          </m:rPr>
                          <a:rPr lang="en-US" sz="2000" b="0" i="1" smtClean="0">
                            <a:latin typeface="Cambria Math" panose="02040503050406030204" pitchFamily="18" charset="0"/>
                          </a:rPr>
                          <m:t>𝑡</m:t>
                        </m:r>
                        <m:r>
                          <a:rPr lang="en-US" sz="2000" b="0" i="1" smtClean="0">
                            <a:latin typeface="Cambria Math" panose="02040503050406030204" pitchFamily="18" charset="0"/>
                            <a:ea typeface="Cambria Math" panose="02040503050406030204" pitchFamily="18" charset="0"/>
                          </a:rPr>
                          <m:t>≤</m:t>
                        </m:r>
                        <m:r>
                          <a:rPr lang="en-US" sz="2000" b="0" i="1" smtClean="0">
                            <a:latin typeface="Cambria Math" panose="02040503050406030204" pitchFamily="18" charset="0"/>
                            <a:ea typeface="Cambria Math" panose="02040503050406030204" pitchFamily="18" charset="0"/>
                          </a:rPr>
                          <m:t>𝐵</m:t>
                        </m:r>
                      </m:sub>
                      <m:sup/>
                      <m:e>
                        <m:r>
                          <a:rPr lang="en-US" sz="2000" b="0" i="1" smtClean="0">
                            <a:latin typeface="Cambria Math" panose="02040503050406030204" pitchFamily="18" charset="0"/>
                          </a:rPr>
                          <m:t>𝑡</m:t>
                        </m:r>
                      </m:e>
                    </m:nary>
                  </m:oMath>
                </a14:m>
                <a:r>
                  <a:rPr lang="en-US" sz="2000" dirty="0">
                    <a:latin typeface="Calibri" panose="020F0502020204030204" pitchFamily="34" charset="0"/>
                    <a:cs typeface="Calibri" panose="020F0502020204030204" pitchFamily="34" charset="0"/>
                  </a:rPr>
                  <a:t>, where t=</a:t>
                </a:r>
                <a:r>
                  <a:rPr lang="en-US" sz="2000" dirty="0" err="1">
                    <a:latin typeface="Calibri" panose="020F0502020204030204" pitchFamily="34" charset="0"/>
                    <a:cs typeface="Calibri" panose="020F0502020204030204" pitchFamily="34" charset="0"/>
                  </a:rPr>
                  <a:t>q</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largest power of q (prime) ≤B.</a:t>
                </a:r>
              </a:p>
              <a:p>
                <a:pPr lvl="1">
                  <a:spcBef>
                    <a:spcPts val="200"/>
                  </a:spcBef>
                </a:pPr>
                <a:r>
                  <a:rPr lang="en-US" sz="2000" dirty="0">
                    <a:latin typeface="Calibri" panose="020F0502020204030204" pitchFamily="34" charset="0"/>
                    <a:cs typeface="Calibri" panose="020F0502020204030204" pitchFamily="34" charset="0"/>
                  </a:rPr>
                  <a:t>If n has a factor p and p-1 has small factors, it is likely that a random a has the property that p-1| k and thus that </a:t>
                </a:r>
                <a:r>
                  <a:rPr lang="en-US" sz="2000" dirty="0" err="1">
                    <a:latin typeface="Calibri" panose="020F0502020204030204" pitchFamily="34" charset="0"/>
                    <a:cs typeface="Calibri" panose="020F0502020204030204" pitchFamily="34" charset="0"/>
                  </a:rPr>
                  <a:t>a</a:t>
                </a:r>
                <a:r>
                  <a:rPr lang="en-US" sz="2000" baseline="30000" dirty="0" err="1">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(mod p).</a:t>
                </a:r>
              </a:p>
              <a:p>
                <a:pPr lvl="1"/>
                <a:r>
                  <a:rPr lang="en-US" sz="2000" dirty="0">
                    <a:latin typeface="Calibri" panose="020F0502020204030204" pitchFamily="34" charset="0"/>
                    <a:cs typeface="Calibri" panose="020F0502020204030204" pitchFamily="34" charset="0"/>
                  </a:rPr>
                  <a:t>Compute (a</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-1, n).</a:t>
                </a:r>
              </a:p>
              <a:p>
                <a:r>
                  <a:rPr lang="en-US" sz="2000" dirty="0" err="1">
                    <a:latin typeface="Calibri" panose="020F0502020204030204" pitchFamily="34" charset="0"/>
                    <a:cs typeface="Calibri" panose="020F0502020204030204" pitchFamily="34" charset="0"/>
                  </a:rPr>
                  <a:t>Lenstra’s</a:t>
                </a:r>
                <a:r>
                  <a:rPr lang="en-US" sz="2000" dirty="0">
                    <a:latin typeface="Calibri" panose="020F0502020204030204" pitchFamily="34" charset="0"/>
                    <a:cs typeface="Calibri" panose="020F0502020204030204" pitchFamily="34" charset="0"/>
                  </a:rPr>
                  <a:t> Elliptic Curve Factoring Method is an extension of this idea.</a:t>
                </a:r>
              </a:p>
              <a:p>
                <a:r>
                  <a:rPr lang="en-US" sz="2000" dirty="0">
                    <a:latin typeface="Calibri" panose="020F0502020204030204" pitchFamily="34" charset="0"/>
                    <a:cs typeface="Calibri" panose="020F0502020204030204" pitchFamily="34" charset="0"/>
                  </a:rPr>
                  <a:t>Example:</a:t>
                </a:r>
              </a:p>
              <a:p>
                <a:pPr lvl="1"/>
                <a:r>
                  <a:rPr lang="en-US" sz="2000" dirty="0">
                    <a:latin typeface="Calibri" panose="020F0502020204030204" pitchFamily="34" charset="0"/>
                    <a:cs typeface="Calibri" panose="020F0502020204030204" pitchFamily="34" charset="0"/>
                  </a:rPr>
                  <a:t>n=1241143, B=13, k= 8⋅9⋅5⋅7⋅11⋅13.</a:t>
                </a:r>
              </a:p>
              <a:p>
                <a:pPr lvl="1"/>
                <a:r>
                  <a:rPr lang="en-US" sz="2000" dirty="0">
                    <a:latin typeface="Calibri" panose="020F0502020204030204" pitchFamily="34" charset="0"/>
                    <a:cs typeface="Calibri" panose="020F0502020204030204" pitchFamily="34" charset="0"/>
                  </a:rPr>
                  <a:t>a=2, 2</a:t>
                </a:r>
                <a:r>
                  <a:rPr lang="en-US" sz="2000" baseline="30000" dirty="0">
                    <a:latin typeface="Calibri" panose="020F0502020204030204" pitchFamily="34" charset="0"/>
                    <a:cs typeface="Calibri" panose="020F0502020204030204" pitchFamily="34" charset="0"/>
                  </a:rPr>
                  <a:t>k</a:t>
                </a:r>
                <a:r>
                  <a:rPr lang="en-US" sz="2000" dirty="0">
                    <a:latin typeface="Calibri" panose="020F0502020204030204" pitchFamily="34" charset="0"/>
                    <a:cs typeface="Calibri" panose="020F0502020204030204" pitchFamily="34" charset="0"/>
                  </a:rPr>
                  <a:t>= 861526 (mod 1241143), (861525, 1241143)= 547. 1241143/547=2269.   </a:t>
                </a:r>
              </a:p>
              <a:p>
                <a:pPr lvl="1"/>
                <a:r>
                  <a:rPr lang="en-US" sz="2000" dirty="0">
                    <a:latin typeface="Calibri" panose="020F0502020204030204" pitchFamily="34" charset="0"/>
                    <a:cs typeface="Calibri" panose="020F0502020204030204" pitchFamily="34" charset="0"/>
                  </a:rPr>
                  <a:t>n=547⋅2269.</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228600" y="1143000"/>
                <a:ext cx="8534400" cy="5181600"/>
              </a:xfrm>
              <a:blipFill>
                <a:blip r:embed="rId2"/>
                <a:stretch>
                  <a:fillRect l="-892" t="-733"/>
                </a:stretch>
              </a:blipFill>
            </p:spPr>
            <p:txBody>
              <a:bodyPr/>
              <a:lstStyle/>
              <a:p>
                <a:r>
                  <a:rPr lang="en-US">
                    <a:noFill/>
                  </a:rPr>
                  <a:t> </a:t>
                </a:r>
              </a:p>
            </p:txBody>
          </p:sp>
        </mc:Fallback>
      </mc:AlternateContent>
    </p:spTree>
  </p:cSld>
  <p:clrMapOvr>
    <a:masterClrMapping/>
  </p:clrMapOvr>
  <p:transition/>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066" name="Rectangle 2"/>
          <p:cNvSpPr>
            <a:spLocks noGrp="1" noChangeArrowheads="1"/>
          </p:cNvSpPr>
          <p:nvPr>
            <p:ph type="title"/>
          </p:nvPr>
        </p:nvSpPr>
        <p:spPr>
          <a:xfrm>
            <a:off x="685800" y="0"/>
            <a:ext cx="7772400" cy="914400"/>
          </a:xfrm>
        </p:spPr>
        <p:txBody>
          <a:bodyPr/>
          <a:lstStyle/>
          <a:p>
            <a:r>
              <a:rPr lang="en-US" sz="3600" err="1"/>
              <a:t>Kraitchik’s</a:t>
            </a:r>
            <a:r>
              <a:rPr lang="en-US" sz="3600"/>
              <a:t> observation</a:t>
            </a:r>
          </a:p>
        </p:txBody>
      </p:sp>
      <p:sp>
        <p:nvSpPr>
          <p:cNvPr id="216067" name="Rectangle 3"/>
          <p:cNvSpPr>
            <a:spLocks noGrp="1" noChangeArrowheads="1"/>
          </p:cNvSpPr>
          <p:nvPr>
            <p:ph type="body" idx="1"/>
          </p:nvPr>
        </p:nvSpPr>
        <p:spPr>
          <a:xfrm>
            <a:off x="304800" y="1981200"/>
            <a:ext cx="8534400" cy="4191000"/>
          </a:xfrm>
        </p:spPr>
        <p:txBody>
          <a:bodyPr/>
          <a:lstStyle/>
          <a:p>
            <a:pPr>
              <a:spcBef>
                <a:spcPts val="200"/>
              </a:spcBef>
            </a:pPr>
            <a:r>
              <a:rPr lang="en-US" sz="2000" dirty="0">
                <a:latin typeface="Calibri" panose="020F0502020204030204" pitchFamily="34" charset="0"/>
                <a:cs typeface="Calibri" panose="020F0502020204030204" pitchFamily="34" charset="0"/>
              </a:rPr>
              <a:t>We want to factor n=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Suppose we find x, y such that n|x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sym typeface="Symbol" pitchFamily="18" charset="2"/>
              </a:rPr>
              <a:t></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using unrelated “random” processes for generating x and y.</a:t>
            </a:r>
          </a:p>
          <a:p>
            <a:pPr>
              <a:spcBef>
                <a:spcPts val="200"/>
              </a:spcBef>
            </a:pP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(mod n),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0 (mod n).</a:t>
            </a:r>
          </a:p>
          <a:p>
            <a:pPr>
              <a:spcBef>
                <a:spcPts val="200"/>
              </a:spcBef>
            </a:pPr>
            <a:r>
              <a:rPr lang="en-US" sz="2000" dirty="0">
                <a:latin typeface="Calibri" panose="020F0502020204030204" pitchFamily="34" charset="0"/>
                <a:cs typeface="Calibri" panose="020F0502020204030204" pitchFamily="34" charset="0"/>
              </a:rPr>
              <a:t>If (x-y)(</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 |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it is much more likely that p and q will appear in different factors than that </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will divide one of the factors.</a:t>
            </a:r>
          </a:p>
          <a:p>
            <a:pPr lvl="1">
              <a:spcBef>
                <a:spcPts val="200"/>
              </a:spcBef>
            </a:pPr>
            <a:r>
              <a:rPr lang="en-US" sz="2000" dirty="0">
                <a:latin typeface="Calibri" panose="020F0502020204030204" pitchFamily="34" charset="0"/>
                <a:cs typeface="Calibri" panose="020F0502020204030204" pitchFamily="34" charset="0"/>
              </a:rPr>
              <a:t>The odds are n</a:t>
            </a:r>
            <a:r>
              <a:rPr lang="en-US" sz="2000" baseline="30000" dirty="0">
                <a:latin typeface="Calibri" panose="020F0502020204030204" pitchFamily="34" charset="0"/>
                <a:cs typeface="Calibri" panose="020F0502020204030204" pitchFamily="34" charset="0"/>
              </a:rPr>
              <a:t>1/2</a:t>
            </a:r>
            <a:r>
              <a:rPr lang="en-US" sz="2000" dirty="0">
                <a:latin typeface="Calibri" panose="020F0502020204030204" pitchFamily="34" charset="0"/>
                <a:cs typeface="Calibri" panose="020F0502020204030204" pitchFamily="34" charset="0"/>
              </a:rPr>
              <a:t>:1 for nearly equal p and q.</a:t>
            </a:r>
          </a:p>
          <a:p>
            <a:pPr>
              <a:spcBef>
                <a:spcPts val="200"/>
              </a:spcBef>
            </a:pPr>
            <a:r>
              <a:rPr lang="en-US" sz="2000" dirty="0">
                <a:latin typeface="Calibri" panose="020F0502020204030204" pitchFamily="34" charset="0"/>
                <a:cs typeface="Calibri" panose="020F0502020204030204" pitchFamily="34" charset="0"/>
              </a:rPr>
              <a:t>To factor, compute ((x-y), n) and in the “likely” case well get </a:t>
            </a:r>
          </a:p>
          <a:p>
            <a:pPr>
              <a:spcBef>
                <a:spcPts val="200"/>
              </a:spcBef>
              <a:buNone/>
            </a:pPr>
            <a:r>
              <a:rPr lang="en-US" sz="2000" dirty="0">
                <a:latin typeface="Calibri" panose="020F0502020204030204" pitchFamily="34" charset="0"/>
                <a:cs typeface="Calibri" panose="020F0502020204030204" pitchFamily="34" charset="0"/>
              </a:rPr>
              <a:t>     (x-y, n)= p or (x-y, n)= q.</a:t>
            </a:r>
          </a:p>
          <a:p>
            <a:endParaRPr lang="en-US" sz="2400" dirty="0"/>
          </a:p>
        </p:txBody>
      </p:sp>
      <p:sp>
        <p:nvSpPr>
          <p:cNvPr id="8"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79</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5" name="Slide Number Placeholder 6"/>
          <p:cNvSpPr>
            <a:spLocks noGrp="1"/>
          </p:cNvSpPr>
          <p:nvPr>
            <p:ph type="sldNum" sz="quarter" idx="12"/>
          </p:nvPr>
        </p:nvSpPr>
        <p:spPr>
          <a:noFill/>
        </p:spPr>
        <p:txBody>
          <a:bodyPr/>
          <a:lstStyle/>
          <a:p>
            <a:fld id="{45D31F45-0CE8-46B6-8C91-262CB28AA93F}" type="slidenum">
              <a:rPr lang="en-US" smtClean="0"/>
              <a:pPr/>
              <a:t>8</a:t>
            </a:fld>
            <a:endParaRPr lang="en-US"/>
          </a:p>
        </p:txBody>
      </p:sp>
      <p:sp>
        <p:nvSpPr>
          <p:cNvPr id="23556" name="Rectangle 2"/>
          <p:cNvSpPr>
            <a:spLocks noGrp="1" noChangeArrowheads="1"/>
          </p:cNvSpPr>
          <p:nvPr>
            <p:ph type="title"/>
          </p:nvPr>
        </p:nvSpPr>
        <p:spPr>
          <a:xfrm>
            <a:off x="685800" y="76200"/>
            <a:ext cx="7772400" cy="685800"/>
          </a:xfrm>
        </p:spPr>
        <p:txBody>
          <a:bodyPr/>
          <a:lstStyle/>
          <a:p>
            <a:r>
              <a:rPr lang="en-US" sz="3600"/>
              <a:t>Authentication</a:t>
            </a:r>
          </a:p>
        </p:txBody>
      </p:sp>
      <p:sp>
        <p:nvSpPr>
          <p:cNvPr id="23557" name="Rectangle 3"/>
          <p:cNvSpPr>
            <a:spLocks noGrp="1" noChangeArrowheads="1"/>
          </p:cNvSpPr>
          <p:nvPr>
            <p:ph type="body" sz="half" idx="1"/>
          </p:nvPr>
        </p:nvSpPr>
        <p:spPr>
          <a:xfrm>
            <a:off x="495300" y="1981200"/>
            <a:ext cx="8153400" cy="3733800"/>
          </a:xfrm>
        </p:spPr>
        <p:txBody>
          <a:bodyPr/>
          <a:lstStyle/>
          <a:p>
            <a:r>
              <a:rPr lang="en-US" sz="2000" dirty="0">
                <a:latin typeface="Calibri" panose="020F0502020204030204" pitchFamily="34" charset="0"/>
                <a:cs typeface="Calibri" panose="020F0502020204030204" pitchFamily="34" charset="0"/>
              </a:rPr>
              <a:t>I am on a physically secure line (no one can eavesdrop or modify messages between me and the other end point) so I’m not worried about confidentiality.</a:t>
            </a:r>
          </a:p>
          <a:p>
            <a:r>
              <a:rPr lang="en-US" sz="2000" dirty="0">
                <a:latin typeface="Calibri" panose="020F0502020204030204" pitchFamily="34" charset="0"/>
                <a:cs typeface="Calibri" panose="020F0502020204030204" pitchFamily="34" charset="0"/>
              </a:rPr>
              <a:t>I want to make sure you, my lawyer, is on the other end and I know your public key </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a:t>
            </a:r>
          </a:p>
          <a:p>
            <a:r>
              <a:rPr lang="en-US" sz="2000" dirty="0">
                <a:latin typeface="Calibri" panose="020F0502020204030204" pitchFamily="34" charset="0"/>
                <a:cs typeface="Calibri" panose="020F0502020204030204" pitchFamily="34" charset="0"/>
              </a:rPr>
              <a:t>Before I say anything I’d regret reading in the New York Times, I generate a (big) random number, N and append the date and time, calling this entire message, M.  I transmit M and ask you to apply D(</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  If E(</a:t>
            </a:r>
            <a:r>
              <a:rPr lang="en-US" sz="2000" dirty="0" err="1">
                <a:latin typeface="Calibri" panose="020F0502020204030204" pitchFamily="34" charset="0"/>
                <a:cs typeface="Calibri" panose="020F0502020204030204" pitchFamily="34" charset="0"/>
              </a:rPr>
              <a:t>PK</a:t>
            </a:r>
            <a:r>
              <a:rPr lang="en-US" sz="2000" baseline="-25000" dirty="0" err="1">
                <a:latin typeface="Calibri" panose="020F0502020204030204" pitchFamily="34" charset="0"/>
                <a:cs typeface="Calibri" panose="020F0502020204030204" pitchFamily="34" charset="0"/>
              </a:rPr>
              <a:t>you</a:t>
            </a:r>
            <a:r>
              <a:rPr lang="en-US" sz="2000" dirty="0">
                <a:latin typeface="Calibri" panose="020F0502020204030204" pitchFamily="34" charset="0"/>
                <a:cs typeface="Calibri" panose="020F0502020204030204" pitchFamily="34" charset="0"/>
              </a:rPr>
              <a:t>, M)=M, I can be sure it’s my attorney; otherwise, I take the fifth</a:t>
            </a:r>
            <a:r>
              <a:rPr lang="en-US" sz="2400" dirty="0">
                <a:latin typeface="Calibri" panose="020F0502020204030204" pitchFamily="34" charset="0"/>
                <a:cs typeface="Calibri" panose="020F0502020204030204" pitchFamily="34" charset="0"/>
              </a:rPr>
              <a:t>.</a:t>
            </a:r>
            <a:endParaRPr lang="en-US" dirty="0">
              <a:latin typeface="Calibri" panose="020F0502020204030204" pitchFamily="34" charset="0"/>
              <a:cs typeface="Calibri" panose="020F0502020204030204" pitchFamily="34" charset="0"/>
            </a:endParaRPr>
          </a:p>
          <a:p>
            <a:pPr>
              <a:buFontTx/>
              <a:buNone/>
            </a:pPr>
            <a:endParaRPr lang="en-US" sz="3200" dirty="0"/>
          </a:p>
        </p:txBody>
      </p:sp>
    </p:spTree>
  </p:cSld>
  <p:clrMapOvr>
    <a:masterClrMapping/>
  </p:clrMapOvr>
  <p:transition/>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9" name="Slide Number Placeholder 5"/>
          <p:cNvSpPr>
            <a:spLocks noGrp="1"/>
          </p:cNvSpPr>
          <p:nvPr>
            <p:ph type="sldNum" sz="quarter" idx="12"/>
          </p:nvPr>
        </p:nvSpPr>
        <p:spPr>
          <a:noFill/>
        </p:spPr>
        <p:txBody>
          <a:bodyPr/>
          <a:lstStyle/>
          <a:p>
            <a:fld id="{9ABA71D7-3F60-4E79-B207-159E88D955A0}" type="slidenum">
              <a:rPr lang="en-US" smtClean="0"/>
              <a:pPr/>
              <a:t>80</a:t>
            </a:fld>
            <a:endParaRPr lang="en-US"/>
          </a:p>
        </p:txBody>
      </p:sp>
      <p:sp>
        <p:nvSpPr>
          <p:cNvPr id="70660" name="Rectangle 2"/>
          <p:cNvSpPr>
            <a:spLocks noGrp="1" noChangeArrowheads="1"/>
          </p:cNvSpPr>
          <p:nvPr>
            <p:ph type="title"/>
          </p:nvPr>
        </p:nvSpPr>
        <p:spPr>
          <a:xfrm>
            <a:off x="685800" y="76200"/>
            <a:ext cx="7772400" cy="838200"/>
          </a:xfrm>
        </p:spPr>
        <p:txBody>
          <a:bodyPr/>
          <a:lstStyle/>
          <a:p>
            <a:r>
              <a:rPr lang="en-US" sz="3600"/>
              <a:t>Factoring – Pollard </a:t>
            </a:r>
            <a:r>
              <a:rPr lang="en-US" sz="3600" err="1">
                <a:latin typeface="Math1Mono"/>
              </a:rPr>
              <a:t>ρ</a:t>
            </a:r>
            <a:endParaRPr lang="en-US" sz="3600">
              <a:latin typeface="Math1Mono"/>
            </a:endParaRPr>
          </a:p>
        </p:txBody>
      </p:sp>
      <mc:AlternateContent xmlns:mc="http://schemas.openxmlformats.org/markup-compatibility/2006" xmlns:a14="http://schemas.microsoft.com/office/drawing/2010/main">
        <mc:Choice Requires="a14">
          <p:sp>
            <p:nvSpPr>
              <p:cNvPr id="70661" name="Rectangle 3"/>
              <p:cNvSpPr>
                <a:spLocks noGrp="1" noChangeArrowheads="1"/>
              </p:cNvSpPr>
              <p:nvPr>
                <p:ph type="body" idx="1"/>
              </p:nvPr>
            </p:nvSpPr>
            <p:spPr>
              <a:xfrm>
                <a:off x="680852" y="2305050"/>
                <a:ext cx="7772400" cy="2552700"/>
              </a:xfrm>
            </p:spPr>
            <p:txBody>
              <a:bodyPr/>
              <a:lstStyle/>
              <a:p>
                <a:pPr>
                  <a:spcBef>
                    <a:spcPts val="200"/>
                  </a:spcBef>
                </a:pPr>
                <a:r>
                  <a:rPr lang="en-US" sz="2000" dirty="0">
                    <a:latin typeface="Calibri" panose="020F0502020204030204" pitchFamily="34" charset="0"/>
                    <a:cs typeface="Calibri" panose="020F0502020204030204" pitchFamily="34" charset="0"/>
                  </a:rPr>
                  <a:t>f(x)=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(mod n).</a:t>
                </a:r>
              </a:p>
              <a:p>
                <a:pPr>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i+1</a:t>
                </a:r>
                <a:r>
                  <a:rPr lang="en-US" sz="2000" dirty="0">
                    <a:latin typeface="Calibri" panose="020F0502020204030204" pitchFamily="34" charset="0"/>
                    <a:cs typeface="Calibri" panose="020F0502020204030204" pitchFamily="34" charset="0"/>
                  </a:rPr>
                  <a:t>= f(x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(mod n).</a:t>
                </a:r>
              </a:p>
              <a:p>
                <a:pPr>
                  <a:spcBef>
                    <a:spcPts val="200"/>
                  </a:spcBef>
                </a:pPr>
                <a:r>
                  <a:rPr lang="en-US" sz="2000" dirty="0">
                    <a:latin typeface="Calibri" panose="020F0502020204030204" pitchFamily="34" charset="0"/>
                    <a:cs typeface="Calibri" panose="020F0502020204030204" pitchFamily="34" charset="0"/>
                  </a:rPr>
                  <a:t>Look at (x</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x</a:t>
                </a:r>
                <a:r>
                  <a:rPr lang="en-US" sz="2000" baseline="-25000" dirty="0" err="1">
                    <a:latin typeface="Calibri" panose="020F0502020204030204" pitchFamily="34" charset="0"/>
                    <a:cs typeface="Calibri" panose="020F0502020204030204" pitchFamily="34" charset="0"/>
                  </a:rPr>
                  <a:t>j</a:t>
                </a:r>
                <a:r>
                  <a:rPr lang="en-US" sz="2000" dirty="0">
                    <a:latin typeface="Calibri" panose="020F0502020204030204" pitchFamily="34" charset="0"/>
                    <a:cs typeface="Calibri" panose="020F0502020204030204" pitchFamily="34" charset="0"/>
                  </a:rPr>
                  <a:t>, n).</a:t>
                </a:r>
              </a:p>
              <a:p>
                <a:pPr lvl="1">
                  <a:spcBef>
                    <a:spcPts val="200"/>
                  </a:spcBef>
                </a:pPr>
                <a:r>
                  <a:rPr lang="en-US" sz="2000" dirty="0">
                    <a:latin typeface="Calibri" panose="020F0502020204030204" pitchFamily="34" charset="0"/>
                    <a:cs typeface="Calibri" panose="020F0502020204030204" pitchFamily="34" charset="0"/>
                  </a:rPr>
                  <a:t>Actually, use Floyd’s trick and look at (x</a:t>
                </a:r>
                <a:r>
                  <a:rPr lang="en-US" sz="2000" baseline="-25000" dirty="0">
                    <a:latin typeface="Calibri" panose="020F0502020204030204" pitchFamily="34" charset="0"/>
                    <a:cs typeface="Calibri" panose="020F0502020204030204" pitchFamily="34" charset="0"/>
                  </a:rPr>
                  <a:t>m</a:t>
                </a: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2m</a:t>
                </a:r>
                <a:r>
                  <a:rPr lang="en-US" sz="2000" dirty="0">
                    <a:latin typeface="Calibri" panose="020F0502020204030204" pitchFamily="34" charset="0"/>
                    <a:cs typeface="Calibri" panose="020F0502020204030204" pitchFamily="34" charset="0"/>
                  </a:rPr>
                  <a:t>, n).</a:t>
                </a:r>
              </a:p>
              <a:p>
                <a:pPr>
                  <a:spcBef>
                    <a:spcPts val="200"/>
                  </a:spcBef>
                </a:pPr>
                <a:r>
                  <a:rPr lang="en-US" sz="2000" dirty="0">
                    <a:latin typeface="Calibri" panose="020F0502020204030204" pitchFamily="34" charset="0"/>
                    <a:cs typeface="Calibri" panose="020F0502020204030204" pitchFamily="34" charset="0"/>
                  </a:rPr>
                  <a:t>Loop expected after about </a:t>
                </a:r>
                <a14:m>
                  <m:oMath xmlns:m="http://schemas.openxmlformats.org/officeDocument/2006/math">
                    <m:rad>
                      <m:radPr>
                        <m:degHide m:val="on"/>
                        <m:ctrlPr>
                          <a:rPr lang="en-US" sz="2000" i="1" smtClean="0">
                            <a:latin typeface="Cambria Math" panose="02040503050406030204" pitchFamily="18" charset="0"/>
                          </a:rPr>
                        </m:ctrlPr>
                      </m:radPr>
                      <m:deg/>
                      <m:e>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𝑛</m:t>
                            </m:r>
                          </m:num>
                          <m:den>
                            <m:r>
                              <a:rPr lang="en-US" sz="2000" b="0" i="1" smtClean="0">
                                <a:latin typeface="Cambria Math" panose="02040503050406030204" pitchFamily="18" charset="0"/>
                              </a:rPr>
                              <m:t>2</m:t>
                            </m:r>
                          </m:den>
                        </m:f>
                      </m:e>
                    </m:rad>
                  </m:oMath>
                </a14:m>
                <a:r>
                  <a:rPr lang="en-US" sz="2000" dirty="0">
                    <a:latin typeface="Calibri" panose="020F0502020204030204" pitchFamily="34" charset="0"/>
                    <a:cs typeface="Calibri" panose="020F0502020204030204" pitchFamily="34" charset="0"/>
                  </a:rPr>
                  <a:t> steps).</a:t>
                </a:r>
              </a:p>
            </p:txBody>
          </p:sp>
        </mc:Choice>
        <mc:Fallback xmlns="">
          <p:sp>
            <p:nvSpPr>
              <p:cNvPr id="70661" name="Rectangle 3"/>
              <p:cNvSpPr>
                <a:spLocks noGrp="1" noRot="1" noChangeAspect="1" noMove="1" noResize="1" noEditPoints="1" noAdjustHandles="1" noChangeArrowheads="1" noChangeShapeType="1" noTextEdit="1"/>
              </p:cNvSpPr>
              <p:nvPr>
                <p:ph type="body" idx="1"/>
              </p:nvPr>
            </p:nvSpPr>
            <p:spPr>
              <a:xfrm>
                <a:off x="680852" y="2305050"/>
                <a:ext cx="7772400" cy="2552700"/>
              </a:xfrm>
              <a:blipFill>
                <a:blip r:embed="rId3"/>
                <a:stretch>
                  <a:fillRect l="-816" t="-990"/>
                </a:stretch>
              </a:blipFill>
            </p:spPr>
            <p:txBody>
              <a:bodyPr/>
              <a:lstStyle/>
              <a:p>
                <a:r>
                  <a:rPr lang="en-US">
                    <a:noFill/>
                  </a:rPr>
                  <a:t> </a:t>
                </a:r>
              </a:p>
            </p:txBody>
          </p:sp>
        </mc:Fallback>
      </mc:AlternateContent>
    </p:spTree>
  </p:cSld>
  <p:clrMapOvr>
    <a:masterClrMapping/>
  </p:clrMapOvr>
  <p:transition/>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81</a:t>
            </a:fld>
            <a:endParaRPr lang="en-US"/>
          </a:p>
        </p:txBody>
      </p:sp>
      <p:sp>
        <p:nvSpPr>
          <p:cNvPr id="84996" name="Rectangle 2"/>
          <p:cNvSpPr>
            <a:spLocks noGrp="1" noChangeArrowheads="1"/>
          </p:cNvSpPr>
          <p:nvPr>
            <p:ph type="title"/>
          </p:nvPr>
        </p:nvSpPr>
        <p:spPr>
          <a:xfrm>
            <a:off x="685800" y="152400"/>
            <a:ext cx="7772400" cy="838200"/>
          </a:xfrm>
        </p:spPr>
        <p:txBody>
          <a:bodyPr/>
          <a:lstStyle/>
          <a:p>
            <a:r>
              <a:rPr lang="en-US" sz="3600"/>
              <a:t>Pollard </a:t>
            </a:r>
            <a:r>
              <a:rPr lang="en-US" sz="3600" err="1">
                <a:latin typeface="Math1Mono"/>
              </a:rPr>
              <a:t>ρ</a:t>
            </a:r>
            <a:r>
              <a:rPr lang="en-US" sz="3600"/>
              <a:t> factoring Example</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478370" y="1972892"/>
                <a:ext cx="5791200" cy="3276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We use our old favorite n=1517.  </a:t>
                </a:r>
              </a:p>
              <a:p>
                <a:pPr>
                  <a:lnSpc>
                    <a:spcPct val="90000"/>
                  </a:lnSpc>
                  <a:spcBef>
                    <a:spcPts val="200"/>
                  </a:spcBef>
                </a:pPr>
                <a14:m>
                  <m:oMath xmlns:m="http://schemas.openxmlformats.org/officeDocument/2006/math">
                    <m:r>
                      <a:rPr lang="en-US" sz="2000" b="0" i="1" smtClean="0">
                        <a:latin typeface="Cambria Math" panose="02040503050406030204" pitchFamily="18" charset="0"/>
                        <a:cs typeface="Calibri" panose="020F0502020204030204" pitchFamily="34" charset="0"/>
                      </a:rPr>
                      <m:t>𝑓</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𝑥</m:t>
                        </m:r>
                      </m:e>
                    </m:d>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𝑥</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+1 (</m:t>
                    </m:r>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1517)</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𝑖</m:t>
                        </m:r>
                        <m:r>
                          <a:rPr lang="en-US" sz="2000" b="0" i="1" smtClean="0">
                            <a:latin typeface="Cambria Math" panose="02040503050406030204" pitchFamily="18" charset="0"/>
                            <a:cs typeface="Calibri" panose="020F0502020204030204" pitchFamily="34" charset="0"/>
                          </a:rPr>
                          <m:t>+1</m:t>
                        </m:r>
                      </m:sub>
                    </m:sSub>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𝑓</m:t>
                    </m:r>
                    <m:r>
                      <a:rPr lang="en-US" sz="2000" b="0" i="1" smtClean="0">
                        <a:latin typeface="Cambria Math" panose="02040503050406030204" pitchFamily="18" charset="0"/>
                        <a:cs typeface="Calibri" panose="020F0502020204030204" pitchFamily="34" charset="0"/>
                      </a:rPr>
                      <m:t>(</m:t>
                    </m:r>
                    <m:sSub>
                      <m:sSubPr>
                        <m:ctrlPr>
                          <a:rPr lang="en-US" sz="2000" b="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𝑥</m:t>
                        </m:r>
                      </m:e>
                      <m:sub>
                        <m:r>
                          <a:rPr lang="en-US" sz="2000" b="0" i="1" smtClean="0">
                            <a:latin typeface="Cambria Math" panose="02040503050406030204" pitchFamily="18" charset="0"/>
                            <a:cs typeface="Calibri" panose="020F0502020204030204" pitchFamily="34" charset="0"/>
                          </a:rPr>
                          <m:t>𝑖</m:t>
                        </m:r>
                      </m:sub>
                    </m:sSub>
                    <m:r>
                      <a:rPr lang="en-US" sz="2000" b="0" i="1" smtClean="0">
                        <a:latin typeface="Cambria Math" panose="02040503050406030204" pitchFamily="18" charset="0"/>
                        <a:cs typeface="Calibri" panose="020F0502020204030204" pitchFamily="34" charset="0"/>
                      </a:rPr>
                      <m:t>)</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=952, x</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=656, x</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=1026, x</a:t>
                </a:r>
                <a:r>
                  <a:rPr lang="en-US" sz="2000" baseline="-25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=1396, x</a:t>
                </a:r>
                <a:r>
                  <a:rPr lang="en-US" sz="2000" baseline="-25000" dirty="0">
                    <a:latin typeface="Calibri" panose="020F0502020204030204" pitchFamily="34" charset="0"/>
                    <a:cs typeface="Calibri" panose="020F0502020204030204" pitchFamily="34" charset="0"/>
                  </a:rPr>
                  <a:t>4</a:t>
                </a:r>
                <a:r>
                  <a:rPr lang="en-US" sz="2000" dirty="0">
                    <a:latin typeface="Calibri" panose="020F0502020204030204" pitchFamily="34" charset="0"/>
                    <a:cs typeface="Calibri" panose="020F0502020204030204" pitchFamily="34" charset="0"/>
                  </a:rPr>
                  <a:t>=989, </a:t>
                </a:r>
              </a:p>
              <a:p>
                <a:pPr lvl="1">
                  <a:lnSpc>
                    <a:spcPct val="90000"/>
                  </a:lnSpc>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=1174, x</a:t>
                </a:r>
                <a:r>
                  <a:rPr lang="en-US" sz="2000" baseline="-25000" dirty="0">
                    <a:latin typeface="Calibri" panose="020F0502020204030204" pitchFamily="34" charset="0"/>
                    <a:cs typeface="Calibri" panose="020F0502020204030204" pitchFamily="34" charset="0"/>
                  </a:rPr>
                  <a:t>6</a:t>
                </a:r>
                <a:r>
                  <a:rPr lang="en-US" sz="2000" dirty="0">
                    <a:latin typeface="Calibri" panose="020F0502020204030204" pitchFamily="34" charset="0"/>
                    <a:cs typeface="Calibri" panose="020F0502020204030204" pitchFamily="34" charset="0"/>
                  </a:rPr>
                  <a:t>=841, x</a:t>
                </a:r>
                <a:r>
                  <a:rPr lang="en-US" sz="2000" baseline="-25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=360, x</a:t>
                </a:r>
                <a:r>
                  <a:rPr lang="en-US" sz="2000" baseline="-25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=656</a:t>
                </a:r>
              </a:p>
              <a:p>
                <a:pPr lvl="1">
                  <a:lnSpc>
                    <a:spcPct val="90000"/>
                  </a:lnSpc>
                  <a:spcBef>
                    <a:spcPts val="200"/>
                  </a:spcBef>
                </a:pPr>
                <a14:m>
                  <m:oMath xmlns:m="http://schemas.openxmlformats.org/officeDocument/2006/math">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952</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=656=</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360</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 </m:t>
                    </m:r>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1517</m:t>
                        </m:r>
                      </m:e>
                    </m:d>
                  </m:oMath>
                </a14:m>
                <a:endParaRPr lang="en-US" sz="2000" b="0" dirty="0">
                  <a:latin typeface="Calibri" panose="020F0502020204030204" pitchFamily="34" charset="0"/>
                  <a:cs typeface="Calibri" panose="020F0502020204030204" pitchFamily="34" charset="0"/>
                </a:endParaRPr>
              </a:p>
              <a:p>
                <a:pPr lvl="1">
                  <a:lnSpc>
                    <a:spcPct val="90000"/>
                  </a:lnSpc>
                  <a:spcBef>
                    <a:spcPts val="200"/>
                  </a:spcBef>
                </a:pPr>
                <a14:m>
                  <m:oMath xmlns:m="http://schemas.openxmlformats.org/officeDocument/2006/math">
                    <m:r>
                      <a:rPr lang="en-US" sz="2000" b="0" i="1" smtClean="0">
                        <a:latin typeface="Cambria Math" panose="02040503050406030204" pitchFamily="18" charset="0"/>
                        <a:cs typeface="Calibri" panose="020F0502020204030204" pitchFamily="34" charset="0"/>
                      </a:rPr>
                      <m:t>952−360=592</m:t>
                    </m:r>
                  </m:oMath>
                </a14:m>
                <a:endParaRPr lang="en-US" sz="20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(592, 1517)= 37.</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Question:  Where does the name </a:t>
                </a:r>
                <a:r>
                  <a:rPr lang="en-US" sz="2000" dirty="0" err="1">
                    <a:latin typeface="Calibri" panose="020F0502020204030204" pitchFamily="34" charset="0"/>
                    <a:cs typeface="Calibri" panose="020F0502020204030204" pitchFamily="34" charset="0"/>
                  </a:rPr>
                  <a:t>ρ</a:t>
                </a:r>
                <a:r>
                  <a:rPr lang="en-US" sz="2000" dirty="0">
                    <a:latin typeface="Calibri" panose="020F0502020204030204" pitchFamily="34" charset="0"/>
                    <a:cs typeface="Calibri" panose="020F0502020204030204" pitchFamily="34" charset="0"/>
                  </a:rPr>
                  <a:t> factoring come from?</a:t>
                </a:r>
              </a:p>
              <a:p>
                <a:pPr>
                  <a:lnSpc>
                    <a:spcPct val="90000"/>
                  </a:lnSpc>
                </a:pPr>
                <a:endParaRPr lang="en-US" sz="2400" dirty="0"/>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478370" y="1972892"/>
                <a:ext cx="5791200" cy="3276600"/>
              </a:xfrm>
              <a:blipFill>
                <a:blip r:embed="rId3"/>
                <a:stretch>
                  <a:fillRect l="-1094" t="-2317" r="-1313" b="-5019"/>
                </a:stretch>
              </a:blipFill>
            </p:spPr>
            <p:txBody>
              <a:bodyPr/>
              <a:lstStyle/>
              <a:p>
                <a:r>
                  <a:rPr lang="en-US">
                    <a:noFill/>
                  </a:rPr>
                  <a:t> </a:t>
                </a:r>
              </a:p>
            </p:txBody>
          </p:sp>
        </mc:Fallback>
      </mc:AlternateContent>
      <p:grpSp>
        <p:nvGrpSpPr>
          <p:cNvPr id="4" name="Group 3">
            <a:extLst>
              <a:ext uri="{FF2B5EF4-FFF2-40B4-BE49-F238E27FC236}">
                <a16:creationId xmlns:a16="http://schemas.microsoft.com/office/drawing/2014/main" id="{B4C5F058-B837-886F-6071-784D9DD526AF}"/>
              </a:ext>
            </a:extLst>
          </p:cNvPr>
          <p:cNvGrpSpPr/>
          <p:nvPr/>
        </p:nvGrpSpPr>
        <p:grpSpPr>
          <a:xfrm>
            <a:off x="6313249" y="1790700"/>
            <a:ext cx="2594234" cy="2807732"/>
            <a:chOff x="6019800" y="1752600"/>
            <a:chExt cx="2594234" cy="2807732"/>
          </a:xfrm>
        </p:grpSpPr>
        <p:sp>
          <p:nvSpPr>
            <p:cNvPr id="2" name="Oval 1">
              <a:extLst>
                <a:ext uri="{FF2B5EF4-FFF2-40B4-BE49-F238E27FC236}">
                  <a16:creationId xmlns:a16="http://schemas.microsoft.com/office/drawing/2014/main" id="{4E3B1AFC-0127-086C-312B-45E5B301395D}"/>
                </a:ext>
              </a:extLst>
            </p:cNvPr>
            <p:cNvSpPr/>
            <p:nvPr/>
          </p:nvSpPr>
          <p:spPr bwMode="auto">
            <a:xfrm>
              <a:off x="6705600" y="42291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 name="Oval 2">
              <a:extLst>
                <a:ext uri="{FF2B5EF4-FFF2-40B4-BE49-F238E27FC236}">
                  <a16:creationId xmlns:a16="http://schemas.microsoft.com/office/drawing/2014/main" id="{3D37AD3F-518B-ED7A-7C09-122B7F399B82}"/>
                </a:ext>
              </a:extLst>
            </p:cNvPr>
            <p:cNvSpPr/>
            <p:nvPr/>
          </p:nvSpPr>
          <p:spPr bwMode="auto">
            <a:xfrm>
              <a:off x="6705600" y="37338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9" name="Straight Arrow Connector 8">
              <a:extLst>
                <a:ext uri="{FF2B5EF4-FFF2-40B4-BE49-F238E27FC236}">
                  <a16:creationId xmlns:a16="http://schemas.microsoft.com/office/drawing/2014/main" id="{005FFC63-1D00-39C9-2A69-AC88DB5A3C2B}"/>
                </a:ext>
              </a:extLst>
            </p:cNvPr>
            <p:cNvCxnSpPr>
              <a:cxnSpLocks/>
            </p:cNvCxnSpPr>
            <p:nvPr/>
          </p:nvCxnSpPr>
          <p:spPr bwMode="auto">
            <a:xfrm flipV="1">
              <a:off x="6781800" y="38862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1" name="Oval 10">
              <a:extLst>
                <a:ext uri="{FF2B5EF4-FFF2-40B4-BE49-F238E27FC236}">
                  <a16:creationId xmlns:a16="http://schemas.microsoft.com/office/drawing/2014/main" id="{DDDF797E-F895-205C-F327-78099B26B385}"/>
                </a:ext>
              </a:extLst>
            </p:cNvPr>
            <p:cNvSpPr/>
            <p:nvPr/>
          </p:nvSpPr>
          <p:spPr bwMode="auto">
            <a:xfrm>
              <a:off x="6705600" y="32385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12" name="Oval 11">
              <a:extLst>
                <a:ext uri="{FF2B5EF4-FFF2-40B4-BE49-F238E27FC236}">
                  <a16:creationId xmlns:a16="http://schemas.microsoft.com/office/drawing/2014/main" id="{D735A7DA-A361-9EE8-5E3C-789253656554}"/>
                </a:ext>
              </a:extLst>
            </p:cNvPr>
            <p:cNvSpPr/>
            <p:nvPr/>
          </p:nvSpPr>
          <p:spPr bwMode="auto">
            <a:xfrm>
              <a:off x="6705600" y="27432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13" name="Straight Arrow Connector 12">
              <a:extLst>
                <a:ext uri="{FF2B5EF4-FFF2-40B4-BE49-F238E27FC236}">
                  <a16:creationId xmlns:a16="http://schemas.microsoft.com/office/drawing/2014/main" id="{9F2E1613-FB25-948A-CFC5-CBFEE65B1766}"/>
                </a:ext>
              </a:extLst>
            </p:cNvPr>
            <p:cNvCxnSpPr>
              <a:cxnSpLocks/>
            </p:cNvCxnSpPr>
            <p:nvPr/>
          </p:nvCxnSpPr>
          <p:spPr bwMode="auto">
            <a:xfrm flipV="1">
              <a:off x="6781800" y="28956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14" name="Straight Arrow Connector 13">
              <a:extLst>
                <a:ext uri="{FF2B5EF4-FFF2-40B4-BE49-F238E27FC236}">
                  <a16:creationId xmlns:a16="http://schemas.microsoft.com/office/drawing/2014/main" id="{60C9E0AC-7187-4ADD-8321-319BF302A073}"/>
                </a:ext>
              </a:extLst>
            </p:cNvPr>
            <p:cNvCxnSpPr>
              <a:cxnSpLocks/>
            </p:cNvCxnSpPr>
            <p:nvPr/>
          </p:nvCxnSpPr>
          <p:spPr bwMode="auto">
            <a:xfrm flipV="1">
              <a:off x="6781800" y="33909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5" name="Oval 14">
              <a:extLst>
                <a:ext uri="{FF2B5EF4-FFF2-40B4-BE49-F238E27FC236}">
                  <a16:creationId xmlns:a16="http://schemas.microsoft.com/office/drawing/2014/main" id="{8FAAAE9E-2429-8415-3BAB-0DD3092ED0CB}"/>
                </a:ext>
              </a:extLst>
            </p:cNvPr>
            <p:cNvSpPr/>
            <p:nvPr/>
          </p:nvSpPr>
          <p:spPr bwMode="auto">
            <a:xfrm>
              <a:off x="6705600" y="22479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16" name="Straight Arrow Connector 15">
              <a:extLst>
                <a:ext uri="{FF2B5EF4-FFF2-40B4-BE49-F238E27FC236}">
                  <a16:creationId xmlns:a16="http://schemas.microsoft.com/office/drawing/2014/main" id="{A409CD66-3FFA-A9C1-E297-1DD437B87CA4}"/>
                </a:ext>
              </a:extLst>
            </p:cNvPr>
            <p:cNvCxnSpPr>
              <a:cxnSpLocks/>
            </p:cNvCxnSpPr>
            <p:nvPr/>
          </p:nvCxnSpPr>
          <p:spPr bwMode="auto">
            <a:xfrm flipV="1">
              <a:off x="6781800" y="240030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19" name="Oval 18">
              <a:extLst>
                <a:ext uri="{FF2B5EF4-FFF2-40B4-BE49-F238E27FC236}">
                  <a16:creationId xmlns:a16="http://schemas.microsoft.com/office/drawing/2014/main" id="{7912FE34-7555-D8A5-33C2-CC92414D1B47}"/>
                </a:ext>
              </a:extLst>
            </p:cNvPr>
            <p:cNvSpPr/>
            <p:nvPr/>
          </p:nvSpPr>
          <p:spPr bwMode="auto">
            <a:xfrm rot="5400000">
              <a:off x="7665720" y="225552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20" name="Straight Arrow Connector 19">
              <a:extLst>
                <a:ext uri="{FF2B5EF4-FFF2-40B4-BE49-F238E27FC236}">
                  <a16:creationId xmlns:a16="http://schemas.microsoft.com/office/drawing/2014/main" id="{29B60EC2-5546-71C1-8AD7-EB4FA2B73BCE}"/>
                </a:ext>
              </a:extLst>
            </p:cNvPr>
            <p:cNvCxnSpPr>
              <a:cxnSpLocks/>
            </p:cNvCxnSpPr>
            <p:nvPr/>
          </p:nvCxnSpPr>
          <p:spPr bwMode="auto">
            <a:xfrm rot="5400000" flipV="1">
              <a:off x="7524750" y="219075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1" name="Oval 20">
              <a:extLst>
                <a:ext uri="{FF2B5EF4-FFF2-40B4-BE49-F238E27FC236}">
                  <a16:creationId xmlns:a16="http://schemas.microsoft.com/office/drawing/2014/main" id="{43ABCE59-47B8-B890-6BD0-E60EC221D4CD}"/>
                </a:ext>
              </a:extLst>
            </p:cNvPr>
            <p:cNvSpPr/>
            <p:nvPr/>
          </p:nvSpPr>
          <p:spPr bwMode="auto">
            <a:xfrm rot="5400000">
              <a:off x="7162800" y="225552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cxnSp>
          <p:nvCxnSpPr>
            <p:cNvPr id="22" name="Straight Arrow Connector 21">
              <a:extLst>
                <a:ext uri="{FF2B5EF4-FFF2-40B4-BE49-F238E27FC236}">
                  <a16:creationId xmlns:a16="http://schemas.microsoft.com/office/drawing/2014/main" id="{BE4C37CF-E7A0-5CB9-45FE-7D11A0F5530C}"/>
                </a:ext>
              </a:extLst>
            </p:cNvPr>
            <p:cNvCxnSpPr>
              <a:cxnSpLocks/>
            </p:cNvCxnSpPr>
            <p:nvPr/>
          </p:nvCxnSpPr>
          <p:spPr bwMode="auto">
            <a:xfrm rot="5400000" flipV="1">
              <a:off x="7029450" y="2190750"/>
              <a:ext cx="0" cy="3429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sp>
          <p:nvSpPr>
            <p:cNvPr id="23" name="TextBox 22">
              <a:extLst>
                <a:ext uri="{FF2B5EF4-FFF2-40B4-BE49-F238E27FC236}">
                  <a16:creationId xmlns:a16="http://schemas.microsoft.com/office/drawing/2014/main" id="{E2F548BD-88FD-A25C-121A-305B7E4804D4}"/>
                </a:ext>
              </a:extLst>
            </p:cNvPr>
            <p:cNvSpPr txBox="1"/>
            <p:nvPr/>
          </p:nvSpPr>
          <p:spPr>
            <a:xfrm>
              <a:off x="6172200" y="4191000"/>
              <a:ext cx="5334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952</a:t>
              </a:r>
              <a:endParaRPr lang="en-US" dirty="0">
                <a:latin typeface="Calibri" panose="020F0502020204030204" pitchFamily="34" charset="0"/>
                <a:cs typeface="Calibri" panose="020F0502020204030204" pitchFamily="34" charset="0"/>
              </a:endParaRPr>
            </a:p>
          </p:txBody>
        </p:sp>
        <p:sp>
          <p:nvSpPr>
            <p:cNvPr id="24" name="TextBox 23">
              <a:extLst>
                <a:ext uri="{FF2B5EF4-FFF2-40B4-BE49-F238E27FC236}">
                  <a16:creationId xmlns:a16="http://schemas.microsoft.com/office/drawing/2014/main" id="{F57E44D4-7F8A-B5EE-8C37-9584C95A129A}"/>
                </a:ext>
              </a:extLst>
            </p:cNvPr>
            <p:cNvSpPr txBox="1"/>
            <p:nvPr/>
          </p:nvSpPr>
          <p:spPr>
            <a:xfrm>
              <a:off x="6172200" y="3657600"/>
              <a:ext cx="5334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656</a:t>
              </a:r>
              <a:endParaRPr lang="en-US" dirty="0">
                <a:latin typeface="Calibri" panose="020F0502020204030204" pitchFamily="34" charset="0"/>
                <a:cs typeface="Calibri" panose="020F0502020204030204" pitchFamily="34" charset="0"/>
              </a:endParaRPr>
            </a:p>
          </p:txBody>
        </p:sp>
        <p:sp>
          <p:nvSpPr>
            <p:cNvPr id="25" name="TextBox 24">
              <a:extLst>
                <a:ext uri="{FF2B5EF4-FFF2-40B4-BE49-F238E27FC236}">
                  <a16:creationId xmlns:a16="http://schemas.microsoft.com/office/drawing/2014/main" id="{9309D6A6-1AE5-2926-824F-8FB38AF4E0DC}"/>
                </a:ext>
              </a:extLst>
            </p:cNvPr>
            <p:cNvSpPr txBox="1"/>
            <p:nvPr/>
          </p:nvSpPr>
          <p:spPr>
            <a:xfrm>
              <a:off x="6019800" y="31242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1026</a:t>
              </a:r>
              <a:endParaRPr lang="en-US" dirty="0">
                <a:latin typeface="Calibri" panose="020F0502020204030204" pitchFamily="34" charset="0"/>
                <a:cs typeface="Calibri" panose="020F0502020204030204" pitchFamily="34" charset="0"/>
              </a:endParaRPr>
            </a:p>
          </p:txBody>
        </p:sp>
        <p:sp>
          <p:nvSpPr>
            <p:cNvPr id="26" name="TextBox 25">
              <a:extLst>
                <a:ext uri="{FF2B5EF4-FFF2-40B4-BE49-F238E27FC236}">
                  <a16:creationId xmlns:a16="http://schemas.microsoft.com/office/drawing/2014/main" id="{616655BE-A959-8FFB-8490-407E984FDFAF}"/>
                </a:ext>
              </a:extLst>
            </p:cNvPr>
            <p:cNvSpPr txBox="1"/>
            <p:nvPr/>
          </p:nvSpPr>
          <p:spPr>
            <a:xfrm>
              <a:off x="6019800" y="26670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1396</a:t>
              </a:r>
              <a:endParaRPr lang="en-US" dirty="0">
                <a:latin typeface="Calibri" panose="020F0502020204030204" pitchFamily="34" charset="0"/>
                <a:cs typeface="Calibri" panose="020F0502020204030204" pitchFamily="34" charset="0"/>
              </a:endParaRPr>
            </a:p>
          </p:txBody>
        </p:sp>
        <p:sp>
          <p:nvSpPr>
            <p:cNvPr id="27" name="TextBox 26">
              <a:extLst>
                <a:ext uri="{FF2B5EF4-FFF2-40B4-BE49-F238E27FC236}">
                  <a16:creationId xmlns:a16="http://schemas.microsoft.com/office/drawing/2014/main" id="{B930DABB-3108-8D26-ADF2-EFD73DFCBFE1}"/>
                </a:ext>
              </a:extLst>
            </p:cNvPr>
            <p:cNvSpPr txBox="1"/>
            <p:nvPr/>
          </p:nvSpPr>
          <p:spPr>
            <a:xfrm>
              <a:off x="6019800" y="21336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989</a:t>
              </a:r>
              <a:endParaRPr lang="en-US" dirty="0">
                <a:latin typeface="Calibri" panose="020F0502020204030204" pitchFamily="34" charset="0"/>
                <a:cs typeface="Calibri" panose="020F0502020204030204" pitchFamily="34" charset="0"/>
              </a:endParaRPr>
            </a:p>
          </p:txBody>
        </p:sp>
        <p:sp>
          <p:nvSpPr>
            <p:cNvPr id="28" name="TextBox 27">
              <a:extLst>
                <a:ext uri="{FF2B5EF4-FFF2-40B4-BE49-F238E27FC236}">
                  <a16:creationId xmlns:a16="http://schemas.microsoft.com/office/drawing/2014/main" id="{3974ED09-F93E-02A8-AA4D-A564DCEB2E52}"/>
                </a:ext>
              </a:extLst>
            </p:cNvPr>
            <p:cNvSpPr txBox="1"/>
            <p:nvPr/>
          </p:nvSpPr>
          <p:spPr>
            <a:xfrm>
              <a:off x="6858000" y="1764268"/>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1174</a:t>
              </a:r>
              <a:endParaRPr lang="en-US" dirty="0">
                <a:latin typeface="Calibri" panose="020F0502020204030204" pitchFamily="34" charset="0"/>
                <a:cs typeface="Calibri" panose="020F0502020204030204" pitchFamily="34" charset="0"/>
              </a:endParaRPr>
            </a:p>
          </p:txBody>
        </p:sp>
        <p:sp>
          <p:nvSpPr>
            <p:cNvPr id="29" name="TextBox 28">
              <a:extLst>
                <a:ext uri="{FF2B5EF4-FFF2-40B4-BE49-F238E27FC236}">
                  <a16:creationId xmlns:a16="http://schemas.microsoft.com/office/drawing/2014/main" id="{5EA681B6-1A08-5353-AEA2-A3FBE2F728A7}"/>
                </a:ext>
              </a:extLst>
            </p:cNvPr>
            <p:cNvSpPr txBox="1"/>
            <p:nvPr/>
          </p:nvSpPr>
          <p:spPr>
            <a:xfrm>
              <a:off x="7467600" y="1752600"/>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841</a:t>
              </a:r>
              <a:endParaRPr lang="en-US" dirty="0">
                <a:latin typeface="Calibri" panose="020F0502020204030204" pitchFamily="34" charset="0"/>
                <a:cs typeface="Calibri" panose="020F0502020204030204" pitchFamily="34" charset="0"/>
              </a:endParaRPr>
            </a:p>
          </p:txBody>
        </p:sp>
        <p:sp>
          <p:nvSpPr>
            <p:cNvPr id="30" name="Oval 29">
              <a:extLst>
                <a:ext uri="{FF2B5EF4-FFF2-40B4-BE49-F238E27FC236}">
                  <a16:creationId xmlns:a16="http://schemas.microsoft.com/office/drawing/2014/main" id="{F2CE3240-3EE5-E5B7-7FA2-ED3ABBCE049B}"/>
                </a:ext>
              </a:extLst>
            </p:cNvPr>
            <p:cNvSpPr/>
            <p:nvPr/>
          </p:nvSpPr>
          <p:spPr bwMode="auto">
            <a:xfrm rot="5400000">
              <a:off x="7665720" y="3048000"/>
              <a:ext cx="182880" cy="182880"/>
            </a:xfrm>
            <a:prstGeom prst="ellipse">
              <a:avLst/>
            </a:prstGeom>
            <a:solidFill>
              <a:srgbClr val="00B050"/>
            </a:solidFill>
            <a:ln w="25400" cap="flat" cmpd="sng" algn="ctr">
              <a:solidFill>
                <a:schemeClr val="accent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spAutoFit/>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000" b="0" i="0" u="none" strike="noStrike" cap="none" normalizeH="0" baseline="0">
                <a:ln>
                  <a:noFill/>
                </a:ln>
                <a:solidFill>
                  <a:schemeClr val="tx1"/>
                </a:solidFill>
                <a:effectLst/>
                <a:latin typeface="Courier New" pitchFamily="49" charset="0"/>
              </a:endParaRPr>
            </a:p>
          </p:txBody>
        </p:sp>
        <p:sp>
          <p:nvSpPr>
            <p:cNvPr id="31" name="TextBox 30">
              <a:extLst>
                <a:ext uri="{FF2B5EF4-FFF2-40B4-BE49-F238E27FC236}">
                  <a16:creationId xmlns:a16="http://schemas.microsoft.com/office/drawing/2014/main" id="{644BB6D0-5146-4AE2-B51C-E0BEC60AF005}"/>
                </a:ext>
              </a:extLst>
            </p:cNvPr>
            <p:cNvSpPr txBox="1"/>
            <p:nvPr/>
          </p:nvSpPr>
          <p:spPr>
            <a:xfrm>
              <a:off x="7928234" y="2960608"/>
              <a:ext cx="685800" cy="369332"/>
            </a:xfrm>
            <a:prstGeom prst="rect">
              <a:avLst/>
            </a:prstGeom>
            <a:noFill/>
          </p:spPr>
          <p:txBody>
            <a:bodyPr wrap="square" rtlCol="0">
              <a:spAutoFit/>
            </a:bodyPr>
            <a:lstStyle/>
            <a:p>
              <a:r>
                <a:rPr lang="en-US" sz="1800" dirty="0">
                  <a:latin typeface="Calibri" panose="020F0502020204030204" pitchFamily="34" charset="0"/>
                  <a:cs typeface="Calibri" panose="020F0502020204030204" pitchFamily="34" charset="0"/>
                </a:rPr>
                <a:t>360</a:t>
              </a:r>
              <a:endParaRPr lang="en-US" dirty="0">
                <a:latin typeface="Calibri" panose="020F0502020204030204" pitchFamily="34" charset="0"/>
                <a:cs typeface="Calibri" panose="020F0502020204030204" pitchFamily="34" charset="0"/>
              </a:endParaRPr>
            </a:p>
          </p:txBody>
        </p:sp>
        <p:cxnSp>
          <p:nvCxnSpPr>
            <p:cNvPr id="32" name="Straight Arrow Connector 31">
              <a:extLst>
                <a:ext uri="{FF2B5EF4-FFF2-40B4-BE49-F238E27FC236}">
                  <a16:creationId xmlns:a16="http://schemas.microsoft.com/office/drawing/2014/main" id="{929D19DC-5812-F2BA-AADD-0BE7EA70A950}"/>
                </a:ext>
              </a:extLst>
            </p:cNvPr>
            <p:cNvCxnSpPr>
              <a:cxnSpLocks/>
            </p:cNvCxnSpPr>
            <p:nvPr/>
          </p:nvCxnSpPr>
          <p:spPr bwMode="auto">
            <a:xfrm>
              <a:off x="7732154" y="2438400"/>
              <a:ext cx="0" cy="609600"/>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cxnSp>
          <p:nvCxnSpPr>
            <p:cNvPr id="35" name="Straight Arrow Connector 34">
              <a:extLst>
                <a:ext uri="{FF2B5EF4-FFF2-40B4-BE49-F238E27FC236}">
                  <a16:creationId xmlns:a16="http://schemas.microsoft.com/office/drawing/2014/main" id="{F7698B3C-89DE-83E9-17F0-87C23505A98A}"/>
                </a:ext>
              </a:extLst>
            </p:cNvPr>
            <p:cNvCxnSpPr>
              <a:cxnSpLocks/>
              <a:stCxn id="30" idx="5"/>
              <a:endCxn id="3" idx="6"/>
            </p:cNvCxnSpPr>
            <p:nvPr/>
          </p:nvCxnSpPr>
          <p:spPr bwMode="auto">
            <a:xfrm flipH="1">
              <a:off x="6888480" y="3204098"/>
              <a:ext cx="804022" cy="621142"/>
            </a:xfrm>
            <a:prstGeom prst="straightConnector1">
              <a:avLst/>
            </a:prstGeom>
            <a:solidFill>
              <a:schemeClr val="accent1"/>
            </a:solidFill>
            <a:ln w="28575" cap="flat" cmpd="sng" algn="ctr">
              <a:solidFill>
                <a:schemeClr val="tx1"/>
              </a:solidFill>
              <a:prstDash val="solid"/>
              <a:round/>
              <a:headEnd type="none" w="med" len="med"/>
              <a:tailEnd type="triangle"/>
            </a:ln>
            <a:effectLst/>
          </p:spPr>
        </p:cxnSp>
      </p:gr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82</a:t>
            </a:fld>
            <a:endParaRPr lang="en-US"/>
          </a:p>
        </p:txBody>
      </p:sp>
      <p:sp>
        <p:nvSpPr>
          <p:cNvPr id="84996" name="Rectangle 2"/>
          <p:cNvSpPr>
            <a:spLocks noGrp="1" noChangeArrowheads="1"/>
          </p:cNvSpPr>
          <p:nvPr>
            <p:ph type="title"/>
          </p:nvPr>
        </p:nvSpPr>
        <p:spPr>
          <a:xfrm>
            <a:off x="685800" y="76200"/>
            <a:ext cx="7772400" cy="838200"/>
          </a:xfrm>
        </p:spPr>
        <p:txBody>
          <a:bodyPr/>
          <a:lstStyle/>
          <a:p>
            <a:r>
              <a:rPr lang="en-US" sz="3600"/>
              <a:t>Quadratic sieve: motivating example</a:t>
            </a:r>
          </a:p>
        </p:txBody>
      </p:sp>
      <mc:AlternateContent xmlns:mc="http://schemas.openxmlformats.org/markup-compatibility/2006" xmlns:a14="http://schemas.microsoft.com/office/drawing/2010/main">
        <mc:Choice Requires="a14">
          <p:sp>
            <p:nvSpPr>
              <p:cNvPr id="84997" name="Rectangle 3"/>
              <p:cNvSpPr>
                <a:spLocks noGrp="1" noChangeArrowheads="1"/>
              </p:cNvSpPr>
              <p:nvPr>
                <p:ph type="body" idx="1"/>
              </p:nvPr>
            </p:nvSpPr>
            <p:spPr>
              <a:xfrm>
                <a:off x="304800" y="1524000"/>
                <a:ext cx="8458200" cy="48006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Goal: factor n= 7429. </a:t>
                </a:r>
              </a:p>
              <a:p>
                <a:pPr>
                  <a:lnSpc>
                    <a:spcPct val="90000"/>
                  </a:lnSpc>
                  <a:spcBef>
                    <a:spcPts val="200"/>
                  </a:spcBef>
                </a:pPr>
                <a:r>
                  <a:rPr lang="en-US" sz="2000" dirty="0">
                    <a:latin typeface="Calibri" panose="020F0502020204030204" pitchFamily="34" charset="0"/>
                    <a:cs typeface="Calibri" panose="020F0502020204030204" pitchFamily="34" charset="0"/>
                  </a:rPr>
                  <a:t>Pick a “base” B of small primes.</a:t>
                </a:r>
              </a:p>
              <a:p>
                <a:pPr lvl="1">
                  <a:lnSpc>
                    <a:spcPct val="90000"/>
                  </a:lnSpc>
                  <a:spcBef>
                    <a:spcPts val="200"/>
                  </a:spcBef>
                </a:pPr>
                <a:r>
                  <a:rPr lang="en-US" sz="2000" dirty="0">
                    <a:latin typeface="Calibri" panose="020F0502020204030204" pitchFamily="34" charset="0"/>
                    <a:cs typeface="Calibri" panose="020F0502020204030204" pitchFamily="34" charset="0"/>
                  </a:rPr>
                  <a:t>B={-1,2,3,5,7}.  A number is “B-smooth” if all its prime factors are </a:t>
                </a:r>
                <a14:m>
                  <m:oMath xmlns:m="http://schemas.openxmlformats.org/officeDocument/2006/math">
                    <m:r>
                      <a:rPr lang="en-US" sz="200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𝐵</m:t>
                    </m:r>
                  </m:oMath>
                </a14:m>
                <a:r>
                  <a:rPr lang="en-US" sz="2000" dirty="0">
                    <a:latin typeface="Calibri" panose="020F0502020204030204" pitchFamily="34" charset="0"/>
                    <a:cs typeface="Calibri" panose="020F0502020204030204" pitchFamily="34" charset="0"/>
                  </a:rPr>
                  <a:t>.</a:t>
                </a:r>
              </a:p>
              <a:p>
                <a:pPr>
                  <a:lnSpc>
                    <a:spcPct val="90000"/>
                  </a:lnSpc>
                  <a:spcBef>
                    <a:spcPts val="200"/>
                  </a:spcBef>
                </a:pPr>
                <a:r>
                  <a:rPr lang="en-US" sz="2000" dirty="0">
                    <a:latin typeface="Calibri" panose="020F0502020204030204" pitchFamily="34" charset="0"/>
                    <a:cs typeface="Calibri" panose="020F0502020204030204" pitchFamily="34" charset="0"/>
                  </a:rPr>
                  <a:t>Put </a:t>
                </a:r>
                <a14:m>
                  <m:oMath xmlns:m="http://schemas.openxmlformats.org/officeDocument/2006/math">
                    <m:r>
                      <m:rPr>
                        <m:sty m:val="p"/>
                      </m:rPr>
                      <a:rPr lang="en-US" sz="2000" b="0" i="0" smtClean="0">
                        <a:latin typeface="Cambria Math" panose="02040503050406030204" pitchFamily="18" charset="0"/>
                        <a:cs typeface="Calibri" panose="020F0502020204030204" pitchFamily="34" charset="0"/>
                      </a:rPr>
                      <m:t>f</m:t>
                    </m:r>
                    <m:d>
                      <m:dPr>
                        <m:ctrlPr>
                          <a:rPr lang="en-US" sz="2000" b="0" i="1" smtClean="0">
                            <a:latin typeface="Cambria Math" panose="02040503050406030204" pitchFamily="18" charset="0"/>
                            <a:cs typeface="Calibri" panose="020F0502020204030204" pitchFamily="34" charset="0"/>
                          </a:rPr>
                        </m:ctrlPr>
                      </m:dPr>
                      <m:e>
                        <m:r>
                          <m:rPr>
                            <m:sty m:val="p"/>
                          </m:rPr>
                          <a:rPr lang="en-US" sz="2000" b="0" i="0" smtClean="0">
                            <a:latin typeface="Cambria Math" panose="02040503050406030204" pitchFamily="18" charset="0"/>
                            <a:cs typeface="Calibri" panose="020F0502020204030204" pitchFamily="34" charset="0"/>
                          </a:rPr>
                          <m:t>x</m:t>
                        </m:r>
                      </m:e>
                    </m:d>
                    <m:r>
                      <a:rPr lang="en-US" sz="2000" b="0" i="0" smtClean="0">
                        <a:latin typeface="Cambria Math" panose="02040503050406030204" pitchFamily="18" charset="0"/>
                        <a:cs typeface="Calibri" panose="020F0502020204030204" pitchFamily="34" charset="0"/>
                      </a:rPr>
                      <m:t>=(</m:t>
                    </m:r>
                    <m:sSup>
                      <m:sSupPr>
                        <m:ctrlPr>
                          <a:rPr lang="en-US" sz="200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𝑥</m:t>
                        </m:r>
                        <m:r>
                          <a:rPr lang="en-US" sz="2000" b="0" i="1" smtClean="0">
                            <a:latin typeface="Cambria Math" panose="02040503050406030204" pitchFamily="18" charset="0"/>
                            <a:cs typeface="Calibri" panose="020F0502020204030204" pitchFamily="34" charset="0"/>
                          </a:rPr>
                          <m:t>+↾</m:t>
                        </m:r>
                        <m:rad>
                          <m:radPr>
                            <m:degHide m:val="on"/>
                            <m:ctrlPr>
                              <a:rPr lang="en-US" sz="2000" b="0" i="1" smtClean="0">
                                <a:latin typeface="Cambria Math" panose="02040503050406030204" pitchFamily="18" charset="0"/>
                                <a:ea typeface="Cambria Math" panose="02040503050406030204" pitchFamily="18" charset="0"/>
                                <a:cs typeface="Calibri" panose="020F0502020204030204" pitchFamily="34" charset="0"/>
                              </a:rPr>
                            </m:ctrlPr>
                          </m:radPr>
                          <m:deg/>
                          <m:e>
                            <m:r>
                              <a:rPr lang="en-US" sz="2000" b="0" i="1" smtClean="0">
                                <a:latin typeface="Cambria Math" panose="02040503050406030204" pitchFamily="18" charset="0"/>
                                <a:ea typeface="Cambria Math" panose="02040503050406030204" pitchFamily="18" charset="0"/>
                                <a:cs typeface="Calibri" panose="020F0502020204030204" pitchFamily="34" charset="0"/>
                              </a:rPr>
                              <m:t>𝑛</m:t>
                            </m:r>
                          </m:e>
                        </m:rad>
                        <m:r>
                          <a:rPr lang="en-US" sz="2000" b="0" i="1" smtClean="0">
                            <a:latin typeface="Cambria Math" panose="02040503050406030204" pitchFamily="18" charset="0"/>
                            <a:ea typeface="Cambria Math" panose="02040503050406030204" pitchFamily="18" charset="0"/>
                            <a:cs typeface="Calibri" panose="020F0502020204030204" pitchFamily="34" charset="0"/>
                          </a:rPr>
                          <m:t>↿)</m:t>
                        </m:r>
                      </m:e>
                      <m:sup>
                        <m:r>
                          <a:rPr lang="en-US" sz="2000" b="0" i="1" smtClean="0">
                            <a:latin typeface="Cambria Math" panose="02040503050406030204" pitchFamily="18" charset="0"/>
                            <a:cs typeface="Calibri" panose="020F0502020204030204" pitchFamily="34" charset="0"/>
                          </a:rPr>
                          <m:t>2</m:t>
                        </m:r>
                      </m:sup>
                    </m:sSup>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𝑚𝑜𝑑</m:t>
                    </m:r>
                    <m:r>
                      <a:rPr lang="en-US" sz="2000" b="0" i="1" smtClean="0">
                        <a:latin typeface="Cambria Math" panose="02040503050406030204" pitchFamily="18" charset="0"/>
                        <a:cs typeface="Calibri" panose="020F0502020204030204" pitchFamily="34" charset="0"/>
                      </a:rPr>
                      <m:t> </m:t>
                    </m:r>
                    <m:r>
                      <a:rPr lang="en-US" sz="2000" b="0" i="1" smtClean="0">
                        <a:latin typeface="Cambria Math" panose="02040503050406030204" pitchFamily="18" charset="0"/>
                        <a:cs typeface="Calibri" panose="020F0502020204030204" pitchFamily="34" charset="0"/>
                      </a:rPr>
                      <m:t>𝑛</m:t>
                    </m:r>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p>
              <a:p>
                <a:pPr>
                  <a:lnSpc>
                    <a:spcPct val="90000"/>
                  </a:lnSpc>
                  <a:spcBef>
                    <a:spcPts val="200"/>
                  </a:spcBef>
                </a:pPr>
                <a:r>
                  <a:rPr lang="en-US" sz="2000" dirty="0">
                    <a:latin typeface="Calibri" panose="020F0502020204030204" pitchFamily="34" charset="0"/>
                    <a:cs typeface="Calibri" panose="020F0502020204030204" pitchFamily="34" charset="0"/>
                  </a:rPr>
                  <a:t>f(x)= (x+86)</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f(x) for small |x| small and try to fully factor over the base</a:t>
                </a:r>
              </a:p>
              <a:p>
                <a:pPr lvl="1">
                  <a:lnSpc>
                    <a:spcPct val="90000"/>
                  </a:lnSpc>
                  <a:spcBef>
                    <a:spcPts val="200"/>
                  </a:spcBef>
                </a:pPr>
                <a:r>
                  <a:rPr lang="en-US" sz="2000" dirty="0">
                    <a:latin typeface="Calibri" panose="020F0502020204030204" pitchFamily="34" charset="0"/>
                    <a:cs typeface="Calibri" panose="020F0502020204030204" pitchFamily="34" charset="0"/>
                  </a:rPr>
                  <a:t>f(-3)= 83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(-1)</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lvl="1">
                  <a:lnSpc>
                    <a:spcPct val="90000"/>
                  </a:lnSpc>
                  <a:spcBef>
                    <a:spcPts val="200"/>
                  </a:spcBef>
                </a:pPr>
                <a:r>
                  <a:rPr lang="en-US" sz="2000" dirty="0">
                    <a:latin typeface="Calibri" panose="020F0502020204030204" pitchFamily="34" charset="0"/>
                    <a:cs typeface="Calibri" panose="020F0502020204030204" pitchFamily="34" charset="0"/>
                  </a:rPr>
                  <a:t>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p>
              <a:p>
                <a:pPr>
                  <a:lnSpc>
                    <a:spcPct val="90000"/>
                  </a:lnSpc>
                  <a:spcBef>
                    <a:spcPts val="200"/>
                  </a:spcBef>
                </a:pPr>
                <a:r>
                  <a:rPr lang="en-US" sz="2000" dirty="0">
                    <a:latin typeface="Calibri" panose="020F0502020204030204" pitchFamily="34" charset="0"/>
                    <a:cs typeface="Calibri" panose="020F0502020204030204" pitchFamily="34" charset="0"/>
                  </a:rPr>
                  <a:t>Multiply both sides of a set of these equations so that the the primes occur with even exponents</a:t>
                </a:r>
              </a:p>
              <a:p>
                <a:pPr lvl="1">
                  <a:lnSpc>
                    <a:spcPct val="90000"/>
                  </a:lnSpc>
                  <a:spcBef>
                    <a:spcPts val="200"/>
                  </a:spcBef>
                </a:pPr>
                <a:r>
                  <a:rPr lang="en-US" sz="2000" dirty="0">
                    <a:latin typeface="Calibri" panose="020F0502020204030204" pitchFamily="34" charset="0"/>
                    <a:cs typeface="Calibri" panose="020F0502020204030204" pitchFamily="34" charset="0"/>
                  </a:rPr>
                  <a:t>(87⋅88)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(2⋅3⋅5⋅7)</a:t>
                </a:r>
                <a:r>
                  <a:rPr lang="en-US" sz="2000" baseline="30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(mod 7429)</a:t>
                </a:r>
              </a:p>
              <a:p>
                <a:pPr>
                  <a:lnSpc>
                    <a:spcPct val="90000"/>
                  </a:lnSpc>
                  <a:spcBef>
                    <a:spcPts val="200"/>
                  </a:spcBef>
                </a:pPr>
                <a:r>
                  <a:rPr lang="en-US" sz="2000" dirty="0">
                    <a:latin typeface="Calibri" panose="020F0502020204030204" pitchFamily="34" charset="0"/>
                    <a:cs typeface="Calibri" panose="020F0502020204030204" pitchFamily="34" charset="0"/>
                  </a:rPr>
                  <a:t>Compute (x-y, n) </a:t>
                </a:r>
              </a:p>
              <a:p>
                <a:pPr lvl="1">
                  <a:lnSpc>
                    <a:spcPct val="90000"/>
                  </a:lnSpc>
                  <a:spcBef>
                    <a:spcPts val="200"/>
                  </a:spcBef>
                </a:pPr>
                <a:r>
                  <a:rPr lang="en-US" sz="2000" dirty="0">
                    <a:latin typeface="Calibri" panose="020F0502020204030204" pitchFamily="34" charset="0"/>
                    <a:cs typeface="Calibri" panose="020F0502020204030204" pitchFamily="34" charset="0"/>
                  </a:rPr>
                  <a:t>87⋅88-2⋅3⋅5⋅7=227-210=17.  (17, 7429)= 17.</a:t>
                </a:r>
              </a:p>
              <a:p>
                <a:pPr lvl="1">
                  <a:lnSpc>
                    <a:spcPct val="90000"/>
                  </a:lnSpc>
                </a:pPr>
                <a:endParaRPr lang="en-US" sz="2000" dirty="0"/>
              </a:p>
            </p:txBody>
          </p:sp>
        </mc:Choice>
        <mc:Fallback xmlns="">
          <p:sp>
            <p:nvSpPr>
              <p:cNvPr id="84997" name="Rectangle 3"/>
              <p:cNvSpPr>
                <a:spLocks noGrp="1" noRot="1" noChangeAspect="1" noMove="1" noResize="1" noEditPoints="1" noAdjustHandles="1" noChangeArrowheads="1" noChangeShapeType="1" noTextEdit="1"/>
              </p:cNvSpPr>
              <p:nvPr>
                <p:ph type="body" idx="1"/>
              </p:nvPr>
            </p:nvSpPr>
            <p:spPr>
              <a:xfrm>
                <a:off x="304800" y="1524000"/>
                <a:ext cx="8458200" cy="4800600"/>
              </a:xfrm>
              <a:blipFill>
                <a:blip r:embed="rId3"/>
                <a:stretch>
                  <a:fillRect l="-750" t="-1583"/>
                </a:stretch>
              </a:blipFill>
            </p:spPr>
            <p:txBody>
              <a:bodyPr/>
              <a:lstStyle/>
              <a:p>
                <a:r>
                  <a:rPr lang="en-US">
                    <a:noFill/>
                  </a:rPr>
                  <a:t> </a:t>
                </a:r>
              </a:p>
            </p:txBody>
          </p:sp>
        </mc:Fallback>
      </mc:AlternateContent>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210" name="Rectangle 2"/>
          <p:cNvSpPr>
            <a:spLocks noGrp="1" noChangeArrowheads="1"/>
          </p:cNvSpPr>
          <p:nvPr>
            <p:ph type="title"/>
          </p:nvPr>
        </p:nvSpPr>
        <p:spPr>
          <a:xfrm>
            <a:off x="685800" y="152400"/>
            <a:ext cx="7772400" cy="609600"/>
          </a:xfrm>
        </p:spPr>
        <p:txBody>
          <a:bodyPr/>
          <a:lstStyle/>
          <a:p>
            <a:r>
              <a:rPr lang="en-US" sz="3600" dirty="0"/>
              <a:t>Linear algebra step</a:t>
            </a:r>
          </a:p>
        </p:txBody>
      </p:sp>
      <p:sp>
        <p:nvSpPr>
          <p:cNvPr id="222211" name="Rectangle 3"/>
          <p:cNvSpPr>
            <a:spLocks noGrp="1" noChangeArrowheads="1"/>
          </p:cNvSpPr>
          <p:nvPr>
            <p:ph type="body" idx="1"/>
          </p:nvPr>
        </p:nvSpPr>
        <p:spPr>
          <a:xfrm>
            <a:off x="304800" y="1600200"/>
            <a:ext cx="8534400" cy="4876800"/>
          </a:xfrm>
        </p:spPr>
        <p:txBody>
          <a:bodyPr/>
          <a:lstStyle/>
          <a:p>
            <a:pPr>
              <a:spcBef>
                <a:spcPts val="200"/>
              </a:spcBef>
            </a:pPr>
            <a:r>
              <a:rPr lang="en-US" sz="2000" dirty="0">
                <a:latin typeface="Calibri" panose="020F0502020204030204" pitchFamily="34" charset="0"/>
                <a:cs typeface="Calibri" panose="020F0502020204030204" pitchFamily="34" charset="0"/>
              </a:rPr>
              <a:t>Let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={p: p&lt;B} and |</a:t>
            </a:r>
            <a:r>
              <a:rPr lang="en-US" sz="2000" b="1" dirty="0">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k.  </a:t>
            </a:r>
          </a:p>
          <a:p>
            <a:pPr>
              <a:spcBef>
                <a:spcPts val="200"/>
              </a:spcBef>
            </a:pPr>
            <a:r>
              <a:rPr lang="en-US" sz="2000" dirty="0">
                <a:latin typeface="Calibri" panose="020F0502020204030204" pitchFamily="34" charset="0"/>
                <a:cs typeface="Calibri" panose="020F0502020204030204" pitchFamily="34" charset="0"/>
              </a:rPr>
              <a:t>If we have r&gt;k “smooth” numbers</a:t>
            </a:r>
          </a:p>
          <a:p>
            <a:pPr lvl="1" indent="-342900">
              <a:spcBef>
                <a:spcPts val="200"/>
              </a:spcBef>
            </a:pPr>
            <a:r>
              <a:rPr lang="en-US" sz="2000" dirty="0">
                <a:latin typeface="Calibri" panose="020F0502020204030204" pitchFamily="34" charset="0"/>
                <a:cs typeface="Calibri" panose="020F0502020204030204" pitchFamily="34" charset="0"/>
              </a:rPr>
              <a:t>x</a:t>
            </a:r>
            <a:r>
              <a:rPr lang="en-US" sz="2000" baseline="-25000" dirty="0">
                <a:latin typeface="Calibri" panose="020F0502020204030204" pitchFamily="34" charset="0"/>
                <a:cs typeface="Calibri" panose="020F0502020204030204" pitchFamily="34" charset="0"/>
              </a:rPr>
              <a:t>i</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t>
            </a:r>
            <a:r>
              <a:rPr lang="en-US" b="1" dirty="0">
                <a:latin typeface="Calibri" panose="020F0502020204030204" pitchFamily="34" charset="0"/>
                <a:cs typeface="Calibri" panose="020F0502020204030204" pitchFamily="34" charset="0"/>
              </a:rPr>
              <a:t>∏</a:t>
            </a:r>
            <a:r>
              <a:rPr lang="en-US" sz="2000" baseline="-25000" dirty="0">
                <a:latin typeface="Calibri" panose="020F0502020204030204" pitchFamily="34" charset="0"/>
                <a:cs typeface="Calibri" panose="020F0502020204030204" pitchFamily="34" charset="0"/>
              </a:rPr>
              <a:t>j&lt;k</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p</a:t>
            </a:r>
            <a:r>
              <a:rPr lang="en-US" sz="2000" baseline="-25000" dirty="0" err="1">
                <a:latin typeface="Calibri" panose="020F0502020204030204" pitchFamily="34" charset="0"/>
                <a:cs typeface="Calibri" panose="020F0502020204030204" pitchFamily="34" charset="0"/>
              </a:rPr>
              <a:t>j</a:t>
            </a:r>
            <a:r>
              <a:rPr lang="en-US" sz="2000" baseline="30000" dirty="0" err="1">
                <a:latin typeface="Calibri" panose="020F0502020204030204" pitchFamily="34" charset="0"/>
                <a:cs typeface="Calibri" panose="020F0502020204030204" pitchFamily="34" charset="0"/>
              </a:rPr>
              <a:t>e</a:t>
            </a:r>
            <a:r>
              <a:rPr lang="en-US" sz="2000" baseline="30000" dirty="0">
                <a:latin typeface="Calibri" panose="020F0502020204030204" pitchFamily="34" charset="0"/>
                <a:cs typeface="Calibri" panose="020F0502020204030204" pitchFamily="34" charset="0"/>
              </a:rPr>
              <a:t>[</a:t>
            </a:r>
            <a:r>
              <a:rPr lang="en-US" sz="2000" baseline="30000" dirty="0" err="1">
                <a:latin typeface="Calibri" panose="020F0502020204030204" pitchFamily="34" charset="0"/>
                <a:cs typeface="Calibri" panose="020F0502020204030204" pitchFamily="34" charset="0"/>
              </a:rPr>
              <a:t>i,j</a:t>
            </a:r>
            <a:r>
              <a:rPr lang="en-US" sz="2000" baseline="30000" dirty="0">
                <a:latin typeface="Calibri" panose="020F0502020204030204" pitchFamily="34" charset="0"/>
                <a:cs typeface="Calibri" panose="020F0502020204030204" pitchFamily="34" charset="0"/>
              </a:rPr>
              <a:t>]</a:t>
            </a:r>
            <a:endParaRPr lang="en-US" sz="2000" baseline="-25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Solve </a:t>
            </a:r>
            <a:r>
              <a:rPr lang="en-US" b="1" dirty="0">
                <a:latin typeface="Calibri" panose="020F0502020204030204" pitchFamily="34" charset="0"/>
                <a:cs typeface="Calibri" panose="020F0502020204030204" pitchFamily="34" charset="0"/>
              </a:rPr>
              <a:t>∑</a:t>
            </a:r>
            <a:r>
              <a:rPr lang="en-US" sz="2000" baseline="-25000" dirty="0" err="1">
                <a:latin typeface="Calibri" panose="020F0502020204030204" pitchFamily="34" charset="0"/>
                <a:cs typeface="Calibri" panose="020F0502020204030204" pitchFamily="34" charset="0"/>
              </a:rPr>
              <a:t>i</a:t>
            </a:r>
            <a:r>
              <a:rPr lang="en-US" sz="2000" baseline="-25000" dirty="0">
                <a:latin typeface="Calibri" panose="020F0502020204030204" pitchFamily="34" charset="0"/>
                <a:cs typeface="Calibri" panose="020F0502020204030204" pitchFamily="34" charset="0"/>
              </a:rPr>
              <a:t>&lt;k</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e[</a:t>
            </a:r>
            <a:r>
              <a:rPr lang="en-US" sz="2000" dirty="0" err="1">
                <a:latin typeface="Calibri" panose="020F0502020204030204" pitchFamily="34" charset="0"/>
                <a:cs typeface="Calibri" panose="020F0502020204030204" pitchFamily="34" charset="0"/>
              </a:rPr>
              <a:t>i,j</a:t>
            </a:r>
            <a:r>
              <a:rPr lang="en-US" sz="2000" dirty="0">
                <a:latin typeface="Calibri" panose="020F0502020204030204" pitchFamily="34" charset="0"/>
                <a:cs typeface="Calibri" panose="020F0502020204030204" pitchFamily="34" charset="0"/>
              </a:rPr>
              <a:t>]=0 (mod 2), j= 1,2,…,k using Gaussian elimination.</a:t>
            </a:r>
          </a:p>
          <a:p>
            <a:pPr lvl="1" indent="-342900">
              <a:spcBef>
                <a:spcPts val="200"/>
              </a:spcBef>
            </a:pPr>
            <a:r>
              <a:rPr lang="en-US" sz="2000" dirty="0">
                <a:latin typeface="Calibri" panose="020F0502020204030204" pitchFamily="34" charset="0"/>
                <a:cs typeface="Calibri" panose="020F0502020204030204" pitchFamily="34" charset="0"/>
              </a:rPr>
              <a:t>Need “non-trivial” solution.  It </a:t>
            </a:r>
            <a:r>
              <a:rPr lang="en-US" sz="2000" dirty="0" err="1">
                <a:latin typeface="Calibri" panose="020F0502020204030204" pitchFamily="34" charset="0"/>
                <a:cs typeface="Calibri" panose="020F0502020204030204" pitchFamily="34" charset="0"/>
              </a:rPr>
              <a:t>t</a:t>
            </a:r>
            <a:r>
              <a:rPr lang="en-US" sz="2000" baseline="-25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include equation </a:t>
            </a:r>
            <a:r>
              <a:rPr lang="en-US" sz="2000" dirty="0" err="1">
                <a:latin typeface="Calibri" panose="020F0502020204030204" pitchFamily="34" charset="0"/>
                <a:cs typeface="Calibri" panose="020F0502020204030204" pitchFamily="34" charset="0"/>
              </a:rPr>
              <a:t>i</a:t>
            </a:r>
            <a:endParaRPr lang="en-US" sz="2000" dirty="0">
              <a:latin typeface="Calibri" panose="020F0502020204030204" pitchFamily="34" charset="0"/>
              <a:cs typeface="Calibri" panose="020F0502020204030204" pitchFamily="34" charset="0"/>
            </a:endParaRPr>
          </a:p>
          <a:p>
            <a:pPr lvl="1" indent="-342900">
              <a:spcBef>
                <a:spcPts val="200"/>
              </a:spcBef>
            </a:pPr>
            <a:r>
              <a:rPr lang="en-US" sz="2000" dirty="0">
                <a:latin typeface="Calibri" panose="020F0502020204030204" pitchFamily="34" charset="0"/>
                <a:cs typeface="Calibri" panose="020F0502020204030204" pitchFamily="34" charset="0"/>
              </a:rPr>
              <a:t>For large sets, we use a more efficient solver: block </a:t>
            </a:r>
            <a:r>
              <a:rPr lang="en-US" sz="2000" dirty="0" err="1">
                <a:latin typeface="Calibri" panose="020F0502020204030204" pitchFamily="34" charset="0"/>
                <a:cs typeface="Calibri" panose="020F0502020204030204" pitchFamily="34" charset="0"/>
              </a:rPr>
              <a:t>Weidemann</a:t>
            </a: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Previous example</a:t>
            </a:r>
            <a:endParaRPr lang="en-US" sz="2400" dirty="0">
              <a:latin typeface="Calibri" panose="020F0502020204030204" pitchFamily="34" charset="0"/>
              <a:cs typeface="Calibri" panose="020F0502020204030204" pitchFamily="34" charset="0"/>
            </a:endParaRPr>
          </a:p>
          <a:p>
            <a:pPr lvl="1">
              <a:lnSpc>
                <a:spcPct val="90000"/>
              </a:lnSpc>
              <a:spcBef>
                <a:spcPts val="200"/>
              </a:spcBef>
            </a:pPr>
            <a:r>
              <a:rPr lang="en-US" sz="2000" dirty="0">
                <a:latin typeface="Calibri" panose="020F0502020204030204" pitchFamily="34" charset="0"/>
                <a:cs typeface="Calibri" panose="020F0502020204030204" pitchFamily="34" charset="0"/>
              </a:rPr>
              <a:t>f(1)= 87</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f(2)= 88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2</a:t>
            </a:r>
            <a:r>
              <a:rPr lang="en-US" sz="2000" baseline="30000" dirty="0">
                <a:latin typeface="Calibri" panose="020F0502020204030204" pitchFamily="34" charset="0"/>
                <a:cs typeface="Calibri" panose="020F0502020204030204" pitchFamily="34" charset="0"/>
              </a:rPr>
              <a:t>0</a:t>
            </a:r>
            <a:r>
              <a:rPr lang="en-US" sz="2000" dirty="0">
                <a:latin typeface="Calibri" panose="020F0502020204030204" pitchFamily="34" charset="0"/>
                <a:cs typeface="Calibri" panose="020F0502020204030204" pitchFamily="34" charset="0"/>
              </a:rPr>
              <a:t>3</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5</a:t>
            </a:r>
            <a:r>
              <a:rPr lang="en-US" sz="2000" baseline="30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7</a:t>
            </a:r>
            <a:r>
              <a:rPr lang="en-US" sz="2000" baseline="30000" dirty="0">
                <a:latin typeface="Calibri" panose="020F0502020204030204" pitchFamily="34" charset="0"/>
                <a:cs typeface="Calibri" panose="020F0502020204030204" pitchFamily="34" charset="0"/>
              </a:rPr>
              <a:t>1    </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f(1):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From f(2): </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(0),</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 </a:t>
            </a:r>
            <a:r>
              <a:rPr lang="en-US" sz="2000" dirty="0">
                <a:latin typeface="Calibri" panose="020F0502020204030204" pitchFamily="34" charset="0"/>
                <a:cs typeface="Calibri" panose="020F0502020204030204" pitchFamily="34" charset="0"/>
              </a:rPr>
              <a:t>(2),</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(1) </a:t>
            </a:r>
            <a:r>
              <a:rPr lang="en-US" sz="2000" dirty="0">
                <a:latin typeface="Calibri" panose="020F0502020204030204" pitchFamily="34" charset="0"/>
                <a:cs typeface="Calibri" panose="020F0502020204030204" pitchFamily="34" charset="0"/>
                <a:sym typeface="Wingdings"/>
              </a:rPr>
              <a:t> 0, 0,</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t>
            </a:r>
            <a:r>
              <a:rPr lang="en-US" sz="2000" baseline="30000" dirty="0">
                <a:latin typeface="Calibri" panose="020F0502020204030204" pitchFamily="34" charset="0"/>
                <a:cs typeface="Calibri" panose="020F0502020204030204" pitchFamily="34" charset="0"/>
              </a:rPr>
              <a:t> </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p>
          <a:p>
            <a:pPr lvl="1">
              <a:lnSpc>
                <a:spcPct val="90000"/>
              </a:lnSpc>
              <a:spcBef>
                <a:spcPts val="200"/>
              </a:spcBef>
              <a:buNone/>
            </a:pPr>
            <a:r>
              <a:rPr lang="en-US" sz="2000" dirty="0">
                <a:latin typeface="Calibri" panose="020F0502020204030204" pitchFamily="34" charset="0"/>
                <a:cs typeface="Calibri" panose="020F0502020204030204" pitchFamily="34" charset="0"/>
              </a:rPr>
              <a:t>Solve: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  Solutions are (t</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 t</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(0,0), (1,1).</a:t>
            </a:r>
          </a:p>
          <a:p>
            <a:pPr lvl="1">
              <a:lnSpc>
                <a:spcPct val="90000"/>
              </a:lnSpc>
              <a:spcBef>
                <a:spcPts val="200"/>
              </a:spcBef>
              <a:buNone/>
            </a:pPr>
            <a:r>
              <a:rPr lang="en-US" sz="2000" dirty="0">
                <a:latin typeface="Calibri" panose="020F0502020204030204" pitchFamily="34" charset="0"/>
                <a:cs typeface="Calibri" panose="020F0502020204030204" pitchFamily="34" charset="0"/>
              </a:rPr>
              <a:t>First solution is “trivial,” second leads to the factorization on previous page</a:t>
            </a:r>
          </a:p>
          <a:p>
            <a:pPr lvl="1">
              <a:lnSpc>
                <a:spcPct val="90000"/>
              </a:lnSpc>
              <a:buNone/>
            </a:pPr>
            <a:endParaRPr lang="en-US" sz="2000" dirty="0"/>
          </a:p>
        </p:txBody>
      </p:sp>
      <p:sp>
        <p:nvSpPr>
          <p:cNvPr id="6"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83</a:t>
            </a:fld>
            <a:endParaRPr lang="en-US"/>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3" name="Slide Number Placeholder 5"/>
          <p:cNvSpPr>
            <a:spLocks noGrp="1"/>
          </p:cNvSpPr>
          <p:nvPr>
            <p:ph type="sldNum" sz="quarter" idx="12"/>
          </p:nvPr>
        </p:nvSpPr>
        <p:spPr>
          <a:noFill/>
        </p:spPr>
        <p:txBody>
          <a:bodyPr/>
          <a:lstStyle/>
          <a:p>
            <a:fld id="{5B490B94-14E1-4655-8617-5D5EB9658BFB}" type="slidenum">
              <a:rPr lang="en-US" smtClean="0"/>
              <a:pPr/>
              <a:t>84</a:t>
            </a:fld>
            <a:endParaRPr lang="en-US"/>
          </a:p>
        </p:txBody>
      </p:sp>
      <p:sp>
        <p:nvSpPr>
          <p:cNvPr id="71684" name="Rectangle 2"/>
          <p:cNvSpPr>
            <a:spLocks noGrp="1" noChangeArrowheads="1"/>
          </p:cNvSpPr>
          <p:nvPr>
            <p:ph type="title"/>
          </p:nvPr>
        </p:nvSpPr>
        <p:spPr>
          <a:xfrm>
            <a:off x="685800" y="0"/>
            <a:ext cx="7772400" cy="914400"/>
          </a:xfrm>
        </p:spPr>
        <p:txBody>
          <a:bodyPr/>
          <a:lstStyle/>
          <a:p>
            <a:r>
              <a:rPr lang="en-US" sz="3600"/>
              <a:t>Quadratic Sieve: basic parameters</a:t>
            </a:r>
          </a:p>
        </p:txBody>
      </p:sp>
      <p:sp>
        <p:nvSpPr>
          <p:cNvPr id="71685" name="Rectangle 3"/>
          <p:cNvSpPr>
            <a:spLocks noGrp="1" noChangeArrowheads="1"/>
          </p:cNvSpPr>
          <p:nvPr>
            <p:ph type="body" idx="1"/>
          </p:nvPr>
        </p:nvSpPr>
        <p:spPr>
          <a:xfrm>
            <a:off x="266700" y="1752600"/>
            <a:ext cx="8610600" cy="4495800"/>
          </a:xfrm>
        </p:spPr>
        <p:txBody>
          <a:bodyPr/>
          <a:lstStyle/>
          <a:p>
            <a:pPr>
              <a:spcBef>
                <a:spcPts val="200"/>
              </a:spcBef>
            </a:pPr>
            <a:r>
              <a:rPr lang="en-US" sz="2000" dirty="0">
                <a:latin typeface="Calibri" panose="020F0502020204030204" pitchFamily="34" charset="0"/>
                <a:cs typeface="Calibri" panose="020F0502020204030204" pitchFamily="34" charset="0"/>
              </a:rPr>
              <a:t>Pick the mechanism for generating fully factored squares.</a:t>
            </a:r>
          </a:p>
          <a:p>
            <a:pPr>
              <a:spcBef>
                <a:spcPts val="200"/>
              </a:spcBef>
            </a:pPr>
            <a:r>
              <a:rPr lang="en-US" sz="2000" dirty="0">
                <a:latin typeface="Calibri" panose="020F0502020204030204" pitchFamily="34" charset="0"/>
                <a:cs typeface="Calibri" panose="020F0502020204030204" pitchFamily="34" charset="0"/>
              </a:rPr>
              <a:t>Pick the size of the required number of fully factored squared for reduction.</a:t>
            </a:r>
          </a:p>
          <a:p>
            <a:pPr lvl="1">
              <a:spcBef>
                <a:spcPts val="200"/>
              </a:spcBef>
            </a:pPr>
            <a:r>
              <a:rPr lang="en-US" sz="2000" dirty="0">
                <a:latin typeface="Calibri" panose="020F0502020204030204" pitchFamily="34" charset="0"/>
                <a:cs typeface="Calibri" panose="020F0502020204030204" pitchFamily="34" charset="0"/>
              </a:rPr>
              <a:t>In our case, this is determined by the (pre-specified) interval [-C,C].</a:t>
            </a:r>
          </a:p>
          <a:p>
            <a:pPr>
              <a:spcBef>
                <a:spcPts val="200"/>
              </a:spcBef>
            </a:pPr>
            <a:r>
              <a:rPr lang="en-US" sz="2000" dirty="0">
                <a:latin typeface="Calibri" panose="020F0502020204030204" pitchFamily="34" charset="0"/>
                <a:cs typeface="Calibri" panose="020F0502020204030204" pitchFamily="34" charset="0"/>
              </a:rPr>
              <a:t>Pick the factor base (B) of primes.</a:t>
            </a:r>
          </a:p>
          <a:p>
            <a:pPr lvl="1">
              <a:spcBef>
                <a:spcPts val="200"/>
              </a:spcBef>
            </a:pPr>
            <a:r>
              <a:rPr lang="en-US" sz="2000" dirty="0">
                <a:latin typeface="Calibri" panose="020F0502020204030204" pitchFamily="34" charset="0"/>
                <a:cs typeface="Calibri" panose="020F0502020204030204" pitchFamily="34" charset="0"/>
              </a:rPr>
              <a:t>Tradeoff between size of B and effort to fully factor trial square</a:t>
            </a:r>
          </a:p>
          <a:p>
            <a:pPr lvl="1">
              <a:spcBef>
                <a:spcPts val="200"/>
              </a:spcBef>
            </a:pPr>
            <a:r>
              <a:rPr lang="en-US" sz="2000" dirty="0">
                <a:latin typeface="Calibri" panose="020F0502020204030204" pitchFamily="34" charset="0"/>
                <a:cs typeface="Calibri" panose="020F0502020204030204" pitchFamily="34" charset="0"/>
              </a:rPr>
              <a:t>Tradeoff between the size of B and C to ensure sufficient relations for the linear algebra phase.</a:t>
            </a:r>
          </a:p>
          <a:p>
            <a:pPr>
              <a:spcBef>
                <a:spcPts val="200"/>
              </a:spcBef>
            </a:pPr>
            <a:r>
              <a:rPr lang="en-US" sz="2000" dirty="0">
                <a:latin typeface="Calibri" panose="020F0502020204030204" pitchFamily="34" charset="0"/>
                <a:cs typeface="Calibri" panose="020F0502020204030204" pitchFamily="34" charset="0"/>
              </a:rPr>
              <a:t>Pick the mechanism to accelerate factoring</a:t>
            </a:r>
          </a:p>
          <a:p>
            <a:pPr lvl="1">
              <a:spcBef>
                <a:spcPts val="200"/>
              </a:spcBef>
            </a:pPr>
            <a:r>
              <a:rPr lang="en-US" sz="2000" dirty="0">
                <a:latin typeface="Calibri" panose="020F0502020204030204" pitchFamily="34" charset="0"/>
                <a:cs typeface="Calibri" panose="020F0502020204030204" pitchFamily="34" charset="0"/>
              </a:rPr>
              <a:t>Sieving in our case</a:t>
            </a:r>
          </a:p>
          <a:p>
            <a:pPr lvl="1">
              <a:spcBef>
                <a:spcPts val="200"/>
              </a:spcBef>
            </a:pPr>
            <a:r>
              <a:rPr lang="en-US" sz="2000" dirty="0">
                <a:latin typeface="Calibri" panose="020F0502020204030204" pitchFamily="34" charset="0"/>
                <a:cs typeface="Calibri" panose="020F0502020204030204" pitchFamily="34" charset="0"/>
              </a:rPr>
              <a:t>Some more recent mechanisms involve ECM</a:t>
            </a:r>
          </a:p>
          <a:p>
            <a:pPr>
              <a:spcBef>
                <a:spcPts val="200"/>
              </a:spcBef>
            </a:pPr>
            <a:r>
              <a:rPr lang="en-US" sz="2000" dirty="0">
                <a:latin typeface="Calibri" panose="020F0502020204030204" pitchFamily="34" charset="0"/>
                <a:cs typeface="Calibri" panose="020F0502020204030204" pitchFamily="34" charset="0"/>
              </a:rPr>
              <a:t>Use Linear algebra to solve equations</a:t>
            </a:r>
            <a:endParaRPr lang="en-US" sz="2400" dirty="0">
              <a:latin typeface="Calibri" panose="020F0502020204030204" pitchFamily="34" charset="0"/>
              <a:cs typeface="Calibri" panose="020F0502020204030204" pitchFamily="34" charset="0"/>
            </a:endParaRPr>
          </a:p>
          <a:p>
            <a:endParaRPr lang="en-US" sz="2000" dirty="0"/>
          </a:p>
          <a:p>
            <a:endParaRPr lang="en-US" baseline="30000" dirty="0">
              <a:latin typeface="Arial Unicode MS" pitchFamily="34" charset="-128"/>
            </a:endParaRPr>
          </a:p>
        </p:txBody>
      </p:sp>
    </p:spTree>
  </p:cSld>
  <p:clrMapOvr>
    <a:masterClrMapping/>
  </p:clrMapOvr>
  <p:transition/>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Slide Number Placeholder 5"/>
          <p:cNvSpPr>
            <a:spLocks noGrp="1"/>
          </p:cNvSpPr>
          <p:nvPr>
            <p:ph type="sldNum" sz="quarter" idx="12"/>
          </p:nvPr>
        </p:nvSpPr>
        <p:spPr>
          <a:noFill/>
        </p:spPr>
        <p:txBody>
          <a:bodyPr/>
          <a:lstStyle/>
          <a:p>
            <a:fld id="{50327279-FD05-4D5D-8C15-245C4E03E70D}" type="slidenum">
              <a:rPr lang="en-US" smtClean="0"/>
              <a:pPr/>
              <a:t>85</a:t>
            </a:fld>
            <a:endParaRPr lang="en-US"/>
          </a:p>
        </p:txBody>
      </p:sp>
      <p:sp>
        <p:nvSpPr>
          <p:cNvPr id="51204" name="Rectangle 2"/>
          <p:cNvSpPr>
            <a:spLocks noGrp="1" noChangeArrowheads="1"/>
          </p:cNvSpPr>
          <p:nvPr>
            <p:ph type="title"/>
          </p:nvPr>
        </p:nvSpPr>
        <p:spPr>
          <a:xfrm>
            <a:off x="10160" y="177800"/>
            <a:ext cx="9144000" cy="914400"/>
          </a:xfrm>
        </p:spPr>
        <p:txBody>
          <a:bodyPr/>
          <a:lstStyle/>
          <a:p>
            <a:r>
              <a:rPr lang="en-US" sz="3600" dirty="0"/>
              <a:t>Generating fully factored squares over factor base: sieving</a:t>
            </a:r>
          </a:p>
        </p:txBody>
      </p:sp>
      <mc:AlternateContent xmlns:mc="http://schemas.openxmlformats.org/markup-compatibility/2006" xmlns:a14="http://schemas.microsoft.com/office/drawing/2010/main">
        <mc:Choice Requires="a14">
          <p:sp>
            <p:nvSpPr>
              <p:cNvPr id="51205" name="Rectangle 3"/>
              <p:cNvSpPr>
                <a:spLocks noGrp="1" noChangeArrowheads="1"/>
              </p:cNvSpPr>
              <p:nvPr>
                <p:ph type="body" idx="1"/>
              </p:nvPr>
            </p:nvSpPr>
            <p:spPr>
              <a:xfrm>
                <a:off x="457200" y="1866900"/>
                <a:ext cx="8458200" cy="4610100"/>
              </a:xfrm>
            </p:spPr>
            <p:txBody>
              <a:bodyPr/>
              <a:lstStyle/>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f(x)= 0 (mod p),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x</a:t>
                </a:r>
                <a:r>
                  <a:rPr lang="en-US" sz="2000" baseline="30000" dirty="0">
                    <a:solidFill>
                      <a:schemeClr val="tx2"/>
                    </a:solidFill>
                    <a:latin typeface="Calibri" panose="020F0502020204030204" pitchFamily="34" charset="0"/>
                    <a:cs typeface="Calibri" panose="020F0502020204030204" pitchFamily="34" charset="0"/>
                    <a:sym typeface="Symbol" pitchFamily="18" charset="2"/>
                  </a:rPr>
                  <a:t>2</a:t>
                </a:r>
                <a:r>
                  <a:rPr lang="en-US" sz="2000" dirty="0">
                    <a:solidFill>
                      <a:schemeClr val="tx2"/>
                    </a:solidFill>
                    <a:latin typeface="Calibri" panose="020F0502020204030204" pitchFamily="34" charset="0"/>
                    <a:cs typeface="Calibri" panose="020F0502020204030204" pitchFamily="34" charset="0"/>
                    <a:sym typeface="Symbol" pitchFamily="18" charset="2"/>
                  </a:rPr>
                  <a:t>+ax+b= 0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Solve using the quadratic formula mod p</a:t>
                </a:r>
              </a:p>
              <a:p>
                <a:pPr lvl="1">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Reduces </a:t>
                </a:r>
                <a:r>
                  <a:rPr lang="en-US" sz="2000" dirty="0">
                    <a:latin typeface="Calibri" panose="020F0502020204030204" pitchFamily="34" charset="0"/>
                    <a:cs typeface="Calibri" panose="020F0502020204030204" pitchFamily="34" charset="0"/>
                    <a:sym typeface="Symbol" pitchFamily="18" charset="2"/>
                  </a:rPr>
                  <a:t>to finding square roots mod p.  </a:t>
                </a:r>
              </a:p>
              <a:p>
                <a:pPr lvl="1">
                  <a:spcBef>
                    <a:spcPts val="200"/>
                  </a:spcBef>
                </a:pPr>
                <a:r>
                  <a:rPr lang="en-US" sz="2000" dirty="0">
                    <a:latin typeface="Calibri" panose="020F0502020204030204" pitchFamily="34" charset="0"/>
                    <a:cs typeface="Calibri" panose="020F0502020204030204" pitchFamily="34" charset="0"/>
                    <a:sym typeface="Symbol" pitchFamily="18" charset="2"/>
                  </a:rPr>
                  <a:t>Let g generate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sym typeface="Symbol" pitchFamily="18" charset="2"/>
                  </a:rPr>
                  <a:t>.  If a= g</a:t>
                </a:r>
                <a:r>
                  <a:rPr lang="en-US" sz="2000" baseline="30000" dirty="0">
                    <a:latin typeface="Calibri" panose="020F0502020204030204" pitchFamily="34" charset="0"/>
                    <a:cs typeface="Calibri" panose="020F0502020204030204" pitchFamily="34" charset="0"/>
                    <a:sym typeface="Symbol" pitchFamily="18" charset="2"/>
                  </a:rPr>
                  <a:t>2m</a:t>
                </a:r>
                <a:r>
                  <a:rPr lang="en-US" sz="2000" dirty="0">
                    <a:latin typeface="Calibri" panose="020F0502020204030204" pitchFamily="34" charset="0"/>
                    <a:cs typeface="Calibri" panose="020F0502020204030204" pitchFamily="34" charset="0"/>
                    <a:sym typeface="Symbol" pitchFamily="18" charset="2"/>
                  </a:rPr>
                  <a:t>, √a= g</a:t>
                </a:r>
                <a:r>
                  <a:rPr lang="en-US" sz="2000" baseline="30000" dirty="0">
                    <a:latin typeface="Calibri" panose="020F0502020204030204" pitchFamily="34" charset="0"/>
                    <a:cs typeface="Calibri" panose="020F0502020204030204" pitchFamily="34" charset="0"/>
                    <a:sym typeface="Symbol" pitchFamily="18" charset="2"/>
                  </a:rPr>
                  <a:t>m</a:t>
                </a:r>
                <a:r>
                  <a:rPr lang="en-US" sz="2000" dirty="0">
                    <a:latin typeface="Calibri" panose="020F0502020204030204" pitchFamily="34" charset="0"/>
                    <a:cs typeface="Calibri" panose="020F0502020204030204" pitchFamily="34" charset="0"/>
                    <a:sym typeface="Symbol" pitchFamily="18" charset="2"/>
                  </a:rPr>
                  <a:t>.</a:t>
                </a:r>
                <a:endParaRPr lang="en-US" sz="2000" dirty="0">
                  <a:solidFill>
                    <a:schemeClr val="tx2"/>
                  </a:solidFill>
                  <a:latin typeface="Calibri" panose="020F0502020204030204" pitchFamily="34" charset="0"/>
                  <a:cs typeface="Calibri" panose="020F0502020204030204" pitchFamily="34" charset="0"/>
                  <a:sym typeface="Symbol" pitchFamily="18" charset="2"/>
                </a:endParaRP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Two solutions for each f(x):  every factor in interval is some multiple of p away from these (sieving).</a:t>
                </a: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Divide all equations by highest power of p possible for each p</a:t>
                </a:r>
                <a:r>
                  <a:rPr lang="en-US" sz="2000" dirty="0">
                    <a:latin typeface="Calibri" panose="020F0502020204030204" pitchFamily="34" charset="0"/>
                    <a:cs typeface="Calibri" panose="020F0502020204030204" pitchFamily="34" charset="0"/>
                    <a:sym typeface="Symbol" pitchFamily="18" charset="2"/>
                  </a:rPr>
                  <a:t> 𝝴 </a:t>
                </a:r>
                <a:r>
                  <a:rPr lang="en-US" sz="2000" dirty="0">
                    <a:solidFill>
                      <a:schemeClr val="tx2"/>
                    </a:solidFill>
                    <a:latin typeface="Calibri" panose="020F0502020204030204" pitchFamily="34" charset="0"/>
                    <a:cs typeface="Calibri" panose="020F0502020204030204" pitchFamily="34" charset="0"/>
                    <a:sym typeface="Symbol" pitchFamily="18" charset="2"/>
                  </a:rPr>
                  <a:t>B.  Fully factored entries will be ±1 (see table on next slide).</a:t>
                </a:r>
              </a:p>
              <a:p>
                <a:pPr>
                  <a:spcBef>
                    <a:spcPts val="200"/>
                  </a:spcBef>
                </a:pPr>
                <a:r>
                  <a:rPr lang="en-US" sz="2000" dirty="0">
                    <a:solidFill>
                      <a:schemeClr val="tx2"/>
                    </a:solidFill>
                    <a:latin typeface="Calibri" panose="020F0502020204030204" pitchFamily="34" charset="0"/>
                    <a:cs typeface="Calibri" panose="020F0502020204030204" pitchFamily="34" charset="0"/>
                    <a:sym typeface="Symbol" pitchFamily="18" charset="2"/>
                  </a:rPr>
                  <a:t>If </a:t>
                </a:r>
                <a14:m>
                  <m:oMath xmlns:m="http://schemas.openxmlformats.org/officeDocument/2006/math">
                    <m:r>
                      <a:rPr lang="en-US" sz="2000" b="0" i="1" smtClean="0">
                        <a:solidFill>
                          <a:schemeClr val="tx2"/>
                        </a:solidFill>
                        <a:latin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𝐶</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𝑠</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𝐶</m:t>
                    </m:r>
                  </m:oMath>
                </a14:m>
                <a:r>
                  <a:rPr lang="en-US" sz="2000" dirty="0">
                    <a:solidFill>
                      <a:schemeClr val="tx2"/>
                    </a:solidFill>
                    <a:latin typeface="Calibri" panose="020F0502020204030204" pitchFamily="34" charset="0"/>
                    <a:cs typeface="Calibri" panose="020F0502020204030204" pitchFamily="34" charset="0"/>
                    <a:sym typeface="Symbol" pitchFamily="18" charset="2"/>
                  </a:rPr>
                  <a:t> is the sieving interval and </a:t>
                </a:r>
                <a14:m>
                  <m:oMath xmlns:m="http://schemas.openxmlformats.org/officeDocument/2006/math">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𝑞</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𝑥</m:t>
                    </m:r>
                  </m:oMath>
                </a14:m>
                <a:r>
                  <a:rPr lang="en-US" sz="2000" dirty="0">
                    <a:solidFill>
                      <a:schemeClr val="tx2"/>
                    </a:solidFill>
                    <a:latin typeface="Calibri" panose="020F0502020204030204" pitchFamily="34" charset="0"/>
                    <a:cs typeface="Calibri" panose="020F0502020204030204" pitchFamily="34" charset="0"/>
                    <a:sym typeface="Symbol" pitchFamily="18" charset="2"/>
                  </a:rPr>
                  <a:t>, </a:t>
                </a:r>
                <a14:m>
                  <m:oMath xmlns:m="http://schemas.openxmlformats.org/officeDocument/2006/math">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𝑞</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 | (</m:t>
                    </m:r>
                    <m:r>
                      <a:rPr lang="en-US" sz="2000" b="0" i="1" smtClean="0">
                        <a:solidFill>
                          <a:schemeClr val="tx2"/>
                        </a:solidFill>
                        <a:latin typeface="Cambria Math" panose="02040503050406030204" pitchFamily="18" charset="0"/>
                        <a:cs typeface="Calibri" panose="020F0502020204030204" pitchFamily="34" charset="0"/>
                        <a:sym typeface="Symbol" pitchFamily="18" charset="2"/>
                      </a:rPr>
                      <m:t>𝑥</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𝑘𝑞</m:t>
                    </m:r>
                    <m:r>
                      <a:rPr lang="en-US" sz="2000" b="0" i="1" smtClean="0">
                        <a:solidFill>
                          <a:schemeClr val="tx2"/>
                        </a:solidFill>
                        <a:latin typeface="Cambria Math" panose="02040503050406030204" pitchFamily="18" charset="0"/>
                        <a:ea typeface="Cambria Math" panose="02040503050406030204" pitchFamily="18" charset="0"/>
                        <a:cs typeface="Calibri" panose="020F0502020204030204" pitchFamily="34" charset="0"/>
                        <a:sym typeface="Symbol" pitchFamily="18" charset="2"/>
                      </a:rPr>
                      <m:t>)</m:t>
                    </m:r>
                  </m:oMath>
                </a14:m>
                <a:r>
                  <a:rPr lang="en-US" sz="2000" dirty="0">
                    <a:solidFill>
                      <a:schemeClr val="tx2"/>
                    </a:solidFill>
                    <a:latin typeface="Calibri" panose="020F0502020204030204" pitchFamily="34" charset="0"/>
                    <a:cs typeface="Calibri" panose="020F0502020204030204" pitchFamily="34" charset="0"/>
                    <a:sym typeface="Symbol" pitchFamily="18" charset="2"/>
                  </a:rPr>
                  <a:t>.   This is the sieve.</a:t>
                </a:r>
              </a:p>
            </p:txBody>
          </p:sp>
        </mc:Choice>
        <mc:Fallback xmlns="">
          <p:sp>
            <p:nvSpPr>
              <p:cNvPr id="51205" name="Rectangle 3"/>
              <p:cNvSpPr>
                <a:spLocks noGrp="1" noRot="1" noChangeAspect="1" noMove="1" noResize="1" noEditPoints="1" noAdjustHandles="1" noChangeArrowheads="1" noChangeShapeType="1" noTextEdit="1"/>
              </p:cNvSpPr>
              <p:nvPr>
                <p:ph type="body" idx="1"/>
              </p:nvPr>
            </p:nvSpPr>
            <p:spPr>
              <a:xfrm>
                <a:off x="457200" y="1866900"/>
                <a:ext cx="8458200" cy="4610100"/>
              </a:xfrm>
              <a:blipFill>
                <a:blip r:embed="rId2"/>
                <a:stretch>
                  <a:fillRect l="-750" t="-548" r="-600"/>
                </a:stretch>
              </a:blipFill>
            </p:spPr>
            <p:txBody>
              <a:bodyPr/>
              <a:lstStyle/>
              <a:p>
                <a:r>
                  <a:rPr lang="en-US">
                    <a:noFill/>
                  </a:rPr>
                  <a:t> </a:t>
                </a:r>
              </a:p>
            </p:txBody>
          </p:sp>
        </mc:Fallback>
      </mc:AlternateContent>
    </p:spTree>
  </p:cSld>
  <p:clrMapOvr>
    <a:masterClrMapping/>
  </p:clrMapOvr>
  <p:transition/>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86</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Sieve Example</a:t>
            </a:r>
          </a:p>
        </p:txBody>
      </p:sp>
      <p:sp>
        <p:nvSpPr>
          <p:cNvPr id="84997" name="Rectangle 3"/>
          <p:cNvSpPr>
            <a:spLocks noGrp="1" noChangeArrowheads="1"/>
          </p:cNvSpPr>
          <p:nvPr>
            <p:ph type="body" idx="1"/>
          </p:nvPr>
        </p:nvSpPr>
        <p:spPr>
          <a:xfrm>
            <a:off x="685798" y="1066800"/>
            <a:ext cx="7696200" cy="533400"/>
          </a:xfrm>
        </p:spPr>
        <p:txBody>
          <a:bodyPr/>
          <a:lstStyle/>
          <a:p>
            <a:pPr>
              <a:lnSpc>
                <a:spcPct val="90000"/>
              </a:lnSpc>
            </a:pPr>
            <a:r>
              <a:rPr lang="en-US" sz="2000" dirty="0">
                <a:latin typeface="Calibri" panose="020F0502020204030204" pitchFamily="34" charset="0"/>
                <a:cs typeface="Calibri" panose="020F0502020204030204" pitchFamily="34" charset="0"/>
              </a:rPr>
              <a:t>n= 7429, m=86.  B={-1,2,3,5,7}</a:t>
            </a:r>
            <a:endParaRPr lang="en-US" sz="1600" dirty="0">
              <a:latin typeface="Calibri" panose="020F0502020204030204" pitchFamily="34" charset="0"/>
              <a:cs typeface="Calibri" panose="020F0502020204030204" pitchFamily="34" charset="0"/>
            </a:endParaRPr>
          </a:p>
        </p:txBody>
      </p:sp>
      <p:graphicFrame>
        <p:nvGraphicFramePr>
          <p:cNvPr id="7" name="Table 6"/>
          <p:cNvGraphicFramePr>
            <a:graphicFrameLocks noGrp="1"/>
          </p:cNvGraphicFramePr>
          <p:nvPr>
            <p:extLst>
              <p:ext uri="{D42A27DB-BD31-4B8C-83A1-F6EECF244321}">
                <p14:modId xmlns:p14="http://schemas.microsoft.com/office/powerpoint/2010/main" val="3725701468"/>
              </p:ext>
            </p:extLst>
          </p:nvPr>
        </p:nvGraphicFramePr>
        <p:xfrm>
          <a:off x="1066800" y="1447800"/>
          <a:ext cx="7066081" cy="2865120"/>
        </p:xfrm>
        <a:graphic>
          <a:graphicData uri="http://schemas.openxmlformats.org/drawingml/2006/table">
            <a:tbl>
              <a:tblPr firstRow="1" bandRow="1">
                <a:tableStyleId>{5C22544A-7EE6-4342-B048-85BDC9FD1C3A}</a:tableStyleId>
              </a:tblPr>
              <a:tblGrid>
                <a:gridCol w="1600200">
                  <a:extLst>
                    <a:ext uri="{9D8B030D-6E8A-4147-A177-3AD203B41FA5}">
                      <a16:colId xmlns:a16="http://schemas.microsoft.com/office/drawing/2014/main" val="20000"/>
                    </a:ext>
                  </a:extLst>
                </a:gridCol>
                <a:gridCol w="609600">
                  <a:extLst>
                    <a:ext uri="{9D8B030D-6E8A-4147-A177-3AD203B41FA5}">
                      <a16:colId xmlns:a16="http://schemas.microsoft.com/office/drawing/2014/main" val="20001"/>
                    </a:ext>
                  </a:extLst>
                </a:gridCol>
                <a:gridCol w="573808">
                  <a:extLst>
                    <a:ext uri="{9D8B030D-6E8A-4147-A177-3AD203B41FA5}">
                      <a16:colId xmlns:a16="http://schemas.microsoft.com/office/drawing/2014/main" val="20002"/>
                    </a:ext>
                  </a:extLst>
                </a:gridCol>
                <a:gridCol w="642371">
                  <a:extLst>
                    <a:ext uri="{9D8B030D-6E8A-4147-A177-3AD203B41FA5}">
                      <a16:colId xmlns:a16="http://schemas.microsoft.com/office/drawing/2014/main" val="20003"/>
                    </a:ext>
                  </a:extLst>
                </a:gridCol>
                <a:gridCol w="499623">
                  <a:extLst>
                    <a:ext uri="{9D8B030D-6E8A-4147-A177-3AD203B41FA5}">
                      <a16:colId xmlns:a16="http://schemas.microsoft.com/office/drawing/2014/main" val="20004"/>
                    </a:ext>
                  </a:extLst>
                </a:gridCol>
                <a:gridCol w="642371">
                  <a:extLst>
                    <a:ext uri="{9D8B030D-6E8A-4147-A177-3AD203B41FA5}">
                      <a16:colId xmlns:a16="http://schemas.microsoft.com/office/drawing/2014/main" val="20005"/>
                    </a:ext>
                  </a:extLst>
                </a:gridCol>
                <a:gridCol w="642371">
                  <a:extLst>
                    <a:ext uri="{9D8B030D-6E8A-4147-A177-3AD203B41FA5}">
                      <a16:colId xmlns:a16="http://schemas.microsoft.com/office/drawing/2014/main" val="20006"/>
                    </a:ext>
                  </a:extLst>
                </a:gridCol>
                <a:gridCol w="1855737">
                  <a:extLst>
                    <a:ext uri="{9D8B030D-6E8A-4147-A177-3AD203B41FA5}">
                      <a16:colId xmlns:a16="http://schemas.microsoft.com/office/drawing/2014/main" val="20007"/>
                    </a:ext>
                  </a:extLst>
                </a:gridCol>
              </a:tblGrid>
              <a:tr h="370840">
                <a:tc>
                  <a:txBody>
                    <a:bodyPr/>
                    <a:lstStyle/>
                    <a:p>
                      <a:r>
                        <a:rPr lang="en-US" dirty="0">
                          <a:solidFill>
                            <a:schemeClr val="tx1"/>
                          </a:solidFill>
                          <a:latin typeface="Calibri" panose="020F0502020204030204" pitchFamily="34" charset="0"/>
                          <a:cs typeface="Calibri" panose="020F0502020204030204" pitchFamily="34" charset="0"/>
                        </a:rPr>
                        <a:t>       s</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extLst>
                  <a:ext uri="{0D108BD9-81ED-4DB2-BD59-A6C34878D82A}">
                    <a16:rowId xmlns:a16="http://schemas.microsoft.com/office/drawing/2014/main" val="10000"/>
                  </a:ext>
                </a:extLst>
              </a:tr>
              <a:tr h="370840">
                <a:tc>
                  <a:txBody>
                    <a:bodyPr/>
                    <a:lstStyle/>
                    <a:p>
                      <a:r>
                        <a:rPr lang="en-US" dirty="0" err="1">
                          <a:solidFill>
                            <a:schemeClr val="tx1"/>
                          </a:solidFill>
                          <a:latin typeface="Calibri" panose="020F0502020204030204" pitchFamily="34" charset="0"/>
                          <a:cs typeface="Calibri" panose="020F0502020204030204" pitchFamily="34" charset="0"/>
                        </a:rPr>
                        <a:t>s+m</a:t>
                      </a:r>
                      <a:endParaRPr lang="en-US" dirty="0">
                        <a:solidFill>
                          <a:schemeClr val="tx1"/>
                        </a:solidFill>
                        <a:latin typeface="Calibri" panose="020F0502020204030204" pitchFamily="34" charset="0"/>
                        <a:cs typeface="Calibri" panose="020F0502020204030204" pitchFamily="34" charset="0"/>
                      </a:endParaRP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83</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84</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85</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86</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87</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88</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89</a:t>
                      </a:r>
                    </a:p>
                  </a:txBody>
                  <a:tcPr/>
                </a:tc>
                <a:extLst>
                  <a:ext uri="{0D108BD9-81ED-4DB2-BD59-A6C34878D82A}">
                    <a16:rowId xmlns:a16="http://schemas.microsoft.com/office/drawing/2014/main" val="4220625322"/>
                  </a:ext>
                </a:extLst>
              </a:tr>
              <a:tr h="370840">
                <a:tc>
                  <a:txBody>
                    <a:bodyPr/>
                    <a:lstStyle/>
                    <a:p>
                      <a:r>
                        <a:rPr lang="en-US" err="1">
                          <a:solidFill>
                            <a:schemeClr val="tx1"/>
                          </a:solidFill>
                          <a:latin typeface="Calibri" panose="020F0502020204030204" pitchFamily="34" charset="0"/>
                          <a:cs typeface="Calibri" panose="020F0502020204030204" pitchFamily="34" charset="0"/>
                        </a:rPr>
                        <a:t>F(s</a:t>
                      </a:r>
                      <a:r>
                        <a:rPr lang="en-US">
                          <a:solidFill>
                            <a:schemeClr val="tx1"/>
                          </a:solidFill>
                          <a:latin typeface="Calibri" panose="020F0502020204030204" pitchFamily="34" charset="0"/>
                          <a:cs typeface="Calibri" panose="020F0502020204030204" pitchFamily="34" charset="0"/>
                        </a:rPr>
                        <a:t>)= (s+m)</a:t>
                      </a:r>
                      <a:r>
                        <a:rPr lang="en-US" baseline="30000">
                          <a:solidFill>
                            <a:schemeClr val="tx1"/>
                          </a:solidFill>
                          <a:latin typeface="Calibri" panose="020F0502020204030204" pitchFamily="34" charset="0"/>
                          <a:cs typeface="Calibri" panose="020F0502020204030204" pitchFamily="34" charset="0"/>
                        </a:rPr>
                        <a:t>2</a:t>
                      </a:r>
                      <a:r>
                        <a:rPr lang="en-US">
                          <a:solidFill>
                            <a:schemeClr val="tx1"/>
                          </a:solidFill>
                          <a:latin typeface="Calibri" panose="020F0502020204030204" pitchFamily="34" charset="0"/>
                          <a:cs typeface="Calibri" panose="020F0502020204030204" pitchFamily="34" charset="0"/>
                        </a:rPr>
                        <a:t>-n</a:t>
                      </a:r>
                    </a:p>
                  </a:txBody>
                  <a:tcPr/>
                </a:tc>
                <a:tc>
                  <a:txBody>
                    <a:bodyPr/>
                    <a:lstStyle/>
                    <a:p>
                      <a:pPr algn="r"/>
                      <a:r>
                        <a:rPr lang="en-US">
                          <a:solidFill>
                            <a:srgbClr val="C00000"/>
                          </a:solidFill>
                          <a:latin typeface="Calibri" panose="020F0502020204030204" pitchFamily="34" charset="0"/>
                          <a:cs typeface="Calibri" panose="020F0502020204030204" pitchFamily="34" charset="0"/>
                        </a:rPr>
                        <a:t>-540</a:t>
                      </a:r>
                    </a:p>
                  </a:txBody>
                  <a:tcPr/>
                </a:tc>
                <a:tc>
                  <a:txBody>
                    <a:bodyPr/>
                    <a:lstStyle/>
                    <a:p>
                      <a:pPr algn="r"/>
                      <a:r>
                        <a:rPr lang="en-US">
                          <a:solidFill>
                            <a:schemeClr val="tx1"/>
                          </a:solidFill>
                          <a:latin typeface="Calibri" panose="020F0502020204030204" pitchFamily="34" charset="0"/>
                          <a:cs typeface="Calibri" panose="020F0502020204030204" pitchFamily="34" charset="0"/>
                        </a:rPr>
                        <a:t>-373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-204</a:t>
                      </a:r>
                    </a:p>
                  </a:txBody>
                  <a:tcPr/>
                </a:tc>
                <a:tc>
                  <a:txBody>
                    <a:bodyPr/>
                    <a:lstStyle/>
                    <a:p>
                      <a:pPr algn="r"/>
                      <a:r>
                        <a:rPr lang="en-US">
                          <a:solidFill>
                            <a:schemeClr val="tx1"/>
                          </a:solidFill>
                          <a:latin typeface="Calibri" panose="020F0502020204030204" pitchFamily="34" charset="0"/>
                          <a:cs typeface="Calibri" panose="020F0502020204030204" pitchFamily="34" charset="0"/>
                        </a:rPr>
                        <a:t>-33</a:t>
                      </a:r>
                    </a:p>
                  </a:txBody>
                  <a:tcPr/>
                </a:tc>
                <a:tc>
                  <a:txBody>
                    <a:bodyPr/>
                    <a:lstStyle/>
                    <a:p>
                      <a:pPr algn="r"/>
                      <a:r>
                        <a:rPr lang="en-US">
                          <a:solidFill>
                            <a:srgbClr val="FF0000"/>
                          </a:solidFill>
                          <a:latin typeface="Calibri" panose="020F0502020204030204" pitchFamily="34" charset="0"/>
                          <a:cs typeface="Calibri" panose="020F0502020204030204" pitchFamily="34" charset="0"/>
                        </a:rPr>
                        <a:t>140</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315</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492</a:t>
                      </a:r>
                    </a:p>
                  </a:txBody>
                  <a:tcPr/>
                </a:tc>
                <a:extLst>
                  <a:ext uri="{0D108BD9-81ED-4DB2-BD59-A6C34878D82A}">
                    <a16:rowId xmlns:a16="http://schemas.microsoft.com/office/drawing/2014/main" val="10001"/>
                  </a:ext>
                </a:extLst>
              </a:tr>
              <a:tr h="370840">
                <a:tc>
                  <a:txBody>
                    <a:bodyPr/>
                    <a:lstStyle/>
                    <a:p>
                      <a:r>
                        <a:rPr lang="en-US">
                          <a:solidFill>
                            <a:schemeClr val="tx1"/>
                          </a:solidFill>
                          <a:latin typeface="Calibri" panose="020F0502020204030204" pitchFamily="34" charset="0"/>
                          <a:cs typeface="Calibri" panose="020F0502020204030204" pitchFamily="34" charset="0"/>
                        </a:rPr>
                        <a:t>p=2</a:t>
                      </a:r>
                    </a:p>
                  </a:txBody>
                  <a:tcPr/>
                </a:tc>
                <a:tc>
                  <a:txBody>
                    <a:bodyPr/>
                    <a:lstStyle/>
                    <a:p>
                      <a:pPr algn="r"/>
                      <a:r>
                        <a:rPr lang="en-US">
                          <a:solidFill>
                            <a:srgbClr val="C00000"/>
                          </a:solidFill>
                          <a:latin typeface="Calibri" panose="020F0502020204030204" pitchFamily="34" charset="0"/>
                          <a:cs typeface="Calibri" panose="020F0502020204030204" pitchFamily="34" charset="0"/>
                        </a:rPr>
                        <a:t>-135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-51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35</a:t>
                      </a:r>
                    </a:p>
                  </a:txBody>
                  <a:tcPr/>
                </a:tc>
                <a:tc>
                  <a:txBody>
                    <a:bodyPr/>
                    <a:lstStyle/>
                    <a:p>
                      <a:pPr algn="r"/>
                      <a:endParaRPr lang="en-US">
                        <a:solidFill>
                          <a:schemeClr val="accent2"/>
                        </a:solidFill>
                        <a:latin typeface="Calibri" panose="020F0502020204030204" pitchFamily="34" charset="0"/>
                        <a:cs typeface="Calibri" panose="020F0502020204030204" pitchFamily="34" charset="0"/>
                      </a:endParaRP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2"/>
                  </a:ext>
                </a:extLst>
              </a:tr>
              <a:tr h="370840">
                <a:tc>
                  <a:txBody>
                    <a:bodyPr/>
                    <a:lstStyle/>
                    <a:p>
                      <a:r>
                        <a:rPr lang="en-US">
                          <a:solidFill>
                            <a:schemeClr val="tx1"/>
                          </a:solidFill>
                          <a:latin typeface="Calibri" panose="020F0502020204030204" pitchFamily="34" charset="0"/>
                          <a:cs typeface="Calibri" panose="020F0502020204030204" pitchFamily="34" charset="0"/>
                        </a:rPr>
                        <a:t>p=3</a:t>
                      </a:r>
                    </a:p>
                  </a:txBody>
                  <a:tcPr/>
                </a:tc>
                <a:tc>
                  <a:txBody>
                    <a:bodyPr/>
                    <a:lstStyle/>
                    <a:p>
                      <a:pPr algn="r"/>
                      <a:r>
                        <a:rPr lang="en-US" dirty="0">
                          <a:solidFill>
                            <a:srgbClr val="C00000"/>
                          </a:solidFill>
                          <a:latin typeface="Calibri" panose="020F0502020204030204" pitchFamily="34" charset="0"/>
                          <a:cs typeface="Calibri" panose="020F0502020204030204" pitchFamily="34" charset="0"/>
                        </a:rPr>
                        <a:t>-5</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-17</a:t>
                      </a:r>
                    </a:p>
                  </a:txBody>
                  <a:tcPr/>
                </a:tc>
                <a:tc>
                  <a:txBody>
                    <a:bodyPr/>
                    <a:lstStyle/>
                    <a:p>
                      <a:pPr algn="r"/>
                      <a:r>
                        <a:rPr lang="en-US">
                          <a:solidFill>
                            <a:schemeClr val="tx1"/>
                          </a:solidFill>
                          <a:latin typeface="Calibri" panose="020F0502020204030204" pitchFamily="34" charset="0"/>
                          <a:cs typeface="Calibri" panose="020F0502020204030204" pitchFamily="34" charset="0"/>
                        </a:rPr>
                        <a:t>-11</a:t>
                      </a:r>
                    </a:p>
                  </a:txBody>
                  <a:tcPr/>
                </a:tc>
                <a:tc>
                  <a:txBody>
                    <a:bodyPr/>
                    <a:lstStyle/>
                    <a:p>
                      <a:pPr algn="r"/>
                      <a:endParaRPr lang="en-US">
                        <a:solidFill>
                          <a:srgbClr val="FF0000"/>
                        </a:solidFill>
                        <a:latin typeface="Calibri" panose="020F0502020204030204" pitchFamily="34" charset="0"/>
                        <a:cs typeface="Calibri" panose="020F0502020204030204" pitchFamily="34" charset="0"/>
                      </a:endParaRPr>
                    </a:p>
                  </a:txBody>
                  <a:tcPr/>
                </a:tc>
                <a:tc>
                  <a:txBody>
                    <a:bodyPr/>
                    <a:lstStyle/>
                    <a:p>
                      <a:pPr algn="r"/>
                      <a:r>
                        <a:rPr lang="en-US">
                          <a:solidFill>
                            <a:schemeClr val="accent2"/>
                          </a:solidFill>
                          <a:latin typeface="Calibri" panose="020F0502020204030204" pitchFamily="34" charset="0"/>
                          <a:cs typeface="Calibri" panose="020F0502020204030204" pitchFamily="34" charset="0"/>
                        </a:rPr>
                        <a:t>35</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3"/>
                  </a:ext>
                </a:extLst>
              </a:tr>
              <a:tr h="370840">
                <a:tc>
                  <a:txBody>
                    <a:bodyPr/>
                    <a:lstStyle/>
                    <a:p>
                      <a:r>
                        <a:rPr lang="en-US">
                          <a:solidFill>
                            <a:schemeClr val="tx1"/>
                          </a:solidFill>
                          <a:latin typeface="Calibri" panose="020F0502020204030204" pitchFamily="34" charset="0"/>
                          <a:cs typeface="Calibri" panose="020F0502020204030204" pitchFamily="34" charset="0"/>
                        </a:rPr>
                        <a:t>p=5</a:t>
                      </a:r>
                    </a:p>
                  </a:txBody>
                  <a:tcPr/>
                </a:tc>
                <a:tc>
                  <a:txBody>
                    <a:bodyPr/>
                    <a:lstStyle/>
                    <a:p>
                      <a:pPr algn="r"/>
                      <a:r>
                        <a:rPr lang="en-US" dirty="0">
                          <a:solidFill>
                            <a:srgbClr val="C00000"/>
                          </a:solidFill>
                          <a:latin typeface="Calibri" panose="020F0502020204030204" pitchFamily="34" charset="0"/>
                          <a:cs typeface="Calibri" panose="020F0502020204030204" pitchFamily="34" charset="0"/>
                        </a:rPr>
                        <a:t>-1</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7</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7</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4"/>
                  </a:ext>
                </a:extLst>
              </a:tr>
              <a:tr h="370840">
                <a:tc>
                  <a:txBody>
                    <a:bodyPr/>
                    <a:lstStyle/>
                    <a:p>
                      <a:r>
                        <a:rPr lang="en-US">
                          <a:solidFill>
                            <a:schemeClr val="tx1"/>
                          </a:solidFill>
                          <a:latin typeface="Calibri" panose="020F0502020204030204" pitchFamily="34" charset="0"/>
                          <a:cs typeface="Calibri" panose="020F0502020204030204" pitchFamily="34" charset="0"/>
                        </a:rPr>
                        <a:t>p=7</a:t>
                      </a:r>
                    </a:p>
                  </a:txBody>
                  <a:tcPr/>
                </a:tc>
                <a:tc>
                  <a:txBody>
                    <a:bodyPr/>
                    <a:lstStyle/>
                    <a:p>
                      <a:pPr algn="r"/>
                      <a:endParaRPr lang="en-US" dirty="0">
                        <a:solidFill>
                          <a:srgbClr val="C00000"/>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rgbClr val="FF0000"/>
                          </a:solidFill>
                          <a:latin typeface="Calibri" panose="020F0502020204030204" pitchFamily="34" charset="0"/>
                          <a:cs typeface="Calibri" panose="020F0502020204030204" pitchFamily="34" charset="0"/>
                        </a:rPr>
                        <a:t>1</a:t>
                      </a:r>
                    </a:p>
                  </a:txBody>
                  <a:tcPr/>
                </a:tc>
                <a:tc>
                  <a:txBody>
                    <a:bodyPr/>
                    <a:lstStyle/>
                    <a:p>
                      <a:pPr algn="r"/>
                      <a:r>
                        <a:rPr lang="en-US">
                          <a:solidFill>
                            <a:schemeClr val="accent2"/>
                          </a:solidFill>
                          <a:latin typeface="Calibri" panose="020F0502020204030204" pitchFamily="34" charset="0"/>
                          <a:cs typeface="Calibri" panose="020F0502020204030204" pitchFamily="34" charset="0"/>
                        </a:rPr>
                        <a:t>1</a:t>
                      </a:r>
                    </a:p>
                  </a:txBody>
                  <a:tcPr/>
                </a:tc>
                <a:tc>
                  <a:txBody>
                    <a:bodyPr/>
                    <a:lstStyle/>
                    <a:p>
                      <a:pPr algn="r"/>
                      <a:endParaRPr lang="en-US" dirty="0">
                        <a:solidFill>
                          <a:schemeClr val="tx1"/>
                        </a:solidFill>
                        <a:latin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0005"/>
                  </a:ext>
                </a:extLst>
              </a:tr>
            </a:tbl>
          </a:graphicData>
        </a:graphic>
      </p:graphicFrame>
      <mc:AlternateContent xmlns:mc="http://schemas.openxmlformats.org/markup-compatibility/2006">
        <mc:Choice xmlns:a14="http://schemas.microsoft.com/office/drawing/2010/main" Requires="a14">
          <p:sp>
            <p:nvSpPr>
              <p:cNvPr id="2" name="Rectangle 3">
                <a:extLst>
                  <a:ext uri="{FF2B5EF4-FFF2-40B4-BE49-F238E27FC236}">
                    <a16:creationId xmlns:a16="http://schemas.microsoft.com/office/drawing/2014/main" id="{B79ABB94-D2F1-5B60-AC1A-0EC9AE7CA4C2}"/>
                  </a:ext>
                </a:extLst>
              </p:cNvPr>
              <p:cNvSpPr txBox="1">
                <a:spLocks noChangeArrowheads="1"/>
              </p:cNvSpPr>
              <p:nvPr/>
            </p:nvSpPr>
            <p:spPr bwMode="auto">
              <a:xfrm>
                <a:off x="762000" y="4465320"/>
                <a:ext cx="7696200" cy="224028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defRPr>
                </a:lvl2pPr>
                <a:lvl3pPr marL="1143000" indent="-228600" algn="l" rtl="0" eaLnBrk="0" fontAlgn="base" hangingPunct="0">
                  <a:spcBef>
                    <a:spcPct val="20000"/>
                  </a:spcBef>
                  <a:spcAft>
                    <a:spcPct val="0"/>
                  </a:spcAft>
                  <a:buChar char="•"/>
                  <a:defRPr kumimoji="1" sz="2400">
                    <a:solidFill>
                      <a:schemeClr val="tx1"/>
                    </a:solidFill>
                    <a:latin typeface="+mn-lt"/>
                  </a:defRPr>
                </a:lvl3pPr>
                <a:lvl4pPr marL="1600200" indent="-228600" algn="l" rtl="0" eaLnBrk="0" fontAlgn="base" hangingPunct="0">
                  <a:spcBef>
                    <a:spcPct val="20000"/>
                  </a:spcBef>
                  <a:spcAft>
                    <a:spcPct val="0"/>
                  </a:spcAft>
                  <a:buChar char="–"/>
                  <a:defRPr kumimoji="1" sz="2000">
                    <a:solidFill>
                      <a:schemeClr val="tx1"/>
                    </a:solidFill>
                    <a:latin typeface="+mn-lt"/>
                  </a:defRPr>
                </a:lvl4pPr>
                <a:lvl5pPr marL="2057400" indent="-228600" algn="l" rtl="0" eaLnBrk="0" fontAlgn="base" hangingPunct="0">
                  <a:spcBef>
                    <a:spcPct val="20000"/>
                  </a:spcBef>
                  <a:spcAft>
                    <a:spcPct val="0"/>
                  </a:spcAft>
                  <a:buChar char="•"/>
                  <a:defRPr kumimoji="1" sz="2000">
                    <a:solidFill>
                      <a:schemeClr val="tx1"/>
                    </a:solidFill>
                    <a:latin typeface="+mn-lt"/>
                  </a:defRPr>
                </a:lvl5pPr>
                <a:lvl6pPr marL="2514600" indent="-228600" algn="l" rtl="0" eaLnBrk="0" fontAlgn="base" hangingPunct="0">
                  <a:spcBef>
                    <a:spcPct val="20000"/>
                  </a:spcBef>
                  <a:spcAft>
                    <a:spcPct val="0"/>
                  </a:spcAft>
                  <a:buChar char="•"/>
                  <a:defRPr kumimoji="1" sz="2000">
                    <a:solidFill>
                      <a:schemeClr val="tx1"/>
                    </a:solidFill>
                    <a:latin typeface="+mn-lt"/>
                  </a:defRPr>
                </a:lvl6pPr>
                <a:lvl7pPr marL="2971800" indent="-228600" algn="l" rtl="0" eaLnBrk="0" fontAlgn="base" hangingPunct="0">
                  <a:spcBef>
                    <a:spcPct val="20000"/>
                  </a:spcBef>
                  <a:spcAft>
                    <a:spcPct val="0"/>
                  </a:spcAft>
                  <a:buChar char="•"/>
                  <a:defRPr kumimoji="1" sz="2000">
                    <a:solidFill>
                      <a:schemeClr val="tx1"/>
                    </a:solidFill>
                    <a:latin typeface="+mn-lt"/>
                  </a:defRPr>
                </a:lvl7pPr>
                <a:lvl8pPr marL="3429000" indent="-228600" algn="l" rtl="0" eaLnBrk="0" fontAlgn="base" hangingPunct="0">
                  <a:spcBef>
                    <a:spcPct val="20000"/>
                  </a:spcBef>
                  <a:spcAft>
                    <a:spcPct val="0"/>
                  </a:spcAft>
                  <a:buChar char="•"/>
                  <a:defRPr kumimoji="1" sz="2000">
                    <a:solidFill>
                      <a:schemeClr val="tx1"/>
                    </a:solidFill>
                    <a:latin typeface="+mn-lt"/>
                  </a:defRPr>
                </a:lvl8pPr>
                <a:lvl9pPr marL="3886200" indent="-228600" algn="l" rtl="0" eaLnBrk="0" fontAlgn="base" hangingPunct="0">
                  <a:spcBef>
                    <a:spcPct val="20000"/>
                  </a:spcBef>
                  <a:spcAft>
                    <a:spcPct val="0"/>
                  </a:spcAft>
                  <a:buChar char="•"/>
                  <a:defRPr kumimoji="1" sz="2000">
                    <a:solidFill>
                      <a:schemeClr val="tx1"/>
                    </a:solidFill>
                    <a:latin typeface="+mn-lt"/>
                  </a:defRPr>
                </a:lvl9pPr>
              </a:lstStyle>
              <a:p>
                <a:pPr>
                  <a:lnSpc>
                    <a:spcPct val="90000"/>
                  </a:lnSpc>
                </a:pPr>
                <a14:m>
                  <m:oMath xmlns:m="http://schemas.openxmlformats.org/officeDocument/2006/math">
                    <m:sSup>
                      <m:sSupPr>
                        <m:ctrlPr>
                          <a:rPr lang="en-US" sz="1800" i="1" kern="0">
                            <a:latin typeface="Cambria Math" panose="02040503050406030204" pitchFamily="18" charset="0"/>
                            <a:ea typeface="Cambria Math" panose="02040503050406030204" pitchFamily="18" charset="0"/>
                            <a:cs typeface="Calibri" panose="020F0502020204030204" pitchFamily="34" charset="0"/>
                          </a:rPr>
                        </m:ctrlPr>
                      </m:sSupPr>
                      <m:e>
                        <m:r>
                          <a:rPr lang="en-US" sz="1800" i="1" kern="0">
                            <a:latin typeface="Cambria Math" panose="02040503050406030204" pitchFamily="18" charset="0"/>
                            <a:ea typeface="Cambria Math" panose="02040503050406030204" pitchFamily="18" charset="0"/>
                            <a:cs typeface="Calibri" panose="020F0502020204030204" pitchFamily="34" charset="0"/>
                          </a:rPr>
                          <m:t>87</m:t>
                        </m:r>
                      </m:e>
                      <m:sup>
                        <m:r>
                          <a:rPr lang="en-US" sz="1800" i="1" kern="0">
                            <a:latin typeface="Cambria Math" panose="02040503050406030204" pitchFamily="18" charset="0"/>
                            <a:ea typeface="Cambria Math" panose="02040503050406030204" pitchFamily="18" charset="0"/>
                            <a:cs typeface="Calibri" panose="020F0502020204030204" pitchFamily="34" charset="0"/>
                          </a:rPr>
                          <m:t>2</m:t>
                        </m:r>
                      </m:sup>
                    </m:sSup>
                    <m:r>
                      <a:rPr lang="en-US" sz="1800" i="1" kern="0">
                        <a:latin typeface="Cambria Math" panose="02040503050406030204" pitchFamily="18" charset="0"/>
                        <a:ea typeface="Cambria Math" panose="02040503050406030204" pitchFamily="18" charset="0"/>
                        <a:cs typeface="Calibri" panose="020F0502020204030204" pitchFamily="34" charset="0"/>
                      </a:rPr>
                      <m:t>=</m:t>
                    </m:r>
                    <m:r>
                      <a:rPr lang="en-US" sz="1800" b="0" i="1" kern="0" smtClean="0">
                        <a:latin typeface="Cambria Math" panose="02040503050406030204" pitchFamily="18" charset="0"/>
                        <a:cs typeface="Calibri" panose="020F0502020204030204" pitchFamily="34" charset="0"/>
                      </a:rPr>
                      <m:t>140=</m:t>
                    </m:r>
                    <m:sSup>
                      <m:sSupPr>
                        <m:ctrlPr>
                          <a:rPr lang="en-US" sz="1800" b="0" i="1" kern="0" smtClean="0">
                            <a:latin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cs typeface="Calibri" panose="020F0502020204030204" pitchFamily="34" charset="0"/>
                          </a:rPr>
                          <m:t>2</m:t>
                        </m:r>
                      </m:e>
                      <m:sup>
                        <m:r>
                          <a:rPr lang="en-US" sz="1800" b="0" i="1" kern="0" smtClean="0">
                            <a:latin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∙5∙7(</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𝑚𝑜𝑑</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 7429)</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14:m>
                  <m:oMath xmlns:m="http://schemas.openxmlformats.org/officeDocument/2006/math">
                    <m:sSup>
                      <m:sSupPr>
                        <m:ctrlPr>
                          <a:rPr lang="en-US" sz="1800" b="0" i="1" kern="0" smtClean="0">
                            <a:latin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cs typeface="Calibri" panose="020F0502020204030204" pitchFamily="34" charset="0"/>
                          </a:rPr>
                          <m:t>88</m:t>
                        </m:r>
                      </m:e>
                      <m:sup>
                        <m:r>
                          <a:rPr lang="en-US" sz="1800" b="0" i="1" kern="0" smtClean="0">
                            <a:latin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cs typeface="Calibri" panose="020F0502020204030204" pitchFamily="34" charset="0"/>
                      </a:rPr>
                      <m:t>=315=</m:t>
                    </m:r>
                    <m:sSup>
                      <m:sSupPr>
                        <m:ctrlPr>
                          <a:rPr lang="en-US" sz="1800" b="0" i="1" kern="0" smtClean="0">
                            <a:latin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cs typeface="Calibri" panose="020F0502020204030204" pitchFamily="34" charset="0"/>
                          </a:rPr>
                          <m:t>3</m:t>
                        </m:r>
                      </m:e>
                      <m:sup>
                        <m:r>
                          <a:rPr lang="en-US" sz="1800" b="0" i="1" kern="0" smtClean="0">
                            <a:latin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∙5∙7(</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𝑚𝑜𝑑</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 7429)</m:t>
                    </m:r>
                  </m:oMath>
                </a14:m>
                <a:endParaRPr lang="en-US" sz="1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cs typeface="Calibri" panose="020F0502020204030204" pitchFamily="34" charset="0"/>
                          </a:rPr>
                        </m:ctrlPr>
                      </m:dPr>
                      <m:e>
                        <m:sSup>
                          <m:sSupPr>
                            <m:ctrlPr>
                              <a:rPr lang="en-US" sz="1800" b="0" i="1" kern="0" smtClean="0">
                                <a:latin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cs typeface="Calibri" panose="020F0502020204030204" pitchFamily="34" charset="0"/>
                              </a:rPr>
                              <m:t>8</m:t>
                            </m:r>
                            <m:r>
                              <a:rPr lang="en-US" sz="1800" b="0" i="1" kern="0" smtClean="0">
                                <a:latin typeface="Cambria Math" panose="02040503050406030204" pitchFamily="18" charset="0"/>
                                <a:cs typeface="Calibri" panose="020F0502020204030204" pitchFamily="34" charset="0"/>
                              </a:rPr>
                              <m:t>8</m:t>
                            </m:r>
                          </m:e>
                          <m:sup>
                            <m:r>
                              <a:rPr lang="en-US" sz="1800" b="0" i="1" kern="0" smtClean="0">
                                <a:latin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b="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ea typeface="Cambria Math" panose="02040503050406030204" pitchFamily="18" charset="0"/>
                                <a:cs typeface="Calibri" panose="020F0502020204030204" pitchFamily="34" charset="0"/>
                              </a:rPr>
                              <m:t>87</m:t>
                            </m:r>
                          </m:e>
                          <m: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sup>
                        </m:sSup>
                      </m:e>
                    </m:d>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i="1" kern="0">
                            <a:latin typeface="Cambria Math" panose="02040503050406030204" pitchFamily="18" charset="0"/>
                            <a:ea typeface="Cambria Math" panose="02040503050406030204" pitchFamily="18" charset="0"/>
                            <a:cs typeface="Calibri" panose="020F0502020204030204" pitchFamily="34" charset="0"/>
                          </a:rPr>
                        </m:ctrlPr>
                      </m:sSupPr>
                      <m:e>
                        <m:r>
                          <a:rPr lang="en-US" sz="1800" i="1" kern="0">
                            <a:latin typeface="Cambria Math" panose="02040503050406030204" pitchFamily="18" charset="0"/>
                            <a:ea typeface="Cambria Math" panose="02040503050406030204" pitchFamily="18" charset="0"/>
                            <a:cs typeface="Calibri" panose="020F0502020204030204" pitchFamily="34" charset="0"/>
                          </a:rPr>
                          <m:t>2</m:t>
                        </m:r>
                      </m:e>
                      <m: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sup>
                    </m:sSup>
                    <m:r>
                      <a:rPr lang="en-US" sz="1800" i="1" kern="0"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ea typeface="Cambria Math" panose="02040503050406030204" pitchFamily="18" charset="0"/>
                            <a:cs typeface="Calibri" panose="020F0502020204030204" pitchFamily="34" charset="0"/>
                          </a:rPr>
                          <m:t>3</m:t>
                        </m:r>
                      </m:e>
                      <m: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sup>
                    </m:sSup>
                    <m:r>
                      <a:rPr lang="en-US" sz="1800" i="1" ker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i="1" kern="0">
                            <a:latin typeface="Cambria Math" panose="02040503050406030204" pitchFamily="18" charset="0"/>
                            <a:ea typeface="Cambria Math" panose="02040503050406030204" pitchFamily="18" charset="0"/>
                            <a:cs typeface="Calibri" panose="020F0502020204030204" pitchFamily="34" charset="0"/>
                          </a:rPr>
                        </m:ctrlPr>
                      </m:sSupPr>
                      <m:e>
                        <m:r>
                          <a:rPr lang="en-US" sz="1800" i="1" kern="0">
                            <a:latin typeface="Cambria Math" panose="02040503050406030204" pitchFamily="18" charset="0"/>
                            <a:ea typeface="Cambria Math" panose="02040503050406030204" pitchFamily="18" charset="0"/>
                            <a:cs typeface="Calibri" panose="020F0502020204030204" pitchFamily="34" charset="0"/>
                          </a:rPr>
                          <m:t>5</m:t>
                        </m:r>
                      </m:e>
                      <m:sup>
                        <m:r>
                          <a:rPr lang="en-US" sz="1800" i="1" kern="0">
                            <a:latin typeface="Cambria Math" panose="02040503050406030204" pitchFamily="18" charset="0"/>
                            <a:ea typeface="Cambria Math" panose="02040503050406030204" pitchFamily="18" charset="0"/>
                            <a:cs typeface="Calibri" panose="020F0502020204030204" pitchFamily="34" charset="0"/>
                          </a:rPr>
                          <m:t>2</m:t>
                        </m:r>
                      </m:sup>
                    </m:sSup>
                    <m:r>
                      <a:rPr lang="en-US" sz="1800" i="1" ker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i="1" kern="0"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kern="0" smtClean="0">
                            <a:latin typeface="Cambria Math" panose="02040503050406030204" pitchFamily="18" charset="0"/>
                            <a:ea typeface="Cambria Math" panose="02040503050406030204" pitchFamily="18" charset="0"/>
                            <a:cs typeface="Calibri" panose="020F0502020204030204" pitchFamily="34" charset="0"/>
                          </a:rPr>
                          <m:t>7</m:t>
                        </m:r>
                      </m:e>
                      <m: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2</m:t>
                        </m:r>
                      </m:sup>
                    </m:sSup>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𝑚𝑜𝑑</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 7429)</m:t>
                    </m:r>
                  </m:oMath>
                </a14:m>
                <a:endParaRPr lang="en-US" sz="1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cs typeface="Calibri" panose="020F0502020204030204" pitchFamily="34" charset="0"/>
                          </a:rPr>
                        </m:ctrlPr>
                      </m:dPr>
                      <m:e>
                        <m:r>
                          <a:rPr lang="en-US" sz="1800" b="0" i="1" kern="0" smtClean="0">
                            <a:latin typeface="Cambria Math" panose="02040503050406030204" pitchFamily="18" charset="0"/>
                            <a:cs typeface="Calibri" panose="020F0502020204030204" pitchFamily="34" charset="0"/>
                          </a:rPr>
                          <m:t>8</m:t>
                        </m:r>
                        <m:r>
                          <a:rPr lang="en-US" sz="1800" b="0" i="1" kern="0" smtClean="0">
                            <a:latin typeface="Cambria Math" panose="02040503050406030204" pitchFamily="18" charset="0"/>
                            <a:cs typeface="Calibri" panose="020F0502020204030204" pitchFamily="34" charset="0"/>
                          </a:rPr>
                          <m:t>8</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∙87−</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2∙3</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∙5∙7</m:t>
                        </m:r>
                      </m:e>
                    </m:d>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7656</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210</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7446</m:t>
                    </m:r>
                  </m:oMath>
                </a14:m>
                <a:endParaRPr lang="en-US" sz="1800" b="0" kern="0" dirty="0">
                  <a:latin typeface="Calibri" panose="020F0502020204030204" pitchFamily="34" charset="0"/>
                  <a:ea typeface="Cambria Math" panose="02040503050406030204" pitchFamily="18" charset="0"/>
                  <a:cs typeface="Calibri" panose="020F0502020204030204" pitchFamily="34" charset="0"/>
                </a:endParaRPr>
              </a:p>
              <a:p>
                <a:pPr>
                  <a:lnSpc>
                    <a:spcPct val="90000"/>
                  </a:lnSpc>
                </a:pPr>
                <a:r>
                  <a:rPr lang="en-US" sz="1800" b="0" i="0" kern="0" dirty="0">
                    <a:latin typeface="+mj-lt"/>
                    <a:cs typeface="Calibri" panose="020F0502020204030204" pitchFamily="34" charset="0"/>
                  </a:rPr>
                  <a:t>(</a:t>
                </a:r>
                <a14:m>
                  <m:oMath xmlns:m="http://schemas.openxmlformats.org/officeDocument/2006/math">
                    <m:r>
                      <a:rPr lang="en-US" sz="1800" b="0" i="1" kern="0" dirty="0" smtClean="0">
                        <a:latin typeface="Cambria Math" panose="02040503050406030204" pitchFamily="18" charset="0"/>
                        <a:cs typeface="Calibri" panose="020F0502020204030204" pitchFamily="34" charset="0"/>
                      </a:rPr>
                      <m:t>7429,7446</m:t>
                    </m:r>
                  </m:oMath>
                </a14:m>
                <a:r>
                  <a:rPr lang="en-US" sz="1800" b="0" i="0" kern="0" dirty="0">
                    <a:latin typeface="+mj-lt"/>
                    <a:cs typeface="Calibri" panose="020F0502020204030204" pitchFamily="34" charset="0"/>
                  </a:rPr>
                  <a:t>)</a:t>
                </a:r>
                <a14:m>
                  <m:oMath xmlns:m="http://schemas.openxmlformats.org/officeDocument/2006/math">
                    <m:r>
                      <a:rPr lang="en-US" sz="1800" b="0" i="1" kern="0" smtClean="0">
                        <a:latin typeface="Cambria Math" panose="02040503050406030204" pitchFamily="18" charset="0"/>
                        <a:cs typeface="Calibri" panose="020F0502020204030204" pitchFamily="34" charset="0"/>
                      </a:rPr>
                      <m:t>=</m:t>
                    </m:r>
                    <m:r>
                      <a:rPr lang="en-US" sz="1800" b="0" i="1" kern="0" smtClean="0">
                        <a:latin typeface="Cambria Math" panose="02040503050406030204" pitchFamily="18" charset="0"/>
                        <a:cs typeface="Calibri" panose="020F0502020204030204" pitchFamily="34" charset="0"/>
                      </a:rPr>
                      <m:t>17</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f>
                      <m:fPr>
                        <m:ctrlPr>
                          <a:rPr lang="en-US" sz="1800" i="1" kern="0" smtClean="0">
                            <a:latin typeface="Cambria Math" panose="02040503050406030204" pitchFamily="18" charset="0"/>
                            <a:cs typeface="Calibri" panose="020F0502020204030204" pitchFamily="34" charset="0"/>
                          </a:rPr>
                        </m:ctrlPr>
                      </m:fPr>
                      <m:num>
                        <m:r>
                          <a:rPr lang="en-US" sz="1800" b="0" i="1" kern="0" smtClean="0">
                            <a:latin typeface="Cambria Math" panose="02040503050406030204" pitchFamily="18" charset="0"/>
                            <a:cs typeface="Calibri" panose="020F0502020204030204" pitchFamily="34" charset="0"/>
                          </a:rPr>
                          <m:t>7429</m:t>
                        </m:r>
                      </m:num>
                      <m:den>
                        <m:r>
                          <a:rPr lang="en-US" sz="1800" b="0" i="1" kern="0" smtClean="0">
                            <a:latin typeface="Cambria Math" panose="02040503050406030204" pitchFamily="18" charset="0"/>
                            <a:cs typeface="Calibri" panose="020F0502020204030204" pitchFamily="34" charset="0"/>
                          </a:rPr>
                          <m:t>17</m:t>
                        </m:r>
                      </m:den>
                    </m:f>
                    <m:r>
                      <a:rPr lang="en-US" sz="1800" b="0" i="1" kern="0" smtClean="0">
                        <a:latin typeface="Cambria Math" panose="02040503050406030204" pitchFamily="18" charset="0"/>
                        <a:cs typeface="Calibri" panose="020F0502020204030204" pitchFamily="34" charset="0"/>
                      </a:rPr>
                      <m:t>=437=23</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∙19</m:t>
                    </m:r>
                  </m:oMath>
                </a14:m>
                <a:endParaRPr lang="en-US" sz="1800" kern="0" dirty="0">
                  <a:latin typeface="Calibri" panose="020F0502020204030204" pitchFamily="34" charset="0"/>
                  <a:cs typeface="Calibri" panose="020F0502020204030204" pitchFamily="34" charset="0"/>
                </a:endParaRPr>
              </a:p>
              <a:p>
                <a:pPr>
                  <a:lnSpc>
                    <a:spcPct val="90000"/>
                  </a:lnSpc>
                </a:pPr>
                <a14:m>
                  <m:oMath xmlns:m="http://schemas.openxmlformats.org/officeDocument/2006/math">
                    <m:d>
                      <m:dPr>
                        <m:ctrlPr>
                          <a:rPr lang="en-US" sz="1800" b="0" i="1" kern="0" smtClean="0">
                            <a:latin typeface="Cambria Math" panose="02040503050406030204" pitchFamily="18" charset="0"/>
                            <a:cs typeface="Calibri" panose="020F0502020204030204" pitchFamily="34" charset="0"/>
                          </a:rPr>
                        </m:ctrlPr>
                      </m:dPr>
                      <m:e>
                        <m:r>
                          <a:rPr lang="en-US" sz="1800" b="0" i="1" kern="0" smtClean="0">
                            <a:latin typeface="Cambria Math" panose="02040503050406030204" pitchFamily="18" charset="0"/>
                            <a:cs typeface="Calibri" panose="020F0502020204030204" pitchFamily="34" charset="0"/>
                          </a:rPr>
                          <m:t>88</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∙87</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2∙3∙5∙7</m:t>
                        </m:r>
                      </m:e>
                    </m:d>
                    <m:r>
                      <a:rPr lang="en-US" sz="1800" b="0" i="1" kern="0" smtClean="0">
                        <a:latin typeface="Cambria Math" panose="02040503050406030204" pitchFamily="18" charset="0"/>
                        <a:ea typeface="Cambria Math" panose="02040503050406030204" pitchFamily="18" charset="0"/>
                        <a:cs typeface="Calibri" panose="020F0502020204030204" pitchFamily="34" charset="0"/>
                      </a:rPr>
                      <m:t>=7656</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210=7</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86</m:t>
                    </m:r>
                    <m:r>
                      <a:rPr lang="en-US" sz="1800" b="0" i="1" kern="0" smtClean="0">
                        <a:latin typeface="Cambria Math" panose="02040503050406030204" pitchFamily="18" charset="0"/>
                        <a:ea typeface="Cambria Math" panose="02040503050406030204" pitchFamily="18" charset="0"/>
                        <a:cs typeface="Calibri" panose="020F0502020204030204" pitchFamily="34" charset="0"/>
                      </a:rPr>
                      <m:t>6</m:t>
                    </m:r>
                  </m:oMath>
                </a14:m>
                <a:r>
                  <a:rPr lang="en-US" sz="1800" kern="0" dirty="0">
                    <a:latin typeface="Calibri" panose="020F0502020204030204" pitchFamily="34" charset="0"/>
                    <a:cs typeface="Calibri" panose="020F0502020204030204" pitchFamily="34" charset="0"/>
                  </a:rPr>
                  <a:t>, </a:t>
                </a:r>
                <a14:m>
                  <m:oMath xmlns:m="http://schemas.openxmlformats.org/officeDocument/2006/math">
                    <m:d>
                      <m:dPr>
                        <m:ctrlPr>
                          <a:rPr lang="en-US" sz="1800" b="0" i="1" kern="0" smtClean="0">
                            <a:latin typeface="Cambria Math" panose="02040503050406030204" pitchFamily="18" charset="0"/>
                            <a:cs typeface="Calibri" panose="020F0502020204030204" pitchFamily="34" charset="0"/>
                          </a:rPr>
                        </m:ctrlPr>
                      </m:dPr>
                      <m:e>
                        <m:r>
                          <a:rPr lang="en-US" sz="1800" b="0" i="1" kern="0" smtClean="0">
                            <a:latin typeface="Cambria Math" panose="02040503050406030204" pitchFamily="18" charset="0"/>
                            <a:cs typeface="Calibri" panose="020F0502020204030204" pitchFamily="34" charset="0"/>
                          </a:rPr>
                          <m:t>7429,7866</m:t>
                        </m:r>
                      </m:e>
                    </m:d>
                    <m:r>
                      <a:rPr lang="en-US" sz="1800" b="0" i="1" kern="0" smtClean="0">
                        <a:latin typeface="Cambria Math" panose="02040503050406030204" pitchFamily="18" charset="0"/>
                        <a:cs typeface="Calibri" panose="020F0502020204030204" pitchFamily="34" charset="0"/>
                      </a:rPr>
                      <m:t>=437</m:t>
                    </m:r>
                  </m:oMath>
                </a14:m>
                <a:endParaRPr lang="en-US" sz="1800" kern="0" dirty="0">
                  <a:latin typeface="Calibri" panose="020F0502020204030204" pitchFamily="34" charset="0"/>
                  <a:cs typeface="Calibri" panose="020F0502020204030204" pitchFamily="34" charset="0"/>
                </a:endParaRPr>
              </a:p>
            </p:txBody>
          </p:sp>
        </mc:Choice>
        <mc:Fallback>
          <p:sp>
            <p:nvSpPr>
              <p:cNvPr id="2" name="Rectangle 3">
                <a:extLst>
                  <a:ext uri="{FF2B5EF4-FFF2-40B4-BE49-F238E27FC236}">
                    <a16:creationId xmlns:a16="http://schemas.microsoft.com/office/drawing/2014/main" id="{B79ABB94-D2F1-5B60-AC1A-0EC9AE7CA4C2}"/>
                  </a:ext>
                </a:extLst>
              </p:cNvPr>
              <p:cNvSpPr txBox="1">
                <a:spLocks noRot="1" noChangeAspect="1" noMove="1" noResize="1" noEditPoints="1" noAdjustHandles="1" noChangeArrowheads="1" noChangeShapeType="1" noTextEdit="1"/>
              </p:cNvSpPr>
              <p:nvPr/>
            </p:nvSpPr>
            <p:spPr bwMode="auto">
              <a:xfrm>
                <a:off x="762000" y="4465320"/>
                <a:ext cx="7696200" cy="2240280"/>
              </a:xfrm>
              <a:prstGeom prst="rect">
                <a:avLst/>
              </a:prstGeom>
              <a:blipFill>
                <a:blip r:embed="rId3"/>
                <a:stretch>
                  <a:fillRect l="-494"/>
                </a:stretch>
              </a:blipFill>
              <a:ln w="9525">
                <a:noFill/>
                <a:miter lim="800000"/>
                <a:headEnd/>
                <a:tailEnd/>
              </a:ln>
            </p:spPr>
            <p:txBody>
              <a:bodyPr/>
              <a:lstStyle/>
              <a:p>
                <a:r>
                  <a:rPr lang="en-US">
                    <a:noFill/>
                  </a:rPr>
                  <a:t> </a:t>
                </a:r>
              </a:p>
            </p:txBody>
          </p:sp>
        </mc:Fallback>
      </mc:AlternateContent>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7" name="Slide Number Placeholder 6"/>
          <p:cNvSpPr>
            <a:spLocks noGrp="1"/>
          </p:cNvSpPr>
          <p:nvPr>
            <p:ph type="sldNum" sz="quarter" idx="12"/>
          </p:nvPr>
        </p:nvSpPr>
        <p:spPr>
          <a:noFill/>
        </p:spPr>
        <p:txBody>
          <a:bodyPr/>
          <a:lstStyle/>
          <a:p>
            <a:fld id="{102D935E-5DBC-47C3-97C9-F62702B5F45F}" type="slidenum">
              <a:rPr lang="en-US" smtClean="0"/>
              <a:pPr/>
              <a:t>87</a:t>
            </a:fld>
            <a:endParaRPr lang="en-US"/>
          </a:p>
        </p:txBody>
      </p:sp>
      <p:sp>
        <p:nvSpPr>
          <p:cNvPr id="72708" name="Rectangle 2"/>
          <p:cNvSpPr>
            <a:spLocks noGrp="1" noChangeArrowheads="1"/>
          </p:cNvSpPr>
          <p:nvPr>
            <p:ph type="title"/>
          </p:nvPr>
        </p:nvSpPr>
        <p:spPr>
          <a:xfrm>
            <a:off x="685800" y="76200"/>
            <a:ext cx="7772400" cy="762000"/>
          </a:xfrm>
        </p:spPr>
        <p:txBody>
          <a:bodyPr/>
          <a:lstStyle/>
          <a:p>
            <a:r>
              <a:rPr lang="en-US" sz="3600"/>
              <a:t>Quadratic sieve experimental results</a:t>
            </a:r>
          </a:p>
        </p:txBody>
      </p:sp>
      <p:sp>
        <p:nvSpPr>
          <p:cNvPr id="72709" name="Rectangle 3"/>
          <p:cNvSpPr>
            <a:spLocks noGrp="1" noChangeArrowheads="1"/>
          </p:cNvSpPr>
          <p:nvPr>
            <p:ph type="body" sz="half" idx="1"/>
          </p:nvPr>
        </p:nvSpPr>
        <p:spPr>
          <a:xfrm>
            <a:off x="304800" y="1868129"/>
            <a:ext cx="8153400" cy="1524000"/>
          </a:xfrm>
        </p:spPr>
        <p:txBody>
          <a:bodyPr/>
          <a:lstStyle/>
          <a:p>
            <a:r>
              <a:rPr lang="en-US" sz="2000" dirty="0">
                <a:latin typeface="Calibri" panose="020F0502020204030204" pitchFamily="34" charset="0"/>
                <a:cs typeface="Calibri" panose="020F0502020204030204" pitchFamily="34" charset="0"/>
              </a:rPr>
              <a:t>To analyze QS, we need to finds a good interval and estimate sieving and solving times</a:t>
            </a:r>
            <a:endParaRPr lang="en-US" sz="2000" baseline="30000" dirty="0">
              <a:latin typeface="Calibri" panose="020F0502020204030204" pitchFamily="34" charset="0"/>
              <a:cs typeface="Calibri" panose="020F0502020204030204" pitchFamily="34" charset="0"/>
            </a:endParaRPr>
          </a:p>
          <a:p>
            <a:pPr lvl="1">
              <a:buFontTx/>
              <a:buNone/>
            </a:pPr>
            <a:endParaRPr lang="en-US" sz="2000" baseline="30000" dirty="0">
              <a:latin typeface="Arial Unicode MS" pitchFamily="34" charset="-128"/>
            </a:endParaRPr>
          </a:p>
        </p:txBody>
      </p:sp>
      <p:graphicFrame>
        <p:nvGraphicFramePr>
          <p:cNvPr id="2362372" name="Group 4"/>
          <p:cNvGraphicFramePr>
            <a:graphicFrameLocks noGrp="1"/>
          </p:cNvGraphicFramePr>
          <p:nvPr>
            <p:ph sz="half" idx="2"/>
            <p:extLst>
              <p:ext uri="{D42A27DB-BD31-4B8C-83A1-F6EECF244321}">
                <p14:modId xmlns:p14="http://schemas.microsoft.com/office/powerpoint/2010/main" val="2270208070"/>
              </p:ext>
            </p:extLst>
          </p:nvPr>
        </p:nvGraphicFramePr>
        <p:xfrm>
          <a:off x="367145" y="3429000"/>
          <a:ext cx="8382000" cy="1676400"/>
        </p:xfrm>
        <a:graphic>
          <a:graphicData uri="http://schemas.openxmlformats.org/drawingml/2006/table">
            <a:tbl>
              <a:tblPr/>
              <a:tblGrid>
                <a:gridCol w="2686050">
                  <a:extLst>
                    <a:ext uri="{9D8B030D-6E8A-4147-A177-3AD203B41FA5}">
                      <a16:colId xmlns:a16="http://schemas.microsoft.com/office/drawing/2014/main" val="20000"/>
                    </a:ext>
                  </a:extLst>
                </a:gridCol>
                <a:gridCol w="731838">
                  <a:extLst>
                    <a:ext uri="{9D8B030D-6E8A-4147-A177-3AD203B41FA5}">
                      <a16:colId xmlns:a16="http://schemas.microsoft.com/office/drawing/2014/main" val="20001"/>
                    </a:ext>
                  </a:extLst>
                </a:gridCol>
                <a:gridCol w="733425">
                  <a:extLst>
                    <a:ext uri="{9D8B030D-6E8A-4147-A177-3AD203B41FA5}">
                      <a16:colId xmlns:a16="http://schemas.microsoft.com/office/drawing/2014/main" val="20002"/>
                    </a:ext>
                  </a:extLst>
                </a:gridCol>
                <a:gridCol w="731837">
                  <a:extLst>
                    <a:ext uri="{9D8B030D-6E8A-4147-A177-3AD203B41FA5}">
                      <a16:colId xmlns:a16="http://schemas.microsoft.com/office/drawing/2014/main" val="20003"/>
                    </a:ext>
                  </a:extLst>
                </a:gridCol>
                <a:gridCol w="731838">
                  <a:extLst>
                    <a:ext uri="{9D8B030D-6E8A-4147-A177-3AD203B41FA5}">
                      <a16:colId xmlns:a16="http://schemas.microsoft.com/office/drawing/2014/main" val="20004"/>
                    </a:ext>
                  </a:extLst>
                </a:gridCol>
                <a:gridCol w="733425">
                  <a:extLst>
                    <a:ext uri="{9D8B030D-6E8A-4147-A177-3AD203B41FA5}">
                      <a16:colId xmlns:a16="http://schemas.microsoft.com/office/drawing/2014/main" val="20005"/>
                    </a:ext>
                  </a:extLst>
                </a:gridCol>
                <a:gridCol w="731837">
                  <a:extLst>
                    <a:ext uri="{9D8B030D-6E8A-4147-A177-3AD203B41FA5}">
                      <a16:colId xmlns:a16="http://schemas.microsoft.com/office/drawing/2014/main" val="20006"/>
                    </a:ext>
                  </a:extLst>
                </a:gridCol>
                <a:gridCol w="603250">
                  <a:extLst>
                    <a:ext uri="{9D8B030D-6E8A-4147-A177-3AD203B41FA5}">
                      <a16:colId xmlns:a16="http://schemas.microsoft.com/office/drawing/2014/main" val="20007"/>
                    </a:ext>
                  </a:extLst>
                </a:gridCol>
                <a:gridCol w="698500">
                  <a:extLst>
                    <a:ext uri="{9D8B030D-6E8A-4147-A177-3AD203B41FA5}">
                      <a16:colId xmlns:a16="http://schemas.microsoft.com/office/drawing/2014/main" val="20008"/>
                    </a:ext>
                  </a:extLst>
                </a:gridCol>
              </a:tblGrid>
              <a:tr h="6096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of decimal digits</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90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100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110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factor base </a:t>
                      </a:r>
                      <a:r>
                        <a:rPr kumimoji="1" lang="en-US" sz="1800" b="0" i="0" u="none" strike="noStrike" cap="none" normalizeH="0" baseline="0" err="1">
                          <a:ln>
                            <a:noFill/>
                          </a:ln>
                          <a:solidFill>
                            <a:schemeClr val="tx1"/>
                          </a:solidFill>
                          <a:effectLst/>
                          <a:latin typeface="Calibri" panose="020F0502020204030204" pitchFamily="34" charset="0"/>
                          <a:cs typeface="Calibri" panose="020F0502020204030204" pitchFamily="34" charset="0"/>
                        </a:rPr>
                        <a:t>x</a:t>
                      </a: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1000</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7</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30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51</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120</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245</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33400">
                <a:tc>
                  <a:txBody>
                    <a:bodyPr/>
                    <a:lstStyle/>
                    <a:p>
                      <a:pPr marL="0" marR="0" lvl="0" indent="0" algn="l"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 sieving interval x 10</a:t>
                      </a:r>
                      <a:r>
                        <a:rPr kumimoji="1" lang="en-US" sz="1800" b="0" i="0" u="none" strike="noStrike" cap="none" normalizeH="0" baseline="30000">
                          <a:ln>
                            <a:noFill/>
                          </a:ln>
                          <a:solidFill>
                            <a:schemeClr val="tx1"/>
                          </a:solidFill>
                          <a:effectLst/>
                          <a:latin typeface="Calibri" panose="020F0502020204030204" pitchFamily="34" charset="0"/>
                          <a:cs typeface="Calibri" panose="020F0502020204030204" pitchFamily="34" charset="0"/>
                        </a:rPr>
                        <a:t>6</a:t>
                      </a: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2</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5</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8</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14</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a:ln>
                            <a:noFill/>
                          </a:ln>
                          <a:solidFill>
                            <a:schemeClr val="tx1"/>
                          </a:solidFill>
                          <a:effectLst/>
                          <a:latin typeface="Calibri" panose="020F0502020204030204" pitchFamily="34" charset="0"/>
                          <a:cs typeface="Calibri" panose="020F0502020204030204" pitchFamily="34" charset="0"/>
                        </a:rPr>
                        <a:t>16</a:t>
                      </a: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r" defTabSz="914400" rtl="0" eaLnBrk="0" fontAlgn="base" latinLnBrk="0" hangingPunct="0">
                        <a:lnSpc>
                          <a:spcPct val="100000"/>
                        </a:lnSpc>
                        <a:spcBef>
                          <a:spcPct val="20000"/>
                        </a:spcBef>
                        <a:spcAft>
                          <a:spcPct val="0"/>
                        </a:spcAft>
                        <a:buClrTx/>
                        <a:buSzTx/>
                        <a:buFontTx/>
                        <a:buNone/>
                        <a:tabLst/>
                      </a:pPr>
                      <a:r>
                        <a:rPr kumimoji="1" lang="en-US" sz="1800" b="0" i="0" u="none" strike="noStrike" cap="none" normalizeH="0" baseline="0" dirty="0">
                          <a:ln>
                            <a:noFill/>
                          </a:ln>
                          <a:solidFill>
                            <a:schemeClr val="tx1"/>
                          </a:solidFill>
                          <a:effectLst/>
                          <a:latin typeface="Calibri" panose="020F0502020204030204" pitchFamily="34" charset="0"/>
                          <a:cs typeface="Calibri" panose="020F0502020204030204" pitchFamily="34" charset="0"/>
                        </a:rPr>
                        <a:t>26</a:t>
                      </a: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bl>
          </a:graphicData>
        </a:graphic>
      </p:graphicFrame>
    </p:spTree>
  </p:cSld>
  <p:clrMapOvr>
    <a:masterClrMapping/>
  </p:clrMapOvr>
  <p:transition/>
</p:sld>
</file>

<file path=ppt/slides/slide8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1" name="Slide Number Placeholder 5"/>
          <p:cNvSpPr>
            <a:spLocks noGrp="1"/>
          </p:cNvSpPr>
          <p:nvPr>
            <p:ph type="sldNum" sz="quarter" idx="12"/>
          </p:nvPr>
        </p:nvSpPr>
        <p:spPr>
          <a:noFill/>
        </p:spPr>
        <p:txBody>
          <a:bodyPr/>
          <a:lstStyle/>
          <a:p>
            <a:fld id="{143CBA54-F9EE-47EF-B85E-3D05042A6CB4}" type="slidenum">
              <a:rPr lang="en-US" smtClean="0"/>
              <a:pPr/>
              <a:t>88</a:t>
            </a:fld>
            <a:endParaRPr lang="en-US"/>
          </a:p>
        </p:txBody>
      </p:sp>
      <p:sp>
        <p:nvSpPr>
          <p:cNvPr id="73732" name="Rectangle 2"/>
          <p:cNvSpPr>
            <a:spLocks noGrp="1" noChangeArrowheads="1"/>
          </p:cNvSpPr>
          <p:nvPr>
            <p:ph type="title"/>
          </p:nvPr>
        </p:nvSpPr>
        <p:spPr>
          <a:xfrm>
            <a:off x="685800" y="0"/>
            <a:ext cx="7772400" cy="762000"/>
          </a:xfrm>
        </p:spPr>
        <p:txBody>
          <a:bodyPr/>
          <a:lstStyle/>
          <a:p>
            <a:r>
              <a:rPr lang="en-US" sz="3600"/>
              <a:t>Quadratic Sieve Analysis</a:t>
            </a:r>
          </a:p>
        </p:txBody>
      </p:sp>
      <mc:AlternateContent xmlns:mc="http://schemas.openxmlformats.org/markup-compatibility/2006">
        <mc:Choice xmlns:a14="http://schemas.microsoft.com/office/drawing/2010/main" Requires="a14">
          <p:sp>
            <p:nvSpPr>
              <p:cNvPr id="73733" name="Rectangle 3"/>
              <p:cNvSpPr>
                <a:spLocks noGrp="1" noChangeArrowheads="1"/>
              </p:cNvSpPr>
              <p:nvPr>
                <p:ph type="body" idx="1"/>
              </p:nvPr>
            </p:nvSpPr>
            <p:spPr>
              <a:xfrm>
                <a:off x="266700" y="1447800"/>
                <a:ext cx="8572500" cy="4800600"/>
              </a:xfrm>
            </p:spPr>
            <p:txBody>
              <a:bodyPr/>
              <a:lstStyle/>
              <a:p>
                <a:pPr>
                  <a:spcBef>
                    <a:spcPts val="200"/>
                  </a:spcBef>
                </a:pPr>
                <a:r>
                  <a:rPr lang="en-US" sz="2000" dirty="0">
                    <a:latin typeface="Calibri" panose="020F0502020204030204" pitchFamily="34" charset="0"/>
                    <a:cs typeface="Calibri" panose="020F0502020204030204" pitchFamily="34" charset="0"/>
                  </a:rPr>
                  <a:t>Define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𝐿</m:t>
                        </m:r>
                      </m:e>
                      <m:sub>
                        <m:r>
                          <a:rPr lang="en-US" sz="2000" b="0" i="1" smtClean="0">
                            <a:latin typeface="Cambria Math" panose="02040503050406030204" pitchFamily="18" charset="0"/>
                            <a:cs typeface="Calibri" panose="020F0502020204030204" pitchFamily="34" charset="0"/>
                          </a:rPr>
                          <m:t>𝑛</m:t>
                        </m:r>
                      </m:sub>
                    </m:sSub>
                    <m:d>
                      <m:dPr>
                        <m:begChr m:val="["/>
                        <m:endChr m:val="]"/>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𝑢</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𝑣</m:t>
                        </m:r>
                      </m:e>
                    </m:d>
                    <m:r>
                      <a:rPr lang="en-US" sz="2000" b="0" i="1" smtClean="0">
                        <a:latin typeface="Cambria Math" panose="02040503050406030204" pitchFamily="18" charset="0"/>
                        <a:cs typeface="Calibri" panose="020F0502020204030204" pitchFamily="34" charset="0"/>
                      </a:rPr>
                      <m:t>=</m:t>
                    </m:r>
                    <m:r>
                      <m:rPr>
                        <m:sty m:val="p"/>
                      </m:rPr>
                      <a:rPr lang="en-US" sz="2000" b="0" i="0" smtClean="0">
                        <a:latin typeface="Cambria Math" panose="02040503050406030204" pitchFamily="18" charset="0"/>
                        <a:cs typeface="Calibri" panose="020F0502020204030204" pitchFamily="34" charset="0"/>
                      </a:rPr>
                      <m:t>exp</m:t>
                    </m:r>
                    <m:r>
                      <a:rPr lang="en-US" sz="2000" b="0" i="1" smtClean="0">
                        <a:latin typeface="Cambria Math" panose="02040503050406030204" pitchFamily="18" charset="0"/>
                        <a:cs typeface="Calibri" panose="020F0502020204030204" pitchFamily="34" charset="0"/>
                      </a:rPr>
                      <m:t>⁡(</m:t>
                    </m:r>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𝑣</m:t>
                        </m:r>
                        <m:d>
                          <m:dPr>
                            <m:ctrlPr>
                              <a:rPr lang="en-US" sz="2000" b="0" i="1" smtClean="0">
                                <a:latin typeface="Cambria Math" panose="02040503050406030204" pitchFamily="18" charset="0"/>
                                <a:cs typeface="Calibri" panose="020F0502020204030204" pitchFamily="34" charset="0"/>
                              </a:rPr>
                            </m:ctrlPr>
                          </m:dPr>
                          <m:e>
                            <m:func>
                              <m:funcPr>
                                <m:ctrlPr>
                                  <a:rPr lang="en-US" sz="2000" b="0" i="1" smtClean="0">
                                    <a:latin typeface="Cambria Math" panose="02040503050406030204" pitchFamily="18" charset="0"/>
                                    <a:cs typeface="Calibri" panose="020F0502020204030204" pitchFamily="34" charset="0"/>
                                  </a:rPr>
                                </m:ctrlPr>
                              </m:funcPr>
                              <m:fName>
                                <m:r>
                                  <m:rPr>
                                    <m:sty m:val="p"/>
                                  </m:rPr>
                                  <a:rPr lang="en-US" sz="2000" b="0" i="0" smtClean="0">
                                    <a:latin typeface="Cambria Math" panose="02040503050406030204" pitchFamily="18" charset="0"/>
                                    <a:cs typeface="Calibri" panose="020F0502020204030204" pitchFamily="34" charset="0"/>
                                  </a:rPr>
                                  <m:t>lg</m:t>
                                </m:r>
                              </m:fName>
                              <m:e>
                                <m:r>
                                  <a:rPr lang="en-US" sz="2000" b="0" i="1" smtClean="0">
                                    <a:latin typeface="Cambria Math" panose="02040503050406030204" pitchFamily="18" charset="0"/>
                                    <a:cs typeface="Calibri" panose="020F0502020204030204" pitchFamily="34" charset="0"/>
                                  </a:rPr>
                                  <m:t>𝑛</m:t>
                                </m:r>
                              </m:e>
                            </m:func>
                          </m:e>
                        </m:d>
                      </m:e>
                      <m:sup>
                        <m:r>
                          <a:rPr lang="en-US" sz="2000" b="0" i="1" smtClean="0">
                            <a:latin typeface="Cambria Math" panose="02040503050406030204" pitchFamily="18" charset="0"/>
                            <a:cs typeface="Calibri" panose="020F0502020204030204" pitchFamily="34" charset="0"/>
                          </a:rPr>
                          <m:t>𝑢</m:t>
                        </m:r>
                      </m:sup>
                    </m:sSup>
                    <m:sSup>
                      <m:sSupPr>
                        <m:ctrlPr>
                          <a:rPr lang="en-US" sz="2000" b="0" i="1" smtClean="0">
                            <a:latin typeface="Cambria Math" panose="02040503050406030204" pitchFamily="18" charset="0"/>
                            <a:cs typeface="Calibri" panose="020F0502020204030204" pitchFamily="34" charset="0"/>
                          </a:rPr>
                        </m:ctrlPr>
                      </m:sSupPr>
                      <m:e>
                        <m:r>
                          <a:rPr lang="en-US" sz="2000" b="0" i="1" smtClean="0">
                            <a:latin typeface="Cambria Math" panose="02040503050406030204" pitchFamily="18" charset="0"/>
                            <a:cs typeface="Calibri" panose="020F0502020204030204" pitchFamily="34" charset="0"/>
                          </a:rPr>
                          <m:t>(</m:t>
                        </m:r>
                        <m:func>
                          <m:funcPr>
                            <m:ctrlPr>
                              <a:rPr lang="en-US" sz="2000" b="0" i="1" smtClean="0">
                                <a:latin typeface="Cambria Math" panose="02040503050406030204" pitchFamily="18" charset="0"/>
                                <a:cs typeface="Calibri" panose="020F0502020204030204" pitchFamily="34" charset="0"/>
                              </a:rPr>
                            </m:ctrlPr>
                          </m:funcPr>
                          <m:fName>
                            <m:r>
                              <m:rPr>
                                <m:sty m:val="p"/>
                              </m:rPr>
                              <a:rPr lang="en-US" sz="2000" b="0" i="0" smtClean="0">
                                <a:latin typeface="Cambria Math" panose="02040503050406030204" pitchFamily="18" charset="0"/>
                                <a:cs typeface="Calibri" panose="020F0502020204030204" pitchFamily="34" charset="0"/>
                              </a:rPr>
                              <m:t>lg</m:t>
                            </m:r>
                          </m:fName>
                          <m:e>
                            <m:d>
                              <m:dPr>
                                <m:ctrlPr>
                                  <a:rPr lang="en-US" sz="2000" b="0" i="1" smtClean="0">
                                    <a:latin typeface="Cambria Math" panose="02040503050406030204" pitchFamily="18" charset="0"/>
                                    <a:cs typeface="Calibri" panose="020F0502020204030204" pitchFamily="34" charset="0"/>
                                  </a:rPr>
                                </m:ctrlPr>
                              </m:dPr>
                              <m:e>
                                <m:func>
                                  <m:funcPr>
                                    <m:ctrlPr>
                                      <a:rPr lang="en-US" sz="2000" b="0" i="1" smtClean="0">
                                        <a:latin typeface="Cambria Math" panose="02040503050406030204" pitchFamily="18" charset="0"/>
                                        <a:cs typeface="Calibri" panose="020F0502020204030204" pitchFamily="34" charset="0"/>
                                      </a:rPr>
                                    </m:ctrlPr>
                                  </m:funcPr>
                                  <m:fName>
                                    <m:r>
                                      <m:rPr>
                                        <m:sty m:val="p"/>
                                      </m:rPr>
                                      <a:rPr lang="en-US" sz="2000" b="0" i="0" smtClean="0">
                                        <a:latin typeface="Cambria Math" panose="02040503050406030204" pitchFamily="18" charset="0"/>
                                        <a:cs typeface="Calibri" panose="020F0502020204030204" pitchFamily="34" charset="0"/>
                                      </a:rPr>
                                      <m:t>lg</m:t>
                                    </m:r>
                                  </m:fName>
                                  <m:e>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𝑛</m:t>
                                        </m:r>
                                      </m:e>
                                    </m:d>
                                  </m:e>
                                </m:func>
                              </m:e>
                            </m:d>
                          </m:e>
                        </m:func>
                        <m:r>
                          <a:rPr lang="en-US" sz="2000" b="0" i="1" smtClean="0">
                            <a:latin typeface="Cambria Math" panose="02040503050406030204" pitchFamily="18" charset="0"/>
                            <a:cs typeface="Calibri" panose="020F0502020204030204" pitchFamily="34" charset="0"/>
                          </a:rPr>
                          <m:t>)</m:t>
                        </m:r>
                      </m:e>
                      <m:sup>
                        <m:r>
                          <a:rPr lang="en-US" sz="2000" b="0" i="1" smtClean="0">
                            <a:latin typeface="Cambria Math" panose="02040503050406030204" pitchFamily="18" charset="0"/>
                            <a:cs typeface="Calibri" panose="020F0502020204030204" pitchFamily="34" charset="0"/>
                          </a:rPr>
                          <m:t>1−</m:t>
                        </m:r>
                        <m:r>
                          <a:rPr lang="en-US" sz="2000" b="0" i="1" smtClean="0">
                            <a:latin typeface="Cambria Math" panose="02040503050406030204" pitchFamily="18" charset="0"/>
                            <a:cs typeface="Calibri" panose="020F0502020204030204" pitchFamily="34" charset="0"/>
                          </a:rPr>
                          <m:t>𝑢</m:t>
                        </m:r>
                      </m:sup>
                    </m:sSup>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a:t>
                </a:r>
              </a:p>
              <a:p>
                <a:pPr>
                  <a:spcBef>
                    <a:spcPts val="200"/>
                  </a:spcBef>
                </a:pPr>
                <a14:m>
                  <m:oMath xmlns:m="http://schemas.openxmlformats.org/officeDocument/2006/math">
                    <m:r>
                      <a:rPr lang="en-US" sz="2000" i="1" smtClean="0">
                        <a:latin typeface="Cambria Math" panose="02040503050406030204" pitchFamily="18" charset="0"/>
                        <a:ea typeface="Cambria Math" panose="02040503050406030204" pitchFamily="18" charset="0"/>
                        <a:cs typeface="Calibri" panose="020F0502020204030204" pitchFamily="34" charset="0"/>
                      </a:rPr>
                      <m:t>𝜓</m:t>
                    </m:r>
                    <m:r>
                      <a:rPr lang="en-US" sz="2000" b="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𝑥</m:t>
                    </m:r>
                    <m:r>
                      <a:rPr lang="en-US" sz="2000" b="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𝐵</m:t>
                    </m:r>
                    <m:r>
                      <a:rPr lang="en-US" sz="2000" b="0" i="1" smtClean="0">
                        <a:latin typeface="Cambria Math" panose="02040503050406030204" pitchFamily="18" charset="0"/>
                        <a:ea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is number of B-smooth numbers </a:t>
                </a:r>
                <a14:m>
                  <m:oMath xmlns:m="http://schemas.openxmlformats.org/officeDocument/2006/math">
                    <m:r>
                      <a:rPr lang="en-US" sz="2000" i="1" smtClean="0">
                        <a:latin typeface="Cambria Math" panose="02040503050406030204" pitchFamily="18" charset="0"/>
                        <a:ea typeface="Cambria Math" panose="02040503050406030204" pitchFamily="18" charset="0"/>
                        <a:cs typeface="Calibri" panose="020F0502020204030204" pitchFamily="34" charset="0"/>
                      </a:rPr>
                      <m:t>≤</m:t>
                    </m:r>
                    <m:r>
                      <a:rPr lang="en-US" sz="2000" b="0" i="1" smtClean="0">
                        <a:latin typeface="Cambria Math" panose="02040503050406030204" pitchFamily="18" charset="0"/>
                        <a:ea typeface="Cambria Math" panose="02040503050406030204" pitchFamily="18" charset="0"/>
                        <a:cs typeface="Calibri" panose="020F0502020204030204" pitchFamily="34" charset="0"/>
                      </a:rPr>
                      <m:t>𝑥</m:t>
                    </m:r>
                  </m:oMath>
                </a14:m>
                <a:r>
                  <a:rPr lang="en-US" sz="2000" dirty="0">
                    <a:latin typeface="Calibri" panose="020F0502020204030204" pitchFamily="34" charset="0"/>
                    <a:cs typeface="Calibri" panose="020F0502020204030204" pitchFamily="34" charset="0"/>
                  </a:rPr>
                  <a:t>.</a:t>
                </a:r>
              </a:p>
              <a:p>
                <a:pPr>
                  <a:spcBef>
                    <a:spcPts val="200"/>
                  </a:spcBef>
                </a:pPr>
                <a:r>
                  <a:rPr lang="en-US" sz="2000" b="1" dirty="0">
                    <a:latin typeface="Calibri" panose="020F0502020204030204" pitchFamily="34" charset="0"/>
                    <a:cs typeface="Calibri" panose="020F0502020204030204" pitchFamily="34" charset="0"/>
                  </a:rPr>
                  <a:t>Theorem [</a:t>
                </a:r>
                <a:r>
                  <a:rPr lang="en-US" sz="2000" b="1" dirty="0" err="1">
                    <a:latin typeface="Calibri" panose="020F0502020204030204" pitchFamily="34" charset="0"/>
                    <a:cs typeface="Calibri" panose="020F0502020204030204" pitchFamily="34" charset="0"/>
                  </a:rPr>
                  <a:t>deBruijn</a:t>
                </a:r>
                <a:r>
                  <a:rPr lang="en-US" sz="2000" b="1" dirty="0">
                    <a:latin typeface="Calibri" panose="020F0502020204030204" pitchFamily="34" charset="0"/>
                    <a:cs typeface="Calibri" panose="020F0502020204030204" pitchFamily="34" charset="0"/>
                  </a:rPr>
                  <a:t>, 1966]:  </a:t>
                </a:r>
                <a:r>
                  <a:rPr lang="en-US" sz="2000" dirty="0">
                    <a:latin typeface="Calibri" panose="020F0502020204030204" pitchFamily="34" charset="0"/>
                    <a:cs typeface="Calibri" panose="020F0502020204030204" pitchFamily="34" charset="0"/>
                  </a:rPr>
                  <a:t>Let e&gt;0, then for x&gt;10, w&lt;n(x)</a:t>
                </a:r>
                <a:r>
                  <a:rPr lang="en-US" sz="2000" baseline="30000" dirty="0">
                    <a:latin typeface="Calibri" panose="020F0502020204030204" pitchFamily="34" charset="0"/>
                    <a:cs typeface="Calibri" panose="020F0502020204030204" pitchFamily="34" charset="0"/>
                  </a:rPr>
                  <a:t>(1-e)</a:t>
                </a:r>
                <a:r>
                  <a:rPr lang="en-US" sz="2000" dirty="0">
                    <a:latin typeface="Calibri" panose="020F0502020204030204" pitchFamily="34" charset="0"/>
                    <a:cs typeface="Calibri" panose="020F0502020204030204" pitchFamily="34" charset="0"/>
                  </a:rPr>
                  <a:t>, </a:t>
                </a:r>
              </a:p>
              <a:p>
                <a:pPr marL="400050" lvl="1" indent="0">
                  <a:spcBef>
                    <a:spcPts val="200"/>
                  </a:spcBef>
                  <a:buNone/>
                </a:pPr>
                <a14:m>
                  <m:oMath xmlns:m="http://schemas.openxmlformats.org/officeDocument/2006/math">
                    <m:r>
                      <a:rPr lang="en-US" sz="1800" i="1" smtClean="0">
                        <a:latin typeface="Cambria Math" panose="02040503050406030204" pitchFamily="18" charset="0"/>
                        <a:ea typeface="Cambria Math" panose="02040503050406030204" pitchFamily="18" charset="0"/>
                        <a:cs typeface="Calibri" panose="020F0502020204030204" pitchFamily="34" charset="0"/>
                      </a:rPr>
                      <m:t>𝜓</m:t>
                    </m:r>
                    <m:d>
                      <m:dPr>
                        <m:ctrlPr>
                          <a:rPr lang="en-US" sz="1800" b="0" i="1" smtClean="0">
                            <a:latin typeface="Cambria Math" panose="02040503050406030204" pitchFamily="18" charset="0"/>
                            <a:ea typeface="Cambria Math" panose="02040503050406030204" pitchFamily="18" charset="0"/>
                            <a:cs typeface="Calibri" panose="020F0502020204030204" pitchFamily="34" charset="0"/>
                          </a:rPr>
                        </m:ctrlPr>
                      </m:dPr>
                      <m:e>
                        <m:r>
                          <a:rPr lang="en-US" sz="1800" b="0" i="1" smtClean="0">
                            <a:latin typeface="Cambria Math" panose="02040503050406030204" pitchFamily="18" charset="0"/>
                            <a:ea typeface="Cambria Math" panose="02040503050406030204" pitchFamily="18" charset="0"/>
                            <a:cs typeface="Calibri" panose="020F0502020204030204" pitchFamily="34" charset="0"/>
                          </a:rPr>
                          <m:t>𝑥</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sSup>
                          <m:sSupPr>
                            <m:ctrlPr>
                              <a:rPr lang="en-US" sz="18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smtClean="0">
                                <a:latin typeface="Cambria Math" panose="02040503050406030204" pitchFamily="18" charset="0"/>
                                <a:ea typeface="Cambria Math" panose="02040503050406030204" pitchFamily="18" charset="0"/>
                                <a:cs typeface="Calibri" panose="020F0502020204030204" pitchFamily="34" charset="0"/>
                              </a:rPr>
                              <m:t>𝑥</m:t>
                            </m:r>
                          </m:e>
                          <m:sup>
                            <m:f>
                              <m:fPr>
                                <m:type m:val="skw"/>
                                <m:ctrlPr>
                                  <a:rPr lang="en-US" sz="1800" b="0" i="1" smtClean="0">
                                    <a:latin typeface="Cambria Math" panose="02040503050406030204" pitchFamily="18" charset="0"/>
                                    <a:ea typeface="Cambria Math" panose="02040503050406030204" pitchFamily="18" charset="0"/>
                                    <a:cs typeface="Calibri" panose="020F0502020204030204" pitchFamily="34" charset="0"/>
                                  </a:rPr>
                                </m:ctrlPr>
                              </m:fPr>
                              <m:num>
                                <m:r>
                                  <a:rPr lang="en-US" sz="1800" b="0" i="1" smtClean="0">
                                    <a:latin typeface="Cambria Math" panose="02040503050406030204" pitchFamily="18" charset="0"/>
                                    <a:ea typeface="Cambria Math" panose="02040503050406030204" pitchFamily="18" charset="0"/>
                                    <a:cs typeface="Calibri" panose="020F0502020204030204" pitchFamily="34" charset="0"/>
                                  </a:rPr>
                                  <m:t>1</m:t>
                                </m:r>
                              </m:num>
                              <m:den>
                                <m:r>
                                  <a:rPr lang="en-US" sz="1800" b="0" i="1" smtClean="0">
                                    <a:latin typeface="Cambria Math" panose="02040503050406030204" pitchFamily="18" charset="0"/>
                                    <a:ea typeface="Cambria Math" panose="02040503050406030204" pitchFamily="18" charset="0"/>
                                    <a:cs typeface="Calibri" panose="020F0502020204030204" pitchFamily="34" charset="0"/>
                                  </a:rPr>
                                  <m:t>𝑤</m:t>
                                </m:r>
                              </m:den>
                            </m:f>
                          </m:sup>
                        </m:sSup>
                      </m:e>
                    </m:d>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𝑥</m:t>
                    </m:r>
                    <m:sSup>
                      <m:sSupPr>
                        <m:ctrlPr>
                          <a:rPr lang="en-US" sz="1800" b="0" i="1" smtClean="0">
                            <a:latin typeface="Cambria Math" panose="02040503050406030204" pitchFamily="18" charset="0"/>
                            <a:ea typeface="Cambria Math" panose="02040503050406030204" pitchFamily="18" charset="0"/>
                            <a:cs typeface="Calibri" panose="020F0502020204030204" pitchFamily="34" charset="0"/>
                          </a:rPr>
                        </m:ctrlPr>
                      </m:sSupPr>
                      <m:e>
                        <m:r>
                          <a:rPr lang="en-US" sz="1800" b="0" i="1" smtClean="0">
                            <a:latin typeface="Cambria Math" panose="02040503050406030204" pitchFamily="18" charset="0"/>
                            <a:ea typeface="Cambria Math" panose="02040503050406030204" pitchFamily="18" charset="0"/>
                            <a:cs typeface="Calibri" panose="020F0502020204030204" pitchFamily="34" charset="0"/>
                          </a:rPr>
                          <m:t>𝑤</m:t>
                        </m:r>
                      </m:e>
                      <m:sup>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𝑤</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𝑓</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𝑥</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r>
                          <a:rPr lang="en-US" sz="1800" b="0" i="1" smtClean="0">
                            <a:latin typeface="Cambria Math" panose="02040503050406030204" pitchFamily="18" charset="0"/>
                            <a:ea typeface="Cambria Math" panose="02040503050406030204" pitchFamily="18" charset="0"/>
                            <a:cs typeface="Calibri" panose="020F0502020204030204" pitchFamily="34" charset="0"/>
                          </a:rPr>
                          <m:t>𝑤</m:t>
                        </m:r>
                        <m:r>
                          <a:rPr lang="en-US" sz="1800" b="0" i="1" smtClean="0">
                            <a:latin typeface="Cambria Math" panose="02040503050406030204" pitchFamily="18" charset="0"/>
                            <a:ea typeface="Cambria Math" panose="02040503050406030204" pitchFamily="18" charset="0"/>
                            <a:cs typeface="Calibri" panose="020F0502020204030204" pitchFamily="34" charset="0"/>
                          </a:rPr>
                          <m:t>)</m:t>
                        </m:r>
                      </m:sup>
                    </m:sSup>
                  </m:oMath>
                </a14:m>
                <a:r>
                  <a:rPr lang="en-US" sz="1800" dirty="0">
                    <a:latin typeface="Calibri" panose="020F0502020204030204" pitchFamily="34" charset="0"/>
                    <a:cs typeface="Calibri" panose="020F0502020204030204" pitchFamily="34" charset="0"/>
                  </a:rPr>
                  <a:t> where </a:t>
                </a:r>
                <a14:m>
                  <m:oMath xmlns:m="http://schemas.openxmlformats.org/officeDocument/2006/math">
                    <m:f>
                      <m:fPr>
                        <m:ctrlPr>
                          <a:rPr lang="en-US" sz="1800" i="1" smtClean="0">
                            <a:latin typeface="Cambria Math" panose="02040503050406030204" pitchFamily="18" charset="0"/>
                            <a:cs typeface="Calibri" panose="020F0502020204030204" pitchFamily="34" charset="0"/>
                          </a:rPr>
                        </m:ctrlPr>
                      </m:fPr>
                      <m:num>
                        <m:r>
                          <a:rPr lang="en-US" sz="1800" b="0" i="1" smtClean="0">
                            <a:latin typeface="Cambria Math" panose="02040503050406030204" pitchFamily="18" charset="0"/>
                            <a:cs typeface="Calibri" panose="020F0502020204030204" pitchFamily="34" charset="0"/>
                          </a:rPr>
                          <m:t>𝑓</m:t>
                        </m:r>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𝑥</m:t>
                        </m:r>
                        <m:r>
                          <a:rPr lang="en-US" sz="1800" b="0" i="1" smtClean="0">
                            <a:latin typeface="Cambria Math" panose="02040503050406030204" pitchFamily="18" charset="0"/>
                            <a:cs typeface="Calibri" panose="020F0502020204030204" pitchFamily="34" charset="0"/>
                          </a:rPr>
                          <m:t>,</m:t>
                        </m:r>
                        <m:r>
                          <a:rPr lang="en-US" sz="1800" b="0" i="1" smtClean="0">
                            <a:latin typeface="Cambria Math" panose="02040503050406030204" pitchFamily="18" charset="0"/>
                            <a:cs typeface="Calibri" panose="020F0502020204030204" pitchFamily="34" charset="0"/>
                          </a:rPr>
                          <m:t>𝑤</m:t>
                        </m:r>
                        <m:r>
                          <a:rPr lang="en-US" sz="1800" b="0" i="1" smtClean="0">
                            <a:latin typeface="Cambria Math" panose="02040503050406030204" pitchFamily="18" charset="0"/>
                            <a:cs typeface="Calibri" panose="020F0502020204030204" pitchFamily="34" charset="0"/>
                          </a:rPr>
                          <m:t>)</m:t>
                        </m:r>
                      </m:num>
                      <m:den>
                        <m:r>
                          <a:rPr lang="en-US" sz="1800" b="0" i="1" smtClean="0">
                            <a:latin typeface="Cambria Math" panose="02040503050406030204" pitchFamily="18" charset="0"/>
                            <a:cs typeface="Calibri" panose="020F0502020204030204" pitchFamily="34" charset="0"/>
                          </a:rPr>
                          <m:t>𝑤</m:t>
                        </m:r>
                      </m:den>
                    </m:f>
                    <m:r>
                      <a:rPr lang="en-US" sz="1800" b="0" i="1" smtClean="0">
                        <a:latin typeface="Cambria Math" panose="02040503050406030204" pitchFamily="18" charset="0"/>
                        <a:cs typeface="Calibri" panose="020F0502020204030204" pitchFamily="34" charset="0"/>
                      </a:rPr>
                      <m:t> </m:t>
                    </m:r>
                    <m:r>
                      <a:rPr lang="en-US" sz="1800" b="0" i="1" smtClean="0">
                        <a:latin typeface="Cambria Math" panose="02040503050406030204" pitchFamily="18" charset="0"/>
                        <a:ea typeface="Cambria Math" panose="02040503050406030204" pitchFamily="18" charset="0"/>
                        <a:cs typeface="Calibri" panose="020F0502020204030204" pitchFamily="34" charset="0"/>
                      </a:rPr>
                      <m:t>→0</m:t>
                    </m:r>
                  </m:oMath>
                </a14:m>
                <a:r>
                  <a:rPr lang="en-US" sz="1800" dirty="0">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sym typeface="Wingdings" pitchFamily="2" charset="2"/>
                  </a:rPr>
                  <a:t>as </a:t>
                </a:r>
                <a14:m>
                  <m:oMath xmlns:m="http://schemas.openxmlformats.org/officeDocument/2006/math">
                    <m:r>
                      <a:rPr lang="en-US" sz="1800" b="0" i="1" smtClean="0">
                        <a:latin typeface="Cambria Math" panose="02040503050406030204" pitchFamily="18" charset="0"/>
                        <a:cs typeface="Calibri" panose="020F0502020204030204" pitchFamily="34" charset="0"/>
                        <a:sym typeface="Wingdings" pitchFamily="2" charset="2"/>
                      </a:rPr>
                      <m:t>𝑤</m:t>
                    </m:r>
                    <m:r>
                      <a:rPr lang="en-US" sz="1800" b="0" i="1" smtClean="0">
                        <a:latin typeface="Cambria Math" panose="02040503050406030204" pitchFamily="18" charset="0"/>
                        <a:ea typeface="Cambria Math" panose="02040503050406030204" pitchFamily="18" charset="0"/>
                        <a:cs typeface="Calibri" panose="020F0502020204030204" pitchFamily="34" charset="0"/>
                        <a:sym typeface="Wingdings" pitchFamily="2" charset="2"/>
                      </a:rPr>
                      <m:t>→∞</m:t>
                    </m:r>
                  </m:oMath>
                </a14:m>
                <a:r>
                  <a:rPr lang="en-US" sz="18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 </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If a, u, v &gt;0, then </a:t>
                </a:r>
                <a:r>
                  <a:rPr lang="en-US" sz="2000" dirty="0">
                    <a:latin typeface="Calibri" panose="020F0502020204030204" pitchFamily="34" charset="0"/>
                    <a:cs typeface="Calibri" panose="020F0502020204030204" pitchFamily="34" charset="0"/>
                  </a:rPr>
                  <a:t>y(</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n</a:t>
                </a:r>
                <a:r>
                  <a:rPr lang="en-US" sz="2000" baseline="30000" dirty="0" err="1">
                    <a:latin typeface="Calibri" panose="020F0502020204030204" pitchFamily="34" charset="0"/>
                    <a:cs typeface="Calibri" panose="020F0502020204030204" pitchFamily="34" charset="0"/>
                  </a:rPr>
                  <a:t>a</a:t>
                </a:r>
                <a:r>
                  <a:rPr lang="en-US" sz="2000" dirty="0" err="1">
                    <a:latin typeface="Calibri" panose="020F0502020204030204" pitchFamily="34" charset="0"/>
                    <a:cs typeface="Calibri" panose="020F0502020204030204" pitchFamily="34" charset="0"/>
                  </a:rPr>
                  <a:t>L</a:t>
                </a:r>
                <a:r>
                  <a:rPr lang="en-US" sz="2000" baseline="-25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[1-u,-(a/v)(1-u)+o(1)] </a:t>
                </a:r>
                <a:r>
                  <a:rPr lang="en-US" sz="2000" dirty="0">
                    <a:solidFill>
                      <a:srgbClr val="000000"/>
                    </a:solidFill>
                    <a:latin typeface="Calibri" panose="020F0502020204030204" pitchFamily="34" charset="0"/>
                    <a:cs typeface="Calibri" panose="020F0502020204030204" pitchFamily="34" charset="0"/>
                    <a:sym typeface="Wingdings" pitchFamily="2" charset="2"/>
                  </a:rPr>
                  <a:t>as n</a:t>
                </a:r>
                <a:r>
                  <a:rPr lang="en-US" sz="2000" dirty="0">
                    <a:solidFill>
                      <a:srgbClr val="000000"/>
                    </a:solidFill>
                    <a:latin typeface="Calibri" panose="020F0502020204030204" pitchFamily="34" charset="0"/>
                    <a:ea typeface="Times New Roman" pitchFamily="18" charset="0"/>
                    <a:cs typeface="Calibri" panose="020F0502020204030204" pitchFamily="34" charset="0"/>
                    <a:sym typeface="Wingdings" pitchFamily="2" charset="2"/>
                  </a:rPr>
                  <a:t>∞</a:t>
                </a:r>
                <a:r>
                  <a:rPr lang="en-US" sz="2000" dirty="0">
                    <a:solidFill>
                      <a:srgbClr val="000000"/>
                    </a:solidFill>
                    <a:latin typeface="Calibri" panose="020F0502020204030204" pitchFamily="34" charset="0"/>
                    <a:cs typeface="Calibri" panose="020F0502020204030204" pitchFamily="34" charset="0"/>
                    <a:sym typeface="Wingdings" pitchFamily="2" charset="2"/>
                  </a:rPr>
                  <a:t>.</a:t>
                </a:r>
              </a:p>
              <a:p>
                <a:pPr>
                  <a:spcBef>
                    <a:spcPts val="200"/>
                  </a:spcBef>
                </a:pPr>
                <a:r>
                  <a:rPr lang="en-US" sz="2000" dirty="0">
                    <a:solidFill>
                      <a:srgbClr val="000000"/>
                    </a:solidFill>
                    <a:latin typeface="Calibri" panose="020F0502020204030204" pitchFamily="34" charset="0"/>
                    <a:cs typeface="Calibri" panose="020F0502020204030204" pitchFamily="34" charset="0"/>
                    <a:sym typeface="Wingdings" pitchFamily="2" charset="2"/>
                  </a:rPr>
                  <a:t>For QS generate numbers , set </a:t>
                </a:r>
                <a:r>
                  <a:rPr lang="en-US" sz="2000" dirty="0">
                    <a:latin typeface="Calibri" panose="020F0502020204030204" pitchFamily="34" charset="0"/>
                    <a:cs typeface="Calibri" panose="020F0502020204030204" pitchFamily="34" charset="0"/>
                  </a:rPr>
                  <a:t>a= ½ . </a:t>
                </a:r>
              </a:p>
              <a:p>
                <a:pPr>
                  <a:spcBef>
                    <a:spcPts val="200"/>
                  </a:spcBef>
                </a:pPr>
                <a:r>
                  <a:rPr lang="en-US" sz="2000" dirty="0">
                    <a:latin typeface="Calibri" panose="020F0502020204030204" pitchFamily="34" charset="0"/>
                    <a:cs typeface="Calibri" panose="020F0502020204030204" pitchFamily="34" charset="0"/>
                  </a:rPr>
                  <a:t>Probability of finding an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]-smooth number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[1-u,-1/(2v)(1-u)+o(1)].</a:t>
                </a:r>
              </a:p>
              <a:p>
                <a:pPr>
                  <a:spcBef>
                    <a:spcPts val="200"/>
                  </a:spcBef>
                </a:pPr>
                <a:r>
                  <a:rPr lang="en-US" sz="2000" dirty="0">
                    <a:latin typeface="Calibri" panose="020F0502020204030204" pitchFamily="34" charset="0"/>
                    <a:cs typeface="Calibri" panose="020F0502020204030204" pitchFamily="34" charset="0"/>
                  </a:rPr>
                  <a:t>Size of factor base is</a:t>
                </a:r>
                <a:r>
                  <a:rPr lang="en-US" sz="1800" dirty="0">
                    <a:latin typeface="Calibri" panose="020F0502020204030204" pitchFamily="34" charset="0"/>
                    <a:cs typeface="Calibri" panose="020F0502020204030204" pitchFamily="34" charset="0"/>
                  </a:rPr>
                  <a:t> ~ </a:t>
                </a:r>
                <a:r>
                  <a:rPr lang="en-US" sz="2000" dirty="0">
                    <a:latin typeface="Calibri" panose="020F0502020204030204" pitchFamily="34" charset="0"/>
                    <a:cs typeface="Calibri" panose="020F0502020204030204" pitchFamily="34" charset="0"/>
                  </a:rPr>
                  <a:t>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u,v</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Choose u= 1/2.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x]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y]=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a:t>
                </a:r>
                <a:r>
                  <a:rPr lang="en-US" sz="2000" dirty="0" err="1">
                    <a:latin typeface="Calibri" panose="020F0502020204030204" pitchFamily="34" charset="0"/>
                    <a:cs typeface="Calibri" panose="020F0502020204030204" pitchFamily="34" charset="0"/>
                  </a:rPr>
                  <a:t>x+y</a:t>
                </a:r>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Size of sieving interval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1/(4v)]=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Sieving time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v+1/(4v)].</a:t>
                </a:r>
              </a:p>
              <a:p>
                <a:pPr>
                  <a:spcBef>
                    <a:spcPts val="200"/>
                  </a:spcBef>
                </a:pPr>
                <a:r>
                  <a:rPr lang="en-US" sz="2000" dirty="0">
                    <a:latin typeface="Calibri" panose="020F0502020204030204" pitchFamily="34" charset="0"/>
                    <a:cs typeface="Calibri" panose="020F0502020204030204" pitchFamily="34" charset="0"/>
                  </a:rPr>
                  <a:t>Solving sparse equations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2v+o(1)].  </a:t>
                </a:r>
              </a:p>
              <a:p>
                <a:pPr>
                  <a:spcBef>
                    <a:spcPts val="200"/>
                  </a:spcBef>
                </a:pPr>
                <a:r>
                  <a:rPr lang="en-US" sz="2000" dirty="0">
                    <a:latin typeface="Calibri" panose="020F0502020204030204" pitchFamily="34" charset="0"/>
                    <a:cs typeface="Calibri" panose="020F0502020204030204" pitchFamily="34" charset="0"/>
                  </a:rPr>
                  <a:t>Total time is minimized when v=1/2 and is L</a:t>
                </a:r>
                <a:r>
                  <a:rPr lang="en-US" sz="2000" baseline="-25000" dirty="0">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[1/2, 1+o(1)] .</a:t>
                </a:r>
              </a:p>
            </p:txBody>
          </p:sp>
        </mc:Choice>
        <mc:Fallback>
          <p:sp>
            <p:nvSpPr>
              <p:cNvPr id="73733" name="Rectangle 3"/>
              <p:cNvSpPr>
                <a:spLocks noGrp="1" noRot="1" noChangeAspect="1" noMove="1" noResize="1" noEditPoints="1" noAdjustHandles="1" noChangeArrowheads="1" noChangeShapeType="1" noTextEdit="1"/>
              </p:cNvSpPr>
              <p:nvPr>
                <p:ph type="body" idx="1"/>
              </p:nvPr>
            </p:nvSpPr>
            <p:spPr>
              <a:xfrm>
                <a:off x="266700" y="1447800"/>
                <a:ext cx="8572500" cy="4800600"/>
              </a:xfrm>
              <a:blipFill>
                <a:blip r:embed="rId2"/>
                <a:stretch>
                  <a:fillRect l="-889" t="-792"/>
                </a:stretch>
              </a:blipFill>
            </p:spPr>
            <p:txBody>
              <a:bodyPr/>
              <a:lstStyle/>
              <a:p>
                <a:r>
                  <a:rPr lang="en-US">
                    <a:noFill/>
                  </a:rPr>
                  <a:t> </a:t>
                </a:r>
              </a:p>
            </p:txBody>
          </p:sp>
        </mc:Fallback>
      </mc:AlternateContent>
    </p:spTree>
  </p:cSld>
  <p:clrMapOvr>
    <a:masterClrMapping/>
  </p:clrMapOvr>
  <p:transition/>
</p:sld>
</file>

<file path=ppt/slides/slide8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89</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Three more algorithms</a:t>
            </a:r>
          </a:p>
        </p:txBody>
      </p:sp>
      <mc:AlternateContent xmlns:mc="http://schemas.openxmlformats.org/markup-compatibility/2006">
        <mc:Choice xmlns:a14="http://schemas.microsoft.com/office/drawing/2010/main" Requires="a14">
          <p:sp>
            <p:nvSpPr>
              <p:cNvPr id="80901" name="Rectangle 3"/>
              <p:cNvSpPr>
                <a:spLocks noGrp="1" noChangeArrowheads="1"/>
              </p:cNvSpPr>
              <p:nvPr>
                <p:ph type="body" idx="1"/>
              </p:nvPr>
            </p:nvSpPr>
            <p:spPr>
              <a:xfrm>
                <a:off x="342900" y="1447800"/>
                <a:ext cx="8343900" cy="4800600"/>
              </a:xfrm>
            </p:spPr>
            <p:txBody>
              <a:bodyPr/>
              <a:lstStyle/>
              <a:p>
                <a:pPr>
                  <a:lnSpc>
                    <a:spcPct val="90000"/>
                  </a:lnSpc>
                </a:pPr>
                <a:r>
                  <a:rPr lang="en-US" sz="2000" dirty="0">
                    <a:latin typeface="Calibri" panose="020F0502020204030204" pitchFamily="34" charset="0"/>
                    <a:cs typeface="Calibri" panose="020F0502020204030204" pitchFamily="34" charset="0"/>
                  </a:rPr>
                  <a:t>Multiple Polynomial Quadratic Sieve: Use many polynomials (shorter sieve intervals)</a:t>
                </a:r>
              </a:p>
              <a:p>
                <a:pPr>
                  <a:lnSpc>
                    <a:spcPct val="90000"/>
                  </a:lnSpc>
                </a:pPr>
                <a:r>
                  <a:rPr lang="en-US" sz="2000" dirty="0">
                    <a:latin typeface="Calibri" panose="020F0502020204030204" pitchFamily="34" charset="0"/>
                    <a:cs typeface="Calibri" panose="020F0502020204030204" pitchFamily="34" charset="0"/>
                  </a:rPr>
                  <a:t>Number Field Sieve:  Extends QFS by allowing elements to be algebraic integers in algebraic number field.</a:t>
                </a:r>
              </a:p>
              <a:p>
                <a:pPr>
                  <a:lnSpc>
                    <a:spcPct val="90000"/>
                  </a:lnSpc>
                </a:pPr>
                <a:r>
                  <a:rPr lang="en-US" sz="2000" dirty="0">
                    <a:latin typeface="Calibri" panose="020F0502020204030204" pitchFamily="34" charset="0"/>
                    <a:cs typeface="Calibri" panose="020F0502020204030204" pitchFamily="34" charset="0"/>
                  </a:rPr>
                  <a:t>Elliptic Curve Factoring Method: Does arithmetic over elliptic curve mod n.  </a:t>
                </a:r>
                <a14:m>
                  <m:oMath xmlns:m="http://schemas.openxmlformats.org/officeDocument/2006/math">
                    <m:r>
                      <a:rPr lang="en-US" sz="2000" b="0" i="1" smtClean="0">
                        <a:latin typeface="Cambria Math" panose="02040503050406030204" pitchFamily="18" charset="0"/>
                        <a:cs typeface="Calibri" panose="020F0502020204030204" pitchFamily="34" charset="0"/>
                      </a:rPr>
                      <m:t>𝑄</m:t>
                    </m:r>
                    <m:r>
                      <a:rPr lang="en-US" sz="2000" b="0" i="1" smtClean="0">
                        <a:latin typeface="Cambria Math" panose="02040503050406030204" pitchFamily="18" charset="0"/>
                        <a:cs typeface="Calibri" panose="020F0502020204030204" pitchFamily="34" charset="0"/>
                      </a:rPr>
                      <m:t>=</m:t>
                    </m:r>
                    <m:r>
                      <a:rPr lang="en-US" sz="2000" b="0" i="1" smtClean="0">
                        <a:latin typeface="Cambria Math" panose="02040503050406030204" pitchFamily="18" charset="0"/>
                        <a:cs typeface="Calibri" panose="020F0502020204030204" pitchFamily="34" charset="0"/>
                      </a:rPr>
                      <m:t>𝑘𝑃</m:t>
                    </m:r>
                  </m:oMath>
                </a14:m>
                <a:r>
                  <a:rPr lang="en-US" sz="2000" dirty="0">
                    <a:latin typeface="Calibri" panose="020F0502020204030204" pitchFamily="34" charset="0"/>
                    <a:cs typeface="Calibri" panose="020F0502020204030204" pitchFamily="34" charset="0"/>
                  </a:rPr>
                  <a:t>.  Operations project mod p if </a:t>
                </a:r>
                <a:r>
                  <a:rPr lang="en-US" sz="2000" dirty="0" err="1">
                    <a:latin typeface="Calibri" panose="020F0502020204030204" pitchFamily="34" charset="0"/>
                    <a:cs typeface="Calibri" panose="020F0502020204030204" pitchFamily="34" charset="0"/>
                  </a:rPr>
                  <a:t>p|n</a:t>
                </a:r>
                <a:r>
                  <a:rPr lang="en-US" sz="2000" dirty="0">
                    <a:latin typeface="Calibri" panose="020F0502020204030204" pitchFamily="34" charset="0"/>
                    <a:cs typeface="Calibri" panose="020F0502020204030204" pitchFamily="34" charset="0"/>
                  </a:rPr>
                  <a:t>.  If Q is the identity (0:1:0) mod p, third coordinate, z, is 0 mod p.  Then (</a:t>
                </a:r>
                <a:r>
                  <a:rPr lang="en-US" sz="2000" dirty="0" err="1">
                    <a:latin typeface="Calibri" panose="020F0502020204030204" pitchFamily="34" charset="0"/>
                    <a:cs typeface="Calibri" panose="020F0502020204030204" pitchFamily="34" charset="0"/>
                  </a:rPr>
                  <a:t>z,n</a:t>
                </a:r>
                <a:r>
                  <a:rPr lang="en-US" sz="2000" dirty="0">
                    <a:latin typeface="Calibri" panose="020F0502020204030204" pitchFamily="34" charset="0"/>
                    <a:cs typeface="Calibri" panose="020F0502020204030204" pitchFamily="34" charset="0"/>
                  </a:rPr>
                  <a:t>)=p.  Now check to see if the difference of two points (for different k) have last coordinates: (z</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-z</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n)=p. </a:t>
                </a:r>
              </a:p>
              <a:p>
                <a:pPr>
                  <a:lnSpc>
                    <a:spcPct val="90000"/>
                  </a:lnSpc>
                </a:pPr>
                <a:r>
                  <a:rPr lang="en-US" sz="2000" dirty="0">
                    <a:latin typeface="Calibri" panose="020F0502020204030204" pitchFamily="34" charset="0"/>
                    <a:cs typeface="Calibri" panose="020F0502020204030204" pitchFamily="34" charset="0"/>
                  </a:rPr>
                  <a:t>Pre-NFS, best factoring took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𝐿</m:t>
                        </m:r>
                      </m:e>
                      <m:sub>
                        <m:r>
                          <a:rPr lang="en-US" sz="2000" b="0" i="1" smtClean="0">
                            <a:latin typeface="Cambria Math" panose="02040503050406030204" pitchFamily="18" charset="0"/>
                            <a:cs typeface="Calibri" panose="020F0502020204030204" pitchFamily="34" charset="0"/>
                          </a:rPr>
                          <m:t>𝑛</m:t>
                        </m:r>
                      </m:sub>
                    </m:sSub>
                    <m:d>
                      <m:dPr>
                        <m:ctrlPr>
                          <a:rPr lang="en-US" sz="2000" b="0" i="1" smtClean="0">
                            <a:latin typeface="Cambria Math" panose="02040503050406030204" pitchFamily="18" charset="0"/>
                            <a:cs typeface="Calibri" panose="020F0502020204030204" pitchFamily="34" charset="0"/>
                          </a:rPr>
                        </m:ctrlPr>
                      </m:dPr>
                      <m:e>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m:t>
                            </m:r>
                          </m:num>
                          <m:den>
                            <m:r>
                              <a:rPr lang="en-US" sz="2000" b="0" i="1" smtClean="0">
                                <a:latin typeface="Cambria Math" panose="02040503050406030204" pitchFamily="18" charset="0"/>
                                <a:cs typeface="Calibri" panose="020F0502020204030204" pitchFamily="34" charset="0"/>
                              </a:rPr>
                              <m:t>2</m:t>
                            </m:r>
                          </m:den>
                        </m:f>
                        <m:r>
                          <a:rPr lang="en-US" sz="2000" b="0" i="1" smtClean="0">
                            <a:latin typeface="Cambria Math" panose="02040503050406030204" pitchFamily="18" charset="0"/>
                            <a:cs typeface="Calibri" panose="020F0502020204030204" pitchFamily="34" charset="0"/>
                          </a:rPr>
                          <m:t>,1</m:t>
                        </m:r>
                      </m:e>
                    </m:d>
                    <m:r>
                      <a:rPr lang="en-US" sz="2000" b="0" i="1" smtClean="0">
                        <a:latin typeface="Cambria Math" panose="02040503050406030204" pitchFamily="18" charset="0"/>
                        <a:cs typeface="Calibri" panose="020F0502020204030204" pitchFamily="34" charset="0"/>
                      </a:rPr>
                      <m:t>=</m:t>
                    </m:r>
                    <m:r>
                      <m:rPr>
                        <m:sty m:val="p"/>
                      </m:rPr>
                      <a:rPr lang="en-US" sz="2000" b="0" i="0" smtClean="0">
                        <a:latin typeface="Cambria Math" panose="02040503050406030204" pitchFamily="18" charset="0"/>
                        <a:cs typeface="Calibri" panose="020F0502020204030204" pitchFamily="34" charset="0"/>
                      </a:rPr>
                      <m:t>exp</m:t>
                    </m:r>
                    <m:r>
                      <a:rPr lang="en-US" sz="2000" b="0" i="1" smtClean="0">
                        <a:latin typeface="Cambria Math" panose="02040503050406030204" pitchFamily="18" charset="0"/>
                        <a:cs typeface="Calibri" panose="020F0502020204030204" pitchFamily="34" charset="0"/>
                      </a:rPr>
                      <m:t>⁡(</m:t>
                    </m:r>
                    <m:rad>
                      <m:radPr>
                        <m:degHide m:val="on"/>
                        <m:ctrlPr>
                          <a:rPr lang="en-US" sz="2000" b="0" i="1" smtClean="0">
                            <a:latin typeface="Cambria Math" panose="02040503050406030204" pitchFamily="18" charset="0"/>
                            <a:cs typeface="Calibri" panose="020F0502020204030204" pitchFamily="34" charset="0"/>
                          </a:rPr>
                        </m:ctrlPr>
                      </m:radPr>
                      <m:deg/>
                      <m:e>
                        <m:func>
                          <m:funcPr>
                            <m:ctrlPr>
                              <a:rPr lang="en-US" sz="2000" b="0" i="1" smtClean="0">
                                <a:latin typeface="Cambria Math" panose="02040503050406030204" pitchFamily="18" charset="0"/>
                                <a:cs typeface="Calibri" panose="020F0502020204030204" pitchFamily="34" charset="0"/>
                              </a:rPr>
                            </m:ctrlPr>
                          </m:funcPr>
                          <m:fName>
                            <m:r>
                              <m:rPr>
                                <m:sty m:val="p"/>
                              </m:rPr>
                              <a:rPr lang="en-US" sz="2000" b="0" i="0" smtClean="0">
                                <a:latin typeface="Cambria Math" panose="02040503050406030204" pitchFamily="18" charset="0"/>
                                <a:cs typeface="Calibri" panose="020F0502020204030204" pitchFamily="34" charset="0"/>
                              </a:rPr>
                              <m:t>lg</m:t>
                            </m:r>
                          </m:fName>
                          <m:e>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𝑛</m:t>
                                </m:r>
                              </m:e>
                            </m:d>
                          </m:e>
                        </m:func>
                        <m:r>
                          <m:rPr>
                            <m:sty m:val="p"/>
                          </m:rPr>
                          <a:rPr lang="en-US" sz="2000" b="0" i="0" smtClean="0">
                            <a:latin typeface="Cambria Math" panose="02040503050406030204" pitchFamily="18" charset="0"/>
                            <a:cs typeface="Calibri" panose="020F0502020204030204" pitchFamily="34" charset="0"/>
                          </a:rPr>
                          <m:t>lg</m:t>
                        </m:r>
                        <m:r>
                          <a:rPr lang="en-US" sz="2000" b="0" i="1" smtClean="0">
                            <a:latin typeface="Cambria Math" panose="02040503050406030204" pitchFamily="18" charset="0"/>
                            <a:cs typeface="Calibri" panose="020F0502020204030204" pitchFamily="34" charset="0"/>
                          </a:rPr>
                          <m:t>⁡(</m:t>
                        </m:r>
                        <m:func>
                          <m:funcPr>
                            <m:ctrlPr>
                              <a:rPr lang="en-US" sz="2000" b="0" i="1" smtClean="0">
                                <a:latin typeface="Cambria Math" panose="02040503050406030204" pitchFamily="18" charset="0"/>
                                <a:cs typeface="Calibri" panose="020F0502020204030204" pitchFamily="34" charset="0"/>
                              </a:rPr>
                            </m:ctrlPr>
                          </m:funcPr>
                          <m:fName>
                            <m:r>
                              <m:rPr>
                                <m:sty m:val="p"/>
                              </m:rPr>
                              <a:rPr lang="en-US" sz="2000" b="0" i="0" smtClean="0">
                                <a:latin typeface="Cambria Math" panose="02040503050406030204" pitchFamily="18" charset="0"/>
                                <a:cs typeface="Calibri" panose="020F0502020204030204" pitchFamily="34" charset="0"/>
                              </a:rPr>
                              <m:t>lg</m:t>
                            </m:r>
                          </m:fName>
                          <m:e>
                            <m:d>
                              <m:dPr>
                                <m:ctrlPr>
                                  <a:rPr lang="en-US" sz="2000" b="0" i="1" smtClean="0">
                                    <a:latin typeface="Cambria Math" panose="02040503050406030204" pitchFamily="18" charset="0"/>
                                    <a:cs typeface="Calibri" panose="020F0502020204030204" pitchFamily="34" charset="0"/>
                                  </a:rPr>
                                </m:ctrlPr>
                              </m:dPr>
                              <m:e>
                                <m:r>
                                  <a:rPr lang="en-US" sz="2000" b="0" i="1" smtClean="0">
                                    <a:latin typeface="Cambria Math" panose="02040503050406030204" pitchFamily="18" charset="0"/>
                                    <a:cs typeface="Calibri" panose="020F0502020204030204" pitchFamily="34" charset="0"/>
                                  </a:rPr>
                                  <m:t>𝑛</m:t>
                                </m:r>
                              </m:e>
                            </m:d>
                          </m:e>
                        </m:func>
                        <m:r>
                          <a:rPr lang="en-US" sz="2000" b="0" i="1" smtClean="0">
                            <a:latin typeface="Cambria Math" panose="02040503050406030204" pitchFamily="18" charset="0"/>
                            <a:cs typeface="Calibri" panose="020F0502020204030204" pitchFamily="34" charset="0"/>
                          </a:rPr>
                          <m:t>)</m:t>
                        </m:r>
                      </m:e>
                    </m:rad>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NFS takes </a:t>
                </a:r>
                <a14:m>
                  <m:oMath xmlns:m="http://schemas.openxmlformats.org/officeDocument/2006/math">
                    <m:sSub>
                      <m:sSubPr>
                        <m:ctrlPr>
                          <a:rPr lang="en-US" sz="2000" i="1" smtClean="0">
                            <a:latin typeface="Cambria Math" panose="02040503050406030204" pitchFamily="18" charset="0"/>
                            <a:cs typeface="Calibri" panose="020F0502020204030204" pitchFamily="34" charset="0"/>
                          </a:rPr>
                        </m:ctrlPr>
                      </m:sSubPr>
                      <m:e>
                        <m:r>
                          <a:rPr lang="en-US" sz="2000" b="0" i="1" smtClean="0">
                            <a:latin typeface="Cambria Math" panose="02040503050406030204" pitchFamily="18" charset="0"/>
                            <a:cs typeface="Calibri" panose="020F0502020204030204" pitchFamily="34" charset="0"/>
                          </a:rPr>
                          <m:t>𝐿</m:t>
                        </m:r>
                      </m:e>
                      <m:sub>
                        <m:r>
                          <a:rPr lang="en-US" sz="2000" b="0" i="1" smtClean="0">
                            <a:latin typeface="Cambria Math" panose="02040503050406030204" pitchFamily="18" charset="0"/>
                            <a:cs typeface="Calibri" panose="020F0502020204030204" pitchFamily="34" charset="0"/>
                          </a:rPr>
                          <m:t>𝑛</m:t>
                        </m:r>
                      </m:sub>
                    </m:sSub>
                    <m:r>
                      <a:rPr lang="en-US" sz="2000" b="0" i="1" smtClean="0">
                        <a:latin typeface="Cambria Math" panose="02040503050406030204" pitchFamily="18" charset="0"/>
                        <a:cs typeface="Calibri" panose="020F0502020204030204" pitchFamily="34" charset="0"/>
                      </a:rPr>
                      <m:t>(</m:t>
                    </m:r>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1</m:t>
                        </m:r>
                      </m:num>
                      <m:den>
                        <m:r>
                          <a:rPr lang="en-US" sz="2000" b="0" i="1" smtClean="0">
                            <a:latin typeface="Cambria Math" panose="02040503050406030204" pitchFamily="18" charset="0"/>
                            <a:cs typeface="Calibri" panose="020F0502020204030204" pitchFamily="34" charset="0"/>
                          </a:rPr>
                          <m:t>3</m:t>
                        </m:r>
                      </m:den>
                    </m:f>
                    <m:r>
                      <a:rPr lang="en-US" sz="2000" b="0" i="1" smtClean="0">
                        <a:latin typeface="Cambria Math" panose="02040503050406030204" pitchFamily="18" charset="0"/>
                        <a:cs typeface="Calibri" panose="020F0502020204030204" pitchFamily="34" charset="0"/>
                      </a:rPr>
                      <m:t>,</m:t>
                    </m:r>
                    <m:rad>
                      <m:radPr>
                        <m:ctrlPr>
                          <a:rPr lang="en-US" sz="2000" b="0" i="1" smtClean="0">
                            <a:latin typeface="Cambria Math" panose="02040503050406030204" pitchFamily="18" charset="0"/>
                            <a:cs typeface="Calibri" panose="020F0502020204030204" pitchFamily="34" charset="0"/>
                          </a:rPr>
                        </m:ctrlPr>
                      </m:radPr>
                      <m:deg>
                        <m:r>
                          <a:rPr lang="en-US" sz="2000" b="0" i="1" smtClean="0">
                            <a:latin typeface="Cambria Math" panose="02040503050406030204" pitchFamily="18" charset="0"/>
                            <a:cs typeface="Calibri" panose="020F0502020204030204" pitchFamily="34" charset="0"/>
                          </a:rPr>
                          <m:t>3</m:t>
                        </m:r>
                      </m:deg>
                      <m:e>
                        <m:f>
                          <m:fPr>
                            <m:ctrlPr>
                              <a:rPr lang="en-US" sz="2000" b="0" i="1" smtClean="0">
                                <a:latin typeface="Cambria Math" panose="02040503050406030204" pitchFamily="18" charset="0"/>
                                <a:cs typeface="Calibri" panose="020F0502020204030204" pitchFamily="34" charset="0"/>
                              </a:rPr>
                            </m:ctrlPr>
                          </m:fPr>
                          <m:num>
                            <m:r>
                              <a:rPr lang="en-US" sz="2000" b="0" i="1" smtClean="0">
                                <a:latin typeface="Cambria Math" panose="02040503050406030204" pitchFamily="18" charset="0"/>
                                <a:cs typeface="Calibri" panose="020F0502020204030204" pitchFamily="34" charset="0"/>
                              </a:rPr>
                              <m:t>64</m:t>
                            </m:r>
                          </m:num>
                          <m:den>
                            <m:r>
                              <a:rPr lang="en-US" sz="2000" b="0" i="1" smtClean="0">
                                <a:latin typeface="Cambria Math" panose="02040503050406030204" pitchFamily="18" charset="0"/>
                                <a:cs typeface="Calibri" panose="020F0502020204030204" pitchFamily="34" charset="0"/>
                              </a:rPr>
                              <m:t>9</m:t>
                            </m:r>
                          </m:den>
                        </m:f>
                      </m:e>
                    </m:rad>
                    <m:r>
                      <a:rPr lang="en-US" sz="2000" b="0" i="1" smtClean="0">
                        <a:latin typeface="Cambria Math" panose="02040503050406030204" pitchFamily="18" charset="0"/>
                        <a:cs typeface="Calibri" panose="020F0502020204030204" pitchFamily="34" charset="0"/>
                      </a:rPr>
                      <m:t>)</m:t>
                    </m:r>
                  </m:oMath>
                </a14:m>
                <a:r>
                  <a:rPr lang="en-US" sz="2000" dirty="0">
                    <a:latin typeface="Calibri" panose="020F0502020204030204" pitchFamily="34" charset="0"/>
                    <a:cs typeface="Calibri" panose="020F0502020204030204" pitchFamily="34" charset="0"/>
                  </a:rPr>
                  <a:t>, </a:t>
                </a:r>
                <a14:m>
                  <m:oMath xmlns:m="http://schemas.openxmlformats.org/officeDocument/2006/math">
                    <m:rad>
                      <m:radPr>
                        <m:ctrlPr>
                          <a:rPr lang="en-US" sz="2000" i="1" dirty="0" smtClean="0">
                            <a:latin typeface="Cambria Math" panose="02040503050406030204" pitchFamily="18" charset="0"/>
                            <a:cs typeface="Calibri" panose="020F0502020204030204" pitchFamily="34" charset="0"/>
                          </a:rPr>
                        </m:ctrlPr>
                      </m:radPr>
                      <m:deg>
                        <m:r>
                          <a:rPr lang="en-US" sz="2000" i="1" dirty="0" smtClean="0">
                            <a:latin typeface="Cambria Math" panose="02040503050406030204" pitchFamily="18" charset="0"/>
                            <a:cs typeface="Calibri" panose="020F0502020204030204" pitchFamily="34" charset="0"/>
                          </a:rPr>
                          <m:t>3</m:t>
                        </m:r>
                      </m:deg>
                      <m:e>
                        <m:f>
                          <m:fPr>
                            <m:ctrlPr>
                              <a:rPr lang="en-US" sz="2000" i="1" dirty="0" smtClean="0">
                                <a:latin typeface="Cambria Math" panose="02040503050406030204" pitchFamily="18" charset="0"/>
                                <a:cs typeface="Calibri" panose="020F0502020204030204" pitchFamily="34" charset="0"/>
                              </a:rPr>
                            </m:ctrlPr>
                          </m:fPr>
                          <m:num>
                            <m:r>
                              <a:rPr lang="en-US" sz="2000" b="0" i="1" dirty="0" smtClean="0">
                                <a:latin typeface="Cambria Math" panose="02040503050406030204" pitchFamily="18" charset="0"/>
                                <a:cs typeface="Calibri" panose="020F0502020204030204" pitchFamily="34" charset="0"/>
                              </a:rPr>
                              <m:t>64</m:t>
                            </m:r>
                          </m:num>
                          <m:den>
                            <m:r>
                              <a:rPr lang="en-US" sz="2000" b="0" i="1" dirty="0" smtClean="0">
                                <a:latin typeface="Cambria Math" panose="02040503050406030204" pitchFamily="18" charset="0"/>
                                <a:cs typeface="Calibri" panose="020F0502020204030204" pitchFamily="34" charset="0"/>
                              </a:rPr>
                              <m:t>9</m:t>
                            </m:r>
                          </m:den>
                        </m:f>
                      </m:e>
                    </m:rad>
                    <m:r>
                      <a:rPr lang="en-US" sz="2000" i="1" dirty="0" smtClean="0">
                        <a:latin typeface="Cambria Math" panose="02040503050406030204" pitchFamily="18" charset="0"/>
                        <a:ea typeface="Cambria Math" panose="02040503050406030204" pitchFamily="18" charset="0"/>
                        <a:cs typeface="Calibri" panose="020F0502020204030204" pitchFamily="34" charset="0"/>
                      </a:rPr>
                      <m:t>≈</m:t>
                    </m:r>
                    <m:r>
                      <a:rPr lang="en-US" sz="2000" b="0" i="1" dirty="0" smtClean="0">
                        <a:latin typeface="Cambria Math" panose="02040503050406030204" pitchFamily="18" charset="0"/>
                        <a:ea typeface="Cambria Math" panose="02040503050406030204" pitchFamily="18" charset="0"/>
                        <a:cs typeface="Calibri" panose="020F0502020204030204" pitchFamily="34" charset="0"/>
                      </a:rPr>
                      <m:t>1.9</m:t>
                    </m:r>
                  </m:oMath>
                </a14:m>
                <a:r>
                  <a:rPr lang="en-US" sz="2000" dirty="0">
                    <a:latin typeface="Calibri" panose="020F0502020204030204" pitchFamily="34" charset="0"/>
                    <a:cs typeface="Calibri" panose="020F0502020204030204" pitchFamily="34" charset="0"/>
                  </a:rPr>
                  <a:t>.</a:t>
                </a:r>
              </a:p>
              <a:p>
                <a:pPr>
                  <a:lnSpc>
                    <a:spcPct val="90000"/>
                  </a:lnSpc>
                </a:pPr>
                <a:r>
                  <a:rPr lang="en-US" sz="2000" dirty="0">
                    <a:latin typeface="Calibri" panose="020F0502020204030204" pitchFamily="34" charset="0"/>
                    <a:cs typeface="Calibri" panose="020F0502020204030204" pitchFamily="34" charset="0"/>
                  </a:rPr>
                  <a:t>So, </a:t>
                </a:r>
                <a14:m>
                  <m:oMath xmlns:m="http://schemas.openxmlformats.org/officeDocument/2006/math">
                    <m:sSub>
                      <m:sSubPr>
                        <m:ctrlPr>
                          <a:rPr lang="en-US" sz="2000" i="1">
                            <a:latin typeface="Cambria Math" panose="02040503050406030204" pitchFamily="18" charset="0"/>
                            <a:cs typeface="Calibri" panose="020F0502020204030204" pitchFamily="34" charset="0"/>
                          </a:rPr>
                        </m:ctrlPr>
                      </m:sSubPr>
                      <m:e>
                        <m:r>
                          <a:rPr lang="en-US" sz="2000" i="1">
                            <a:latin typeface="Cambria Math" panose="02040503050406030204" pitchFamily="18" charset="0"/>
                            <a:cs typeface="Calibri" panose="020F0502020204030204" pitchFamily="34" charset="0"/>
                          </a:rPr>
                          <m:t>𝐿</m:t>
                        </m:r>
                      </m:e>
                      <m:sub>
                        <m:r>
                          <a:rPr lang="en-US" sz="2000" i="1">
                            <a:latin typeface="Cambria Math" panose="02040503050406030204" pitchFamily="18" charset="0"/>
                            <a:cs typeface="Calibri" panose="020F0502020204030204" pitchFamily="34" charset="0"/>
                          </a:rPr>
                          <m:t>𝑛</m:t>
                        </m:r>
                      </m:sub>
                    </m:sSub>
                    <m:r>
                      <a:rPr lang="en-US" sz="2000" i="1">
                        <a:latin typeface="Cambria Math" panose="02040503050406030204" pitchFamily="18" charset="0"/>
                        <a:cs typeface="Calibri" panose="020F0502020204030204" pitchFamily="34" charset="0"/>
                      </a:rPr>
                      <m:t>(</m:t>
                    </m:r>
                    <m:f>
                      <m:fPr>
                        <m:ctrlPr>
                          <a:rPr lang="en-US" sz="2000" i="1">
                            <a:latin typeface="Cambria Math" panose="02040503050406030204" pitchFamily="18" charset="0"/>
                            <a:cs typeface="Calibri" panose="020F0502020204030204" pitchFamily="34" charset="0"/>
                          </a:rPr>
                        </m:ctrlPr>
                      </m:fPr>
                      <m:num>
                        <m:r>
                          <a:rPr lang="en-US" sz="2000" i="1">
                            <a:latin typeface="Cambria Math" panose="02040503050406030204" pitchFamily="18" charset="0"/>
                            <a:cs typeface="Calibri" panose="020F0502020204030204" pitchFamily="34" charset="0"/>
                          </a:rPr>
                          <m:t>1</m:t>
                        </m:r>
                      </m:num>
                      <m:den>
                        <m:r>
                          <a:rPr lang="en-US" sz="2000" i="1">
                            <a:latin typeface="Cambria Math" panose="02040503050406030204" pitchFamily="18" charset="0"/>
                            <a:cs typeface="Calibri" panose="020F0502020204030204" pitchFamily="34" charset="0"/>
                          </a:rPr>
                          <m:t>3</m:t>
                        </m:r>
                      </m:den>
                    </m:f>
                    <m:r>
                      <a:rPr lang="en-US" sz="2000" i="1">
                        <a:latin typeface="Cambria Math" panose="02040503050406030204" pitchFamily="18" charset="0"/>
                        <a:cs typeface="Calibri" panose="020F0502020204030204" pitchFamily="34" charset="0"/>
                      </a:rPr>
                      <m:t>,</m:t>
                    </m:r>
                    <m:rad>
                      <m:radPr>
                        <m:ctrlPr>
                          <a:rPr lang="en-US" sz="2000" i="1">
                            <a:latin typeface="Cambria Math" panose="02040503050406030204" pitchFamily="18" charset="0"/>
                            <a:cs typeface="Calibri" panose="020F0502020204030204" pitchFamily="34" charset="0"/>
                          </a:rPr>
                        </m:ctrlPr>
                      </m:radPr>
                      <m:deg>
                        <m:r>
                          <a:rPr lang="en-US" sz="2000" i="1">
                            <a:latin typeface="Cambria Math" panose="02040503050406030204" pitchFamily="18" charset="0"/>
                            <a:cs typeface="Calibri" panose="020F0502020204030204" pitchFamily="34" charset="0"/>
                          </a:rPr>
                          <m:t>3</m:t>
                        </m:r>
                      </m:deg>
                      <m:e>
                        <m:f>
                          <m:fPr>
                            <m:ctrlPr>
                              <a:rPr lang="en-US" sz="2000" i="1">
                                <a:latin typeface="Cambria Math" panose="02040503050406030204" pitchFamily="18" charset="0"/>
                                <a:cs typeface="Calibri" panose="020F0502020204030204" pitchFamily="34" charset="0"/>
                              </a:rPr>
                            </m:ctrlPr>
                          </m:fPr>
                          <m:num>
                            <m:r>
                              <a:rPr lang="en-US" sz="2000" i="1">
                                <a:latin typeface="Cambria Math" panose="02040503050406030204" pitchFamily="18" charset="0"/>
                                <a:cs typeface="Calibri" panose="020F0502020204030204" pitchFamily="34" charset="0"/>
                              </a:rPr>
                              <m:t>64</m:t>
                            </m:r>
                          </m:num>
                          <m:den>
                            <m:r>
                              <a:rPr lang="en-US" sz="2000" i="1">
                                <a:latin typeface="Cambria Math" panose="02040503050406030204" pitchFamily="18" charset="0"/>
                                <a:cs typeface="Calibri" panose="020F0502020204030204" pitchFamily="34" charset="0"/>
                              </a:rPr>
                              <m:t>9</m:t>
                            </m:r>
                          </m:den>
                        </m:f>
                      </m:e>
                    </m:rad>
                    <m:r>
                      <a:rPr lang="en-US" sz="2000" i="1">
                        <a:latin typeface="Cambria Math" panose="02040503050406030204" pitchFamily="18" charset="0"/>
                        <a:cs typeface="Calibri" panose="020F0502020204030204" pitchFamily="34" charset="0"/>
                      </a:rPr>
                      <m:t>)</m:t>
                    </m:r>
                    <m:r>
                      <a:rPr lang="en-US" sz="2000" dirty="0">
                        <a:latin typeface="Cambria Math" panose="02040503050406030204" pitchFamily="18" charset="0"/>
                        <a:ea typeface="Cambria Math" panose="02040503050406030204" pitchFamily="18" charset="0"/>
                        <a:cs typeface="Calibri" panose="020F0502020204030204" pitchFamily="34" charset="0"/>
                      </a:rPr>
                      <m:t>≈</m:t>
                    </m:r>
                    <m:r>
                      <m:rPr>
                        <m:sty m:val="p"/>
                      </m:rPr>
                      <a:rPr lang="en-US" sz="2000" b="0" i="0" dirty="0" smtClean="0">
                        <a:latin typeface="Cambria Math" panose="02040503050406030204" pitchFamily="18" charset="0"/>
                        <a:ea typeface="Cambria Math" panose="02040503050406030204" pitchFamily="18" charset="0"/>
                        <a:cs typeface="Calibri" panose="020F0502020204030204" pitchFamily="34" charset="0"/>
                      </a:rPr>
                      <m:t>exp</m:t>
                    </m:r>
                    <m:r>
                      <a:rPr lang="en-US" sz="2000" b="0" i="0" dirty="0" smtClean="0">
                        <a:latin typeface="Cambria Math" panose="02040503050406030204" pitchFamily="18" charset="0"/>
                        <a:ea typeface="Cambria Math" panose="02040503050406030204" pitchFamily="18" charset="0"/>
                        <a:cs typeface="Calibri" panose="020F0502020204030204" pitchFamily="34" charset="0"/>
                      </a:rPr>
                      <m:t>(1.9 </m:t>
                    </m:r>
                    <m:sSup>
                      <m:sSupPr>
                        <m:ctrlPr>
                          <a:rPr lang="en-US" sz="2000" i="1" dirty="0">
                            <a:latin typeface="Cambria Math" panose="02040503050406030204" pitchFamily="18" charset="0"/>
                            <a:ea typeface="Cambria Math" panose="02040503050406030204" pitchFamily="18" charset="0"/>
                            <a:cs typeface="Calibri" panose="020F0502020204030204" pitchFamily="34" charset="0"/>
                          </a:rPr>
                        </m:ctrlPr>
                      </m:sSupPr>
                      <m:e>
                        <m:r>
                          <m:rPr>
                            <m:sty m:val="p"/>
                          </m:rPr>
                          <a:rPr lang="en-US" sz="2000" dirty="0">
                            <a:latin typeface="Cambria Math" panose="02040503050406030204" pitchFamily="18" charset="0"/>
                            <a:ea typeface="Cambria Math" panose="02040503050406030204" pitchFamily="18" charset="0"/>
                            <a:cs typeface="Calibri" panose="020F0502020204030204" pitchFamily="34" charset="0"/>
                          </a:rPr>
                          <m:t>lg</m:t>
                        </m:r>
                        <m:r>
                          <a:rPr lang="en-US" sz="2000" i="1" dirty="0">
                            <a:latin typeface="Cambria Math" panose="02040503050406030204" pitchFamily="18" charset="0"/>
                            <a:ea typeface="Cambria Math" panose="02040503050406030204" pitchFamily="18" charset="0"/>
                            <a:cs typeface="Calibri" panose="020F0502020204030204" pitchFamily="34" charset="0"/>
                          </a:rPr>
                          <m:t>⁡(</m:t>
                        </m:r>
                        <m:r>
                          <a:rPr lang="en-US" sz="2000" i="1" dirty="0">
                            <a:latin typeface="Cambria Math" panose="02040503050406030204" pitchFamily="18" charset="0"/>
                            <a:ea typeface="Cambria Math" panose="02040503050406030204" pitchFamily="18" charset="0"/>
                            <a:cs typeface="Calibri" panose="020F0502020204030204" pitchFamily="34" charset="0"/>
                          </a:rPr>
                          <m:t>𝑛</m:t>
                        </m:r>
                        <m:r>
                          <a:rPr lang="en-US" sz="2000" i="1" dirty="0">
                            <a:latin typeface="Cambria Math" panose="02040503050406030204" pitchFamily="18" charset="0"/>
                            <a:ea typeface="Cambria Math" panose="02040503050406030204" pitchFamily="18" charset="0"/>
                            <a:cs typeface="Calibri" panose="020F0502020204030204" pitchFamily="34" charset="0"/>
                          </a:rPr>
                          <m:t>)</m:t>
                        </m:r>
                      </m:e>
                      <m:sup>
                        <m:f>
                          <m:fPr>
                            <m:type m:val="skw"/>
                            <m:ctrlPr>
                              <a:rPr lang="en-US" sz="2000" i="1" dirty="0">
                                <a:latin typeface="Cambria Math" panose="02040503050406030204" pitchFamily="18" charset="0"/>
                                <a:ea typeface="Cambria Math" panose="02040503050406030204" pitchFamily="18" charset="0"/>
                                <a:cs typeface="Calibri" panose="020F0502020204030204" pitchFamily="34" charset="0"/>
                              </a:rPr>
                            </m:ctrlPr>
                          </m:fPr>
                          <m:num>
                            <m:r>
                              <a:rPr lang="en-US" sz="2000" i="1" dirty="0">
                                <a:latin typeface="Cambria Math" panose="02040503050406030204" pitchFamily="18" charset="0"/>
                                <a:ea typeface="Cambria Math" panose="02040503050406030204" pitchFamily="18" charset="0"/>
                                <a:cs typeface="Calibri" panose="020F0502020204030204" pitchFamily="34" charset="0"/>
                              </a:rPr>
                              <m:t>1</m:t>
                            </m:r>
                          </m:num>
                          <m:den>
                            <m:r>
                              <a:rPr lang="en-US" sz="2000" i="1" dirty="0">
                                <a:latin typeface="Cambria Math" panose="02040503050406030204" pitchFamily="18" charset="0"/>
                                <a:ea typeface="Cambria Math" panose="02040503050406030204" pitchFamily="18" charset="0"/>
                                <a:cs typeface="Calibri" panose="020F0502020204030204" pitchFamily="34" charset="0"/>
                              </a:rPr>
                              <m:t>3</m:t>
                            </m:r>
                          </m:den>
                        </m:f>
                      </m:sup>
                    </m:sSup>
                    <m:sSup>
                      <m:sSupPr>
                        <m:ctrlPr>
                          <a:rPr lang="en-US" sz="2000" i="1" dirty="0">
                            <a:latin typeface="Cambria Math" panose="02040503050406030204" pitchFamily="18" charset="0"/>
                            <a:ea typeface="Cambria Math" panose="02040503050406030204" pitchFamily="18" charset="0"/>
                            <a:cs typeface="Calibri" panose="020F0502020204030204" pitchFamily="34" charset="0"/>
                          </a:rPr>
                        </m:ctrlPr>
                      </m:sSupPr>
                      <m:e>
                        <m:r>
                          <a:rPr lang="en-US" sz="2000" i="1" dirty="0">
                            <a:latin typeface="Cambria Math" panose="02040503050406030204" pitchFamily="18" charset="0"/>
                            <a:ea typeface="Cambria Math" panose="02040503050406030204" pitchFamily="18" charset="0"/>
                            <a:cs typeface="Calibri" panose="020F0502020204030204" pitchFamily="34" charset="0"/>
                          </a:rPr>
                          <m:t>(</m:t>
                        </m:r>
                        <m:r>
                          <m:rPr>
                            <m:sty m:val="p"/>
                          </m:rPr>
                          <a:rPr lang="en-US" sz="2000" dirty="0">
                            <a:latin typeface="Cambria Math" panose="02040503050406030204" pitchFamily="18" charset="0"/>
                            <a:ea typeface="Cambria Math" panose="02040503050406030204" pitchFamily="18" charset="0"/>
                            <a:cs typeface="Calibri" panose="020F0502020204030204" pitchFamily="34" charset="0"/>
                          </a:rPr>
                          <m:t>lg</m:t>
                        </m:r>
                        <m:r>
                          <a:rPr lang="en-US" sz="2000" i="1" dirty="0">
                            <a:latin typeface="Cambria Math" panose="02040503050406030204" pitchFamily="18" charset="0"/>
                            <a:ea typeface="Cambria Math" panose="02040503050406030204" pitchFamily="18" charset="0"/>
                            <a:cs typeface="Calibri" panose="020F0502020204030204" pitchFamily="34" charset="0"/>
                          </a:rPr>
                          <m:t>⁡(</m:t>
                        </m:r>
                        <m:func>
                          <m:funcPr>
                            <m:ctrlPr>
                              <a:rPr lang="en-US" sz="2000" i="1" dirty="0">
                                <a:latin typeface="Cambria Math" panose="02040503050406030204" pitchFamily="18" charset="0"/>
                                <a:ea typeface="Cambria Math" panose="02040503050406030204" pitchFamily="18" charset="0"/>
                                <a:cs typeface="Calibri" panose="020F0502020204030204" pitchFamily="34" charset="0"/>
                              </a:rPr>
                            </m:ctrlPr>
                          </m:funcPr>
                          <m:fName>
                            <m:r>
                              <m:rPr>
                                <m:sty m:val="p"/>
                              </m:rPr>
                              <a:rPr lang="en-US" sz="2000" dirty="0">
                                <a:latin typeface="Cambria Math" panose="02040503050406030204" pitchFamily="18" charset="0"/>
                                <a:ea typeface="Cambria Math" panose="02040503050406030204" pitchFamily="18" charset="0"/>
                                <a:cs typeface="Calibri" panose="020F0502020204030204" pitchFamily="34" charset="0"/>
                              </a:rPr>
                              <m:t>lg</m:t>
                            </m:r>
                          </m:fName>
                          <m:e>
                            <m:d>
                              <m:dPr>
                                <m:ctrlPr>
                                  <a:rPr lang="en-US" sz="2000" i="1" dirty="0">
                                    <a:latin typeface="Cambria Math" panose="02040503050406030204" pitchFamily="18" charset="0"/>
                                    <a:ea typeface="Cambria Math" panose="02040503050406030204" pitchFamily="18" charset="0"/>
                                    <a:cs typeface="Calibri" panose="020F0502020204030204" pitchFamily="34" charset="0"/>
                                  </a:rPr>
                                </m:ctrlPr>
                              </m:dPr>
                              <m:e>
                                <m:r>
                                  <a:rPr lang="en-US" sz="2000" i="1" dirty="0">
                                    <a:latin typeface="Cambria Math" panose="02040503050406030204" pitchFamily="18" charset="0"/>
                                    <a:ea typeface="Cambria Math" panose="02040503050406030204" pitchFamily="18" charset="0"/>
                                    <a:cs typeface="Calibri" panose="020F0502020204030204" pitchFamily="34" charset="0"/>
                                  </a:rPr>
                                  <m:t>𝑛</m:t>
                                </m:r>
                              </m:e>
                            </m:d>
                          </m:e>
                        </m:func>
                        <m:r>
                          <a:rPr lang="en-US" sz="2000" i="1" dirty="0">
                            <a:latin typeface="Cambria Math" panose="02040503050406030204" pitchFamily="18" charset="0"/>
                            <a:ea typeface="Cambria Math" panose="02040503050406030204" pitchFamily="18" charset="0"/>
                            <a:cs typeface="Calibri" panose="020F0502020204030204" pitchFamily="34" charset="0"/>
                          </a:rPr>
                          <m:t>)</m:t>
                        </m:r>
                      </m:e>
                      <m:sup>
                        <m:f>
                          <m:fPr>
                            <m:type m:val="skw"/>
                            <m:ctrlPr>
                              <a:rPr lang="en-US" sz="2000" i="1" dirty="0">
                                <a:latin typeface="Cambria Math" panose="02040503050406030204" pitchFamily="18" charset="0"/>
                                <a:ea typeface="Cambria Math" panose="02040503050406030204" pitchFamily="18" charset="0"/>
                                <a:cs typeface="Calibri" panose="020F0502020204030204" pitchFamily="34" charset="0"/>
                              </a:rPr>
                            </m:ctrlPr>
                          </m:fPr>
                          <m:num>
                            <m:r>
                              <a:rPr lang="en-US" sz="2000" i="1" dirty="0">
                                <a:latin typeface="Cambria Math" panose="02040503050406030204" pitchFamily="18" charset="0"/>
                                <a:ea typeface="Cambria Math" panose="02040503050406030204" pitchFamily="18" charset="0"/>
                                <a:cs typeface="Calibri" panose="020F0502020204030204" pitchFamily="34" charset="0"/>
                              </a:rPr>
                              <m:t>2</m:t>
                            </m:r>
                          </m:num>
                          <m:den>
                            <m:r>
                              <a:rPr lang="en-US" sz="2000" i="1" dirty="0">
                                <a:latin typeface="Cambria Math" panose="02040503050406030204" pitchFamily="18" charset="0"/>
                                <a:ea typeface="Cambria Math" panose="02040503050406030204" pitchFamily="18" charset="0"/>
                                <a:cs typeface="Calibri" panose="020F0502020204030204" pitchFamily="34" charset="0"/>
                              </a:rPr>
                              <m:t>3</m:t>
                            </m:r>
                          </m:den>
                        </m:f>
                      </m:sup>
                    </m:sSup>
                    <m:r>
                      <a:rPr lang="en-US" sz="2000" b="0" i="0" dirty="0" smtClean="0">
                        <a:latin typeface="Cambria Math" panose="02040503050406030204" pitchFamily="18" charset="0"/>
                        <a:ea typeface="Cambria Math" panose="02040503050406030204" pitchFamily="18" charset="0"/>
                        <a:cs typeface="Calibri" panose="020F0502020204030204" pitchFamily="34" charset="0"/>
                      </a:rPr>
                      <m:t>)</m:t>
                    </m:r>
                  </m:oMath>
                </a14:m>
                <a:endParaRPr lang="en-US" sz="2000" dirty="0">
                  <a:latin typeface="Calibri" panose="020F0502020204030204" pitchFamily="34" charset="0"/>
                  <a:cs typeface="Calibri" panose="020F0502020204030204" pitchFamily="34" charset="0"/>
                </a:endParaRPr>
              </a:p>
            </p:txBody>
          </p:sp>
        </mc:Choice>
        <mc:Fallback>
          <p:sp>
            <p:nvSpPr>
              <p:cNvPr id="80901" name="Rectangle 3"/>
              <p:cNvSpPr>
                <a:spLocks noGrp="1" noRot="1" noChangeAspect="1" noMove="1" noResize="1" noEditPoints="1" noAdjustHandles="1" noChangeArrowheads="1" noChangeShapeType="1" noTextEdit="1"/>
              </p:cNvSpPr>
              <p:nvPr>
                <p:ph type="body" idx="1"/>
              </p:nvPr>
            </p:nvSpPr>
            <p:spPr>
              <a:xfrm>
                <a:off x="342900" y="1447800"/>
                <a:ext cx="8343900" cy="4800600"/>
              </a:xfrm>
              <a:blipFill>
                <a:blip r:embed="rId2"/>
                <a:stretch>
                  <a:fillRect l="-608" t="-1583" r="-760"/>
                </a:stretch>
              </a:blipFill>
            </p:spPr>
            <p:txBody>
              <a:bodyPr/>
              <a:lstStyle/>
              <a:p>
                <a:r>
                  <a:rPr lang="en-US">
                    <a:noFill/>
                  </a:rPr>
                  <a:t> </a:t>
                </a:r>
              </a:p>
            </p:txBody>
          </p:sp>
        </mc:Fallback>
      </mc:AlternateContent>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9" name="Slide Number Placeholder 6"/>
          <p:cNvSpPr>
            <a:spLocks noGrp="1"/>
          </p:cNvSpPr>
          <p:nvPr>
            <p:ph type="sldNum" sz="quarter" idx="12"/>
          </p:nvPr>
        </p:nvSpPr>
        <p:spPr>
          <a:noFill/>
        </p:spPr>
        <p:txBody>
          <a:bodyPr/>
          <a:lstStyle/>
          <a:p>
            <a:fld id="{44943A77-3210-4352-9942-8DC8A823B3F7}" type="slidenum">
              <a:rPr lang="en-US" smtClean="0"/>
              <a:pPr/>
              <a:t>9</a:t>
            </a:fld>
            <a:endParaRPr lang="en-US"/>
          </a:p>
        </p:txBody>
      </p:sp>
      <p:sp>
        <p:nvSpPr>
          <p:cNvPr id="24580" name="Rectangle 2"/>
          <p:cNvSpPr>
            <a:spLocks noGrp="1" noChangeArrowheads="1"/>
          </p:cNvSpPr>
          <p:nvPr>
            <p:ph type="title"/>
          </p:nvPr>
        </p:nvSpPr>
        <p:spPr>
          <a:xfrm>
            <a:off x="685800" y="0"/>
            <a:ext cx="7772400" cy="914400"/>
          </a:xfrm>
        </p:spPr>
        <p:txBody>
          <a:bodyPr/>
          <a:lstStyle/>
          <a:p>
            <a:r>
              <a:rPr lang="en-US" sz="3600"/>
              <a:t>Trapdoor functions</a:t>
            </a:r>
          </a:p>
        </p:txBody>
      </p:sp>
      <p:sp>
        <p:nvSpPr>
          <p:cNvPr id="24581" name="Rectangle 3"/>
          <p:cNvSpPr>
            <a:spLocks noGrp="1" noChangeArrowheads="1"/>
          </p:cNvSpPr>
          <p:nvPr>
            <p:ph type="body" sz="half" idx="1"/>
          </p:nvPr>
        </p:nvSpPr>
        <p:spPr>
          <a:xfrm>
            <a:off x="228600" y="1600200"/>
            <a:ext cx="8763000" cy="4648200"/>
          </a:xfrm>
        </p:spPr>
        <p:txBody>
          <a:bodyPr/>
          <a:lstStyle/>
          <a:p>
            <a:pPr>
              <a:spcBef>
                <a:spcPts val="200"/>
              </a:spcBef>
            </a:pPr>
            <a:r>
              <a:rPr lang="en-US" sz="2000" dirty="0">
                <a:latin typeface="Calibri" panose="020F0502020204030204" pitchFamily="34" charset="0"/>
                <a:cs typeface="Calibri" panose="020F0502020204030204" pitchFamily="34" charset="0"/>
              </a:rPr>
              <a:t>Public Key systems are based on “computationally hard”  “trap door problems”.</a:t>
            </a:r>
          </a:p>
          <a:p>
            <a:pPr lvl="1">
              <a:spcBef>
                <a:spcPts val="200"/>
              </a:spcBef>
            </a:pPr>
            <a:r>
              <a:rPr lang="en-US" sz="2000" dirty="0">
                <a:latin typeface="Calibri" panose="020F0502020204030204" pitchFamily="34" charset="0"/>
                <a:cs typeface="Calibri" panose="020F0502020204030204" pitchFamily="34" charset="0"/>
              </a:rPr>
              <a:t>Find a function y=f(x) which is easy to compute but hard to invert without “secret” information, t forming the trapdoor.  With t, it is easy to compute g(t, f(x))=x</a:t>
            </a:r>
          </a:p>
          <a:p>
            <a:pPr>
              <a:spcBef>
                <a:spcPts val="200"/>
              </a:spcBef>
            </a:pPr>
            <a:r>
              <a:rPr lang="en-US" sz="2000" dirty="0">
                <a:latin typeface="Calibri" panose="020F0502020204030204" pitchFamily="34" charset="0"/>
                <a:cs typeface="Calibri" panose="020F0502020204030204" pitchFamily="34" charset="0"/>
              </a:rPr>
              <a:t>Some trapdoors</a:t>
            </a:r>
          </a:p>
          <a:p>
            <a:pPr lvl="1">
              <a:spcBef>
                <a:spcPts val="200"/>
              </a:spcBef>
            </a:pPr>
            <a:r>
              <a:rPr lang="en-US" sz="2000" dirty="0">
                <a:latin typeface="Calibri" panose="020F0502020204030204" pitchFamily="34" charset="0"/>
                <a:cs typeface="Calibri" panose="020F0502020204030204" pitchFamily="34" charset="0"/>
              </a:rPr>
              <a:t>Factoring: f(x) =</a:t>
            </a:r>
            <a:r>
              <a:rPr lang="en-US" sz="2000" dirty="0" err="1">
                <a:latin typeface="Calibri" panose="020F0502020204030204" pitchFamily="34" charset="0"/>
                <a:cs typeface="Calibri" panose="020F0502020204030204" pitchFamily="34" charset="0"/>
              </a:rPr>
              <a:t>x</a:t>
            </a:r>
            <a:r>
              <a:rPr lang="en-US" sz="2000" baseline="30000" dirty="0" err="1">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(mod n).  n=</a:t>
            </a:r>
            <a:r>
              <a:rPr lang="en-US" sz="2000" dirty="0" err="1">
                <a:latin typeface="Calibri" panose="020F0502020204030204" pitchFamily="34" charset="0"/>
                <a:cs typeface="Calibri" panose="020F0502020204030204" pitchFamily="34" charset="0"/>
              </a:rPr>
              <a:t>pq</a:t>
            </a:r>
            <a:r>
              <a:rPr lang="en-US" sz="2000" dirty="0">
                <a:latin typeface="Calibri" panose="020F0502020204030204" pitchFamily="34" charset="0"/>
                <a:cs typeface="Calibri" panose="020F0502020204030204" pitchFamily="34" charset="0"/>
              </a:rPr>
              <a:t>, p, q are “large” primes –thousands of bits long.  Knowledge of p and q is the trapdoor.</a:t>
            </a:r>
          </a:p>
          <a:p>
            <a:pPr lvl="1">
              <a:spcBef>
                <a:spcPts val="200"/>
              </a:spcBef>
            </a:pPr>
            <a:r>
              <a:rPr lang="en-US" sz="2000" dirty="0">
                <a:latin typeface="Calibri" panose="020F0502020204030204" pitchFamily="34" charset="0"/>
                <a:cs typeface="Calibri" panose="020F0502020204030204" pitchFamily="34" charset="0"/>
              </a:rPr>
              <a:t>Discrete Log: h=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a</a:t>
            </a:r>
            <a:r>
              <a:rPr lang="en-US" sz="2000" dirty="0">
                <a:latin typeface="Calibri" panose="020F0502020204030204" pitchFamily="34" charset="0"/>
                <a:cs typeface="Calibri" panose="020F0502020204030204" pitchFamily="34" charset="0"/>
              </a:rPr>
              <a:t> (mod p).  f(x)= (</a:t>
            </a:r>
            <a:r>
              <a:rPr lang="en-US" sz="2000" dirty="0" err="1">
                <a:latin typeface="Calibri" panose="020F0502020204030204" pitchFamily="34" charset="0"/>
                <a:cs typeface="Calibri" panose="020F0502020204030204" pitchFamily="34" charset="0"/>
              </a:rPr>
              <a:t>xh</a:t>
            </a:r>
            <a:r>
              <a:rPr lang="en-US" sz="2000" baseline="30000" dirty="0" err="1">
                <a:latin typeface="Calibri" panose="020F0502020204030204" pitchFamily="34" charset="0"/>
                <a:cs typeface="Calibri" panose="020F0502020204030204" pitchFamily="34" charset="0"/>
              </a:rPr>
              <a:t>b</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b</a:t>
            </a:r>
            <a:r>
              <a:rPr lang="en-US" sz="2000" dirty="0">
                <a:latin typeface="Calibri" panose="020F0502020204030204" pitchFamily="34" charset="0"/>
                <a:cs typeface="Calibri" panose="020F0502020204030204" pitchFamily="34" charset="0"/>
              </a:rPr>
              <a:t>), b selected at random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a is the trapdoor.</a:t>
            </a:r>
          </a:p>
          <a:p>
            <a:pPr lvl="1">
              <a:spcBef>
                <a:spcPts val="200"/>
              </a:spcBef>
            </a:pPr>
            <a:r>
              <a:rPr lang="en-US" sz="2000" dirty="0">
                <a:latin typeface="Calibri" panose="020F0502020204030204" pitchFamily="34" charset="0"/>
                <a:cs typeface="Calibri" panose="020F0502020204030204" pitchFamily="34" charset="0"/>
              </a:rPr>
              <a:t>Elliptic curve discrete log:  Given Elliptic curve E(</a:t>
            </a:r>
            <a:r>
              <a:rPr lang="en-US" sz="2000" dirty="0" err="1">
                <a:latin typeface="Calibri" panose="020F0502020204030204" pitchFamily="34" charset="0"/>
                <a:cs typeface="Calibri" panose="020F0502020204030204" pitchFamily="34" charset="0"/>
              </a:rPr>
              <a:t>a,b</a:t>
            </a:r>
            <a:r>
              <a:rPr lang="en-US" sz="2000" dirty="0">
                <a:latin typeface="Calibri" panose="020F0502020204030204" pitchFamily="34" charset="0"/>
                <a:cs typeface="Calibri" panose="020F0502020204030204" pitchFamily="34" charset="0"/>
              </a:rPr>
              <a:t>): y</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+ax+b, over a finite field </a:t>
            </a:r>
            <a:r>
              <a:rPr lang="en-US" sz="2000" dirty="0" err="1">
                <a:latin typeface="Calibri" panose="020F0502020204030204" pitchFamily="34" charset="0"/>
                <a:cs typeface="Calibri" panose="020F0502020204030204" pitchFamily="34" charset="0"/>
              </a:rPr>
              <a:t>Z</a:t>
            </a:r>
            <a:r>
              <a:rPr lang="en-US" sz="2000" baseline="-25000" dirty="0" err="1">
                <a:latin typeface="Calibri" panose="020F0502020204030204" pitchFamily="34" charset="0"/>
                <a:cs typeface="Calibri" panose="020F0502020204030204" pitchFamily="34" charset="0"/>
              </a:rPr>
              <a:t>p</a:t>
            </a:r>
            <a:r>
              <a:rPr lang="en-US" sz="2000" dirty="0">
                <a:latin typeface="Calibri" panose="020F0502020204030204" pitchFamily="34" charset="0"/>
                <a:cs typeface="Calibri" panose="020F0502020204030204" pitchFamily="34" charset="0"/>
              </a:rPr>
              <a:t>, and a base point B= </a:t>
            </a:r>
            <a:r>
              <a:rPr lang="en-US" sz="2000" dirty="0" err="1">
                <a:latin typeface="Calibri" panose="020F0502020204030204" pitchFamily="34" charset="0"/>
                <a:cs typeface="Calibri" panose="020F0502020204030204" pitchFamily="34" charset="0"/>
              </a:rPr>
              <a:t>nP</a:t>
            </a:r>
            <a:r>
              <a:rPr lang="en-US" sz="2000" dirty="0">
                <a:latin typeface="Calibri" panose="020F0502020204030204" pitchFamily="34" charset="0"/>
                <a:cs typeface="Calibri" panose="020F0502020204030204" pitchFamily="34" charset="0"/>
              </a:rPr>
              <a:t>.  Message is encoded as point on E(a, b), M.  f(M)= (</a:t>
            </a:r>
            <a:r>
              <a:rPr lang="en-US" sz="2000" dirty="0" err="1">
                <a:latin typeface="Calibri" panose="020F0502020204030204" pitchFamily="34" charset="0"/>
                <a:cs typeface="Calibri" panose="020F0502020204030204" pitchFamily="34" charset="0"/>
              </a:rPr>
              <a:t>M+rB</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rP</a:t>
            </a:r>
            <a:r>
              <a:rPr lang="en-US" sz="2000" dirty="0">
                <a:latin typeface="Calibri" panose="020F0502020204030204" pitchFamily="34" charset="0"/>
                <a:cs typeface="Calibri" panose="020F0502020204030204" pitchFamily="34" charset="0"/>
              </a:rPr>
              <a:t>).  r is picked randomly by </a:t>
            </a:r>
            <a:r>
              <a:rPr lang="en-US" sz="2000" dirty="0" err="1">
                <a:latin typeface="Calibri" panose="020F0502020204030204" pitchFamily="34" charset="0"/>
                <a:cs typeface="Calibri" panose="020F0502020204030204" pitchFamily="34" charset="0"/>
              </a:rPr>
              <a:t>encryptor</a:t>
            </a:r>
            <a:r>
              <a:rPr lang="en-US" sz="2000" dirty="0">
                <a:latin typeface="Calibri" panose="020F0502020204030204" pitchFamily="34" charset="0"/>
                <a:cs typeface="Calibri" panose="020F0502020204030204" pitchFamily="34" charset="0"/>
              </a:rPr>
              <a:t>.  Trapdoor is n.</a:t>
            </a:r>
          </a:p>
        </p:txBody>
      </p:sp>
    </p:spTree>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7810" name="Rectangle 2"/>
          <p:cNvSpPr>
            <a:spLocks noGrp="1" noChangeArrowheads="1"/>
          </p:cNvSpPr>
          <p:nvPr>
            <p:ph type="title"/>
          </p:nvPr>
        </p:nvSpPr>
        <p:spPr>
          <a:xfrm>
            <a:off x="685800" y="76200"/>
            <a:ext cx="7772400" cy="685800"/>
          </a:xfrm>
        </p:spPr>
        <p:txBody>
          <a:bodyPr/>
          <a:lstStyle/>
          <a:p>
            <a:r>
              <a:rPr lang="en-US" sz="3600"/>
              <a:t>Factoring Algorithms</a:t>
            </a:r>
          </a:p>
        </p:txBody>
      </p:sp>
      <p:pic>
        <p:nvPicPr>
          <p:cNvPr id="247814" name="Picture 6" descr="slide0035_image012"/>
          <p:cNvPicPr>
            <a:picLocks noChangeAspect="1" noChangeArrowheads="1"/>
          </p:cNvPicPr>
          <p:nvPr/>
        </p:nvPicPr>
        <p:blipFill>
          <a:blip r:embed="rId2" cstate="print"/>
          <a:srcRect/>
          <a:stretch>
            <a:fillRect/>
          </a:stretch>
        </p:blipFill>
        <p:spPr bwMode="auto">
          <a:xfrm>
            <a:off x="533400" y="1752600"/>
            <a:ext cx="7467600" cy="3352800"/>
          </a:xfrm>
          <a:prstGeom prst="rect">
            <a:avLst/>
          </a:prstGeom>
          <a:noFill/>
        </p:spPr>
      </p:pic>
      <p:sp>
        <p:nvSpPr>
          <p:cNvPr id="7" name="Slide Number Placeholder 5"/>
          <p:cNvSpPr>
            <a:spLocks noGrp="1"/>
          </p:cNvSpPr>
          <p:nvPr>
            <p:ph type="sldNum" sz="quarter" idx="12"/>
          </p:nvPr>
        </p:nvSpPr>
        <p:spPr>
          <a:xfrm>
            <a:off x="6553200" y="6248400"/>
            <a:ext cx="1905000" cy="457200"/>
          </a:xfrm>
          <a:noFill/>
        </p:spPr>
        <p:txBody>
          <a:bodyPr/>
          <a:lstStyle/>
          <a:p>
            <a:fld id="{A8548F73-D5D0-4503-80D3-5013094FB462}" type="slidenum">
              <a:rPr lang="en-US" smtClean="0"/>
              <a:pPr/>
              <a:t>90</a:t>
            </a:fld>
            <a:endParaRPr lang="en-US"/>
          </a:p>
        </p:txBody>
      </p:sp>
      <p:sp>
        <p:nvSpPr>
          <p:cNvPr id="10" name="TextBox 9"/>
          <p:cNvSpPr txBox="1"/>
          <p:nvPr/>
        </p:nvSpPr>
        <p:spPr>
          <a:xfrm>
            <a:off x="4343400" y="6321623"/>
            <a:ext cx="2303836" cy="307777"/>
          </a:xfrm>
          <a:prstGeom prst="rect">
            <a:avLst/>
          </a:prstGeom>
          <a:noFill/>
        </p:spPr>
        <p:txBody>
          <a:bodyPr wrap="none" rtlCol="0">
            <a:spAutoFit/>
          </a:bodyPr>
          <a:lstStyle/>
          <a:p>
            <a:r>
              <a:rPr lang="en-US" sz="1400">
                <a:latin typeface="Arial" pitchFamily="34" charset="0"/>
                <a:cs typeface="Arial" pitchFamily="34" charset="0"/>
              </a:rPr>
              <a:t>Example from Mark Stamp</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5" name="Slide Number Placeholder 5"/>
          <p:cNvSpPr>
            <a:spLocks noGrp="1"/>
          </p:cNvSpPr>
          <p:nvPr>
            <p:ph type="sldNum" sz="quarter" idx="12"/>
          </p:nvPr>
        </p:nvSpPr>
        <p:spPr>
          <a:noFill/>
        </p:spPr>
        <p:txBody>
          <a:bodyPr/>
          <a:lstStyle/>
          <a:p>
            <a:fld id="{5A87C188-DA0C-41BF-992B-5EB4DB367E15}" type="slidenum">
              <a:rPr lang="en-US" smtClean="0"/>
              <a:pPr/>
              <a:t>91</a:t>
            </a:fld>
            <a:endParaRPr lang="en-US"/>
          </a:p>
        </p:txBody>
      </p:sp>
      <p:sp>
        <p:nvSpPr>
          <p:cNvPr id="84996" name="Rectangle 2"/>
          <p:cNvSpPr>
            <a:spLocks noGrp="1" noChangeArrowheads="1"/>
          </p:cNvSpPr>
          <p:nvPr>
            <p:ph type="title"/>
          </p:nvPr>
        </p:nvSpPr>
        <p:spPr>
          <a:xfrm>
            <a:off x="685800" y="0"/>
            <a:ext cx="7772400" cy="838200"/>
          </a:xfrm>
        </p:spPr>
        <p:txBody>
          <a:bodyPr/>
          <a:lstStyle/>
          <a:p>
            <a:r>
              <a:rPr lang="en-US" sz="3600"/>
              <a:t>Work Factors</a:t>
            </a:r>
          </a:p>
        </p:txBody>
      </p:sp>
      <p:graphicFrame>
        <p:nvGraphicFramePr>
          <p:cNvPr id="8" name="Table 7"/>
          <p:cNvGraphicFramePr>
            <a:graphicFrameLocks noGrp="1"/>
          </p:cNvGraphicFramePr>
          <p:nvPr>
            <p:extLst>
              <p:ext uri="{D42A27DB-BD31-4B8C-83A1-F6EECF244321}">
                <p14:modId xmlns:p14="http://schemas.microsoft.com/office/powerpoint/2010/main" val="2121863990"/>
              </p:ext>
            </p:extLst>
          </p:nvPr>
        </p:nvGraphicFramePr>
        <p:xfrm>
          <a:off x="1371600" y="1615440"/>
          <a:ext cx="6248400" cy="1584960"/>
        </p:xfrm>
        <a:graphic>
          <a:graphicData uri="http://schemas.openxmlformats.org/drawingml/2006/table">
            <a:tbl>
              <a:tblPr firstRow="1" bandRow="1">
                <a:tableStyleId>{5C22544A-7EE6-4342-B048-85BDC9FD1C3A}</a:tableStyleId>
              </a:tblPr>
              <a:tblGrid>
                <a:gridCol w="3200400">
                  <a:extLst>
                    <a:ext uri="{9D8B030D-6E8A-4147-A177-3AD203B41FA5}">
                      <a16:colId xmlns:a16="http://schemas.microsoft.com/office/drawing/2014/main" val="20000"/>
                    </a:ext>
                  </a:extLst>
                </a:gridCol>
                <a:gridCol w="3048000">
                  <a:extLst>
                    <a:ext uri="{9D8B030D-6E8A-4147-A177-3AD203B41FA5}">
                      <a16:colId xmlns:a16="http://schemas.microsoft.com/office/drawing/2014/main" val="20001"/>
                    </a:ext>
                  </a:extLst>
                </a:gridCol>
              </a:tblGrid>
              <a:tr h="370840">
                <a:tc>
                  <a:txBody>
                    <a:bodyPr/>
                    <a:lstStyle/>
                    <a:p>
                      <a:pPr algn="r"/>
                      <a:r>
                        <a:rPr lang="en-US" sz="2000">
                          <a:solidFill>
                            <a:schemeClr val="tx1"/>
                          </a:solidFill>
                          <a:latin typeface="Calibri" panose="020F0502020204030204" pitchFamily="34" charset="0"/>
                          <a:cs typeface="Calibri" panose="020F0502020204030204" pitchFamily="34" charset="0"/>
                        </a:rPr>
                        <a:t>Method</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f(x)</a:t>
                      </a:r>
                    </a:p>
                  </a:txBody>
                  <a:tcPr/>
                </a:tc>
                <a:extLst>
                  <a:ext uri="{0D108BD9-81ED-4DB2-BD59-A6C34878D82A}">
                    <a16:rowId xmlns:a16="http://schemas.microsoft.com/office/drawing/2014/main" val="10000"/>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Trial Division</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p>
                  </a:txBody>
                  <a:tcPr/>
                </a:tc>
                <a:extLst>
                  <a:ext uri="{0D108BD9-81ED-4DB2-BD59-A6C34878D82A}">
                    <a16:rowId xmlns:a16="http://schemas.microsoft.com/office/drawing/2014/main" val="10001"/>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Quadratic Sieve</a:t>
                      </a:r>
                    </a:p>
                  </a:txBody>
                  <a:tcPr/>
                </a:tc>
                <a:tc>
                  <a:txBody>
                    <a:bodyPr/>
                    <a:lstStyle/>
                    <a:p>
                      <a:pPr algn="r"/>
                      <a:r>
                        <a:rPr lang="en-US" sz="2000">
                          <a:solidFill>
                            <a:schemeClr val="tx1"/>
                          </a:solidFill>
                          <a:latin typeface="Calibri" panose="020F0502020204030204" pitchFamily="34" charset="0"/>
                          <a:cs typeface="Calibri" panose="020F0502020204030204" pitchFamily="34" charset="0"/>
                        </a:rPr>
                        <a:t>(n </a:t>
                      </a:r>
                      <a:r>
                        <a:rPr lang="en-US" sz="2000" err="1">
                          <a:solidFill>
                            <a:schemeClr val="tx1"/>
                          </a:solidFill>
                          <a:latin typeface="Calibri" panose="020F0502020204030204" pitchFamily="34" charset="0"/>
                          <a:cs typeface="Calibri" panose="020F0502020204030204" pitchFamily="34" charset="0"/>
                        </a:rPr>
                        <a:t>lg</a:t>
                      </a:r>
                      <a:r>
                        <a:rPr lang="en-US" sz="2000">
                          <a:solidFill>
                            <a:schemeClr val="tx1"/>
                          </a:solidFill>
                          <a:latin typeface="Calibri" panose="020F0502020204030204" pitchFamily="34" charset="0"/>
                          <a:cs typeface="Calibri" panose="020F0502020204030204" pitchFamily="34" charset="0"/>
                        </a:rPr>
                        <a:t>(n))</a:t>
                      </a:r>
                      <a:r>
                        <a:rPr lang="en-US" sz="2000" baseline="30000">
                          <a:solidFill>
                            <a:schemeClr val="tx1"/>
                          </a:solidFill>
                          <a:latin typeface="Calibri" panose="020F0502020204030204" pitchFamily="34" charset="0"/>
                          <a:cs typeface="Calibri" panose="020F0502020204030204" pitchFamily="34" charset="0"/>
                        </a:rPr>
                        <a:t>1/2</a:t>
                      </a:r>
                    </a:p>
                  </a:txBody>
                  <a:tcPr/>
                </a:tc>
                <a:extLst>
                  <a:ext uri="{0D108BD9-81ED-4DB2-BD59-A6C34878D82A}">
                    <a16:rowId xmlns:a16="http://schemas.microsoft.com/office/drawing/2014/main" val="10002"/>
                  </a:ext>
                </a:extLst>
              </a:tr>
              <a:tr h="370840">
                <a:tc>
                  <a:txBody>
                    <a:bodyPr/>
                    <a:lstStyle/>
                    <a:p>
                      <a:pPr algn="l"/>
                      <a:r>
                        <a:rPr lang="en-US" sz="2000">
                          <a:solidFill>
                            <a:schemeClr val="tx1"/>
                          </a:solidFill>
                          <a:latin typeface="Calibri" panose="020F0502020204030204" pitchFamily="34" charset="0"/>
                          <a:cs typeface="Calibri" panose="020F0502020204030204" pitchFamily="34" charset="0"/>
                        </a:rPr>
                        <a:t>Number Field Sieve</a:t>
                      </a:r>
                    </a:p>
                  </a:txBody>
                  <a:tcPr/>
                </a:tc>
                <a:tc>
                  <a:txBody>
                    <a:bodyPr/>
                    <a:lstStyle/>
                    <a:p>
                      <a:pPr algn="r"/>
                      <a:r>
                        <a:rPr lang="en-US" sz="2000" dirty="0">
                          <a:solidFill>
                            <a:schemeClr val="tx1"/>
                          </a:solidFill>
                          <a:latin typeface="Calibri" panose="020F0502020204030204" pitchFamily="34" charset="0"/>
                          <a:cs typeface="Calibri" panose="020F0502020204030204" pitchFamily="34" charset="0"/>
                        </a:rPr>
                        <a:t>1.9223 n</a:t>
                      </a:r>
                      <a:r>
                        <a:rPr lang="en-US" sz="2000" baseline="30000" dirty="0">
                          <a:solidFill>
                            <a:schemeClr val="tx1"/>
                          </a:solidFill>
                          <a:latin typeface="Calibri" panose="020F0502020204030204" pitchFamily="34" charset="0"/>
                          <a:cs typeface="Calibri" panose="020F0502020204030204" pitchFamily="34" charset="0"/>
                        </a:rPr>
                        <a:t>1/3</a:t>
                      </a:r>
                      <a:r>
                        <a:rPr lang="en-US" sz="2000" baseline="0" dirty="0">
                          <a:solidFill>
                            <a:schemeClr val="tx1"/>
                          </a:solidFill>
                          <a:latin typeface="Calibri" panose="020F0502020204030204" pitchFamily="34" charset="0"/>
                          <a:cs typeface="Calibri" panose="020F0502020204030204" pitchFamily="34" charset="0"/>
                        </a:rPr>
                        <a:t> lg(n)</a:t>
                      </a:r>
                      <a:r>
                        <a:rPr lang="en-US" sz="2000" baseline="30000" dirty="0">
                          <a:solidFill>
                            <a:schemeClr val="tx1"/>
                          </a:solidFill>
                          <a:latin typeface="Calibri" panose="020F0502020204030204" pitchFamily="34" charset="0"/>
                          <a:cs typeface="Calibri" panose="020F0502020204030204" pitchFamily="34" charset="0"/>
                        </a:rPr>
                        <a:t>2/3</a:t>
                      </a:r>
                    </a:p>
                  </a:txBody>
                  <a:tcPr/>
                </a:tc>
                <a:extLst>
                  <a:ext uri="{0D108BD9-81ED-4DB2-BD59-A6C34878D82A}">
                    <a16:rowId xmlns:a16="http://schemas.microsoft.com/office/drawing/2014/main" val="10003"/>
                  </a:ext>
                </a:extLst>
              </a:tr>
            </a:tbl>
          </a:graphicData>
        </a:graphic>
      </p:graphicFrame>
      <p:sp>
        <p:nvSpPr>
          <p:cNvPr id="9" name="TextBox 8"/>
          <p:cNvSpPr txBox="1"/>
          <p:nvPr/>
        </p:nvSpPr>
        <p:spPr>
          <a:xfrm>
            <a:off x="304800" y="3657600"/>
            <a:ext cx="8458200" cy="1447800"/>
          </a:xfrm>
          <a:prstGeom prst="rect">
            <a:avLst/>
          </a:prstGeom>
          <a:noFill/>
        </p:spPr>
        <p:txBody>
          <a:bodyPr wrap="square" rtlCol="0">
            <a:noAutofit/>
          </a:bodyPr>
          <a:lstStyle/>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Quadratic Sieve: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[1/2, 1+o(1)]</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ECM: </a:t>
            </a:r>
            <a:r>
              <a:rPr kumimoji="1" lang="en-US" sz="2000" kern="0" dirty="0" err="1">
                <a:solidFill>
                  <a:srgbClr val="000000"/>
                </a:solidFill>
                <a:latin typeface="Calibri" panose="020F0502020204030204" pitchFamily="34" charset="0"/>
                <a:cs typeface="Calibri" panose="020F0502020204030204" pitchFamily="34" charset="0"/>
              </a:rPr>
              <a:t>L</a:t>
            </a:r>
            <a:r>
              <a:rPr kumimoji="1" lang="en-US" sz="2000" kern="0" baseline="-25000" dirty="0" err="1">
                <a:solidFill>
                  <a:srgbClr val="000000"/>
                </a:solidFill>
                <a:latin typeface="Calibri" panose="020F0502020204030204" pitchFamily="34" charset="0"/>
                <a:cs typeface="Calibri" panose="020F0502020204030204" pitchFamily="34" charset="0"/>
              </a:rPr>
              <a:t>p</a:t>
            </a:r>
            <a:r>
              <a:rPr kumimoji="1" lang="en-US" sz="2000" kern="0" dirty="0">
                <a:solidFill>
                  <a:srgbClr val="000000"/>
                </a:solidFill>
                <a:latin typeface="Calibri" panose="020F0502020204030204" pitchFamily="34" charset="0"/>
                <a:cs typeface="Calibri" panose="020F0502020204030204" pitchFamily="34" charset="0"/>
              </a:rPr>
              <a:t>[1/2, -√(1/2)] where p is smallest prime dividing n.</a:t>
            </a:r>
          </a:p>
          <a:p>
            <a:pPr marL="342900" lvl="0" indent="-342900">
              <a:spcBef>
                <a:spcPts val="200"/>
              </a:spcBef>
              <a:buFontTx/>
              <a:buChar char="•"/>
            </a:pPr>
            <a:r>
              <a:rPr kumimoji="1" lang="en-US" sz="2000" kern="0" dirty="0">
                <a:solidFill>
                  <a:srgbClr val="000000"/>
                </a:solidFill>
                <a:latin typeface="Calibri" panose="020F0502020204030204" pitchFamily="34" charset="0"/>
                <a:cs typeface="Calibri" panose="020F0502020204030204" pitchFamily="34" charset="0"/>
              </a:rPr>
              <a:t>NFS (Pollard again): L</a:t>
            </a:r>
            <a:r>
              <a:rPr kumimoji="1" lang="en-US" sz="2000" kern="0" baseline="-25000" dirty="0">
                <a:solidFill>
                  <a:srgbClr val="000000"/>
                </a:solidFill>
                <a:latin typeface="Calibri" panose="020F0502020204030204" pitchFamily="34" charset="0"/>
                <a:cs typeface="Calibri" panose="020F0502020204030204" pitchFamily="34" charset="0"/>
              </a:rPr>
              <a:t>n</a:t>
            </a:r>
            <a:r>
              <a:rPr kumimoji="1" lang="en-US" sz="2000" kern="0" dirty="0">
                <a:solidFill>
                  <a:srgbClr val="000000"/>
                </a:solidFill>
                <a:latin typeface="Calibri" panose="020F0502020204030204" pitchFamily="34" charset="0"/>
                <a:cs typeface="Calibri" panose="020F0502020204030204" pitchFamily="34" charset="0"/>
              </a:rPr>
              <a:t>[1/3, (64/9)</a:t>
            </a:r>
            <a:r>
              <a:rPr kumimoji="1" lang="en-US" sz="2000" kern="0" baseline="30000" dirty="0">
                <a:solidFill>
                  <a:srgbClr val="000000"/>
                </a:solidFill>
                <a:latin typeface="Calibri" panose="020F0502020204030204" pitchFamily="34" charset="0"/>
                <a:cs typeface="Calibri" panose="020F0502020204030204" pitchFamily="34" charset="0"/>
              </a:rPr>
              <a:t>(1/3)</a:t>
            </a:r>
            <a:r>
              <a:rPr kumimoji="1" lang="en-US" sz="2000" kern="0" dirty="0">
                <a:solidFill>
                  <a:srgbClr val="000000"/>
                </a:solidFill>
                <a:latin typeface="Calibri" panose="020F0502020204030204" pitchFamily="34" charset="0"/>
                <a:cs typeface="Calibri" panose="020F0502020204030204" pitchFamily="34" charset="0"/>
              </a:rPr>
              <a:t>].</a:t>
            </a:r>
          </a:p>
          <a:p>
            <a:pPr>
              <a:spcBef>
                <a:spcPts val="200"/>
              </a:spcBef>
              <a:buFont typeface="Arial" pitchFamily="34" charset="0"/>
              <a:buChar char="•"/>
            </a:pPr>
            <a:r>
              <a:rPr lang="en-US" sz="2000" dirty="0">
                <a:latin typeface="Calibri" panose="020F0502020204030204" pitchFamily="34" charset="0"/>
                <a:cs typeface="Calibri" panose="020F0502020204030204" pitchFamily="34" charset="0"/>
              </a:rPr>
              <a:t>   QS best for N up to 390 bit 117 digits), then NFS.</a:t>
            </a: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3" name="Slide Number Placeholder 5"/>
          <p:cNvSpPr>
            <a:spLocks noGrp="1"/>
          </p:cNvSpPr>
          <p:nvPr>
            <p:ph type="sldNum" sz="quarter" idx="12"/>
          </p:nvPr>
        </p:nvSpPr>
        <p:spPr>
          <a:noFill/>
        </p:spPr>
        <p:txBody>
          <a:bodyPr/>
          <a:lstStyle/>
          <a:p>
            <a:fld id="{C8E77B09-5214-422B-9A93-4A9C47A89F3C}" type="slidenum">
              <a:rPr lang="en-US" smtClean="0"/>
              <a:pPr/>
              <a:t>92</a:t>
            </a:fld>
            <a:endParaRPr lang="en-US"/>
          </a:p>
        </p:txBody>
      </p:sp>
      <p:sp>
        <p:nvSpPr>
          <p:cNvPr id="76804" name="Rectangle 2"/>
          <p:cNvSpPr>
            <a:spLocks noGrp="1" noChangeArrowheads="1"/>
          </p:cNvSpPr>
          <p:nvPr>
            <p:ph type="title"/>
          </p:nvPr>
        </p:nvSpPr>
        <p:spPr>
          <a:xfrm>
            <a:off x="762000" y="0"/>
            <a:ext cx="7772400" cy="914400"/>
          </a:xfrm>
        </p:spPr>
        <p:txBody>
          <a:bodyPr/>
          <a:lstStyle/>
          <a:p>
            <a:r>
              <a:rPr lang="en-US" sz="3600"/>
              <a:t>RSA Caution: Homomorphism</a:t>
            </a:r>
          </a:p>
        </p:txBody>
      </p:sp>
      <p:sp>
        <p:nvSpPr>
          <p:cNvPr id="76805" name="Rectangle 3"/>
          <p:cNvSpPr>
            <a:spLocks noGrp="1" noChangeArrowheads="1"/>
          </p:cNvSpPr>
          <p:nvPr>
            <p:ph type="body" idx="1"/>
          </p:nvPr>
        </p:nvSpPr>
        <p:spPr>
          <a:xfrm>
            <a:off x="685800" y="1905000"/>
            <a:ext cx="7772400" cy="4114800"/>
          </a:xfrm>
        </p:spPr>
        <p:txBody>
          <a:bodyPr/>
          <a:lstStyle/>
          <a:p>
            <a:r>
              <a:rPr lang="en-US" sz="2000" dirty="0">
                <a:latin typeface="Calibri" panose="020F0502020204030204" pitchFamily="34" charset="0"/>
                <a:cs typeface="Calibri" panose="020F0502020204030204" pitchFamily="34" charset="0"/>
              </a:rPr>
              <a:t>Commutivity</a:t>
            </a:r>
          </a:p>
          <a:p>
            <a:pPr lvl="1"/>
            <a:r>
              <a:rPr lang="en-US" sz="2000" dirty="0">
                <a:latin typeface="Calibri" panose="020F0502020204030204" pitchFamily="34" charset="0"/>
                <a:cs typeface="Calibri" panose="020F0502020204030204" pitchFamily="34" charset="0"/>
              </a:rPr>
              <a:t>Given plain/cipher pairs (p</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a:t>
            </a:r>
            <a:r>
              <a:rPr lang="en-US" sz="2000" dirty="0" err="1">
                <a:latin typeface="Calibri" panose="020F0502020204030204" pitchFamily="34" charset="0"/>
                <a:cs typeface="Calibri" panose="020F0502020204030204" pitchFamily="34" charset="0"/>
              </a:rPr>
              <a:t>i</a:t>
            </a:r>
            <a:r>
              <a:rPr lang="en-US" sz="2000" dirty="0">
                <a:latin typeface="Calibri" panose="020F0502020204030204" pitchFamily="34" charset="0"/>
                <a:cs typeface="Calibri" panose="020F0502020204030204" pitchFamily="34" charset="0"/>
              </a:rPr>
              <a:t>= 1, 2,…, n, one can produce product pairs like (p</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p</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c</a:t>
            </a:r>
            <a:r>
              <a:rPr lang="en-US" sz="2000" baseline="-25000" dirty="0">
                <a:latin typeface="Calibri" panose="020F0502020204030204" pitchFamily="34" charset="0"/>
                <a:cs typeface="Calibri" panose="020F0502020204030204" pitchFamily="34" charset="0"/>
              </a:rPr>
              <a:t>1</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c</a:t>
            </a:r>
            <a:r>
              <a:rPr lang="en-US" sz="2000" baseline="-25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of corresponding plain/cipher pairs.</a:t>
            </a:r>
          </a:p>
          <a:p>
            <a:pPr lvl="1"/>
            <a:r>
              <a:rPr lang="en-US" sz="2000" dirty="0">
                <a:latin typeface="Calibri" panose="020F0502020204030204" pitchFamily="34" charset="0"/>
                <a:cs typeface="Calibri" panose="020F0502020204030204" pitchFamily="34" charset="0"/>
              </a:rPr>
              <a:t>Solution: padding</a:t>
            </a:r>
          </a:p>
          <a:p>
            <a:pPr marL="609600" indent="-609600"/>
            <a:endParaRPr lang="en-US" sz="2400" dirty="0"/>
          </a:p>
        </p:txBody>
      </p:sp>
    </p:spTree>
  </p:cSld>
  <p:clrMapOvr>
    <a:masterClrMapping/>
  </p:clrMapOvr>
  <p:transition/>
</p:sld>
</file>

<file path=ppt/slides/slide9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9" name="Slide Number Placeholder 5"/>
          <p:cNvSpPr>
            <a:spLocks noGrp="1"/>
          </p:cNvSpPr>
          <p:nvPr>
            <p:ph type="sldNum" sz="quarter" idx="12"/>
          </p:nvPr>
        </p:nvSpPr>
        <p:spPr>
          <a:noFill/>
        </p:spPr>
        <p:txBody>
          <a:bodyPr/>
          <a:lstStyle/>
          <a:p>
            <a:fld id="{01780CFB-05E6-4777-9D20-8FFA3F320CEB}" type="slidenum">
              <a:rPr lang="en-US" smtClean="0"/>
              <a:pPr/>
              <a:t>93</a:t>
            </a:fld>
            <a:endParaRPr lang="en-US"/>
          </a:p>
        </p:txBody>
      </p:sp>
      <p:sp>
        <p:nvSpPr>
          <p:cNvPr id="80900" name="Rectangle 2"/>
          <p:cNvSpPr>
            <a:spLocks noGrp="1" noChangeArrowheads="1"/>
          </p:cNvSpPr>
          <p:nvPr>
            <p:ph type="title"/>
          </p:nvPr>
        </p:nvSpPr>
        <p:spPr>
          <a:xfrm>
            <a:off x="685800" y="0"/>
            <a:ext cx="7772400" cy="914400"/>
          </a:xfrm>
        </p:spPr>
        <p:txBody>
          <a:bodyPr/>
          <a:lstStyle/>
          <a:p>
            <a:r>
              <a:rPr lang="en-US" sz="3600"/>
              <a:t>Factoring projects</a:t>
            </a:r>
          </a:p>
        </p:txBody>
      </p:sp>
      <p:sp>
        <p:nvSpPr>
          <p:cNvPr id="80901" name="Rectangle 3"/>
          <p:cNvSpPr>
            <a:spLocks noGrp="1" noChangeArrowheads="1"/>
          </p:cNvSpPr>
          <p:nvPr>
            <p:ph type="body" idx="1"/>
          </p:nvPr>
        </p:nvSpPr>
        <p:spPr>
          <a:xfrm>
            <a:off x="533400" y="1676400"/>
            <a:ext cx="8305800" cy="4724400"/>
          </a:xfrm>
        </p:spPr>
        <p:txBody>
          <a:bodyPr/>
          <a:lstStyle/>
          <a:p>
            <a:pPr>
              <a:lnSpc>
                <a:spcPct val="90000"/>
              </a:lnSpc>
              <a:spcBef>
                <a:spcPts val="200"/>
              </a:spcBef>
            </a:pPr>
            <a:r>
              <a:rPr lang="en-US" sz="2000" dirty="0">
                <a:latin typeface="Calibri" panose="020F0502020204030204" pitchFamily="34" charset="0"/>
                <a:cs typeface="Calibri" panose="020F0502020204030204" pitchFamily="34" charset="0"/>
              </a:rPr>
              <a:t>On August 22, 1999,  the 155-digit (512 bit) RSA Challenge Number was factored with the General Number Field Sieve.</a:t>
            </a:r>
          </a:p>
          <a:p>
            <a:pPr>
              <a:lnSpc>
                <a:spcPct val="90000"/>
              </a:lnSpc>
              <a:spcBef>
                <a:spcPts val="200"/>
              </a:spcBef>
            </a:pPr>
            <a:r>
              <a:rPr lang="en-US" sz="2000" dirty="0">
                <a:latin typeface="Calibri" panose="020F0502020204030204" pitchFamily="34" charset="0"/>
                <a:cs typeface="Calibri" panose="020F0502020204030204" pitchFamily="34" charset="0"/>
              </a:rPr>
              <a:t> Sieving took 35.7 CPU-years in total on... </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160 	175-400 MHz SGI and Sun workstations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8 	250 MHz SGI Origin 2000 processors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120 	300-450 MHz Pentium II PCs</a:t>
            </a:r>
          </a:p>
          <a:p>
            <a:pPr lvl="1">
              <a:lnSpc>
                <a:spcPct val="90000"/>
              </a:lnSpc>
              <a:spcBef>
                <a:spcPts val="200"/>
              </a:spcBef>
              <a:buFontTx/>
              <a:buNone/>
            </a:pPr>
            <a:r>
              <a:rPr lang="en-US" sz="2000" dirty="0">
                <a:latin typeface="Calibri" panose="020F0502020204030204" pitchFamily="34" charset="0"/>
                <a:cs typeface="Calibri" panose="020F0502020204030204" pitchFamily="34" charset="0"/>
              </a:rPr>
              <a:t>    4	500 MHz Digital/Compaq boxes</a:t>
            </a:r>
          </a:p>
          <a:p>
            <a:pPr>
              <a:lnSpc>
                <a:spcPct val="90000"/>
              </a:lnSpc>
              <a:spcBef>
                <a:spcPts val="200"/>
              </a:spcBef>
            </a:pPr>
            <a:r>
              <a:rPr lang="en-US" sz="2000" dirty="0">
                <a:latin typeface="Calibri" panose="020F0502020204030204" pitchFamily="34" charset="0"/>
                <a:cs typeface="Calibri" panose="020F0502020204030204" pitchFamily="34" charset="0"/>
              </a:rPr>
              <a:t>Total CPU-effort :  8000 MIPS years over  3.7 months.</a:t>
            </a:r>
          </a:p>
          <a:p>
            <a:pPr>
              <a:lnSpc>
                <a:spcPct val="90000"/>
              </a:lnSpc>
              <a:spcBef>
                <a:spcPts val="200"/>
              </a:spcBef>
            </a:pPr>
            <a:endParaRPr lang="en-US" sz="2000" dirty="0">
              <a:latin typeface="Calibri" panose="020F0502020204030204" pitchFamily="34" charset="0"/>
              <a:cs typeface="Calibri" panose="020F0502020204030204" pitchFamily="34" charset="0"/>
            </a:endParaRPr>
          </a:p>
          <a:p>
            <a:pPr>
              <a:lnSpc>
                <a:spcPct val="90000"/>
              </a:lnSpc>
              <a:spcBef>
                <a:spcPts val="200"/>
              </a:spcBef>
            </a:pPr>
            <a:r>
              <a:rPr lang="en-US" sz="2000" dirty="0">
                <a:latin typeface="Calibri" panose="020F0502020204030204" pitchFamily="34" charset="0"/>
                <a:cs typeface="Calibri" panose="020F0502020204030204" pitchFamily="34" charset="0"/>
              </a:rPr>
              <a:t>768-bit problem took 2,000 core years </a:t>
            </a:r>
          </a:p>
          <a:p>
            <a:pPr>
              <a:lnSpc>
                <a:spcPct val="90000"/>
              </a:lnSpc>
              <a:buFontTx/>
              <a:buNone/>
            </a:pPr>
            <a:endParaRPr lang="en-US" sz="2400" dirty="0"/>
          </a:p>
        </p:txBody>
      </p:sp>
    </p:spTree>
  </p:cSld>
  <p:clrMapOvr>
    <a:masterClrMapping/>
  </p:clrMapOvr>
  <p:transition/>
</p:sld>
</file>

<file path=ppt/slides/slide9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23" name="Slide Number Placeholder 5"/>
          <p:cNvSpPr>
            <a:spLocks noGrp="1"/>
          </p:cNvSpPr>
          <p:nvPr>
            <p:ph type="sldNum" sz="quarter" idx="12"/>
          </p:nvPr>
        </p:nvSpPr>
        <p:spPr>
          <a:noFill/>
        </p:spPr>
        <p:txBody>
          <a:bodyPr/>
          <a:lstStyle/>
          <a:p>
            <a:fld id="{84DA6A00-5AE8-4A21-B14F-97457FE953C6}" type="slidenum">
              <a:rPr lang="en-US" smtClean="0"/>
              <a:pPr/>
              <a:t>94</a:t>
            </a:fld>
            <a:endParaRPr lang="en-US"/>
          </a:p>
        </p:txBody>
      </p:sp>
      <p:sp>
        <p:nvSpPr>
          <p:cNvPr id="81924" name="Rectangle 2"/>
          <p:cNvSpPr>
            <a:spLocks noGrp="1" noChangeArrowheads="1"/>
          </p:cNvSpPr>
          <p:nvPr>
            <p:ph type="title"/>
          </p:nvPr>
        </p:nvSpPr>
        <p:spPr>
          <a:xfrm>
            <a:off x="685800" y="76200"/>
            <a:ext cx="7772400" cy="914400"/>
          </a:xfrm>
        </p:spPr>
        <p:txBody>
          <a:bodyPr/>
          <a:lstStyle/>
          <a:p>
            <a:r>
              <a:rPr lang="en-US" sz="3600"/>
              <a:t>RSA Summary</a:t>
            </a:r>
          </a:p>
        </p:txBody>
      </p:sp>
      <p:sp>
        <p:nvSpPr>
          <p:cNvPr id="81925" name="Rectangle 3"/>
          <p:cNvSpPr>
            <a:spLocks noGrp="1" noChangeArrowheads="1"/>
          </p:cNvSpPr>
          <p:nvPr>
            <p:ph type="body" idx="1"/>
          </p:nvPr>
        </p:nvSpPr>
        <p:spPr>
          <a:xfrm>
            <a:off x="533400" y="1905000"/>
            <a:ext cx="8153400" cy="2971800"/>
          </a:xfrm>
        </p:spPr>
        <p:txBody>
          <a:bodyPr/>
          <a:lstStyle/>
          <a:p>
            <a:r>
              <a:rPr lang="en-US" sz="2000" dirty="0"/>
              <a:t>RSA is a great algorithm.</a:t>
            </a:r>
          </a:p>
          <a:p>
            <a:r>
              <a:rPr lang="en-US" sz="2000" dirty="0"/>
              <a:t>Just don’t do anything stupid.</a:t>
            </a:r>
          </a:p>
          <a:p>
            <a:pPr lvl="1"/>
            <a:r>
              <a:rPr lang="en-US" sz="2000" dirty="0"/>
              <a:t>Reasonable exponents</a:t>
            </a:r>
          </a:p>
          <a:p>
            <a:pPr lvl="1"/>
            <a:r>
              <a:rPr lang="en-US" sz="2000" dirty="0"/>
              <a:t>Good padding</a:t>
            </a:r>
          </a:p>
          <a:p>
            <a:pPr lvl="1"/>
            <a:r>
              <a:rPr lang="en-US" sz="2000" dirty="0"/>
              <a:t>Good prime generation</a:t>
            </a:r>
          </a:p>
        </p:txBody>
      </p:sp>
    </p:spTree>
  </p:cSld>
  <p:clrMapOvr>
    <a:masterClrMapping/>
  </p:clrMapOvr>
  <p:transition/>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651" name="Slide Number Placeholder 5"/>
          <p:cNvSpPr>
            <a:spLocks noGrp="1"/>
          </p:cNvSpPr>
          <p:nvPr>
            <p:ph type="sldNum" sz="quarter" idx="12"/>
          </p:nvPr>
        </p:nvSpPr>
        <p:spPr>
          <a:noFill/>
        </p:spPr>
        <p:txBody>
          <a:bodyPr/>
          <a:lstStyle/>
          <a:p>
            <a:fld id="{E5127626-FC9E-46A5-A69A-9DC834047FB9}" type="slidenum">
              <a:rPr lang="en-US" smtClean="0"/>
              <a:pPr/>
              <a:t>95</a:t>
            </a:fld>
            <a:endParaRPr lang="en-US"/>
          </a:p>
        </p:txBody>
      </p:sp>
      <p:sp>
        <p:nvSpPr>
          <p:cNvPr id="155652" name="Rectangle 2"/>
          <p:cNvSpPr>
            <a:spLocks noGrp="1" noChangeArrowheads="1"/>
          </p:cNvSpPr>
          <p:nvPr>
            <p:ph type="title"/>
          </p:nvPr>
        </p:nvSpPr>
        <p:spPr>
          <a:xfrm>
            <a:off x="685800" y="228600"/>
            <a:ext cx="7772400" cy="990600"/>
          </a:xfrm>
        </p:spPr>
        <p:txBody>
          <a:bodyPr/>
          <a:lstStyle/>
          <a:p>
            <a:r>
              <a:rPr lang="en-US" sz="4000"/>
              <a:t>End</a:t>
            </a:r>
          </a:p>
        </p:txBody>
      </p:sp>
    </p:spTree>
  </p:cSld>
  <p:clrMapOvr>
    <a:masterClrMapping/>
  </p:clrMapOvr>
  <p:transition/>
</p:sld>
</file>

<file path=ppt/slides/slide9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96</a:t>
            </a:fld>
            <a:endParaRPr lang="en-US"/>
          </a:p>
        </p:txBody>
      </p:sp>
      <p:sp>
        <p:nvSpPr>
          <p:cNvPr id="89092" name="Rectangle 2"/>
          <p:cNvSpPr>
            <a:spLocks noGrp="1" noChangeArrowheads="1"/>
          </p:cNvSpPr>
          <p:nvPr>
            <p:ph type="title"/>
          </p:nvPr>
        </p:nvSpPr>
        <p:spPr>
          <a:xfrm>
            <a:off x="228600" y="76200"/>
            <a:ext cx="8686800" cy="685800"/>
          </a:xfrm>
        </p:spPr>
        <p:txBody>
          <a:bodyPr/>
          <a:lstStyle/>
          <a:p>
            <a:r>
              <a:rPr lang="en-US" sz="3600"/>
              <a:t>Square roots mod p  -- general comments</a:t>
            </a:r>
          </a:p>
        </p:txBody>
      </p:sp>
      <mc:AlternateContent xmlns:mc="http://schemas.openxmlformats.org/markup-compatibility/2006" xmlns:a14="http://schemas.microsoft.com/office/drawing/2010/main">
        <mc:Choice Requires="a14">
          <p:sp>
            <p:nvSpPr>
              <p:cNvPr id="89093" name="Rectangle 3"/>
              <p:cNvSpPr>
                <a:spLocks noGrp="1" noChangeArrowheads="1"/>
              </p:cNvSpPr>
              <p:nvPr>
                <p:ph type="body" idx="1"/>
              </p:nvPr>
            </p:nvSpPr>
            <p:spPr>
              <a:xfrm>
                <a:off x="533400" y="1792184"/>
                <a:ext cx="7924800" cy="44196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a:t>
                </a:r>
              </a:p>
              <a:p>
                <a:pPr>
                  <a:spcBef>
                    <a:spcPts val="200"/>
                  </a:spcBef>
                </a:pPr>
                <a:r>
                  <a:rPr lang="en-US" sz="2000" dirty="0">
                    <a:latin typeface="Calibri" panose="020F0502020204030204" pitchFamily="34" charset="0"/>
                    <a:cs typeface="Calibri" panose="020F0502020204030204" pitchFamily="34" charset="0"/>
                  </a:rPr>
                  <a:t>Remember, we can check to see if a is a quadratic residue by computing </a:t>
                </a:r>
                <a14:m>
                  <m:oMath xmlns:m="http://schemas.openxmlformats.org/officeDocument/2006/math">
                    <m:r>
                      <a:rPr lang="en-US" sz="2000" b="0" i="0" smtClean="0">
                        <a:latin typeface="Cambria Math" panose="02040503050406030204" pitchFamily="18" charset="0"/>
                      </a:rPr>
                      <m:t>(</m:t>
                    </m:r>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𝑎</m:t>
                        </m:r>
                      </m:num>
                      <m:den>
                        <m:r>
                          <a:rPr lang="en-US" sz="2000" b="0" i="1" smtClean="0">
                            <a:latin typeface="Cambria Math" panose="02040503050406030204" pitchFamily="18" charset="0"/>
                          </a:rPr>
                          <m:t>𝑝</m:t>
                        </m:r>
                      </m:den>
                    </m:f>
                    <m:r>
                      <a:rPr lang="en-US" sz="2000" b="0" i="1" smtClean="0">
                        <a:latin typeface="Cambria Math" panose="02040503050406030204" pitchFamily="18" charset="0"/>
                      </a:rPr>
                      <m:t>)</m:t>
                    </m:r>
                  </m:oMath>
                </a14:m>
                <a:r>
                  <a:rPr lang="en-US" sz="2000" dirty="0">
                    <a:latin typeface="Calibri" panose="020F0502020204030204" pitchFamily="34" charset="0"/>
                    <a:cs typeface="Calibri" panose="020F0502020204030204" pitchFamily="34" charset="0"/>
                  </a:rPr>
                  <a:t>.</a:t>
                </a:r>
              </a:p>
              <a:p>
                <a:pPr>
                  <a:spcBef>
                    <a:spcPts val="200"/>
                  </a:spcBef>
                </a:pPr>
                <a:r>
                  <a:rPr lang="en-US" sz="2000" dirty="0">
                    <a:latin typeface="Calibri" panose="020F0502020204030204" pitchFamily="34" charset="0"/>
                    <a:cs typeface="Calibri" panose="020F0502020204030204" pitchFamily="34" charset="0"/>
                  </a:rPr>
                  <a:t>If we know a generator of </a:t>
                </a:r>
                <a14:m>
                  <m:oMath xmlns:m="http://schemas.openxmlformats.org/officeDocument/2006/math">
                    <m:sSubSup>
                      <m:sSubSupPr>
                        <m:ctrlPr>
                          <a:rPr lang="en-US" sz="2000" i="1">
                            <a:latin typeface="Cambria Math" panose="02040503050406030204" pitchFamily="18" charset="0"/>
                            <a:sym typeface="Symbol" pitchFamily="18" charset="2"/>
                          </a:rPr>
                        </m:ctrlPr>
                      </m:sSubSupPr>
                      <m:e>
                        <m:r>
                          <a:rPr lang="en-US" sz="2000" i="1">
                            <a:latin typeface="Cambria Math" panose="02040503050406030204" pitchFamily="18" charset="0"/>
                            <a:ea typeface="Cambria Math" panose="02040503050406030204" pitchFamily="18" charset="0"/>
                            <a:sym typeface="Symbol" pitchFamily="18" charset="2"/>
                          </a:rPr>
                          <m:t>ℤ</m:t>
                        </m:r>
                      </m:e>
                      <m:sub>
                        <m:r>
                          <a:rPr lang="en-US" sz="2000" i="1">
                            <a:latin typeface="Cambria Math" panose="02040503050406030204" pitchFamily="18" charset="0"/>
                            <a:sym typeface="Symbol" pitchFamily="18" charset="2"/>
                          </a:rPr>
                          <m:t>𝑝</m:t>
                        </m:r>
                      </m:sub>
                      <m:sup>
                        <m:r>
                          <a:rPr lang="en-US" sz="2000" i="1">
                            <a:latin typeface="Cambria Math" panose="02040503050406030204" pitchFamily="18" charset="0"/>
                            <a:sym typeface="Symbol" pitchFamily="18" charset="2"/>
                          </a:rPr>
                          <m:t>∗</m:t>
                        </m:r>
                      </m:sup>
                    </m:sSubSup>
                  </m:oMath>
                </a14:m>
                <a:r>
                  <a:rPr lang="en-US" sz="2000" dirty="0">
                    <a:latin typeface="Calibri" panose="020F0502020204030204" pitchFamily="34" charset="0"/>
                    <a:cs typeface="Calibri" panose="020F0502020204030204" pitchFamily="34" charset="0"/>
                  </a:rPr>
                  <a:t>, g and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dirty="0">
                    <a:latin typeface="Calibri" panose="020F0502020204030204" pitchFamily="34" charset="0"/>
                    <a:cs typeface="Calibri" panose="020F0502020204030204" pitchFamily="34" charset="0"/>
                  </a:rPr>
                  <a:t>=a, then </a:t>
                </a:r>
                <a:r>
                  <a:rPr lang="en-US" sz="2000" dirty="0" err="1">
                    <a:latin typeface="Calibri" panose="020F0502020204030204" pitchFamily="34" charset="0"/>
                    <a:cs typeface="Calibri" panose="020F0502020204030204" pitchFamily="34" charset="0"/>
                  </a:rPr>
                  <a:t>g</a:t>
                </a:r>
                <a:r>
                  <a:rPr lang="en-US" sz="2000" baseline="30000" dirty="0" err="1">
                    <a:latin typeface="Calibri" panose="020F0502020204030204" pitchFamily="34" charset="0"/>
                    <a:cs typeface="Calibri" panose="020F0502020204030204" pitchFamily="34" charset="0"/>
                  </a:rPr>
                  <a:t>n</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=x (mod p).</a:t>
                </a:r>
              </a:p>
              <a:p>
                <a:pPr>
                  <a:spcBef>
                    <a:spcPts val="200"/>
                  </a:spcBef>
                </a:pPr>
                <a:r>
                  <a:rPr lang="en-US" sz="2000" dirty="0">
                    <a:latin typeface="Calibri" panose="020F0502020204030204" pitchFamily="34" charset="0"/>
                    <a:cs typeface="Calibri" panose="020F0502020204030204" pitchFamily="34" charset="0"/>
                  </a:rPr>
                  <a:t>Of course, this requires solving the discrete log problem so it does not offer a practical computational method.</a:t>
                </a:r>
              </a:p>
              <a:p>
                <a:pPr>
                  <a:spcBef>
                    <a:spcPts val="200"/>
                  </a:spcBef>
                </a:pPr>
                <a:r>
                  <a:rPr lang="en-US" sz="2000" dirty="0">
                    <a:latin typeface="Calibri" panose="020F0502020204030204" pitchFamily="34" charset="0"/>
                    <a:cs typeface="Calibri" panose="020F0502020204030204" pitchFamily="34" charset="0"/>
                  </a:rPr>
                  <a:t>Since there is no order relation, approximations (e.g.-Newton’s method) don’t help much.</a:t>
                </a:r>
              </a:p>
              <a:p>
                <a:pPr>
                  <a:spcBef>
                    <a:spcPts val="200"/>
                  </a:spcBef>
                </a:pPr>
                <a:endParaRPr lang="en-US" sz="2000" dirty="0">
                  <a:latin typeface="Calibri" panose="020F0502020204030204" pitchFamily="34" charset="0"/>
                  <a:cs typeface="Calibri" panose="020F0502020204030204" pitchFamily="34" charset="0"/>
                </a:endParaRPr>
              </a:p>
              <a:p>
                <a:pPr>
                  <a:spcBef>
                    <a:spcPts val="200"/>
                  </a:spcBef>
                </a:pPr>
                <a:r>
                  <a:rPr lang="en-US" sz="2000" dirty="0">
                    <a:latin typeface="Calibri" panose="020F0502020204030204" pitchFamily="34" charset="0"/>
                    <a:cs typeface="Calibri" panose="020F0502020204030204" pitchFamily="34" charset="0"/>
                  </a:rPr>
                  <a:t>Reference: Cohn, Computational Number Theory.</a:t>
                </a:r>
              </a:p>
              <a:p>
                <a:pPr>
                  <a:buNone/>
                </a:pPr>
                <a:endParaRPr lang="en-US" sz="2400" dirty="0"/>
              </a:p>
              <a:p>
                <a:endParaRPr lang="en-US" sz="2000" dirty="0"/>
              </a:p>
            </p:txBody>
          </p:sp>
        </mc:Choice>
        <mc:Fallback xmlns="">
          <p:sp>
            <p:nvSpPr>
              <p:cNvPr id="89093" name="Rectangle 3"/>
              <p:cNvSpPr>
                <a:spLocks noGrp="1" noRot="1" noChangeAspect="1" noMove="1" noResize="1" noEditPoints="1" noAdjustHandles="1" noChangeArrowheads="1" noChangeShapeType="1" noTextEdit="1"/>
              </p:cNvSpPr>
              <p:nvPr>
                <p:ph type="body" idx="1"/>
              </p:nvPr>
            </p:nvSpPr>
            <p:spPr>
              <a:xfrm>
                <a:off x="533400" y="1792184"/>
                <a:ext cx="7924800" cy="4419600"/>
              </a:xfrm>
              <a:blipFill>
                <a:blip r:embed="rId2"/>
                <a:stretch>
                  <a:fillRect l="-960" t="-860"/>
                </a:stretch>
              </a:blipFill>
            </p:spPr>
            <p:txBody>
              <a:bodyPr/>
              <a:lstStyle/>
              <a:p>
                <a:r>
                  <a:rPr lang="en-US">
                    <a:noFill/>
                  </a:rPr>
                  <a:t> </a:t>
                </a:r>
              </a:p>
            </p:txBody>
          </p:sp>
        </mc:Fallback>
      </mc:AlternateContent>
    </p:spTree>
  </p:cSld>
  <p:clrMapOvr>
    <a:masterClrMapping/>
  </p:clrMapOvr>
  <p:transition/>
</p:sld>
</file>

<file path=ppt/slides/slide9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97</a:t>
            </a:fld>
            <a:endParaRPr lang="en-US"/>
          </a:p>
        </p:txBody>
      </p:sp>
      <p:sp>
        <p:nvSpPr>
          <p:cNvPr id="89092" name="Rectangle 2"/>
          <p:cNvSpPr>
            <a:spLocks noGrp="1" noChangeArrowheads="1"/>
          </p:cNvSpPr>
          <p:nvPr>
            <p:ph type="title"/>
          </p:nvPr>
        </p:nvSpPr>
        <p:spPr>
          <a:xfrm>
            <a:off x="685800" y="76200"/>
            <a:ext cx="7772400" cy="685800"/>
          </a:xfrm>
        </p:spPr>
        <p:txBody>
          <a:bodyPr/>
          <a:lstStyle/>
          <a:p>
            <a:r>
              <a:rPr lang="en-US" sz="3600"/>
              <a:t>Square roots mod p --- simple cases</a:t>
            </a:r>
          </a:p>
        </p:txBody>
      </p:sp>
      <p:sp>
        <p:nvSpPr>
          <p:cNvPr id="89093" name="Rectangle 3"/>
          <p:cNvSpPr>
            <a:spLocks noGrp="1" noChangeArrowheads="1"/>
          </p:cNvSpPr>
          <p:nvPr>
            <p:ph type="body" idx="1"/>
          </p:nvPr>
        </p:nvSpPr>
        <p:spPr>
          <a:xfrm>
            <a:off x="457200" y="1447800"/>
            <a:ext cx="8305800" cy="48768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  First check (a/p)=1.</a:t>
            </a:r>
          </a:p>
          <a:p>
            <a:pPr>
              <a:spcBef>
                <a:spcPts val="200"/>
              </a:spcBef>
            </a:pPr>
            <a:r>
              <a:rPr lang="en-US" sz="2000" dirty="0">
                <a:latin typeface="Calibri" panose="020F0502020204030204" pitchFamily="34" charset="0"/>
                <a:cs typeface="Calibri" panose="020F0502020204030204" pitchFamily="34" charset="0"/>
              </a:rPr>
              <a:t>p= 3 (mod 4):</a:t>
            </a:r>
          </a:p>
          <a:p>
            <a:pPr lvl="1">
              <a:spcBef>
                <a:spcPts val="200"/>
              </a:spcBef>
            </a:pPr>
            <a:r>
              <a:rPr lang="en-US" sz="2000" dirty="0">
                <a:latin typeface="Calibri" panose="020F0502020204030204" pitchFamily="34" charset="0"/>
                <a:cs typeface="Calibri" panose="020F0502020204030204" pitchFamily="34" charset="0"/>
              </a:rPr>
              <a:t>x= 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7 (mod 31), x= 7</a:t>
            </a:r>
            <a:r>
              <a:rPr lang="en-US" sz="2000" baseline="30000" dirty="0">
                <a:latin typeface="Calibri" panose="020F0502020204030204" pitchFamily="34" charset="0"/>
                <a:cs typeface="Calibri" panose="020F0502020204030204" pitchFamily="34" charset="0"/>
              </a:rPr>
              <a:t>8</a:t>
            </a:r>
            <a:r>
              <a:rPr lang="en-US" sz="2000" dirty="0">
                <a:latin typeface="Calibri" panose="020F0502020204030204" pitchFamily="34" charset="0"/>
                <a:cs typeface="Calibri" panose="020F0502020204030204" pitchFamily="34" charset="0"/>
              </a:rPr>
              <a:t> (mod 31)= 10.  100=7 (mod 31).</a:t>
            </a:r>
          </a:p>
          <a:p>
            <a:pPr>
              <a:spcBef>
                <a:spcPts val="200"/>
              </a:spcBef>
            </a:pPr>
            <a:r>
              <a:rPr lang="en-US" sz="2000" dirty="0">
                <a:latin typeface="Calibri" panose="020F0502020204030204" pitchFamily="34" charset="0"/>
                <a:cs typeface="Calibri" panose="020F0502020204030204" pitchFamily="34" charset="0"/>
              </a:rPr>
              <a:t>p= 5 (mod 8)</a:t>
            </a:r>
          </a:p>
          <a:p>
            <a:pPr lvl="1">
              <a:spcBef>
                <a:spcPts val="200"/>
              </a:spcBef>
            </a:pPr>
            <a:r>
              <a:rPr lang="en-US" sz="2000" dirty="0">
                <a:latin typeface="Calibri" panose="020F0502020204030204" pitchFamily="34" charset="0"/>
                <a:cs typeface="Calibri" panose="020F0502020204030204" pitchFamily="34" charset="0"/>
              </a:rPr>
              <a:t>b=a</a:t>
            </a:r>
            <a:r>
              <a:rPr lang="en-US" sz="2000" baseline="30000" dirty="0">
                <a:latin typeface="Calibri" panose="020F0502020204030204" pitchFamily="34" charset="0"/>
                <a:cs typeface="Calibri" panose="020F0502020204030204" pitchFamily="34" charset="0"/>
              </a:rPr>
              <a:t>(p-1)/4</a:t>
            </a:r>
            <a:r>
              <a:rPr lang="en-US" sz="2000" dirty="0">
                <a:latin typeface="Calibri" panose="020F0502020204030204" pitchFamily="34" charset="0"/>
                <a:cs typeface="Calibri" panose="020F0502020204030204" pitchFamily="34" charset="0"/>
              </a:rPr>
              <a:t> = ±1(mod p).  </a:t>
            </a:r>
          </a:p>
          <a:p>
            <a:pPr lvl="1">
              <a:spcBef>
                <a:spcPts val="200"/>
              </a:spcBef>
            </a:pPr>
            <a:r>
              <a:rPr lang="en-US" sz="2000" dirty="0">
                <a:latin typeface="Calibri" panose="020F0502020204030204" pitchFamily="34" charset="0"/>
                <a:cs typeface="Calibri" panose="020F0502020204030204" pitchFamily="34" charset="0"/>
              </a:rPr>
              <a:t>If b=1, x= a</a:t>
            </a:r>
            <a:r>
              <a:rPr lang="en-US" sz="2000" baseline="30000" dirty="0">
                <a:latin typeface="Calibri" panose="020F0502020204030204" pitchFamily="34" charset="0"/>
                <a:cs typeface="Calibri" panose="020F0502020204030204" pitchFamily="34" charset="0"/>
              </a:rPr>
              <a:t>(p+3)/8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If b= -1, x= (2a) (4a)</a:t>
            </a:r>
            <a:r>
              <a:rPr lang="en-US" sz="2000" baseline="30000" dirty="0">
                <a:latin typeface="Calibri" panose="020F0502020204030204" pitchFamily="34" charset="0"/>
                <a:cs typeface="Calibri" panose="020F0502020204030204" pitchFamily="34" charset="0"/>
              </a:rPr>
              <a:t>(p-5)/8</a:t>
            </a:r>
            <a:r>
              <a:rPr lang="en-US" sz="2000" dirty="0">
                <a:latin typeface="Calibri" panose="020F0502020204030204" pitchFamily="34" charset="0"/>
                <a:cs typeface="Calibri" panose="020F0502020204030204" pitchFamily="34" charset="0"/>
              </a:rPr>
              <a:t> (mod p).</a:t>
            </a:r>
          </a:p>
          <a:p>
            <a:pPr lvl="1">
              <a:spcBef>
                <a:spcPts val="200"/>
              </a:spcBef>
            </a:pPr>
            <a:r>
              <a:rPr lang="en-US" sz="2000" dirty="0">
                <a:latin typeface="Calibri" panose="020F0502020204030204" pitchFamily="34" charset="0"/>
                <a:cs typeface="Calibri" panose="020F0502020204030204" pitchFamily="34" charset="0"/>
              </a:rPr>
              <a:t>Example 1: p=13. a= 9.  b= 9</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1 (mod p).  x= 9</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3 (surprise!).</a:t>
            </a:r>
          </a:p>
          <a:p>
            <a:pPr lvl="1">
              <a:spcBef>
                <a:spcPts val="200"/>
              </a:spcBef>
            </a:pPr>
            <a:r>
              <a:rPr lang="en-US" sz="2000" dirty="0">
                <a:latin typeface="Calibri" panose="020F0502020204030204" pitchFamily="34" charset="0"/>
                <a:cs typeface="Calibri" panose="020F0502020204030204" pitchFamily="34" charset="0"/>
              </a:rPr>
              <a:t>Example 2: p=29. a= 6.  6</a:t>
            </a:r>
            <a:r>
              <a:rPr lang="en-US" sz="2000" baseline="30000" dirty="0">
                <a:latin typeface="Calibri" panose="020F0502020204030204" pitchFamily="34" charset="0"/>
                <a:cs typeface="Calibri" panose="020F0502020204030204" pitchFamily="34" charset="0"/>
              </a:rPr>
              <a:t>7</a:t>
            </a:r>
            <a:r>
              <a:rPr lang="en-US" sz="2000" dirty="0">
                <a:latin typeface="Calibri" panose="020F0502020204030204" pitchFamily="34" charset="0"/>
                <a:cs typeface="Calibri" panose="020F0502020204030204" pitchFamily="34" charset="0"/>
              </a:rPr>
              <a:t>= -1 (mod p).  x= (12)(24)</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8 (mod 29).  8</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 6 (mod 29).</a:t>
            </a:r>
          </a:p>
          <a:p>
            <a:pPr>
              <a:spcBef>
                <a:spcPts val="200"/>
              </a:spcBef>
            </a:pPr>
            <a:r>
              <a:rPr lang="en-US" sz="2000" dirty="0">
                <a:latin typeface="Calibri" panose="020F0502020204030204" pitchFamily="34" charset="0"/>
                <a:cs typeface="Calibri" panose="020F0502020204030204" pitchFamily="34" charset="0"/>
              </a:rPr>
              <a:t>This leaves the hard case, p=1 (mod 8).</a:t>
            </a:r>
          </a:p>
          <a:p>
            <a:pPr algn="r">
              <a:buNone/>
            </a:pPr>
            <a:endParaRPr lang="en-US" sz="2000" dirty="0"/>
          </a:p>
        </p:txBody>
      </p:sp>
    </p:spTree>
  </p:cSld>
  <p:clrMapOvr>
    <a:masterClrMapping/>
  </p:clrMapOvr>
  <p:transition/>
</p:sld>
</file>

<file path=ppt/slides/slide9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98</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a:t>General case - </a:t>
            </a:r>
            <a:r>
              <a:rPr lang="en-US" sz="3600" err="1"/>
              <a:t>Tonelli</a:t>
            </a:r>
            <a:r>
              <a:rPr lang="en-US" sz="3600"/>
              <a:t>-Shanks</a:t>
            </a:r>
          </a:p>
        </p:txBody>
      </p:sp>
      <p:sp>
        <p:nvSpPr>
          <p:cNvPr id="89093" name="Rectangle 3"/>
          <p:cNvSpPr>
            <a:spLocks noGrp="1" noChangeArrowheads="1"/>
          </p:cNvSpPr>
          <p:nvPr>
            <p:ph type="body" idx="1"/>
          </p:nvPr>
        </p:nvSpPr>
        <p:spPr>
          <a:xfrm>
            <a:off x="533400" y="1295400"/>
            <a:ext cx="8229600" cy="4724400"/>
          </a:xfrm>
        </p:spPr>
        <p:txBody>
          <a:bodyPr/>
          <a:lstStyle/>
          <a:p>
            <a:pPr>
              <a:spcBef>
                <a:spcPts val="200"/>
              </a:spcBef>
            </a:pPr>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 a (mod p)</a:t>
            </a:r>
          </a:p>
          <a:p>
            <a:pPr>
              <a:spcBef>
                <a:spcPts val="200"/>
              </a:spcBef>
            </a:pPr>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e</a:t>
            </a:r>
            <a:r>
              <a:rPr lang="en-US" sz="2000" dirty="0">
                <a:latin typeface="Calibri" panose="020F0502020204030204" pitchFamily="34" charset="0"/>
                <a:cs typeface="Calibri" panose="020F0502020204030204" pitchFamily="34" charset="0"/>
              </a:rPr>
              <a:t> x q, q, odd.</a:t>
            </a:r>
            <a:endParaRPr lang="en-US" sz="2400" dirty="0">
              <a:latin typeface="Calibri" panose="020F0502020204030204" pitchFamily="34" charset="0"/>
              <a:cs typeface="Calibri" panose="020F0502020204030204" pitchFamily="34" charset="0"/>
            </a:endParaRPr>
          </a:p>
          <a:p>
            <a:pPr>
              <a:spcBef>
                <a:spcPts val="200"/>
              </a:spcBef>
              <a:buNone/>
            </a:pPr>
            <a:endParaRPr lang="en-US" sz="2000" dirty="0">
              <a:latin typeface="Calibri" panose="020F0502020204030204" pitchFamily="34" charset="0"/>
              <a:cs typeface="Calibri" panose="020F0502020204030204" pitchFamily="34" charset="0"/>
            </a:endParaRPr>
          </a:p>
          <a:p>
            <a:pPr>
              <a:spcBef>
                <a:spcPts val="200"/>
              </a:spcBef>
              <a:buNone/>
            </a:pPr>
            <a:r>
              <a:rPr lang="en-US" sz="2000" dirty="0">
                <a:latin typeface="Calibri" panose="020F0502020204030204" pitchFamily="34" charset="0"/>
                <a:cs typeface="Calibri" panose="020F0502020204030204" pitchFamily="34" charset="0"/>
              </a:rPr>
              <a:t>Square-Root(a)</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Choose n: (n/p)= -1; z= n</a:t>
            </a:r>
            <a:r>
              <a:rPr lang="en-US" sz="1800" baseline="30000" dirty="0">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Q=(q-1)/2.</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y=z; r=e;  x=</a:t>
            </a:r>
            <a:r>
              <a:rPr lang="en-US" sz="1800" dirty="0" err="1">
                <a:latin typeface="Calibri" panose="020F0502020204030204" pitchFamily="34" charset="0"/>
                <a:cs typeface="Calibri" panose="020F0502020204030204" pitchFamily="34" charset="0"/>
              </a:rPr>
              <a:t>a</a:t>
            </a:r>
            <a:r>
              <a:rPr lang="en-US" sz="1800" baseline="30000" dirty="0" err="1">
                <a:latin typeface="Calibri" panose="020F0502020204030204" pitchFamily="34" charset="0"/>
                <a:cs typeface="Calibri" panose="020F0502020204030204" pitchFamily="34" charset="0"/>
              </a:rPr>
              <a:t>Q</a:t>
            </a:r>
            <a:r>
              <a:rPr lang="en-US" sz="1800" dirty="0">
                <a:latin typeface="Calibri" panose="020F0502020204030204" pitchFamily="34" charset="0"/>
                <a:cs typeface="Calibri" panose="020F0502020204030204" pitchFamily="34" charset="0"/>
              </a:rPr>
              <a:t> (mod p); b=ax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x= ax (mod p);</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 Now if R=2</a:t>
            </a:r>
            <a:r>
              <a:rPr lang="en-US" sz="1800" baseline="30000" dirty="0">
                <a:latin typeface="Calibri" panose="020F0502020204030204" pitchFamily="34" charset="0"/>
                <a:cs typeface="Calibri" panose="020F0502020204030204" pitchFamily="34" charset="0"/>
              </a:rPr>
              <a:t>r-1</a:t>
            </a:r>
            <a:r>
              <a:rPr lang="en-US" sz="1800" dirty="0">
                <a:latin typeface="Calibri" panose="020F0502020204030204" pitchFamily="34" charset="0"/>
                <a:cs typeface="Calibri" panose="020F0502020204030204" pitchFamily="34" charset="0"/>
              </a:rPr>
              <a:t>, ab=x</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R</a:t>
            </a:r>
            <a:r>
              <a:rPr lang="en-US" sz="1800" dirty="0">
                <a:latin typeface="Calibri" panose="020F0502020204030204" pitchFamily="34" charset="0"/>
                <a:cs typeface="Calibri" panose="020F0502020204030204" pitchFamily="34" charset="0"/>
              </a:rPr>
              <a:t>=1;</a:t>
            </a:r>
          </a:p>
          <a:p>
            <a:pPr marL="1257300" lvl="2" indent="-457200">
              <a:spcBef>
                <a:spcPts val="200"/>
              </a:spcBef>
              <a:buNone/>
            </a:pPr>
            <a:r>
              <a:rPr lang="en-US" sz="1800" dirty="0">
                <a:latin typeface="Calibri" panose="020F0502020204030204" pitchFamily="34" charset="0"/>
                <a:cs typeface="Calibri" panose="020F0502020204030204" pitchFamily="34" charset="0"/>
              </a:rPr>
              <a:t>if(b==1)</a:t>
            </a:r>
          </a:p>
          <a:p>
            <a:pPr marL="1257300" lvl="2" indent="-457200">
              <a:spcBef>
                <a:spcPts val="200"/>
              </a:spcBef>
              <a:buNone/>
            </a:pPr>
            <a:r>
              <a:rPr lang="en-US" sz="1800" dirty="0">
                <a:latin typeface="Calibri" panose="020F0502020204030204" pitchFamily="34" charset="0"/>
                <a:cs typeface="Calibri" panose="020F0502020204030204" pitchFamily="34" charset="0"/>
              </a:rPr>
              <a:t>	return(x);</a:t>
            </a:r>
          </a:p>
          <a:p>
            <a:pPr marL="1257300" lvl="2" indent="-457200">
              <a:spcBef>
                <a:spcPts val="200"/>
              </a:spcBef>
              <a:buNone/>
            </a:pPr>
            <a:r>
              <a:rPr lang="en-US" sz="1800" dirty="0">
                <a:latin typeface="Calibri" panose="020F0502020204030204" pitchFamily="34" charset="0"/>
                <a:cs typeface="Calibri" panose="020F0502020204030204" pitchFamily="34" charset="0"/>
              </a:rPr>
              <a:t>M=2</a:t>
            </a:r>
            <a:r>
              <a:rPr lang="en-US" sz="1800" baseline="30000" dirty="0">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for smallest m&gt;0: </a:t>
            </a:r>
            <a:r>
              <a:rPr lang="en-US" sz="1800" dirty="0" err="1">
                <a:latin typeface="Calibri" panose="020F0502020204030204" pitchFamily="34" charset="0"/>
                <a:cs typeface="Calibri" panose="020F0502020204030204" pitchFamily="34" charset="0"/>
              </a:rPr>
              <a:t>b</a:t>
            </a:r>
            <a:r>
              <a:rPr lang="en-US" sz="1800" baseline="30000" dirty="0" err="1">
                <a:latin typeface="Calibri" panose="020F0502020204030204" pitchFamily="34" charset="0"/>
                <a:cs typeface="Calibri" panose="020F0502020204030204" pitchFamily="34" charset="0"/>
              </a:rPr>
              <a:t>M</a:t>
            </a:r>
            <a:r>
              <a:rPr lang="en-US" sz="1800" dirty="0">
                <a:latin typeface="Calibri" panose="020F0502020204030204" pitchFamily="34" charset="0"/>
                <a:cs typeface="Calibri" panose="020F0502020204030204" pitchFamily="34" charset="0"/>
              </a:rPr>
              <a:t>= 1 (mod p)</a:t>
            </a:r>
          </a:p>
          <a:p>
            <a:pPr marL="1257300" lvl="2" indent="-457200">
              <a:spcBef>
                <a:spcPts val="200"/>
              </a:spcBef>
              <a:buNone/>
            </a:pPr>
            <a:r>
              <a:rPr lang="en-US" sz="1800" dirty="0">
                <a:latin typeface="Calibri" panose="020F0502020204030204" pitchFamily="34" charset="0"/>
                <a:cs typeface="Calibri" panose="020F0502020204030204" pitchFamily="34" charset="0"/>
              </a:rPr>
              <a:t>if(m=r) </a:t>
            </a:r>
          </a:p>
          <a:p>
            <a:pPr marL="1257300" lvl="2" indent="-457200">
              <a:spcBef>
                <a:spcPts val="200"/>
              </a:spcBef>
              <a:buNone/>
            </a:pPr>
            <a:r>
              <a:rPr lang="en-US" sz="1800" dirty="0">
                <a:latin typeface="Calibri" panose="020F0502020204030204" pitchFamily="34" charset="0"/>
                <a:cs typeface="Calibri" panose="020F0502020204030204" pitchFamily="34" charset="0"/>
              </a:rPr>
              <a:t>	return “non-residue”</a:t>
            </a:r>
          </a:p>
          <a:p>
            <a:pPr marL="857250" lvl="1" indent="-457200">
              <a:spcBef>
                <a:spcPts val="200"/>
              </a:spcBef>
              <a:buFont typeface="+mj-lt"/>
              <a:buAutoNum type="arabicPeriod"/>
            </a:pPr>
            <a:r>
              <a:rPr lang="en-US" sz="1800" dirty="0">
                <a:latin typeface="Calibri" panose="020F0502020204030204" pitchFamily="34" charset="0"/>
                <a:cs typeface="Calibri" panose="020F0502020204030204" pitchFamily="34" charset="0"/>
              </a:rPr>
              <a:t>TT= 2</a:t>
            </a:r>
            <a:r>
              <a:rPr lang="en-US" sz="1800" baseline="30000" dirty="0">
                <a:latin typeface="Calibri" panose="020F0502020204030204" pitchFamily="34" charset="0"/>
                <a:cs typeface="Calibri" panose="020F0502020204030204" pitchFamily="34" charset="0"/>
              </a:rPr>
              <a:t>r-m-1</a:t>
            </a:r>
            <a:r>
              <a:rPr lang="en-US" sz="1800" dirty="0">
                <a:latin typeface="Calibri" panose="020F0502020204030204" pitchFamily="34" charset="0"/>
                <a:cs typeface="Calibri" panose="020F0502020204030204" pitchFamily="34" charset="0"/>
              </a:rPr>
              <a:t>; t= </a:t>
            </a:r>
            <a:r>
              <a:rPr lang="en-US" sz="1800" dirty="0" err="1">
                <a:latin typeface="Calibri" panose="020F0502020204030204" pitchFamily="34" charset="0"/>
                <a:cs typeface="Calibri" panose="020F0502020204030204" pitchFamily="34" charset="0"/>
              </a:rPr>
              <a:t>y</a:t>
            </a:r>
            <a:r>
              <a:rPr lang="en-US" sz="1800" baseline="30000" dirty="0" err="1">
                <a:latin typeface="Calibri" panose="020F0502020204030204" pitchFamily="34" charset="0"/>
                <a:cs typeface="Calibri" panose="020F0502020204030204" pitchFamily="34" charset="0"/>
              </a:rPr>
              <a:t>TT</a:t>
            </a:r>
            <a:r>
              <a:rPr lang="en-US" sz="1800" dirty="0">
                <a:latin typeface="Calibri" panose="020F0502020204030204" pitchFamily="34" charset="0"/>
                <a:cs typeface="Calibri" panose="020F0502020204030204" pitchFamily="34" charset="0"/>
              </a:rPr>
              <a:t> (mod p); y= t</a:t>
            </a:r>
            <a:r>
              <a:rPr lang="en-US" sz="1800" baseline="30000" dirty="0">
                <a:latin typeface="Calibri" panose="020F0502020204030204" pitchFamily="34" charset="0"/>
                <a:cs typeface="Calibri" panose="020F0502020204030204" pitchFamily="34" charset="0"/>
              </a:rPr>
              <a:t>2</a:t>
            </a:r>
            <a:r>
              <a:rPr lang="en-US" sz="1800" dirty="0">
                <a:latin typeface="Calibri" panose="020F0502020204030204" pitchFamily="34" charset="0"/>
                <a:cs typeface="Calibri" panose="020F0502020204030204" pitchFamily="34" charset="0"/>
              </a:rPr>
              <a:t> (mod p); r=m; x=</a:t>
            </a:r>
            <a:r>
              <a:rPr lang="en-US" sz="1800" dirty="0" err="1">
                <a:latin typeface="Calibri" panose="020F0502020204030204" pitchFamily="34" charset="0"/>
                <a:cs typeface="Calibri" panose="020F0502020204030204" pitchFamily="34" charset="0"/>
              </a:rPr>
              <a:t>xt</a:t>
            </a:r>
            <a:r>
              <a:rPr lang="en-US" sz="1800" dirty="0">
                <a:latin typeface="Calibri" panose="020F0502020204030204" pitchFamily="34" charset="0"/>
                <a:cs typeface="Calibri" panose="020F0502020204030204" pitchFamily="34" charset="0"/>
              </a:rPr>
              <a:t>; b=by; </a:t>
            </a:r>
            <a:r>
              <a:rPr lang="en-US" sz="1800" dirty="0" err="1">
                <a:latin typeface="Calibri" panose="020F0502020204030204" pitchFamily="34" charset="0"/>
                <a:cs typeface="Calibri" panose="020F0502020204030204" pitchFamily="34" charset="0"/>
              </a:rPr>
              <a:t>goto</a:t>
            </a:r>
            <a:r>
              <a:rPr lang="en-US" sz="1800" dirty="0">
                <a:latin typeface="Calibri" panose="020F0502020204030204" pitchFamily="34" charset="0"/>
                <a:cs typeface="Calibri" panose="020F0502020204030204" pitchFamily="34" charset="0"/>
              </a:rPr>
              <a:t> 3;</a:t>
            </a:r>
            <a:endParaRPr lang="en-US" sz="1600" dirty="0">
              <a:latin typeface="Calibri" panose="020F0502020204030204" pitchFamily="34" charset="0"/>
              <a:cs typeface="Calibri" panose="020F0502020204030204" pitchFamily="34" charset="0"/>
            </a:endParaRPr>
          </a:p>
        </p:txBody>
      </p:sp>
    </p:spTree>
  </p:cSld>
  <p:clrMapOvr>
    <a:masterClrMapping/>
  </p:clrMapOvr>
  <p:transition/>
</p:sld>
</file>

<file path=ppt/slides/slide9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9091" name="Slide Number Placeholder 5"/>
          <p:cNvSpPr>
            <a:spLocks noGrp="1"/>
          </p:cNvSpPr>
          <p:nvPr>
            <p:ph type="sldNum" sz="quarter" idx="12"/>
          </p:nvPr>
        </p:nvSpPr>
        <p:spPr>
          <a:noFill/>
        </p:spPr>
        <p:txBody>
          <a:bodyPr/>
          <a:lstStyle/>
          <a:p>
            <a:fld id="{980AAC0D-DE84-4250-B3F3-E5642FEA4063}" type="slidenum">
              <a:rPr lang="en-US" smtClean="0"/>
              <a:pPr/>
              <a:t>99</a:t>
            </a:fld>
            <a:endParaRPr lang="en-US"/>
          </a:p>
        </p:txBody>
      </p:sp>
      <p:sp>
        <p:nvSpPr>
          <p:cNvPr id="89092" name="Rectangle 2"/>
          <p:cNvSpPr>
            <a:spLocks noGrp="1" noChangeArrowheads="1"/>
          </p:cNvSpPr>
          <p:nvPr>
            <p:ph type="title"/>
          </p:nvPr>
        </p:nvSpPr>
        <p:spPr>
          <a:xfrm>
            <a:off x="685800" y="0"/>
            <a:ext cx="7772400" cy="838200"/>
          </a:xfrm>
        </p:spPr>
        <p:txBody>
          <a:bodyPr/>
          <a:lstStyle/>
          <a:p>
            <a:r>
              <a:rPr lang="en-US" sz="3600" err="1"/>
              <a:t>Tonelli</a:t>
            </a:r>
            <a:r>
              <a:rPr lang="en-US" sz="3600"/>
              <a:t>-Shanks example</a:t>
            </a:r>
          </a:p>
        </p:txBody>
      </p:sp>
      <p:sp>
        <p:nvSpPr>
          <p:cNvPr id="89093" name="Rectangle 3"/>
          <p:cNvSpPr>
            <a:spLocks noGrp="1" noChangeArrowheads="1"/>
          </p:cNvSpPr>
          <p:nvPr>
            <p:ph type="body" idx="1"/>
          </p:nvPr>
        </p:nvSpPr>
        <p:spPr>
          <a:xfrm>
            <a:off x="533400" y="1637607"/>
            <a:ext cx="8229600" cy="685800"/>
          </a:xfrm>
        </p:spPr>
        <p:txBody>
          <a:bodyPr/>
          <a:lstStyle/>
          <a:p>
            <a:r>
              <a:rPr lang="en-US" sz="2000" dirty="0">
                <a:latin typeface="Calibri" panose="020F0502020204030204" pitchFamily="34" charset="0"/>
                <a:cs typeface="Calibri" panose="020F0502020204030204" pitchFamily="34" charset="0"/>
              </a:rPr>
              <a:t>We want x: x</a:t>
            </a:r>
            <a:r>
              <a:rPr lang="en-US" sz="2000" baseline="30000" dirty="0">
                <a:latin typeface="Calibri" panose="020F0502020204030204" pitchFamily="34" charset="0"/>
                <a:cs typeface="Calibri" panose="020F0502020204030204" pitchFamily="34" charset="0"/>
              </a:rPr>
              <a:t>2</a:t>
            </a:r>
            <a:r>
              <a:rPr lang="en-US" sz="2000" dirty="0">
                <a:latin typeface="Calibri" panose="020F0502020204030204" pitchFamily="34" charset="0"/>
                <a:cs typeface="Calibri" panose="020F0502020204030204" pitchFamily="34" charset="0"/>
              </a:rPr>
              <a:t>=a(mod p).  p=41, a=5, g=7.</a:t>
            </a:r>
          </a:p>
          <a:p>
            <a:r>
              <a:rPr lang="en-US" sz="2000" dirty="0">
                <a:latin typeface="Calibri" panose="020F0502020204030204" pitchFamily="34" charset="0"/>
                <a:cs typeface="Calibri" panose="020F0502020204030204" pitchFamily="34" charset="0"/>
              </a:rPr>
              <a:t>p-1=2</a:t>
            </a:r>
            <a:r>
              <a:rPr lang="en-US" sz="2000" baseline="30000" dirty="0">
                <a:latin typeface="Calibri" panose="020F0502020204030204" pitchFamily="34" charset="0"/>
                <a:cs typeface="Calibri" panose="020F0502020204030204" pitchFamily="34" charset="0"/>
              </a:rPr>
              <a:t>3</a:t>
            </a:r>
            <a:r>
              <a:rPr lang="en-US" sz="2000" dirty="0">
                <a:latin typeface="Calibri" panose="020F0502020204030204" pitchFamily="34" charset="0"/>
                <a:cs typeface="Calibri" panose="020F0502020204030204" pitchFamily="34" charset="0"/>
              </a:rPr>
              <a:t> x 5.  Note 6</a:t>
            </a:r>
            <a:r>
              <a:rPr lang="en-US" sz="2000" baseline="30000" dirty="0">
                <a:latin typeface="Calibri" panose="020F0502020204030204" pitchFamily="34" charset="0"/>
                <a:cs typeface="Calibri" panose="020F0502020204030204" pitchFamily="34" charset="0"/>
              </a:rPr>
              <a:t>20</a:t>
            </a:r>
            <a:r>
              <a:rPr lang="en-US" sz="2000" dirty="0">
                <a:latin typeface="Calibri" panose="020F0502020204030204" pitchFamily="34" charset="0"/>
                <a:cs typeface="Calibri" panose="020F0502020204030204" pitchFamily="34" charset="0"/>
              </a:rPr>
              <a:t>= -1(41) so 6 is a non-residue.</a:t>
            </a:r>
          </a:p>
          <a:p>
            <a:r>
              <a:rPr lang="en-US" sz="2000" dirty="0">
                <a:latin typeface="Calibri" panose="020F0502020204030204" pitchFamily="34" charset="0"/>
                <a:cs typeface="Calibri" panose="020F0502020204030204" pitchFamily="34" charset="0"/>
              </a:rPr>
              <a:t>a= 5; n=6; z= 6</a:t>
            </a:r>
            <a:r>
              <a:rPr lang="en-US" sz="2000" baseline="30000" dirty="0">
                <a:latin typeface="Calibri" panose="020F0502020204030204" pitchFamily="34" charset="0"/>
                <a:cs typeface="Calibri" panose="020F0502020204030204" pitchFamily="34" charset="0"/>
              </a:rPr>
              <a:t>5</a:t>
            </a:r>
            <a:r>
              <a:rPr lang="en-US" sz="2000" dirty="0">
                <a:latin typeface="Calibri" panose="020F0502020204030204" pitchFamily="34" charset="0"/>
                <a:cs typeface="Calibri" panose="020F0502020204030204" pitchFamily="34" charset="0"/>
              </a:rPr>
              <a:t> = 27(mod 41). </a:t>
            </a:r>
            <a:endParaRPr lang="en-US" sz="1800" dirty="0">
              <a:latin typeface="Calibri" panose="020F0502020204030204" pitchFamily="34" charset="0"/>
              <a:cs typeface="Calibri" panose="020F0502020204030204" pitchFamily="34" charset="0"/>
            </a:endParaRPr>
          </a:p>
        </p:txBody>
      </p:sp>
      <p:graphicFrame>
        <p:nvGraphicFramePr>
          <p:cNvPr id="6" name="Table 5"/>
          <p:cNvGraphicFramePr>
            <a:graphicFrameLocks noGrp="1"/>
          </p:cNvGraphicFramePr>
          <p:nvPr>
            <p:extLst>
              <p:ext uri="{D42A27DB-BD31-4B8C-83A1-F6EECF244321}">
                <p14:modId xmlns:p14="http://schemas.microsoft.com/office/powerpoint/2010/main" val="1182524540"/>
              </p:ext>
            </p:extLst>
          </p:nvPr>
        </p:nvGraphicFramePr>
        <p:xfrm>
          <a:off x="2286000" y="3200400"/>
          <a:ext cx="4114800" cy="1112520"/>
        </p:xfrm>
        <a:graphic>
          <a:graphicData uri="http://schemas.openxmlformats.org/drawingml/2006/table">
            <a:tbl>
              <a:tblPr firstRow="1" bandRow="1">
                <a:tableStyleId>{5C22544A-7EE6-4342-B048-85BDC9FD1C3A}</a:tableStyleId>
              </a:tblPr>
              <a:tblGrid>
                <a:gridCol w="685800">
                  <a:extLst>
                    <a:ext uri="{9D8B030D-6E8A-4147-A177-3AD203B41FA5}">
                      <a16:colId xmlns:a16="http://schemas.microsoft.com/office/drawing/2014/main" val="20000"/>
                    </a:ext>
                  </a:extLst>
                </a:gridCol>
                <a:gridCol w="533400">
                  <a:extLst>
                    <a:ext uri="{9D8B030D-6E8A-4147-A177-3AD203B41FA5}">
                      <a16:colId xmlns:a16="http://schemas.microsoft.com/office/drawing/2014/main" val="20001"/>
                    </a:ext>
                  </a:extLst>
                </a:gridCol>
                <a:gridCol w="457200">
                  <a:extLst>
                    <a:ext uri="{9D8B030D-6E8A-4147-A177-3AD203B41FA5}">
                      <a16:colId xmlns:a16="http://schemas.microsoft.com/office/drawing/2014/main" val="20002"/>
                    </a:ext>
                  </a:extLst>
                </a:gridCol>
                <a:gridCol w="609600">
                  <a:extLst>
                    <a:ext uri="{9D8B030D-6E8A-4147-A177-3AD203B41FA5}">
                      <a16:colId xmlns:a16="http://schemas.microsoft.com/office/drawing/2014/main" val="20003"/>
                    </a:ext>
                  </a:extLst>
                </a:gridCol>
                <a:gridCol w="533400">
                  <a:extLst>
                    <a:ext uri="{9D8B030D-6E8A-4147-A177-3AD203B41FA5}">
                      <a16:colId xmlns:a16="http://schemas.microsoft.com/office/drawing/2014/main" val="20004"/>
                    </a:ext>
                  </a:extLst>
                </a:gridCol>
                <a:gridCol w="609600">
                  <a:extLst>
                    <a:ext uri="{9D8B030D-6E8A-4147-A177-3AD203B41FA5}">
                      <a16:colId xmlns:a16="http://schemas.microsoft.com/office/drawing/2014/main" val="20005"/>
                    </a:ext>
                  </a:extLst>
                </a:gridCol>
                <a:gridCol w="685800">
                  <a:extLst>
                    <a:ext uri="{9D8B030D-6E8A-4147-A177-3AD203B41FA5}">
                      <a16:colId xmlns:a16="http://schemas.microsoft.com/office/drawing/2014/main" val="20006"/>
                    </a:ext>
                  </a:extLst>
                </a:gridCol>
              </a:tblGrid>
              <a:tr h="370840">
                <a:tc>
                  <a:txBody>
                    <a:bodyPr/>
                    <a:lstStyle/>
                    <a:p>
                      <a:pPr algn="r"/>
                      <a:r>
                        <a:rPr lang="en-US">
                          <a:solidFill>
                            <a:schemeClr val="tx1"/>
                          </a:solidFill>
                          <a:latin typeface="Calibri" panose="020F0502020204030204" pitchFamily="34" charset="0"/>
                          <a:cs typeface="Calibri" panose="020F0502020204030204" pitchFamily="34" charset="0"/>
                        </a:rPr>
                        <a:t>Step</a:t>
                      </a:r>
                    </a:p>
                  </a:txBody>
                  <a:tcPr/>
                </a:tc>
                <a:tc>
                  <a:txBody>
                    <a:bodyPr/>
                    <a:lstStyle/>
                    <a:p>
                      <a:pPr algn="r"/>
                      <a:r>
                        <a:rPr lang="en-US">
                          <a:solidFill>
                            <a:schemeClr val="tx1"/>
                          </a:solidFill>
                          <a:latin typeface="Calibri" panose="020F0502020204030204" pitchFamily="34" charset="0"/>
                          <a:cs typeface="Calibri" panose="020F0502020204030204" pitchFamily="34" charset="0"/>
                        </a:rPr>
                        <a:t>m</a:t>
                      </a:r>
                    </a:p>
                  </a:txBody>
                  <a:tcPr/>
                </a:tc>
                <a:tc>
                  <a:txBody>
                    <a:bodyPr/>
                    <a:lstStyle/>
                    <a:p>
                      <a:pPr algn="r"/>
                      <a:r>
                        <a:rPr lang="en-US">
                          <a:solidFill>
                            <a:schemeClr val="tx1"/>
                          </a:solidFill>
                          <a:latin typeface="Calibri" panose="020F0502020204030204" pitchFamily="34" charset="0"/>
                          <a:cs typeface="Calibri" panose="020F0502020204030204" pitchFamily="34" charset="0"/>
                        </a:rPr>
                        <a:t>t</a:t>
                      </a:r>
                    </a:p>
                  </a:txBody>
                  <a:tcPr/>
                </a:tc>
                <a:tc>
                  <a:txBody>
                    <a:bodyPr/>
                    <a:lstStyle/>
                    <a:p>
                      <a:pPr algn="r"/>
                      <a:r>
                        <a:rPr lang="en-US">
                          <a:solidFill>
                            <a:schemeClr val="tx1"/>
                          </a:solidFill>
                          <a:latin typeface="Calibri" panose="020F0502020204030204" pitchFamily="34" charset="0"/>
                          <a:cs typeface="Calibri" panose="020F0502020204030204" pitchFamily="34" charset="0"/>
                        </a:rPr>
                        <a:t>y</a:t>
                      </a:r>
                    </a:p>
                  </a:txBody>
                  <a:tcPr/>
                </a:tc>
                <a:tc>
                  <a:txBody>
                    <a:bodyPr/>
                    <a:lstStyle/>
                    <a:p>
                      <a:pPr algn="r"/>
                      <a:r>
                        <a:rPr lang="en-US">
                          <a:solidFill>
                            <a:schemeClr val="tx1"/>
                          </a:solidFill>
                          <a:latin typeface="Calibri" panose="020F0502020204030204" pitchFamily="34" charset="0"/>
                          <a:cs typeface="Calibri" panose="020F0502020204030204" pitchFamily="34" charset="0"/>
                        </a:rPr>
                        <a:t>r</a:t>
                      </a:r>
                    </a:p>
                  </a:txBody>
                  <a:tcPr/>
                </a:tc>
                <a:tc>
                  <a:txBody>
                    <a:bodyPr/>
                    <a:lstStyle/>
                    <a:p>
                      <a:pPr algn="r"/>
                      <a:r>
                        <a:rPr lang="en-US">
                          <a:solidFill>
                            <a:schemeClr val="tx1"/>
                          </a:solidFill>
                          <a:latin typeface="Calibri" panose="020F0502020204030204" pitchFamily="34" charset="0"/>
                          <a:cs typeface="Calibri" panose="020F0502020204030204" pitchFamily="34" charset="0"/>
                        </a:rPr>
                        <a:t>x</a:t>
                      </a:r>
                    </a:p>
                  </a:txBody>
                  <a:tcPr/>
                </a:tc>
                <a:tc>
                  <a:txBody>
                    <a:bodyPr/>
                    <a:lstStyle/>
                    <a:p>
                      <a:pPr algn="r"/>
                      <a:r>
                        <a:rPr lang="en-US">
                          <a:solidFill>
                            <a:schemeClr val="tx1"/>
                          </a:solidFill>
                          <a:latin typeface="Calibri" panose="020F0502020204030204" pitchFamily="34" charset="0"/>
                          <a:cs typeface="Calibri" panose="020F0502020204030204" pitchFamily="34" charset="0"/>
                        </a:rPr>
                        <a:t>b</a:t>
                      </a:r>
                    </a:p>
                  </a:txBody>
                  <a:tcPr/>
                </a:tc>
                <a:extLst>
                  <a:ext uri="{0D108BD9-81ED-4DB2-BD59-A6C34878D82A}">
                    <a16:rowId xmlns:a16="http://schemas.microsoft.com/office/drawing/2014/main" val="10000"/>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0</a:t>
                      </a:r>
                    </a:p>
                  </a:txBody>
                  <a:tcPr/>
                </a:tc>
                <a:tc>
                  <a:txBody>
                    <a:bodyPr/>
                    <a:lstStyle/>
                    <a:p>
                      <a:pPr algn="r"/>
                      <a:r>
                        <a:rPr lang="en-US" dirty="0">
                          <a:solidFill>
                            <a:schemeClr val="tx1"/>
                          </a:solidFill>
                          <a:latin typeface="Calibri" panose="020F0502020204030204" pitchFamily="34" charset="0"/>
                          <a:cs typeface="Calibri" panose="020F0502020204030204" pitchFamily="34" charset="0"/>
                        </a:rPr>
                        <a:t>3</a:t>
                      </a:r>
                    </a:p>
                  </a:txBody>
                  <a:tcPr/>
                </a:tc>
                <a:tc>
                  <a:txBody>
                    <a:bodyPr/>
                    <a:lstStyle/>
                    <a:p>
                      <a:pPr algn="r"/>
                      <a:endParaRPr lang="en-US">
                        <a:solidFill>
                          <a:schemeClr val="tx1"/>
                        </a:solidFill>
                        <a:latin typeface="Calibri" panose="020F0502020204030204" pitchFamily="34" charset="0"/>
                        <a:cs typeface="Calibri" panose="020F0502020204030204" pitchFamily="34" charset="0"/>
                      </a:endParaRPr>
                    </a:p>
                  </a:txBody>
                  <a:tcPr/>
                </a:tc>
                <a:tc>
                  <a:txBody>
                    <a:bodyPr/>
                    <a:lstStyle/>
                    <a:p>
                      <a:pPr algn="r"/>
                      <a:r>
                        <a:rPr lang="en-US">
                          <a:solidFill>
                            <a:schemeClr val="tx1"/>
                          </a:solidFill>
                          <a:latin typeface="Calibri" panose="020F0502020204030204" pitchFamily="34" charset="0"/>
                          <a:cs typeface="Calibri" panose="020F0502020204030204" pitchFamily="34" charset="0"/>
                        </a:rPr>
                        <a:t>27</a:t>
                      </a:r>
                    </a:p>
                  </a:txBody>
                  <a:tcPr/>
                </a:tc>
                <a:tc>
                  <a:txBody>
                    <a:bodyPr/>
                    <a:lstStyle/>
                    <a:p>
                      <a:pPr algn="r"/>
                      <a:r>
                        <a:rPr lang="en-US">
                          <a:solidFill>
                            <a:schemeClr val="tx1"/>
                          </a:solidFill>
                          <a:latin typeface="Calibri" panose="020F0502020204030204" pitchFamily="34" charset="0"/>
                          <a:cs typeface="Calibri" panose="020F0502020204030204" pitchFamily="34" charset="0"/>
                        </a:rPr>
                        <a:t>3</a:t>
                      </a:r>
                    </a:p>
                  </a:txBody>
                  <a:tcPr/>
                </a:tc>
                <a:tc>
                  <a:txBody>
                    <a:bodyPr/>
                    <a:lstStyle/>
                    <a:p>
                      <a:pPr algn="r"/>
                      <a:r>
                        <a:rPr lang="en-US">
                          <a:solidFill>
                            <a:schemeClr val="tx1"/>
                          </a:solidFill>
                          <a:latin typeface="Calibri" panose="020F0502020204030204" pitchFamily="34" charset="0"/>
                          <a:cs typeface="Calibri" panose="020F0502020204030204" pitchFamily="34" charset="0"/>
                        </a:rPr>
                        <a:t>2</a:t>
                      </a:r>
                    </a:p>
                  </a:txBody>
                  <a:tcPr/>
                </a:tc>
                <a:tc>
                  <a:txBody>
                    <a:bodyPr/>
                    <a:lstStyle/>
                    <a:p>
                      <a:pPr algn="r"/>
                      <a:r>
                        <a:rPr lang="en-US">
                          <a:solidFill>
                            <a:schemeClr val="tx1"/>
                          </a:solidFill>
                          <a:latin typeface="Calibri" panose="020F0502020204030204" pitchFamily="34" charset="0"/>
                          <a:cs typeface="Calibri" panose="020F0502020204030204" pitchFamily="34" charset="0"/>
                        </a:rPr>
                        <a:t>9</a:t>
                      </a:r>
                    </a:p>
                  </a:txBody>
                  <a:tcPr/>
                </a:tc>
                <a:extLst>
                  <a:ext uri="{0D108BD9-81ED-4DB2-BD59-A6C34878D82A}">
                    <a16:rowId xmlns:a16="http://schemas.microsoft.com/office/drawing/2014/main" val="10001"/>
                  </a:ext>
                </a:extLst>
              </a:tr>
              <a:tr h="370840">
                <a:tc>
                  <a:txBody>
                    <a:bodyPr/>
                    <a:lstStyle/>
                    <a:p>
                      <a:pPr algn="r"/>
                      <a:r>
                        <a:rPr lang="en-US">
                          <a:solidFill>
                            <a:schemeClr val="tx1"/>
                          </a:solidFill>
                          <a:latin typeface="Calibri" panose="020F0502020204030204" pitchFamily="34" charset="0"/>
                          <a:cs typeface="Calibri" panose="020F0502020204030204" pitchFamily="34" charset="0"/>
                        </a:rPr>
                        <a:t>1</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32</a:t>
                      </a:r>
                    </a:p>
                  </a:txBody>
                  <a:tcPr/>
                </a:tc>
                <a:tc>
                  <a:txBody>
                    <a:bodyPr/>
                    <a:lstStyle/>
                    <a:p>
                      <a:pPr algn="r"/>
                      <a:r>
                        <a:rPr lang="en-US" dirty="0">
                          <a:latin typeface="Calibri" panose="020F0502020204030204" pitchFamily="34" charset="0"/>
                          <a:cs typeface="Calibri" panose="020F0502020204030204" pitchFamily="34" charset="0"/>
                        </a:rPr>
                        <a:t>2</a:t>
                      </a:r>
                    </a:p>
                  </a:txBody>
                  <a:tcPr/>
                </a:tc>
                <a:tc>
                  <a:txBody>
                    <a:bodyPr/>
                    <a:lstStyle/>
                    <a:p>
                      <a:pPr algn="r"/>
                      <a:r>
                        <a:rPr lang="en-US">
                          <a:latin typeface="Calibri" panose="020F0502020204030204" pitchFamily="34" charset="0"/>
                          <a:cs typeface="Calibri" panose="020F0502020204030204" pitchFamily="34" charset="0"/>
                        </a:rPr>
                        <a:t>13</a:t>
                      </a:r>
                    </a:p>
                  </a:txBody>
                  <a:tcPr/>
                </a:tc>
                <a:tc>
                  <a:txBody>
                    <a:bodyPr/>
                    <a:lstStyle/>
                    <a:p>
                      <a:pPr algn="r"/>
                      <a:r>
                        <a:rPr lang="en-US" dirty="0">
                          <a:latin typeface="Calibri" panose="020F0502020204030204" pitchFamily="34" charset="0"/>
                          <a:cs typeface="Calibri" panose="020F0502020204030204" pitchFamily="34" charset="0"/>
                        </a:rPr>
                        <a:t>1</a:t>
                      </a:r>
                    </a:p>
                  </a:txBody>
                  <a:tcPr/>
                </a:tc>
                <a:extLst>
                  <a:ext uri="{0D108BD9-81ED-4DB2-BD59-A6C34878D82A}">
                    <a16:rowId xmlns:a16="http://schemas.microsoft.com/office/drawing/2014/main" val="10002"/>
                  </a:ext>
                </a:extLst>
              </a:tr>
            </a:tbl>
          </a:graphicData>
        </a:graphic>
      </p:graphicFrame>
      <p:sp>
        <p:nvSpPr>
          <p:cNvPr id="8" name="Rectangle 3"/>
          <p:cNvSpPr txBox="1">
            <a:spLocks noChangeArrowheads="1"/>
          </p:cNvSpPr>
          <p:nvPr/>
        </p:nvSpPr>
        <p:spPr bwMode="auto">
          <a:xfrm>
            <a:off x="533400" y="4480560"/>
            <a:ext cx="8229600" cy="685800"/>
          </a:xfrm>
          <a:prstGeom prst="rect">
            <a:avLst/>
          </a:prstGeom>
          <a:noFill/>
          <a:ln w="9525">
            <a:noFill/>
            <a:miter lim="800000"/>
            <a:headEnd/>
            <a:tailEnd/>
          </a:ln>
        </p:spPr>
        <p:txBody>
          <a:bodyPr vert="horz" wrap="square" lIns="92075" tIns="46038" rIns="92075" bIns="46038" numCol="1" anchor="t" anchorCtr="0" compatLnSpc="1">
            <a:prstTxWarp prst="textNoShape">
              <a:avLst/>
            </a:prstTxWarp>
          </a:bodyPr>
          <a:lstStyle/>
          <a:p>
            <a:pPr marL="342900" marR="0" lvl="0" indent="-342900" algn="l" defTabSz="914400" rtl="0" eaLnBrk="0" fontAlgn="base" latinLnBrk="0" hangingPunct="0">
              <a:lnSpc>
                <a:spcPct val="100000"/>
              </a:lnSpc>
              <a:spcBef>
                <a:spcPct val="20000"/>
              </a:spcBef>
              <a:spcAft>
                <a:spcPct val="0"/>
              </a:spcAft>
              <a:buClrTx/>
              <a:buSzTx/>
              <a:buFontTx/>
              <a:buChar char="•"/>
              <a:tabLst/>
              <a:defRPr/>
            </a:pP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x=13.  13</a:t>
            </a:r>
            <a:r>
              <a:rPr kumimoji="1" lang="en-US" sz="2000" b="0" i="0" u="none" strike="noStrike" kern="0" cap="none" spc="0" normalizeH="0" baseline="30000" noProof="0" dirty="0">
                <a:ln>
                  <a:noFill/>
                </a:ln>
                <a:solidFill>
                  <a:schemeClr val="tx1"/>
                </a:solidFill>
                <a:effectLst/>
                <a:uLnTx/>
                <a:uFillTx/>
                <a:latin typeface="Calibri" panose="020F0502020204030204" pitchFamily="34" charset="0"/>
                <a:cs typeface="Calibri" panose="020F0502020204030204" pitchFamily="34" charset="0"/>
              </a:rPr>
              <a:t>2</a:t>
            </a:r>
            <a:r>
              <a:rPr kumimoji="1" lang="en-US" sz="20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rPr>
              <a:t> (mod 41)= 5.</a:t>
            </a:r>
            <a:endParaRPr kumimoji="1" lang="en-US" sz="1800" b="0" i="0" u="none" strike="noStrike" kern="0" cap="none" spc="0" normalizeH="0" baseline="0" noProof="0" dirty="0">
              <a:ln>
                <a:noFill/>
              </a:ln>
              <a:solidFill>
                <a:schemeClr val="tx1"/>
              </a:solidFill>
              <a:effectLst/>
              <a:uLnTx/>
              <a:uFillTx/>
              <a:latin typeface="Calibri" panose="020F0502020204030204" pitchFamily="34" charset="0"/>
              <a:cs typeface="Calibri" panose="020F0502020204030204" pitchFamily="34" charset="0"/>
            </a:endParaRPr>
          </a:p>
        </p:txBody>
      </p:sp>
    </p:spTree>
  </p:cSld>
  <p:clrMapOvr>
    <a:masterClrMapping/>
  </p:clrMapOvr>
  <p:transition/>
</p:sld>
</file>

<file path=ppt/theme/theme1.xml><?xml version="1.0" encoding="utf-8"?>
<a:theme xmlns:a="http://schemas.openxmlformats.org/drawingml/2006/main" name="Contemporary">
  <a:themeElements>
    <a:clrScheme name="">
      <a:dk1>
        <a:srgbClr val="000000"/>
      </a:dk1>
      <a:lt1>
        <a:srgbClr val="FFFFFF"/>
      </a:lt1>
      <a:dk2>
        <a:srgbClr val="000000"/>
      </a:dk2>
      <a:lt2>
        <a:srgbClr val="969696"/>
      </a:lt2>
      <a:accent1>
        <a:srgbClr val="C0C0C0"/>
      </a:accent1>
      <a:accent2>
        <a:srgbClr val="FF0000"/>
      </a:accent2>
      <a:accent3>
        <a:srgbClr val="FFFFFF"/>
      </a:accent3>
      <a:accent4>
        <a:srgbClr val="000000"/>
      </a:accent4>
      <a:accent5>
        <a:srgbClr val="DCDCDC"/>
      </a:accent5>
      <a:accent6>
        <a:srgbClr val="E70000"/>
      </a:accent6>
      <a:hlink>
        <a:srgbClr val="330099"/>
      </a:hlink>
      <a:folHlink>
        <a:srgbClr val="CBCBCB"/>
      </a:folHlink>
    </a:clrScheme>
    <a:fontScheme name="Contemporary">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spDef>
    <a:lnDef>
      <a:spPr bwMode="auto">
        <a:xfrm>
          <a:off x="0" y="0"/>
          <a:ext cx="1" cy="1"/>
        </a:xfrm>
        <a:custGeom>
          <a:avLst/>
          <a:gdLst/>
          <a:ahLst/>
          <a:cxnLst/>
          <a:rect l="0" t="0" r="0" b="0"/>
          <a:pathLst/>
        </a:custGeom>
        <a:solidFill>
          <a:schemeClr val="accent1"/>
        </a:solidFill>
        <a:ln w="12700" cap="flat" cmpd="sng" algn="ctr">
          <a:noFill/>
          <a:prstDash val="solid"/>
          <a:round/>
          <a:headEnd type="none" w="med" len="med"/>
          <a:tailEnd type="none" w="med" len="med"/>
        </a:ln>
        <a:effectLst/>
      </a:spPr>
      <a:bodyPr vert="horz" wrap="none" lIns="91440" tIns="45720" rIns="91440" bIns="45720" numCol="1" anchor="t" anchorCtr="0" compatLnSpc="1">
        <a:prstTxWarp prst="textNoShape">
          <a:avLst/>
        </a:prstTxWarp>
        <a:spAutoFit/>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000" b="0" i="0" u="none" strike="noStrike" cap="none" normalizeH="0" baseline="0" smtClean="0">
            <a:ln>
              <a:noFill/>
            </a:ln>
            <a:solidFill>
              <a:schemeClr val="tx1"/>
            </a:solidFill>
            <a:effectLst/>
            <a:latin typeface="Courier New" pitchFamily="49" charset="0"/>
          </a:defRPr>
        </a:defPPr>
      </a:lstStyle>
    </a:lnDef>
  </a:objectDefaults>
  <a:extraClrSchemeLst>
    <a:extraClrScheme>
      <a:clrScheme name="Contemporary 1">
        <a:dk1>
          <a:srgbClr val="000000"/>
        </a:dk1>
        <a:lt1>
          <a:srgbClr val="FFFFFF"/>
        </a:lt1>
        <a:dk2>
          <a:srgbClr val="0066CC"/>
        </a:dk2>
        <a:lt2>
          <a:srgbClr val="CBCBCB"/>
        </a:lt2>
        <a:accent1>
          <a:srgbClr val="009999"/>
        </a:accent1>
        <a:accent2>
          <a:srgbClr val="FF9933"/>
        </a:accent2>
        <a:accent3>
          <a:srgbClr val="AAB8E2"/>
        </a:accent3>
        <a:accent4>
          <a:srgbClr val="DADADA"/>
        </a:accent4>
        <a:accent5>
          <a:srgbClr val="AACACA"/>
        </a:accent5>
        <a:accent6>
          <a:srgbClr val="E78A2D"/>
        </a:accent6>
        <a:hlink>
          <a:srgbClr val="330099"/>
        </a:hlink>
        <a:folHlink>
          <a:srgbClr val="CBCBCB"/>
        </a:folHlink>
      </a:clrScheme>
      <a:clrMap bg1="dk2" tx1="lt1" bg2="dk1" tx2="lt2" accent1="accent1" accent2="accent2" accent3="accent3" accent4="accent4" accent5="accent5" accent6="accent6" hlink="hlink" folHlink="folHlink"/>
    </a:extraClrScheme>
    <a:extraClrScheme>
      <a:clrScheme name="Contemporary 2">
        <a:dk1>
          <a:srgbClr val="000000"/>
        </a:dk1>
        <a:lt1>
          <a:srgbClr val="FFFFFF"/>
        </a:lt1>
        <a:dk2>
          <a:srgbClr val="000000"/>
        </a:dk2>
        <a:lt2>
          <a:srgbClr val="868686"/>
        </a:lt2>
        <a:accent1>
          <a:srgbClr val="3366FF"/>
        </a:accent1>
        <a:accent2>
          <a:srgbClr val="009900"/>
        </a:accent2>
        <a:accent3>
          <a:srgbClr val="FFFFFF"/>
        </a:accent3>
        <a:accent4>
          <a:srgbClr val="000000"/>
        </a:accent4>
        <a:accent5>
          <a:srgbClr val="ADB8FF"/>
        </a:accent5>
        <a:accent6>
          <a:srgbClr val="008A00"/>
        </a:accent6>
        <a:hlink>
          <a:srgbClr val="FF0033"/>
        </a:hlink>
        <a:folHlink>
          <a:srgbClr val="CCCCCC"/>
        </a:folHlink>
      </a:clrScheme>
      <a:clrMap bg1="lt1" tx1="dk1" bg2="lt2" tx2="dk2" accent1="accent1" accent2="accent2" accent3="accent3" accent4="accent4" accent5="accent5" accent6="accent6" hlink="hlink" folHlink="folHlink"/>
    </a:extraClrScheme>
    <a:extraClrScheme>
      <a:clrScheme name="Contemporary 3">
        <a:dk1>
          <a:srgbClr val="000000"/>
        </a:dk1>
        <a:lt1>
          <a:srgbClr val="FFFFFF"/>
        </a:lt1>
        <a:dk2>
          <a:srgbClr val="000000"/>
        </a:dk2>
        <a:lt2>
          <a:srgbClr val="868686"/>
        </a:lt2>
        <a:accent1>
          <a:srgbClr val="EAEAEA"/>
        </a:accent1>
        <a:accent2>
          <a:srgbClr val="5F5F5F"/>
        </a:accent2>
        <a:accent3>
          <a:srgbClr val="FFFFFF"/>
        </a:accent3>
        <a:accent4>
          <a:srgbClr val="000000"/>
        </a:accent4>
        <a:accent5>
          <a:srgbClr val="F3F3F3"/>
        </a:accent5>
        <a:accent6>
          <a:srgbClr val="555555"/>
        </a:accent6>
        <a:hlink>
          <a:srgbClr val="969696"/>
        </a:hlink>
        <a:folHlink>
          <a:srgbClr val="CBCBCB"/>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D:\Program Files\Microsoft Office\Templates\Presentation Designs\Contemporary.pot</Template>
  <TotalTime>72172</TotalTime>
  <Words>12032</Words>
  <Application>Microsoft Macintosh PowerPoint</Application>
  <PresentationFormat>Letter Paper (8.5x11 in)</PresentationFormat>
  <Paragraphs>1216</Paragraphs>
  <Slides>99</Slides>
  <Notes>8</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99</vt:i4>
      </vt:variant>
    </vt:vector>
  </HeadingPairs>
  <TitlesOfParts>
    <vt:vector size="109" baseType="lpstr">
      <vt:lpstr>Arial Unicode MS</vt:lpstr>
      <vt:lpstr>Arial</vt:lpstr>
      <vt:lpstr>Calibri</vt:lpstr>
      <vt:lpstr>Cambria Math</vt:lpstr>
      <vt:lpstr>Courier New</vt:lpstr>
      <vt:lpstr>Math1</vt:lpstr>
      <vt:lpstr>Math1Mono</vt:lpstr>
      <vt:lpstr>Times New Roman</vt:lpstr>
      <vt:lpstr>Wingdings</vt:lpstr>
      <vt:lpstr>Contemporary</vt:lpstr>
      <vt:lpstr>PowerPoint Presentation</vt:lpstr>
      <vt:lpstr>Public Key (Asymmetric) Cryptosystems</vt:lpstr>
      <vt:lpstr>Uses of Public-Key Ciphers</vt:lpstr>
      <vt:lpstr>Symmetric Key Distribution </vt:lpstr>
      <vt:lpstr>Diffie Hellman Key Exchange (simplified)</vt:lpstr>
      <vt:lpstr>Digital Signatures</vt:lpstr>
      <vt:lpstr>Sealing Symmetric Keys (Key encapsulation)</vt:lpstr>
      <vt:lpstr>Authentication</vt:lpstr>
      <vt:lpstr>Trapdoor functions</vt:lpstr>
      <vt:lpstr>Existing Public-Key Ciphers</vt:lpstr>
      <vt:lpstr>Math for RSA</vt:lpstr>
      <vt:lpstr>Some Number Theory</vt:lpstr>
      <vt:lpstr>Fundamental Theorem of Arithmetic</vt:lpstr>
      <vt:lpstr>Greatest common divisor</vt:lpstr>
      <vt:lpstr>Chinese Remainder Theorem</vt:lpstr>
      <vt:lpstr>CRT Example</vt:lpstr>
      <vt:lpstr>Solving Congruences (mod p) </vt:lpstr>
      <vt:lpstr>Solving Congruence Example</vt:lpstr>
      <vt:lpstr>A little group theory</vt:lpstr>
      <vt:lpstr>Multiplicative group mod p</vt:lpstr>
      <vt:lpstr>Primitive roots mod p</vt:lpstr>
      <vt:lpstr>Composite moduli and φ(n)</vt:lpstr>
      <vt:lpstr>The Multiplicative Group (mod n)</vt:lpstr>
      <vt:lpstr>For n composite, multiplicative group need not be cyclic</vt:lpstr>
      <vt:lpstr>φ(n)</vt:lpstr>
      <vt:lpstr>Solving Congruences (mod n) </vt:lpstr>
      <vt:lpstr>Solving Congruence Example mod n</vt:lpstr>
      <vt:lpstr>Quadratic Residues</vt:lpstr>
      <vt:lpstr>Law of Quadratic Reciprocity</vt:lpstr>
      <vt:lpstr>Quadratic Reciprocity Example</vt:lpstr>
      <vt:lpstr>Large Integer Computation</vt:lpstr>
      <vt:lpstr>Algorithm Timings</vt:lpstr>
      <vt:lpstr>Primes are plentiful</vt:lpstr>
      <vt:lpstr>Prime Distribution Example</vt:lpstr>
      <vt:lpstr>Factoring and exponents</vt:lpstr>
      <vt:lpstr>Universal Exponent Theorem</vt:lpstr>
      <vt:lpstr>Universal Exponent Example</vt:lpstr>
      <vt:lpstr>Representing Large Integers</vt:lpstr>
      <vt:lpstr>Classical Algorithms Speed</vt:lpstr>
      <vt:lpstr>Karasuba Multiplication</vt:lpstr>
      <vt:lpstr>Integer Squaring</vt:lpstr>
      <vt:lpstr>Integer Division Algorithm</vt:lpstr>
      <vt:lpstr>Integer Division</vt:lpstr>
      <vt:lpstr>Extended Binary GCD</vt:lpstr>
      <vt:lpstr>Montgomery Multiplication</vt:lpstr>
      <vt:lpstr>Montgomery Multiplication and Timing</vt:lpstr>
      <vt:lpstr>Exponentiation and Timing</vt:lpstr>
      <vt:lpstr>Montgomery Exponentiation and Timing</vt:lpstr>
      <vt:lpstr>Montgomery Example</vt:lpstr>
      <vt:lpstr>Primality testing may be easy</vt:lpstr>
      <vt:lpstr>Witnesses and liars</vt:lpstr>
      <vt:lpstr>Some facts about Carmichael numbers</vt:lpstr>
      <vt:lpstr>Miller Rabin Test</vt:lpstr>
      <vt:lpstr>Miller Rabin Test is sufficient</vt:lpstr>
      <vt:lpstr>Summary for prime testing</vt:lpstr>
      <vt:lpstr>Testing Primality - Miller Rabin</vt:lpstr>
      <vt:lpstr>Primality Testing Example</vt:lpstr>
      <vt:lpstr>RSA Public-Key Cryptosystem</vt:lpstr>
      <vt:lpstr>RSA Details</vt:lpstr>
      <vt:lpstr>RSA Example</vt:lpstr>
      <vt:lpstr>RSA Signatures</vt:lpstr>
      <vt:lpstr>Old days: p and q should be “strong primes”</vt:lpstr>
      <vt:lpstr>Gordan’s Algorithm</vt:lpstr>
      <vt:lpstr>Attacks</vt:lpstr>
      <vt:lpstr>Attacks, continued</vt:lpstr>
      <vt:lpstr>Common Modulus Attack</vt:lpstr>
      <vt:lpstr>Small exponent attack on RSA</vt:lpstr>
      <vt:lpstr>Short plaintext</vt:lpstr>
      <vt:lpstr>Glitching Attack</vt:lpstr>
      <vt:lpstr>Glitching Attack Example</vt:lpstr>
      <vt:lpstr>Repeated Squaring</vt:lpstr>
      <vt:lpstr>Timing Attack (Kocher)</vt:lpstr>
      <vt:lpstr>Kocher’s Attack</vt:lpstr>
      <vt:lpstr>Preventing Timing Attack</vt:lpstr>
      <vt:lpstr>Factoring</vt:lpstr>
      <vt:lpstr>Trial Division</vt:lpstr>
      <vt:lpstr>Fast generic factoring algorithms</vt:lpstr>
      <vt:lpstr>Pollard p-1</vt:lpstr>
      <vt:lpstr>Kraitchik’s observation</vt:lpstr>
      <vt:lpstr>Factoring – Pollard ρ</vt:lpstr>
      <vt:lpstr>Pollard ρ factoring Example</vt:lpstr>
      <vt:lpstr>Quadratic sieve: motivating example</vt:lpstr>
      <vt:lpstr>Linear algebra step</vt:lpstr>
      <vt:lpstr>Quadratic Sieve: basic parameters</vt:lpstr>
      <vt:lpstr>Generating fully factored squares over factor base: sieving</vt:lpstr>
      <vt:lpstr>Sieve Example</vt:lpstr>
      <vt:lpstr>Quadratic sieve experimental results</vt:lpstr>
      <vt:lpstr>Quadratic Sieve Analysis</vt:lpstr>
      <vt:lpstr>Three more algorithms</vt:lpstr>
      <vt:lpstr>Factoring Algorithms</vt:lpstr>
      <vt:lpstr>Work Factors</vt:lpstr>
      <vt:lpstr>RSA Caution: Homomorphism</vt:lpstr>
      <vt:lpstr>Factoring projects</vt:lpstr>
      <vt:lpstr>RSA Summary</vt:lpstr>
      <vt:lpstr>End</vt:lpstr>
      <vt:lpstr>Square roots mod p  -- general comments</vt:lpstr>
      <vt:lpstr>Square roots mod p --- simple cases</vt:lpstr>
      <vt:lpstr>General case - Tonelli-Shanks</vt:lpstr>
      <vt:lpstr>Tonelli-Shanks example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Public Key Ciphers: RSA</dc:title>
  <dc:subject>Cryptanalysis</dc:subject>
  <dc:creator>John L. Manferdelli</dc:creator>
  <cp:lastModifiedBy>John Manferdelli</cp:lastModifiedBy>
  <cp:revision>3945</cp:revision>
  <cp:lastPrinted>2023-11-04T18:47:55Z</cp:lastPrinted>
  <dcterms:created xsi:type="dcterms:W3CDTF">2013-03-13T03:43:13Z</dcterms:created>
  <dcterms:modified xsi:type="dcterms:W3CDTF">2023-11-11T20:28:33Z</dcterms:modified>
</cp:coreProperties>
</file>