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772" r:id="rId3"/>
    <p:sldId id="3539" r:id="rId4"/>
    <p:sldId id="3778" r:id="rId5"/>
    <p:sldId id="3545" r:id="rId6"/>
    <p:sldId id="3760" r:id="rId7"/>
    <p:sldId id="3779" r:id="rId8"/>
    <p:sldId id="3775" r:id="rId9"/>
    <p:sldId id="3776" r:id="rId10"/>
    <p:sldId id="3730" r:id="rId11"/>
    <p:sldId id="3801" r:id="rId12"/>
    <p:sldId id="3542" r:id="rId13"/>
    <p:sldId id="3774" r:id="rId14"/>
    <p:sldId id="3780" r:id="rId15"/>
    <p:sldId id="3781" r:id="rId16"/>
    <p:sldId id="3782" r:id="rId17"/>
    <p:sldId id="3783" r:id="rId18"/>
    <p:sldId id="3784" r:id="rId19"/>
    <p:sldId id="3802" r:id="rId20"/>
    <p:sldId id="3803" r:id="rId21"/>
    <p:sldId id="3785" r:id="rId22"/>
    <p:sldId id="3799" r:id="rId23"/>
    <p:sldId id="3800" r:id="rId24"/>
    <p:sldId id="3786" r:id="rId25"/>
    <p:sldId id="3788" r:id="rId26"/>
    <p:sldId id="3794" r:id="rId27"/>
    <p:sldId id="3790" r:id="rId28"/>
    <p:sldId id="3795" r:id="rId29"/>
    <p:sldId id="3791" r:id="rId30"/>
    <p:sldId id="3796" r:id="rId31"/>
    <p:sldId id="3792" r:id="rId32"/>
    <p:sldId id="3797" r:id="rId33"/>
    <p:sldId id="3793" r:id="rId34"/>
    <p:sldId id="3798" r:id="rId35"/>
    <p:sldId id="3787" r:id="rId36"/>
    <p:sldId id="3789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006600"/>
    <a:srgbClr val="00FFFF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3" autoAdjust="0"/>
    <p:restoredTop sz="50000" autoAdjust="0"/>
  </p:normalViewPr>
  <p:slideViewPr>
    <p:cSldViewPr>
      <p:cViewPr>
        <p:scale>
          <a:sx n="118" d="100"/>
          <a:sy n="118" d="100"/>
        </p:scale>
        <p:origin x="159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1752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Entropy and NIST 800-90b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personal journey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44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2004-2021,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  Apache 2.0 License applies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Fair coin toss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000" dirty="0"/>
                  <a:t>Note: A fair coin is 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Biased (but independent) coin tosses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“conditioner,” like a hash function, can take biased noise samples and “even them.”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  <a:blipFill>
                <a:blip r:embed="rId3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424" y="0"/>
            <a:ext cx="7772400" cy="838200"/>
          </a:xfrm>
        </p:spPr>
        <p:txBody>
          <a:bodyPr/>
          <a:lstStyle/>
          <a:p>
            <a:r>
              <a:rPr lang="en-US" sz="3600" dirty="0"/>
              <a:t>Other measures of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Renyi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Useful when calculating collision properties, usually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“Min”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they are equal for a flat distribution.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NIST focuses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.  Here’s why: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Suppose we have the distribution,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=2,3,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 optimal adversarial strategy is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all the time, thus succeeding half the time.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This gives a distortedly pessimistic measure of an attacker’s chance of succeeding.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  <a:blipFill>
                <a:blip r:embed="rId3"/>
                <a:stretch>
                  <a:fillRect l="-632" t="-9068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04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HW sources of entropy (God)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26" y="1371600"/>
            <a:ext cx="8577774" cy="4876800"/>
          </a:xfrm>
        </p:spPr>
        <p:txBody>
          <a:bodyPr/>
          <a:lstStyle/>
          <a:p>
            <a:r>
              <a:rPr lang="en-US" sz="2000" dirty="0"/>
              <a:t>Hardware</a:t>
            </a:r>
          </a:p>
          <a:p>
            <a:pPr lvl="1"/>
            <a:r>
              <a:rPr lang="en-US" sz="2000" dirty="0"/>
              <a:t>Thermodynamics (Johnson noise, …)</a:t>
            </a:r>
          </a:p>
          <a:p>
            <a:pPr lvl="1"/>
            <a:r>
              <a:rPr lang="en-US" sz="2000" dirty="0"/>
              <a:t>Oscillator jitter</a:t>
            </a:r>
          </a:p>
          <a:p>
            <a:pPr lvl="1"/>
            <a:r>
              <a:rPr lang="en-US" sz="2000" dirty="0"/>
              <a:t>Unsynchronized ring oscillators (Intel’s HW RNG is based on this)</a:t>
            </a:r>
          </a:p>
          <a:p>
            <a:pPr lvl="1"/>
            <a:r>
              <a:rPr lang="en-US" sz="2000" dirty="0"/>
              <a:t>Noisy diodes</a:t>
            </a:r>
          </a:p>
          <a:p>
            <a:pPr lvl="1"/>
            <a:r>
              <a:rPr lang="en-US" sz="2000" dirty="0"/>
              <a:t>Radioactive decay</a:t>
            </a:r>
          </a:p>
          <a:p>
            <a:pPr lvl="1"/>
            <a:r>
              <a:rPr lang="en-US" sz="2000" dirty="0"/>
              <a:t>“Open pins” on Raspberry Pi’s</a:t>
            </a:r>
          </a:p>
          <a:p>
            <a:pPr lvl="1"/>
            <a:r>
              <a:rPr lang="en-US" sz="2000" dirty="0"/>
              <a:t>Coin tosses (with a fair coin)</a:t>
            </a:r>
          </a:p>
          <a:p>
            <a:r>
              <a:rPr lang="en-US" sz="2000" dirty="0"/>
              <a:t>Finding the probability</a:t>
            </a:r>
          </a:p>
          <a:p>
            <a:pPr marL="0" indent="0">
              <a:buNone/>
            </a:pPr>
            <a:r>
              <a:rPr lang="en-US" sz="2000" dirty="0"/>
              <a:t>     distribution is easy: </a:t>
            </a:r>
            <a:r>
              <a:rPr lang="en-US" sz="2000" dirty="0">
                <a:solidFill>
                  <a:srgbClr val="0066CC"/>
                </a:solidFill>
              </a:rPr>
              <a:t>ask a physicist</a:t>
            </a:r>
          </a:p>
          <a:p>
            <a:r>
              <a:rPr lang="en-US" sz="2000" dirty="0"/>
              <a:t>Easy to implement in microelectronics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 descr="2.5: Distribution of Molecular Speeds - Physics LibreTexts">
            <a:extLst>
              <a:ext uri="{FF2B5EF4-FFF2-40B4-BE49-F238E27FC236}">
                <a16:creationId xmlns:a16="http://schemas.microsoft.com/office/drawing/2014/main" id="{D45F83CA-8256-894B-92D9-2642BFAF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40" y="3581400"/>
            <a:ext cx="373993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SW sources of entropy (the devil)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73440" cy="5181600"/>
          </a:xfrm>
        </p:spPr>
        <p:txBody>
          <a:bodyPr/>
          <a:lstStyle/>
          <a:p>
            <a:r>
              <a:rPr lang="en-US" sz="2000" dirty="0"/>
              <a:t>Software sources have been pseudo-science based</a:t>
            </a:r>
          </a:p>
          <a:p>
            <a:r>
              <a:rPr lang="en-US" sz="2000" dirty="0"/>
              <a:t>Here is a list (</a:t>
            </a:r>
            <a:r>
              <a:rPr lang="en-US" sz="2000" dirty="0">
                <a:solidFill>
                  <a:schemeClr val="accent2"/>
                </a:solidFill>
              </a:rPr>
              <a:t>Red</a:t>
            </a:r>
            <a:r>
              <a:rPr lang="en-US" sz="2000" dirty="0"/>
              <a:t> is bad. Why? Don’t know distribution, also entropy starvation, non-stationarity. Vulnerable to side channels. </a:t>
            </a: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is new and evidently does not have these drawbacks.)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Disk arm speed variation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Process id, thread id (predictable)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Interrupt arrival time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Cursor, mouse</a:t>
            </a:r>
          </a:p>
          <a:p>
            <a:pPr lvl="1"/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New: execution jitter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the probability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distribution is hard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or impossible 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except for jitter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then you can 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ask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    cryptographer</a:t>
            </a:r>
            <a:endParaRPr lang="en-US" sz="20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 descr="CPU Time Jitter Based Non-Physical True Random Number Generator">
            <a:extLst>
              <a:ext uri="{FF2B5EF4-FFF2-40B4-BE49-F238E27FC236}">
                <a16:creationId xmlns:a16="http://schemas.microsoft.com/office/drawing/2014/main" id="{E1E083A3-06C6-1343-8DE6-763D138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26CA5D-2F0F-2241-B1EF-B54C131F2C9A}"/>
              </a:ext>
            </a:extLst>
          </p:cNvPr>
          <p:cNvSpPr txBox="1"/>
          <p:nvPr/>
        </p:nvSpPr>
        <p:spPr>
          <a:xfrm>
            <a:off x="4541520" y="6096000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Jitter entropy from Mueller</a:t>
            </a:r>
          </a:p>
        </p:txBody>
      </p:sp>
    </p:spTree>
    <p:extLst>
      <p:ext uri="{BB962C8B-B14F-4D97-AF65-F5344CB8AC3E}">
        <p14:creationId xmlns:p14="http://schemas.microsoft.com/office/powerpoint/2010/main" val="3494365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NIST 800-90B evolution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2008: Basic structure: We know it’s hard.  Document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2012:  We’re worried about entropy, here are a bunch of tests to run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Justification for software entropy is ad hoc or non-existent: “interrupt arrival times are impossible to guess.” (wrong).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HW if you can: Intel’s Ivy bridge RNG (launched 2012)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2016:  People who don’t have a good probability model for their noise sources, don’t have entropy.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Let’s use hardware as a model, hardware sources have distributions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Health tests are important because there can be failures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Should software entropy have more lax standards? </a:t>
            </a:r>
            <a:r>
              <a:rPr lang="en-US" sz="1800" dirty="0">
                <a:solidFill>
                  <a:srgbClr val="FF0000"/>
                </a:solidFill>
              </a:rPr>
              <a:t>[No!]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2018: No, seriously, you have to justify entropy estimators even for a software noise source, so you need source probability models.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are more tests (restart) so it’s harder to cheat especially at boot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New software techniques arise (jitter)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Linux and some BSD entropy is justified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By the way, future standard will be stricter [2021]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3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 new hope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Jitter execution entropy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quality and relatively easy (i.e.- possible) to analyze.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Adopted by Linux, some BSD’s and Apple plus others.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Prediction: Eventually everyone will adopt it.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B. </a:t>
            </a:r>
            <a:r>
              <a:rPr lang="en-US" sz="1800" dirty="0" err="1"/>
              <a:t>Sunar</a:t>
            </a:r>
            <a:r>
              <a:rPr lang="en-US" sz="1800" dirty="0"/>
              <a:t>, W. J. Martin, D. R. Stinson, </a:t>
            </a:r>
            <a:r>
              <a:rPr lang="en-US" sz="1800" i="1" dirty="0"/>
              <a:t>A Provably Secure True Random Number Generator with Built-in Tolerance to Active Attacks </a:t>
            </a:r>
            <a:r>
              <a:rPr lang="en-US" sz="1800" dirty="0"/>
              <a:t>IEEE.  Mostly HW focused.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Stinson, part 2:  What about software based on predicting execution time on modern processor?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Works on small processors too: Keaton Mowery, Michael Wei, David </a:t>
            </a:r>
            <a:r>
              <a:rPr lang="en-US" sz="1800" dirty="0" err="1"/>
              <a:t>Kohlbrenner</a:t>
            </a:r>
            <a:r>
              <a:rPr lang="en-US" sz="1800" dirty="0"/>
              <a:t>, </a:t>
            </a:r>
            <a:r>
              <a:rPr lang="en-US" sz="1800" dirty="0" err="1"/>
              <a:t>Hovav</a:t>
            </a:r>
            <a:r>
              <a:rPr lang="en-US" sz="1800" dirty="0"/>
              <a:t> </a:t>
            </a:r>
            <a:r>
              <a:rPr lang="en-US" sz="1800" dirty="0" err="1"/>
              <a:t>Shacham</a:t>
            </a:r>
            <a:r>
              <a:rPr lang="en-US" sz="1800" dirty="0"/>
              <a:t>, and Steven Swanson, </a:t>
            </a:r>
            <a:r>
              <a:rPr lang="en-US" sz="1800" i="1" dirty="0"/>
              <a:t>Welcome to the </a:t>
            </a:r>
            <a:r>
              <a:rPr lang="en-US" sz="1800" i="1" dirty="0" err="1"/>
              <a:t>Entropics</a:t>
            </a:r>
            <a:r>
              <a:rPr lang="en-US" sz="1800" i="1" dirty="0"/>
              <a:t>: Boot-Time Entropy in Embedded Devices.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Mueller, </a:t>
            </a:r>
            <a:r>
              <a:rPr lang="en-US" sz="1800" i="1" dirty="0"/>
              <a:t>CPU Time Jitter Based Non-Physical True Random Number Generator.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There’s lots more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How does Jitter execution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Collect Entropy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for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 0 to n-1) 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start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Execute standard code block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(t</a:t>
                </a:r>
                <a:r>
                  <a:rPr lang="en-US" baseline="-25000" dirty="0"/>
                  <a:t>end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s (usually one byte per sample as specified by NIST 800-90B) are the noise source for constructing a seed.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Answer: Thank you ARM, Intel, RISC-V and IBM</a:t>
                </a: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  <a:blipFill>
                <a:blip r:embed="rId3"/>
                <a:stretch>
                  <a:fillRect l="-73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1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5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  <a:blipFill>
                <a:blip r:embed="rId3"/>
                <a:stretch>
                  <a:fillRect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49730"/>
            <a:ext cx="8305800" cy="4724400"/>
          </a:xfrm>
        </p:spPr>
        <p:txBody>
          <a:bodyPr/>
          <a:lstStyle/>
          <a:p>
            <a:r>
              <a:rPr lang="en-US" sz="2000" dirty="0"/>
              <a:t>CPU instruction pipelines fill level affects execution time of an instruction. These pipelines add to execution jitter. </a:t>
            </a:r>
          </a:p>
          <a:p>
            <a:r>
              <a:rPr lang="en-US" sz="2000" dirty="0"/>
              <a:t>The CPU clock cycle is different than the memory bus clock speed. Wait states for the synchronization of memory access adds to time variances (this also reflects hardware variability effects). </a:t>
            </a:r>
          </a:p>
          <a:p>
            <a:r>
              <a:rPr lang="en-US" sz="2000" dirty="0"/>
              <a:t>The CPU frequency scaling alters the processing speed of instructions. </a:t>
            </a:r>
          </a:p>
          <a:p>
            <a:r>
              <a:rPr lang="en-US" sz="2000" dirty="0"/>
              <a:t>The CPU power management may disable CPU features. </a:t>
            </a:r>
          </a:p>
          <a:p>
            <a:r>
              <a:rPr lang="en-US" sz="2000" dirty="0"/>
              <a:t>Instruction and data caches</a:t>
            </a:r>
          </a:p>
          <a:p>
            <a:pPr lvl="1"/>
            <a:r>
              <a:rPr lang="en-US" sz="2000" dirty="0"/>
              <a:t>Tests showed that before the caches are filled, the time deltas are bigger by a factor of two to three.</a:t>
            </a:r>
          </a:p>
          <a:p>
            <a:r>
              <a:rPr lang="en-US" sz="2000" dirty="0"/>
              <a:t>CPU topology and caches used jointly by multiple CPUs affect execution time.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81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But wait, there’s more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458200" cy="47075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CPU frequency scaling depending on the work-load.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Branch prediction units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TLB hits and misses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Kernel locks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Moving processes from one CPU to another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Hardware interrupts can occur regardless what the operating system was doing in the meanwhile.  [</a:t>
            </a:r>
            <a:r>
              <a:rPr lang="en-US" sz="2000" i="1" dirty="0"/>
              <a:t>This is not the same as interrupt arrival time.</a:t>
            </a:r>
            <a:r>
              <a:rPr lang="en-US" sz="2000" dirty="0"/>
              <a:t>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Large memory segments whose access times vary due to the physical distance from the CPU.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Aren’t these variations predictable?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Amazingly, no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An adversary outside the kernel basically can’t affect them.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03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r>
              <a:rPr lang="en-US" sz="3600" dirty="0"/>
              <a:t>Why is Jitter execution entropy “good”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Can be modelled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Jitter execution depends only on “core” hardware: CPU’s, memory system, interconnect.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Component probability models are relatively simple (like HW): normal distributions around an average performance (memory, interconnect, speculation and prediction).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Some sources of variation derived from physical phase jitter (HW).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Easy to pick good, short blocks to measure on any CPU even as architectures change.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You can validate stationarity with chi squared tests.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Important for “boot entropy,” where critical machine keys are derived.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Naturally “unobservable” by adversary. Protected from side channels.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Gives very high entropy rates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Doesn’t need to be in “critical sections.” Works well in kernel and user mode. Works well on all CPU’s, under all workloads.</a:t>
            </a:r>
          </a:p>
        </p:txBody>
      </p:sp>
    </p:spTree>
    <p:extLst>
      <p:ext uri="{BB962C8B-B14F-4D97-AF65-F5344CB8AC3E}">
        <p14:creationId xmlns:p14="http://schemas.microsoft.com/office/powerpoint/2010/main" val="22354620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52400"/>
            <a:ext cx="7791450" cy="1111827"/>
          </a:xfrm>
        </p:spPr>
        <p:txBody>
          <a:bodyPr/>
          <a:lstStyle/>
          <a:p>
            <a:r>
              <a:rPr lang="en-US" sz="3600" dirty="0"/>
              <a:t>What are cryptographic random numbers?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4170" y="2431473"/>
                <a:ext cx="8420100" cy="3512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A cryptographic random number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values.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All these values should be “equally likely.”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told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 bits, you should have no better chance of guessing the remaining bits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handed a 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cryptographic random numbers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knowing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/>
                  <a:t>of them should give you no advantage in guessing the remaining one.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170" y="2431473"/>
                <a:ext cx="8420100" cy="3512127"/>
              </a:xfrm>
              <a:blipFill>
                <a:blip r:embed="rId3"/>
                <a:stretch>
                  <a:fillRect l="-451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219200"/>
          </a:xfrm>
        </p:spPr>
        <p:txBody>
          <a:bodyPr/>
          <a:lstStyle/>
          <a:p>
            <a:r>
              <a:rPr lang="en-US" sz="3600" dirty="0"/>
              <a:t>Why are other sources (say interrupt arrival time) “bad”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23010"/>
            <a:ext cx="87630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Interrupt arrival modelling difficult (actually impossible, I think)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Presumptive distribution is Poisson arrival which is complicated and depends critically on stable average arrival time.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Definitely not stationary.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Depends on analysis of potentially huge number of devices.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Terrible during boot.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Past attacks exploited “observable” interrupt artifacts by adversary.  Also subject to side channel attacks (see </a:t>
            </a:r>
            <a:r>
              <a:rPr lang="en-US" sz="1800" dirty="0" err="1"/>
              <a:t>Dodis</a:t>
            </a:r>
            <a:r>
              <a:rPr lang="en-US" sz="1800" dirty="0"/>
              <a:t> et. al., 2014).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Dependent on workloads and their imposed interrupt activity so accurate estimate would be painfully complex even with a few devices.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Gives low entropy rates (even “guessed” rates) so more intermediate processing.  It takes much longer to “reseed.”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Requires ongoing care to measure interrupt times correctly (If you measure arrival time in the wrong place the entropy is greatly reduced).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Kernel mode only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</a:rPr>
              <a:t>I don’t know of any credible analysis of interrupt noise and I’ve looked hard.</a:t>
            </a:r>
          </a:p>
        </p:txBody>
      </p:sp>
    </p:spTree>
    <p:extLst>
      <p:ext uri="{BB962C8B-B14F-4D97-AF65-F5344CB8AC3E}">
        <p14:creationId xmlns:p14="http://schemas.microsoft.com/office/powerpoint/2010/main" val="6795214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152400"/>
            <a:ext cx="7772400" cy="838200"/>
          </a:xfrm>
        </p:spPr>
        <p:txBody>
          <a:bodyPr/>
          <a:lstStyle/>
          <a:p>
            <a:r>
              <a:rPr lang="en-US" sz="3600" dirty="0"/>
              <a:t>Three weekends and a NIST reading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153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 built a (basically) fully NIST compliant RNG in my existing open-source crypto project (which I use for teaching) with justified HW and SW entropy in about three weekends.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Used standard NIST 800-90A certified SHA-256 hash-df based DBRG.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Used Intel analyzed HW noise source (Noise justification: Rachael J Parker, </a:t>
            </a:r>
            <a:r>
              <a:rPr lang="en-US" sz="2000" i="1" dirty="0"/>
              <a:t>Justification for Metastability Based Nondeterministic Random</a:t>
            </a:r>
            <a:r>
              <a:rPr lang="en-US" sz="2000" dirty="0"/>
              <a:t> </a:t>
            </a:r>
            <a:r>
              <a:rPr lang="en-US" sz="2000" i="1" dirty="0"/>
              <a:t>Bit Generator</a:t>
            </a:r>
            <a:r>
              <a:rPr lang="en-US" sz="2000" dirty="0"/>
              <a:t>, Intel and previous papers by </a:t>
            </a:r>
            <a:r>
              <a:rPr lang="en-US" sz="2000" i="1" dirty="0"/>
              <a:t>Kocher, Cox, Walker, </a:t>
            </a:r>
            <a:r>
              <a:rPr lang="en-US" sz="2000" i="1" dirty="0" err="1"/>
              <a:t>Gueron</a:t>
            </a:r>
            <a:r>
              <a:rPr lang="en-US" sz="2000" i="1" dirty="0"/>
              <a:t>, Brickell, et al</a:t>
            </a:r>
            <a:r>
              <a:rPr lang="en-US" sz="2000" dirty="0"/>
              <a:t>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Developed SW Jitter based noise source (Noise justification:  You’ll see.)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Implemented full health and restart tests.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Both HW and SW entropy qualified.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All in user mode (kernel version is almost identical).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49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228600" y="12192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jlm@New-MacBook-Pro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cryptobin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./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test_full_rng.exe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print_all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noise 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300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38c4606144d00c417be407466237b3e08b8f08f81fd98b8a94dd54d74f914fed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74283705ff3ad67c00d029ba8344cc9d014ef98a58edc9c93259cc8cf042cf37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272f7b36a8694254368ca0f534ee45fd56756ef7e90bd49a3d35e87019f9ee68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d81302e1a5d30dc7735e62cc2c790ab3595c5cce34665c590556293f1f61e826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c804ada32bbe35d75a16cde90ec044d1f09350a82b8355ff50a7ef00f3a90ec3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c3b090ddf0c9d6dcd54a3d25ac9ba24813df5dd9119f683cff52c0a4487db23a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d25fa7625b34646d2d5402e3b8f65dff2fb806c4a9cfa978303b27a133fd9dbe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5baa492e703d63b3074e40cbb041723203659f42951ce70db1d083dcb25777a6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88210cb9e669ecf79dd13091c4da7de0beb60f553dd6bf6ad39360c587d2370a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7943f321315f440803a377e9ddce3696b4f30515b05510e8f368c15837c4b63d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9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342900" y="12192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8604aa5c9683f61c5765fb4bf610ff4026afcde5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d24e2528dc24a560b5ecdde9f941ff555ba18758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3758ba50858922f3bd919b14b0da4375e3281129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…10 more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259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56580a6f33dffb67271838514b72609d292960989636c17b593018764b2c3caf36ebf42e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5704f41ef758d66ef82483217c9291fd79f5aa18b5bd1dc114049df5e81c1d34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c1ae285d23a91a399f5e2c095a769c4195f4c3753a4aca0d78b7d8197378c672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b860d249bbddcaf87666815de2def42d8e73c6de798b667d68f55068a5b79d7c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4370488c2a28ed85161cd216b3caf2caae2705e9b893c9e082666a4c93622337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21f3a1438634aa05d4071617ce420786aa574ab4c4258fbbc8d975b2f6c205bb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10e1fc08d6df99515727b7d68c973deee25b52a28304d29db85aec71735939dc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d9cd2731623a3ee43ba2652bb07e41d00c153d72ab814a24df29883f5c234fb4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18b9e00e397c7ef8c05f61078ce1884c30f3b74e61286574abac5d01991a8c6b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f2d71f29ee1aeec8109da2a3e83a1aa9f1ded83bb573441c7202e6892381106e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cb467402c79b90e02959d35e0ffe39cf0c2b4da75583f30b2921c0b4073fcc5b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5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Software jitter sources in my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five different blocks for jitter including two from Mueller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8-bit (as required by NIST) noise sample, the estimated entropy varied from 1.8 bit/sample to over 6 bits/sample (!) over the jitter blocks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Jitter gives amazingly high rate independent of other activity Can’t be tampered with by adversary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important: Can be analyzed and justified.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Isn’t this just an academic concern?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2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499" y="1676400"/>
            <a:ext cx="7772400" cy="432816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Based on a simple loop adding to an accumulator (Optimization turned off!)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1999533010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63, smallest: 31, non-zero: 1000, mean: 37.204, adjusted mean: 37.141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 bins, lower 30, upper: 42, bins from 30 to 42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0000 0005 0015 0059 0078 0181 0055 0146 0080 0217 0034 0094 0033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37.097, deviation: 32.243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31,0.005  32,0.015  33,0.059  34,0.078  35,0.181  36,0.055  37,0.146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38,0.080 39,0.217  40,0.034  41,0.094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3.168,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2.927, min entropy:  2.204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4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402530-C7DC-1D4F-8CF4-0F56634A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3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95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1,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2003954612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125, smallest: 32, non-zero: 1000, mean: 39.565, adjusted mean: 39.440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47 bins, lower 31, upper: 45, bins from 31 to 45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0000 0001 0010 0024 0045 0073 0090 0038 0286 0094 0110 0073 0104 0036 0013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39.286, deviation: 33.994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32,0.001  33,0.010  34,0.024  35,0.045  36,0.073  37,0.090  38,0.038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39,0.286  40,0.094  41,0.110  42,0.073  43,0.104  44,0.036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3.231,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2.858, min entropy:  1.806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34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DB2082-7012-9A4D-849A-021FAD9D6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1" y="1752600"/>
            <a:ext cx="78486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30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37738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2,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2003743142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165, smallest: 49, non-zero: 1000, mean: 64.158, adjusted mean: 63.993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79 bins, lower 50, upper: 73, bins from 50 to 73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0002 0000 0012 0010 0032 0009 0046 0082 0050 0079 0088 0103 0031 0067 0079 0100 0031 0043 0022 0028 0025 0014 0003 0007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59.797, deviation: 54.901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50,0.002  52,0.012  53,0.010  54,0.032  55,0.009  56,0.046  57,0.082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4.034,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3.967, min entropy:  3.279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73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 and protocols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Past weaknesses have been catastrophic.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Random number weakness and bad key management are greatest points of attack on cryptographic systems.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Bad entropy is principal basis for practical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Netscape browser attack is famous example.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More recent Debian entropy attack (Mind your p’s and q’s) is another.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Hall of fame, epic fails for bad entropy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“But the entropy looked random”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could guess the sample values, it’s too complex”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Other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Intrusion (read privileged entropy pool)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Incremental guessing attacks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8F0649-5923-D440-B91D-A976BED681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28800"/>
            <a:ext cx="79247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5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229600" cy="478536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comes from CPU/DRAM clock differences and cache fill wait states.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1998883639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2, non-zero: 1000, mean: 71.828, adjusted mean: 71.573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141 bins, lower 30, upper: 71, bins from 30 to 71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0004 0003 0018 0010 0015 0006 0017 0011 0020 0028 0014 0022 …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50.529, deviation: 46.755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30,0.004;  31,0.003;  32,0.018;  33,0.010;  34,0.015;  35,0.006;  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  5.476,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  5.873, min entropy:  4.573</a:t>
            </a:r>
            <a:br>
              <a:rPr lang="en-US" sz="2400" dirty="0"/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8434" name="Picture 2" descr="Image preview">
            <a:extLst>
              <a:ext uri="{FF2B5EF4-FFF2-40B4-BE49-F238E27FC236}">
                <a16:creationId xmlns:a16="http://schemas.microsoft.com/office/drawing/2014/main" id="{FF7AF498-12ED-494E-AEEF-566DFA8B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44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4437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676400"/>
            <a:ext cx="8001000" cy="432816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is based on the combined effect of all the sources of variation exhibited in the course of multiple SHA-3 digest computations.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2003971500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0, non-zero: 1000, mean: 132.188, adjusted mean: 131.933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264 bins, lower 66, upper: 237, bins from 66 to 237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132.188, deviation: 131.502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66,.004  67,.001  68,.011  69,.001  70,.003  71,.005  72,.003  73,.004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7.791,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7.637, min entropy:  6.506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8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30BFA8-8474-2442-820F-04AF3C3CB9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" y="1600200"/>
            <a:ext cx="77724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5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 out hardware model in detail for individual sources of entropy (memory jitter, …).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 complicated jitter sources to obtain different distributions (the “mixture problem”).  Done accurately, this is interesting research!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level of proof in this presentation is informal or “heuristic,” which is all NIST demands for now.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NIST will increase level of rigor required in future standards.  These arguments can be developed to justify a full stochastic model NSA would be proud of.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52" y="114300"/>
            <a:ext cx="7772400" cy="838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152" y="14478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NIST was completely right!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apologize for earlier skepticism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standard greatly improves security (if you follow it)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don’t trust anything you can’t quantifiably analyze --- you’re only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fooling yourself.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sometimes there are good surprises (jitter).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Benefits from Jitter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entropy starvation at boot.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in depth (qualified HW and SW entropy).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Simpler than interrupts and less performance impact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on all devices (even embedded devices).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accepted despite initial skepticism: Linux, (some) BSD versions and Apple (during boot).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 can stop drinking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kool-aid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Jettison previous software entropy “pseudo-science.”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1066800"/>
          </a:xfrm>
        </p:spPr>
        <p:txBody>
          <a:bodyPr/>
          <a:lstStyle/>
          <a:p>
            <a:r>
              <a:rPr lang="en-US" sz="3600" dirty="0"/>
              <a:t>How can you produce cryptographic random numbers in the real world?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D7C9-1A58-5D4D-87BB-9A2C60B5975E}"/>
              </a:ext>
            </a:extLst>
          </p:cNvPr>
          <p:cNvSpPr txBox="1"/>
          <p:nvPr/>
        </p:nvSpPr>
        <p:spPr>
          <a:xfrm>
            <a:off x="338014" y="1828800"/>
            <a:ext cx="834878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NIST 800-90C specifies overall design of a cryptographic random number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Entropy Subsystem including characterized noise source, health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tests, entropy conditioning.  This is the critical component which prevents adversaries from guessing keys.  The output of this system is a seed containing enough “entropy” (more later) to generate keys. The entropy subsystem is specified in NIST 800-90B.  This is the hard part.</a:t>
            </a:r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 deterministic random number generator (DRNG).  This takes a seed and safely produces a long sequence of cryptographically secure random numbers.  This is specified in NIST 800-90A.  This is the easy part.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2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72469"/>
            <a:ext cx="4953000" cy="3770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SP 800-90C: Random Bit Generation Constructions">
            <a:extLst>
              <a:ext uri="{FF2B5EF4-FFF2-40B4-BE49-F238E27FC236}">
                <a16:creationId xmlns:a16="http://schemas.microsoft.com/office/drawing/2014/main" id="{91C88989-99E5-FF43-9DDD-0871EEF0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8591"/>
            <a:ext cx="385399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3624"/>
          </a:xfrm>
        </p:spPr>
        <p:txBody>
          <a:bodyPr/>
          <a:lstStyle/>
          <a:p>
            <a:r>
              <a:rPr lang="en-US" sz="3600" dirty="0"/>
              <a:t>The easy part of cryptographic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10600" cy="31183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Neuman.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So, a “seed”  with full entropy is critical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Smooths and stretches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DBRG’s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 public key systems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Building good, certifiable DRBG’s is a “solved problem”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 a few “gotcha’s” to be careful about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entropy seed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DBRG</a:t>
            </a: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1774686"/>
            <a:ext cx="223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Stream, 2</a:t>
            </a:r>
            <a:r>
              <a:rPr lang="en-US" sz="2000" baseline="30000" dirty="0">
                <a:latin typeface="+mn-lt"/>
              </a:rPr>
              <a:t>32</a:t>
            </a:r>
            <a:r>
              <a:rPr lang="en-US" sz="2000" dirty="0">
                <a:latin typeface="+mn-lt"/>
              </a:rPr>
              <a:t> CRNs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NIST 800-90B entropy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 descr="Second Draft NIST Special Publication 800-90B, Recommendation for the  Entropy Sources Used for Random Bit Generation">
            <a:extLst>
              <a:ext uri="{FF2B5EF4-FFF2-40B4-BE49-F238E27FC236}">
                <a16:creationId xmlns:a16="http://schemas.microsoft.com/office/drawing/2014/main" id="{BE85AED5-CFAE-004B-93FC-E9D988C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06503"/>
            <a:ext cx="4953000" cy="401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0498-E1D5-DD46-B251-4B5E86EF7958}"/>
              </a:ext>
            </a:extLst>
          </p:cNvPr>
          <p:cNvSpPr txBox="1"/>
          <p:nvPr/>
        </p:nvSpPr>
        <p:spPr>
          <a:xfrm>
            <a:off x="304800" y="1066800"/>
            <a:ext cx="861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is the hard part we’ll talk about.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finite number of statistical tests can “prove” entropy.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4579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What is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</p:spPr>
            <p:txBody>
              <a:bodyPr/>
              <a:lstStyle/>
              <a:p>
                <a:pPr marL="400050">
                  <a:lnSpc>
                    <a:spcPct val="90000"/>
                  </a:lnSpc>
                </a:pPr>
                <a:r>
                  <a:rPr lang="en-US" sz="2000" dirty="0"/>
                  <a:t>Entropy is a measure of uncertainty or equivocation. It comes from thermal physics.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related to how easy it is to “guess” the outcome of an experiment.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It is measured in bits (as we’ll see).  If you have n bits of entropy, you should be able to determine the outcome after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“guesses.”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In symmetric crypto, for example, if a key has n bits of entropy and you have a solid encryption algorithm, given ciphertext, an adversary should need to try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keys to get the plaintext.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Caution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defined with respect to probability distributions. It cannot be calculated using statistical tests.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Example probability distribution: A fair coin toss has the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If you have data from an experiment whose trial outcomes are about half heads and half tails, it does not mean it has the foregoing distribution or the foregoing distribution’s entropy.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Conditioned output can masquerade as entropy rich.</a:t>
                </a:r>
              </a:p>
              <a:p>
                <a:pPr marL="400050">
                  <a:lnSpc>
                    <a:spcPct val="90000"/>
                  </a:lnSpc>
                </a:pPr>
                <a:endParaRPr lang="en-US" sz="22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  <a:blipFill>
                <a:blip r:embed="rId3"/>
                <a:stretch>
                  <a:fillRect l="-747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2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838200"/>
          </a:xfrm>
        </p:spPr>
        <p:txBody>
          <a:bodyPr/>
          <a:lstStyle/>
          <a:p>
            <a:r>
              <a:rPr lang="en-US" sz="3600" dirty="0"/>
              <a:t>Shannon’s mathematical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Suppose we have an experiment, with a finite set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the outcomes occur with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respectively.  The probability distribution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.  Note: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 probability distribution to be useful, it should be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, that is, every time you perform an experiment, the probability distribution should be the same.  This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mean the outcome of two successive experiments should be the same!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/>
                    </a:solidFill>
                  </a:rPr>
                  <a:t>These are </a:t>
                </a:r>
                <a:r>
                  <a:rPr lang="en-US" sz="2000" i="1" dirty="0">
                    <a:solidFill>
                      <a:schemeClr val="accent2"/>
                    </a:solidFill>
                  </a:rPr>
                  <a:t>very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strong conditions.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Shannon entropy: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  <a:blipFill>
                <a:blip r:embed="rId3"/>
                <a:stretch>
                  <a:fillRect l="-614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72327</TotalTime>
  <Words>3463</Words>
  <Application>Microsoft Macintosh PowerPoint</Application>
  <PresentationFormat>On-screen Show (4:3)</PresentationFormat>
  <Paragraphs>398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Menlo</vt:lpstr>
      <vt:lpstr>Times New Roman</vt:lpstr>
      <vt:lpstr>Contemporary</vt:lpstr>
      <vt:lpstr>PowerPoint Presentation</vt:lpstr>
      <vt:lpstr>What are cryptographic random numbers?</vt:lpstr>
      <vt:lpstr>Cryptographic random numbers</vt:lpstr>
      <vt:lpstr>How can you produce cryptographic random numbers in the real world?</vt:lpstr>
      <vt:lpstr>Sample 800-90 RNG System</vt:lpstr>
      <vt:lpstr>The easy part of cryptographic random number generation</vt:lpstr>
      <vt:lpstr>NIST 800-90B entropy subsystem</vt:lpstr>
      <vt:lpstr>What is entropy?</vt:lpstr>
      <vt:lpstr>Shannon’s mathematical definition</vt:lpstr>
      <vt:lpstr>Some entropy source calculations</vt:lpstr>
      <vt:lpstr>Other measures of entropy</vt:lpstr>
      <vt:lpstr>HW sources of entropy (God)</vt:lpstr>
      <vt:lpstr>SW sources of entropy (the devil)</vt:lpstr>
      <vt:lpstr>NIST 800-90B evolution</vt:lpstr>
      <vt:lpstr>A new hope</vt:lpstr>
      <vt:lpstr>How does Jitter execution work?</vt:lpstr>
      <vt:lpstr>Why is there uncertainty in the Δ_i?</vt:lpstr>
      <vt:lpstr>But wait, there’s more</vt:lpstr>
      <vt:lpstr>Why is Jitter execution entropy “good”</vt:lpstr>
      <vt:lpstr>Why are other sources (say interrupt arrival time) “bad”</vt:lpstr>
      <vt:lpstr>Three weekends and a NIST reading</vt:lpstr>
      <vt:lpstr>RNG</vt:lpstr>
      <vt:lpstr>RNG</vt:lpstr>
      <vt:lpstr>Software jitter sources in my code</vt:lpstr>
      <vt:lpstr>Simple Jitter Block 0</vt:lpstr>
      <vt:lpstr>Simple Jitter Block 0</vt:lpstr>
      <vt:lpstr>Simple Jitter Block 1</vt:lpstr>
      <vt:lpstr>Simple Jitter Block 1</vt:lpstr>
      <vt:lpstr>Simple Jitter Block 2</vt:lpstr>
      <vt:lpstr>Simple Jitter Block 2</vt:lpstr>
      <vt:lpstr>Memory Jitter</vt:lpstr>
      <vt:lpstr>Memory Jitter</vt:lpstr>
      <vt:lpstr>Hash based execution jitter</vt:lpstr>
      <vt:lpstr>Hash based execution jitter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4189</cp:revision>
  <dcterms:created xsi:type="dcterms:W3CDTF">2013-04-08T19:09:24Z</dcterms:created>
  <dcterms:modified xsi:type="dcterms:W3CDTF">2021-05-26T18:56:04Z</dcterms:modified>
</cp:coreProperties>
</file>