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45"/>
  </p:notesMasterIdLst>
  <p:handoutMasterIdLst>
    <p:handoutMasterId r:id="rId46"/>
  </p:handoutMasterIdLst>
  <p:sldIdLst>
    <p:sldId id="264" r:id="rId2"/>
    <p:sldId id="2935" r:id="rId3"/>
    <p:sldId id="2939" r:id="rId4"/>
    <p:sldId id="2940" r:id="rId5"/>
    <p:sldId id="2916" r:id="rId6"/>
    <p:sldId id="2964" r:id="rId7"/>
    <p:sldId id="2923" r:id="rId8"/>
    <p:sldId id="2941" r:id="rId9"/>
    <p:sldId id="2960" r:id="rId10"/>
    <p:sldId id="2957" r:id="rId11"/>
    <p:sldId id="2958" r:id="rId12"/>
    <p:sldId id="2928" r:id="rId13"/>
    <p:sldId id="2924" r:id="rId14"/>
    <p:sldId id="2937" r:id="rId15"/>
    <p:sldId id="2925" r:id="rId16"/>
    <p:sldId id="2959" r:id="rId17"/>
    <p:sldId id="2944" r:id="rId18"/>
    <p:sldId id="2953" r:id="rId19"/>
    <p:sldId id="2927" r:id="rId20"/>
    <p:sldId id="2952" r:id="rId21"/>
    <p:sldId id="2926" r:id="rId22"/>
    <p:sldId id="2917" r:id="rId23"/>
    <p:sldId id="2931" r:id="rId24"/>
    <p:sldId id="2948" r:id="rId25"/>
    <p:sldId id="2918" r:id="rId26"/>
    <p:sldId id="2932" r:id="rId27"/>
    <p:sldId id="2929" r:id="rId28"/>
    <p:sldId id="2920" r:id="rId29"/>
    <p:sldId id="2949" r:id="rId30"/>
    <p:sldId id="2951" r:id="rId31"/>
    <p:sldId id="2961" r:id="rId32"/>
    <p:sldId id="2945" r:id="rId33"/>
    <p:sldId id="2950" r:id="rId34"/>
    <p:sldId id="2963" r:id="rId35"/>
    <p:sldId id="2946" r:id="rId36"/>
    <p:sldId id="2962" r:id="rId37"/>
    <p:sldId id="2919" r:id="rId38"/>
    <p:sldId id="2956" r:id="rId39"/>
    <p:sldId id="2943" r:id="rId40"/>
    <p:sldId id="2938" r:id="rId41"/>
    <p:sldId id="2954" r:id="rId42"/>
    <p:sldId id="2934" r:id="rId43"/>
    <p:sldId id="2955" r:id="rId44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 autoAdjust="0"/>
    <p:restoredTop sz="86415" autoAdjust="0"/>
  </p:normalViewPr>
  <p:slideViewPr>
    <p:cSldViewPr>
      <p:cViewPr varScale="1">
        <p:scale>
          <a:sx n="92" d="100"/>
          <a:sy n="92" d="100"/>
        </p:scale>
        <p:origin x="26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5224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570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5C62A-6C46-BB2E-8AC4-B364FD9D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E08C3127-0C4C-FD3D-077D-D9E3B9839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A249681A-6A52-53B7-109C-AEDF445C28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F51FBE7B-42BB-CDA1-54CD-3E8F801AE1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237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43899-8899-C199-7EF1-4E2EE3CDB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A84A2973-DD02-CD82-14A4-C39FC6591A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C2DC4759-470C-7A67-1416-DE52D1E58F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CEE3570B-5A32-BE8F-40AE-1E4C1A3E89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178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9BEA6-859E-C61E-38BF-DA7854B25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65C4A877-472A-E221-FA71-BC7273B359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86BF1B2E-FB0E-5F91-E0D1-D96D0C12DC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92C2F225-8EAD-2E38-ACDC-54A6BBC55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5831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82B7D-2805-7109-1261-32D5C7861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B2D3768F-BB09-2B90-B8FF-FC051F9E2B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2536B8FA-5EF7-9AA8-1E19-CEB9153F6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D75CA45-264A-90E6-CE1D-82C670F468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8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CC6AA-3DA2-A599-222D-54D91294A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>
            <a:extLst>
              <a:ext uri="{FF2B5EF4-FFF2-40B4-BE49-F238E27FC236}">
                <a16:creationId xmlns:a16="http://schemas.microsoft.com/office/drawing/2014/main" id="{439C0DB3-657B-661B-4C42-5D3AFFB2E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>
            <a:extLst>
              <a:ext uri="{FF2B5EF4-FFF2-40B4-BE49-F238E27FC236}">
                <a16:creationId xmlns:a16="http://schemas.microsoft.com/office/drawing/2014/main" id="{141C267C-28C8-72EB-0696-B312886D02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>
            <a:extLst>
              <a:ext uri="{FF2B5EF4-FFF2-40B4-BE49-F238E27FC236}">
                <a16:creationId xmlns:a16="http://schemas.microsoft.com/office/drawing/2014/main" id="{A949226F-8AFD-3852-FCBA-35A6FD3325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01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20250108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5" Type="http://schemas.openxmlformats.org/officeDocument/2006/relationships/image" Target="../media/image8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image" Target="../media/image101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1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5.png"/><Relationship Id="rId7" Type="http://schemas.openxmlformats.org/officeDocument/2006/relationships/image" Target="../media/image10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.png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noProof="0" smtClean="0"/>
              <a:pPr>
                <a:defRPr/>
              </a:pPr>
              <a:t>1</a:t>
            </a:fld>
            <a:endParaRPr lang="en-US" noProof="0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noProof="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noProof="0" dirty="0">
                <a:latin typeface="Calibri" panose="020F0502020204030204" pitchFamily="34" charset="0"/>
                <a:cs typeface="Calibri" panose="020F0502020204030204" pitchFamily="34" charset="0"/>
              </a:rPr>
              <a:t>John </a:t>
            </a:r>
            <a:r>
              <a:rPr lang="en-US" sz="24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Manferdelli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noProof="0" dirty="0">
                <a:latin typeface="Arial" charset="0"/>
              </a:rPr>
              <a:t>© 2021-2025, John L. </a:t>
            </a:r>
            <a:r>
              <a:rPr lang="en-US" sz="1600" noProof="0" dirty="0" err="1">
                <a:latin typeface="Arial" charset="0"/>
              </a:rPr>
              <a:t>Manferdelli</a:t>
            </a:r>
            <a:r>
              <a:rPr lang="en-US" sz="1600" noProof="0" dirty="0">
                <a:latin typeface="Arial" charset="0"/>
              </a:rPr>
              <a:t>.</a:t>
            </a:r>
          </a:p>
          <a:p>
            <a:pPr algn="l"/>
            <a:r>
              <a:rPr lang="en-US" sz="1200" i="1" noProof="0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noProof="0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noProof="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Mixed states and density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378" lvl="2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       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⊗|0&gt;&lt;0|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  <m:r>
                            <a:rPr lang="en-US" sz="1800" i="1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</m:t>
                          </m:r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e>
                      </m:d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⊗|1&gt;&lt;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1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|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2</m:t>
                          </m:r>
                        </m:den>
                      </m:f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0&gt;&lt;0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1&gt;&lt;1</m:t>
                          </m:r>
                        </m:e>
                      </m:d>
                      <m:r>
                        <a:rPr lang="en-US" sz="18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Circuits and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61950" y="1600200"/>
                <a:ext cx="8420100" cy="4648200"/>
              </a:xfrm>
              <a:blipFill>
                <a:blip r:embed="rId3"/>
                <a:stretch>
                  <a:fillRect l="-753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Gates and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Hermitian,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05000"/>
                <a:ext cx="8458200" cy="3962400"/>
              </a:xfrm>
              <a:blipFill>
                <a:blip r:embed="rId3"/>
                <a:stretch>
                  <a:fillRect l="-901" t="-319" r="-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Common gates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noProof="0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noProof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noProof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en-US" sz="1800" noProof="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defTabSz="912791">
                  <a:spcBef>
                    <a:spcPts val="1200"/>
                  </a:spcBef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 noProof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noProof="0" dirty="0"/>
                  <a:t>…</a:t>
                </a:r>
                <a:r>
                  <a:rPr lang="en-US" sz="18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noProof="0" dirty="0">
                    <a:latin typeface="Cambria Math" panose="02040503050406030204" pitchFamily="18" charset="0"/>
                  </a:rPr>
                  <a:t> </a:t>
                </a:r>
                <a:endParaRPr lang="en-US" sz="200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76422" y="1397391"/>
                <a:ext cx="8839200" cy="4876800"/>
              </a:xfrm>
              <a:blipFill>
                <a:blip r:embed="rId3"/>
                <a:stretch>
                  <a:fillRect l="-717" t="-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 noProof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noProof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noProof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noProof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 noProof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kern="0" noProof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kern="0" noProof="0" dirty="0"/>
                  <a:t>2 qubit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 noProof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 noProof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 noProof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kern="0" noProof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en-US" sz="2000" kern="0" noProof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noProof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83380" y="143256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337" t="-135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Measurement in alternate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&gt;. 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Suppose we want to measure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respect to basis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en-US" sz="2000" noProof="0" dirty="0"/>
                  <a:t>To measure </a:t>
                </a:r>
                <a:r>
                  <a:rPr lang="en-US" sz="2000" noProof="0" dirty="0" err="1"/>
                  <a:t>wrt</a:t>
                </a:r>
                <a:r>
                  <a:rPr lang="en-US" sz="2000" noProof="0" dirty="0"/>
                  <a:t>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={|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&gt;}</m:t>
                    </m:r>
                  </m:oMath>
                </a14:m>
                <a:r>
                  <a:rPr lang="en-US" sz="2000" noProof="0" dirty="0"/>
                  <a:t>,  Project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/>
                  <a:t> onto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&lt;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&lt;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&gt; &lt;</m:t>
                                </m:r>
                                <m:sSub>
                                  <m:sSubPr>
                                    <m:ctrlP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𝑇𝑟</m:t>
                        </m:r>
                        <m:d>
                          <m:dPr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ψ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noProof="0" dirty="0"/>
                  <a:t> is density operator for the pure state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2000" noProof="0" dirty="0"/>
                  <a:t> is the density operator for mixed states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{(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,|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 </a:t>
                </a: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7650" y="2057400"/>
                <a:ext cx="8648700" cy="3962400"/>
              </a:xfrm>
              <a:blipFill>
                <a:blip r:embed="rId3"/>
                <a:stretch>
                  <a:fillRect l="-587" t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Converting to Bell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noProof="0" dirty="0"/>
                  <a:t>Computational basis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&gt;,  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180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(|01&gt; − |10&gt;)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76400"/>
                <a:ext cx="8458200" cy="1267789"/>
              </a:xfrm>
              <a:blipFill>
                <a:blip r:embed="rId3"/>
                <a:stretch>
                  <a:fillRect l="-299" t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13B3B1D4-B358-F720-ABE8-C3F511EF9F72}"/>
              </a:ext>
            </a:extLst>
          </p:cNvPr>
          <p:cNvGrpSpPr/>
          <p:nvPr/>
        </p:nvGrpSpPr>
        <p:grpSpPr>
          <a:xfrm>
            <a:off x="879733" y="2971800"/>
            <a:ext cx="7384533" cy="1843427"/>
            <a:chOff x="1013422" y="4114800"/>
            <a:chExt cx="7384533" cy="184342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AF9153-B7ED-680F-39D5-FE50512BBC5E}"/>
                </a:ext>
              </a:extLst>
            </p:cNvPr>
            <p:cNvSpPr/>
            <p:nvPr/>
          </p:nvSpPr>
          <p:spPr bwMode="auto">
            <a:xfrm>
              <a:off x="3048000" y="4307331"/>
              <a:ext cx="365760" cy="40233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FD4DE66-F4F5-7215-067A-B654A099B590}"/>
                </a:ext>
              </a:extLst>
            </p:cNvPr>
            <p:cNvSpPr txBox="1"/>
            <p:nvPr/>
          </p:nvSpPr>
          <p:spPr>
            <a:xfrm>
              <a:off x="2971800" y="4290374"/>
              <a:ext cx="457200" cy="4401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3B2908-9871-4A27-85BC-16336FDCB8E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4456833"/>
              <a:ext cx="142937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0190408-EE7B-A47B-4488-7055CB3C2D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00200" y="5035295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F409BAF-6BAF-6B15-9DEE-8C0003009C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91000" y="5038644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BFD8B8-D631-3F07-0FF5-886628DDDD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19694" y="4447465"/>
              <a:ext cx="1808188" cy="83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/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6D44B50-D42C-7967-9E23-534DDFE5C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250618"/>
                  <a:ext cx="685800" cy="406265"/>
                </a:xfrm>
                <a:prstGeom prst="rect">
                  <a:avLst/>
                </a:prstGeom>
                <a:blipFill>
                  <a:blip r:embed="rId4"/>
                  <a:stretch>
                    <a:fillRect l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/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E416F8F-B4BF-FA1B-F28D-047A4E699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22" y="4839976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45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76DCF89-E10F-57A5-4A34-260CFD891EA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962400" y="4425695"/>
              <a:ext cx="0" cy="4636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/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C58A29-8964-D96E-EC66-990068150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200" y="4572000"/>
                  <a:ext cx="990599" cy="424796"/>
                </a:xfrm>
                <a:prstGeom prst="rect">
                  <a:avLst/>
                </a:prstGeom>
                <a:blipFill>
                  <a:blip r:embed="rId6"/>
                  <a:stretch>
                    <a:fillRect l="-2532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590725C-3AB6-6827-3D54-6094059719EB}"/>
                </a:ext>
              </a:extLst>
            </p:cNvPr>
            <p:cNvSpPr/>
            <p:nvPr/>
          </p:nvSpPr>
          <p:spPr bwMode="auto">
            <a:xfrm rot="16200000">
              <a:off x="6937248" y="4711493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DA7D7E-0106-71AC-3425-EF1E3CE4D786}"/>
                </a:ext>
              </a:extLst>
            </p:cNvPr>
            <p:cNvSpPr txBox="1"/>
            <p:nvPr/>
          </p:nvSpPr>
          <p:spPr>
            <a:xfrm>
              <a:off x="7178760" y="4800599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/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≡</m:t>
                        </m:r>
                      </m:oMath>
                    </m:oMathPara>
                  </a14:m>
                  <a:endParaRPr lang="en-US" sz="2800" noProof="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015D2A5-2AA7-76D0-173C-E82A4770D8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610499"/>
                  <a:ext cx="68580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9797C7-BCF2-3BD7-7F81-230E583716D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35857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6EDB32A-80C9-DB1A-FF85-A7894443AF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5200840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0C5C8E-17AE-11DE-5098-1312069962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4610499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4BCD41-2082-BA39-2B79-E357E0FCE88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712155" y="5156912"/>
              <a:ext cx="685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817610-4073-78C6-477F-0E6D06E8F951}"/>
                </a:ext>
              </a:extLst>
            </p:cNvPr>
            <p:cNvSpPr/>
            <p:nvPr/>
          </p:nvSpPr>
          <p:spPr bwMode="auto">
            <a:xfrm>
              <a:off x="3810000" y="4898135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D6A14C1-6ED4-DC7D-FAAB-FEEB2FF3C455}"/>
                </a:ext>
              </a:extLst>
            </p:cNvPr>
            <p:cNvSpPr txBox="1"/>
            <p:nvPr/>
          </p:nvSpPr>
          <p:spPr>
            <a:xfrm>
              <a:off x="3733800" y="488289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/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32D41059-6883-7D0B-67D6-D62BF2FD46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9183" y="5486399"/>
                  <a:ext cx="820217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4545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/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C8ACB0E-9FA9-1F21-35C4-221BA6CE0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83" y="5588895"/>
                  <a:ext cx="820217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7576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/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EAFB982-B4F5-4CE6-CCA3-8D5B92814F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191" y="5498273"/>
                  <a:ext cx="820217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615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9F2858-12E4-F551-1D46-1B51E3C08BB3}"/>
                </a:ext>
              </a:extLst>
            </p:cNvPr>
            <p:cNvCxnSpPr/>
            <p:nvPr/>
          </p:nvCxnSpPr>
          <p:spPr bwMode="auto">
            <a:xfrm>
              <a:off x="2286000" y="41148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3CD1D3B-4168-9D17-3097-0188A081E099}"/>
                </a:ext>
              </a:extLst>
            </p:cNvPr>
            <p:cNvCxnSpPr/>
            <p:nvPr/>
          </p:nvCxnSpPr>
          <p:spPr bwMode="auto">
            <a:xfrm>
              <a:off x="3581400" y="4221778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C8C85D5-901B-4E0D-E991-10F3C7DB392E}"/>
                </a:ext>
              </a:extLst>
            </p:cNvPr>
            <p:cNvCxnSpPr/>
            <p:nvPr/>
          </p:nvCxnSpPr>
          <p:spPr bwMode="auto">
            <a:xfrm>
              <a:off x="4572000" y="4191000"/>
              <a:ext cx="0" cy="134082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70C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&gt; =|00&gt; 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1&gt;</m:t>
                            </m:r>
                          </m:e>
                        </m:d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0&gt;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&gt;+</m:t>
                        </m:r>
                        <m:d>
                          <m:dPr>
                            <m:begChr m:val="|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d>
                      </m:e>
                    </m:d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0"/>
                  </a:spcBef>
                </a:pPr>
                <a:r>
                  <a:rPr lang="en-US" sz="1800" kern="0" noProof="0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kern="0" noProof="0" dirty="0"/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kern="0" noProof="0" dirty="0"/>
              </a:p>
            </p:txBody>
          </p:sp>
        </mc:Choice>
        <mc:Fallback xmlns="">
          <p:sp>
            <p:nvSpPr>
              <p:cNvPr id="31" name="Rectangle 3">
                <a:extLst>
                  <a:ext uri="{FF2B5EF4-FFF2-40B4-BE49-F238E27FC236}">
                    <a16:creationId xmlns:a16="http://schemas.microsoft.com/office/drawing/2014/main" id="{D376A4BD-883D-0CFB-04A1-45814D15D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96" y="4775913"/>
                <a:ext cx="8458200" cy="1548687"/>
              </a:xfrm>
              <a:prstGeom prst="rect">
                <a:avLst/>
              </a:prstGeom>
              <a:blipFill>
                <a:blip r:embed="rId11"/>
                <a:stretch>
                  <a:fillRect l="-450" t="-32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68101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Changing Measurement  Basis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our measurement basis 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noProof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295400"/>
                <a:ext cx="8648700" cy="914400"/>
              </a:xfrm>
              <a:blipFill>
                <a:blip r:embed="rId3"/>
                <a:stretch>
                  <a:fillRect l="-733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186DE78-B800-F257-2327-B48E023623E6}"/>
              </a:ext>
            </a:extLst>
          </p:cNvPr>
          <p:cNvGrpSpPr/>
          <p:nvPr/>
        </p:nvGrpSpPr>
        <p:grpSpPr>
          <a:xfrm>
            <a:off x="1230382" y="1806830"/>
            <a:ext cx="6121136" cy="1188606"/>
            <a:chOff x="1244732" y="1783194"/>
            <a:chExt cx="6121136" cy="118860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A2E4B1-6FFA-D4D6-C613-6A494450C9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38400" y="267237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245FE7-AE0A-F1C8-DDB4-3E5C2AE260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2681919"/>
              <a:ext cx="38367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2AE9FC-DCD5-BEFB-E549-059208CA7F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86400" y="2691465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4E56D57-0805-EB70-3BEC-2DBE8C780B4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648200" y="2679012"/>
              <a:ext cx="329590" cy="290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/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C8A5203B-A3D0-36E9-18AD-603978EC33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4732" y="2310465"/>
                  <a:ext cx="1117468" cy="661335"/>
                </a:xfrm>
                <a:prstGeom prst="rect">
                  <a:avLst/>
                </a:prstGeom>
                <a:blipFill>
                  <a:blip r:embed="rId4"/>
                  <a:stretch>
                    <a:fillRect l="-96629" t="-166038" r="-6742" b="-2377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/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08DECCA-6A14-6FB2-C2A9-3C78BD699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2527909"/>
                  <a:ext cx="1117468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/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B262810-E275-296B-FCD2-93FAA6404B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2505632"/>
                  <a:ext cx="5078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/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EEB98F4-E707-FB81-C309-DDA9CF2E94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550" y="2539066"/>
                  <a:ext cx="507868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70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/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BDF6116-7B96-A261-997F-DA9E4A4116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1783194"/>
                  <a:ext cx="2057400" cy="674159"/>
                </a:xfrm>
                <a:prstGeom prst="rect">
                  <a:avLst/>
                </a:prstGeom>
                <a:blipFill>
                  <a:blip r:embed="rId8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0E3AF3B-41C0-BB87-51D0-096F75E73A47}"/>
                </a:ext>
              </a:extLst>
            </p:cNvPr>
            <p:cNvSpPr/>
            <p:nvPr/>
          </p:nvSpPr>
          <p:spPr bwMode="auto">
            <a:xfrm>
              <a:off x="3352800" y="2509204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/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E0E21326-8050-5823-1ABB-00034162E2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2513339"/>
                  <a:ext cx="59436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250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53F61A-D2BC-B89A-1BB7-9E1768F17260}"/>
                </a:ext>
              </a:extLst>
            </p:cNvPr>
            <p:cNvSpPr/>
            <p:nvPr/>
          </p:nvSpPr>
          <p:spPr bwMode="auto">
            <a:xfrm>
              <a:off x="5009210" y="2497852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33052A9-A6AB-068A-1676-68E0C148693B}"/>
              </a:ext>
            </a:extLst>
          </p:cNvPr>
          <p:cNvGrpSpPr/>
          <p:nvPr/>
        </p:nvGrpSpPr>
        <p:grpSpPr>
          <a:xfrm>
            <a:off x="457200" y="3657600"/>
            <a:ext cx="8280268" cy="2520631"/>
            <a:chOff x="711332" y="4108769"/>
            <a:chExt cx="8280268" cy="2520631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5BFE38-63DB-D417-1C93-C87F292C349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448022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575B1BB-3152-09E2-2644-46B0175D01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45084" y="4405102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/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B5638A-865F-366F-A871-4C67F87B4A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32" y="4133234"/>
                  <a:ext cx="1117468" cy="661335"/>
                </a:xfrm>
                <a:prstGeom prst="rect">
                  <a:avLst/>
                </a:prstGeom>
                <a:blipFill>
                  <a:blip r:embed="rId10"/>
                  <a:stretch>
                    <a:fillRect l="-98864" t="-162963" r="-6818" b="-2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/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BC5F025C-B518-8FD4-3E57-0768D85DA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6916" y="5776667"/>
                  <a:ext cx="111746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/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C899A46-5042-26FE-015D-86B4F11DF1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3200" y="4191000"/>
                  <a:ext cx="1117468" cy="391646"/>
                </a:xfrm>
                <a:prstGeom prst="rect">
                  <a:avLst/>
                </a:prstGeom>
                <a:blipFill>
                  <a:blip r:embed="rId12"/>
                  <a:stretch>
                    <a:fillRect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/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E0D4843-36BC-08F7-AD22-FF7A92038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0" y="4278868"/>
                  <a:ext cx="50786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/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B048744-6F54-778F-66BC-1E8E9F237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0" y="4261170"/>
                  <a:ext cx="507868" cy="369332"/>
                </a:xfrm>
                <a:prstGeom prst="rect">
                  <a:avLst/>
                </a:prstGeom>
                <a:blipFill>
                  <a:blip r:embed="rId1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/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800" noProof="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With probability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p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A0AA5AE3-65AA-8F9B-73AA-E692A129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200" y="5175569"/>
                  <a:ext cx="2057400" cy="674159"/>
                </a:xfrm>
                <a:prstGeom prst="rect">
                  <a:avLst/>
                </a:prstGeom>
                <a:blipFill>
                  <a:blip r:embed="rId15"/>
                  <a:stretch>
                    <a:fillRect t="-3704" b="-37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8383E-BA0C-F0E6-21D7-893DCE90C9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5327969"/>
              <a:ext cx="15163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/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|000..&gt;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66C2DB18-837F-B325-730B-B0AE7F2EB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32" y="5761277"/>
                  <a:ext cx="1117468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795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DAE7752-6A1A-9A2C-7B80-4153448A58E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9000" y="41849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39141B-D03D-E9C4-7B74-4728952C48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26032" y="4489769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C980DF3-1591-3CF3-986B-71DB0B2C04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62251" y="4785023"/>
              <a:ext cx="178882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5443F5-351F-2267-52CD-444C07C15607}"/>
                </a:ext>
              </a:extLst>
            </p:cNvPr>
            <p:cNvSpPr txBox="1"/>
            <p:nvPr/>
          </p:nvSpPr>
          <p:spPr>
            <a:xfrm>
              <a:off x="4267200" y="57089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0E5289D-ED4A-9DF9-3B61-AB12B7DDCDE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7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2D3110E-6805-87B7-CAF0-0DA6AAC130A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051462" y="6366224"/>
              <a:ext cx="282533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371BFC6D-9F4B-0254-BF8A-58CAF2A153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40282" y="5354684"/>
              <a:ext cx="2932116" cy="96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E64D3EA-0BFD-4A6D-1055-0F29795802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24400" y="5861369"/>
              <a:ext cx="2209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3089023-9C5F-D200-BC6B-6B59CC7130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34000" y="6365257"/>
              <a:ext cx="1592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A443084-E30A-27CA-912F-C620A46F78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10000" y="4194516"/>
              <a:ext cx="0" cy="100468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9EE6EE5-4525-C224-A93E-DD7CD4A56E6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486894" y="4489769"/>
              <a:ext cx="8907" cy="124438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424217B-6ECF-D958-EE4F-9646336623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05400" y="4794568"/>
              <a:ext cx="0" cy="13716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BEF40A6-3F24-7825-5633-BEFB1E460D10}"/>
                </a:ext>
              </a:extLst>
            </p:cNvPr>
            <p:cNvSpPr/>
            <p:nvPr/>
          </p:nvSpPr>
          <p:spPr bwMode="auto">
            <a:xfrm>
              <a:off x="4261313" y="5724208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1DADAED-5B48-EAEF-90F4-39C53712F863}"/>
                </a:ext>
              </a:extLst>
            </p:cNvPr>
            <p:cNvSpPr/>
            <p:nvPr/>
          </p:nvSpPr>
          <p:spPr bwMode="auto">
            <a:xfrm>
              <a:off x="5257800" y="410876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4465F64-7AE4-E0C9-9319-98C301C2E4DA}"/>
                </a:ext>
              </a:extLst>
            </p:cNvPr>
            <p:cNvSpPr/>
            <p:nvPr/>
          </p:nvSpPr>
          <p:spPr bwMode="auto">
            <a:xfrm>
              <a:off x="2978233" y="4139249"/>
              <a:ext cx="457200" cy="73152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43ADD4B8-89BC-7D25-0747-948466C85E1C}"/>
                </a:ext>
              </a:extLst>
            </p:cNvPr>
            <p:cNvSpPr/>
            <p:nvPr/>
          </p:nvSpPr>
          <p:spPr bwMode="auto">
            <a:xfrm>
              <a:off x="4876800" y="61722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EB0F970-C003-8F52-3D56-931FA409CFB8}"/>
                </a:ext>
              </a:extLst>
            </p:cNvPr>
            <p:cNvSpPr/>
            <p:nvPr/>
          </p:nvSpPr>
          <p:spPr bwMode="auto">
            <a:xfrm>
              <a:off x="3581400" y="5175569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0" name="TextBox 30719">
              <a:extLst>
                <a:ext uri="{FF2B5EF4-FFF2-40B4-BE49-F238E27FC236}">
                  <a16:creationId xmlns:a16="http://schemas.microsoft.com/office/drawing/2014/main" id="{CE844A2D-FC99-A4DF-49D4-1187827E5F0D}"/>
                </a:ext>
              </a:extLst>
            </p:cNvPr>
            <p:cNvSpPr txBox="1"/>
            <p:nvPr/>
          </p:nvSpPr>
          <p:spPr>
            <a:xfrm>
              <a:off x="4876800" y="6166169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D5AB8411-0B43-6E2A-2570-C46DB3895A02}"/>
                </a:ext>
              </a:extLst>
            </p:cNvPr>
            <p:cNvSpPr txBox="1"/>
            <p:nvPr/>
          </p:nvSpPr>
          <p:spPr>
            <a:xfrm>
              <a:off x="3575462" y="5179745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 err="1"/>
              <a:t>Superoperator</a:t>
            </a:r>
            <a:r>
              <a:rPr lang="en-US" sz="4000" noProof="0" dirty="0"/>
              <a:t> and mixed states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BAE0D4-907F-7C88-68D1-E054254684D2}"/>
              </a:ext>
            </a:extLst>
          </p:cNvPr>
          <p:cNvGrpSpPr/>
          <p:nvPr/>
        </p:nvGrpSpPr>
        <p:grpSpPr>
          <a:xfrm>
            <a:off x="991095" y="1728253"/>
            <a:ext cx="7086600" cy="1215141"/>
            <a:chOff x="685800" y="1695699"/>
            <a:chExt cx="7086600" cy="12151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/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sz="180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180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sz="18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389E095-D32C-E5FA-354B-22F689EC3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8221" y="1695699"/>
                  <a:ext cx="2057400" cy="763029"/>
                </a:xfrm>
                <a:prstGeom prst="rect">
                  <a:avLst/>
                </a:prstGeom>
                <a:blipFill>
                  <a:blip r:embed="rId3"/>
                  <a:stretch>
                    <a:fillRect l="-23780" t="-122951" b="-168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B433263-E258-2AC1-BE1D-D69C4A0C529F}"/>
                </a:ext>
              </a:extLst>
            </p:cNvPr>
            <p:cNvSpPr txBox="1"/>
            <p:nvPr/>
          </p:nvSpPr>
          <p:spPr>
            <a:xfrm>
              <a:off x="3048000" y="2209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</a:p>
          </p:txBody>
        </p:sp>
        <p:cxnSp>
          <p:nvCxnSpPr>
            <p:cNvPr id="30720" name="Straight Connector 30719">
              <a:extLst>
                <a:ext uri="{FF2B5EF4-FFF2-40B4-BE49-F238E27FC236}">
                  <a16:creationId xmlns:a16="http://schemas.microsoft.com/office/drawing/2014/main" id="{25764EF2-6EF9-A076-1823-0702844BAE2B}"/>
                </a:ext>
              </a:extLst>
            </p:cNvPr>
            <p:cNvCxnSpPr>
              <a:cxnSpLocks/>
              <a:endCxn id="47" idx="1"/>
            </p:cNvCxnSpPr>
            <p:nvPr/>
          </p:nvCxnSpPr>
          <p:spPr bwMode="auto">
            <a:xfrm flipV="1">
              <a:off x="3645781" y="2077214"/>
              <a:ext cx="1852440" cy="435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30" name="Rectangle 30729">
              <a:extLst>
                <a:ext uri="{FF2B5EF4-FFF2-40B4-BE49-F238E27FC236}">
                  <a16:creationId xmlns:a16="http://schemas.microsoft.com/office/drawing/2014/main" id="{870B2372-9555-6408-A85D-0A2AAC77A724}"/>
                </a:ext>
              </a:extLst>
            </p:cNvPr>
            <p:cNvSpPr/>
            <p:nvPr/>
          </p:nvSpPr>
          <p:spPr bwMode="auto">
            <a:xfrm>
              <a:off x="2959981" y="1905000"/>
              <a:ext cx="685800" cy="10058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0765" name="Straight Connector 30764">
              <a:extLst>
                <a:ext uri="{FF2B5EF4-FFF2-40B4-BE49-F238E27FC236}">
                  <a16:creationId xmlns:a16="http://schemas.microsoft.com/office/drawing/2014/main" id="{D1A9D659-1F28-DD12-A963-A5C968F770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57600" y="2590800"/>
              <a:ext cx="180729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89CE4BCE-C1E0-6D33-189F-D3898FCDA3D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60991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9" name="Straight Connector 30768">
              <a:extLst>
                <a:ext uri="{FF2B5EF4-FFF2-40B4-BE49-F238E27FC236}">
                  <a16:creationId xmlns:a16="http://schemas.microsoft.com/office/drawing/2014/main" id="{60866519-E7FE-2F3B-8ADE-7C397565A7C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633523" y="2057400"/>
              <a:ext cx="13382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/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1" name="TextBox 30770">
                  <a:extLst>
                    <a:ext uri="{FF2B5EF4-FFF2-40B4-BE49-F238E27FC236}">
                      <a16:creationId xmlns:a16="http://schemas.microsoft.com/office/drawing/2014/main" id="{3BCB45BC-484A-A890-BE4D-4589FBD3D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2438400"/>
                  <a:ext cx="110012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459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/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30772" name="TextBox 30771">
                  <a:extLst>
                    <a:ext uri="{FF2B5EF4-FFF2-40B4-BE49-F238E27FC236}">
                      <a16:creationId xmlns:a16="http://schemas.microsoft.com/office/drawing/2014/main" id="{9C77F9BA-36ED-77CD-35C6-E558AC89B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523" y="182880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35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27AFE8-F8E7-D084-B807-7ED416FCCC63}"/>
                </a:ext>
              </a:extLst>
            </p:cNvPr>
            <p:cNvSpPr txBox="1"/>
            <p:nvPr/>
          </p:nvSpPr>
          <p:spPr>
            <a:xfrm>
              <a:off x="5867400" y="2527756"/>
              <a:ext cx="19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Garbage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(|0&gt;)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𝑜𝑢𝑡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⨂|000…&gt; &lt;000…0|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𝑖𝑛</m:t>
                        </m:r>
                      </m:sub>
                    </m:sSub>
                    <m:r>
                      <a:rPr lang="en-US" sz="200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𝑖𝑛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Kraus operators with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2000" b="0" i="1" kern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†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noProof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2900" y="3323362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299" b="-250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19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No Cloning Theorem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they can be.  Then there is an operator,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such that for any state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Now let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non-orthogonal, different pure states</a:t>
                </a:r>
                <a:r>
                  <a:rPr lang="en-US" sz="2000" noProof="0" dirty="0"/>
                  <a:t>.  </a:t>
                </a:r>
                <a:endParaRPr lang="en-US" sz="2000" b="0" i="1" noProof="0" dirty="0">
                  <a:latin typeface="Cambria Math" panose="02040503050406030204" pitchFamily="18" charset="0"/>
                </a:endParaRP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 , 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𝜙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d>
                                  <m:dPr>
                                    <m:begChr m:val="|"/>
                                    <m:ctrlP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0&gt; </m:t>
                                    </m:r>
                                  </m:e>
                                </m:d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 &lt;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&lt;0</m:t>
                            </m:r>
                          </m:e>
                        </m:d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=&lt;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.  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:r>
                  <a:rPr lang="en-US" sz="2000" noProof="0" dirty="0"/>
                  <a:t>Since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/>
                  <a:t> is unitary,</a:t>
                </a:r>
              </a:p>
              <a:p>
                <a:pPr marL="857229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, 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.  So,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=1</m:t>
                    </m:r>
                  </m:oMath>
                </a14:m>
                <a:r>
                  <a:rPr lang="en-US" sz="2000" noProof="0" dirty="0"/>
                  <a:t>.  This is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655132" cy="4191000"/>
              </a:xfrm>
              <a:blipFill>
                <a:blip r:embed="rId3"/>
                <a:stretch>
                  <a:fillRect l="-880" t="-1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I can safely say that no one understands Quantum Mechanics - Feynman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49907A-0EA6-663C-97E1-4768D5661C3F}"/>
              </a:ext>
            </a:extLst>
          </p:cNvPr>
          <p:cNvGrpSpPr/>
          <p:nvPr/>
        </p:nvGrpSpPr>
        <p:grpSpPr>
          <a:xfrm>
            <a:off x="762008" y="1664067"/>
            <a:ext cx="6300278" cy="2450733"/>
            <a:chOff x="762008" y="1664067"/>
            <a:chExt cx="6300278" cy="24507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28744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1246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1385" y="1997988"/>
              <a:ext cx="0" cy="11462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28174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1752600" y="1775476"/>
                <a:ext cx="0" cy="512246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3362527" y="172355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1152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5163199" y="2915984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4840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5300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5538294" y="288300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3769091" y="166406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6572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Parity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noProof="0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noProof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noProof="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Superdense coding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 state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/>
                  <a:t>Can be used to teleport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: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&gt;+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|11&gt;)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𝑍𝑋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:=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(|00&gt;+ |11&gt;)</m:t>
                    </m:r>
                    <m:r>
                      <m:rPr>
                        <m:nor/>
                      </m:rP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  −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</m:oMath>
                </a14:m>
                <a:endParaRPr lang="en-US" sz="1800" kern="0" noProof="0" dirty="0"/>
              </a:p>
              <a:p>
                <a:pPr lvl="1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9366" y="1264691"/>
                <a:ext cx="8717803" cy="3164333"/>
              </a:xfrm>
              <a:blipFill>
                <a:blip r:embed="rId3"/>
                <a:stretch>
                  <a:fillRect l="-582" t="-1600" b="-2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4628268" y="4483267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BDCB7F-9C73-89A4-749F-7DF34A3084F0}"/>
              </a:ext>
            </a:extLst>
          </p:cNvPr>
          <p:cNvGrpSpPr/>
          <p:nvPr/>
        </p:nvGrpSpPr>
        <p:grpSpPr>
          <a:xfrm>
            <a:off x="859244" y="4589704"/>
            <a:ext cx="6926299" cy="1911240"/>
            <a:chOff x="1194026" y="4648537"/>
            <a:chExt cx="6926299" cy="1911240"/>
          </a:xfrm>
        </p:grpSpPr>
        <p:sp>
          <p:nvSpPr>
            <p:cNvPr id="2" name="Triangle 1">
              <a:extLst>
                <a:ext uri="{FF2B5EF4-FFF2-40B4-BE49-F238E27FC236}">
                  <a16:creationId xmlns:a16="http://schemas.microsoft.com/office/drawing/2014/main" id="{162CF867-1B14-A692-361D-83DB4A568CAD}"/>
                </a:ext>
              </a:extLst>
            </p:cNvPr>
            <p:cNvSpPr/>
            <p:nvPr/>
          </p:nvSpPr>
          <p:spPr bwMode="auto">
            <a:xfrm rot="16200000">
              <a:off x="3564516" y="4965661"/>
              <a:ext cx="1060704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6375E63-6BE5-4023-9879-787A763859F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48642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472BB11-2293-85D9-7B12-4AC28DE6F7F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6306423"/>
              <a:ext cx="28605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BB78BF-2B43-7D7D-5B66-723F383FCC8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81200" y="5550067"/>
              <a:ext cx="21898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513C23-24CE-B1C8-D74B-E58708860509}"/>
                </a:ext>
              </a:extLst>
            </p:cNvPr>
            <p:cNvCxnSpPr>
              <a:cxnSpLocks/>
              <a:endCxn id="5" idx="1"/>
            </p:cNvCxnSpPr>
            <p:nvPr/>
          </p:nvCxnSpPr>
          <p:spPr bwMode="auto">
            <a:xfrm>
              <a:off x="5305693" y="6329000"/>
              <a:ext cx="92277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AD7981A-F7E6-977F-AC2F-195E603169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685668" y="6312067"/>
              <a:ext cx="762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2A13DB-989D-AF23-5D84-0644E60A38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5397667"/>
              <a:ext cx="7460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03C46AD-89FB-431C-E18A-567ECC7F50F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339424" y="4940467"/>
              <a:ext cx="211764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0EC2FA5-C468-3241-D10F-C76A4BF673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7068" y="4940467"/>
              <a:ext cx="1" cy="11430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B97A2C-9652-FC47-AC3B-0E36CCC93C2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85468" y="5397667"/>
              <a:ext cx="1" cy="68580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7354374-0510-87DC-50C9-98B1A32A8D78}"/>
                </a:ext>
              </a:extLst>
            </p:cNvPr>
            <p:cNvSpPr txBox="1"/>
            <p:nvPr/>
          </p:nvSpPr>
          <p:spPr>
            <a:xfrm>
              <a:off x="4848493" y="61596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17BC208-989F-B334-5915-EA897B424F80}"/>
                </a:ext>
              </a:extLst>
            </p:cNvPr>
            <p:cNvSpPr txBox="1"/>
            <p:nvPr/>
          </p:nvSpPr>
          <p:spPr>
            <a:xfrm>
              <a:off x="6228468" y="6083467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/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2C31CFF-6E23-334F-1FA9-40BB095060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2343" y="4648537"/>
                  <a:ext cx="672657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1111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/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DAD08-6C5B-37FA-06EB-509B037808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4026" y="5731068"/>
                  <a:ext cx="957173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299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/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F09BC018-CE98-20E5-FF9D-46BB037EE2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7668" y="6178134"/>
                  <a:ext cx="67265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13208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EDE3E07-2BBB-6DBE-5F21-B0CA0EA1030F}"/>
                </a:ext>
              </a:extLst>
            </p:cNvPr>
            <p:cNvSpPr txBox="1"/>
            <p:nvPr/>
          </p:nvSpPr>
          <p:spPr>
            <a:xfrm>
              <a:off x="4644223" y="499755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574A730-DBB2-B467-8929-BDA883C62572}"/>
                </a:ext>
              </a:extLst>
            </p:cNvPr>
            <p:cNvSpPr txBox="1"/>
            <p:nvPr/>
          </p:nvSpPr>
          <p:spPr>
            <a:xfrm>
              <a:off x="3806029" y="5054767"/>
              <a:ext cx="685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Bell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F78157-5D12-41FF-BD9A-8C8D190428B3}"/>
                </a:ext>
              </a:extLst>
            </p:cNvPr>
            <p:cNvSpPr/>
            <p:nvPr/>
          </p:nvSpPr>
          <p:spPr bwMode="auto">
            <a:xfrm>
              <a:off x="4841780" y="6083467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AA1E95-7552-DC46-22F7-3579462D8129}"/>
                </a:ext>
              </a:extLst>
            </p:cNvPr>
            <p:cNvSpPr/>
            <p:nvPr/>
          </p:nvSpPr>
          <p:spPr bwMode="auto">
            <a:xfrm>
              <a:off x="6228468" y="6100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76400"/>
                <a:ext cx="7924800" cy="1828800"/>
              </a:xfrm>
              <a:blipFill>
                <a:blip r:embed="rId3"/>
                <a:stretch>
                  <a:fillRect l="-960" t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2D5CDDEC-2B54-7924-D47E-FBF354A0667F}"/>
              </a:ext>
            </a:extLst>
          </p:cNvPr>
          <p:cNvGrpSpPr/>
          <p:nvPr/>
        </p:nvGrpSpPr>
        <p:grpSpPr>
          <a:xfrm>
            <a:off x="542441" y="3842825"/>
            <a:ext cx="7754318" cy="1828800"/>
            <a:chOff x="165912" y="3276600"/>
            <a:chExt cx="7754318" cy="18288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4980425-4210-798F-22D3-FDAC9B7E59C7}"/>
                </a:ext>
              </a:extLst>
            </p:cNvPr>
            <p:cNvSpPr/>
            <p:nvPr/>
          </p:nvSpPr>
          <p:spPr bwMode="auto">
            <a:xfrm>
              <a:off x="3266337" y="381000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9A8C0C-2F9D-C267-C0A7-C2944403A2D4}"/>
                </a:ext>
              </a:extLst>
            </p:cNvPr>
            <p:cNvSpPr txBox="1"/>
            <p:nvPr/>
          </p:nvSpPr>
          <p:spPr>
            <a:xfrm>
              <a:off x="3200400" y="38100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6F2D6FCD-9683-26CD-497D-321B91CD051F}"/>
                </a:ext>
              </a:extLst>
            </p:cNvPr>
            <p:cNvSpPr/>
            <p:nvPr/>
          </p:nvSpPr>
          <p:spPr bwMode="auto">
            <a:xfrm rot="16200000">
              <a:off x="7394448" y="3705653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B6BE84A-8E6F-47DD-AEF6-33FE089E3E4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3962400"/>
              <a:ext cx="155562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FD94642-4D66-0687-448C-58C3D139C36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20974" y="4649037"/>
              <a:ext cx="291924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96474B-C281-188B-8710-E4839A47511A}"/>
                </a:ext>
              </a:extLst>
            </p:cNvPr>
            <p:cNvSpPr/>
            <p:nvPr/>
          </p:nvSpPr>
          <p:spPr bwMode="auto">
            <a:xfrm>
              <a:off x="4660761" y="3276600"/>
              <a:ext cx="365760" cy="1828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00B089-335A-3589-D5BF-D32601D2EC15}"/>
                </a:ext>
              </a:extLst>
            </p:cNvPr>
            <p:cNvSpPr txBox="1"/>
            <p:nvPr/>
          </p:nvSpPr>
          <p:spPr>
            <a:xfrm>
              <a:off x="4495800" y="39591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C24E0B-D950-47EF-06C0-8C63CA017A0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1" y="4648200"/>
              <a:ext cx="289102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F34F0B5-B107-B2DC-164B-D7395A5447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0292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065F3CA-8BC8-4B7A-B642-6CDD83B79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7700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7040A4-6E2C-CCA7-16BF-D7C83BD054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70160" y="3962400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/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F67E032-C3B8-D128-51F7-7FFE9F89F0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574" y="3720643"/>
                  <a:ext cx="6858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9091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/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004855D-D928-ADE5-D054-3A4673FB67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912" y="4435217"/>
                  <a:ext cx="1828800" cy="670183"/>
                </a:xfrm>
                <a:prstGeom prst="rect">
                  <a:avLst/>
                </a:prstGeom>
                <a:blipFill>
                  <a:blip r:embed="rId5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0D5423-001D-B414-1C20-9FA0BF94ACB1}"/>
                </a:ext>
              </a:extLst>
            </p:cNvPr>
            <p:cNvSpPr/>
            <p:nvPr/>
          </p:nvSpPr>
          <p:spPr bwMode="auto">
            <a:xfrm>
              <a:off x="6085737" y="3790890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99F0703-051B-6B1A-4E80-DC222026FE45}"/>
                </a:ext>
              </a:extLst>
            </p:cNvPr>
            <p:cNvSpPr txBox="1"/>
            <p:nvPr/>
          </p:nvSpPr>
          <p:spPr>
            <a:xfrm>
              <a:off x="6019800" y="3790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Deutch-</a:t>
            </a:r>
            <a:r>
              <a:rPr lang="en-US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Josza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noProof="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noProof="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5599" y="1115273"/>
                <a:ext cx="7924800" cy="1057947"/>
              </a:xfrm>
              <a:blipFill>
                <a:blip r:embed="rId3"/>
                <a:stretch>
                  <a:fillRect l="-962" t="-5952"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530" y="5273416"/>
                <a:ext cx="3695700" cy="6701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F3F58B4C-0019-A2C1-304F-14CCC72395BA}"/>
              </a:ext>
            </a:extLst>
          </p:cNvPr>
          <p:cNvGrpSpPr/>
          <p:nvPr/>
        </p:nvGrpSpPr>
        <p:grpSpPr>
          <a:xfrm>
            <a:off x="221061" y="2308186"/>
            <a:ext cx="7423309" cy="4201471"/>
            <a:chOff x="-228600" y="2133600"/>
            <a:chExt cx="7423309" cy="4201471"/>
          </a:xfrm>
        </p:grpSpPr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D782B504-2A09-2540-5B44-1ED2B29A7534}"/>
                </a:ext>
              </a:extLst>
            </p:cNvPr>
            <p:cNvSpPr/>
            <p:nvPr/>
          </p:nvSpPr>
          <p:spPr bwMode="auto">
            <a:xfrm rot="16200000">
              <a:off x="6632449" y="2271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E287DA3-23E1-26F1-4DC9-6E119E4DEA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25284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85CC2C5-565E-B480-C8BA-FED1BA14B89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5614636"/>
              <a:ext cx="2571323" cy="2416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45BBDA-7FF9-8E6D-5615-68F4EEDB6307}"/>
                </a:ext>
              </a:extLst>
            </p:cNvPr>
            <p:cNvSpPr/>
            <p:nvPr/>
          </p:nvSpPr>
          <p:spPr bwMode="auto">
            <a:xfrm>
              <a:off x="3822561" y="5347892"/>
              <a:ext cx="685800" cy="6858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BBD27A-79B9-348A-18AF-08C38028BB68}"/>
                </a:ext>
              </a:extLst>
            </p:cNvPr>
            <p:cNvSpPr txBox="1"/>
            <p:nvPr/>
          </p:nvSpPr>
          <p:spPr>
            <a:xfrm>
              <a:off x="3765709" y="5486400"/>
              <a:ext cx="685800" cy="685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r>
                <a:rPr lang="en-US" sz="2000" baseline="-25000" noProof="0" dirty="0" err="1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E1196C8-525E-D487-F830-D0BFB94C2BF6}"/>
                </a:ext>
              </a:extLst>
            </p:cNvPr>
            <p:cNvCxnSpPr>
              <a:cxnSpLocks/>
              <a:stCxn id="32" idx="7"/>
            </p:cNvCxnSpPr>
            <p:nvPr/>
          </p:nvCxnSpPr>
          <p:spPr bwMode="auto">
            <a:xfrm>
              <a:off x="4383613" y="2523759"/>
              <a:ext cx="950387" cy="473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426A87-2E43-5522-DF9F-EC4D28F66F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2528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B5630F6-E92B-8245-4601-002DABE9975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038857" y="4343400"/>
              <a:ext cx="69951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/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2AD2A7C-76CD-95C6-527F-D341801299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2361041"/>
                  <a:ext cx="685800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7143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/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7805842-78EB-B47B-DEC8-4258CB370F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28600" y="5273417"/>
                  <a:ext cx="1828800" cy="67018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7EC8994-262C-15CD-A4F3-8E017FFB9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4629" y="3214292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/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3ACC910-F789-5DCB-3761-0D8C223E3F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800" y="3046841"/>
                  <a:ext cx="6858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7273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D0F40D7-85B2-A6EF-CA12-11BB2E3B6B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19200" y="4358451"/>
              <a:ext cx="14478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/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95CF0E6-6F66-D4EA-C8AE-3307050FCB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71" y="4191000"/>
                  <a:ext cx="6858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714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AEBC571-9AE4-62F8-F829-00C67614CE5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22611" y="3228945"/>
              <a:ext cx="65336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03E69D-BF86-1BEB-940E-48F7452F55C9}"/>
                </a:ext>
              </a:extLst>
            </p:cNvPr>
            <p:cNvCxnSpPr>
              <a:cxnSpLocks/>
              <a:endCxn id="32" idx="1"/>
            </p:cNvCxnSpPr>
            <p:nvPr/>
          </p:nvCxnSpPr>
          <p:spPr bwMode="auto">
            <a:xfrm>
              <a:off x="3038857" y="2514600"/>
              <a:ext cx="747095" cy="915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A0BCC-602F-4B7D-5BA9-BBA7EBB83734}"/>
                </a:ext>
              </a:extLst>
            </p:cNvPr>
            <p:cNvSpPr txBox="1"/>
            <p:nvPr/>
          </p:nvSpPr>
          <p:spPr>
            <a:xfrm>
              <a:off x="2710927" y="3514127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3C4FAF8-0002-97D9-9768-A5CC39A159CD}"/>
                </a:ext>
              </a:extLst>
            </p:cNvPr>
            <p:cNvSpPr/>
            <p:nvPr/>
          </p:nvSpPr>
          <p:spPr bwMode="auto">
            <a:xfrm>
              <a:off x="3662172" y="2133600"/>
              <a:ext cx="845221" cy="2664172"/>
            </a:xfrm>
            <a:prstGeom prst="ellipse">
              <a:avLst/>
            </a:prstGeom>
            <a:noFill/>
            <a:ln w="254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FC59753A-6719-6897-D0EA-FAD238F2FB38}"/>
                </a:ext>
              </a:extLst>
            </p:cNvPr>
            <p:cNvSpPr/>
            <p:nvPr/>
          </p:nvSpPr>
          <p:spPr bwMode="auto">
            <a:xfrm rot="16200000">
              <a:off x="6683454" y="30337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9EA3CB5-7076-53FE-F3F3-F3327E486EF4}"/>
                </a:ext>
              </a:extLst>
            </p:cNvPr>
            <p:cNvCxnSpPr>
              <a:cxnSpLocks/>
              <a:endCxn id="30723" idx="1"/>
            </p:cNvCxnSpPr>
            <p:nvPr/>
          </p:nvCxnSpPr>
          <p:spPr bwMode="auto">
            <a:xfrm>
              <a:off x="4495800" y="3290492"/>
              <a:ext cx="8382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BB425CF-DBE2-2387-6720-1CEDF7E4BDF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32904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C0B15365-B9C7-BC5A-3AB1-A86759F2B241}"/>
                </a:ext>
              </a:extLst>
            </p:cNvPr>
            <p:cNvSpPr/>
            <p:nvPr/>
          </p:nvSpPr>
          <p:spPr bwMode="auto">
            <a:xfrm rot="16200000">
              <a:off x="6632449" y="4100546"/>
              <a:ext cx="533401" cy="489109"/>
            </a:xfrm>
            <a:prstGeom prst="triangl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scene3d>
              <a:camera prst="orthographicFront"/>
              <a:lightRig rig="threePt" dir="t"/>
            </a:scene3d>
            <a:sp3d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6200688-D8FC-F3F3-3ECF-E777574FA91B}"/>
                </a:ext>
              </a:extLst>
            </p:cNvPr>
            <p:cNvCxnSpPr>
              <a:cxnSpLocks/>
              <a:endCxn id="30727" idx="1"/>
            </p:cNvCxnSpPr>
            <p:nvPr/>
          </p:nvCxnSpPr>
          <p:spPr bwMode="auto">
            <a:xfrm>
              <a:off x="4419600" y="4357292"/>
              <a:ext cx="9144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107A778-4C99-B38B-2811-D2A837BEA6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715000" y="4357292"/>
              <a:ext cx="990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56311EE-B4CD-7C14-F868-CBFA95929188}"/>
                </a:ext>
              </a:extLst>
            </p:cNvPr>
            <p:cNvSpPr txBox="1"/>
            <p:nvPr/>
          </p:nvSpPr>
          <p:spPr>
            <a:xfrm>
              <a:off x="5467933" y="3519092"/>
              <a:ext cx="3994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noProof="0" dirty="0"/>
                <a:t>…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/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32EDD34-EA62-B4AC-9CC9-8C4D6AE147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9200" y="5943600"/>
                  <a:ext cx="838200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/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ADDA4E2-C1EF-026B-EA51-73EA8ECE3C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0138" y="5965739"/>
                  <a:ext cx="838200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4412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2F22E37-CB56-6F34-BB8F-20329F70268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495800" y="5624147"/>
              <a:ext cx="2590800" cy="1465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/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1A21DDD6-922B-5BF8-6077-DEE16C233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00" y="5955269"/>
                  <a:ext cx="838200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447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/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1800" noProof="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D43B867A-18E8-C13F-897B-262142C07A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8400" y="5943601"/>
                  <a:ext cx="83820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5970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3A833F9-447E-F8BB-47CC-B4E6BE736519}"/>
                </a:ext>
              </a:extLst>
            </p:cNvPr>
            <p:cNvSpPr/>
            <p:nvPr/>
          </p:nvSpPr>
          <p:spPr bwMode="auto">
            <a:xfrm>
              <a:off x="2673097" y="2347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A793A8E-E727-0C14-84F8-C6D6ED933FA0}"/>
                </a:ext>
              </a:extLst>
            </p:cNvPr>
            <p:cNvSpPr txBox="1"/>
            <p:nvPr/>
          </p:nvSpPr>
          <p:spPr>
            <a:xfrm>
              <a:off x="2667000" y="2343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9A684E1-3D06-B945-6F08-257E8CBD10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4797772"/>
              <a:ext cx="0" cy="58985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567CCFB-011F-A35C-A90B-568953C7BD73}"/>
                </a:ext>
              </a:extLst>
            </p:cNvPr>
            <p:cNvSpPr/>
            <p:nvPr/>
          </p:nvSpPr>
          <p:spPr bwMode="auto">
            <a:xfrm>
              <a:off x="5340097" y="236674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28444F-66EB-8063-0547-B65CB8CF1CB1}"/>
                </a:ext>
              </a:extLst>
            </p:cNvPr>
            <p:cNvSpPr txBox="1"/>
            <p:nvPr/>
          </p:nvSpPr>
          <p:spPr>
            <a:xfrm>
              <a:off x="5334000" y="23622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93EC67-54FB-C1F4-29BB-4191E88F4232}"/>
                </a:ext>
              </a:extLst>
            </p:cNvPr>
            <p:cNvSpPr/>
            <p:nvPr/>
          </p:nvSpPr>
          <p:spPr bwMode="auto">
            <a:xfrm>
              <a:off x="2673097" y="3033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8B33DE-C3DA-AD03-2270-FBEAD466CCA1}"/>
                </a:ext>
              </a:extLst>
            </p:cNvPr>
            <p:cNvSpPr txBox="1"/>
            <p:nvPr/>
          </p:nvSpPr>
          <p:spPr>
            <a:xfrm>
              <a:off x="2667000" y="3028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0" name="Rectangle 30719">
              <a:extLst>
                <a:ext uri="{FF2B5EF4-FFF2-40B4-BE49-F238E27FC236}">
                  <a16:creationId xmlns:a16="http://schemas.microsoft.com/office/drawing/2014/main" id="{8352B717-BD54-D052-65AA-7E6DBF639E40}"/>
                </a:ext>
              </a:extLst>
            </p:cNvPr>
            <p:cNvSpPr/>
            <p:nvPr/>
          </p:nvSpPr>
          <p:spPr bwMode="auto">
            <a:xfrm>
              <a:off x="2673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1" name="TextBox 30720">
              <a:extLst>
                <a:ext uri="{FF2B5EF4-FFF2-40B4-BE49-F238E27FC236}">
                  <a16:creationId xmlns:a16="http://schemas.microsoft.com/office/drawing/2014/main" id="{1FE18B1A-0FAD-1141-1FF3-14C9313AB6CF}"/>
                </a:ext>
              </a:extLst>
            </p:cNvPr>
            <p:cNvSpPr txBox="1"/>
            <p:nvPr/>
          </p:nvSpPr>
          <p:spPr>
            <a:xfrm>
              <a:off x="2667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2" name="Rectangle 30721">
              <a:extLst>
                <a:ext uri="{FF2B5EF4-FFF2-40B4-BE49-F238E27FC236}">
                  <a16:creationId xmlns:a16="http://schemas.microsoft.com/office/drawing/2014/main" id="{619516A3-9C11-AE6C-557A-230D867A6447}"/>
                </a:ext>
              </a:extLst>
            </p:cNvPr>
            <p:cNvSpPr/>
            <p:nvPr/>
          </p:nvSpPr>
          <p:spPr bwMode="auto">
            <a:xfrm>
              <a:off x="5340097" y="31096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3" name="TextBox 30722">
              <a:extLst>
                <a:ext uri="{FF2B5EF4-FFF2-40B4-BE49-F238E27FC236}">
                  <a16:creationId xmlns:a16="http://schemas.microsoft.com/office/drawing/2014/main" id="{6A86771C-8D40-B102-01AA-65E5848602B6}"/>
                </a:ext>
              </a:extLst>
            </p:cNvPr>
            <p:cNvSpPr txBox="1"/>
            <p:nvPr/>
          </p:nvSpPr>
          <p:spPr>
            <a:xfrm>
              <a:off x="5334000" y="31050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30726" name="Rectangle 30725">
              <a:extLst>
                <a:ext uri="{FF2B5EF4-FFF2-40B4-BE49-F238E27FC236}">
                  <a16:creationId xmlns:a16="http://schemas.microsoft.com/office/drawing/2014/main" id="{2224A3ED-B53A-30A5-3BE2-54A20ADADAB7}"/>
                </a:ext>
              </a:extLst>
            </p:cNvPr>
            <p:cNvSpPr/>
            <p:nvPr/>
          </p:nvSpPr>
          <p:spPr bwMode="auto">
            <a:xfrm>
              <a:off x="5340097" y="4176439"/>
              <a:ext cx="365760" cy="36576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727" name="TextBox 30726">
              <a:extLst>
                <a:ext uri="{FF2B5EF4-FFF2-40B4-BE49-F238E27FC236}">
                  <a16:creationId xmlns:a16="http://schemas.microsoft.com/office/drawing/2014/main" id="{47E59A2C-F960-88DC-E94A-4E2009D0AFD4}"/>
                </a:ext>
              </a:extLst>
            </p:cNvPr>
            <p:cNvSpPr txBox="1"/>
            <p:nvPr/>
          </p:nvSpPr>
          <p:spPr>
            <a:xfrm>
              <a:off x="5334000" y="417189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DJ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4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 noProof="0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i="1" noProof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4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400" b="1" i="1" noProof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400" i="1" noProof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1" i="1" noProof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400" b="1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400" b="1" i="1" noProof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4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noProof="0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4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684317"/>
                <a:ext cx="7924800" cy="4800600"/>
              </a:xfrm>
              <a:blipFill>
                <a:blip r:embed="rId3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Simon</a:t>
            </a:r>
            <a:endParaRPr lang="en-US" sz="40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: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 err="1"/>
                  <a:t>iff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noProof="0" dirty="0"/>
                  <a:t> or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noProof="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noProof="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noProof="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If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noProof="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noProof="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26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kick back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481" t="-6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Phase Estimation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estimate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…)</m:t>
                        </m:r>
                      </m:sup>
                    </m:sSup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686800" cy="4343400"/>
              </a:xfrm>
              <a:blipFill>
                <a:blip r:embed="rId3"/>
                <a:stretch>
                  <a:fillRect l="-876" t="-104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Transform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 noProof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 noProof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 noProof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𝜋</m:t>
                                </m:r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16988" y="2209800"/>
                <a:ext cx="7924800" cy="2667000"/>
              </a:xfrm>
              <a:blipFill>
                <a:blip r:embed="rId3"/>
                <a:stretch>
                  <a:fillRect l="-480" t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29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4000" noProof="0" dirty="0"/>
              <a:t>Quantum Fourier Circuit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989802"/>
                <a:ext cx="3605216" cy="600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noProof="0">
                              <a:latin typeface="Cambria Math" panose="02040503050406030204" pitchFamily="18" charset="0"/>
                            </a:rPr>
                            <m:t>0&gt;</m:t>
                          </m:r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 noProof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 noProof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 noProof="0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938001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4BF57E2-66AA-809D-25D6-2CF5D0DDB758}"/>
              </a:ext>
            </a:extLst>
          </p:cNvPr>
          <p:cNvGrpSpPr/>
          <p:nvPr/>
        </p:nvGrpSpPr>
        <p:grpSpPr>
          <a:xfrm>
            <a:off x="-93716" y="2110236"/>
            <a:ext cx="8932916" cy="3147564"/>
            <a:chOff x="-93716" y="2110236"/>
            <a:chExt cx="8932916" cy="314756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D118E67-C5AC-DB08-1EF8-964B23DBE41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800" y="2362200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/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7D61E3D-9D21-ECD6-60CF-72248F598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33" y="2165258"/>
                  <a:ext cx="812667" cy="400110"/>
                </a:xfrm>
                <a:prstGeom prst="rect">
                  <a:avLst/>
                </a:prstGeom>
                <a:blipFill>
                  <a:blip r:embed="rId5"/>
                  <a:stretch>
                    <a:fillRect l="-9091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E925931-4AA3-66A1-B5D9-5DCBE58F111C}"/>
                </a:ext>
              </a:extLst>
            </p:cNvPr>
            <p:cNvSpPr/>
            <p:nvPr/>
          </p:nvSpPr>
          <p:spPr bwMode="auto">
            <a:xfrm>
              <a:off x="91440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C1D6184-2892-604A-7B11-9213FEEBEB7B}"/>
                </a:ext>
              </a:extLst>
            </p:cNvPr>
            <p:cNvSpPr txBox="1"/>
            <p:nvPr/>
          </p:nvSpPr>
          <p:spPr>
            <a:xfrm>
              <a:off x="876532" y="2173025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0DBF305-E656-461E-8CEC-551D877561ED}"/>
                </a:ext>
              </a:extLst>
            </p:cNvPr>
            <p:cNvSpPr/>
            <p:nvPr/>
          </p:nvSpPr>
          <p:spPr bwMode="auto">
            <a:xfrm>
              <a:off x="5775034" y="481584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D1A3881-BED9-069C-6BC0-B2970EA805DF}"/>
                </a:ext>
              </a:extLst>
            </p:cNvPr>
            <p:cNvSpPr txBox="1"/>
            <p:nvPr/>
          </p:nvSpPr>
          <p:spPr>
            <a:xfrm>
              <a:off x="5715000" y="48006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2D7B869-B6FD-A491-A12A-08BB33BB811B}"/>
                </a:ext>
              </a:extLst>
            </p:cNvPr>
            <p:cNvCxnSpPr>
              <a:cxnSpLocks/>
              <a:endCxn id="21" idx="1"/>
            </p:cNvCxnSpPr>
            <p:nvPr/>
          </p:nvCxnSpPr>
          <p:spPr bwMode="auto">
            <a:xfrm flipV="1">
              <a:off x="852484" y="4975860"/>
              <a:ext cx="4922550" cy="160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1FC4AA7-2963-211C-3557-AC5B6267C1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08568" y="4980578"/>
              <a:ext cx="3684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D5301-E06F-1A84-605E-0AD0B8242396}"/>
                </a:ext>
              </a:extLst>
            </p:cNvPr>
            <p:cNvSpPr txBox="1"/>
            <p:nvPr/>
          </p:nvSpPr>
          <p:spPr>
            <a:xfrm>
              <a:off x="1371600" y="2145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DDC972-7305-F6AE-B34B-0877A88CA2F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60868" y="3276600"/>
              <a:ext cx="863732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9F51B03-A563-2931-E20A-B1A2C768DC13}"/>
                </a:ext>
              </a:extLst>
            </p:cNvPr>
            <p:cNvSpPr txBox="1"/>
            <p:nvPr/>
          </p:nvSpPr>
          <p:spPr>
            <a:xfrm>
              <a:off x="2253731" y="2110236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09C4A09-64BB-BBEE-6908-4A551894E5E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048000" y="2357691"/>
              <a:ext cx="321296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/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1116C93-1BFD-2440-918A-987FF4594D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6200" y="4781490"/>
                  <a:ext cx="1117468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/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6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noProof="0">
                                <a:latin typeface="Cambria Math" panose="02040503050406030204" pitchFamily="18" charset="0"/>
                              </a:rPr>
                              <m:t>0&gt;</m:t>
                            </m:r>
                            <m:sSup>
                              <m:sSupPr>
                                <m:ctrlP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noProof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sz="16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d>
                                  <m:dPr>
                                    <m:ctrlP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0. </m:t>
                                    </m:r>
                                    <m:sSub>
                                      <m:sSubPr>
                                        <m:ctrlP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d>
                        <m:r>
                          <a:rPr lang="en-US" sz="1600" i="1" noProof="0">
                            <a:latin typeface="Cambria Math" panose="02040503050406030204" pitchFamily="18" charset="0"/>
                          </a:rPr>
                          <m:t>1&gt; )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D5D84F3-23C9-5CC8-BC44-6B6F148183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800" y="4656802"/>
                  <a:ext cx="2438400" cy="600998"/>
                </a:xfrm>
                <a:prstGeom prst="rect">
                  <a:avLst/>
                </a:prstGeom>
                <a:blipFill>
                  <a:blip r:embed="rId7"/>
                  <a:stretch>
                    <a:fillRect r="-5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/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D227759-BFBA-492F-7AF3-E8B0D300DA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3716" y="3003458"/>
                  <a:ext cx="111746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736" name="TextBox 30735">
              <a:extLst>
                <a:ext uri="{FF2B5EF4-FFF2-40B4-BE49-F238E27FC236}">
                  <a16:creationId xmlns:a16="http://schemas.microsoft.com/office/drawing/2014/main" id="{1F90A883-3541-5FA9-CDBF-982D2FD4B724}"/>
                </a:ext>
              </a:extLst>
            </p:cNvPr>
            <p:cNvSpPr txBox="1"/>
            <p:nvPr/>
          </p:nvSpPr>
          <p:spPr>
            <a:xfrm>
              <a:off x="1905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39" name="TextBox 30738">
              <a:extLst>
                <a:ext uri="{FF2B5EF4-FFF2-40B4-BE49-F238E27FC236}">
                  <a16:creationId xmlns:a16="http://schemas.microsoft.com/office/drawing/2014/main" id="{1D290806-E421-6F06-BC48-4B26B773F1AC}"/>
                </a:ext>
              </a:extLst>
            </p:cNvPr>
            <p:cNvSpPr txBox="1"/>
            <p:nvPr/>
          </p:nvSpPr>
          <p:spPr>
            <a:xfrm>
              <a:off x="2667000" y="2133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0743" name="Straight Connector 30742">
              <a:extLst>
                <a:ext uri="{FF2B5EF4-FFF2-40B4-BE49-F238E27FC236}">
                  <a16:creationId xmlns:a16="http://schemas.microsoft.com/office/drawing/2014/main" id="{5532602D-DEA8-BB27-7B00-98A8DFFB1B83}"/>
                </a:ext>
              </a:extLst>
            </p:cNvPr>
            <p:cNvCxnSpPr>
              <a:cxnSpLocks/>
              <a:stCxn id="5" idx="2"/>
            </p:cNvCxnSpPr>
            <p:nvPr/>
          </p:nvCxnSpPr>
          <p:spPr bwMode="auto">
            <a:xfrm flipH="1">
              <a:off x="2895600" y="2565084"/>
              <a:ext cx="7620" cy="24295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0" name="Straight Connector 30759">
              <a:extLst>
                <a:ext uri="{FF2B5EF4-FFF2-40B4-BE49-F238E27FC236}">
                  <a16:creationId xmlns:a16="http://schemas.microsoft.com/office/drawing/2014/main" id="{8BE80930-2DAB-5AF3-179F-7911DC620BB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2000" y="3200400"/>
              <a:ext cx="2450408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2" name="Straight Connector 30761">
              <a:extLst>
                <a:ext uri="{FF2B5EF4-FFF2-40B4-BE49-F238E27FC236}">
                  <a16:creationId xmlns:a16="http://schemas.microsoft.com/office/drawing/2014/main" id="{2508D2BC-20B3-0A03-7036-8D7D877FE98B}"/>
                </a:ext>
              </a:extLst>
            </p:cNvPr>
            <p:cNvCxnSpPr>
              <a:cxnSpLocks/>
              <a:stCxn id="2" idx="2"/>
            </p:cNvCxnSpPr>
            <p:nvPr/>
          </p:nvCxnSpPr>
          <p:spPr bwMode="auto">
            <a:xfrm>
              <a:off x="1607820" y="2529840"/>
              <a:ext cx="7620" cy="69130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68" name="Straight Connector 30767">
              <a:extLst>
                <a:ext uri="{FF2B5EF4-FFF2-40B4-BE49-F238E27FC236}">
                  <a16:creationId xmlns:a16="http://schemas.microsoft.com/office/drawing/2014/main" id="{F0DBF52A-A666-25ED-9B86-5A222D9BBE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8982" y="3403568"/>
              <a:ext cx="0" cy="159105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773" name="TextBox 30772">
              <a:extLst>
                <a:ext uri="{FF2B5EF4-FFF2-40B4-BE49-F238E27FC236}">
                  <a16:creationId xmlns:a16="http://schemas.microsoft.com/office/drawing/2014/main" id="{903E2130-9CA2-E3B7-B728-210357A48561}"/>
                </a:ext>
              </a:extLst>
            </p:cNvPr>
            <p:cNvSpPr txBox="1"/>
            <p:nvPr/>
          </p:nvSpPr>
          <p:spPr>
            <a:xfrm>
              <a:off x="914400" y="3729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656F3A15-9D56-1BCB-CBF3-C7DF027EE11A}"/>
                </a:ext>
              </a:extLst>
            </p:cNvPr>
            <p:cNvSpPr/>
            <p:nvPr/>
          </p:nvSpPr>
          <p:spPr bwMode="auto">
            <a:xfrm>
              <a:off x="1447800" y="2209800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72B4A0E-28DF-D6AC-F969-9C98CE9556CF}"/>
                </a:ext>
              </a:extLst>
            </p:cNvPr>
            <p:cNvSpPr/>
            <p:nvPr/>
          </p:nvSpPr>
          <p:spPr bwMode="auto">
            <a:xfrm>
              <a:off x="1965960" y="224027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EA3694-D8FD-83D1-0A43-6698A0CA8CBF}"/>
                </a:ext>
              </a:extLst>
            </p:cNvPr>
            <p:cNvSpPr/>
            <p:nvPr/>
          </p:nvSpPr>
          <p:spPr bwMode="auto">
            <a:xfrm>
              <a:off x="2743200" y="2245044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03CC5D-327B-DB28-2608-520606F1F9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39108" y="239401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F45542-AC8E-8EFA-F323-0E4CDFA17A7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2432607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AAAF42-EBEE-DF48-772A-30FA290B89A2}"/>
                </a:ext>
              </a:extLst>
            </p:cNvPr>
            <p:cNvSpPr/>
            <p:nvPr/>
          </p:nvSpPr>
          <p:spPr bwMode="auto">
            <a:xfrm>
              <a:off x="327660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BCE63-FE8F-CBE3-6518-66B737EC1DB8}"/>
                </a:ext>
              </a:extLst>
            </p:cNvPr>
            <p:cNvSpPr txBox="1"/>
            <p:nvPr/>
          </p:nvSpPr>
          <p:spPr>
            <a:xfrm>
              <a:off x="3238732" y="3030124"/>
              <a:ext cx="397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DA1FA78-B79C-6C0E-6C59-3DC116CFEE96}"/>
                </a:ext>
              </a:extLst>
            </p:cNvPr>
            <p:cNvSpPr txBox="1"/>
            <p:nvPr/>
          </p:nvSpPr>
          <p:spPr>
            <a:xfrm>
              <a:off x="37338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E0FAC-6652-EE2C-4E6E-8BCE32BDBD3C}"/>
                </a:ext>
              </a:extLst>
            </p:cNvPr>
            <p:cNvSpPr txBox="1"/>
            <p:nvPr/>
          </p:nvSpPr>
          <p:spPr>
            <a:xfrm>
              <a:off x="4615931" y="2967335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C47CB05-975F-F294-2947-C77CD78CB209}"/>
                </a:ext>
              </a:extLst>
            </p:cNvPr>
            <p:cNvSpPr txBox="1"/>
            <p:nvPr/>
          </p:nvSpPr>
          <p:spPr>
            <a:xfrm>
              <a:off x="4267200" y="3059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618E179-540C-BD4A-9A45-788AF27AB676}"/>
                </a:ext>
              </a:extLst>
            </p:cNvPr>
            <p:cNvSpPr txBox="1"/>
            <p:nvPr/>
          </p:nvSpPr>
          <p:spPr>
            <a:xfrm>
              <a:off x="4968243" y="3059668"/>
              <a:ext cx="5943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n-1</a:t>
              </a:r>
              <a:endParaRPr lang="en-US" sz="2000" baseline="-25000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C5CE693-FA03-78EC-C608-71A4363AC587}"/>
                </a:ext>
              </a:extLst>
            </p:cNvPr>
            <p:cNvSpPr/>
            <p:nvPr/>
          </p:nvSpPr>
          <p:spPr bwMode="auto">
            <a:xfrm>
              <a:off x="3810000" y="3066899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D26AE93-EA06-B4DE-8815-D7722A67BEE8}"/>
                </a:ext>
              </a:extLst>
            </p:cNvPr>
            <p:cNvSpPr/>
            <p:nvPr/>
          </p:nvSpPr>
          <p:spPr bwMode="auto">
            <a:xfrm>
              <a:off x="4328160" y="3097378"/>
              <a:ext cx="320040" cy="32004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A4204FA-F32B-13DB-6C1E-2261286ACD2A}"/>
                </a:ext>
              </a:extLst>
            </p:cNvPr>
            <p:cNvSpPr/>
            <p:nvPr/>
          </p:nvSpPr>
          <p:spPr bwMode="auto">
            <a:xfrm>
              <a:off x="4996931" y="3102143"/>
              <a:ext cx="471901" cy="28426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02DC62-A0D1-3268-65DF-6207F3B7C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601308" y="325111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6006E1-D9B8-7AEC-48AD-20A253BF93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14800" y="3289706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31974"/>
            <a:ext cx="7772400" cy="914400"/>
          </a:xfrm>
        </p:spPr>
        <p:txBody>
          <a:bodyPr/>
          <a:lstStyle/>
          <a:p>
            <a:r>
              <a:rPr lang="en-US" sz="4000" noProof="0" dirty="0"/>
              <a:t>Beam splitters and QM</a:t>
            </a:r>
            <a:br>
              <a:rPr lang="en-US" sz="3600" noProof="0" dirty="0"/>
            </a:br>
            <a:r>
              <a:rPr lang="en-US" sz="1800" noProof="0" dirty="0"/>
              <a:t>Mach-Zender Interferometer</a:t>
            </a:r>
            <a:endParaRPr lang="en-US" sz="36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noProof="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255008-6937-3D46-E338-A7A3E9969C45}"/>
              </a:ext>
            </a:extLst>
          </p:cNvPr>
          <p:cNvGrpSpPr/>
          <p:nvPr/>
        </p:nvGrpSpPr>
        <p:grpSpPr>
          <a:xfrm>
            <a:off x="762008" y="1533741"/>
            <a:ext cx="7086593" cy="3266859"/>
            <a:chOff x="762008" y="1305141"/>
            <a:chExt cx="7086593" cy="326685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1FF0BC6-C2B9-7EF4-BE59-6BCA8FE76FD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76600" y="3331692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23A50D3-C569-09BF-97EA-EF4218FF50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05000" y="3581840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FC38900-B0B2-3D1C-4518-01F13623E90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2511" y="1536342"/>
              <a:ext cx="0" cy="99104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21FC695C-0AD8-59D1-D807-8F8EEAC080BC}"/>
                </a:ext>
              </a:extLst>
            </p:cNvPr>
            <p:cNvGrpSpPr/>
            <p:nvPr/>
          </p:nvGrpSpPr>
          <p:grpSpPr>
            <a:xfrm>
              <a:off x="1354828" y="3274670"/>
              <a:ext cx="550172" cy="539028"/>
              <a:chOff x="1219199" y="1775476"/>
              <a:chExt cx="550172" cy="539028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1874A3F-4F3F-9C65-DC4A-263CB66B7A65}"/>
                  </a:ext>
                </a:extLst>
              </p:cNvPr>
              <p:cNvSpPr/>
              <p:nvPr/>
            </p:nvSpPr>
            <p:spPr bwMode="auto">
              <a:xfrm>
                <a:off x="1219199" y="1905000"/>
                <a:ext cx="394073" cy="246221"/>
              </a:xfrm>
              <a:prstGeom prst="rect">
                <a:avLst/>
              </a:prstGeom>
              <a:noFill/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defTabSz="914378"/>
                <a:endParaRPr lang="en-US" noProof="0" dirty="0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368EA72D-F1B8-9CF7-D920-7A6A9A6C10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-2700000">
                <a:off x="1586491" y="1827269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EE143F-DA39-4AA5-F2E0-0219D6A0035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rot="2700000">
                <a:off x="1596502" y="2223064"/>
                <a:ext cx="18288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6E79D90-2A44-ED7C-811F-E926FE29266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1742589" y="1775476"/>
                <a:ext cx="10011" cy="5105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19" name="Chord 18">
              <a:extLst>
                <a:ext uri="{FF2B5EF4-FFF2-40B4-BE49-F238E27FC236}">
                  <a16:creationId xmlns:a16="http://schemas.microsoft.com/office/drawing/2014/main" id="{BADD89E3-7014-CD1A-6D93-8A6852D29FA8}"/>
                </a:ext>
              </a:extLst>
            </p:cNvPr>
            <p:cNvSpPr/>
            <p:nvPr/>
          </p:nvSpPr>
          <p:spPr bwMode="auto">
            <a:xfrm rot="6600000">
              <a:off x="5003653" y="1261907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47AD71F-4D8A-C868-3042-78C1CD8B05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45216" y="3572484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3" name="Chord 22">
              <a:extLst>
                <a:ext uri="{FF2B5EF4-FFF2-40B4-BE49-F238E27FC236}">
                  <a16:creationId xmlns:a16="http://schemas.microsoft.com/office/drawing/2014/main" id="{5986EA78-0378-4479-704E-96BCD9F7E2EA}"/>
                </a:ext>
              </a:extLst>
            </p:cNvPr>
            <p:cNvSpPr/>
            <p:nvPr/>
          </p:nvSpPr>
          <p:spPr bwMode="auto">
            <a:xfrm rot="12000000">
              <a:off x="6077608" y="2354273"/>
              <a:ext cx="259766" cy="346234"/>
            </a:xfrm>
            <a:prstGeom prst="chord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5216F0-1E72-2E52-7A28-DC4880A139AB}"/>
                </a:ext>
              </a:extLst>
            </p:cNvPr>
            <p:cNvSpPr txBox="1"/>
            <p:nvPr/>
          </p:nvSpPr>
          <p:spPr>
            <a:xfrm>
              <a:off x="762008" y="3941292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Photon source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3DA0B49-308C-4F5E-1058-1714DC3D4A97}"/>
                </a:ext>
              </a:extLst>
            </p:cNvPr>
            <p:cNvSpPr txBox="1"/>
            <p:nvPr/>
          </p:nvSpPr>
          <p:spPr>
            <a:xfrm>
              <a:off x="2845353" y="398722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D31F10-CC65-9C38-F775-7101F90887F8}"/>
                </a:ext>
              </a:extLst>
            </p:cNvPr>
            <p:cNvSpPr txBox="1"/>
            <p:nvPr/>
          </p:nvSpPr>
          <p:spPr>
            <a:xfrm>
              <a:off x="6324609" y="2426219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52A55E4-E10A-0D98-C99C-EE4807280280}"/>
                </a:ext>
              </a:extLst>
            </p:cNvPr>
            <p:cNvSpPr txBox="1"/>
            <p:nvPr/>
          </p:nvSpPr>
          <p:spPr>
            <a:xfrm>
              <a:off x="5181609" y="1685175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Detector 1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B13EACA-B507-B802-A3F9-C4A454E23D4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227625" y="2356104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2962DA5-066C-B29C-9600-6E3C490621F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80631" y="3352800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306F05-0C10-E405-A913-770D14EEDDF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09953" y="2283635"/>
              <a:ext cx="529570" cy="53949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18E8172-90B5-59E8-BD17-2C6FC39C35A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541385" y="2574150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18C3FA-CF52-A500-94CF-52F6642C805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5182159" y="2583506"/>
              <a:ext cx="0" cy="998334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3E4D23D-8160-A2EB-338A-BDAE0B2DCFA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525856" y="2583506"/>
              <a:ext cx="163638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1FBEBF6-BC0E-FA72-2329-B3764CC162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181600" y="2553383"/>
              <a:ext cx="914400" cy="954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9B9ADD7-BDCA-1EAE-C9F1-774099DFA443}"/>
                </a:ext>
              </a:extLst>
            </p:cNvPr>
            <p:cNvSpPr txBox="1"/>
            <p:nvPr/>
          </p:nvSpPr>
          <p:spPr>
            <a:xfrm>
              <a:off x="3847203" y="1846255"/>
              <a:ext cx="15239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Half silvered mirror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AA33ADC-53B3-9650-87D8-4958A5202FD0}"/>
                </a:ext>
              </a:extLst>
            </p:cNvPr>
            <p:cNvSpPr txBox="1"/>
            <p:nvPr/>
          </p:nvSpPr>
          <p:spPr>
            <a:xfrm>
              <a:off x="2181227" y="2204336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DB00BD9-C301-EEA9-BD9F-4925EDD923BA}"/>
                </a:ext>
              </a:extLst>
            </p:cNvPr>
            <p:cNvSpPr txBox="1"/>
            <p:nvPr/>
          </p:nvSpPr>
          <p:spPr>
            <a:xfrm>
              <a:off x="4865213" y="3615917"/>
              <a:ext cx="15239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Mirror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6EB1317-097E-2ADF-C29D-88CB8535CCFB}"/>
                </a:ext>
              </a:extLst>
            </p:cNvPr>
            <p:cNvSpPr txBox="1"/>
            <p:nvPr/>
          </p:nvSpPr>
          <p:spPr>
            <a:xfrm>
              <a:off x="4114801" y="2625852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CD0E5-AF48-E4E1-2BA7-19AAA212FA2E}"/>
                </a:ext>
              </a:extLst>
            </p:cNvPr>
            <p:cNvSpPr txBox="1"/>
            <p:nvPr/>
          </p:nvSpPr>
          <p:spPr>
            <a:xfrm>
              <a:off x="3561394" y="2938046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25F7F-41FD-5D26-337A-E84D4E6B13BA}"/>
                </a:ext>
              </a:extLst>
            </p:cNvPr>
            <p:cNvSpPr txBox="1"/>
            <p:nvPr/>
          </p:nvSpPr>
          <p:spPr>
            <a:xfrm>
              <a:off x="4171369" y="3221844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B7CB175-643A-86D6-F231-7546AC619D42}"/>
                </a:ext>
              </a:extLst>
            </p:cNvPr>
            <p:cNvSpPr txBox="1"/>
            <p:nvPr/>
          </p:nvSpPr>
          <p:spPr>
            <a:xfrm>
              <a:off x="4932994" y="2895600"/>
              <a:ext cx="2486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  <a:endParaRPr lang="en-US" noProof="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-78179" y="1428690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noProof="0" dirty="0"/>
                  <a:t> is an eigenstate of a unitary operator,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800" noProof="0" dirty="0"/>
                  <a:t>, so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=</m:t>
                        </m:r>
                        <m:r>
                          <m:rPr>
                            <m:sty m:val="p"/>
                          </m:rPr>
                          <a:rPr lang="en-US" sz="18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  <m:d>
                          <m:d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&gt;.</m:t>
                    </m:r>
                  </m:oMath>
                </a14:m>
                <a:r>
                  <a:rPr lang="en-US" sz="1800" noProof="0" dirty="0"/>
                  <a:t>  </a:t>
                </a:r>
                <a14:m>
                  <m:oMath xmlns:m="http://schemas.openxmlformats.org/officeDocument/2006/math"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&gt; =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noProof="0" dirty="0"/>
                  <a:t> (a binary expansion) 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3400" y="1275570"/>
                <a:ext cx="7924800" cy="934230"/>
              </a:xfrm>
              <a:blipFill>
                <a:blip r:embed="rId3"/>
                <a:stretch>
                  <a:fillRect l="-960" t="-45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27E095B0-42CB-7747-E686-8BF7C2229F03}"/>
              </a:ext>
            </a:extLst>
          </p:cNvPr>
          <p:cNvGrpSpPr/>
          <p:nvPr/>
        </p:nvGrpSpPr>
        <p:grpSpPr>
          <a:xfrm>
            <a:off x="76200" y="2133179"/>
            <a:ext cx="8686800" cy="3962821"/>
            <a:chOff x="-152400" y="2056979"/>
            <a:chExt cx="8686800" cy="3962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/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−1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94B712F1-53DC-38A9-C465-257B67A62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02575" y="5456563"/>
                  <a:ext cx="715093" cy="563237"/>
                </a:xfrm>
                <a:prstGeom prst="rect">
                  <a:avLst/>
                </a:prstGeom>
                <a:blipFill>
                  <a:blip r:embed="rId4"/>
                  <a:stretch>
                    <a:fillRect l="-35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/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−2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ED276CAF-1044-A14A-4A8D-5EC0DE5F6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5632" y="5456563"/>
                  <a:ext cx="650085" cy="563237"/>
                </a:xfrm>
                <a:prstGeom prst="rect">
                  <a:avLst/>
                </a:prstGeom>
                <a:blipFill>
                  <a:blip r:embed="rId5"/>
                  <a:stretch>
                    <a:fillRect l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/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𝑈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p>
                            </m:sSup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B1992A2-DF9B-EE74-3CE5-B2731FD74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326" y="5456563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529DEA8-BB7C-14A7-55AF-4BF4C53C53B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2715833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/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B86F93FC-7924-8501-01DE-0E07ED3B4B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518891"/>
                  <a:ext cx="81266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46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88EC25-BA42-797F-E01A-898336B57EDC}"/>
                </a:ext>
              </a:extLst>
            </p:cNvPr>
            <p:cNvSpPr/>
            <p:nvPr/>
          </p:nvSpPr>
          <p:spPr bwMode="auto">
            <a:xfrm>
              <a:off x="812667" y="2498901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3E75F-756D-7823-4312-E5C46DBCE681}"/>
                </a:ext>
              </a:extLst>
            </p:cNvPr>
            <p:cNvSpPr txBox="1"/>
            <p:nvPr/>
          </p:nvSpPr>
          <p:spPr>
            <a:xfrm>
              <a:off x="744088" y="2498901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C631E8-655C-2E46-E01E-608B8D534C6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1193668" y="2703562"/>
              <a:ext cx="5591695" cy="77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/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FD0F9C70-10FA-9574-773D-7C6F153D1F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3152" y="4576291"/>
                  <a:ext cx="922020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/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2C52723-2B95-54FB-7CB2-8073804C5F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3357091"/>
                  <a:ext cx="1117468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058A302-F2F5-79DC-C02D-64373BD4A63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68319" y="2703562"/>
              <a:ext cx="0" cy="273003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97AAC-E092-2A65-3311-8EC302954EF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43272" y="4702081"/>
              <a:ext cx="0" cy="7315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DD24D1-7DA4-19F6-3133-1DFD85CBCDC9}"/>
                </a:ext>
              </a:extLst>
            </p:cNvPr>
            <p:cNvSpPr txBox="1"/>
            <p:nvPr/>
          </p:nvSpPr>
          <p:spPr>
            <a:xfrm>
              <a:off x="2412868" y="3661892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/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3B81DF-657F-EBE4-4ABE-2283B88C0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52400" y="5448542"/>
                  <a:ext cx="1117468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45B9359-BA20-869D-C002-48BE6C924CDB}"/>
                </a:ext>
              </a:extLst>
            </p:cNvPr>
            <p:cNvSpPr/>
            <p:nvPr/>
          </p:nvSpPr>
          <p:spPr bwMode="auto">
            <a:xfrm>
              <a:off x="1890517" y="5433600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D53DD0A-363D-204A-6BEA-DCF79558410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4068" y="3528601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B89461E-2476-3FC3-D696-8CFBB77E9F12}"/>
                </a:ext>
              </a:extLst>
            </p:cNvPr>
            <p:cNvSpPr/>
            <p:nvPr/>
          </p:nvSpPr>
          <p:spPr bwMode="auto">
            <a:xfrm>
              <a:off x="812667" y="3325433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086D95C-2E3D-8369-DF97-1BFB00C12ECD}"/>
                </a:ext>
              </a:extLst>
            </p:cNvPr>
            <p:cNvSpPr txBox="1"/>
            <p:nvPr/>
          </p:nvSpPr>
          <p:spPr>
            <a:xfrm>
              <a:off x="744088" y="3325433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5098643-EC32-3503-07C9-AC50ADF77EC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5543" y="4778282"/>
              <a:ext cx="1922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E1C3600-C0C1-1611-DBEE-45EAEC444D31}"/>
                </a:ext>
              </a:extLst>
            </p:cNvPr>
            <p:cNvSpPr/>
            <p:nvPr/>
          </p:nvSpPr>
          <p:spPr bwMode="auto">
            <a:xfrm>
              <a:off x="834142" y="4561350"/>
              <a:ext cx="356351" cy="41505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DCE664-3BED-2E85-A643-002D42143DB4}"/>
                </a:ext>
              </a:extLst>
            </p:cNvPr>
            <p:cNvSpPr txBox="1"/>
            <p:nvPr/>
          </p:nvSpPr>
          <p:spPr>
            <a:xfrm>
              <a:off x="765563" y="4561350"/>
              <a:ext cx="4281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723D79-F0F8-9217-25CC-AC8844513C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30877" y="5662201"/>
              <a:ext cx="12485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A2E0B0F-D235-30AB-FC84-1C94A1F0888F}"/>
                </a:ext>
              </a:extLst>
            </p:cNvPr>
            <p:cNvSpPr/>
            <p:nvPr/>
          </p:nvSpPr>
          <p:spPr bwMode="auto">
            <a:xfrm>
              <a:off x="3098668" y="5433601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98AEEE1-205E-2E48-F12E-36A178604176}"/>
                </a:ext>
              </a:extLst>
            </p:cNvPr>
            <p:cNvSpPr/>
            <p:nvPr/>
          </p:nvSpPr>
          <p:spPr bwMode="auto">
            <a:xfrm>
              <a:off x="5613268" y="5433601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0CEFFF3-BDAC-BFFB-8B35-97FE07D48F38}"/>
                </a:ext>
              </a:extLst>
            </p:cNvPr>
            <p:cNvSpPr txBox="1"/>
            <p:nvPr/>
          </p:nvSpPr>
          <p:spPr>
            <a:xfrm>
              <a:off x="4470268" y="5357401"/>
              <a:ext cx="533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…</a:t>
              </a:r>
              <a:endParaRPr lang="en-US" sz="1100" b="1" noProof="0" dirty="0"/>
            </a:p>
          </p:txBody>
        </p:sp>
        <p:cxnSp>
          <p:nvCxnSpPr>
            <p:cNvPr id="30721" name="Straight Connector 30720">
              <a:extLst>
                <a:ext uri="{FF2B5EF4-FFF2-40B4-BE49-F238E27FC236}">
                  <a16:creationId xmlns:a16="http://schemas.microsoft.com/office/drawing/2014/main" id="{BF512327-49CD-020F-BF57-6A654F1151E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3556452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2" name="Straight Connector 30721">
              <a:extLst>
                <a:ext uri="{FF2B5EF4-FFF2-40B4-BE49-F238E27FC236}">
                  <a16:creationId xmlns:a16="http://schemas.microsoft.com/office/drawing/2014/main" id="{73AB3B25-E11E-8C1D-C7F7-4B9191C9B8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93668" y="4697055"/>
              <a:ext cx="55916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26" name="Straight Connector 30725">
              <a:extLst>
                <a:ext uri="{FF2B5EF4-FFF2-40B4-BE49-F238E27FC236}">
                  <a16:creationId xmlns:a16="http://schemas.microsoft.com/office/drawing/2014/main" id="{891426EC-B25B-ECAF-12C3-35703435610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476334" y="3558830"/>
              <a:ext cx="18915" cy="18653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0" name="Straight Connector 30729">
              <a:extLst>
                <a:ext uri="{FF2B5EF4-FFF2-40B4-BE49-F238E27FC236}">
                  <a16:creationId xmlns:a16="http://schemas.microsoft.com/office/drawing/2014/main" id="{0E333BFB-F26A-FB0C-802C-20DCFB1B34E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540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2" name="Straight Connector 30731">
              <a:extLst>
                <a:ext uri="{FF2B5EF4-FFF2-40B4-BE49-F238E27FC236}">
                  <a16:creationId xmlns:a16="http://schemas.microsoft.com/office/drawing/2014/main" id="{DC496374-FD3F-5901-1298-38380FB13C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60668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3" name="Straight Connector 30732">
              <a:extLst>
                <a:ext uri="{FF2B5EF4-FFF2-40B4-BE49-F238E27FC236}">
                  <a16:creationId xmlns:a16="http://schemas.microsoft.com/office/drawing/2014/main" id="{E685CC43-1DA8-6C64-2A91-7A6808CC18C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68652" y="5662201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734" name="Straight Connector 30733">
              <a:extLst>
                <a:ext uri="{FF2B5EF4-FFF2-40B4-BE49-F238E27FC236}">
                  <a16:creationId xmlns:a16="http://schemas.microsoft.com/office/drawing/2014/main" id="{860C5522-F5E6-E8F1-B31D-16B4350F81A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451468" y="5662201"/>
              <a:ext cx="3338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/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0739" name="TextBox 30738">
                  <a:extLst>
                    <a:ext uri="{FF2B5EF4-FFF2-40B4-BE49-F238E27FC236}">
                      <a16:creationId xmlns:a16="http://schemas.microsoft.com/office/drawing/2014/main" id="{C60C1551-2485-ED1A-54F1-E3DDA69275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077" y="3429000"/>
                  <a:ext cx="28732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37500" t="-4167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/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A19FE54-FC6B-69C7-07F0-7C678B4E0D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84868" y="5486400"/>
                  <a:ext cx="1117468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/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14:m>
                    <m:oMath xmlns:m="http://schemas.openxmlformats.org/officeDocument/2006/math">
                      <m:f>
                        <m:fPr>
                          <m:ctrlPr>
                            <a:rPr lang="en-US" sz="200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0&gt;+</m:t>
                          </m:r>
                          <m:func>
                            <m:func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0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noProof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1&gt;</m:t>
                      </m:r>
                    </m:oMath>
                  </a14:m>
                  <a:r>
                    <a:rPr lang="en-US" sz="2000" noProof="0" dirty="0"/>
                    <a:t>)</a:t>
                  </a: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FDF73E3-14EF-29BB-55A8-73600430AA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056979"/>
                  <a:ext cx="3643316" cy="543252"/>
                </a:xfrm>
                <a:prstGeom prst="rect">
                  <a:avLst/>
                </a:prstGeom>
                <a:blipFill>
                  <a:blip r:embed="rId13"/>
                  <a:stretch>
                    <a:fillRect t="-2326" r="-20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/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  <m:r>
                                          <a:rPr lang="en-US" sz="2000" i="1" noProof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7C8E92D-D34C-99AB-4863-A850C3E165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5284" y="2895600"/>
                  <a:ext cx="3643316" cy="543252"/>
                </a:xfrm>
                <a:prstGeom prst="rect">
                  <a:avLst/>
                </a:prstGeom>
                <a:blipFill>
                  <a:blip r:embed="rId14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/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0&gt;+</m:t>
                            </m:r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000" i="1" noProof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𝜔</m:t>
                                    </m:r>
                                    <m:sSup>
                                      <m:sSup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1&gt;)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B8338B3-90B8-F225-4381-EBB3E9C321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3197" y="3991509"/>
                  <a:ext cx="3827803" cy="543252"/>
                </a:xfrm>
                <a:prstGeom prst="rect">
                  <a:avLst/>
                </a:prstGeom>
                <a:blipFill>
                  <a:blip r:embed="rId15"/>
                  <a:stretch>
                    <a:fillRect b="-302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AFF20EB2-4190-8E13-C3B0-13CCB621A845}"/>
                </a:ext>
              </a:extLst>
            </p:cNvPr>
            <p:cNvSpPr/>
            <p:nvPr/>
          </p:nvSpPr>
          <p:spPr bwMode="auto">
            <a:xfrm>
              <a:off x="7848600" y="2209800"/>
              <a:ext cx="322277" cy="2720882"/>
            </a:xfrm>
            <a:prstGeom prst="rightBrac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12651-15E5-AE20-8BF5-2AB8B810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C7B42F7-F1BD-BB48-41E3-2EF443204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48120" y="6354585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31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F5AB3DFA-E54A-EDEE-D4ED-BF6E052C1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noProof="0" dirty="0">
                <a:latin typeface="Calibri" panose="020F0502020204030204" pitchFamily="34" charset="0"/>
                <a:cs typeface="Calibri" panose="020F0502020204030204" pitchFamily="34" charset="0"/>
              </a:rPr>
              <a:t>Eigenvalue Estimation</a:t>
            </a:r>
            <a:endParaRPr lang="en-US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</p:spPr>
            <p:txBody>
              <a:bodyPr>
                <a:noAutofit/>
              </a:bodyPr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</a:t>
                </a:r>
                <a14:m>
                  <m:oMath xmlns:m="http://schemas.openxmlformats.org/officeDocument/2006/math">
                    <m:r>
                      <a:rPr lang="en-US" sz="2400" b="0" i="0" noProof="0" smtClean="0">
                        <a:latin typeface="Cambria Math" panose="02040503050406030204" pitchFamily="18" charset="0"/>
                      </a:rPr>
                      <m:t>  </m:t>
                    </m:r>
                    <m:sSup>
                      <m:sSup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sSup>
                          <m:sSupPr>
                            <m:ctrlP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</m:sup>
                    </m:sSup>
                    <m:r>
                      <a:rPr lang="en-US" sz="24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4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4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  <m:sSup>
                              <m:sSupPr>
                                <m:ctrlPr>
                                  <a:rPr lang="en-US" sz="24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4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𝑗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4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4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400" b="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US" sz="24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noProof="0" dirty="0"/>
                  <a:t> to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en-US" sz="2400" noProof="0" dirty="0"/>
                  <a:t>, gives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400" noProof="0" dirty="0"/>
                  <a:t> , where </a:t>
                </a:r>
                <a14:m>
                  <m:oMath xmlns:m="http://schemas.openxmlformats.org/officeDocument/2006/math">
                    <m:r>
                      <a:rPr lang="en-US" sz="24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=.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𝜒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sz="24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4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4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noProof="0" dirty="0"/>
                  <a:t> is a good estimate for </a:t>
                </a:r>
                <a14:m>
                  <m:oMath xmlns:m="http://schemas.openxmlformats.org/officeDocument/2006/math">
                    <m:r>
                      <a:rPr lang="en-US" sz="24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4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en-US" sz="24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1600" noProof="0" dirty="0"/>
                  <a:t>.</a:t>
                </a:r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307E943E-B2C7-DFE3-8F8C-ABF2E0D2B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961370"/>
                <a:ext cx="8610600" cy="3296430"/>
              </a:xfrm>
              <a:blipFill>
                <a:blip r:embed="rId3"/>
                <a:stretch>
                  <a:fillRect l="-1180"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4028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81000"/>
            <a:ext cx="8839200" cy="685800"/>
          </a:xfrm>
        </p:spPr>
        <p:txBody>
          <a:bodyPr/>
          <a:lstStyle/>
          <a:p>
            <a:r>
              <a:rPr lang="en-US" sz="4000" noProof="0" dirty="0"/>
              <a:t>Factorization using order finding (Shor)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20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even, say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 is a good chance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but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en-US" sz="2000" noProof="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2000" i="1" noProof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000" noProof="0" dirty="0"/>
                  <a:t>.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Voila!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⁡(−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)|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an eigenvalue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𝑥𝑘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.  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Shor</a:t>
                </a:r>
                <a:r>
                  <a:rPr lang="en-US" sz="200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|1&gt; 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noProof="0" dirty="0"/>
                  <a:t>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/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control gives phase of eigenvalues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of target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/>
                  <a:t> with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(|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&gt;)</m:t>
                        </m:r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sup>
                            </m:sSup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/>
                  <a:t>,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⁡(−2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1389" y="2057400"/>
                <a:ext cx="8377811" cy="3962400"/>
              </a:xfrm>
              <a:blipFill>
                <a:blip r:embed="rId3"/>
                <a:stretch>
                  <a:fillRect l="-758" t="-1278" b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2000" u="sng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=|0&gt;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=|000…01&gt;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 =|0&gt;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⊗2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⊗|1&gt;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4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295400"/>
                <a:ext cx="8610600" cy="5029200"/>
              </a:xfrm>
              <a:blipFill>
                <a:blip r:embed="rId3"/>
                <a:stretch>
                  <a:fillRect l="-735" t="-50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84585-5B7A-BC8C-8D88-5612BBC6C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B507297-F2B1-A91E-FD90-1A4DEAFE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34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EB70F322-C4A5-09C5-1129-AF50358B3B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Order Finding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</p:spPr>
            <p:txBody>
              <a:bodyPr/>
              <a:lstStyle/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Order finding has quantum complexity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𝑁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𝑁</m:t>
                            </m:r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Classical complexity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𝑁</m:t>
                                </m:r>
                              </m:e>
                            </m:d>
                          </m:e>
                        </m:func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))</m:t>
                        </m:r>
                      </m:e>
                    </m:rad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69CD3-4E87-8157-BA6D-49B686BCFB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981200"/>
                <a:ext cx="8229600" cy="4114800"/>
              </a:xfrm>
              <a:blipFill>
                <a:blip r:embed="rId3"/>
                <a:stretch>
                  <a:fillRect l="-924" t="-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32502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has known order.  We want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d>
                  </m:oMath>
                </a14:m>
                <a:endParaRPr lang="en-US" sz="18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circuit below. 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Below,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8382000" cy="1295400"/>
              </a:xfrm>
              <a:blipFill>
                <a:blip r:embed="rId3"/>
                <a:stretch>
                  <a:fillRect l="-758" t="-5825" b="-291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ED844F1F-DF9C-D796-F7C2-EA8BC01BEB84}"/>
              </a:ext>
            </a:extLst>
          </p:cNvPr>
          <p:cNvGrpSpPr/>
          <p:nvPr/>
        </p:nvGrpSpPr>
        <p:grpSpPr>
          <a:xfrm>
            <a:off x="846909" y="2736729"/>
            <a:ext cx="7611291" cy="3382637"/>
            <a:chOff x="457200" y="2743200"/>
            <a:chExt cx="7611291" cy="33826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/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0A03506-2E81-63CE-CD80-82CDD020D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" y="2988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921AE1-73D2-8789-B8DC-7FFBD20753A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95600" y="3148826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/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B081F90-20AC-0A0F-445F-EE67C9337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932" y="5521214"/>
                  <a:ext cx="1117468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11F0083-204A-7531-4F22-D03489D3A004}"/>
                </a:ext>
              </a:extLst>
            </p:cNvPr>
            <p:cNvSpPr/>
            <p:nvPr/>
          </p:nvSpPr>
          <p:spPr bwMode="auto">
            <a:xfrm>
              <a:off x="2974140" y="5506272"/>
              <a:ext cx="827151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/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𝑎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D8A99C5-C788-1928-7058-20E56338F6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6198" y="5551991"/>
                  <a:ext cx="715093" cy="56323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CA852E8-B777-75D2-B07C-53726538F86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5734873"/>
              <a:ext cx="15914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6A4C4C4-C955-BEE1-FED2-0DC24A30075C}"/>
                </a:ext>
              </a:extLst>
            </p:cNvPr>
            <p:cNvSpPr/>
            <p:nvPr/>
          </p:nvSpPr>
          <p:spPr bwMode="auto">
            <a:xfrm>
              <a:off x="4182291" y="5506273"/>
              <a:ext cx="751955" cy="509999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C01EF18-B82A-ED3A-E1FA-0E7911E5EF93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76601" y="3107610"/>
              <a:ext cx="13947" cy="239866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990193C-CD20-0F29-8622-D9F5681B422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7675" y="5734873"/>
              <a:ext cx="344616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C4DF502-F0DB-FE14-46B6-FAD0834D68D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/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8FE2C017-9BDF-33EF-55CC-623B634D3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5579496"/>
                  <a:ext cx="305468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4000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/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C6173F1-10C9-9695-2A2C-B064CBDFF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2819400"/>
                  <a:ext cx="600891" cy="602729"/>
                </a:xfrm>
                <a:prstGeom prst="rect">
                  <a:avLst/>
                </a:prstGeom>
                <a:blipFill>
                  <a:blip r:embed="rId8"/>
                  <a:stretch>
                    <a:fillRect t="-2083"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/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sub>
                            </m:sSub>
                          </m:e>
                          <m:sup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sup>
                        </m:sSup>
                      </m:oMath>
                    </m:oMathPara>
                  </a14:m>
                  <a:endPara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3504647B-EDE0-853B-9FE6-A544070E1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7907" y="5562600"/>
                  <a:ext cx="715093" cy="56323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/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|0&gt;</m:t>
                            </m:r>
                          </m:e>
                          <m:sup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oMath>
                    </m:oMathPara>
                  </a14:m>
                  <a:endParaRPr lang="en-US" sz="1400" noProof="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BBDC205-553B-6C24-0F35-506BAD3A7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0" y="4131102"/>
                  <a:ext cx="914400" cy="440898"/>
                </a:xfrm>
                <a:prstGeom prst="rect">
                  <a:avLst/>
                </a:prstGeom>
                <a:blipFill>
                  <a:blip r:embed="rId4"/>
                  <a:stretch>
                    <a:fillRect l="-15068" b="-2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B25C7B3-0950-F439-2B9F-20C22651644A}"/>
                </a:ext>
              </a:extLst>
            </p:cNvPr>
            <p:cNvSpPr/>
            <p:nvPr/>
          </p:nvSpPr>
          <p:spPr bwMode="auto">
            <a:xfrm>
              <a:off x="19577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/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3ADDA31-FED3-D2DF-65DE-490286566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3996" y="2971800"/>
                  <a:ext cx="714254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0526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08A9DB4-5165-8E7B-6A96-9E4BFA9D136D}"/>
                </a:ext>
              </a:extLst>
            </p:cNvPr>
            <p:cNvSpPr/>
            <p:nvPr/>
          </p:nvSpPr>
          <p:spPr bwMode="auto">
            <a:xfrm>
              <a:off x="19812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/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A1A13D-EAD0-27E1-E0E3-094086EB5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7401" y="4191000"/>
                  <a:ext cx="714254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8621" b="-7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3DEAB9F-99D2-532A-5A03-70D406BF0F45}"/>
                </a:ext>
              </a:extLst>
            </p:cNvPr>
            <p:cNvSpPr/>
            <p:nvPr/>
          </p:nvSpPr>
          <p:spPr bwMode="auto">
            <a:xfrm>
              <a:off x="5843995" y="27432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5C500D0-F59A-F903-0E9D-32494CE877B4}"/>
                </a:ext>
              </a:extLst>
            </p:cNvPr>
            <p:cNvSpPr/>
            <p:nvPr/>
          </p:nvSpPr>
          <p:spPr bwMode="auto">
            <a:xfrm>
              <a:off x="5867400" y="3962400"/>
              <a:ext cx="914400" cy="914400"/>
            </a:xfrm>
            <a:prstGeom prst="rect">
              <a:avLst/>
            </a:prstGeom>
            <a:noFill/>
            <a:ln w="25400" cap="flat" cmpd="sng" algn="ctr">
              <a:solidFill>
                <a:schemeClr val="tx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/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8554E2F-BB6B-AC9D-40B1-EA897FA5B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546" y="4191000"/>
                  <a:ext cx="714254" cy="533400"/>
                </a:xfrm>
                <a:prstGeom prst="rect">
                  <a:avLst/>
                </a:prstGeom>
                <a:blipFill>
                  <a:blip r:embed="rId12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/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6F2B3F8F-4B5A-7E00-F0AC-EB2E6DE55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1" y="2895600"/>
                  <a:ext cx="714254" cy="533400"/>
                </a:xfrm>
                <a:prstGeom prst="rect">
                  <a:avLst/>
                </a:prstGeom>
                <a:blipFill>
                  <a:blip r:embed="rId13"/>
                  <a:stretch>
                    <a:fillRect l="-280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/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oMath>
                    </m:oMathPara>
                  </a14:m>
                  <a:endParaRPr lang="en-US" sz="2000" noProof="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5CE4D7A-5B78-5B79-0D28-FE40E8DAB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4197871"/>
                  <a:ext cx="600891" cy="602729"/>
                </a:xfrm>
                <a:prstGeom prst="rect">
                  <a:avLst/>
                </a:prstGeom>
                <a:blipFill>
                  <a:blip r:embed="rId14"/>
                  <a:stretch>
                    <a:fillRect t="-2083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78F1680F-B5F2-5124-10DE-772D5D4600C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849880" y="4437221"/>
              <a:ext cx="301752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56534D1-F5A1-ABF6-E712-D4EDA6F762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371600" y="31242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074DC82-E0C3-E1E5-DBB3-301D3849EBD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32004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81CCEF-BE51-5718-F7EF-8E351005DD7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4419600"/>
              <a:ext cx="609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74D30F-E74E-C53E-5666-8D62A1C38E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72000" y="4419600"/>
              <a:ext cx="0" cy="112722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D2AE92E-B415-1505-40F6-2825489C2C9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961709" y="5791200"/>
              <a:ext cx="2429691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23B9-9EFD-E462-6136-7DFD74F1A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051C208-D89A-6F85-1B6D-EA9F9C77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32749" y="6341496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36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0310E54-007E-7CB6-893E-169463E40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Discrete log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Measuring first control register gives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f>
                      <m:f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𝑘𝑡</m:t>
                        </m:r>
                      </m:num>
                      <m:den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den>
                    </m:f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complexity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lg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func>
                      <m:func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</m:e>
                    </m:func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Best known classical 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exp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⁡(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</m:d>
                          </m:e>
                        </m:func>
                        <m:func>
                          <m:func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lg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US" sz="2000" b="0" i="1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noProof="0" smtClean="0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noProof="0" smtClean="0">
                                            <a:latin typeface="Cambria Math" panose="02040503050406030204" pitchFamily="18" charset="0"/>
                                            <a:cs typeface="Calibri" panose="020F0502020204030204" pitchFamily="34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func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0D371BDC-2F91-4342-6B05-9983115DF9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0200"/>
                <a:ext cx="8382000" cy="3962400"/>
              </a:xfrm>
              <a:blipFill>
                <a:blip r:embed="rId3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78500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125969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noProof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3886200"/>
                <a:ext cx="8229600" cy="2895600"/>
              </a:xfrm>
              <a:blipFill>
                <a:blip r:embed="rId3"/>
                <a:stretch>
                  <a:fillRect l="-772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C3B95F-3104-AF1A-7EF9-83E5FC1E43AD}"/>
              </a:ext>
            </a:extLst>
          </p:cNvPr>
          <p:cNvGrpSpPr/>
          <p:nvPr/>
        </p:nvGrpSpPr>
        <p:grpSpPr>
          <a:xfrm>
            <a:off x="952500" y="1600200"/>
            <a:ext cx="6972300" cy="1600200"/>
            <a:chOff x="952500" y="1447800"/>
            <a:chExt cx="6972300" cy="1600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830C270-203F-D2B3-E8ED-D51ED6BF61A8}"/>
                </a:ext>
              </a:extLst>
            </p:cNvPr>
            <p:cNvSpPr/>
            <p:nvPr/>
          </p:nvSpPr>
          <p:spPr bwMode="auto">
            <a:xfrm>
              <a:off x="22098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/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6C6BDBF7-2F4E-0245-3810-6252B78CE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5200" y="2047845"/>
                  <a:ext cx="838200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32A563-CAD6-8C9D-65C8-B4C91850BA63}"/>
                </a:ext>
              </a:extLst>
            </p:cNvPr>
            <p:cNvSpPr/>
            <p:nvPr/>
          </p:nvSpPr>
          <p:spPr bwMode="auto">
            <a:xfrm>
              <a:off x="40386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/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ℇ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A595493-A63F-1941-2E06-21FFF39370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4000" y="2047845"/>
                  <a:ext cx="838200" cy="42242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54FDE5-90F7-1D22-050E-D70D7AB3A2F1}"/>
                </a:ext>
              </a:extLst>
            </p:cNvPr>
            <p:cNvSpPr/>
            <p:nvPr/>
          </p:nvSpPr>
          <p:spPr bwMode="auto">
            <a:xfrm>
              <a:off x="5918200" y="1447800"/>
              <a:ext cx="838200" cy="1600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/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ℛ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p>
                        </m:sSup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41B83A2-B911-C1F5-7B54-100468F0E8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2047845"/>
                  <a:ext cx="838200" cy="40113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/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BB10D07-AE24-CFE2-1157-E437B0D292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1100" y="16118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/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000&gt;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DF0608-B89C-D03B-170E-A73AD83E7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2500" y="2329934"/>
                  <a:ext cx="1016000" cy="369332"/>
                </a:xfrm>
                <a:prstGeom prst="rect">
                  <a:avLst/>
                </a:prstGeom>
                <a:blipFill>
                  <a:blip r:embed="rId8"/>
                  <a:stretch>
                    <a:fillRect l="-1220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/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noProof="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43763E67-7F06-1925-C9A7-57BC1643B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4700" y="2069068"/>
                  <a:ext cx="80010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81A9D4A-5490-294E-9F4A-C5C3BB30E9AD}"/>
                </a:ext>
              </a:extLst>
            </p:cNvPr>
            <p:cNvCxnSpPr/>
            <p:nvPr/>
          </p:nvCxnSpPr>
          <p:spPr bwMode="auto">
            <a:xfrm>
              <a:off x="30480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53B2E85-8A34-9161-2811-AE68993C4B37}"/>
                </a:ext>
              </a:extLst>
            </p:cNvPr>
            <p:cNvCxnSpPr/>
            <p:nvPr/>
          </p:nvCxnSpPr>
          <p:spPr bwMode="auto">
            <a:xfrm>
              <a:off x="4902200" y="2209800"/>
              <a:ext cx="1016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C649AAE-7918-D7A4-AED4-3DA61B4586F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81800" y="2209800"/>
              <a:ext cx="406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9AC2177-FCBE-DC44-EC38-C4D47A99BFB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1752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DDB6C97-917F-5F38-540B-984C6083DC5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828800" y="2514600"/>
              <a:ext cx="3810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Error Correction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noProof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noProof="0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 noProof="0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noProof="0"/>
                          <m:t> 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noProof="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noProof="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1FE0B794-603C-9814-5694-3EDEC3DB0BCF}"/>
              </a:ext>
            </a:extLst>
          </p:cNvPr>
          <p:cNvGrpSpPr/>
          <p:nvPr/>
        </p:nvGrpSpPr>
        <p:grpSpPr>
          <a:xfrm>
            <a:off x="1463582" y="4343400"/>
            <a:ext cx="5089618" cy="1606231"/>
            <a:chOff x="1463582" y="4343400"/>
            <a:chExt cx="5089618" cy="160623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F9D09C-2EDE-8BFC-12BD-38165EA5279A}"/>
                </a:ext>
              </a:extLst>
            </p:cNvPr>
            <p:cNvSpPr txBox="1"/>
            <p:nvPr/>
          </p:nvSpPr>
          <p:spPr>
            <a:xfrm>
              <a:off x="2700323" y="4785361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2CCCB1D-4611-9756-451F-AD0F6AD5B6D9}"/>
                </a:ext>
              </a:extLst>
            </p:cNvPr>
            <p:cNvSpPr/>
            <p:nvPr/>
          </p:nvSpPr>
          <p:spPr bwMode="auto">
            <a:xfrm>
              <a:off x="2700323" y="48006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93E8FD-8143-F17F-7ADE-F143FAA055F0}"/>
                </a:ext>
              </a:extLst>
            </p:cNvPr>
            <p:cNvSpPr/>
            <p:nvPr/>
          </p:nvSpPr>
          <p:spPr bwMode="auto">
            <a:xfrm>
              <a:off x="3462323" y="5492431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F97F09E-D2CC-2694-3F1D-193CA0852197}"/>
                </a:ext>
              </a:extLst>
            </p:cNvPr>
            <p:cNvSpPr/>
            <p:nvPr/>
          </p:nvSpPr>
          <p:spPr bwMode="auto">
            <a:xfrm>
              <a:off x="5678061" y="4343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070A865-EE61-A5E7-F181-65F3E3D7F121}"/>
                </a:ext>
              </a:extLst>
            </p:cNvPr>
            <p:cNvSpPr txBox="1"/>
            <p:nvPr/>
          </p:nvSpPr>
          <p:spPr>
            <a:xfrm>
              <a:off x="3462323" y="54864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92BA6B-F6F2-0FD9-9E72-AD0255AE4365}"/>
                </a:ext>
              </a:extLst>
            </p:cNvPr>
            <p:cNvSpPr txBox="1"/>
            <p:nvPr/>
          </p:nvSpPr>
          <p:spPr>
            <a:xfrm>
              <a:off x="5672123" y="4347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E15CD4-0E72-6A62-1122-2223C6DD1B1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66923" y="5657110"/>
              <a:ext cx="1295400" cy="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8B34E3-AD75-9751-51A3-6E1E72684D5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76446" y="5013961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/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5E91735-94AC-F699-0E11-BE463142DC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3582" y="5476518"/>
                  <a:ext cx="927164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/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206A8-41BC-A1EE-BC4E-781545A7AB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1682" y="4781490"/>
                  <a:ext cx="92716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/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&gt;</m:t>
                        </m:r>
                      </m:oMath>
                    </m:oMathPara>
                  </a14:m>
                  <a:endParaRPr lang="en-US" sz="900" noProof="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72CF37F-9396-36AA-56BD-B0E30B7343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446" y="4343400"/>
                  <a:ext cx="927164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7D00C6A-FED5-F662-DA1C-6E1B8EDECFB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910649" y="4484651"/>
              <a:ext cx="0" cy="36929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01DC4B2-7390-BA89-36A9-F0943E6C61EC}"/>
                </a:ext>
              </a:extLst>
            </p:cNvPr>
            <p:cNvSpPr/>
            <p:nvPr/>
          </p:nvSpPr>
          <p:spPr bwMode="auto">
            <a:xfrm>
              <a:off x="5678061" y="48768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698B2F-A551-4589-22EC-D420D1AFC9BD}"/>
                </a:ext>
              </a:extLst>
            </p:cNvPr>
            <p:cNvSpPr txBox="1"/>
            <p:nvPr/>
          </p:nvSpPr>
          <p:spPr>
            <a:xfrm>
              <a:off x="5672123" y="48809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572F7BB-0881-CFA1-A406-3A72CDDEC3C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919523" y="5657110"/>
              <a:ext cx="1752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5574FC-C8D8-F773-03AE-127EE4D097B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157523" y="5105400"/>
              <a:ext cx="25146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AE0436-0C33-F276-43D5-C1203BEF3D6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43123" y="4495800"/>
              <a:ext cx="342900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DA4F154-C720-D50A-CAC4-C605676324B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06757" y="4513613"/>
              <a:ext cx="1188" cy="97580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D3D6214-3A73-C945-C898-FAFB07240C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51054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68870B3-63E0-6C9C-C3DC-BDECBB02228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129323" y="44958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47081EF-1C5C-9C65-2C37-691484FE89F9}"/>
                </a:ext>
              </a:extLst>
            </p:cNvPr>
            <p:cNvSpPr/>
            <p:nvPr/>
          </p:nvSpPr>
          <p:spPr bwMode="auto">
            <a:xfrm>
              <a:off x="5644738" y="5486400"/>
              <a:ext cx="457200" cy="457200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 noProof="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BE81074-B601-4C7F-9156-E1CCF9D0FB5C}"/>
                </a:ext>
              </a:extLst>
            </p:cNvPr>
            <p:cNvSpPr txBox="1"/>
            <p:nvPr/>
          </p:nvSpPr>
          <p:spPr>
            <a:xfrm>
              <a:off x="5638800" y="5490576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65FFFC3-E851-B7D7-E769-7D94814B174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096000" y="5715000"/>
              <a:ext cx="42387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39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Amplitude Amplification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667" y="1905000"/>
                <a:ext cx="8610600" cy="3505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00..0&gt; 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𝑗𝑢𝑛𝑘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𝑔𝑜𝑜𝑑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𝑗𝑢𝑛𝑘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𝑗𝑢𝑛𝑘</m:t>
                        </m:r>
                        <m:d>
                          <m:d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b="0" i="1" noProof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rad>
                      <m:radPr>
                        <m:deg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𝑔𝑜𝑜𝑑</m:t>
                            </m:r>
                          </m:sub>
                        </m:sSub>
                      </m:e>
                    </m:rad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ad>
                      <m:radPr>
                        <m:deg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𝑏𝑎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ra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sin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cos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𝑏𝑎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𝑔𝑜𝑜𝑑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b="0" noProof="0" dirty="0">
                  <a:ea typeface="Cambria Math" panose="02040503050406030204" pitchFamily="18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667" y="1905000"/>
                <a:ext cx="8610600" cy="3505200"/>
              </a:xfrm>
              <a:blipFill>
                <a:blip r:embed="rId3"/>
                <a:stretch>
                  <a:fillRect l="-442" t="-144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B2ABB6B-809B-2747-4DF1-F54CC5BDFA13}"/>
              </a:ext>
            </a:extLst>
          </p:cNvPr>
          <p:cNvSpPr txBox="1"/>
          <p:nvPr/>
        </p:nvSpPr>
        <p:spPr>
          <a:xfrm>
            <a:off x="4571967" y="2645228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4000" noProof="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noProof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 noProof="0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noProof="0" dirty="0"/>
                  <a:t>),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 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noProof="0" dirty="0"/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noProof="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noProof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 noProof="0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 noProof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 noProof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noProof="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1800" noProof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 noProof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noProof="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87393"/>
                <a:ext cx="8572500" cy="5246807"/>
              </a:xfrm>
              <a:blipFill>
                <a:blip r:embed="rId3"/>
                <a:stretch>
                  <a:fillRect l="-591" t="-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40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noProof="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noProof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noProof="0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 noProof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 noProof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noProof="0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noProof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41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Grover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800" noProof="0" dirty="0"/>
                  <a:t>-qubits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en-US" sz="1800" noProof="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sz="1800" noProof="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Apply Grover </a:t>
                </a:r>
                <a14:m>
                  <m:oMath xmlns:m="http://schemas.openxmlformats.org/officeDocument/2006/math">
                    <m:r>
                      <a:rPr lang="en-US" sz="1800" b="0" i="1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noProof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noProof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1800" noProof="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1800" noProof="0" dirty="0"/>
                  <a:t>Measure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kern="0" noProof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 noProof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en-US" sz="2000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 noProof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 noProof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2000" kern="0" noProof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Search</a:t>
                </a: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noProof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kern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kern="0" noProof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noProof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noProof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noProof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noProof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noProof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noProof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noProof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noProof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noProof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 noProof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noProof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b="1" kern="0" noProof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42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End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43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Hidden subgroup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noProof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</a:pPr>
                <a:endParaRPr lang="en-US" sz="1800" noProof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423182"/>
                <a:ext cx="7924800" cy="4800600"/>
              </a:xfrm>
              <a:blipFill>
                <a:blip r:embed="rId3"/>
                <a:stretch>
                  <a:fillRect l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5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system, with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evolves according to a unitary operator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namely</m:t>
                    </m:r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(0)&gt;)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Each observable is represented by a Hermitian operator,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</m:acc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expectation value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</m:acc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𝑄</m:t>
                        </m:r>
                      </m:e>
                    </m:acc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outcome of a measurement of the operator is an eigenvalue of the operator.  The probability of getting a particular eigenvalue,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is the square of the </a:t>
                </a:r>
                <a14:m>
                  <m:oMath xmlns:m="http://schemas.openxmlformats.org/officeDocument/2006/math">
                    <m:r>
                      <a:rPr lang="en-US" sz="20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-component of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83DB1A40-0FA4-02EC-A7B3-8D767219D497}"/>
              </a:ext>
            </a:extLst>
          </p:cNvPr>
          <p:cNvSpPr txBox="1"/>
          <p:nvPr/>
        </p:nvSpPr>
        <p:spPr>
          <a:xfrm>
            <a:off x="4571967" y="2694709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75DC8-6F66-21AE-3C4A-33326662255A}"/>
                  </a:ext>
                </a:extLst>
              </p:cNvPr>
              <p:cNvSpPr txBox="1"/>
              <p:nvPr/>
            </p:nvSpPr>
            <p:spPr>
              <a:xfrm>
                <a:off x="4513489" y="2694709"/>
                <a:ext cx="11701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C675DC8-6F66-21AE-3C4A-333266622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3489" y="2694709"/>
                <a:ext cx="117019" cy="153888"/>
              </a:xfrm>
              <a:prstGeom prst="rect">
                <a:avLst/>
              </a:prstGeom>
              <a:blipFill>
                <a:blip r:embed="rId4"/>
                <a:stretch>
                  <a:fillRect l="-50000" t="-769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ABBF5E-5E97-07E7-8D1A-DFCC8AE2B6E6}"/>
              </a:ext>
            </a:extLst>
          </p:cNvPr>
          <p:cNvSpPr txBox="1"/>
          <p:nvPr/>
        </p:nvSpPr>
        <p:spPr>
          <a:xfrm>
            <a:off x="4571967" y="2694709"/>
            <a:ext cx="65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7B9D7-B1D1-27BF-FB11-8EAE18882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87AF484-B0CF-E56E-C348-ED3200BDA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6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B614E3F8-5F33-5455-32AD-2279984DF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Postulates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5DF6D9E5-2871-2F02-5DEF-5D9ED059222C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</p:spPr>
            <p:txBody>
              <a:bodyPr/>
              <a:lstStyle/>
              <a:p>
                <a:pPr marL="457200" indent="-457200" defTabSz="91279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 startAt="4"/>
                </a:pP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noProof="0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noProof="0" dirty="0"/>
              </a:p>
            </p:txBody>
          </p:sp>
        </mc:Choice>
        <mc:Fallback>
          <p:sp>
            <p:nvSpPr>
              <p:cNvPr id="30725" name="Rectangle 3">
                <a:extLst>
                  <a:ext uri="{FF2B5EF4-FFF2-40B4-BE49-F238E27FC236}">
                    <a16:creationId xmlns:a16="http://schemas.microsoft.com/office/drawing/2014/main" id="{5DF6D9E5-2871-2F02-5DEF-5D9ED05922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181100"/>
                <a:ext cx="8610600" cy="5448300"/>
              </a:xfrm>
              <a:blipFill>
                <a:blip r:embed="rId3"/>
                <a:stretch>
                  <a:fillRect l="-736" t="-1395" r="-1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989170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7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noProof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…,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 111…1&gt; 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(0,0,…,1)</m:t>
                        </m:r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Notation: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|0&gt; 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⊗|0&gt;⨂…⨂|0&gt; =|000…0&gt;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noProof="0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noProof="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noProof="0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6002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8</a:t>
            </a:fld>
            <a:endParaRPr lang="en-US" noProof="0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/>
              <a:t>Linear Algebra (continued)</a:t>
            </a:r>
            <a:endParaRPr lang="en-US" sz="4000" noProof="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noProof="0" dirty="0">
                    <a:latin typeface="Cambria Math" panose="02040503050406030204" pitchFamily="18" charset="0"/>
                  </a:rPr>
                  <a:t> 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 noProof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noProof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noProof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9AAC5-E6AA-0D87-58C5-931B16EC6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310D9D3-A3EB-F2F5-BA2D-E509BC31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 noProof="0"/>
              <a:pPr>
                <a:defRPr/>
              </a:pPr>
              <a:t>9</a:t>
            </a:fld>
            <a:endParaRPr lang="en-US" noProof="0" dirty="0"/>
          </a:p>
        </p:txBody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29A2E2E8-0EFA-F8FA-30CF-03AF982F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4000" noProof="0" dirty="0">
                <a:solidFill>
                  <a:schemeClr val="tx1"/>
                </a:solidFill>
              </a:rPr>
              <a:t>More notation</a:t>
            </a:r>
          </a:p>
        </p:txBody>
      </p:sp>
      <p:sp>
        <p:nvSpPr>
          <p:cNvPr id="30725" name="Rectangle 3">
            <a:extLst>
              <a:ext uri="{FF2B5EF4-FFF2-40B4-BE49-F238E27FC236}">
                <a16:creationId xmlns:a16="http://schemas.microsoft.com/office/drawing/2014/main" id="{9228437A-8EF1-0597-ECE7-449530161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noProof="0" dirty="0"/>
          </a:p>
          <a:p>
            <a:pPr defTabSz="912791">
              <a:lnSpc>
                <a:spcPct val="90000"/>
              </a:lnSpc>
            </a:pPr>
            <a:endParaRPr lang="en-US" sz="1800" noProof="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16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m:rPr>
                        <m:sty m:val="p"/>
                      </m:rP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y</m:t>
                    </m:r>
                    <m:r>
                      <a:rPr lang="en-US" sz="1800" b="0" i="0" kern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, …,</m:t>
                            </m:r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kern="0" noProof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1800" b="0" i="1" kern="0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(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,  …,   </m:t>
                        </m:r>
                        <m:sSub>
                          <m:sSubPr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 )</m:t>
                        </m:r>
                      </m:e>
                      <m:sup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1800" kern="0" noProof="0" dirty="0"/>
                  <a:t> ,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|=(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,  …,   </m:t>
                    </m:r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</a:t>
                </a:r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 </m:t>
                    </m:r>
                    <m:m>
                      <m:mPr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  <m:mr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e>
                          <m:r>
                            <a:rPr lang="en-US" sz="1800" b="0" i="1" kern="0" noProof="0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acc>
                            <m:accPr>
                              <m:chr m:val="̅"/>
                              <m:ctrlPr>
                                <a:rPr lang="en-US" sz="1800" i="1" kern="0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0" noProof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1800" b="0" i="1" kern="0" noProof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acc>
                        </m:e>
                      </m:mr>
                    </m:m>
                  </m:oMath>
                </a14:m>
                <a:r>
                  <a:rPr lang="en-US" sz="1800" kern="0" noProof="0" dirty="0"/>
                  <a:t> ,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r>
                  <a:rPr lang="en-US" sz="1800" kern="0" noProof="0" dirty="0"/>
                  <a:t> </a:t>
                </a: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lang="en-US" sz="1800" kern="0" noProof="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 kern="0" noProof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 kern="0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m:rPr>
                            <m:sty m:val="p"/>
                          </m:rPr>
                          <a:rPr lang="en-US" sz="1800" i="1" kern="0" noProof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 kern="0" noProof="0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1800" kern="0" noProof="0" dirty="0"/>
              </a:p>
              <a:p>
                <a:pPr marL="0" indent="0" defTabSz="912791">
                  <a:spcBef>
                    <a:spcPts val="0"/>
                  </a:spcBef>
                  <a:buNone/>
                </a:pPr>
                <a:endParaRPr lang="en-US" sz="1800" kern="0" noProof="0" dirty="0"/>
              </a:p>
              <a:p>
                <a:pPr defTabSz="912791">
                  <a:spcBef>
                    <a:spcPts val="0"/>
                  </a:spcBef>
                </a:pPr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</a:t>
                </a:r>
                <a:r>
                  <a:rPr lang="en-US" sz="1800" kern="0" noProof="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matricies</a:t>
                </a: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 kern="0" noProof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 kern="0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𝜎</m:t>
                        </m:r>
                      </m:e>
                      <m:sub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kern="0" noProof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𝑖𝑍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𝑖𝑋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𝑖𝑌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|+&gt; =</m:t>
                    </m:r>
                    <m:f>
                      <m:fPr>
                        <m:ctrlP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kern="0" noProof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kern="0" noProof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 + 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  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(|0&gt;+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r>
                  <a:rPr lang="en-US" sz="1800" kern="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|−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>
                      <m:fPr>
                        <m:ctrlP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i="1" kern="0" noProof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 kern="0" noProof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(|0&gt;−  </m:t>
                    </m:r>
                    <m:r>
                      <a:rPr lang="en-US" sz="1800" b="0" i="1" kern="0" noProof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1800" i="1" kern="0" noProof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|1&gt;)</m:t>
                    </m:r>
                  </m:oMath>
                </a14:m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1800" kern="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42414C4-6826-677D-35DA-043151C2E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8758" y="1555668"/>
                <a:ext cx="8526483" cy="4921332"/>
              </a:xfrm>
              <a:prstGeom prst="rect">
                <a:avLst/>
              </a:prstGeom>
              <a:blipFill>
                <a:blip r:embed="rId3"/>
                <a:stretch>
                  <a:fillRect l="-595" t="-7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792147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73620</TotalTime>
  <Words>3668</Words>
  <Application>Microsoft Macintosh PowerPoint</Application>
  <PresentationFormat>On-screen Show (4:3)</PresentationFormat>
  <Paragraphs>556</Paragraphs>
  <Slides>43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Postulates</vt:lpstr>
      <vt:lpstr>Linear Algebra</vt:lpstr>
      <vt:lpstr>Linear Algebra (continued)</vt:lpstr>
      <vt:lpstr>More notation</vt:lpstr>
      <vt:lpstr>Mixed states and density</vt:lpstr>
      <vt:lpstr>Mixed states and density</vt:lpstr>
      <vt:lpstr>Circuits and gates</vt:lpstr>
      <vt:lpstr>Gates and states</vt:lpstr>
      <vt:lpstr>Common gates</vt:lpstr>
      <vt:lpstr>Measurement in alternate basis</vt:lpstr>
      <vt:lpstr>Converting to Bell Basis</vt:lpstr>
      <vt:lpstr>Changing Measurement  Basis</vt:lpstr>
      <vt:lpstr>Superoperator and mixed states</vt:lpstr>
      <vt:lpstr>No Cloning Theorem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Eigenvalue Estimation</vt:lpstr>
      <vt:lpstr>Factorization using order finding (Shor)</vt:lpstr>
      <vt:lpstr>Order Finding</vt:lpstr>
      <vt:lpstr>Order Finding</vt:lpstr>
      <vt:lpstr>Discrete log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  <vt:lpstr>Hidden subgroup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3663</cp:revision>
  <cp:lastPrinted>2025-01-22T23:45:03Z</cp:lastPrinted>
  <dcterms:created xsi:type="dcterms:W3CDTF">2013-01-28T20:25:58Z</dcterms:created>
  <dcterms:modified xsi:type="dcterms:W3CDTF">2025-03-30T18:08:40Z</dcterms:modified>
</cp:coreProperties>
</file>