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93" d="100"/>
          <a:sy n="93" d="100"/>
        </p:scale>
        <p:origin x="309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8" name="Text Box 26"/>
              <p:cNvSpPr txBox="1">
                <a:spLocks noChangeArrowheads="1"/>
              </p:cNvSpPr>
              <p:nvPr/>
            </p:nvSpPr>
            <p:spPr bwMode="auto">
              <a:xfrm>
                <a:off x="609600" y="4983353"/>
                <a:ext cx="8382000" cy="1015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𝞂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kumimoji="1"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)⨁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𝝉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invert: swap halves and apply same transform with same key: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𝞂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𝝉𝝉𝞂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(L,R)= (L,R).</a:t>
                </a:r>
              </a:p>
            </p:txBody>
          </p:sp>
        </mc:Choice>
        <mc:Fallback>
          <p:sp>
            <p:nvSpPr>
              <p:cNvPr id="37898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983353"/>
                <a:ext cx="8382000" cy="1015663"/>
              </a:xfrm>
              <a:prstGeom prst="rect">
                <a:avLst/>
              </a:prstGeom>
              <a:blipFill>
                <a:blip r:embed="rId2"/>
                <a:stretch>
                  <a:fillRect l="-758" t="-3704" b="-9877"/>
                </a:stretch>
              </a:blip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first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Mathematical view of block ciphers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8305800" cy="4191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𝐺𝐹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altLang="ko-KR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𝐺𝐹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altLang="ko-KR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𝐺𝐹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altLang="ko-KR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often m=n.</a:t>
                </a:r>
              </a:p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E(</a:t>
                </a:r>
                <a:r>
                  <a:rPr lang="en-US" altLang="ko-KR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k,x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is a bijection in second variable.</a:t>
                </a:r>
              </a:p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E(k, x) in S</a:t>
                </a:r>
                <a:r>
                  <a:rPr lang="en-US" altLang="ko-KR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N= 2</a:t>
                </a:r>
                <a:r>
                  <a:rPr lang="en-US" altLang="ko-KR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bit position is a balanced </a:t>
                </a:r>
                <a:r>
                  <a:rPr lang="en-US" altLang="ko-KR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boolean</a:t>
                </a:r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function.</a:t>
                </a:r>
              </a:p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 is easy to compute but inverse function (with k fixed) is hard to compute without knowledge of k.</a:t>
                </a:r>
              </a:p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Implicit function hard to compute.</a:t>
                </a:r>
              </a:p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Intersection of algebraic varieties.</a:t>
                </a:r>
              </a:p>
              <a:p>
                <a:pPr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8305800" cy="4191000"/>
              </a:xfrm>
              <a:blipFill>
                <a:blip r:embed="rId2"/>
                <a:stretch>
                  <a:fillRect l="-763" t="-906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10600" cy="609600"/>
          </a:xfrm>
        </p:spPr>
        <p:txBody>
          <a:bodyPr/>
          <a:lstStyle/>
          <a:p>
            <a:r>
              <a:rPr lang="en-US" sz="3600" dirty="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Group theory and 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7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752600"/>
                <a:ext cx="8382000" cy="4267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minimum length of a product of involutions from a fixed set required to generate S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does this have to do with the number of rounds in a cipher?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 does this affect the increased security by “enciphering twice” with different keys?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(Coppersmith and Grossman):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d>
                      <m:dPr>
                        <m:ctrlPr>
                          <a:rPr lang="en-US" sz="2000" i="1" baseline="-250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altLang="zh-TW" sz="20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)⨁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&lt;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𝐴𝑁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Netto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If a and b are chosen at random from S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there is a good chance (~¾)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9600" indent="-609600"/>
                <a:endParaRPr lang="en-US" sz="2400" dirty="0"/>
              </a:p>
            </p:txBody>
          </p:sp>
        </mc:Choice>
        <mc:Fallback>
          <p:sp>
            <p:nvSpPr>
              <p:cNvPr id="583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752600"/>
                <a:ext cx="8382000" cy="4267200"/>
              </a:xfrm>
              <a:blipFill>
                <a:blip r:embed="rId2"/>
                <a:stretch>
                  <a:fillRect l="-908"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sz="3600" dirty="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82000" cy="3886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838200"/>
          </a:xfrm>
        </p:spPr>
        <p:txBody>
          <a:bodyPr/>
          <a:lstStyle/>
          <a:p>
            <a:r>
              <a:rPr lang="en-US" sz="3600" dirty="0"/>
              <a:t>Boolean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0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80563"/>
                <a:ext cx="8839200" cy="4839237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The distance between two 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boolean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 functions f and g is d(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f,g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)=#{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X|f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(X)</a:t>
                </a:r>
                <a:r>
                  <a:rPr lang="en-US" altLang="zh-TW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itchFamily="18" charset="0"/>
                    <a:cs typeface="Calibri" panose="020F0502020204030204" pitchFamily="34" charset="0"/>
                  </a:rPr>
                  <a:t>≠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g(X)}.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Distance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: For Boolean function f(X) and g(X),  d(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f,D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)= min</a:t>
                </a:r>
                <a:r>
                  <a:rPr lang="en-US" altLang="zh-TW" sz="2000" baseline="-25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[g(X)∈D]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 d(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f,g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</a:t>
                </a:r>
                <a:endParaRPr lang="en-US" altLang="zh-TW" sz="2000" dirty="0">
                  <a:solidFill>
                    <a:schemeClr val="hlink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Affine function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h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)=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TW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 …</m:t>
                    </m:r>
                    <m:r>
                      <a:rPr lang="en-US" altLang="zh-TW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𝑎</m:t>
                    </m:r>
                    <m:r>
                      <a:rPr lang="en-US" altLang="zh-TW" sz="2000" i="1" baseline="-25000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TW" sz="20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endParaRPr lang="en-US" altLang="zh-TW" sz="2000" dirty="0"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zh-TW" sz="2000" i="1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nl</a:t>
                </a: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(f) 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denotes the minimum distance between f(X) and the set of affine functions  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</a:t>
                </a:r>
                <a:r>
                  <a:rPr lang="en-US" altLang="zh-TW" sz="2000" baseline="-25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affine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.  </a:t>
                </a:r>
                <a:r>
                  <a:rPr lang="en-US" altLang="zh-TW" sz="2000" i="1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nl</a:t>
                </a: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(f)= d(f, </a:t>
                </a:r>
                <a:r>
                  <a:rPr lang="en-US" altLang="zh-TW" sz="2000" i="1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</a:t>
                </a:r>
                <a:r>
                  <a:rPr lang="en-US" altLang="zh-TW" sz="2000" i="1" baseline="-25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affine</a:t>
                </a: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)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, </a:t>
                </a:r>
                <a:r>
                  <a:rPr lang="en-US" altLang="zh-TW" sz="2000" i="1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</a:t>
                </a:r>
                <a:r>
                  <a:rPr lang="en-US" altLang="zh-TW" sz="2000" i="1" baseline="-25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affine</a:t>
                </a: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= RM(1,n).</a:t>
                </a:r>
                <a:endParaRPr lang="en-US" altLang="zh-TW" sz="2000" dirty="0"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Balance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: f(X) is balanced </a:t>
                </a:r>
                <a:r>
                  <a:rPr lang="en-US" altLang="zh-TW" sz="2000" dirty="0" err="1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iff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 there is an equal number of 0’s and 1’s in the output of f(X).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</a:pP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Algebraic normal form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 (ANF):</a:t>
                </a:r>
                <a:endParaRPr lang="en-US" altLang="zh-TW" sz="2000" i="1" dirty="0"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</a:pPr>
                <a:r>
                  <a:rPr lang="en-US" altLang="zh-TW" sz="2000" i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Degree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: deg(f),the highest degree term in ANF.</a:t>
                </a:r>
              </a:p>
              <a:p>
                <a:pPr lvl="1">
                  <a:lnSpc>
                    <a:spcPct val="80000"/>
                  </a:lnSpc>
                  <a:spcBef>
                    <a:spcPts val="200"/>
                  </a:spcBef>
                </a:pP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)=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deg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⁡(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)=1,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𝑔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)=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deg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⁡(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𝑔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)=2</m:t>
                    </m:r>
                  </m:oMath>
                </a14:m>
                <a:endParaRPr lang="en-US" altLang="zh-TW" sz="2000" u="sng" dirty="0"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</a:pPr>
                <a:endParaRPr lang="en-US" altLang="zh-TW" sz="2000" b="1" dirty="0"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</a:pPr>
                <a:r>
                  <a:rPr lang="en-US" altLang="zh-TW" sz="2000" b="1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Lagrange Interpolation Theorem: 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Every function in n variables can be expressed as a polynomial (hence ANF).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</a:pP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Degree is not the best measure of nonlinearity.  </a:t>
                </a:r>
              </a:p>
              <a:p>
                <a:pPr>
                  <a:lnSpc>
                    <a:spcPct val="80000"/>
                  </a:lnSpc>
                  <a:spcBef>
                    <a:spcPts val="200"/>
                  </a:spcBef>
                  <a:buNone/>
                </a:pP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)= 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…</m:t>
                    </m:r>
                    <m:r>
                      <a:rPr lang="en-US" altLang="zh-TW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TW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⨁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…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TW" sz="2000" i="1" baseline="-25000" dirty="0" err="1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itchFamily="18" charset="-12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has high degree but differs from a linear function at only 1 of 2</a:t>
                </a:r>
                <a:r>
                  <a:rPr lang="en-US" altLang="zh-TW" sz="2000" baseline="30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n</a:t>
                </a:r>
                <a:r>
                  <a:rPr lang="en-US" altLang="zh-TW" sz="2000" dirty="0">
                    <a:latin typeface="Calibri" panose="020F0502020204030204" pitchFamily="34" charset="0"/>
                    <a:ea typeface="PMingLiU" pitchFamily="18" charset="-120"/>
                    <a:cs typeface="Calibri" panose="020F0502020204030204" pitchFamily="34" charset="0"/>
                  </a:rPr>
                  <a:t> possible arguments.</a:t>
                </a:r>
              </a:p>
              <a:p>
                <a:endParaRPr lang="en-US" altLang="zh-TW" sz="2000" dirty="0">
                  <a:ea typeface="PMingLiU" pitchFamily="18" charset="-120"/>
                </a:endParaRPr>
              </a:p>
            </p:txBody>
          </p:sp>
        </mc:Choice>
        <mc:Fallback>
          <p:sp>
            <p:nvSpPr>
              <p:cNvPr id="870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80563"/>
                <a:ext cx="8839200" cy="4839237"/>
              </a:xfrm>
              <a:blipFill>
                <a:blip r:embed="rId2"/>
                <a:stretch>
                  <a:fillRect l="-718" t="-785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</a:p>
          <a:p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</a:p>
          <a:p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905000"/>
                <a:ext cx="8458200" cy="36576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P and P* be inputs to a cipher and C and C* be corresponding outputs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notation P’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C’, p means the “input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”, P’ produces the “output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” C’ with probability p.  Not all input/output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and possible and the distribution is uneven.  This can be used to find keys. 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C’, p is called a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characteristic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’)= {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)⨁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’}.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’)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the characteristic 0x34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d in S-box 1 from inputs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1⨁35=34,           D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(34,d)= {06, 10, 16, 1c, 22, 24, 28, 32}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el-G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ε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{7, 10, 17, 1d,  23, 25, 29, 33}= 1⨁D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(34,d)</a:t>
                </a:r>
              </a:p>
            </p:txBody>
          </p:sp>
        </mc:Choice>
        <mc:Fallback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905000"/>
                <a:ext cx="8458200" cy="3657600"/>
              </a:xfrm>
              <a:blipFill>
                <a:blip r:embed="rId2"/>
                <a:stretch>
                  <a:fillRect l="-750" t="-1038" r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2286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40471"/>
            <a:ext cx="4953000" cy="4179329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029200" y="1699618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200" dirty="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96407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– 3 rounds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8090" y="1433968"/>
                <a:ext cx="5410200" cy="511923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000111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101110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101001 000000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100101 000011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011000 100100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111101 100111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   : 0000 0011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’)  : 1010 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 : 111 101 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101 001= 010 100.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  010(1001,0011).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2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1011  100(1100,0111).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 )⨁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1..4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5..8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1100,0111,k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1111,0100.</a:t>
                </a:r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 Unicode MS" pitchFamily="34" charset="-128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614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8090" y="1433968"/>
                <a:ext cx="5410200" cy="5119232"/>
              </a:xfrm>
              <a:blipFill>
                <a:blip r:embed="rId2"/>
                <a:stretch>
                  <a:fillRect l="-468"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546B3-884E-E5BF-9F15-265961A019A8}"/>
              </a:ext>
            </a:extLst>
          </p:cNvPr>
          <p:cNvGrpSpPr/>
          <p:nvPr/>
        </p:nvGrpSpPr>
        <p:grpSpPr>
          <a:xfrm>
            <a:off x="5486400" y="1405556"/>
            <a:ext cx="3255818" cy="4233244"/>
            <a:chOff x="5073287" y="1229096"/>
            <a:chExt cx="3821331" cy="422336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33497" y="1229096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27842" y="5106231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696231" y="2258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23042" y="2127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503649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61815" y="1258583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27598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10527" y="2200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46990" y="1692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33497" y="1982785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33497" y="4740499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46990" y="4740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33497" y="1982785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520180" y="1982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33497" y="2490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520180" y="2345642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696231" y="3274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503649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27598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10527" y="3216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33497" y="30713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520180" y="2998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33497" y="3506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520180" y="3361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23042" y="3143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33497" y="2635928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33497" y="2708499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696231" y="4218246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503649" y="4305071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27598" y="4236128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10527" y="4159928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33497" y="3942214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520180" y="39422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33497" y="4377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520180" y="4305071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223042" y="4014785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12423" y="5040987"/>
              <a:ext cx="61747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485666" y="2998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506371" y="3942214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85666" y="1982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073288" y="1873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073287" y="29407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073287" y="3778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6217" y="4247796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9668" y="4450214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96A093A5-C731-773D-E591-6D786A3A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49" y="2286000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104C9FDA-37FB-4E34-4079-7BD7B1418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488418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sz="3600" dirty="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225351"/>
              </p:ext>
            </p:extLst>
          </p:nvPr>
        </p:nvGraphicFramePr>
        <p:xfrm>
          <a:off x="228600" y="2605087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3600" dirty="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600" dirty="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83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305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Basic idea: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)⨁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holds with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linear, for i= 1, 2, …, m.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equation imposes a linear constraint and reduces key search by a factor of 2. 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Guess (n-m-1) bits of key.  There are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(n-m-1)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Use the constraints to get the remaining keys.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we find linear constraints in the “per round” functions and knit them together?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No!  Per Round functions do not have linear constraints.</a:t>
                </a:r>
              </a:p>
            </p:txBody>
          </p:sp>
        </mc:Choice>
        <mc:Fallback>
          <p:sp>
            <p:nvSpPr>
              <p:cNvPr id="1208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305800" cy="3505200"/>
              </a:xfrm>
              <a:blipFill>
                <a:blip r:embed="rId2"/>
                <a:stretch>
                  <a:fillRect l="-917" t="-1083" r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10"/>
            <a:ext cx="4572000" cy="411479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47967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3716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1</a:t>
              </a:r>
              <a:r>
                <a:rPr lang="en-US" sz="1400" dirty="0">
                  <a:latin typeface="Arial" pitchFamily="34" charset="0"/>
                </a:rPr>
                <a:t>, </a:t>
              </a:r>
            </a:p>
            <a:p>
              <a:r>
                <a:rPr lang="en-US" sz="1400" dirty="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70422</TotalTime>
  <Words>7614</Words>
  <Application>Microsoft Macintosh PowerPoint</Application>
  <PresentationFormat>Letter Paper (8.5x11 in)</PresentationFormat>
  <Paragraphs>1041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 Unicode MS</vt:lpstr>
      <vt:lpstr>PMingLiU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3212</cp:revision>
  <cp:lastPrinted>2023-11-04T03:16:08Z</cp:lastPrinted>
  <dcterms:created xsi:type="dcterms:W3CDTF">2013-05-03T01:10:03Z</dcterms:created>
  <dcterms:modified xsi:type="dcterms:W3CDTF">2025-04-23T21:29:43Z</dcterms:modified>
</cp:coreProperties>
</file>