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45"/>
  </p:notesMasterIdLst>
  <p:handoutMasterIdLst>
    <p:handoutMasterId r:id="rId146"/>
  </p:handoutMasterIdLst>
  <p:sldIdLst>
    <p:sldId id="3175" r:id="rId2"/>
    <p:sldId id="3539" r:id="rId3"/>
    <p:sldId id="3544" r:id="rId4"/>
    <p:sldId id="3540" r:id="rId5"/>
    <p:sldId id="3761" r:id="rId6"/>
    <p:sldId id="3542" r:id="rId7"/>
    <p:sldId id="3730" r:id="rId8"/>
    <p:sldId id="3760" r:id="rId9"/>
    <p:sldId id="3547" r:id="rId10"/>
    <p:sldId id="3541" r:id="rId11"/>
    <p:sldId id="3546" r:id="rId12"/>
    <p:sldId id="3548" r:id="rId13"/>
    <p:sldId id="3545" r:id="rId14"/>
    <p:sldId id="3549" r:id="rId15"/>
    <p:sldId id="3723" r:id="rId16"/>
    <p:sldId id="3724" r:id="rId17"/>
    <p:sldId id="3725" r:id="rId18"/>
    <p:sldId id="3726" r:id="rId19"/>
    <p:sldId id="3727" r:id="rId20"/>
    <p:sldId id="3728" r:id="rId21"/>
    <p:sldId id="3522" r:id="rId22"/>
    <p:sldId id="3523" r:id="rId23"/>
    <p:sldId id="3573" r:id="rId24"/>
    <p:sldId id="3574" r:id="rId25"/>
    <p:sldId id="3575" r:id="rId26"/>
    <p:sldId id="3576" r:id="rId27"/>
    <p:sldId id="3577" r:id="rId28"/>
    <p:sldId id="3579" r:id="rId29"/>
    <p:sldId id="3580" r:id="rId30"/>
    <p:sldId id="3581" r:id="rId31"/>
    <p:sldId id="3582" r:id="rId32"/>
    <p:sldId id="3583" r:id="rId33"/>
    <p:sldId id="3584" r:id="rId34"/>
    <p:sldId id="3585" r:id="rId35"/>
    <p:sldId id="3586" r:id="rId36"/>
    <p:sldId id="3587" r:id="rId37"/>
    <p:sldId id="3588" r:id="rId38"/>
    <p:sldId id="3589" r:id="rId39"/>
    <p:sldId id="3590" r:id="rId40"/>
    <p:sldId id="3591" r:id="rId41"/>
    <p:sldId id="3592" r:id="rId42"/>
    <p:sldId id="3593" r:id="rId43"/>
    <p:sldId id="3594" r:id="rId44"/>
    <p:sldId id="3595" r:id="rId45"/>
    <p:sldId id="3596" r:id="rId46"/>
    <p:sldId id="3597" r:id="rId47"/>
    <p:sldId id="3598" r:id="rId48"/>
    <p:sldId id="3599" r:id="rId49"/>
    <p:sldId id="3600" r:id="rId50"/>
    <p:sldId id="3601" r:id="rId51"/>
    <p:sldId id="3602" r:id="rId52"/>
    <p:sldId id="3603" r:id="rId53"/>
    <p:sldId id="3604" r:id="rId54"/>
    <p:sldId id="3605" r:id="rId55"/>
    <p:sldId id="3606" r:id="rId56"/>
    <p:sldId id="3607" r:id="rId57"/>
    <p:sldId id="3608" r:id="rId58"/>
    <p:sldId id="3609" r:id="rId59"/>
    <p:sldId id="3610" r:id="rId60"/>
    <p:sldId id="3611" r:id="rId61"/>
    <p:sldId id="3612" r:id="rId62"/>
    <p:sldId id="3613" r:id="rId63"/>
    <p:sldId id="3614" r:id="rId64"/>
    <p:sldId id="3615" r:id="rId65"/>
    <p:sldId id="3616" r:id="rId66"/>
    <p:sldId id="3617" r:id="rId67"/>
    <p:sldId id="3618" r:id="rId68"/>
    <p:sldId id="3619" r:id="rId69"/>
    <p:sldId id="3620" r:id="rId70"/>
    <p:sldId id="3621" r:id="rId71"/>
    <p:sldId id="3622" r:id="rId72"/>
    <p:sldId id="3747" r:id="rId73"/>
    <p:sldId id="3748" r:id="rId74"/>
    <p:sldId id="3749" r:id="rId75"/>
    <p:sldId id="3750" r:id="rId76"/>
    <p:sldId id="3751" r:id="rId77"/>
    <p:sldId id="3752" r:id="rId78"/>
    <p:sldId id="3753" r:id="rId79"/>
    <p:sldId id="3754" r:id="rId80"/>
    <p:sldId id="3755" r:id="rId81"/>
    <p:sldId id="3756" r:id="rId82"/>
    <p:sldId id="3757" r:id="rId83"/>
    <p:sldId id="3758" r:id="rId84"/>
    <p:sldId id="3762" r:id="rId85"/>
    <p:sldId id="3763" r:id="rId86"/>
    <p:sldId id="3764" r:id="rId87"/>
    <p:sldId id="3765" r:id="rId88"/>
    <p:sldId id="3766" r:id="rId89"/>
    <p:sldId id="3767" r:id="rId90"/>
    <p:sldId id="3768" r:id="rId91"/>
    <p:sldId id="3769" r:id="rId92"/>
    <p:sldId id="3770" r:id="rId93"/>
    <p:sldId id="3771" r:id="rId94"/>
    <p:sldId id="3644" r:id="rId95"/>
    <p:sldId id="3645" r:id="rId96"/>
    <p:sldId id="3646" r:id="rId97"/>
    <p:sldId id="3647" r:id="rId98"/>
    <p:sldId id="3648" r:id="rId99"/>
    <p:sldId id="3649" r:id="rId100"/>
    <p:sldId id="3650" r:id="rId101"/>
    <p:sldId id="3651" r:id="rId102"/>
    <p:sldId id="3652" r:id="rId103"/>
    <p:sldId id="3653" r:id="rId104"/>
    <p:sldId id="3654" r:id="rId105"/>
    <p:sldId id="3655" r:id="rId106"/>
    <p:sldId id="3656" r:id="rId107"/>
    <p:sldId id="3657" r:id="rId108"/>
    <p:sldId id="3658" r:id="rId109"/>
    <p:sldId id="3659" r:id="rId110"/>
    <p:sldId id="3660" r:id="rId111"/>
    <p:sldId id="3661" r:id="rId112"/>
    <p:sldId id="3662" r:id="rId113"/>
    <p:sldId id="3663" r:id="rId114"/>
    <p:sldId id="3664" r:id="rId115"/>
    <p:sldId id="3665" r:id="rId116"/>
    <p:sldId id="3666" r:id="rId117"/>
    <p:sldId id="3667" r:id="rId118"/>
    <p:sldId id="3668" r:id="rId119"/>
    <p:sldId id="3669" r:id="rId120"/>
    <p:sldId id="3670" r:id="rId121"/>
    <p:sldId id="3671" r:id="rId122"/>
    <p:sldId id="3672" r:id="rId123"/>
    <p:sldId id="3673" r:id="rId124"/>
    <p:sldId id="3674" r:id="rId125"/>
    <p:sldId id="3675" r:id="rId126"/>
    <p:sldId id="3676" r:id="rId127"/>
    <p:sldId id="3677" r:id="rId128"/>
    <p:sldId id="3678" r:id="rId129"/>
    <p:sldId id="3679" r:id="rId130"/>
    <p:sldId id="3680" r:id="rId131"/>
    <p:sldId id="3681" r:id="rId132"/>
    <p:sldId id="3682" r:id="rId133"/>
    <p:sldId id="3683" r:id="rId134"/>
    <p:sldId id="3684" r:id="rId135"/>
    <p:sldId id="3685" r:id="rId136"/>
    <p:sldId id="3686" r:id="rId137"/>
    <p:sldId id="3687" r:id="rId138"/>
    <p:sldId id="3688" r:id="rId139"/>
    <p:sldId id="3689" r:id="rId140"/>
    <p:sldId id="3690" r:id="rId141"/>
    <p:sldId id="3691" r:id="rId142"/>
    <p:sldId id="3744" r:id="rId143"/>
    <p:sldId id="3497" r:id="rId14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FFFF"/>
    <a:srgbClr val="66FF66"/>
    <a:srgbClr val="006600"/>
    <a:srgbClr val="0080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9" autoAdjust="0"/>
    <p:restoredTop sz="50000" autoAdjust="0"/>
  </p:normalViewPr>
  <p:slideViewPr>
    <p:cSldViewPr>
      <p:cViewPr varScale="1">
        <p:scale>
          <a:sx n="93" d="100"/>
          <a:sy n="93" d="100"/>
        </p:scale>
        <p:origin x="2560" y="5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5576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heme" Target="theme/theme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78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658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89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71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32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841DB-0606-45C4-B4EB-2C66112FDD5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0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B16BB6-3E89-4A4D-9162-20FC2993745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50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8CEB05-1BDE-4208-B714-42CD0669A35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49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qs.org/rfcs/rfc2410.html" TargetMode="Externa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Protocols and Random Numbers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>
                <a:latin typeface="Arial" charset="0"/>
              </a:rPr>
              <a:t>John Manferdelli</a:t>
            </a:r>
            <a:endParaRPr lang="en-US" sz="2000" dirty="0">
              <a:latin typeface="Arial" charset="0"/>
            </a:endParaRPr>
          </a:p>
          <a:p>
            <a:pPr algn="r"/>
            <a:r>
              <a:rPr lang="en-US" sz="2000" dirty="0">
                <a:latin typeface="Arial" charset="0"/>
              </a:rPr>
              <a:t>JohnManferdelli@hotmail.com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638800"/>
            <a:ext cx="8610600" cy="126188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2004-2025,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dirty="0">
              <a:latin typeface="Arial" charset="0"/>
            </a:endParaRPr>
          </a:p>
          <a:p>
            <a:pPr algn="l"/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Guidelines for PRNG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458200" cy="4038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Base the PRNG on something strong.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Make sure the whole PRNG state changes over time..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 “catastrophic reseeding” of the PRNG.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Resist backtracking.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Resist Chosen-Input Attacks.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Recover from Compromises Quickly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a hash function to protect vulnerable PRNG outputs and entropy mixing.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Hash PRNG inputs with a counter or timestamp before use.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Occasionally generate a new starting PRNG state.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3B43A75-D108-C049-8DDB-AB5FC70276AC}" type="slidenum">
              <a:rPr lang="en-US" smtClean="0">
                <a:latin typeface="Times New Roman" charset="0"/>
              </a:rPr>
              <a:pPr/>
              <a:t>100</a:t>
            </a:fld>
            <a:endParaRPr lang="en-US" dirty="0">
              <a:latin typeface="Times New Roman" charset="0"/>
            </a:endParaRPr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4000" dirty="0"/>
              <a:t>SSL Authentication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3429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authenticates Bob, not vice-versa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does client authenticate server?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does server not authenticate client?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Mutual authentication is possible: Bob sends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certificate request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message 2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requires client to have certificate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server wants to authenticate client, server could instead require (encrypted) password</a:t>
            </a:r>
          </a:p>
        </p:txBody>
      </p:sp>
    </p:spTree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B9BA1B5-19F4-C047-B9EC-E5FBCAA98128}" type="slidenum">
              <a:rPr lang="en-US" smtClean="0">
                <a:latin typeface="Times New Roman" charset="0"/>
              </a:rPr>
              <a:pPr/>
              <a:t>101</a:t>
            </a:fld>
            <a:endParaRPr lang="en-US" dirty="0">
              <a:latin typeface="Times New Roman" charset="0"/>
            </a:endParaRPr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4000" dirty="0"/>
              <a:t>SSL </a:t>
            </a:r>
            <a:r>
              <a:rPr lang="en-US" sz="4000" dirty="0" err="1"/>
              <a:t>MiM</a:t>
            </a:r>
            <a:r>
              <a:rPr lang="en-US" sz="4000" dirty="0"/>
              <a:t> Attack</a:t>
            </a:r>
          </a:p>
        </p:txBody>
      </p:sp>
      <p:sp>
        <p:nvSpPr>
          <p:cNvPr id="22324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228600" y="4343400"/>
            <a:ext cx="8550750" cy="2209800"/>
          </a:xfrm>
          <a:noFill/>
          <a:ln/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What prevents this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MiM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attack?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Bob’s certificate must be signed by a certificate authority (such as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Verisign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does Web browser do if sig. not valid?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does user do if signature is not valid?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0F9D877-5089-B845-398C-A51941C1BE34}"/>
              </a:ext>
            </a:extLst>
          </p:cNvPr>
          <p:cNvGrpSpPr/>
          <p:nvPr/>
        </p:nvGrpSpPr>
        <p:grpSpPr>
          <a:xfrm>
            <a:off x="120650" y="1524000"/>
            <a:ext cx="8956675" cy="2286000"/>
            <a:chOff x="120650" y="1143000"/>
            <a:chExt cx="8956675" cy="2286000"/>
          </a:xfrm>
        </p:grpSpPr>
        <p:sp>
          <p:nvSpPr>
            <p:cNvPr id="223237" name="Line 5"/>
            <p:cNvSpPr>
              <a:spLocks noChangeShapeType="1"/>
            </p:cNvSpPr>
            <p:nvPr/>
          </p:nvSpPr>
          <p:spPr bwMode="auto">
            <a:xfrm flipV="1">
              <a:off x="1295400" y="1600200"/>
              <a:ext cx="2438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23238" name="Line 6"/>
            <p:cNvSpPr>
              <a:spLocks noChangeShapeType="1"/>
            </p:cNvSpPr>
            <p:nvPr/>
          </p:nvSpPr>
          <p:spPr bwMode="auto">
            <a:xfrm flipH="1" flipV="1">
              <a:off x="1219200" y="2057400"/>
              <a:ext cx="2438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23239" name="Rectangle 7"/>
            <p:cNvSpPr>
              <a:spLocks noChangeArrowheads="1"/>
            </p:cNvSpPr>
            <p:nvPr/>
          </p:nvSpPr>
          <p:spPr bwMode="auto">
            <a:xfrm>
              <a:off x="152400" y="3048000"/>
              <a:ext cx="6293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Alice</a:t>
              </a:r>
            </a:p>
          </p:txBody>
        </p:sp>
        <p:sp>
          <p:nvSpPr>
            <p:cNvPr id="223240" name="Rectangle 8"/>
            <p:cNvSpPr>
              <a:spLocks noChangeArrowheads="1"/>
            </p:cNvSpPr>
            <p:nvPr/>
          </p:nvSpPr>
          <p:spPr bwMode="auto">
            <a:xfrm>
              <a:off x="8229600" y="3063875"/>
              <a:ext cx="5497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Bob</a:t>
              </a:r>
            </a:p>
          </p:txBody>
        </p:sp>
        <p:sp>
          <p:nvSpPr>
            <p:cNvPr id="223241" name="Rectangle 9"/>
            <p:cNvSpPr>
              <a:spLocks noChangeArrowheads="1"/>
            </p:cNvSpPr>
            <p:nvPr/>
          </p:nvSpPr>
          <p:spPr bwMode="auto">
            <a:xfrm>
              <a:off x="2203450" y="1143000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R</a:t>
              </a:r>
              <a:r>
                <a:rPr lang="en-US" sz="1600" b="0" baseline="-25000">
                  <a:latin typeface="+mn-lt"/>
                </a:rPr>
                <a:t>A</a:t>
              </a:r>
              <a:endParaRPr lang="en-US" sz="1600" b="0">
                <a:latin typeface="+mn-lt"/>
              </a:endParaRPr>
            </a:p>
          </p:txBody>
        </p:sp>
        <p:sp>
          <p:nvSpPr>
            <p:cNvPr id="223242" name="Rectangle 10"/>
            <p:cNvSpPr>
              <a:spLocks noChangeArrowheads="1"/>
            </p:cNvSpPr>
            <p:nvPr/>
          </p:nvSpPr>
          <p:spPr bwMode="auto">
            <a:xfrm>
              <a:off x="1371600" y="1600200"/>
              <a:ext cx="149969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certificate</a:t>
              </a:r>
              <a:r>
                <a:rPr lang="en-US" sz="1600" b="0" baseline="-25000">
                  <a:latin typeface="+mn-lt"/>
                </a:rPr>
                <a:t>T</a:t>
              </a:r>
              <a:r>
                <a:rPr lang="en-US" sz="1600" b="0">
                  <a:latin typeface="+mn-lt"/>
                </a:rPr>
                <a:t>, R</a:t>
              </a:r>
              <a:r>
                <a:rPr lang="en-US" sz="1600" b="0" baseline="-25000">
                  <a:latin typeface="+mn-lt"/>
                </a:rPr>
                <a:t>B</a:t>
              </a:r>
              <a:endParaRPr lang="en-US" sz="1600" b="0">
                <a:latin typeface="+mn-lt"/>
              </a:endParaRPr>
            </a:p>
          </p:txBody>
        </p:sp>
        <p:sp>
          <p:nvSpPr>
            <p:cNvPr id="223243" name="Rectangle 11"/>
            <p:cNvSpPr>
              <a:spLocks noChangeArrowheads="1"/>
            </p:cNvSpPr>
            <p:nvPr/>
          </p:nvSpPr>
          <p:spPr bwMode="auto">
            <a:xfrm>
              <a:off x="1228725" y="2057400"/>
              <a:ext cx="169262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{S</a:t>
              </a:r>
              <a:r>
                <a:rPr lang="en-US" sz="1600" b="0" baseline="-25000">
                  <a:latin typeface="+mn-lt"/>
                </a:rPr>
                <a:t>1</a:t>
              </a:r>
              <a:r>
                <a:rPr lang="en-US" sz="1600" b="0">
                  <a:latin typeface="+mn-lt"/>
                </a:rPr>
                <a:t>}</a:t>
              </a:r>
              <a:r>
                <a:rPr lang="en-US" sz="1600" b="0" baseline="-25000">
                  <a:latin typeface="+mn-lt"/>
                </a:rPr>
                <a:t>Trudy</a:t>
              </a:r>
              <a:r>
                <a:rPr lang="en-US" sz="1600" b="0">
                  <a:latin typeface="+mn-lt"/>
                </a:rPr>
                <a:t>,E(X</a:t>
              </a:r>
              <a:r>
                <a:rPr lang="en-US" sz="1600" b="0" baseline="-25000">
                  <a:latin typeface="+mn-lt"/>
                </a:rPr>
                <a:t>1</a:t>
              </a:r>
              <a:r>
                <a:rPr lang="en-US" sz="1600" b="0">
                  <a:latin typeface="+mn-lt"/>
                </a:rPr>
                <a:t>,K</a:t>
              </a:r>
              <a:r>
                <a:rPr lang="en-US" sz="1600" b="0" baseline="-25000">
                  <a:latin typeface="+mn-lt"/>
                </a:rPr>
                <a:t>1</a:t>
              </a:r>
              <a:r>
                <a:rPr lang="en-US" sz="1600" b="0">
                  <a:latin typeface="+mn-lt"/>
                </a:rPr>
                <a:t>)</a:t>
              </a:r>
            </a:p>
          </p:txBody>
        </p:sp>
        <p:sp>
          <p:nvSpPr>
            <p:cNvPr id="223244" name="Rectangle 12"/>
            <p:cNvSpPr>
              <a:spLocks noChangeArrowheads="1"/>
            </p:cNvSpPr>
            <p:nvPr/>
          </p:nvSpPr>
          <p:spPr bwMode="auto">
            <a:xfrm>
              <a:off x="1768475" y="2971800"/>
              <a:ext cx="112746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E(data,K</a:t>
              </a:r>
              <a:r>
                <a:rPr lang="en-US" sz="1600" b="0" baseline="-25000">
                  <a:latin typeface="+mn-lt"/>
                </a:rPr>
                <a:t>1</a:t>
              </a:r>
              <a:r>
                <a:rPr lang="en-US" sz="1600" b="0">
                  <a:latin typeface="+mn-lt"/>
                </a:rPr>
                <a:t>)</a:t>
              </a:r>
            </a:p>
          </p:txBody>
        </p:sp>
        <p:sp>
          <p:nvSpPr>
            <p:cNvPr id="223245" name="Line 13"/>
            <p:cNvSpPr>
              <a:spLocks noChangeShapeType="1"/>
            </p:cNvSpPr>
            <p:nvPr/>
          </p:nvSpPr>
          <p:spPr bwMode="auto">
            <a:xfrm>
              <a:off x="1219200" y="3429000"/>
              <a:ext cx="25146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23246" name="Line 14"/>
            <p:cNvSpPr>
              <a:spLocks noChangeShapeType="1"/>
            </p:cNvSpPr>
            <p:nvPr/>
          </p:nvSpPr>
          <p:spPr bwMode="auto">
            <a:xfrm flipH="1" flipV="1">
              <a:off x="1219200" y="2971800"/>
              <a:ext cx="2438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23247" name="Rectangle 15"/>
            <p:cNvSpPr>
              <a:spLocks noChangeArrowheads="1"/>
            </p:cNvSpPr>
            <p:nvPr/>
          </p:nvSpPr>
          <p:spPr bwMode="auto">
            <a:xfrm>
              <a:off x="1828800" y="2514600"/>
              <a:ext cx="9183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h(Y</a:t>
              </a:r>
              <a:r>
                <a:rPr lang="en-US" sz="1600" b="0" baseline="-25000">
                  <a:latin typeface="+mn-lt"/>
                </a:rPr>
                <a:t>1</a:t>
              </a:r>
              <a:r>
                <a:rPr lang="en-US" sz="1600" b="0">
                  <a:latin typeface="+mn-lt"/>
                </a:rPr>
                <a:t>,K</a:t>
              </a:r>
              <a:r>
                <a:rPr lang="en-US" sz="1600" b="0" baseline="-25000">
                  <a:latin typeface="+mn-lt"/>
                </a:rPr>
                <a:t>1</a:t>
              </a:r>
              <a:r>
                <a:rPr lang="en-US" sz="1600" b="0">
                  <a:latin typeface="+mn-lt"/>
                </a:rPr>
                <a:t>)</a:t>
              </a:r>
            </a:p>
          </p:txBody>
        </p:sp>
        <p:sp>
          <p:nvSpPr>
            <p:cNvPr id="223250" name="Rectangle 18"/>
            <p:cNvSpPr>
              <a:spLocks noChangeArrowheads="1"/>
            </p:cNvSpPr>
            <p:nvPr/>
          </p:nvSpPr>
          <p:spPr bwMode="auto">
            <a:xfrm>
              <a:off x="4114800" y="2911475"/>
              <a:ext cx="7015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Trudy</a:t>
              </a:r>
            </a:p>
          </p:txBody>
        </p:sp>
        <p:sp>
          <p:nvSpPr>
            <p:cNvPr id="223251" name="Line 19"/>
            <p:cNvSpPr>
              <a:spLocks noChangeShapeType="1"/>
            </p:cNvSpPr>
            <p:nvPr/>
          </p:nvSpPr>
          <p:spPr bwMode="auto">
            <a:xfrm flipV="1">
              <a:off x="1295400" y="2514600"/>
              <a:ext cx="2438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23252" name="Line 20"/>
            <p:cNvSpPr>
              <a:spLocks noChangeShapeType="1"/>
            </p:cNvSpPr>
            <p:nvPr/>
          </p:nvSpPr>
          <p:spPr bwMode="auto">
            <a:xfrm flipV="1">
              <a:off x="5486400" y="1600200"/>
              <a:ext cx="2438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23253" name="Line 21"/>
            <p:cNvSpPr>
              <a:spLocks noChangeShapeType="1"/>
            </p:cNvSpPr>
            <p:nvPr/>
          </p:nvSpPr>
          <p:spPr bwMode="auto">
            <a:xfrm flipH="1" flipV="1">
              <a:off x="5410200" y="2057400"/>
              <a:ext cx="2438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23254" name="Rectangle 22"/>
            <p:cNvSpPr>
              <a:spLocks noChangeArrowheads="1"/>
            </p:cNvSpPr>
            <p:nvPr/>
          </p:nvSpPr>
          <p:spPr bwMode="auto">
            <a:xfrm>
              <a:off x="6415088" y="1143000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R</a:t>
              </a:r>
              <a:r>
                <a:rPr lang="en-US" sz="1600" b="0" baseline="-25000">
                  <a:latin typeface="+mn-lt"/>
                </a:rPr>
                <a:t>A</a:t>
              </a:r>
              <a:endParaRPr lang="en-US" sz="1600" b="0">
                <a:latin typeface="+mn-lt"/>
              </a:endParaRPr>
            </a:p>
          </p:txBody>
        </p:sp>
        <p:sp>
          <p:nvSpPr>
            <p:cNvPr id="223255" name="Rectangle 23"/>
            <p:cNvSpPr>
              <a:spLocks noChangeArrowheads="1"/>
            </p:cNvSpPr>
            <p:nvPr/>
          </p:nvSpPr>
          <p:spPr bwMode="auto">
            <a:xfrm>
              <a:off x="5562600" y="1600200"/>
              <a:ext cx="15073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certificate</a:t>
              </a:r>
              <a:r>
                <a:rPr lang="en-US" sz="1600" b="0" baseline="-25000">
                  <a:latin typeface="+mn-lt"/>
                </a:rPr>
                <a:t>B</a:t>
              </a:r>
              <a:r>
                <a:rPr lang="en-US" sz="1600" b="0">
                  <a:latin typeface="+mn-lt"/>
                </a:rPr>
                <a:t>, R</a:t>
              </a:r>
              <a:r>
                <a:rPr lang="en-US" sz="1600" b="0" baseline="-25000">
                  <a:latin typeface="+mn-lt"/>
                </a:rPr>
                <a:t>B</a:t>
              </a:r>
              <a:endParaRPr lang="en-US" sz="1600" b="0">
                <a:latin typeface="+mn-lt"/>
              </a:endParaRPr>
            </a:p>
          </p:txBody>
        </p:sp>
        <p:sp>
          <p:nvSpPr>
            <p:cNvPr id="223256" name="Rectangle 24"/>
            <p:cNvSpPr>
              <a:spLocks noChangeArrowheads="1"/>
            </p:cNvSpPr>
            <p:nvPr/>
          </p:nvSpPr>
          <p:spPr bwMode="auto">
            <a:xfrm>
              <a:off x="5591175" y="2057400"/>
              <a:ext cx="15914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{S</a:t>
              </a:r>
              <a:r>
                <a:rPr lang="en-US" sz="1600" b="0" baseline="-25000">
                  <a:latin typeface="+mn-lt"/>
                </a:rPr>
                <a:t>2</a:t>
              </a:r>
              <a:r>
                <a:rPr lang="en-US" sz="1600" b="0">
                  <a:latin typeface="+mn-lt"/>
                </a:rPr>
                <a:t>}</a:t>
              </a:r>
              <a:r>
                <a:rPr lang="en-US" sz="1600" b="0" baseline="-25000">
                  <a:latin typeface="+mn-lt"/>
                </a:rPr>
                <a:t>Bob</a:t>
              </a:r>
              <a:r>
                <a:rPr lang="en-US" sz="1600" b="0">
                  <a:latin typeface="+mn-lt"/>
                </a:rPr>
                <a:t>,E(X</a:t>
              </a:r>
              <a:r>
                <a:rPr lang="en-US" sz="1600" b="0" baseline="-25000">
                  <a:latin typeface="+mn-lt"/>
                </a:rPr>
                <a:t>2</a:t>
              </a:r>
              <a:r>
                <a:rPr lang="en-US" sz="1600" b="0">
                  <a:latin typeface="+mn-lt"/>
                </a:rPr>
                <a:t>,K</a:t>
              </a:r>
              <a:r>
                <a:rPr lang="en-US" sz="1600" b="0" baseline="-25000">
                  <a:latin typeface="+mn-lt"/>
                </a:rPr>
                <a:t>2</a:t>
              </a:r>
              <a:r>
                <a:rPr lang="en-US" sz="1600" b="0">
                  <a:latin typeface="+mn-lt"/>
                </a:rPr>
                <a:t>)</a:t>
              </a:r>
            </a:p>
          </p:txBody>
        </p:sp>
        <p:sp>
          <p:nvSpPr>
            <p:cNvPr id="223257" name="Rectangle 25"/>
            <p:cNvSpPr>
              <a:spLocks noChangeArrowheads="1"/>
            </p:cNvSpPr>
            <p:nvPr/>
          </p:nvSpPr>
          <p:spPr bwMode="auto">
            <a:xfrm>
              <a:off x="5957888" y="2971800"/>
              <a:ext cx="112746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E(data,K</a:t>
              </a:r>
              <a:r>
                <a:rPr lang="en-US" sz="1600" b="0" baseline="-25000">
                  <a:latin typeface="+mn-lt"/>
                </a:rPr>
                <a:t>2</a:t>
              </a:r>
              <a:r>
                <a:rPr lang="en-US" sz="1600" b="0">
                  <a:latin typeface="+mn-lt"/>
                </a:rPr>
                <a:t>)</a:t>
              </a:r>
            </a:p>
          </p:txBody>
        </p:sp>
        <p:sp>
          <p:nvSpPr>
            <p:cNvPr id="223258" name="Line 26"/>
            <p:cNvSpPr>
              <a:spLocks noChangeShapeType="1"/>
            </p:cNvSpPr>
            <p:nvPr/>
          </p:nvSpPr>
          <p:spPr bwMode="auto">
            <a:xfrm>
              <a:off x="5410200" y="3429000"/>
              <a:ext cx="25146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23259" name="Line 27"/>
            <p:cNvSpPr>
              <a:spLocks noChangeShapeType="1"/>
            </p:cNvSpPr>
            <p:nvPr/>
          </p:nvSpPr>
          <p:spPr bwMode="auto">
            <a:xfrm flipH="1" flipV="1">
              <a:off x="5424488" y="2971800"/>
              <a:ext cx="2438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23260" name="Rectangle 28"/>
            <p:cNvSpPr>
              <a:spLocks noChangeArrowheads="1"/>
            </p:cNvSpPr>
            <p:nvPr/>
          </p:nvSpPr>
          <p:spPr bwMode="auto">
            <a:xfrm>
              <a:off x="6056313" y="2514600"/>
              <a:ext cx="9183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h(Y</a:t>
              </a:r>
              <a:r>
                <a:rPr lang="en-US" sz="1600" b="0" baseline="-25000">
                  <a:latin typeface="+mn-lt"/>
                </a:rPr>
                <a:t>2</a:t>
              </a:r>
              <a:r>
                <a:rPr lang="en-US" sz="1600" b="0">
                  <a:latin typeface="+mn-lt"/>
                </a:rPr>
                <a:t>,K</a:t>
              </a:r>
              <a:r>
                <a:rPr lang="en-US" sz="1600" b="0" baseline="-25000">
                  <a:latin typeface="+mn-lt"/>
                </a:rPr>
                <a:t>2</a:t>
              </a:r>
              <a:r>
                <a:rPr lang="en-US" sz="1600" b="0">
                  <a:latin typeface="+mn-lt"/>
                </a:rPr>
                <a:t>)</a:t>
              </a:r>
            </a:p>
          </p:txBody>
        </p:sp>
        <p:sp>
          <p:nvSpPr>
            <p:cNvPr id="223261" name="Line 29"/>
            <p:cNvSpPr>
              <a:spLocks noChangeShapeType="1"/>
            </p:cNvSpPr>
            <p:nvPr/>
          </p:nvSpPr>
          <p:spPr bwMode="auto">
            <a:xfrm flipV="1">
              <a:off x="5500688" y="2514600"/>
              <a:ext cx="2438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pic>
          <p:nvPicPr>
            <p:cNvPr id="223262" name="Picture 3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650" y="1447800"/>
              <a:ext cx="946150" cy="1624013"/>
            </a:xfrm>
            <a:prstGeom prst="rect">
              <a:avLst/>
            </a:prstGeom>
            <a:noFill/>
          </p:spPr>
        </p:pic>
        <p:pic>
          <p:nvPicPr>
            <p:cNvPr id="223263" name="Picture 3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001000" y="1447800"/>
              <a:ext cx="1076325" cy="1665288"/>
            </a:xfrm>
            <a:prstGeom prst="rect">
              <a:avLst/>
            </a:prstGeom>
            <a:noFill/>
          </p:spPr>
        </p:pic>
        <p:pic>
          <p:nvPicPr>
            <p:cNvPr id="223264" name="Picture 3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114800" y="1676400"/>
              <a:ext cx="1039813" cy="12827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3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3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3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3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48" grpId="0" build="p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68260F4-33E6-D143-A045-53B8067B2326}" type="slidenum">
              <a:rPr lang="en-US" smtClean="0">
                <a:latin typeface="Times New Roman" charset="0"/>
              </a:rPr>
              <a:pPr/>
              <a:t>102</a:t>
            </a:fld>
            <a:endParaRPr lang="en-US" dirty="0">
              <a:latin typeface="Times New Roman" charset="0"/>
            </a:endParaRPr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 dirty="0"/>
              <a:t>SSL Sessions </a:t>
            </a:r>
            <a:r>
              <a:rPr lang="en-US" sz="4000" dirty="0" err="1"/>
              <a:t>vs</a:t>
            </a:r>
            <a:r>
              <a:rPr lang="en-US" sz="4000" dirty="0"/>
              <a:t> Connections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8229600" cy="3124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established as shown on previous slides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designed for use with HTTP 1.0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HTTP 1.0 usually opens multiple simultaneous (parallel)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session establishment is costly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Due to public key operations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has an efficient protocol for opening new connections given an existing session</a:t>
            </a:r>
          </a:p>
        </p:txBody>
      </p:sp>
    </p:spTree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AB2B13A-6A5C-3F4B-8C76-FB0BF392B4C2}" type="slidenum">
              <a:rPr lang="en-US" smtClean="0">
                <a:latin typeface="Times New Roman" charset="0"/>
              </a:rPr>
              <a:pPr/>
              <a:t>103</a:t>
            </a:fld>
            <a:endParaRPr lang="en-US" dirty="0">
              <a:latin typeface="Times New Roman" charset="0"/>
            </a:endParaRP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90600"/>
          </a:xfrm>
        </p:spPr>
        <p:txBody>
          <a:bodyPr/>
          <a:lstStyle/>
          <a:p>
            <a:r>
              <a:rPr lang="en-US" sz="4000" dirty="0"/>
              <a:t>SSL Connection</a:t>
            </a:r>
          </a:p>
        </p:txBody>
      </p:sp>
      <p:sp>
        <p:nvSpPr>
          <p:cNvPr id="22529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1143000" y="4343400"/>
            <a:ext cx="6858000" cy="19050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Assuming SSL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exists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 S is already known to Alice and Bob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Both sides must remember session-ID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Again, K = h(S,R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25296" name="Rectangle 16"/>
          <p:cNvSpPr>
            <a:spLocks noChangeArrowheads="1"/>
          </p:cNvSpPr>
          <p:nvPr/>
        </p:nvSpPr>
        <p:spPr bwMode="auto">
          <a:xfrm>
            <a:off x="1143000" y="59436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public key operations!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(relies on known S)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06A55E-FBB2-2486-1DBD-769BB77966CB}"/>
              </a:ext>
            </a:extLst>
          </p:cNvPr>
          <p:cNvGrpSpPr/>
          <p:nvPr/>
        </p:nvGrpSpPr>
        <p:grpSpPr>
          <a:xfrm>
            <a:off x="914400" y="1600200"/>
            <a:ext cx="7324725" cy="2362200"/>
            <a:chOff x="914400" y="1066800"/>
            <a:chExt cx="7324725" cy="2362200"/>
          </a:xfrm>
        </p:grpSpPr>
        <p:sp>
          <p:nvSpPr>
            <p:cNvPr id="225285" name="Line 5"/>
            <p:cNvSpPr>
              <a:spLocks noChangeShapeType="1"/>
            </p:cNvSpPr>
            <p:nvPr/>
          </p:nvSpPr>
          <p:spPr bwMode="auto">
            <a:xfrm flipV="1">
              <a:off x="2209800" y="1524000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25286" name="Line 6"/>
            <p:cNvSpPr>
              <a:spLocks noChangeShapeType="1"/>
            </p:cNvSpPr>
            <p:nvPr/>
          </p:nvSpPr>
          <p:spPr bwMode="auto">
            <a:xfrm flipH="1" flipV="1">
              <a:off x="2133600" y="2362200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25287" name="Rectangle 7"/>
            <p:cNvSpPr>
              <a:spLocks noChangeArrowheads="1"/>
            </p:cNvSpPr>
            <p:nvPr/>
          </p:nvSpPr>
          <p:spPr bwMode="auto">
            <a:xfrm>
              <a:off x="989013" y="3063875"/>
              <a:ext cx="6293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Alice</a:t>
              </a:r>
            </a:p>
          </p:txBody>
        </p:sp>
        <p:sp>
          <p:nvSpPr>
            <p:cNvPr id="225288" name="Rectangle 8"/>
            <p:cNvSpPr>
              <a:spLocks noChangeArrowheads="1"/>
            </p:cNvSpPr>
            <p:nvPr/>
          </p:nvSpPr>
          <p:spPr bwMode="auto">
            <a:xfrm>
              <a:off x="7346950" y="2987675"/>
              <a:ext cx="5497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Bob</a:t>
              </a:r>
            </a:p>
          </p:txBody>
        </p:sp>
        <p:sp>
          <p:nvSpPr>
            <p:cNvPr id="225289" name="Line 9"/>
            <p:cNvSpPr>
              <a:spLocks noChangeShapeType="1"/>
            </p:cNvSpPr>
            <p:nvPr/>
          </p:nvSpPr>
          <p:spPr bwMode="auto">
            <a:xfrm flipV="1">
              <a:off x="2209800" y="2895600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25290" name="Rectangle 10"/>
            <p:cNvSpPr>
              <a:spLocks noChangeArrowheads="1"/>
            </p:cNvSpPr>
            <p:nvPr/>
          </p:nvSpPr>
          <p:spPr bwMode="auto">
            <a:xfrm>
              <a:off x="2719388" y="1066800"/>
              <a:ext cx="24929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session-ID, cipher list, R</a:t>
              </a:r>
              <a:r>
                <a:rPr lang="en-US" sz="1600" b="0" baseline="-25000">
                  <a:latin typeface="+mn-lt"/>
                </a:rPr>
                <a:t>A</a:t>
              </a:r>
              <a:endParaRPr lang="en-US" sz="1600" b="0">
                <a:latin typeface="+mn-lt"/>
              </a:endParaRPr>
            </a:p>
          </p:txBody>
        </p:sp>
        <p:sp>
          <p:nvSpPr>
            <p:cNvPr id="225291" name="Rectangle 11"/>
            <p:cNvSpPr>
              <a:spLocks noChangeArrowheads="1"/>
            </p:cNvSpPr>
            <p:nvPr/>
          </p:nvSpPr>
          <p:spPr bwMode="auto">
            <a:xfrm>
              <a:off x="3363005" y="1612900"/>
              <a:ext cx="2206854" cy="539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b="0">
                  <a:latin typeface="+mn-lt"/>
                </a:rPr>
                <a:t>session-ID, cipher, R</a:t>
              </a:r>
              <a:r>
                <a:rPr lang="en-US" sz="1600" b="0" baseline="-25000">
                  <a:latin typeface="+mn-lt"/>
                </a:rPr>
                <a:t>B, </a:t>
              </a:r>
            </a:p>
            <a:p>
              <a:pPr algn="ctr">
                <a:lnSpc>
                  <a:spcPct val="90000"/>
                </a:lnSpc>
              </a:pPr>
              <a:r>
                <a:rPr lang="en-US" sz="1600" b="0">
                  <a:latin typeface="+mn-lt"/>
                </a:rPr>
                <a:t>h(msgs,SRVR,K)</a:t>
              </a:r>
              <a:r>
                <a:rPr lang="en-US" sz="1600" b="0" baseline="-25000">
                  <a:latin typeface="+mn-lt"/>
                </a:rPr>
                <a:t> </a:t>
              </a:r>
            </a:p>
          </p:txBody>
        </p:sp>
        <p:sp>
          <p:nvSpPr>
            <p:cNvPr id="225292" name="Rectangle 12"/>
            <p:cNvSpPr>
              <a:spLocks noChangeArrowheads="1"/>
            </p:cNvSpPr>
            <p:nvPr/>
          </p:nvSpPr>
          <p:spPr bwMode="auto">
            <a:xfrm>
              <a:off x="3200400" y="2438400"/>
              <a:ext cx="168958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h(msgs,CLNT,K)</a:t>
              </a:r>
            </a:p>
          </p:txBody>
        </p:sp>
        <p:sp>
          <p:nvSpPr>
            <p:cNvPr id="225293" name="Rectangle 13"/>
            <p:cNvSpPr>
              <a:spLocks noChangeArrowheads="1"/>
            </p:cNvSpPr>
            <p:nvPr/>
          </p:nvSpPr>
          <p:spPr bwMode="auto">
            <a:xfrm>
              <a:off x="3352800" y="2971800"/>
              <a:ext cx="15192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Protected data</a:t>
              </a:r>
            </a:p>
          </p:txBody>
        </p:sp>
        <p:sp>
          <p:nvSpPr>
            <p:cNvPr id="225294" name="Line 14"/>
            <p:cNvSpPr>
              <a:spLocks noChangeShapeType="1"/>
            </p:cNvSpPr>
            <p:nvPr/>
          </p:nvSpPr>
          <p:spPr bwMode="auto">
            <a:xfrm>
              <a:off x="2133600" y="3429000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pic>
          <p:nvPicPr>
            <p:cNvPr id="225297" name="Picture 1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4400" y="1447800"/>
              <a:ext cx="946150" cy="1624013"/>
            </a:xfrm>
            <a:prstGeom prst="rect">
              <a:avLst/>
            </a:prstGeom>
            <a:noFill/>
          </p:spPr>
        </p:pic>
        <p:pic>
          <p:nvPicPr>
            <p:cNvPr id="225298" name="Picture 1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162800" y="1371600"/>
              <a:ext cx="1076325" cy="16652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52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5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5" grpId="0" autoUpdateAnimBg="0"/>
      <p:bldP spid="225296" grpId="0" build="p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CEE44EF-31AC-7F44-9FD2-29CBD4629F36}" type="slidenum">
              <a:rPr lang="en-US" smtClean="0">
                <a:latin typeface="Times New Roman" charset="0"/>
              </a:rPr>
              <a:pPr/>
              <a:t>104</a:t>
            </a:fld>
            <a:endParaRPr lang="en-US" dirty="0">
              <a:latin typeface="Times New Roman" charset="0"/>
            </a:endParaRPr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 dirty="0"/>
              <a:t>SSL </a:t>
            </a:r>
            <a:r>
              <a:rPr lang="en-US" sz="4000" dirty="0" err="1"/>
              <a:t>vs</a:t>
            </a:r>
            <a:r>
              <a:rPr lang="en-US" sz="4000" dirty="0"/>
              <a:t> IPSec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3581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IPSec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discussed in next section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Lives at the network layer (part of the OS)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Has encryption, integrity, authentication, etc.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overly complex (including serious flaws)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(and IEEE standard known as TLS)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Lives at socket layer (part of user space)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Has encryption, integrity, authentication, etc.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Has a simpler specification</a:t>
            </a:r>
          </a:p>
        </p:txBody>
      </p:sp>
    </p:spTree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4CCF732-8B56-1145-8FC8-8FB0CA8C9DD6}" type="slidenum">
              <a:rPr lang="en-US" smtClean="0">
                <a:latin typeface="Times New Roman" charset="0"/>
              </a:rPr>
              <a:pPr/>
              <a:t>105</a:t>
            </a:fld>
            <a:endParaRPr lang="en-US" dirty="0">
              <a:latin typeface="Times New Roman" charset="0"/>
            </a:endParaRPr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4000" dirty="0"/>
              <a:t>SSL </a:t>
            </a:r>
            <a:r>
              <a:rPr lang="en-US" sz="4000" dirty="0" err="1"/>
              <a:t>vs</a:t>
            </a:r>
            <a:r>
              <a:rPr lang="en-US" sz="4000" dirty="0"/>
              <a:t> IPSec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153400" cy="3581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IPSec implementation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Requires changes to OS, but no changes to applications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implementation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Requires changes to applications, but no changes to OS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built into Web application early on (Netscape)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IPSec used in VPN applications (secure tunnel)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Reluctance to retrofit applications for SSL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Reluctance to use IPSec due to complexity and interoperability issues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Result?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 less secure than it should be!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27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E324B87-6FD2-0F45-80AA-A41DC251D7C7}" type="slidenum">
              <a:rPr lang="en-US" smtClean="0">
                <a:latin typeface="Times New Roman" charset="0"/>
              </a:rPr>
              <a:pPr/>
              <a:t>106</a:t>
            </a:fld>
            <a:endParaRPr lang="en-US" dirty="0">
              <a:latin typeface="Times New Roman" charset="0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7772400" cy="1143000"/>
          </a:xfrm>
        </p:spPr>
        <p:txBody>
          <a:bodyPr/>
          <a:lstStyle/>
          <a:p>
            <a:r>
              <a:rPr lang="en-US"/>
              <a:t>IPSec</a:t>
            </a:r>
          </a:p>
        </p:txBody>
      </p:sp>
    </p:spTree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A4A7132-25D2-564E-8452-3452ADA7BEBB}" type="slidenum">
              <a:rPr lang="en-US" smtClean="0">
                <a:latin typeface="Times New Roman" charset="0"/>
              </a:rPr>
              <a:pPr/>
              <a:t>107</a:t>
            </a:fld>
            <a:endParaRPr lang="en-US" dirty="0">
              <a:latin typeface="Times New Roman" charset="0"/>
            </a:endParaRP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IPSec and SSL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893" y="1731005"/>
            <a:ext cx="3292475" cy="4267200"/>
          </a:xfrm>
          <a:noFill/>
          <a:ln/>
        </p:spPr>
        <p:txBody>
          <a:bodyPr/>
          <a:lstStyle/>
          <a:p>
            <a:r>
              <a:rPr lang="en-US" sz="2000" dirty="0"/>
              <a:t>IPSec lives at the network layer</a:t>
            </a:r>
          </a:p>
          <a:p>
            <a:r>
              <a:rPr lang="en-US" sz="2000" dirty="0"/>
              <a:t>IPSec is transparent to applications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993624A-83EF-94DA-B295-C2B9F7A1A8B7}"/>
              </a:ext>
            </a:extLst>
          </p:cNvPr>
          <p:cNvGrpSpPr/>
          <p:nvPr/>
        </p:nvGrpSpPr>
        <p:grpSpPr>
          <a:xfrm>
            <a:off x="3886200" y="2057400"/>
            <a:ext cx="4819149" cy="3657600"/>
            <a:chOff x="3886200" y="2057400"/>
            <a:chExt cx="4819149" cy="3657600"/>
          </a:xfrm>
        </p:grpSpPr>
        <p:sp>
          <p:nvSpPr>
            <p:cNvPr id="229388" name="Line 12"/>
            <p:cNvSpPr>
              <a:spLocks noChangeShapeType="1"/>
            </p:cNvSpPr>
            <p:nvPr/>
          </p:nvSpPr>
          <p:spPr bwMode="auto">
            <a:xfrm>
              <a:off x="5029200" y="2819400"/>
              <a:ext cx="6858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latin typeface="+mn-lt"/>
              </a:endParaRPr>
            </a:p>
          </p:txBody>
        </p:sp>
        <p:sp>
          <p:nvSpPr>
            <p:cNvPr id="229389" name="Rectangle 13"/>
            <p:cNvSpPr>
              <a:spLocks noChangeArrowheads="1"/>
            </p:cNvSpPr>
            <p:nvPr/>
          </p:nvSpPr>
          <p:spPr bwMode="auto">
            <a:xfrm>
              <a:off x="4255307" y="2530475"/>
              <a:ext cx="44606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100" b="0">
                  <a:latin typeface="+mn-lt"/>
                </a:rPr>
                <a:t>SSL</a:t>
              </a:r>
            </a:p>
          </p:txBody>
        </p:sp>
        <p:sp>
          <p:nvSpPr>
            <p:cNvPr id="229390" name="Rectangle 14"/>
            <p:cNvSpPr>
              <a:spLocks noChangeArrowheads="1"/>
            </p:cNvSpPr>
            <p:nvPr/>
          </p:nvSpPr>
          <p:spPr bwMode="auto">
            <a:xfrm>
              <a:off x="3886200" y="2362200"/>
              <a:ext cx="1143000" cy="8382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latin typeface="+mn-lt"/>
              </a:endParaRPr>
            </a:p>
          </p:txBody>
        </p:sp>
        <p:sp>
          <p:nvSpPr>
            <p:cNvPr id="229400" name="Rectangle 24"/>
            <p:cNvSpPr>
              <a:spLocks noChangeArrowheads="1"/>
            </p:cNvSpPr>
            <p:nvPr/>
          </p:nvSpPr>
          <p:spPr bwMode="auto">
            <a:xfrm>
              <a:off x="3886200" y="3581400"/>
              <a:ext cx="1143000" cy="8382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latin typeface="+mn-lt"/>
              </a:endParaRPr>
            </a:p>
          </p:txBody>
        </p:sp>
        <p:sp>
          <p:nvSpPr>
            <p:cNvPr id="229401" name="Line 25"/>
            <p:cNvSpPr>
              <a:spLocks noChangeShapeType="1"/>
            </p:cNvSpPr>
            <p:nvPr/>
          </p:nvSpPr>
          <p:spPr bwMode="auto">
            <a:xfrm>
              <a:off x="5029200" y="3962400"/>
              <a:ext cx="6858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latin typeface="+mn-lt"/>
              </a:endParaRPr>
            </a:p>
          </p:txBody>
        </p:sp>
        <p:sp>
          <p:nvSpPr>
            <p:cNvPr id="229402" name="Rectangle 26"/>
            <p:cNvSpPr>
              <a:spLocks noChangeArrowheads="1"/>
            </p:cNvSpPr>
            <p:nvPr/>
          </p:nvSpPr>
          <p:spPr bwMode="auto">
            <a:xfrm>
              <a:off x="4210528" y="3733800"/>
              <a:ext cx="561021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100" b="0">
                  <a:latin typeface="+mn-lt"/>
                </a:rPr>
                <a:t>IPSec</a:t>
              </a:r>
            </a:p>
          </p:txBody>
        </p:sp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5803900" y="2070100"/>
              <a:ext cx="1892300" cy="353060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29" name="Group 5"/>
            <p:cNvGrpSpPr>
              <a:grpSpLocks/>
            </p:cNvGrpSpPr>
            <p:nvPr/>
          </p:nvGrpSpPr>
          <p:grpSpPr bwMode="auto">
            <a:xfrm>
              <a:off x="5734050" y="2184400"/>
              <a:ext cx="1898650" cy="3530600"/>
              <a:chOff x="3076" y="888"/>
              <a:chExt cx="1196" cy="2224"/>
            </a:xfrm>
          </p:grpSpPr>
          <p:sp>
            <p:nvSpPr>
              <p:cNvPr id="30" name="Rectangle 6"/>
              <p:cNvSpPr>
                <a:spLocks noChangeArrowheads="1"/>
              </p:cNvSpPr>
              <p:nvPr/>
            </p:nvSpPr>
            <p:spPr bwMode="auto">
              <a:xfrm>
                <a:off x="3080" y="888"/>
                <a:ext cx="1192" cy="222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>
                <a:off x="3076" y="1324"/>
                <a:ext cx="11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2" name="Line 9"/>
              <p:cNvSpPr>
                <a:spLocks noChangeShapeType="1"/>
              </p:cNvSpPr>
              <p:nvPr/>
            </p:nvSpPr>
            <p:spPr bwMode="auto">
              <a:xfrm>
                <a:off x="3076" y="1768"/>
                <a:ext cx="11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" name="Line 10"/>
              <p:cNvSpPr>
                <a:spLocks noChangeShapeType="1"/>
              </p:cNvSpPr>
              <p:nvPr/>
            </p:nvSpPr>
            <p:spPr bwMode="auto">
              <a:xfrm>
                <a:off x="3076" y="2216"/>
                <a:ext cx="11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4" name="Line 11"/>
              <p:cNvSpPr>
                <a:spLocks noChangeShapeType="1"/>
              </p:cNvSpPr>
              <p:nvPr/>
            </p:nvSpPr>
            <p:spPr bwMode="auto">
              <a:xfrm>
                <a:off x="3076" y="2664"/>
                <a:ext cx="11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5" name="Line 15"/>
            <p:cNvSpPr>
              <a:spLocks noChangeShapeType="1"/>
            </p:cNvSpPr>
            <p:nvPr/>
          </p:nvSpPr>
          <p:spPr bwMode="auto">
            <a:xfrm>
              <a:off x="7696200" y="2895600"/>
              <a:ext cx="228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36" name="Line 16"/>
            <p:cNvSpPr>
              <a:spLocks noChangeShapeType="1"/>
            </p:cNvSpPr>
            <p:nvPr/>
          </p:nvSpPr>
          <p:spPr bwMode="auto">
            <a:xfrm flipH="1">
              <a:off x="7696200" y="3505200"/>
              <a:ext cx="228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37" name="Rectangle 17"/>
            <p:cNvSpPr>
              <a:spLocks noChangeArrowheads="1"/>
            </p:cNvSpPr>
            <p:nvPr/>
          </p:nvSpPr>
          <p:spPr bwMode="auto">
            <a:xfrm>
              <a:off x="8001000" y="3216275"/>
              <a:ext cx="55523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>
                  <a:latin typeface="+mn-lt"/>
                </a:rPr>
                <a:t>OS</a:t>
              </a:r>
            </a:p>
          </p:txBody>
        </p:sp>
        <p:sp>
          <p:nvSpPr>
            <p:cNvPr id="38" name="Line 18"/>
            <p:cNvSpPr>
              <a:spLocks noChangeShapeType="1"/>
            </p:cNvSpPr>
            <p:nvPr/>
          </p:nvSpPr>
          <p:spPr bwMode="auto">
            <a:xfrm>
              <a:off x="7696200" y="2057400"/>
              <a:ext cx="228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39" name="Line 19"/>
            <p:cNvSpPr>
              <a:spLocks noChangeShapeType="1"/>
            </p:cNvSpPr>
            <p:nvPr/>
          </p:nvSpPr>
          <p:spPr bwMode="auto">
            <a:xfrm flipH="1">
              <a:off x="7696200" y="25146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40" name="Rectangle 20"/>
            <p:cNvSpPr>
              <a:spLocks noChangeArrowheads="1"/>
            </p:cNvSpPr>
            <p:nvPr/>
          </p:nvSpPr>
          <p:spPr bwMode="auto">
            <a:xfrm>
              <a:off x="7969250" y="2225675"/>
              <a:ext cx="73609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 dirty="0">
                  <a:latin typeface="+mn-lt"/>
                </a:rPr>
                <a:t>User</a:t>
              </a:r>
            </a:p>
          </p:txBody>
        </p:sp>
        <p:sp>
          <p:nvSpPr>
            <p:cNvPr id="41" name="Line 21"/>
            <p:cNvSpPr>
              <a:spLocks noChangeShapeType="1"/>
            </p:cNvSpPr>
            <p:nvPr/>
          </p:nvSpPr>
          <p:spPr bwMode="auto">
            <a:xfrm>
              <a:off x="7696200" y="4343400"/>
              <a:ext cx="228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 flipH="1">
              <a:off x="7696200" y="4953000"/>
              <a:ext cx="228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" name="Rectangle 23"/>
            <p:cNvSpPr>
              <a:spLocks noChangeArrowheads="1"/>
            </p:cNvSpPr>
            <p:nvPr/>
          </p:nvSpPr>
          <p:spPr bwMode="auto">
            <a:xfrm>
              <a:off x="8008938" y="4724400"/>
              <a:ext cx="6263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>
                  <a:latin typeface="+mn-lt"/>
                </a:rPr>
                <a:t>NIC</a:t>
              </a:r>
            </a:p>
          </p:txBody>
        </p:sp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5791200" y="2263914"/>
              <a:ext cx="1904999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dirty="0">
                  <a:latin typeface="+mn-lt"/>
                </a:rPr>
                <a:t>a</a:t>
              </a:r>
              <a:r>
                <a:rPr lang="en-US" sz="2000" b="0" dirty="0">
                  <a:latin typeface="+mn-lt"/>
                </a:rPr>
                <a:t>pplication</a:t>
              </a:r>
            </a:p>
            <a:p>
              <a:pPr algn="ctr" eaLnBrk="0" hangingPunct="0"/>
              <a:endParaRPr lang="en-US" sz="2000" b="0" dirty="0">
                <a:latin typeface="+mn-lt"/>
              </a:endParaRPr>
            </a:p>
          </p:txBody>
        </p:sp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5791200" y="3025914"/>
              <a:ext cx="1904999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dirty="0">
                  <a:latin typeface="+mn-lt"/>
                </a:rPr>
                <a:t>transport</a:t>
              </a:r>
              <a:endParaRPr lang="en-US" sz="2000" b="0" dirty="0">
                <a:latin typeface="+mn-lt"/>
              </a:endParaRPr>
            </a:p>
            <a:p>
              <a:pPr algn="ctr" eaLnBrk="0" hangingPunct="0"/>
              <a:endParaRPr lang="en-US" sz="2000" b="0" dirty="0">
                <a:latin typeface="+mn-lt"/>
              </a:endParaRPr>
            </a:p>
          </p:txBody>
        </p:sp>
        <p:sp>
          <p:nvSpPr>
            <p:cNvPr id="46" name="Text Box 7"/>
            <p:cNvSpPr txBox="1">
              <a:spLocks noChangeArrowheads="1"/>
            </p:cNvSpPr>
            <p:nvPr/>
          </p:nvSpPr>
          <p:spPr bwMode="auto">
            <a:xfrm>
              <a:off x="5791200" y="3711714"/>
              <a:ext cx="1904999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dirty="0">
                  <a:latin typeface="+mn-lt"/>
                </a:rPr>
                <a:t>network</a:t>
              </a:r>
              <a:endParaRPr lang="en-US" sz="2000" b="0" dirty="0">
                <a:latin typeface="+mn-lt"/>
              </a:endParaRPr>
            </a:p>
            <a:p>
              <a:pPr algn="ctr" eaLnBrk="0" hangingPunct="0"/>
              <a:endParaRPr lang="en-US" sz="2000" b="0" dirty="0">
                <a:latin typeface="+mn-lt"/>
              </a:endParaRPr>
            </a:p>
          </p:txBody>
        </p:sp>
        <p:sp>
          <p:nvSpPr>
            <p:cNvPr id="47" name="Text Box 7"/>
            <p:cNvSpPr txBox="1">
              <a:spLocks noChangeArrowheads="1"/>
            </p:cNvSpPr>
            <p:nvPr/>
          </p:nvSpPr>
          <p:spPr bwMode="auto">
            <a:xfrm>
              <a:off x="5791200" y="4397514"/>
              <a:ext cx="1904999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  <a:latin typeface="Arial"/>
                </a:rPr>
                <a:t>link</a:t>
              </a:r>
              <a:endParaRPr lang="en-US" sz="2000" b="0" dirty="0">
                <a:latin typeface="+mn-lt"/>
              </a:endParaRPr>
            </a:p>
            <a:p>
              <a:pPr algn="ctr" eaLnBrk="0" hangingPunct="0"/>
              <a:endParaRPr lang="en-US" sz="2000" b="0" dirty="0">
                <a:latin typeface="+mn-lt"/>
              </a:endParaRPr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5791201" y="5159514"/>
              <a:ext cx="190499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  <a:latin typeface="Arial"/>
                </a:rPr>
                <a:t>physical</a:t>
              </a:r>
              <a:endParaRPr lang="en-US" sz="2000" b="0" dirty="0">
                <a:latin typeface="+mn-lt"/>
              </a:endParaRPr>
            </a:p>
          </p:txBody>
        </p:sp>
      </p:grpSp>
    </p:spTree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CACA10E-3028-F741-BD52-0A5F4D6F54BC}" type="slidenum">
              <a:rPr lang="en-US" smtClean="0">
                <a:latin typeface="Times New Roman" charset="0"/>
              </a:rPr>
              <a:pPr/>
              <a:t>108</a:t>
            </a:fld>
            <a:endParaRPr lang="en-US" dirty="0">
              <a:latin typeface="Times New Roman" charset="0"/>
            </a:endParaRPr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 dirty="0"/>
              <a:t>IPSec and Complexity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038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IPSec is a complex protocol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Over-engineered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Lots of generally useless extra features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Flawed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serious security flaws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Interoperability is serious challenge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Defeats the purpose of having a standard!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Complex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Did I mention, it’s complex?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A0400BC-4160-5745-A338-88E5B832DED7}" type="slidenum">
              <a:rPr lang="en-US" smtClean="0">
                <a:latin typeface="Times New Roman" charset="0"/>
              </a:rPr>
              <a:pPr/>
              <a:t>109</a:t>
            </a:fld>
            <a:endParaRPr lang="en-US" dirty="0">
              <a:latin typeface="Times New Roman" charset="0"/>
            </a:endParaRPr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4000" dirty="0"/>
              <a:t>IKE and ESP/AH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866900"/>
            <a:ext cx="8001000" cy="3581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parts to IPSec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IKE: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Internet Key Exchange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Mutual authentication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Establish shared symmetric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“phases”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like SSL session/connection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ESP/AH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ESP: Encapsulating Security Payload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encryption and/or integrity of IP packets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AH: Authentication Header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integrity only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/>
              <a:t>RNG Attacks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772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Direct Cryptanalytic attack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Entropy Input Guessing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Input-based attack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Known input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Replayed input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Chosen input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State compromise extension attacks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Backtracking attacks (forward immunity)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Permanent compromise attacks (backward immunity)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Iterative guessing attacks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Meet-in-the-middle attacks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Oversampling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D9A0ED7-5056-0F4F-848E-0DD8C242F199}" type="slidenum">
              <a:rPr lang="en-US" smtClean="0">
                <a:latin typeface="Times New Roman" charset="0"/>
              </a:rPr>
              <a:pPr/>
              <a:t>110</a:t>
            </a:fld>
            <a:endParaRPr lang="en-US" dirty="0">
              <a:latin typeface="Times New Roman" charset="0"/>
            </a:endParaRPr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r>
              <a:rPr lang="en-US"/>
              <a:t>IKE</a:t>
            </a:r>
          </a:p>
        </p:txBody>
      </p:sp>
    </p:spTree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FA85A6D-8D2F-1446-A3E4-22FD385F85C1}" type="slidenum">
              <a:rPr lang="en-US" smtClean="0">
                <a:latin typeface="Times New Roman" charset="0"/>
              </a:rPr>
              <a:pPr/>
              <a:t>111</a:t>
            </a:fld>
            <a:endParaRPr lang="en-US" dirty="0">
              <a:latin typeface="Times New Roman" charset="0"/>
            </a:endParaRP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 dirty="0"/>
              <a:t>IKE</a:t>
            </a:r>
            <a:endParaRPr lang="en-US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644" y="2057400"/>
            <a:ext cx="77724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IKE has 2 phases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Phase 1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IKE security association (SA)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Phase 2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AH/ESP security association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Phase 1 is co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mparable to SSL session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Phase 2 is comparable to SSL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connection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 an obvious need for two phases in IKE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multiple Phase 2’s do not occur, then it is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expensive to have two phases!</a:t>
            </a:r>
          </a:p>
        </p:txBody>
      </p:sp>
    </p:spTree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9E9EE37-1026-FB44-8CD6-874F534893A5}" type="slidenum">
              <a:rPr lang="en-US" smtClean="0">
                <a:latin typeface="Times New Roman" charset="0"/>
              </a:rPr>
              <a:pPr/>
              <a:t>112</a:t>
            </a:fld>
            <a:endParaRPr lang="en-US" dirty="0">
              <a:latin typeface="Times New Roman" charset="0"/>
            </a:endParaRP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4000" dirty="0"/>
              <a:t>IKE Phase 1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534400" cy="4343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Four different “key” options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encryption (original version)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encryption (improved version)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signature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Symmetric key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each of these, two different “modes”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Main mode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Aggressive mode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8 versions of IKE Phase 1!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Evidence that IPSec is over-engineered?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3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9638A27-DB36-5B48-BDD9-7C4D69499DFE}" type="slidenum">
              <a:rPr lang="en-US" smtClean="0">
                <a:latin typeface="Times New Roman" charset="0"/>
              </a:rPr>
              <a:pPr/>
              <a:t>113</a:t>
            </a:fld>
            <a:endParaRPr lang="en-US" dirty="0">
              <a:latin typeface="Times New Roman" charset="0"/>
            </a:endParaRP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 dirty="0"/>
              <a:t>IKE Phase 1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3581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We’ll discuss 6 of 8 phase 1 variants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signatures (main and aggressive modes)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Symmetric key (main and aggressive modes)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encryption (main and aggressive)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public key encryption and public key signatures?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Always know your own private key</a:t>
            </a:r>
          </a:p>
          <a:p>
            <a:pPr lvl="1"/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 not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(initially) know other side’s public key</a:t>
            </a:r>
          </a:p>
        </p:txBody>
      </p:sp>
    </p:spTree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45920C8-85E4-1345-B051-306BC4B79429}" type="slidenum">
              <a:rPr lang="en-US" smtClean="0">
                <a:latin typeface="Times New Roman" charset="0"/>
              </a:rPr>
              <a:pPr/>
              <a:t>114</a:t>
            </a:fld>
            <a:endParaRPr lang="en-US" dirty="0">
              <a:latin typeface="Times New Roman" charset="0"/>
            </a:endParaRP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z="4000" dirty="0"/>
              <a:t>IKE Phase 1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010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Uses ephemeral Diffie-Hellman to establish session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Achieves perfect forward secrecy (PFS)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a be Alice’s Diffie-Hellman exponent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b be Bob’s Diffie-Hellman exponent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g be generator and p prime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Recall p and g are public</a:t>
            </a:r>
          </a:p>
        </p:txBody>
      </p:sp>
    </p:spTree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ABBDC15-B22A-4E4A-9B4B-93F2EE7E19BB}" type="slidenum">
              <a:rPr lang="en-US" smtClean="0">
                <a:latin typeface="Times New Roman" charset="0"/>
              </a:rPr>
              <a:pPr/>
              <a:t>115</a:t>
            </a:fld>
            <a:endParaRPr lang="en-US" dirty="0">
              <a:latin typeface="Times New Roman" charset="0"/>
            </a:endParaRPr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z="4000" dirty="0"/>
              <a:t>IKE Phase 1: Digital Signature </a:t>
            </a:r>
            <a:r>
              <a:rPr lang="en-US" sz="3600" dirty="0"/>
              <a:t>(Main Mode)</a:t>
            </a:r>
            <a:endParaRPr lang="en-US" dirty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2125" y="4865687"/>
            <a:ext cx="6477000" cy="18399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CP = crypto proposed, CS = crypto selected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IC = initiator “cookie”, RC = responder “cookie”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h(IC,RC,g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SKEYID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g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h(SKEYID,g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,IC,RC,CP,“Alice”)]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845459C-4457-F9EA-F5E4-319D57CEDA6F}"/>
              </a:ext>
            </a:extLst>
          </p:cNvPr>
          <p:cNvGrpSpPr/>
          <p:nvPr/>
        </p:nvGrpSpPr>
        <p:grpSpPr>
          <a:xfrm>
            <a:off x="882650" y="1828800"/>
            <a:ext cx="7356475" cy="2819400"/>
            <a:chOff x="882650" y="1219200"/>
            <a:chExt cx="7356475" cy="2819400"/>
          </a:xfrm>
        </p:grpSpPr>
        <p:sp>
          <p:nvSpPr>
            <p:cNvPr id="236550" name="Line 6"/>
            <p:cNvSpPr>
              <a:spLocks noChangeShapeType="1"/>
            </p:cNvSpPr>
            <p:nvPr/>
          </p:nvSpPr>
          <p:spPr bwMode="auto">
            <a:xfrm flipV="1">
              <a:off x="2209800" y="1676400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36551" name="Line 7"/>
            <p:cNvSpPr>
              <a:spLocks noChangeShapeType="1"/>
            </p:cNvSpPr>
            <p:nvPr/>
          </p:nvSpPr>
          <p:spPr bwMode="auto">
            <a:xfrm flipH="1" flipV="1">
              <a:off x="2133600" y="2133600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36552" name="Rectangle 8"/>
            <p:cNvSpPr>
              <a:spLocks noChangeArrowheads="1"/>
            </p:cNvSpPr>
            <p:nvPr/>
          </p:nvSpPr>
          <p:spPr bwMode="auto">
            <a:xfrm>
              <a:off x="989013" y="3444875"/>
              <a:ext cx="6293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Alice</a:t>
              </a:r>
            </a:p>
          </p:txBody>
        </p:sp>
        <p:sp>
          <p:nvSpPr>
            <p:cNvPr id="236553" name="Rectangle 9"/>
            <p:cNvSpPr>
              <a:spLocks noChangeArrowheads="1"/>
            </p:cNvSpPr>
            <p:nvPr/>
          </p:nvSpPr>
          <p:spPr bwMode="auto">
            <a:xfrm>
              <a:off x="7346950" y="3444875"/>
              <a:ext cx="5497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Bob</a:t>
              </a:r>
            </a:p>
          </p:txBody>
        </p:sp>
        <p:sp>
          <p:nvSpPr>
            <p:cNvPr id="236554" name="Line 10"/>
            <p:cNvSpPr>
              <a:spLocks noChangeShapeType="1"/>
            </p:cNvSpPr>
            <p:nvPr/>
          </p:nvSpPr>
          <p:spPr bwMode="auto">
            <a:xfrm flipV="1">
              <a:off x="2209800" y="2614613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36555" name="Rectangle 11"/>
            <p:cNvSpPr>
              <a:spLocks noChangeArrowheads="1"/>
            </p:cNvSpPr>
            <p:nvPr/>
          </p:nvSpPr>
          <p:spPr bwMode="auto">
            <a:xfrm>
              <a:off x="3810000" y="1219200"/>
              <a:ext cx="78519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IC, CP</a:t>
              </a:r>
            </a:p>
          </p:txBody>
        </p:sp>
        <p:sp>
          <p:nvSpPr>
            <p:cNvPr id="236556" name="Rectangle 12"/>
            <p:cNvSpPr>
              <a:spLocks noChangeArrowheads="1"/>
            </p:cNvSpPr>
            <p:nvPr/>
          </p:nvSpPr>
          <p:spPr bwMode="auto">
            <a:xfrm>
              <a:off x="3498850" y="1676400"/>
              <a:ext cx="11422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IC,RC, CS</a:t>
              </a:r>
            </a:p>
          </p:txBody>
        </p:sp>
        <p:sp>
          <p:nvSpPr>
            <p:cNvPr id="236557" name="Rectangle 13"/>
            <p:cNvSpPr>
              <a:spLocks noChangeArrowheads="1"/>
            </p:cNvSpPr>
            <p:nvPr/>
          </p:nvSpPr>
          <p:spPr bwMode="auto">
            <a:xfrm>
              <a:off x="2895600" y="2133600"/>
              <a:ext cx="20441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IC,RC, g</a:t>
              </a:r>
              <a:r>
                <a:rPr lang="en-US" sz="1600" b="0" baseline="30000">
                  <a:latin typeface="+mn-lt"/>
                </a:rPr>
                <a:t>a</a:t>
              </a:r>
              <a:r>
                <a:rPr lang="en-US" sz="1600" b="0">
                  <a:latin typeface="+mn-lt"/>
                </a:rPr>
                <a:t> mod p, R</a:t>
              </a:r>
              <a:r>
                <a:rPr lang="en-US" sz="1600" b="0" baseline="-25000">
                  <a:latin typeface="+mn-lt"/>
                </a:rPr>
                <a:t>A</a:t>
              </a:r>
              <a:endParaRPr lang="en-US" sz="1600" b="0">
                <a:latin typeface="+mn-lt"/>
              </a:endParaRPr>
            </a:p>
          </p:txBody>
        </p:sp>
        <p:sp>
          <p:nvSpPr>
            <p:cNvPr id="236558" name="Rectangle 14"/>
            <p:cNvSpPr>
              <a:spLocks noChangeArrowheads="1"/>
            </p:cNvSpPr>
            <p:nvPr/>
          </p:nvSpPr>
          <p:spPr bwMode="auto">
            <a:xfrm>
              <a:off x="2625725" y="3124200"/>
              <a:ext cx="26359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IC,RC, E(“Alice”, proof</a:t>
              </a:r>
              <a:r>
                <a:rPr lang="en-US" sz="1600" b="0" baseline="-25000">
                  <a:latin typeface="+mn-lt"/>
                </a:rPr>
                <a:t>A</a:t>
              </a:r>
              <a:r>
                <a:rPr lang="en-US" sz="1600" b="0">
                  <a:latin typeface="+mn-lt"/>
                </a:rPr>
                <a:t>, K)</a:t>
              </a:r>
            </a:p>
          </p:txBody>
        </p:sp>
        <p:sp>
          <p:nvSpPr>
            <p:cNvPr id="236559" name="Line 15"/>
            <p:cNvSpPr>
              <a:spLocks noChangeShapeType="1"/>
            </p:cNvSpPr>
            <p:nvPr/>
          </p:nvSpPr>
          <p:spPr bwMode="auto">
            <a:xfrm flipH="1" flipV="1">
              <a:off x="2133600" y="3124200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36560" name="Rectangle 16"/>
            <p:cNvSpPr>
              <a:spLocks noChangeArrowheads="1"/>
            </p:cNvSpPr>
            <p:nvPr/>
          </p:nvSpPr>
          <p:spPr bwMode="auto">
            <a:xfrm>
              <a:off x="2895600" y="2667000"/>
              <a:ext cx="20281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IC,RC, g</a:t>
              </a:r>
              <a:r>
                <a:rPr lang="en-US" sz="1600" b="0" baseline="30000">
                  <a:latin typeface="+mn-lt"/>
                </a:rPr>
                <a:t>b</a:t>
              </a:r>
              <a:r>
                <a:rPr lang="en-US" sz="1600" b="0">
                  <a:latin typeface="+mn-lt"/>
                </a:rPr>
                <a:t> mod p, R</a:t>
              </a:r>
              <a:r>
                <a:rPr lang="en-US" sz="1600" b="0" baseline="-25000">
                  <a:latin typeface="+mn-lt"/>
                </a:rPr>
                <a:t>B</a:t>
              </a:r>
              <a:endParaRPr lang="en-US" sz="1600" b="0">
                <a:latin typeface="+mn-lt"/>
              </a:endParaRPr>
            </a:p>
          </p:txBody>
        </p:sp>
        <p:sp>
          <p:nvSpPr>
            <p:cNvPr id="236561" name="Line 17"/>
            <p:cNvSpPr>
              <a:spLocks noChangeShapeType="1"/>
            </p:cNvSpPr>
            <p:nvPr/>
          </p:nvSpPr>
          <p:spPr bwMode="auto">
            <a:xfrm flipV="1">
              <a:off x="2209800" y="3581400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36562" name="Line 18"/>
            <p:cNvSpPr>
              <a:spLocks noChangeShapeType="1"/>
            </p:cNvSpPr>
            <p:nvPr/>
          </p:nvSpPr>
          <p:spPr bwMode="auto">
            <a:xfrm flipH="1" flipV="1">
              <a:off x="2133600" y="4038600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36563" name="Rectangle 19"/>
            <p:cNvSpPr>
              <a:spLocks noChangeArrowheads="1"/>
            </p:cNvSpPr>
            <p:nvPr/>
          </p:nvSpPr>
          <p:spPr bwMode="auto">
            <a:xfrm>
              <a:off x="2695575" y="3581400"/>
              <a:ext cx="255627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IC,RC, E(“Bob”, proof</a:t>
              </a:r>
              <a:r>
                <a:rPr lang="en-US" sz="1600" b="0" baseline="-25000">
                  <a:latin typeface="+mn-lt"/>
                </a:rPr>
                <a:t>B</a:t>
              </a:r>
              <a:r>
                <a:rPr lang="en-US" sz="1600" b="0">
                  <a:latin typeface="+mn-lt"/>
                </a:rPr>
                <a:t>, K)</a:t>
              </a:r>
            </a:p>
          </p:txBody>
        </p:sp>
        <p:pic>
          <p:nvPicPr>
            <p:cNvPr id="236564" name="Picture 2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82650" y="1828800"/>
              <a:ext cx="946150" cy="1624013"/>
            </a:xfrm>
            <a:prstGeom prst="rect">
              <a:avLst/>
            </a:prstGeom>
            <a:noFill/>
          </p:spPr>
        </p:pic>
        <p:pic>
          <p:nvPicPr>
            <p:cNvPr id="236565" name="Picture 2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62800" y="1752600"/>
              <a:ext cx="1076325" cy="16652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D62C01A-9A7B-3747-B73A-F853B6639A1A}" type="slidenum">
              <a:rPr lang="en-US" smtClean="0">
                <a:latin typeface="Times New Roman" charset="0"/>
              </a:rPr>
              <a:pPr/>
              <a:t>116</a:t>
            </a:fld>
            <a:endParaRPr lang="en-US" dirty="0">
              <a:latin typeface="Times New Roman" charset="0"/>
            </a:endParaRP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z="4000" dirty="0"/>
              <a:t>IKE Phase 1: Public Key Signature (Aggressive Mode)</a:t>
            </a:r>
            <a:endParaRPr 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105400"/>
            <a:ext cx="8001000" cy="1447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Main difference from main mode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 trying to protect identities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Cannot negotiate g or 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80BBBF6-35C7-E1D5-8A0C-1EF012DE2DD7}"/>
              </a:ext>
            </a:extLst>
          </p:cNvPr>
          <p:cNvGrpSpPr/>
          <p:nvPr/>
        </p:nvGrpSpPr>
        <p:grpSpPr>
          <a:xfrm>
            <a:off x="685800" y="2411413"/>
            <a:ext cx="7858125" cy="2210216"/>
            <a:chOff x="685800" y="1801813"/>
            <a:chExt cx="7858125" cy="2210216"/>
          </a:xfrm>
        </p:grpSpPr>
        <p:sp>
          <p:nvSpPr>
            <p:cNvPr id="237574" name="Line 6"/>
            <p:cNvSpPr>
              <a:spLocks noChangeShapeType="1"/>
            </p:cNvSpPr>
            <p:nvPr/>
          </p:nvSpPr>
          <p:spPr bwMode="auto">
            <a:xfrm flipV="1">
              <a:off x="1905000" y="2325688"/>
              <a:ext cx="5410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37575" name="Line 7"/>
            <p:cNvSpPr>
              <a:spLocks noChangeShapeType="1"/>
            </p:cNvSpPr>
            <p:nvPr/>
          </p:nvSpPr>
          <p:spPr bwMode="auto">
            <a:xfrm flipH="1" flipV="1">
              <a:off x="1828800" y="3265488"/>
              <a:ext cx="5486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37576" name="Rectangle 8"/>
            <p:cNvSpPr>
              <a:spLocks noChangeArrowheads="1"/>
            </p:cNvSpPr>
            <p:nvPr/>
          </p:nvSpPr>
          <p:spPr bwMode="auto">
            <a:xfrm>
              <a:off x="760413" y="3673475"/>
              <a:ext cx="6293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Alice</a:t>
              </a:r>
            </a:p>
          </p:txBody>
        </p:sp>
        <p:sp>
          <p:nvSpPr>
            <p:cNvPr id="237577" name="Rectangle 9"/>
            <p:cNvSpPr>
              <a:spLocks noChangeArrowheads="1"/>
            </p:cNvSpPr>
            <p:nvPr/>
          </p:nvSpPr>
          <p:spPr bwMode="auto">
            <a:xfrm>
              <a:off x="7620000" y="3657600"/>
              <a:ext cx="5497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Bob</a:t>
              </a:r>
            </a:p>
          </p:txBody>
        </p:sp>
        <p:sp>
          <p:nvSpPr>
            <p:cNvPr id="237578" name="Line 10"/>
            <p:cNvSpPr>
              <a:spLocks noChangeShapeType="1"/>
            </p:cNvSpPr>
            <p:nvPr/>
          </p:nvSpPr>
          <p:spPr bwMode="auto">
            <a:xfrm flipV="1">
              <a:off x="1905000" y="3935413"/>
              <a:ext cx="5486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37579" name="Rectangle 11"/>
            <p:cNvSpPr>
              <a:spLocks noChangeArrowheads="1"/>
            </p:cNvSpPr>
            <p:nvPr/>
          </p:nvSpPr>
          <p:spPr bwMode="auto">
            <a:xfrm>
              <a:off x="2438400" y="1801813"/>
              <a:ext cx="27464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 dirty="0">
                  <a:latin typeface="+mn-lt"/>
                </a:rPr>
                <a:t>IC, “Alice”, g</a:t>
              </a:r>
              <a:r>
                <a:rPr lang="en-US" sz="1600" b="0" baseline="30000" dirty="0">
                  <a:latin typeface="+mn-lt"/>
                </a:rPr>
                <a:t>a</a:t>
              </a:r>
              <a:r>
                <a:rPr lang="en-US" sz="1600" b="0" dirty="0">
                  <a:latin typeface="+mn-lt"/>
                </a:rPr>
                <a:t> mod p, R</a:t>
              </a:r>
              <a:r>
                <a:rPr lang="en-US" sz="1600" b="0" baseline="-25000" dirty="0">
                  <a:latin typeface="+mn-lt"/>
                </a:rPr>
                <a:t>A</a:t>
              </a:r>
              <a:r>
                <a:rPr lang="en-US" sz="1600" b="0" dirty="0">
                  <a:latin typeface="+mn-lt"/>
                </a:rPr>
                <a:t>,</a:t>
              </a:r>
              <a:r>
                <a:rPr lang="en-US" sz="1600" b="0" baseline="-25000" dirty="0">
                  <a:latin typeface="+mn-lt"/>
                </a:rPr>
                <a:t> </a:t>
              </a:r>
              <a:r>
                <a:rPr lang="en-US" sz="1600" b="0" dirty="0">
                  <a:latin typeface="+mn-lt"/>
                </a:rPr>
                <a:t>CP</a:t>
              </a:r>
            </a:p>
          </p:txBody>
        </p:sp>
        <p:sp>
          <p:nvSpPr>
            <p:cNvPr id="237580" name="Rectangle 12"/>
            <p:cNvSpPr>
              <a:spLocks noChangeArrowheads="1"/>
            </p:cNvSpPr>
            <p:nvPr/>
          </p:nvSpPr>
          <p:spPr bwMode="auto">
            <a:xfrm>
              <a:off x="3500024" y="2411413"/>
              <a:ext cx="207410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>
                  <a:latin typeface="+mn-lt"/>
                </a:rPr>
                <a:t>IC,RC, “Bob”, R</a:t>
              </a:r>
              <a:r>
                <a:rPr lang="en-US" sz="1600" b="0" baseline="-25000">
                  <a:latin typeface="+mn-lt"/>
                </a:rPr>
                <a:t>B</a:t>
              </a:r>
              <a:r>
                <a:rPr lang="en-US" sz="1600" b="0">
                  <a:latin typeface="+mn-lt"/>
                </a:rPr>
                <a:t>,</a:t>
              </a:r>
              <a:r>
                <a:rPr lang="en-US" sz="1600" b="0" baseline="-25000">
                  <a:latin typeface="+mn-lt"/>
                </a:rPr>
                <a:t> </a:t>
              </a:r>
            </a:p>
            <a:p>
              <a:pPr algn="ctr" eaLnBrk="0" hangingPunct="0"/>
              <a:r>
                <a:rPr lang="en-US" sz="1600" b="0">
                  <a:latin typeface="+mn-lt"/>
                </a:rPr>
                <a:t>g</a:t>
              </a:r>
              <a:r>
                <a:rPr lang="en-US" sz="1600" b="0" baseline="30000">
                  <a:latin typeface="+mn-lt"/>
                </a:rPr>
                <a:t>b</a:t>
              </a:r>
              <a:r>
                <a:rPr lang="en-US" sz="1600" b="0">
                  <a:latin typeface="+mn-lt"/>
                </a:rPr>
                <a:t> mod p, CS, proof</a:t>
              </a:r>
              <a:r>
                <a:rPr lang="en-US" sz="1600" b="0" baseline="-25000">
                  <a:latin typeface="+mn-lt"/>
                </a:rPr>
                <a:t>B</a:t>
              </a:r>
              <a:endParaRPr lang="en-US" sz="4000" b="0" baseline="-25000">
                <a:latin typeface="+mn-lt"/>
              </a:endParaRPr>
            </a:p>
          </p:txBody>
        </p:sp>
        <p:sp>
          <p:nvSpPr>
            <p:cNvPr id="237581" name="Rectangle 13"/>
            <p:cNvSpPr>
              <a:spLocks noChangeArrowheads="1"/>
            </p:cNvSpPr>
            <p:nvPr/>
          </p:nvSpPr>
          <p:spPr bwMode="auto">
            <a:xfrm>
              <a:off x="3473450" y="3427413"/>
              <a:ext cx="142859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IC,RC, proof</a:t>
              </a:r>
              <a:r>
                <a:rPr lang="en-US" sz="1600" b="0" baseline="-25000">
                  <a:latin typeface="+mn-lt"/>
                </a:rPr>
                <a:t>A</a:t>
              </a:r>
              <a:endParaRPr lang="en-US" sz="4800" b="0" baseline="-25000">
                <a:latin typeface="+mn-lt"/>
              </a:endParaRPr>
            </a:p>
          </p:txBody>
        </p:sp>
        <p:pic>
          <p:nvPicPr>
            <p:cNvPr id="237582" name="Picture 1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2057400"/>
              <a:ext cx="946150" cy="1624013"/>
            </a:xfrm>
            <a:prstGeom prst="rect">
              <a:avLst/>
            </a:prstGeom>
            <a:noFill/>
          </p:spPr>
        </p:pic>
        <p:pic>
          <p:nvPicPr>
            <p:cNvPr id="237583" name="Picture 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67600" y="1981200"/>
              <a:ext cx="1076325" cy="16652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BB0DBAD-318F-D448-A4B2-883C2672E60C}" type="slidenum">
              <a:rPr lang="en-US" smtClean="0">
                <a:latin typeface="Times New Roman" charset="0"/>
              </a:rPr>
              <a:pPr/>
              <a:t>117</a:t>
            </a:fld>
            <a:endParaRPr lang="en-US" dirty="0">
              <a:latin typeface="Times New Roman" charset="0"/>
            </a:endParaRP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000" dirty="0"/>
              <a:t>Main </a:t>
            </a:r>
            <a:r>
              <a:rPr lang="en-US" sz="4000" dirty="0" err="1"/>
              <a:t>vs</a:t>
            </a:r>
            <a:r>
              <a:rPr lang="en-US" sz="4000" dirty="0"/>
              <a:t> Aggressive Modes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848600" cy="4648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Main mode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implemented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Aggressive mode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implemented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other words, if aggressive mode is not implemented, “you should feel guilty about it”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Might create interoperability issues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public key signature authentication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Passive attacker knows identities of Alice and Bob in aggressive mode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Active attacker can determine Alice’s and Bob’s identity in main mode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 bldLvl="2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769F5FE-DD9C-4B42-B790-64446F4F07BC}" type="slidenum">
              <a:rPr lang="en-US" smtClean="0">
                <a:latin typeface="Times New Roman" charset="0"/>
              </a:rPr>
              <a:pPr/>
              <a:t>118</a:t>
            </a:fld>
            <a:endParaRPr lang="en-US" dirty="0">
              <a:latin typeface="Times New Roman" charset="0"/>
            </a:endParaRPr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000" dirty="0"/>
              <a:t>IKE Phase 1: Symmetric Key (Main Mode)</a:t>
            </a:r>
            <a:endParaRPr lang="en-US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149" y="4850228"/>
            <a:ext cx="7924800" cy="18288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Same as signature mode except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symmetric key shared in advance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h(IC,RC,g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SKEYID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g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h(SKEYID,g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,IC,RC,CP,“Alice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E02C136-2669-C884-57B4-34009F3CB13B}"/>
              </a:ext>
            </a:extLst>
          </p:cNvPr>
          <p:cNvGrpSpPr/>
          <p:nvPr/>
        </p:nvGrpSpPr>
        <p:grpSpPr>
          <a:xfrm>
            <a:off x="882650" y="1752600"/>
            <a:ext cx="7356475" cy="2895600"/>
            <a:chOff x="882650" y="1295400"/>
            <a:chExt cx="7356475" cy="2895600"/>
          </a:xfrm>
        </p:grpSpPr>
        <p:sp>
          <p:nvSpPr>
            <p:cNvPr id="239622" name="Line 6"/>
            <p:cNvSpPr>
              <a:spLocks noChangeShapeType="1"/>
            </p:cNvSpPr>
            <p:nvPr/>
          </p:nvSpPr>
          <p:spPr bwMode="auto">
            <a:xfrm flipV="1">
              <a:off x="2209800" y="1752600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39623" name="Line 7"/>
            <p:cNvSpPr>
              <a:spLocks noChangeShapeType="1"/>
            </p:cNvSpPr>
            <p:nvPr/>
          </p:nvSpPr>
          <p:spPr bwMode="auto">
            <a:xfrm flipH="1" flipV="1">
              <a:off x="2133600" y="2209800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39624" name="Rectangle 8"/>
            <p:cNvSpPr>
              <a:spLocks noChangeArrowheads="1"/>
            </p:cNvSpPr>
            <p:nvPr/>
          </p:nvSpPr>
          <p:spPr bwMode="auto">
            <a:xfrm>
              <a:off x="989013" y="3521075"/>
              <a:ext cx="6293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Alice</a:t>
              </a:r>
            </a:p>
          </p:txBody>
        </p:sp>
        <p:sp>
          <p:nvSpPr>
            <p:cNvPr id="239625" name="Rectangle 9"/>
            <p:cNvSpPr>
              <a:spLocks noChangeArrowheads="1"/>
            </p:cNvSpPr>
            <p:nvPr/>
          </p:nvSpPr>
          <p:spPr bwMode="auto">
            <a:xfrm>
              <a:off x="7346950" y="3505200"/>
              <a:ext cx="5497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Bob</a:t>
              </a:r>
            </a:p>
          </p:txBody>
        </p:sp>
        <p:sp>
          <p:nvSpPr>
            <p:cNvPr id="239626" name="Line 10"/>
            <p:cNvSpPr>
              <a:spLocks noChangeShapeType="1"/>
            </p:cNvSpPr>
            <p:nvPr/>
          </p:nvSpPr>
          <p:spPr bwMode="auto">
            <a:xfrm flipV="1">
              <a:off x="2209800" y="2690813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39627" name="Rectangle 11"/>
            <p:cNvSpPr>
              <a:spLocks noChangeArrowheads="1"/>
            </p:cNvSpPr>
            <p:nvPr/>
          </p:nvSpPr>
          <p:spPr bwMode="auto">
            <a:xfrm>
              <a:off x="3795713" y="1295400"/>
              <a:ext cx="78519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IC, CP</a:t>
              </a:r>
            </a:p>
          </p:txBody>
        </p:sp>
        <p:sp>
          <p:nvSpPr>
            <p:cNvPr id="239628" name="Rectangle 12"/>
            <p:cNvSpPr>
              <a:spLocks noChangeArrowheads="1"/>
            </p:cNvSpPr>
            <p:nvPr/>
          </p:nvSpPr>
          <p:spPr bwMode="auto">
            <a:xfrm>
              <a:off x="3498850" y="1752600"/>
              <a:ext cx="11422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IC,RC, CS</a:t>
              </a:r>
            </a:p>
          </p:txBody>
        </p:sp>
        <p:sp>
          <p:nvSpPr>
            <p:cNvPr id="239629" name="Rectangle 13"/>
            <p:cNvSpPr>
              <a:spLocks noChangeArrowheads="1"/>
            </p:cNvSpPr>
            <p:nvPr/>
          </p:nvSpPr>
          <p:spPr bwMode="auto">
            <a:xfrm>
              <a:off x="2946400" y="2209800"/>
              <a:ext cx="20441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IC,RC, g</a:t>
              </a:r>
              <a:r>
                <a:rPr lang="en-US" sz="1600" b="0" baseline="30000">
                  <a:latin typeface="+mn-lt"/>
                </a:rPr>
                <a:t>a</a:t>
              </a:r>
              <a:r>
                <a:rPr lang="en-US" sz="1600" b="0">
                  <a:latin typeface="+mn-lt"/>
                </a:rPr>
                <a:t> mod p, R</a:t>
              </a:r>
              <a:r>
                <a:rPr lang="en-US" sz="1600" b="0" baseline="-25000">
                  <a:latin typeface="+mn-lt"/>
                </a:rPr>
                <a:t>A</a:t>
              </a:r>
              <a:endParaRPr lang="en-US" sz="1600" b="0">
                <a:latin typeface="+mn-lt"/>
              </a:endParaRPr>
            </a:p>
          </p:txBody>
        </p:sp>
        <p:sp>
          <p:nvSpPr>
            <p:cNvPr id="239630" name="Rectangle 14"/>
            <p:cNvSpPr>
              <a:spLocks noChangeArrowheads="1"/>
            </p:cNvSpPr>
            <p:nvPr/>
          </p:nvSpPr>
          <p:spPr bwMode="auto">
            <a:xfrm>
              <a:off x="2625725" y="3200400"/>
              <a:ext cx="26359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IC,RC, E(“Alice”, proof</a:t>
              </a:r>
              <a:r>
                <a:rPr lang="en-US" sz="1600" b="0" baseline="-25000">
                  <a:latin typeface="+mn-lt"/>
                </a:rPr>
                <a:t>A</a:t>
              </a:r>
              <a:r>
                <a:rPr lang="en-US" sz="1600" b="0">
                  <a:latin typeface="+mn-lt"/>
                </a:rPr>
                <a:t>, K)</a:t>
              </a:r>
            </a:p>
          </p:txBody>
        </p:sp>
        <p:sp>
          <p:nvSpPr>
            <p:cNvPr id="239631" name="Line 15"/>
            <p:cNvSpPr>
              <a:spLocks noChangeShapeType="1"/>
            </p:cNvSpPr>
            <p:nvPr/>
          </p:nvSpPr>
          <p:spPr bwMode="auto">
            <a:xfrm flipH="1" flipV="1">
              <a:off x="2133600" y="3200400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39632" name="Rectangle 16"/>
            <p:cNvSpPr>
              <a:spLocks noChangeArrowheads="1"/>
            </p:cNvSpPr>
            <p:nvPr/>
          </p:nvSpPr>
          <p:spPr bwMode="auto">
            <a:xfrm>
              <a:off x="2946400" y="2743200"/>
              <a:ext cx="20281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IC,RC, g</a:t>
              </a:r>
              <a:r>
                <a:rPr lang="en-US" sz="1600" b="0" baseline="30000">
                  <a:latin typeface="+mn-lt"/>
                </a:rPr>
                <a:t>b</a:t>
              </a:r>
              <a:r>
                <a:rPr lang="en-US" sz="1600" b="0">
                  <a:latin typeface="+mn-lt"/>
                </a:rPr>
                <a:t> mod p, R</a:t>
              </a:r>
              <a:r>
                <a:rPr lang="en-US" sz="1600" b="0" baseline="-25000">
                  <a:latin typeface="+mn-lt"/>
                </a:rPr>
                <a:t>B</a:t>
              </a:r>
              <a:endParaRPr lang="en-US" sz="1600" b="0">
                <a:latin typeface="+mn-lt"/>
              </a:endParaRPr>
            </a:p>
          </p:txBody>
        </p:sp>
        <p:sp>
          <p:nvSpPr>
            <p:cNvPr id="239633" name="Line 17"/>
            <p:cNvSpPr>
              <a:spLocks noChangeShapeType="1"/>
            </p:cNvSpPr>
            <p:nvPr/>
          </p:nvSpPr>
          <p:spPr bwMode="auto">
            <a:xfrm flipV="1">
              <a:off x="2209800" y="3657600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39634" name="Line 18"/>
            <p:cNvSpPr>
              <a:spLocks noChangeShapeType="1"/>
            </p:cNvSpPr>
            <p:nvPr/>
          </p:nvSpPr>
          <p:spPr bwMode="auto">
            <a:xfrm flipH="1" flipV="1">
              <a:off x="2133600" y="4191000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39635" name="Rectangle 19"/>
            <p:cNvSpPr>
              <a:spLocks noChangeArrowheads="1"/>
            </p:cNvSpPr>
            <p:nvPr/>
          </p:nvSpPr>
          <p:spPr bwMode="auto">
            <a:xfrm>
              <a:off x="2743200" y="3733800"/>
              <a:ext cx="255627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IC,RC, E(“Bob”, proof</a:t>
              </a:r>
              <a:r>
                <a:rPr lang="en-US" sz="1600" b="0" baseline="-25000">
                  <a:latin typeface="+mn-lt"/>
                </a:rPr>
                <a:t>B</a:t>
              </a:r>
              <a:r>
                <a:rPr lang="en-US" sz="1600" b="0">
                  <a:latin typeface="+mn-lt"/>
                </a:rPr>
                <a:t>, K)</a:t>
              </a:r>
            </a:p>
          </p:txBody>
        </p:sp>
        <p:pic>
          <p:nvPicPr>
            <p:cNvPr id="239636" name="Picture 2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82650" y="1957388"/>
              <a:ext cx="946150" cy="1624012"/>
            </a:xfrm>
            <a:prstGeom prst="rect">
              <a:avLst/>
            </a:prstGeom>
            <a:noFill/>
          </p:spPr>
        </p:pic>
        <p:pic>
          <p:nvPicPr>
            <p:cNvPr id="239637" name="Picture 2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62800" y="1839913"/>
              <a:ext cx="1076325" cy="16652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AE183E7-48C9-9547-882E-E1BF2BA9E6CD}" type="slidenum">
              <a:rPr lang="en-US" smtClean="0">
                <a:latin typeface="Times New Roman" charset="0"/>
              </a:rPr>
              <a:pPr/>
              <a:t>119</a:t>
            </a:fld>
            <a:endParaRPr lang="en-US" dirty="0">
              <a:latin typeface="Times New Roman" charset="0"/>
            </a:endParaRPr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067800" cy="990600"/>
          </a:xfrm>
        </p:spPr>
        <p:txBody>
          <a:bodyPr/>
          <a:lstStyle/>
          <a:p>
            <a:r>
              <a:rPr lang="en-US" sz="4000" dirty="0"/>
              <a:t>Problems with Symmetric Key (Main Mode)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0"/>
            <a:ext cx="8534400" cy="3733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Catch-22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sends her ID in message 5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Alice’s ID encrypted with K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find K Bob must know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get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Bob must know he’s talking to Alice!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Result: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Alice’s ID must be IP address!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Useless mode for the “road warrior”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go to all of the trouble of trying to hide identities in 6 message protocol?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/>
              <a:t>Popular PRNGs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467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FIPS 186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160 bits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H= 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 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 … || 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0s to get 512 bit giving M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Apply SHA-1 step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ANSI 9.17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(D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 D= timestamp.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(I ⨁ s), s= State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s=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 s)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Current NIST 800-90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HASH-256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CTR-AES-256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Dual Elliptic Curve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B31BABF-A637-AB48-B61D-F750570DFF4A}" type="slidenum">
              <a:rPr lang="en-US" smtClean="0">
                <a:latin typeface="Times New Roman" charset="0"/>
              </a:rPr>
              <a:pPr/>
              <a:t>120</a:t>
            </a:fld>
            <a:endParaRPr lang="en-US" dirty="0">
              <a:latin typeface="Times New Roman" charset="0"/>
            </a:endParaRP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 dirty="0"/>
              <a:t>IKE Phase 1: </a:t>
            </a:r>
            <a:r>
              <a:rPr lang="en-US" sz="4000" dirty="0" err="1"/>
              <a:t>SymmetricKey</a:t>
            </a:r>
            <a:r>
              <a:rPr lang="en-US" sz="4000" dirty="0"/>
              <a:t> (Aggressive Mode)</a:t>
            </a:r>
            <a:endParaRPr 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300" y="4800600"/>
            <a:ext cx="6591300" cy="1828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Same format as digital signature aggressive mode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 trying to hide identities…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 a result, does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have problems of main mode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does not (pretend to) hide identities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750867-EC42-EE34-0532-E0A713231D48}"/>
              </a:ext>
            </a:extLst>
          </p:cNvPr>
          <p:cNvGrpSpPr/>
          <p:nvPr/>
        </p:nvGrpSpPr>
        <p:grpSpPr>
          <a:xfrm>
            <a:off x="685800" y="2115794"/>
            <a:ext cx="7858125" cy="2136577"/>
            <a:chOff x="685800" y="1768475"/>
            <a:chExt cx="7858125" cy="2136577"/>
          </a:xfrm>
        </p:grpSpPr>
        <p:sp>
          <p:nvSpPr>
            <p:cNvPr id="241670" name="Line 6"/>
            <p:cNvSpPr>
              <a:spLocks noChangeShapeType="1"/>
            </p:cNvSpPr>
            <p:nvPr/>
          </p:nvSpPr>
          <p:spPr bwMode="auto">
            <a:xfrm flipV="1">
              <a:off x="1905000" y="2292350"/>
              <a:ext cx="5410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1671" name="Line 7"/>
            <p:cNvSpPr>
              <a:spLocks noChangeShapeType="1"/>
            </p:cNvSpPr>
            <p:nvPr/>
          </p:nvSpPr>
          <p:spPr bwMode="auto">
            <a:xfrm flipH="1" flipV="1">
              <a:off x="1828800" y="3232150"/>
              <a:ext cx="5486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1672" name="Rectangle 8"/>
            <p:cNvSpPr>
              <a:spLocks noChangeArrowheads="1"/>
            </p:cNvSpPr>
            <p:nvPr/>
          </p:nvSpPr>
          <p:spPr bwMode="auto">
            <a:xfrm>
              <a:off x="760413" y="3581400"/>
              <a:ext cx="5738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0">
                  <a:latin typeface="+mn-lt"/>
                </a:rPr>
                <a:t>Alice</a:t>
              </a:r>
            </a:p>
          </p:txBody>
        </p:sp>
        <p:sp>
          <p:nvSpPr>
            <p:cNvPr id="241673" name="Rectangle 9"/>
            <p:cNvSpPr>
              <a:spLocks noChangeArrowheads="1"/>
            </p:cNvSpPr>
            <p:nvPr/>
          </p:nvSpPr>
          <p:spPr bwMode="auto">
            <a:xfrm>
              <a:off x="7620000" y="3597275"/>
              <a:ext cx="50411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0">
                  <a:latin typeface="+mn-lt"/>
                </a:rPr>
                <a:t>Bob</a:t>
              </a:r>
            </a:p>
          </p:txBody>
        </p:sp>
        <p:sp>
          <p:nvSpPr>
            <p:cNvPr id="241674" name="Line 10"/>
            <p:cNvSpPr>
              <a:spLocks noChangeShapeType="1"/>
            </p:cNvSpPr>
            <p:nvPr/>
          </p:nvSpPr>
          <p:spPr bwMode="auto">
            <a:xfrm flipV="1">
              <a:off x="1905000" y="3902075"/>
              <a:ext cx="5486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1675" name="Rectangle 11"/>
            <p:cNvSpPr>
              <a:spLocks noChangeArrowheads="1"/>
            </p:cNvSpPr>
            <p:nvPr/>
          </p:nvSpPr>
          <p:spPr bwMode="auto">
            <a:xfrm>
              <a:off x="2438400" y="1768475"/>
              <a:ext cx="242626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0">
                  <a:latin typeface="+mn-lt"/>
                </a:rPr>
                <a:t>IC, “Alice”, g</a:t>
              </a:r>
              <a:r>
                <a:rPr lang="en-US" sz="1400" b="0" baseline="30000">
                  <a:latin typeface="+mn-lt"/>
                </a:rPr>
                <a:t>a</a:t>
              </a:r>
              <a:r>
                <a:rPr lang="en-US" sz="1400" b="0">
                  <a:latin typeface="+mn-lt"/>
                </a:rPr>
                <a:t> mod p, R</a:t>
              </a:r>
              <a:r>
                <a:rPr lang="en-US" sz="1400" b="0" baseline="-25000">
                  <a:latin typeface="+mn-lt"/>
                </a:rPr>
                <a:t>A</a:t>
              </a:r>
              <a:r>
                <a:rPr lang="en-US" sz="1400" b="0">
                  <a:latin typeface="+mn-lt"/>
                </a:rPr>
                <a:t>,</a:t>
              </a:r>
              <a:r>
                <a:rPr lang="en-US" sz="1400" b="0" baseline="-25000">
                  <a:latin typeface="+mn-lt"/>
                </a:rPr>
                <a:t> </a:t>
              </a:r>
              <a:r>
                <a:rPr lang="en-US" sz="1400" b="0">
                  <a:latin typeface="+mn-lt"/>
                </a:rPr>
                <a:t>CP</a:t>
              </a:r>
            </a:p>
          </p:txBody>
        </p:sp>
        <p:sp>
          <p:nvSpPr>
            <p:cNvPr id="241676" name="Rectangle 12"/>
            <p:cNvSpPr>
              <a:spLocks noChangeArrowheads="1"/>
            </p:cNvSpPr>
            <p:nvPr/>
          </p:nvSpPr>
          <p:spPr bwMode="auto">
            <a:xfrm>
              <a:off x="3618114" y="2378075"/>
              <a:ext cx="183792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b="0">
                  <a:latin typeface="+mn-lt"/>
                </a:rPr>
                <a:t>IC,RC, “Bob”, R</a:t>
              </a:r>
              <a:r>
                <a:rPr lang="en-US" sz="1400" b="0" baseline="-25000">
                  <a:latin typeface="+mn-lt"/>
                </a:rPr>
                <a:t>B</a:t>
              </a:r>
              <a:r>
                <a:rPr lang="en-US" sz="1400" b="0">
                  <a:latin typeface="+mn-lt"/>
                </a:rPr>
                <a:t>,</a:t>
              </a:r>
              <a:r>
                <a:rPr lang="en-US" sz="1400" b="0" baseline="-25000">
                  <a:latin typeface="+mn-lt"/>
                </a:rPr>
                <a:t> </a:t>
              </a:r>
            </a:p>
            <a:p>
              <a:pPr algn="ctr" eaLnBrk="0" hangingPunct="0"/>
              <a:r>
                <a:rPr lang="en-US" sz="1400" b="0">
                  <a:latin typeface="+mn-lt"/>
                </a:rPr>
                <a:t>g</a:t>
              </a:r>
              <a:r>
                <a:rPr lang="en-US" sz="1400" b="0" baseline="30000">
                  <a:latin typeface="+mn-lt"/>
                </a:rPr>
                <a:t>b</a:t>
              </a:r>
              <a:r>
                <a:rPr lang="en-US" sz="1400" b="0">
                  <a:latin typeface="+mn-lt"/>
                </a:rPr>
                <a:t> mod p, CS, proof</a:t>
              </a:r>
              <a:r>
                <a:rPr lang="en-US" sz="1400" b="0" baseline="-25000">
                  <a:latin typeface="+mn-lt"/>
                </a:rPr>
                <a:t>B</a:t>
              </a:r>
              <a:endParaRPr lang="en-US" sz="3600" b="0" baseline="-25000">
                <a:latin typeface="+mn-lt"/>
              </a:endParaRPr>
            </a:p>
          </p:txBody>
        </p:sp>
        <p:sp>
          <p:nvSpPr>
            <p:cNvPr id="241677" name="Rectangle 13"/>
            <p:cNvSpPr>
              <a:spLocks noChangeArrowheads="1"/>
            </p:cNvSpPr>
            <p:nvPr/>
          </p:nvSpPr>
          <p:spPr bwMode="auto">
            <a:xfrm>
              <a:off x="3473450" y="3394075"/>
              <a:ext cx="127470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0">
                  <a:latin typeface="+mn-lt"/>
                </a:rPr>
                <a:t>IC,RC, proof</a:t>
              </a:r>
              <a:r>
                <a:rPr lang="en-US" sz="1400" b="0" baseline="-25000">
                  <a:latin typeface="+mn-lt"/>
                </a:rPr>
                <a:t>A</a:t>
              </a:r>
              <a:endParaRPr lang="en-US" sz="4400" b="0" baseline="-25000">
                <a:latin typeface="+mn-lt"/>
              </a:endParaRPr>
            </a:p>
          </p:txBody>
        </p:sp>
        <p:pic>
          <p:nvPicPr>
            <p:cNvPr id="241678" name="Picture 1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2033588"/>
              <a:ext cx="946150" cy="1624012"/>
            </a:xfrm>
            <a:prstGeom prst="rect">
              <a:avLst/>
            </a:prstGeom>
            <a:noFill/>
          </p:spPr>
        </p:pic>
        <p:pic>
          <p:nvPicPr>
            <p:cNvPr id="241679" name="Picture 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67600" y="1981200"/>
              <a:ext cx="1076325" cy="16652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0345989-4176-3A4B-B2B1-9322E2D5DB68}" type="slidenum">
              <a:rPr lang="en-US" smtClean="0">
                <a:latin typeface="Times New Roman" charset="0"/>
              </a:rPr>
              <a:pPr/>
              <a:t>121</a:t>
            </a:fld>
            <a:endParaRPr lang="en-US" dirty="0">
              <a:latin typeface="Times New Roman" charset="0"/>
            </a:endParaRPr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z="4000" dirty="0"/>
              <a:t>IKE Phase 1: Public Key Encryption (Main Mode)</a:t>
            </a:r>
            <a:endParaRPr lang="en-US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4876800"/>
            <a:ext cx="6477000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CP = crypto proposed, CS = crypto selected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IC = initiator “cookie”, RC = responder “cookie”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h(IC,RC,g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SKEYID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g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h(SKEYID,g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,IC,RC,CP,“Alice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795A67-72D9-A4B9-A15C-A6FE2251A279}"/>
              </a:ext>
            </a:extLst>
          </p:cNvPr>
          <p:cNvGrpSpPr/>
          <p:nvPr/>
        </p:nvGrpSpPr>
        <p:grpSpPr>
          <a:xfrm>
            <a:off x="958850" y="1752600"/>
            <a:ext cx="7280275" cy="2819400"/>
            <a:chOff x="958850" y="1295400"/>
            <a:chExt cx="7280275" cy="2819400"/>
          </a:xfrm>
        </p:grpSpPr>
        <p:sp>
          <p:nvSpPr>
            <p:cNvPr id="242694" name="Line 6"/>
            <p:cNvSpPr>
              <a:spLocks noChangeShapeType="1"/>
            </p:cNvSpPr>
            <p:nvPr/>
          </p:nvSpPr>
          <p:spPr bwMode="auto">
            <a:xfrm flipV="1">
              <a:off x="2209800" y="1752600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2695" name="Line 7"/>
            <p:cNvSpPr>
              <a:spLocks noChangeShapeType="1"/>
            </p:cNvSpPr>
            <p:nvPr/>
          </p:nvSpPr>
          <p:spPr bwMode="auto">
            <a:xfrm flipH="1" flipV="1">
              <a:off x="2133600" y="2209800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2696" name="Rectangle 8"/>
            <p:cNvSpPr>
              <a:spLocks noChangeArrowheads="1"/>
            </p:cNvSpPr>
            <p:nvPr/>
          </p:nvSpPr>
          <p:spPr bwMode="auto">
            <a:xfrm>
              <a:off x="989013" y="3521075"/>
              <a:ext cx="5738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0">
                  <a:latin typeface="+mn-lt"/>
                </a:rPr>
                <a:t>Alice</a:t>
              </a:r>
            </a:p>
          </p:txBody>
        </p:sp>
        <p:sp>
          <p:nvSpPr>
            <p:cNvPr id="242697" name="Rectangle 9"/>
            <p:cNvSpPr>
              <a:spLocks noChangeArrowheads="1"/>
            </p:cNvSpPr>
            <p:nvPr/>
          </p:nvSpPr>
          <p:spPr bwMode="auto">
            <a:xfrm>
              <a:off x="7346950" y="3505200"/>
              <a:ext cx="50411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0">
                  <a:latin typeface="+mn-lt"/>
                </a:rPr>
                <a:t>Bob</a:t>
              </a:r>
            </a:p>
          </p:txBody>
        </p:sp>
        <p:sp>
          <p:nvSpPr>
            <p:cNvPr id="242698" name="Line 10"/>
            <p:cNvSpPr>
              <a:spLocks noChangeShapeType="1"/>
            </p:cNvSpPr>
            <p:nvPr/>
          </p:nvSpPr>
          <p:spPr bwMode="auto">
            <a:xfrm flipV="1">
              <a:off x="2209800" y="2690813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2699" name="Rectangle 11"/>
            <p:cNvSpPr>
              <a:spLocks noChangeArrowheads="1"/>
            </p:cNvSpPr>
            <p:nvPr/>
          </p:nvSpPr>
          <p:spPr bwMode="auto">
            <a:xfrm>
              <a:off x="3733800" y="1295400"/>
              <a:ext cx="71012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0">
                  <a:latin typeface="+mn-lt"/>
                </a:rPr>
                <a:t>IC, CP</a:t>
              </a:r>
            </a:p>
          </p:txBody>
        </p:sp>
        <p:sp>
          <p:nvSpPr>
            <p:cNvPr id="242700" name="Rectangle 12"/>
            <p:cNvSpPr>
              <a:spLocks noChangeArrowheads="1"/>
            </p:cNvSpPr>
            <p:nvPr/>
          </p:nvSpPr>
          <p:spPr bwMode="auto">
            <a:xfrm>
              <a:off x="3498850" y="1752600"/>
              <a:ext cx="102256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0" dirty="0">
                  <a:latin typeface="+mn-lt"/>
                </a:rPr>
                <a:t>IC,RC, CS</a:t>
              </a:r>
            </a:p>
          </p:txBody>
        </p:sp>
        <p:sp>
          <p:nvSpPr>
            <p:cNvPr id="242701" name="Rectangle 13"/>
            <p:cNvSpPr>
              <a:spLocks noChangeArrowheads="1"/>
            </p:cNvSpPr>
            <p:nvPr/>
          </p:nvSpPr>
          <p:spPr bwMode="auto">
            <a:xfrm>
              <a:off x="2362200" y="2260600"/>
              <a:ext cx="307194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0">
                  <a:latin typeface="+mn-lt"/>
                </a:rPr>
                <a:t>IC,RC, g</a:t>
              </a:r>
              <a:r>
                <a:rPr lang="en-US" sz="1400" b="0" baseline="30000">
                  <a:latin typeface="+mn-lt"/>
                </a:rPr>
                <a:t>a</a:t>
              </a:r>
              <a:r>
                <a:rPr lang="en-US" sz="1400" b="0">
                  <a:latin typeface="+mn-lt"/>
                </a:rPr>
                <a:t> mod p, {R</a:t>
              </a:r>
              <a:r>
                <a:rPr lang="en-US" sz="1400" b="0" baseline="-25000">
                  <a:latin typeface="+mn-lt"/>
                </a:rPr>
                <a:t>A</a:t>
              </a:r>
              <a:r>
                <a:rPr lang="en-US" sz="1400" b="0">
                  <a:latin typeface="+mn-lt"/>
                </a:rPr>
                <a:t>}</a:t>
              </a:r>
              <a:r>
                <a:rPr lang="en-US" sz="1400" b="0" baseline="-25000">
                  <a:latin typeface="+mn-lt"/>
                </a:rPr>
                <a:t>Bob</a:t>
              </a:r>
              <a:r>
                <a:rPr lang="en-US" sz="1400" b="0">
                  <a:latin typeface="+mn-lt"/>
                </a:rPr>
                <a:t>, {“Alice”}</a:t>
              </a:r>
              <a:r>
                <a:rPr lang="en-US" sz="1400" b="0" baseline="-25000">
                  <a:latin typeface="+mn-lt"/>
                </a:rPr>
                <a:t>Bob</a:t>
              </a:r>
              <a:endParaRPr lang="en-US" sz="1400" b="0">
                <a:latin typeface="+mn-lt"/>
              </a:endParaRPr>
            </a:p>
          </p:txBody>
        </p:sp>
        <p:sp>
          <p:nvSpPr>
            <p:cNvPr id="242702" name="Rectangle 14"/>
            <p:cNvSpPr>
              <a:spLocks noChangeArrowheads="1"/>
            </p:cNvSpPr>
            <p:nvPr/>
          </p:nvSpPr>
          <p:spPr bwMode="auto">
            <a:xfrm>
              <a:off x="2971800" y="3200400"/>
              <a:ext cx="17210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0">
                  <a:latin typeface="+mn-lt"/>
                </a:rPr>
                <a:t>IC,RC, E(proof</a:t>
              </a:r>
              <a:r>
                <a:rPr lang="en-US" sz="1400" b="0" baseline="-25000">
                  <a:latin typeface="+mn-lt"/>
                </a:rPr>
                <a:t>A</a:t>
              </a:r>
              <a:r>
                <a:rPr lang="en-US" sz="1400" b="0">
                  <a:latin typeface="+mn-lt"/>
                </a:rPr>
                <a:t>, K)</a:t>
              </a:r>
            </a:p>
          </p:txBody>
        </p:sp>
        <p:sp>
          <p:nvSpPr>
            <p:cNvPr id="242703" name="Line 15"/>
            <p:cNvSpPr>
              <a:spLocks noChangeShapeType="1"/>
            </p:cNvSpPr>
            <p:nvPr/>
          </p:nvSpPr>
          <p:spPr bwMode="auto">
            <a:xfrm flipH="1" flipV="1">
              <a:off x="2133600" y="3200400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2704" name="Rectangle 16"/>
            <p:cNvSpPr>
              <a:spLocks noChangeArrowheads="1"/>
            </p:cNvSpPr>
            <p:nvPr/>
          </p:nvSpPr>
          <p:spPr bwMode="auto">
            <a:xfrm>
              <a:off x="2355850" y="2794000"/>
              <a:ext cx="30951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0">
                  <a:latin typeface="+mn-lt"/>
                </a:rPr>
                <a:t>IC,RC, g</a:t>
              </a:r>
              <a:r>
                <a:rPr lang="en-US" sz="1400" b="0" baseline="30000">
                  <a:latin typeface="+mn-lt"/>
                </a:rPr>
                <a:t>b</a:t>
              </a:r>
              <a:r>
                <a:rPr lang="en-US" sz="1400" b="0">
                  <a:latin typeface="+mn-lt"/>
                </a:rPr>
                <a:t> mod p, {R</a:t>
              </a:r>
              <a:r>
                <a:rPr lang="en-US" sz="1400" b="0" baseline="-25000">
                  <a:latin typeface="+mn-lt"/>
                </a:rPr>
                <a:t>B</a:t>
              </a:r>
              <a:r>
                <a:rPr lang="en-US" sz="1400" b="0">
                  <a:latin typeface="+mn-lt"/>
                </a:rPr>
                <a:t>}</a:t>
              </a:r>
              <a:r>
                <a:rPr lang="en-US" sz="1400" b="0" baseline="-25000">
                  <a:latin typeface="+mn-lt"/>
                </a:rPr>
                <a:t>Alice</a:t>
              </a:r>
              <a:r>
                <a:rPr lang="en-US" sz="1400" b="0">
                  <a:latin typeface="+mn-lt"/>
                </a:rPr>
                <a:t>, {“Bob”}</a:t>
              </a:r>
              <a:r>
                <a:rPr lang="en-US" sz="1400" b="0" baseline="-25000">
                  <a:latin typeface="+mn-lt"/>
                </a:rPr>
                <a:t>Alice</a:t>
              </a:r>
              <a:endParaRPr lang="en-US" sz="1400" b="0">
                <a:latin typeface="+mn-lt"/>
              </a:endParaRPr>
            </a:p>
          </p:txBody>
        </p:sp>
        <p:sp>
          <p:nvSpPr>
            <p:cNvPr id="242705" name="Line 17"/>
            <p:cNvSpPr>
              <a:spLocks noChangeShapeType="1"/>
            </p:cNvSpPr>
            <p:nvPr/>
          </p:nvSpPr>
          <p:spPr bwMode="auto">
            <a:xfrm flipV="1">
              <a:off x="2209800" y="3657600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2706" name="Line 18"/>
            <p:cNvSpPr>
              <a:spLocks noChangeShapeType="1"/>
            </p:cNvSpPr>
            <p:nvPr/>
          </p:nvSpPr>
          <p:spPr bwMode="auto">
            <a:xfrm flipH="1" flipV="1">
              <a:off x="2133600" y="4114800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2707" name="Rectangle 19"/>
            <p:cNvSpPr>
              <a:spLocks noChangeArrowheads="1"/>
            </p:cNvSpPr>
            <p:nvPr/>
          </p:nvSpPr>
          <p:spPr bwMode="auto">
            <a:xfrm>
              <a:off x="2971800" y="3657600"/>
              <a:ext cx="17210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0">
                  <a:latin typeface="+mn-lt"/>
                </a:rPr>
                <a:t>IC,RC, E(proof</a:t>
              </a:r>
              <a:r>
                <a:rPr lang="en-US" sz="1400" b="0" baseline="-25000">
                  <a:latin typeface="+mn-lt"/>
                </a:rPr>
                <a:t>B</a:t>
              </a:r>
              <a:r>
                <a:rPr lang="en-US" sz="1400" b="0">
                  <a:latin typeface="+mn-lt"/>
                </a:rPr>
                <a:t>, K)</a:t>
              </a:r>
            </a:p>
          </p:txBody>
        </p:sp>
        <p:pic>
          <p:nvPicPr>
            <p:cNvPr id="242708" name="Picture 2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58850" y="1905000"/>
              <a:ext cx="946150" cy="1624013"/>
            </a:xfrm>
            <a:prstGeom prst="rect">
              <a:avLst/>
            </a:prstGeom>
            <a:noFill/>
          </p:spPr>
        </p:pic>
        <p:pic>
          <p:nvPicPr>
            <p:cNvPr id="242709" name="Picture 2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62800" y="1828800"/>
              <a:ext cx="1076325" cy="16652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A8E8408-E19A-4845-8BC0-D2DDA8AB33AC}" type="slidenum">
              <a:rPr lang="en-US" smtClean="0">
                <a:latin typeface="Times New Roman" charset="0"/>
              </a:rPr>
              <a:pPr/>
              <a:t>122</a:t>
            </a:fld>
            <a:endParaRPr lang="en-US" dirty="0">
              <a:latin typeface="Times New Roman" charset="0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295400"/>
          </a:xfrm>
        </p:spPr>
        <p:txBody>
          <a:bodyPr/>
          <a:lstStyle/>
          <a:p>
            <a:r>
              <a:rPr lang="en-US" sz="4000" dirty="0"/>
              <a:t>IKE Phase 1: Public Key Encryption (Aggressive Mode)</a:t>
            </a:r>
            <a:endParaRPr lang="en-US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5016699"/>
            <a:ext cx="6400800" cy="1688901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computed as in main mode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 that identities are hidden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only aggressive mode to hide identities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why have main mode?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94CDAA5-4D69-249B-C55D-9375DA727555}"/>
              </a:ext>
            </a:extLst>
          </p:cNvPr>
          <p:cNvGrpSpPr/>
          <p:nvPr/>
        </p:nvGrpSpPr>
        <p:grpSpPr>
          <a:xfrm>
            <a:off x="609600" y="2301875"/>
            <a:ext cx="7934325" cy="2349302"/>
            <a:chOff x="609600" y="1768475"/>
            <a:chExt cx="7934325" cy="2349302"/>
          </a:xfrm>
        </p:grpSpPr>
        <p:sp>
          <p:nvSpPr>
            <p:cNvPr id="243718" name="Line 6"/>
            <p:cNvSpPr>
              <a:spLocks noChangeShapeType="1"/>
            </p:cNvSpPr>
            <p:nvPr/>
          </p:nvSpPr>
          <p:spPr bwMode="auto">
            <a:xfrm flipV="1">
              <a:off x="1905000" y="2352675"/>
              <a:ext cx="5410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3719" name="Line 7"/>
            <p:cNvSpPr>
              <a:spLocks noChangeShapeType="1"/>
            </p:cNvSpPr>
            <p:nvPr/>
          </p:nvSpPr>
          <p:spPr bwMode="auto">
            <a:xfrm flipH="1" flipV="1">
              <a:off x="1828800" y="3292475"/>
              <a:ext cx="5486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3720" name="Rectangle 8"/>
            <p:cNvSpPr>
              <a:spLocks noChangeArrowheads="1"/>
            </p:cNvSpPr>
            <p:nvPr/>
          </p:nvSpPr>
          <p:spPr bwMode="auto">
            <a:xfrm>
              <a:off x="685800" y="3810000"/>
              <a:ext cx="5738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0">
                  <a:latin typeface="+mn-lt"/>
                </a:rPr>
                <a:t>Alice</a:t>
              </a:r>
            </a:p>
          </p:txBody>
        </p:sp>
        <p:sp>
          <p:nvSpPr>
            <p:cNvPr id="243721" name="Rectangle 9"/>
            <p:cNvSpPr>
              <a:spLocks noChangeArrowheads="1"/>
            </p:cNvSpPr>
            <p:nvPr/>
          </p:nvSpPr>
          <p:spPr bwMode="auto">
            <a:xfrm>
              <a:off x="7620000" y="3733800"/>
              <a:ext cx="50411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0">
                  <a:latin typeface="+mn-lt"/>
                </a:rPr>
                <a:t>Bob</a:t>
              </a:r>
            </a:p>
          </p:txBody>
        </p:sp>
        <p:sp>
          <p:nvSpPr>
            <p:cNvPr id="243722" name="Line 10"/>
            <p:cNvSpPr>
              <a:spLocks noChangeShapeType="1"/>
            </p:cNvSpPr>
            <p:nvPr/>
          </p:nvSpPr>
          <p:spPr bwMode="auto">
            <a:xfrm flipV="1">
              <a:off x="1905000" y="3962400"/>
              <a:ext cx="5486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3723" name="Rectangle 11"/>
            <p:cNvSpPr>
              <a:spLocks noChangeArrowheads="1"/>
            </p:cNvSpPr>
            <p:nvPr/>
          </p:nvSpPr>
          <p:spPr bwMode="auto">
            <a:xfrm>
              <a:off x="3717156" y="1768475"/>
              <a:ext cx="166841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b="0" dirty="0">
                  <a:latin typeface="+mn-lt"/>
                </a:rPr>
                <a:t>IC, CP, </a:t>
              </a:r>
              <a:r>
                <a:rPr lang="en-US" sz="1400" b="0" dirty="0" err="1">
                  <a:latin typeface="+mn-lt"/>
                </a:rPr>
                <a:t>g</a:t>
              </a:r>
              <a:r>
                <a:rPr lang="en-US" sz="1400" b="0" baseline="30000" dirty="0" err="1">
                  <a:latin typeface="+mn-lt"/>
                </a:rPr>
                <a:t>a</a:t>
              </a:r>
              <a:r>
                <a:rPr lang="en-US" sz="1400" b="0" dirty="0">
                  <a:latin typeface="+mn-lt"/>
                </a:rPr>
                <a:t> mod </a:t>
              </a:r>
              <a:r>
                <a:rPr lang="en-US" sz="1400" b="0" dirty="0" err="1">
                  <a:latin typeface="+mn-lt"/>
                </a:rPr>
                <a:t>p</a:t>
              </a:r>
              <a:r>
                <a:rPr lang="en-US" sz="1400" b="0" dirty="0">
                  <a:latin typeface="+mn-lt"/>
                </a:rPr>
                <a:t>,</a:t>
              </a:r>
            </a:p>
            <a:p>
              <a:pPr algn="ctr" eaLnBrk="0" hangingPunct="0"/>
              <a:r>
                <a:rPr lang="en-US" sz="1400" b="0" dirty="0">
                  <a:latin typeface="+mn-lt"/>
                </a:rPr>
                <a:t>{“</a:t>
              </a:r>
              <a:r>
                <a:rPr lang="en-US" sz="1400" b="0" dirty="0" err="1">
                  <a:latin typeface="+mn-lt"/>
                </a:rPr>
                <a:t>Alice”}</a:t>
              </a:r>
              <a:r>
                <a:rPr lang="en-US" sz="1400" b="0" baseline="-25000" dirty="0" err="1">
                  <a:latin typeface="+mn-lt"/>
                </a:rPr>
                <a:t>Bob</a:t>
              </a:r>
              <a:r>
                <a:rPr lang="en-US" sz="1400" b="0" dirty="0">
                  <a:latin typeface="+mn-lt"/>
                </a:rPr>
                <a:t>, {</a:t>
              </a:r>
              <a:r>
                <a:rPr lang="en-US" sz="1400" b="0" dirty="0" err="1">
                  <a:latin typeface="+mn-lt"/>
                </a:rPr>
                <a:t>R</a:t>
              </a:r>
              <a:r>
                <a:rPr lang="en-US" sz="1400" b="0" baseline="-25000" dirty="0" err="1">
                  <a:latin typeface="+mn-lt"/>
                </a:rPr>
                <a:t>A</a:t>
              </a:r>
              <a:r>
                <a:rPr lang="en-US" sz="1400" b="0" dirty="0" err="1">
                  <a:latin typeface="+mn-lt"/>
                </a:rPr>
                <a:t>}</a:t>
              </a:r>
              <a:r>
                <a:rPr lang="en-US" sz="1400" b="0" baseline="-25000" dirty="0" err="1">
                  <a:latin typeface="+mn-lt"/>
                </a:rPr>
                <a:t>Bob</a:t>
              </a:r>
              <a:endParaRPr lang="en-US" sz="1400" b="0" dirty="0">
                <a:latin typeface="+mn-lt"/>
              </a:endParaRPr>
            </a:p>
          </p:txBody>
        </p:sp>
        <p:sp>
          <p:nvSpPr>
            <p:cNvPr id="243724" name="Rectangle 12"/>
            <p:cNvSpPr>
              <a:spLocks noChangeArrowheads="1"/>
            </p:cNvSpPr>
            <p:nvPr/>
          </p:nvSpPr>
          <p:spPr bwMode="auto">
            <a:xfrm>
              <a:off x="3476601" y="2420938"/>
              <a:ext cx="226382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b="0">
                  <a:latin typeface="+mn-lt"/>
                </a:rPr>
                <a:t>IC,RC, CS, g</a:t>
              </a:r>
              <a:r>
                <a:rPr lang="en-US" sz="1400" b="0" baseline="30000">
                  <a:latin typeface="+mn-lt"/>
                </a:rPr>
                <a:t>b</a:t>
              </a:r>
              <a:r>
                <a:rPr lang="en-US" sz="1400" b="0">
                  <a:latin typeface="+mn-lt"/>
                </a:rPr>
                <a:t> mod p, </a:t>
              </a:r>
            </a:p>
            <a:p>
              <a:pPr algn="ctr" eaLnBrk="0" hangingPunct="0"/>
              <a:r>
                <a:rPr lang="en-US" sz="1400" b="0">
                  <a:latin typeface="+mn-lt"/>
                </a:rPr>
                <a:t>{“Bob”}</a:t>
              </a:r>
              <a:r>
                <a:rPr lang="en-US" sz="1400" b="0" baseline="-25000">
                  <a:latin typeface="+mn-lt"/>
                </a:rPr>
                <a:t>Alice</a:t>
              </a:r>
              <a:r>
                <a:rPr lang="en-US" sz="1400" b="0">
                  <a:latin typeface="+mn-lt"/>
                </a:rPr>
                <a:t>, {R</a:t>
              </a:r>
              <a:r>
                <a:rPr lang="en-US" sz="1400" b="0" baseline="-25000">
                  <a:latin typeface="+mn-lt"/>
                </a:rPr>
                <a:t>B</a:t>
              </a:r>
              <a:r>
                <a:rPr lang="en-US" sz="1400" b="0">
                  <a:latin typeface="+mn-lt"/>
                </a:rPr>
                <a:t>}</a:t>
              </a:r>
              <a:r>
                <a:rPr lang="en-US" sz="1400" b="0" baseline="-25000">
                  <a:latin typeface="+mn-lt"/>
                </a:rPr>
                <a:t>Alice</a:t>
              </a:r>
              <a:r>
                <a:rPr lang="en-US" sz="1400" b="0">
                  <a:latin typeface="+mn-lt"/>
                </a:rPr>
                <a:t>,</a:t>
              </a:r>
              <a:r>
                <a:rPr lang="en-US" sz="1400" b="0" baseline="-25000">
                  <a:latin typeface="+mn-lt"/>
                </a:rPr>
                <a:t> </a:t>
              </a:r>
              <a:r>
                <a:rPr lang="en-US" sz="1400" b="0">
                  <a:latin typeface="+mn-lt"/>
                </a:rPr>
                <a:t>proof</a:t>
              </a:r>
              <a:r>
                <a:rPr lang="en-US" sz="1400" b="0" baseline="-25000">
                  <a:latin typeface="+mn-lt"/>
                </a:rPr>
                <a:t>B</a:t>
              </a:r>
            </a:p>
          </p:txBody>
        </p:sp>
        <p:sp>
          <p:nvSpPr>
            <p:cNvPr id="243725" name="Rectangle 13"/>
            <p:cNvSpPr>
              <a:spLocks noChangeArrowheads="1"/>
            </p:cNvSpPr>
            <p:nvPr/>
          </p:nvSpPr>
          <p:spPr bwMode="auto">
            <a:xfrm>
              <a:off x="3397250" y="3473450"/>
              <a:ext cx="127470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0">
                  <a:latin typeface="+mn-lt"/>
                </a:rPr>
                <a:t>IC,RC, proof</a:t>
              </a:r>
              <a:r>
                <a:rPr lang="en-US" sz="1400" b="0" baseline="-25000">
                  <a:latin typeface="+mn-lt"/>
                </a:rPr>
                <a:t>A</a:t>
              </a:r>
              <a:endParaRPr lang="en-US" sz="4400" b="0" baseline="-25000">
                <a:latin typeface="+mn-lt"/>
              </a:endParaRPr>
            </a:p>
          </p:txBody>
        </p:sp>
        <p:pic>
          <p:nvPicPr>
            <p:cNvPr id="243726" name="Picture 1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9600" y="2262188"/>
              <a:ext cx="946150" cy="1624012"/>
            </a:xfrm>
            <a:prstGeom prst="rect">
              <a:avLst/>
            </a:prstGeom>
            <a:noFill/>
          </p:spPr>
        </p:pic>
        <p:pic>
          <p:nvPicPr>
            <p:cNvPr id="243727" name="Picture 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67600" y="2057400"/>
              <a:ext cx="1076325" cy="16652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090C1E6-C135-C442-80E2-39AB9114AC56}" type="slidenum">
              <a:rPr lang="en-US" smtClean="0">
                <a:latin typeface="Times New Roman" charset="0"/>
              </a:rPr>
              <a:pPr/>
              <a:t>123</a:t>
            </a:fld>
            <a:endParaRPr lang="en-US" dirty="0">
              <a:latin typeface="Times New Roman" charset="0"/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01000" cy="1143000"/>
          </a:xfrm>
        </p:spPr>
        <p:txBody>
          <a:bodyPr/>
          <a:lstStyle/>
          <a:p>
            <a:r>
              <a:rPr lang="en-US" sz="4000" dirty="0"/>
              <a:t>Public Key Encryption Issue?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3276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encryption, aggressive mode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</a:t>
            </a: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Trudy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generates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Exponents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Nonces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can compute “valid” keys and proofs: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30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SKEYID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en-US" sz="20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en-US" sz="20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baseline="-25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Also true of main mode</a:t>
            </a:r>
            <a:endParaRPr lang="en-US" sz="2000" b="1" baseline="-25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CE5A40F-5021-BD4A-93C7-59A6842B1DBF}" type="slidenum">
              <a:rPr lang="en-US" smtClean="0">
                <a:latin typeface="Times New Roman" charset="0"/>
              </a:rPr>
              <a:pPr/>
              <a:t>124</a:t>
            </a:fld>
            <a:endParaRPr lang="en-US" dirty="0">
              <a:latin typeface="Times New Roman" charset="0"/>
            </a:endParaRP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01000" cy="1143000"/>
          </a:xfrm>
        </p:spPr>
        <p:txBody>
          <a:bodyPr/>
          <a:lstStyle/>
          <a:p>
            <a:r>
              <a:rPr lang="en-US" dirty="0"/>
              <a:t>Public Key Encryption Issue?</a:t>
            </a:r>
          </a:p>
        </p:txBody>
      </p:sp>
      <p:sp>
        <p:nvSpPr>
          <p:cNvPr id="2457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5105400"/>
            <a:ext cx="7772400" cy="17526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can create exchange that appears to be between Alice and Bob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Appears valid to any observer, </a:t>
            </a: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including Alice and Bob!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5848B28-007D-8094-E39F-69B9EC295CC5}"/>
              </a:ext>
            </a:extLst>
          </p:cNvPr>
          <p:cNvGrpSpPr/>
          <p:nvPr/>
        </p:nvGrpSpPr>
        <p:grpSpPr>
          <a:xfrm>
            <a:off x="381000" y="1981200"/>
            <a:ext cx="8202613" cy="2482850"/>
            <a:chOff x="381000" y="1219200"/>
            <a:chExt cx="8202613" cy="2482850"/>
          </a:xfrm>
        </p:grpSpPr>
        <p:sp>
          <p:nvSpPr>
            <p:cNvPr id="245763" name="Rectangle 3"/>
            <p:cNvSpPr>
              <a:spLocks noChangeArrowheads="1"/>
            </p:cNvSpPr>
            <p:nvPr/>
          </p:nvSpPr>
          <p:spPr bwMode="auto">
            <a:xfrm>
              <a:off x="484126" y="3168650"/>
              <a:ext cx="803400" cy="444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400" b="0">
                  <a:latin typeface="+mn-lt"/>
                </a:rPr>
                <a:t>Trudy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400" b="0">
                  <a:latin typeface="+mn-lt"/>
                </a:rPr>
                <a:t>as Alice</a:t>
              </a:r>
            </a:p>
          </p:txBody>
        </p:sp>
        <p:sp>
          <p:nvSpPr>
            <p:cNvPr id="245764" name="Rectangle 4"/>
            <p:cNvSpPr>
              <a:spLocks noChangeArrowheads="1"/>
            </p:cNvSpPr>
            <p:nvPr/>
          </p:nvSpPr>
          <p:spPr bwMode="auto">
            <a:xfrm>
              <a:off x="7683963" y="3168650"/>
              <a:ext cx="743613" cy="444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400" b="0">
                  <a:latin typeface="+mn-lt"/>
                </a:rPr>
                <a:t>Trudy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400" b="0">
                  <a:latin typeface="+mn-lt"/>
                </a:rPr>
                <a:t>as Bob</a:t>
              </a:r>
            </a:p>
          </p:txBody>
        </p:sp>
        <p:sp>
          <p:nvSpPr>
            <p:cNvPr id="245768" name="Line 8"/>
            <p:cNvSpPr>
              <a:spLocks noChangeShapeType="1"/>
            </p:cNvSpPr>
            <p:nvPr/>
          </p:nvSpPr>
          <p:spPr bwMode="auto">
            <a:xfrm flipV="1">
              <a:off x="1752600" y="2092325"/>
              <a:ext cx="5410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5769" name="Line 9"/>
            <p:cNvSpPr>
              <a:spLocks noChangeShapeType="1"/>
            </p:cNvSpPr>
            <p:nvPr/>
          </p:nvSpPr>
          <p:spPr bwMode="auto">
            <a:xfrm flipH="1" flipV="1">
              <a:off x="1676400" y="3032125"/>
              <a:ext cx="5486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5770" name="Line 10"/>
            <p:cNvSpPr>
              <a:spLocks noChangeShapeType="1"/>
            </p:cNvSpPr>
            <p:nvPr/>
          </p:nvSpPr>
          <p:spPr bwMode="auto">
            <a:xfrm flipV="1">
              <a:off x="1752600" y="3702050"/>
              <a:ext cx="5486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5771" name="Rectangle 11"/>
            <p:cNvSpPr>
              <a:spLocks noChangeArrowheads="1"/>
            </p:cNvSpPr>
            <p:nvPr/>
          </p:nvSpPr>
          <p:spPr bwMode="auto">
            <a:xfrm>
              <a:off x="4378067" y="1263650"/>
              <a:ext cx="18466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endParaRPr lang="en-US" sz="1400" b="0">
                <a:latin typeface="+mn-lt"/>
              </a:endParaRPr>
            </a:p>
          </p:txBody>
        </p:sp>
        <p:sp>
          <p:nvSpPr>
            <p:cNvPr id="245772" name="Rectangle 12"/>
            <p:cNvSpPr>
              <a:spLocks noChangeArrowheads="1"/>
            </p:cNvSpPr>
            <p:nvPr/>
          </p:nvSpPr>
          <p:spPr bwMode="auto">
            <a:xfrm>
              <a:off x="3323407" y="2160588"/>
              <a:ext cx="226382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b="0">
                  <a:latin typeface="+mn-lt"/>
                </a:rPr>
                <a:t>IC,RC, CS, </a:t>
              </a:r>
              <a:r>
                <a:rPr lang="en-US" sz="1400" b="0">
                  <a:solidFill>
                    <a:srgbClr val="FF0000"/>
                  </a:solidFill>
                  <a:latin typeface="+mn-lt"/>
                </a:rPr>
                <a:t>g</a:t>
              </a:r>
              <a:r>
                <a:rPr lang="en-US" sz="1400" b="0" baseline="30000">
                  <a:solidFill>
                    <a:srgbClr val="FF0000"/>
                  </a:solidFill>
                  <a:latin typeface="+mn-lt"/>
                </a:rPr>
                <a:t>b</a:t>
              </a:r>
              <a:r>
                <a:rPr lang="en-US" sz="1400" b="0">
                  <a:solidFill>
                    <a:srgbClr val="FF0000"/>
                  </a:solidFill>
                  <a:latin typeface="+mn-lt"/>
                </a:rPr>
                <a:t> mod p</a:t>
              </a:r>
              <a:r>
                <a:rPr lang="en-US" sz="1400" b="0">
                  <a:latin typeface="+mn-lt"/>
                </a:rPr>
                <a:t>, </a:t>
              </a:r>
            </a:p>
            <a:p>
              <a:pPr algn="ctr" eaLnBrk="0" hangingPunct="0"/>
              <a:r>
                <a:rPr lang="en-US" sz="1400" b="0">
                  <a:latin typeface="+mn-lt"/>
                </a:rPr>
                <a:t>{“Bob”}</a:t>
              </a:r>
              <a:r>
                <a:rPr lang="en-US" sz="1400" b="0" baseline="-25000">
                  <a:latin typeface="+mn-lt"/>
                </a:rPr>
                <a:t>Alice</a:t>
              </a:r>
              <a:r>
                <a:rPr lang="en-US" sz="1400" b="0">
                  <a:latin typeface="+mn-lt"/>
                </a:rPr>
                <a:t>, {</a:t>
              </a:r>
              <a:r>
                <a:rPr lang="en-US" sz="1400" b="0">
                  <a:solidFill>
                    <a:srgbClr val="FF0000"/>
                  </a:solidFill>
                  <a:latin typeface="+mn-lt"/>
                </a:rPr>
                <a:t>R</a:t>
              </a:r>
              <a:r>
                <a:rPr lang="en-US" sz="1400" b="0" baseline="-25000">
                  <a:solidFill>
                    <a:srgbClr val="FF0000"/>
                  </a:solidFill>
                  <a:latin typeface="+mn-lt"/>
                </a:rPr>
                <a:t>B</a:t>
              </a:r>
              <a:r>
                <a:rPr lang="en-US" sz="1400" b="0">
                  <a:latin typeface="+mn-lt"/>
                </a:rPr>
                <a:t>}</a:t>
              </a:r>
              <a:r>
                <a:rPr lang="en-US" sz="1400" b="0" baseline="-25000">
                  <a:latin typeface="+mn-lt"/>
                </a:rPr>
                <a:t>Alice</a:t>
              </a:r>
              <a:r>
                <a:rPr lang="en-US" sz="1400" b="0">
                  <a:latin typeface="+mn-lt"/>
                </a:rPr>
                <a:t>,</a:t>
              </a:r>
              <a:r>
                <a:rPr lang="en-US" sz="1400" b="0" baseline="-25000">
                  <a:latin typeface="+mn-lt"/>
                </a:rPr>
                <a:t> </a:t>
              </a:r>
              <a:r>
                <a:rPr lang="en-US" sz="1400" b="0">
                  <a:solidFill>
                    <a:srgbClr val="FF0000"/>
                  </a:solidFill>
                  <a:latin typeface="+mn-lt"/>
                </a:rPr>
                <a:t>proof</a:t>
              </a:r>
              <a:r>
                <a:rPr lang="en-US" sz="1400" b="0" baseline="-25000">
                  <a:solidFill>
                    <a:srgbClr val="FF0000"/>
                  </a:solidFill>
                  <a:latin typeface="+mn-lt"/>
                </a:rPr>
                <a:t>B</a:t>
              </a:r>
              <a:endParaRPr lang="en-US" sz="1400" b="0" baseline="-25000">
                <a:latin typeface="+mn-lt"/>
              </a:endParaRPr>
            </a:p>
          </p:txBody>
        </p:sp>
        <p:sp>
          <p:nvSpPr>
            <p:cNvPr id="245773" name="Rectangle 13"/>
            <p:cNvSpPr>
              <a:spLocks noChangeArrowheads="1"/>
            </p:cNvSpPr>
            <p:nvPr/>
          </p:nvSpPr>
          <p:spPr bwMode="auto">
            <a:xfrm>
              <a:off x="3276600" y="3221038"/>
              <a:ext cx="127470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0">
                  <a:latin typeface="+mn-lt"/>
                </a:rPr>
                <a:t>IC,RC, </a:t>
              </a:r>
              <a:r>
                <a:rPr lang="en-US" sz="1400" b="0">
                  <a:solidFill>
                    <a:srgbClr val="FF0000"/>
                  </a:solidFill>
                  <a:latin typeface="+mn-lt"/>
                </a:rPr>
                <a:t>proof</a:t>
              </a:r>
              <a:r>
                <a:rPr lang="en-US" sz="1400" b="0" baseline="-25000">
                  <a:solidFill>
                    <a:srgbClr val="FF0000"/>
                  </a:solidFill>
                  <a:latin typeface="+mn-lt"/>
                </a:rPr>
                <a:t>A</a:t>
              </a:r>
              <a:endParaRPr lang="en-US" sz="1400" b="0" baseline="-25000">
                <a:latin typeface="+mn-lt"/>
              </a:endParaRPr>
            </a:p>
          </p:txBody>
        </p:sp>
        <p:sp>
          <p:nvSpPr>
            <p:cNvPr id="245774" name="Rectangle 14"/>
            <p:cNvSpPr>
              <a:spLocks noChangeArrowheads="1"/>
            </p:cNvSpPr>
            <p:nvPr/>
          </p:nvSpPr>
          <p:spPr bwMode="auto">
            <a:xfrm>
              <a:off x="3529038" y="1219200"/>
              <a:ext cx="166841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b="0">
                  <a:latin typeface="+mn-lt"/>
                </a:rPr>
                <a:t>IC, CP, </a:t>
              </a:r>
              <a:r>
                <a:rPr lang="en-US" sz="1400" b="0">
                  <a:solidFill>
                    <a:srgbClr val="FF0000"/>
                  </a:solidFill>
                  <a:latin typeface="+mn-lt"/>
                </a:rPr>
                <a:t>g</a:t>
              </a:r>
              <a:r>
                <a:rPr lang="en-US" sz="1400" b="0" baseline="30000">
                  <a:solidFill>
                    <a:srgbClr val="FF0000"/>
                  </a:solidFill>
                  <a:latin typeface="+mn-lt"/>
                </a:rPr>
                <a:t>a</a:t>
              </a:r>
              <a:r>
                <a:rPr lang="en-US" sz="1400" b="0">
                  <a:solidFill>
                    <a:srgbClr val="FF0000"/>
                  </a:solidFill>
                  <a:latin typeface="+mn-lt"/>
                </a:rPr>
                <a:t> mod p</a:t>
              </a:r>
              <a:r>
                <a:rPr lang="en-US" sz="1400" b="0">
                  <a:latin typeface="+mn-lt"/>
                </a:rPr>
                <a:t>,</a:t>
              </a:r>
            </a:p>
            <a:p>
              <a:pPr algn="ctr" eaLnBrk="0" hangingPunct="0"/>
              <a:r>
                <a:rPr lang="en-US" sz="1400" b="0">
                  <a:latin typeface="+mn-lt"/>
                </a:rPr>
                <a:t>{“Alice”}</a:t>
              </a:r>
              <a:r>
                <a:rPr lang="en-US" sz="1400" b="0" baseline="-25000">
                  <a:latin typeface="+mn-lt"/>
                </a:rPr>
                <a:t>Bob</a:t>
              </a:r>
              <a:r>
                <a:rPr lang="en-US" sz="1400" b="0">
                  <a:latin typeface="+mn-lt"/>
                </a:rPr>
                <a:t>, {</a:t>
              </a:r>
              <a:r>
                <a:rPr lang="en-US" sz="1400" b="0">
                  <a:solidFill>
                    <a:srgbClr val="FF0000"/>
                  </a:solidFill>
                  <a:latin typeface="+mn-lt"/>
                </a:rPr>
                <a:t>R</a:t>
              </a:r>
              <a:r>
                <a:rPr lang="en-US" sz="1400" b="0" baseline="-25000">
                  <a:solidFill>
                    <a:srgbClr val="FF0000"/>
                  </a:solidFill>
                  <a:latin typeface="+mn-lt"/>
                </a:rPr>
                <a:t>A</a:t>
              </a:r>
              <a:r>
                <a:rPr lang="en-US" sz="1400" b="0">
                  <a:latin typeface="+mn-lt"/>
                </a:rPr>
                <a:t>}</a:t>
              </a:r>
              <a:r>
                <a:rPr lang="en-US" sz="1400" b="0" baseline="-25000">
                  <a:latin typeface="+mn-lt"/>
                </a:rPr>
                <a:t>Bob</a:t>
              </a:r>
            </a:p>
          </p:txBody>
        </p:sp>
        <p:pic>
          <p:nvPicPr>
            <p:cNvPr id="245775" name="Picture 1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1000" y="1873250"/>
              <a:ext cx="1039813" cy="1282700"/>
            </a:xfrm>
            <a:prstGeom prst="rect">
              <a:avLst/>
            </a:prstGeom>
            <a:noFill/>
          </p:spPr>
        </p:pic>
        <p:pic>
          <p:nvPicPr>
            <p:cNvPr id="245776" name="Picture 1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543800" y="1885950"/>
              <a:ext cx="1039813" cy="12827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C4356C2-9263-DC43-B38E-1FED3E7F6989}" type="slidenum">
              <a:rPr lang="en-US" smtClean="0">
                <a:latin typeface="Times New Roman" charset="0"/>
              </a:rPr>
              <a:pPr/>
              <a:t>125</a:t>
            </a:fld>
            <a:endParaRPr lang="en-US" dirty="0">
              <a:latin typeface="Times New Roman" charset="0"/>
            </a:endParaRPr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1143000"/>
          </a:xfrm>
        </p:spPr>
        <p:txBody>
          <a:bodyPr/>
          <a:lstStyle/>
          <a:p>
            <a:r>
              <a:rPr lang="en-US" sz="4000" dirty="0"/>
              <a:t>Plausible Deniability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610600" cy="3962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can create “conversation” that appears to be between Alice and Bob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Appears valid, even to Alice and Bob!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security failure?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this mode of IPSec, it is a feature</a:t>
            </a:r>
          </a:p>
          <a:p>
            <a:pPr lvl="1"/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Plausible deniability: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and Bob can deny that any conversation took place!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some cases, it might be a security failure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Alice makes a purchase from Bob, she could later repudiate it (unless she had signed)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build="p" autoUpdateAnimBg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C5F1F04-0EA8-E843-930C-8360623DF9F2}" type="slidenum">
              <a:rPr lang="en-US" smtClean="0">
                <a:latin typeface="Times New Roman" charset="0"/>
              </a:rPr>
              <a:pPr/>
              <a:t>126</a:t>
            </a:fld>
            <a:endParaRPr lang="en-US" dirty="0">
              <a:latin typeface="Times New Roman" charset="0"/>
            </a:endParaRPr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000" dirty="0"/>
              <a:t>IKE Phase 1 Cookies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12373"/>
            <a:ext cx="8534400" cy="3352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Cookies (or “anti-clogging tokens”) supposed to make denial of service more difficult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relation to Web cookies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reduce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Bob wants to remain stateless as long as possible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Bob must remember CP from message 1 (required for proof of identity in message 6)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must keep state from 1st message on!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These cookies offer little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protection!</a:t>
            </a:r>
          </a:p>
        </p:txBody>
      </p:sp>
    </p:spTree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BA135D9-9233-7649-8007-2309A0DF24D3}" type="slidenum">
              <a:rPr lang="en-US" smtClean="0">
                <a:latin typeface="Times New Roman" charset="0"/>
              </a:rPr>
              <a:pPr/>
              <a:t>127</a:t>
            </a:fld>
            <a:endParaRPr lang="en-US" dirty="0">
              <a:latin typeface="Times New Roman" charset="0"/>
            </a:endParaRPr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4000" dirty="0"/>
              <a:t>IKE Phase 1 Summary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229600" cy="3200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Result of IKE phase 1 is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Mutual authentication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Shared symmetric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IKE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 Association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(SA)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phase 1 is expensive (in public key and/or main mode cases)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Developers of IKE thought it would be used for lots of things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not just IPSec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Partly explains over-engineering…</a:t>
            </a:r>
          </a:p>
        </p:txBody>
      </p:sp>
    </p:spTree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6A4FE01-BB51-954E-946D-0B11F8B28D3D}" type="slidenum">
              <a:rPr lang="en-US" smtClean="0">
                <a:latin typeface="Times New Roman" charset="0"/>
              </a:rPr>
              <a:pPr/>
              <a:t>128</a:t>
            </a:fld>
            <a:endParaRPr lang="en-US" dirty="0">
              <a:latin typeface="Times New Roman" charset="0"/>
            </a:endParaRPr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z="4000" dirty="0"/>
              <a:t>IKE Phase 2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3124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Phase 1 establishes IKE SA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Phase 2 establishes IPSec SA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Comparison to SSL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session is comparable to IKE Phase 1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connections are like IKE Phase 2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IKE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could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used for lots of things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in practice, it’s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 build="p" autoUpdateAnimBg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CF4DD5D-9DA9-494D-A0B0-9259735F95BF}" type="slidenum">
              <a:rPr lang="en-US" smtClean="0">
                <a:latin typeface="Times New Roman" charset="0"/>
              </a:rPr>
              <a:pPr/>
              <a:t>129</a:t>
            </a:fld>
            <a:endParaRPr lang="en-US" dirty="0">
              <a:latin typeface="Times New Roman" charset="0"/>
            </a:endParaRP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90600"/>
          </a:xfrm>
        </p:spPr>
        <p:txBody>
          <a:bodyPr/>
          <a:lstStyle/>
          <a:p>
            <a:r>
              <a:rPr lang="en-US" sz="4000" dirty="0"/>
              <a:t>IKE Phase 2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4267201"/>
            <a:ext cx="6705600" cy="2362199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 K, IC, RC and SA known from Phase 1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Proposal CP includes ESP and/or AH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Hashes 1,2,3 depend on SKEYID, SA,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Keys derived from KEYMAT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h(SKEYID,R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,junk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Recall SKEYID depends on phase 1 key method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Optional PFS (ephemeral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Diffie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-Hellman exchange)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F32525-B522-3758-6CAB-F7AB1B9E65CD}"/>
              </a:ext>
            </a:extLst>
          </p:cNvPr>
          <p:cNvGrpSpPr/>
          <p:nvPr/>
        </p:nvGrpSpPr>
        <p:grpSpPr>
          <a:xfrm>
            <a:off x="654050" y="1795046"/>
            <a:ext cx="7956550" cy="1938754"/>
            <a:chOff x="654050" y="1371600"/>
            <a:chExt cx="7956550" cy="1938754"/>
          </a:xfrm>
        </p:grpSpPr>
        <p:sp>
          <p:nvSpPr>
            <p:cNvPr id="250886" name="Line 6"/>
            <p:cNvSpPr>
              <a:spLocks noChangeShapeType="1"/>
            </p:cNvSpPr>
            <p:nvPr/>
          </p:nvSpPr>
          <p:spPr bwMode="auto">
            <a:xfrm flipV="1">
              <a:off x="1905000" y="1895475"/>
              <a:ext cx="5410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50887" name="Line 7"/>
            <p:cNvSpPr>
              <a:spLocks noChangeShapeType="1"/>
            </p:cNvSpPr>
            <p:nvPr/>
          </p:nvSpPr>
          <p:spPr bwMode="auto">
            <a:xfrm flipH="1" flipV="1">
              <a:off x="1828800" y="2520950"/>
              <a:ext cx="5486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50888" name="Rectangle 8"/>
            <p:cNvSpPr>
              <a:spLocks noChangeArrowheads="1"/>
            </p:cNvSpPr>
            <p:nvPr/>
          </p:nvSpPr>
          <p:spPr bwMode="auto">
            <a:xfrm>
              <a:off x="760413" y="2971800"/>
              <a:ext cx="6293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Alice</a:t>
              </a:r>
            </a:p>
          </p:txBody>
        </p:sp>
        <p:sp>
          <p:nvSpPr>
            <p:cNvPr id="250889" name="Rectangle 9"/>
            <p:cNvSpPr>
              <a:spLocks noChangeArrowheads="1"/>
            </p:cNvSpPr>
            <p:nvPr/>
          </p:nvSpPr>
          <p:spPr bwMode="auto">
            <a:xfrm>
              <a:off x="7620000" y="2962275"/>
              <a:ext cx="5497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Bob</a:t>
              </a:r>
            </a:p>
          </p:txBody>
        </p:sp>
        <p:sp>
          <p:nvSpPr>
            <p:cNvPr id="250890" name="Line 10"/>
            <p:cNvSpPr>
              <a:spLocks noChangeShapeType="1"/>
            </p:cNvSpPr>
            <p:nvPr/>
          </p:nvSpPr>
          <p:spPr bwMode="auto">
            <a:xfrm flipV="1">
              <a:off x="1905000" y="3114675"/>
              <a:ext cx="5410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50891" name="Rectangle 11"/>
            <p:cNvSpPr>
              <a:spLocks noChangeArrowheads="1"/>
            </p:cNvSpPr>
            <p:nvPr/>
          </p:nvSpPr>
          <p:spPr bwMode="auto">
            <a:xfrm>
              <a:off x="2490788" y="1389063"/>
              <a:ext cx="27693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IC,RC,CP,E(hash1,SA,R</a:t>
              </a:r>
              <a:r>
                <a:rPr lang="en-US" sz="1600" b="0" baseline="-25000">
                  <a:latin typeface="+mn-lt"/>
                </a:rPr>
                <a:t>A</a:t>
              </a:r>
              <a:r>
                <a:rPr lang="en-US" sz="1600" b="0">
                  <a:latin typeface="+mn-lt"/>
                </a:rPr>
                <a:t>,K)</a:t>
              </a:r>
            </a:p>
          </p:txBody>
        </p:sp>
        <p:sp>
          <p:nvSpPr>
            <p:cNvPr id="250892" name="Rectangle 12"/>
            <p:cNvSpPr>
              <a:spLocks noChangeArrowheads="1"/>
            </p:cNvSpPr>
            <p:nvPr/>
          </p:nvSpPr>
          <p:spPr bwMode="auto">
            <a:xfrm>
              <a:off x="3124083" y="2028825"/>
              <a:ext cx="27958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>
                  <a:latin typeface="+mn-lt"/>
                </a:rPr>
                <a:t>IC,RC,CS,E(hash2,SA,R</a:t>
              </a:r>
              <a:r>
                <a:rPr lang="en-US" sz="1600" b="0" baseline="-25000">
                  <a:latin typeface="+mn-lt"/>
                </a:rPr>
                <a:t>B</a:t>
              </a:r>
              <a:r>
                <a:rPr lang="en-US" sz="1600" b="0">
                  <a:latin typeface="+mn-lt"/>
                </a:rPr>
                <a:t>,K)</a:t>
              </a:r>
              <a:endParaRPr lang="en-US" sz="4000" b="0" baseline="-25000">
                <a:latin typeface="+mn-lt"/>
              </a:endParaRPr>
            </a:p>
          </p:txBody>
        </p:sp>
        <p:sp>
          <p:nvSpPr>
            <p:cNvPr id="250893" name="Rectangle 13"/>
            <p:cNvSpPr>
              <a:spLocks noChangeArrowheads="1"/>
            </p:cNvSpPr>
            <p:nvPr/>
          </p:nvSpPr>
          <p:spPr bwMode="auto">
            <a:xfrm>
              <a:off x="3090863" y="2657475"/>
              <a:ext cx="18266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IC,RC,E(hash3,K)</a:t>
              </a:r>
              <a:endParaRPr lang="en-US" sz="4800" b="0" baseline="-25000">
                <a:latin typeface="+mn-lt"/>
              </a:endParaRPr>
            </a:p>
          </p:txBody>
        </p:sp>
        <p:pic>
          <p:nvPicPr>
            <p:cNvPr id="250894" name="Picture 1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54050" y="1423988"/>
              <a:ext cx="946150" cy="1624012"/>
            </a:xfrm>
            <a:prstGeom prst="rect">
              <a:avLst/>
            </a:prstGeom>
            <a:noFill/>
          </p:spPr>
        </p:pic>
        <p:pic>
          <p:nvPicPr>
            <p:cNvPr id="250895" name="Picture 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534275" y="1371600"/>
              <a:ext cx="1076325" cy="16652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/>
              <a:t>Sample 800-90 RNG System</a:t>
            </a:r>
          </a:p>
        </p:txBody>
      </p:sp>
      <p:pic>
        <p:nvPicPr>
          <p:cNvPr id="2560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9675" y="1219200"/>
            <a:ext cx="6867525" cy="4876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FDBE88B-3F88-5840-8F8C-332C87BAE476}" type="slidenum">
              <a:rPr lang="en-US" smtClean="0">
                <a:latin typeface="Times New Roman" charset="0"/>
              </a:rPr>
              <a:pPr/>
              <a:t>130</a:t>
            </a:fld>
            <a:endParaRPr lang="en-US" dirty="0">
              <a:latin typeface="Times New Roman" charset="0"/>
            </a:endParaRPr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 dirty="0"/>
              <a:t>IPSec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3048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After IKE Phase 1, we have an IKE SA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After IKE Phase 2, we have an IPSec SA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Both sides have a shared symmetric key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Now what?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want to protect IP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datagrams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what is an IP datagram?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From the perspective of IPSec…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 autoUpdateAnimBg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7926862-BED0-664C-BDCF-8E57D38B8E02}" type="slidenum">
              <a:rPr lang="en-US" smtClean="0">
                <a:latin typeface="Times New Roman" charset="0"/>
              </a:rPr>
              <a:pPr/>
              <a:t>131</a:t>
            </a:fld>
            <a:endParaRPr lang="en-US" dirty="0">
              <a:latin typeface="Times New Roman" charset="0"/>
            </a:endParaRPr>
          </a:p>
        </p:txBody>
      </p:sp>
      <p:pic>
        <p:nvPicPr>
          <p:cNvPr id="252939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4388" y="3786188"/>
            <a:ext cx="4545012" cy="2538412"/>
          </a:xfrm>
          <a:prstGeom prst="rect">
            <a:avLst/>
          </a:prstGeom>
          <a:noFill/>
        </p:spPr>
      </p:pic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r>
              <a:rPr lang="en-US" sz="4000" dirty="0"/>
              <a:t>IP Review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76600"/>
            <a:ext cx="8001000" cy="533400"/>
          </a:xfrm>
        </p:spPr>
        <p:txBody>
          <a:bodyPr/>
          <a:lstStyle/>
          <a:p>
            <a:r>
              <a:rPr lang="en-US" sz="2000"/>
              <a:t>Where IP header is </a:t>
            </a: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2668588" y="2387600"/>
            <a:ext cx="12909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3CC0C"/>
                </a:solidFill>
                <a:latin typeface="+mn-lt"/>
              </a:rPr>
              <a:t>IP header</a:t>
            </a:r>
            <a:endParaRPr lang="en-US" sz="2000" b="0">
              <a:latin typeface="+mn-lt"/>
            </a:endParaRPr>
          </a:p>
        </p:txBody>
      </p:sp>
      <p:sp>
        <p:nvSpPr>
          <p:cNvPr id="252933" name="Rectangle 5"/>
          <p:cNvSpPr>
            <a:spLocks noChangeArrowheads="1"/>
          </p:cNvSpPr>
          <p:nvPr/>
        </p:nvSpPr>
        <p:spPr bwMode="auto">
          <a:xfrm>
            <a:off x="4867275" y="2362200"/>
            <a:ext cx="68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3CC0C"/>
                </a:solidFill>
                <a:latin typeface="+mn-lt"/>
              </a:rPr>
              <a:t>data</a:t>
            </a:r>
            <a:endParaRPr lang="en-US" sz="200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52934" name="Rectangle 6"/>
          <p:cNvSpPr>
            <a:spLocks noChangeArrowheads="1"/>
          </p:cNvSpPr>
          <p:nvPr/>
        </p:nvSpPr>
        <p:spPr bwMode="auto">
          <a:xfrm>
            <a:off x="2590800" y="2376488"/>
            <a:ext cx="335280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2935" name="Line 7"/>
          <p:cNvSpPr>
            <a:spLocks noChangeShapeType="1"/>
          </p:cNvSpPr>
          <p:nvPr/>
        </p:nvSpPr>
        <p:spPr bwMode="auto">
          <a:xfrm>
            <a:off x="4648200" y="238760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2936" name="Rectangle 8"/>
          <p:cNvSpPr>
            <a:spLocks noChangeArrowheads="1"/>
          </p:cNvSpPr>
          <p:nvPr/>
        </p:nvSpPr>
        <p:spPr bwMode="auto">
          <a:xfrm>
            <a:off x="685800" y="1600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000" b="0">
                <a:latin typeface="+mn-lt"/>
              </a:rPr>
              <a:t>IP datagram is of the form </a:t>
            </a:r>
          </a:p>
        </p:txBody>
      </p:sp>
    </p:spTree>
  </p:cSld>
  <p:clrMapOvr>
    <a:masterClrMapping/>
  </p:clrMapOvr>
  <p:transition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C57F557-E022-D544-B42B-D8ACC9C3B786}" type="slidenum">
              <a:rPr lang="en-US" sz="1200" smtClean="0"/>
              <a:pPr/>
              <a:t>132</a:t>
            </a:fld>
            <a:endParaRPr lang="en-US" sz="1200" dirty="0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4000" dirty="0"/>
              <a:t>IP and TCP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696200" cy="1371600"/>
          </a:xfrm>
        </p:spPr>
        <p:txBody>
          <a:bodyPr/>
          <a:lstStyle/>
          <a:p>
            <a:r>
              <a:rPr lang="en-US" sz="2000"/>
              <a:t>Consider HTTP traffic (over TCP)</a:t>
            </a:r>
          </a:p>
          <a:p>
            <a:r>
              <a:rPr lang="en-US" sz="2000"/>
              <a:t>IP encapsulates TCP</a:t>
            </a:r>
          </a:p>
          <a:p>
            <a:r>
              <a:rPr lang="en-US" sz="2000"/>
              <a:t>TCP encapsulates HTTP</a:t>
            </a:r>
          </a:p>
        </p:txBody>
      </p:sp>
      <p:sp>
        <p:nvSpPr>
          <p:cNvPr id="253956" name="Rectangle 4"/>
          <p:cNvSpPr>
            <a:spLocks noChangeArrowheads="1"/>
          </p:cNvSpPr>
          <p:nvPr/>
        </p:nvSpPr>
        <p:spPr bwMode="auto">
          <a:xfrm>
            <a:off x="992188" y="4543425"/>
            <a:ext cx="12909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3CC0C"/>
                </a:solidFill>
                <a:latin typeface="+mn-lt"/>
              </a:rPr>
              <a:t>IP header</a:t>
            </a:r>
            <a:endParaRPr lang="en-US" sz="2000" b="0">
              <a:latin typeface="+mn-lt"/>
            </a:endParaRPr>
          </a:p>
        </p:txBody>
      </p:sp>
      <p:sp>
        <p:nvSpPr>
          <p:cNvPr id="253957" name="Rectangle 5"/>
          <p:cNvSpPr>
            <a:spLocks noChangeArrowheads="1"/>
          </p:cNvSpPr>
          <p:nvPr/>
        </p:nvSpPr>
        <p:spPr bwMode="auto">
          <a:xfrm>
            <a:off x="3124200" y="4543425"/>
            <a:ext cx="11354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+mn-lt"/>
              </a:rPr>
              <a:t>TCP hdr</a:t>
            </a:r>
          </a:p>
        </p:txBody>
      </p:sp>
      <p:sp>
        <p:nvSpPr>
          <p:cNvPr id="253958" name="Rectangle 6"/>
          <p:cNvSpPr>
            <a:spLocks noChangeArrowheads="1"/>
          </p:cNvSpPr>
          <p:nvPr/>
        </p:nvSpPr>
        <p:spPr bwMode="auto">
          <a:xfrm>
            <a:off x="914400" y="4511675"/>
            <a:ext cx="7620000" cy="438912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59" name="Line 7"/>
          <p:cNvSpPr>
            <a:spLocks noChangeShapeType="1"/>
          </p:cNvSpPr>
          <p:nvPr/>
        </p:nvSpPr>
        <p:spPr bwMode="auto">
          <a:xfrm>
            <a:off x="2971800" y="4521200"/>
            <a:ext cx="0" cy="4389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60" name="Line 8"/>
          <p:cNvSpPr>
            <a:spLocks noChangeShapeType="1"/>
          </p:cNvSpPr>
          <p:nvPr/>
        </p:nvSpPr>
        <p:spPr bwMode="auto">
          <a:xfrm>
            <a:off x="4800600" y="4521200"/>
            <a:ext cx="0" cy="4389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61" name="Line 9"/>
          <p:cNvSpPr>
            <a:spLocks noChangeShapeType="1"/>
          </p:cNvSpPr>
          <p:nvPr/>
        </p:nvSpPr>
        <p:spPr bwMode="auto">
          <a:xfrm>
            <a:off x="6781800" y="4521200"/>
            <a:ext cx="0" cy="4389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62" name="Rectangle 10"/>
          <p:cNvSpPr>
            <a:spLocks noChangeArrowheads="1"/>
          </p:cNvSpPr>
          <p:nvPr/>
        </p:nvSpPr>
        <p:spPr bwMode="auto">
          <a:xfrm>
            <a:off x="4824413" y="4543425"/>
            <a:ext cx="12925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+mn-lt"/>
              </a:rPr>
              <a:t>HTTP hdr</a:t>
            </a:r>
          </a:p>
        </p:txBody>
      </p:sp>
      <p:sp>
        <p:nvSpPr>
          <p:cNvPr id="253963" name="Rectangle 11"/>
          <p:cNvSpPr>
            <a:spLocks noChangeArrowheads="1"/>
          </p:cNvSpPr>
          <p:nvPr/>
        </p:nvSpPr>
        <p:spPr bwMode="auto">
          <a:xfrm>
            <a:off x="6846888" y="4543425"/>
            <a:ext cx="11817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+mn-lt"/>
              </a:rPr>
              <a:t>app data</a:t>
            </a:r>
          </a:p>
        </p:txBody>
      </p:sp>
      <p:sp>
        <p:nvSpPr>
          <p:cNvPr id="253964" name="Rectangle 12"/>
          <p:cNvSpPr>
            <a:spLocks noChangeArrowheads="1"/>
          </p:cNvSpPr>
          <p:nvPr/>
        </p:nvSpPr>
        <p:spPr bwMode="auto">
          <a:xfrm>
            <a:off x="992188" y="3378200"/>
            <a:ext cx="12909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3CC0C"/>
                </a:solidFill>
                <a:latin typeface="+mn-lt"/>
              </a:rPr>
              <a:t>IP header</a:t>
            </a:r>
            <a:endParaRPr lang="en-US" sz="2000" b="0">
              <a:latin typeface="+mn-lt"/>
            </a:endParaRPr>
          </a:p>
        </p:txBody>
      </p:sp>
      <p:sp>
        <p:nvSpPr>
          <p:cNvPr id="253965" name="Rectangle 13"/>
          <p:cNvSpPr>
            <a:spLocks noChangeArrowheads="1"/>
          </p:cNvSpPr>
          <p:nvPr/>
        </p:nvSpPr>
        <p:spPr bwMode="auto">
          <a:xfrm>
            <a:off x="3190875" y="3352800"/>
            <a:ext cx="68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3CC0C"/>
                </a:solidFill>
                <a:latin typeface="+mn-lt"/>
              </a:rPr>
              <a:t>data</a:t>
            </a:r>
            <a:endParaRPr lang="en-US" sz="2000">
              <a:latin typeface="+mn-lt"/>
            </a:endParaRPr>
          </a:p>
        </p:txBody>
      </p:sp>
      <p:sp>
        <p:nvSpPr>
          <p:cNvPr id="253966" name="Rectangle 14"/>
          <p:cNvSpPr>
            <a:spLocks noChangeArrowheads="1"/>
          </p:cNvSpPr>
          <p:nvPr/>
        </p:nvSpPr>
        <p:spPr bwMode="auto">
          <a:xfrm>
            <a:off x="914400" y="3368675"/>
            <a:ext cx="3352800" cy="438912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67" name="Line 15"/>
          <p:cNvSpPr>
            <a:spLocks noChangeShapeType="1"/>
          </p:cNvSpPr>
          <p:nvPr/>
        </p:nvSpPr>
        <p:spPr bwMode="auto">
          <a:xfrm>
            <a:off x="2971800" y="3378200"/>
            <a:ext cx="0" cy="4389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68" name="Line 16"/>
          <p:cNvSpPr>
            <a:spLocks noChangeShapeType="1"/>
          </p:cNvSpPr>
          <p:nvPr/>
        </p:nvSpPr>
        <p:spPr bwMode="auto">
          <a:xfrm>
            <a:off x="3657600" y="3987800"/>
            <a:ext cx="0" cy="32918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69" name="Line 17"/>
          <p:cNvSpPr>
            <a:spLocks noChangeShapeType="1"/>
          </p:cNvSpPr>
          <p:nvPr/>
        </p:nvSpPr>
        <p:spPr bwMode="auto">
          <a:xfrm>
            <a:off x="3886200" y="3987800"/>
            <a:ext cx="1447800" cy="32918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70" name="Line 18"/>
          <p:cNvSpPr>
            <a:spLocks noChangeShapeType="1"/>
          </p:cNvSpPr>
          <p:nvPr/>
        </p:nvSpPr>
        <p:spPr bwMode="auto">
          <a:xfrm>
            <a:off x="4267200" y="3987800"/>
            <a:ext cx="3276600" cy="32918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71" name="Rectangle 19"/>
          <p:cNvSpPr>
            <a:spLocks noChangeArrowheads="1"/>
          </p:cNvSpPr>
          <p:nvPr/>
        </p:nvSpPr>
        <p:spPr bwMode="auto">
          <a:xfrm>
            <a:off x="685800" y="5257800"/>
            <a:ext cx="7620000" cy="493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IP</a:t>
            </a:r>
            <a:r>
              <a:rPr lang="en-US" sz="20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3CC0C"/>
                </a:solidFill>
                <a:latin typeface="+mn-lt"/>
              </a:rPr>
              <a:t>data</a:t>
            </a:r>
            <a:r>
              <a:rPr lang="en-US" sz="2000" b="0" dirty="0">
                <a:latin typeface="+mn-lt"/>
              </a:rPr>
              <a:t> includes TCP header, etc.</a:t>
            </a:r>
          </a:p>
        </p:txBody>
      </p:sp>
    </p:spTree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1DF7B78-224A-7848-A8F5-F6B00A921967}" type="slidenum">
              <a:rPr lang="en-US" smtClean="0">
                <a:latin typeface="Times New Roman" charset="0"/>
              </a:rPr>
              <a:pPr/>
              <a:t>133</a:t>
            </a:fld>
            <a:endParaRPr lang="en-US" dirty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4000" dirty="0"/>
              <a:t>IPSec Transport Mode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467600" cy="609600"/>
          </a:xfrm>
        </p:spPr>
        <p:txBody>
          <a:bodyPr/>
          <a:lstStyle/>
          <a:p>
            <a:r>
              <a:rPr lang="en-US" sz="2000"/>
              <a:t>IPSec </a:t>
            </a:r>
            <a:r>
              <a:rPr lang="en-US" sz="2000" b="1">
                <a:solidFill>
                  <a:schemeClr val="accent2"/>
                </a:solidFill>
              </a:rPr>
              <a:t>Transport Mode</a:t>
            </a:r>
            <a:endParaRPr lang="en-US" sz="20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B413675-9CDD-625E-12F8-4A8E90439679}"/>
              </a:ext>
            </a:extLst>
          </p:cNvPr>
          <p:cNvGrpSpPr/>
          <p:nvPr/>
        </p:nvGrpSpPr>
        <p:grpSpPr>
          <a:xfrm>
            <a:off x="2667000" y="2667000"/>
            <a:ext cx="3505200" cy="1455738"/>
            <a:chOff x="2667000" y="2438400"/>
            <a:chExt cx="3505200" cy="1455738"/>
          </a:xfrm>
        </p:grpSpPr>
        <p:sp>
          <p:nvSpPr>
            <p:cNvPr id="254981" name="Rectangle 5"/>
            <p:cNvSpPr>
              <a:spLocks noChangeArrowheads="1"/>
            </p:cNvSpPr>
            <p:nvPr/>
          </p:nvSpPr>
          <p:spPr bwMode="auto">
            <a:xfrm>
              <a:off x="2667000" y="2438400"/>
              <a:ext cx="130035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>
                  <a:latin typeface="+mn-lt"/>
                </a:rPr>
                <a:t>IP header</a:t>
              </a:r>
            </a:p>
          </p:txBody>
        </p:sp>
        <p:sp>
          <p:nvSpPr>
            <p:cNvPr id="254982" name="Rectangle 6"/>
            <p:cNvSpPr>
              <a:spLocks noChangeArrowheads="1"/>
            </p:cNvSpPr>
            <p:nvPr/>
          </p:nvSpPr>
          <p:spPr bwMode="auto">
            <a:xfrm>
              <a:off x="4087813" y="2457450"/>
              <a:ext cx="6838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>
                  <a:latin typeface="+mn-lt"/>
                </a:rPr>
                <a:t>data</a:t>
              </a:r>
            </a:p>
          </p:txBody>
        </p:sp>
        <p:sp>
          <p:nvSpPr>
            <p:cNvPr id="254983" name="Rectangle 7"/>
            <p:cNvSpPr>
              <a:spLocks noChangeArrowheads="1"/>
            </p:cNvSpPr>
            <p:nvPr/>
          </p:nvSpPr>
          <p:spPr bwMode="auto">
            <a:xfrm>
              <a:off x="2667000" y="3448050"/>
              <a:ext cx="130035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latin typeface="+mn-lt"/>
                </a:rPr>
                <a:t>IP header</a:t>
              </a:r>
              <a:endParaRPr lang="en-US" sz="2000" b="0">
                <a:latin typeface="+mn-lt"/>
              </a:endParaRPr>
            </a:p>
          </p:txBody>
        </p:sp>
        <p:sp>
          <p:nvSpPr>
            <p:cNvPr id="254984" name="Rectangle 8"/>
            <p:cNvSpPr>
              <a:spLocks noChangeArrowheads="1"/>
            </p:cNvSpPr>
            <p:nvPr/>
          </p:nvSpPr>
          <p:spPr bwMode="auto">
            <a:xfrm>
              <a:off x="4114800" y="3448050"/>
              <a:ext cx="112542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+mn-lt"/>
                </a:rPr>
                <a:t>ESP/AH</a:t>
              </a:r>
              <a:endParaRPr lang="en-US" sz="2000" b="0">
                <a:latin typeface="+mn-lt"/>
              </a:endParaRPr>
            </a:p>
          </p:txBody>
        </p:sp>
        <p:sp>
          <p:nvSpPr>
            <p:cNvPr id="254985" name="Rectangle 9"/>
            <p:cNvSpPr>
              <a:spLocks noChangeArrowheads="1"/>
            </p:cNvSpPr>
            <p:nvPr/>
          </p:nvSpPr>
          <p:spPr bwMode="auto">
            <a:xfrm>
              <a:off x="5410200" y="3436938"/>
              <a:ext cx="6838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latin typeface="+mn-lt"/>
                </a:rPr>
                <a:t>data</a:t>
              </a:r>
              <a:endParaRPr lang="en-US" sz="2000" b="0">
                <a:latin typeface="+mn-lt"/>
              </a:endParaRPr>
            </a:p>
          </p:txBody>
        </p:sp>
        <p:sp>
          <p:nvSpPr>
            <p:cNvPr id="254986" name="Rectangle 10"/>
            <p:cNvSpPr>
              <a:spLocks noChangeArrowheads="1"/>
            </p:cNvSpPr>
            <p:nvPr/>
          </p:nvSpPr>
          <p:spPr bwMode="auto">
            <a:xfrm>
              <a:off x="2667000" y="2446338"/>
              <a:ext cx="2133600" cy="4572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254987" name="Rectangle 11"/>
            <p:cNvSpPr>
              <a:spLocks noChangeArrowheads="1"/>
            </p:cNvSpPr>
            <p:nvPr/>
          </p:nvSpPr>
          <p:spPr bwMode="auto">
            <a:xfrm>
              <a:off x="2667000" y="3429000"/>
              <a:ext cx="3505200" cy="4572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254988" name="Line 12"/>
            <p:cNvSpPr>
              <a:spLocks noChangeShapeType="1"/>
            </p:cNvSpPr>
            <p:nvPr/>
          </p:nvSpPr>
          <p:spPr bwMode="auto">
            <a:xfrm>
              <a:off x="4038600" y="244633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254989" name="Line 13"/>
            <p:cNvSpPr>
              <a:spLocks noChangeShapeType="1"/>
            </p:cNvSpPr>
            <p:nvPr/>
          </p:nvSpPr>
          <p:spPr bwMode="auto">
            <a:xfrm>
              <a:off x="4038600" y="343693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254990" name="Line 14"/>
            <p:cNvSpPr>
              <a:spLocks noChangeShapeType="1"/>
            </p:cNvSpPr>
            <p:nvPr/>
          </p:nvSpPr>
          <p:spPr bwMode="auto">
            <a:xfrm>
              <a:off x="5334000" y="343693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254991" name="Line 15"/>
            <p:cNvSpPr>
              <a:spLocks noChangeShapeType="1"/>
            </p:cNvSpPr>
            <p:nvPr/>
          </p:nvSpPr>
          <p:spPr bwMode="auto">
            <a:xfrm>
              <a:off x="3352800" y="2903538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254992" name="Line 16"/>
            <p:cNvSpPr>
              <a:spLocks noChangeShapeType="1"/>
            </p:cNvSpPr>
            <p:nvPr/>
          </p:nvSpPr>
          <p:spPr bwMode="auto">
            <a:xfrm>
              <a:off x="4800600" y="2903538"/>
              <a:ext cx="914400" cy="5254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+mn-lt"/>
              </a:endParaRPr>
            </a:p>
          </p:txBody>
        </p:sp>
      </p:grpSp>
      <p:sp>
        <p:nvSpPr>
          <p:cNvPr id="255007" name="Rectangle 31"/>
          <p:cNvSpPr>
            <a:spLocks noChangeArrowheads="1"/>
          </p:cNvSpPr>
          <p:nvPr/>
        </p:nvSpPr>
        <p:spPr bwMode="auto">
          <a:xfrm>
            <a:off x="685800" y="4419600"/>
            <a:ext cx="8001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Transport mode designed for host-to-host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Transport mode is efficient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sz="2000" b="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Adds minimal amount of extra header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The original header remains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sz="2000" b="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Passive attacker can see who is talking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5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5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55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550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550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07" grpId="0" build="p" autoUpdateAnimBg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8D51B52-BA09-DC49-B948-74E6C7D9BA78}" type="slidenum">
              <a:rPr lang="en-US" smtClean="0">
                <a:latin typeface="Times New Roman" charset="0"/>
              </a:rPr>
              <a:pPr/>
              <a:t>134</a:t>
            </a:fld>
            <a:endParaRPr lang="en-US" dirty="0">
              <a:latin typeface="Times New Roman" charset="0"/>
            </a:endParaRPr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4000" dirty="0"/>
              <a:t>IPSec Tunnel Mode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685800" y="1970028"/>
            <a:ext cx="670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IPSec </a:t>
            </a:r>
            <a:r>
              <a:rPr lang="en-US" sz="2000" dirty="0">
                <a:solidFill>
                  <a:schemeClr val="accent2"/>
                </a:solidFill>
                <a:latin typeface="+mn-lt"/>
              </a:rPr>
              <a:t>Tunnel Mode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F7E200-9CD1-8F78-6793-3E67E68234D1}"/>
              </a:ext>
            </a:extLst>
          </p:cNvPr>
          <p:cNvGrpSpPr/>
          <p:nvPr/>
        </p:nvGrpSpPr>
        <p:grpSpPr>
          <a:xfrm>
            <a:off x="1447800" y="2579628"/>
            <a:ext cx="5181600" cy="1447800"/>
            <a:chOff x="1447800" y="2209800"/>
            <a:chExt cx="5181600" cy="1447800"/>
          </a:xfrm>
        </p:grpSpPr>
        <p:sp>
          <p:nvSpPr>
            <p:cNvPr id="316433" name="Rectangle 17"/>
            <p:cNvSpPr>
              <a:spLocks noChangeArrowheads="1"/>
            </p:cNvSpPr>
            <p:nvPr/>
          </p:nvSpPr>
          <p:spPr bwMode="auto">
            <a:xfrm>
              <a:off x="4510088" y="2209800"/>
              <a:ext cx="130035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>
                  <a:latin typeface="+mn-lt"/>
                </a:rPr>
                <a:t>IP header</a:t>
              </a:r>
            </a:p>
          </p:txBody>
        </p:sp>
        <p:sp>
          <p:nvSpPr>
            <p:cNvPr id="316434" name="Rectangle 18"/>
            <p:cNvSpPr>
              <a:spLocks noChangeArrowheads="1"/>
            </p:cNvSpPr>
            <p:nvPr/>
          </p:nvSpPr>
          <p:spPr bwMode="auto">
            <a:xfrm>
              <a:off x="5916613" y="2228850"/>
              <a:ext cx="6838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>
                  <a:latin typeface="+mn-lt"/>
                </a:rPr>
                <a:t>data</a:t>
              </a:r>
            </a:p>
          </p:txBody>
        </p:sp>
        <p:sp>
          <p:nvSpPr>
            <p:cNvPr id="316435" name="Rectangle 19"/>
            <p:cNvSpPr>
              <a:spLocks noChangeArrowheads="1"/>
            </p:cNvSpPr>
            <p:nvPr/>
          </p:nvSpPr>
          <p:spPr bwMode="auto">
            <a:xfrm>
              <a:off x="1501775" y="3211513"/>
              <a:ext cx="141577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>
                  <a:latin typeface="+mn-lt"/>
                </a:rPr>
                <a:t>new IP hdr</a:t>
              </a:r>
            </a:p>
          </p:txBody>
        </p:sp>
        <p:sp>
          <p:nvSpPr>
            <p:cNvPr id="316436" name="Rectangle 20"/>
            <p:cNvSpPr>
              <a:spLocks noChangeArrowheads="1"/>
            </p:cNvSpPr>
            <p:nvPr/>
          </p:nvSpPr>
          <p:spPr bwMode="auto">
            <a:xfrm>
              <a:off x="3181350" y="3211513"/>
              <a:ext cx="112542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+mn-lt"/>
                </a:rPr>
                <a:t>ESP/AH</a:t>
              </a:r>
              <a:endParaRPr lang="en-US" sz="2000" b="0">
                <a:latin typeface="+mn-lt"/>
              </a:endParaRPr>
            </a:p>
          </p:txBody>
        </p:sp>
        <p:sp>
          <p:nvSpPr>
            <p:cNvPr id="316437" name="Rectangle 21"/>
            <p:cNvSpPr>
              <a:spLocks noChangeArrowheads="1"/>
            </p:cNvSpPr>
            <p:nvPr/>
          </p:nvSpPr>
          <p:spPr bwMode="auto">
            <a:xfrm>
              <a:off x="4495800" y="3200400"/>
              <a:ext cx="130035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latin typeface="+mn-lt"/>
                </a:rPr>
                <a:t>IP header</a:t>
              </a:r>
              <a:endParaRPr lang="en-US" sz="2000" b="0">
                <a:latin typeface="+mn-lt"/>
              </a:endParaRPr>
            </a:p>
          </p:txBody>
        </p:sp>
        <p:sp>
          <p:nvSpPr>
            <p:cNvPr id="316438" name="Rectangle 22"/>
            <p:cNvSpPr>
              <a:spLocks noChangeArrowheads="1"/>
            </p:cNvSpPr>
            <p:nvPr/>
          </p:nvSpPr>
          <p:spPr bwMode="auto">
            <a:xfrm>
              <a:off x="4495800" y="2217738"/>
              <a:ext cx="2133600" cy="4572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316439" name="Rectangle 23"/>
            <p:cNvSpPr>
              <a:spLocks noChangeArrowheads="1"/>
            </p:cNvSpPr>
            <p:nvPr/>
          </p:nvSpPr>
          <p:spPr bwMode="auto">
            <a:xfrm>
              <a:off x="1447800" y="3200400"/>
              <a:ext cx="5181600" cy="4572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316440" name="Line 24"/>
            <p:cNvSpPr>
              <a:spLocks noChangeShapeType="1"/>
            </p:cNvSpPr>
            <p:nvPr/>
          </p:nvSpPr>
          <p:spPr bwMode="auto">
            <a:xfrm>
              <a:off x="5867400" y="221773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316441" name="Line 25"/>
            <p:cNvSpPr>
              <a:spLocks noChangeShapeType="1"/>
            </p:cNvSpPr>
            <p:nvPr/>
          </p:nvSpPr>
          <p:spPr bwMode="auto">
            <a:xfrm>
              <a:off x="2971800" y="3200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316442" name="Line 26"/>
            <p:cNvSpPr>
              <a:spLocks noChangeShapeType="1"/>
            </p:cNvSpPr>
            <p:nvPr/>
          </p:nvSpPr>
          <p:spPr bwMode="auto">
            <a:xfrm>
              <a:off x="4495800" y="3200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316443" name="Line 27"/>
            <p:cNvSpPr>
              <a:spLocks noChangeShapeType="1"/>
            </p:cNvSpPr>
            <p:nvPr/>
          </p:nvSpPr>
          <p:spPr bwMode="auto">
            <a:xfrm>
              <a:off x="5257800" y="26670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316444" name="Line 28"/>
            <p:cNvSpPr>
              <a:spLocks noChangeShapeType="1"/>
            </p:cNvSpPr>
            <p:nvPr/>
          </p:nvSpPr>
          <p:spPr bwMode="auto">
            <a:xfrm>
              <a:off x="6248400" y="26670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316445" name="Rectangle 29"/>
            <p:cNvSpPr>
              <a:spLocks noChangeArrowheads="1"/>
            </p:cNvSpPr>
            <p:nvPr/>
          </p:nvSpPr>
          <p:spPr bwMode="auto">
            <a:xfrm>
              <a:off x="5916613" y="3211513"/>
              <a:ext cx="6838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latin typeface="+mn-lt"/>
                </a:rPr>
                <a:t>data</a:t>
              </a:r>
              <a:endParaRPr lang="en-US" sz="2000" b="0">
                <a:latin typeface="+mn-lt"/>
              </a:endParaRPr>
            </a:p>
          </p:txBody>
        </p:sp>
        <p:sp>
          <p:nvSpPr>
            <p:cNvPr id="316446" name="Line 30"/>
            <p:cNvSpPr>
              <a:spLocks noChangeShapeType="1"/>
            </p:cNvSpPr>
            <p:nvPr/>
          </p:nvSpPr>
          <p:spPr bwMode="auto">
            <a:xfrm>
              <a:off x="5867400" y="3200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+mn-lt"/>
              </a:endParaRPr>
            </a:p>
          </p:txBody>
        </p:sp>
      </p:grpSp>
      <p:sp>
        <p:nvSpPr>
          <p:cNvPr id="316447" name="Rectangle 31"/>
          <p:cNvSpPr>
            <a:spLocks noChangeArrowheads="1"/>
          </p:cNvSpPr>
          <p:nvPr/>
        </p:nvSpPr>
        <p:spPr bwMode="auto">
          <a:xfrm>
            <a:off x="1672936" y="4495800"/>
            <a:ext cx="6553196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Tunnel mode for firewall to firewall traffic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Original IP packet encapsulated in IPSec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Original IP header not visible to attacker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New header from firewall to firewall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Attacker does not know which hosts are talking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6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16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16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16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16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47" grpId="0" build="p" autoUpdateAnimBg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2F6DCB8-AE6B-CF4A-BE82-7B86E2207CC3}" type="slidenum">
              <a:rPr lang="en-US" smtClean="0"/>
              <a:pPr/>
              <a:t>135</a:t>
            </a:fld>
            <a:endParaRPr lang="en-US" dirty="0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4000" dirty="0">
                <a:latin typeface="+mn-lt"/>
              </a:rPr>
              <a:t>Comparison of IPSec Modes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4419600" cy="762000"/>
          </a:xfrm>
        </p:spPr>
        <p:txBody>
          <a:bodyPr/>
          <a:lstStyle/>
          <a:p>
            <a:r>
              <a:rPr lang="en-US"/>
              <a:t>Transport Mode</a:t>
            </a:r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685800" y="4800600"/>
            <a:ext cx="396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b="0" dirty="0">
                <a:latin typeface="+mn-lt"/>
              </a:rPr>
              <a:t>Tunnel Mode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E3BE885-BADB-9CE0-3785-18034AC2A707}"/>
              </a:ext>
            </a:extLst>
          </p:cNvPr>
          <p:cNvGrpSpPr/>
          <p:nvPr/>
        </p:nvGrpSpPr>
        <p:grpSpPr>
          <a:xfrm>
            <a:off x="990600" y="2506662"/>
            <a:ext cx="3505200" cy="1455738"/>
            <a:chOff x="990600" y="2209800"/>
            <a:chExt cx="3505200" cy="1455738"/>
          </a:xfrm>
        </p:grpSpPr>
        <p:sp>
          <p:nvSpPr>
            <p:cNvPr id="317445" name="Rectangle 5"/>
            <p:cNvSpPr>
              <a:spLocks noChangeArrowheads="1"/>
            </p:cNvSpPr>
            <p:nvPr/>
          </p:nvSpPr>
          <p:spPr bwMode="auto">
            <a:xfrm>
              <a:off x="990600" y="2209800"/>
              <a:ext cx="130035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>
                  <a:latin typeface="+mn-lt"/>
                </a:rPr>
                <a:t>IP header</a:t>
              </a:r>
              <a:endParaRPr lang="en-US" b="0">
                <a:latin typeface="+mn-lt"/>
              </a:endParaRPr>
            </a:p>
          </p:txBody>
        </p:sp>
        <p:sp>
          <p:nvSpPr>
            <p:cNvPr id="317446" name="Rectangle 6"/>
            <p:cNvSpPr>
              <a:spLocks noChangeArrowheads="1"/>
            </p:cNvSpPr>
            <p:nvPr/>
          </p:nvSpPr>
          <p:spPr bwMode="auto">
            <a:xfrm>
              <a:off x="2411413" y="2228850"/>
              <a:ext cx="6838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>
                  <a:latin typeface="+mn-lt"/>
                </a:rPr>
                <a:t>data</a:t>
              </a:r>
              <a:endParaRPr lang="en-US" b="0">
                <a:latin typeface="+mn-lt"/>
              </a:endParaRPr>
            </a:p>
          </p:txBody>
        </p:sp>
        <p:sp>
          <p:nvSpPr>
            <p:cNvPr id="317447" name="Rectangle 7"/>
            <p:cNvSpPr>
              <a:spLocks noChangeArrowheads="1"/>
            </p:cNvSpPr>
            <p:nvPr/>
          </p:nvSpPr>
          <p:spPr bwMode="auto">
            <a:xfrm>
              <a:off x="990600" y="3219450"/>
              <a:ext cx="130035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latin typeface="+mn-lt"/>
                </a:rPr>
                <a:t>IP header</a:t>
              </a:r>
              <a:endParaRPr lang="en-US" b="0">
                <a:latin typeface="+mn-lt"/>
              </a:endParaRPr>
            </a:p>
          </p:txBody>
        </p:sp>
        <p:sp>
          <p:nvSpPr>
            <p:cNvPr id="317448" name="Rectangle 8"/>
            <p:cNvSpPr>
              <a:spLocks noChangeArrowheads="1"/>
            </p:cNvSpPr>
            <p:nvPr/>
          </p:nvSpPr>
          <p:spPr bwMode="auto">
            <a:xfrm>
              <a:off x="2438400" y="3219450"/>
              <a:ext cx="112542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+mn-lt"/>
                </a:rPr>
                <a:t>ESP/AH</a:t>
              </a:r>
              <a:endParaRPr lang="en-US" b="0">
                <a:latin typeface="+mn-lt"/>
              </a:endParaRPr>
            </a:p>
          </p:txBody>
        </p:sp>
        <p:sp>
          <p:nvSpPr>
            <p:cNvPr id="317449" name="Rectangle 9"/>
            <p:cNvSpPr>
              <a:spLocks noChangeArrowheads="1"/>
            </p:cNvSpPr>
            <p:nvPr/>
          </p:nvSpPr>
          <p:spPr bwMode="auto">
            <a:xfrm>
              <a:off x="3733800" y="3208338"/>
              <a:ext cx="6838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latin typeface="+mn-lt"/>
                </a:rPr>
                <a:t>data</a:t>
              </a:r>
              <a:endParaRPr lang="en-US" b="0">
                <a:latin typeface="+mn-lt"/>
              </a:endParaRPr>
            </a:p>
          </p:txBody>
        </p:sp>
        <p:sp>
          <p:nvSpPr>
            <p:cNvPr id="317450" name="Rectangle 10"/>
            <p:cNvSpPr>
              <a:spLocks noChangeArrowheads="1"/>
            </p:cNvSpPr>
            <p:nvPr/>
          </p:nvSpPr>
          <p:spPr bwMode="auto">
            <a:xfrm>
              <a:off x="990600" y="2217738"/>
              <a:ext cx="2133600" cy="4572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7451" name="Rectangle 11"/>
            <p:cNvSpPr>
              <a:spLocks noChangeArrowheads="1"/>
            </p:cNvSpPr>
            <p:nvPr/>
          </p:nvSpPr>
          <p:spPr bwMode="auto">
            <a:xfrm>
              <a:off x="990600" y="3200400"/>
              <a:ext cx="3505200" cy="4572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7452" name="Line 12"/>
            <p:cNvSpPr>
              <a:spLocks noChangeShapeType="1"/>
            </p:cNvSpPr>
            <p:nvPr/>
          </p:nvSpPr>
          <p:spPr bwMode="auto">
            <a:xfrm>
              <a:off x="2362200" y="221773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7453" name="Line 13"/>
            <p:cNvSpPr>
              <a:spLocks noChangeShapeType="1"/>
            </p:cNvSpPr>
            <p:nvPr/>
          </p:nvSpPr>
          <p:spPr bwMode="auto">
            <a:xfrm>
              <a:off x="2362200" y="320833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7454" name="Line 14"/>
            <p:cNvSpPr>
              <a:spLocks noChangeShapeType="1"/>
            </p:cNvSpPr>
            <p:nvPr/>
          </p:nvSpPr>
          <p:spPr bwMode="auto">
            <a:xfrm>
              <a:off x="3657600" y="320833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7455" name="Line 15"/>
            <p:cNvSpPr>
              <a:spLocks noChangeShapeType="1"/>
            </p:cNvSpPr>
            <p:nvPr/>
          </p:nvSpPr>
          <p:spPr bwMode="auto">
            <a:xfrm>
              <a:off x="1676400" y="2674938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7456" name="Line 16"/>
            <p:cNvSpPr>
              <a:spLocks noChangeShapeType="1"/>
            </p:cNvSpPr>
            <p:nvPr/>
          </p:nvSpPr>
          <p:spPr bwMode="auto">
            <a:xfrm>
              <a:off x="3124200" y="2674938"/>
              <a:ext cx="914400" cy="5254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0A82D5E-EE7C-6629-E99B-45DC377BFBCA}"/>
              </a:ext>
            </a:extLst>
          </p:cNvPr>
          <p:cNvGrpSpPr/>
          <p:nvPr/>
        </p:nvGrpSpPr>
        <p:grpSpPr>
          <a:xfrm>
            <a:off x="2341418" y="4876800"/>
            <a:ext cx="5181600" cy="1447800"/>
            <a:chOff x="76200" y="4572000"/>
            <a:chExt cx="5181600" cy="1447800"/>
          </a:xfrm>
        </p:grpSpPr>
        <p:sp>
          <p:nvSpPr>
            <p:cNvPr id="317457" name="Rectangle 17"/>
            <p:cNvSpPr>
              <a:spLocks noChangeArrowheads="1"/>
            </p:cNvSpPr>
            <p:nvPr/>
          </p:nvSpPr>
          <p:spPr bwMode="auto">
            <a:xfrm>
              <a:off x="3138488" y="4572000"/>
              <a:ext cx="130035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>
                  <a:latin typeface="+mn-lt"/>
                </a:rPr>
                <a:t>IP header</a:t>
              </a:r>
              <a:endParaRPr lang="en-US" b="0">
                <a:latin typeface="+mn-lt"/>
              </a:endParaRPr>
            </a:p>
          </p:txBody>
        </p:sp>
        <p:sp>
          <p:nvSpPr>
            <p:cNvPr id="317458" name="Rectangle 18"/>
            <p:cNvSpPr>
              <a:spLocks noChangeArrowheads="1"/>
            </p:cNvSpPr>
            <p:nvPr/>
          </p:nvSpPr>
          <p:spPr bwMode="auto">
            <a:xfrm>
              <a:off x="4545013" y="4591050"/>
              <a:ext cx="6838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>
                  <a:latin typeface="+mn-lt"/>
                </a:rPr>
                <a:t>data</a:t>
              </a:r>
              <a:endParaRPr lang="en-US" b="0">
                <a:latin typeface="+mn-lt"/>
              </a:endParaRPr>
            </a:p>
          </p:txBody>
        </p:sp>
        <p:sp>
          <p:nvSpPr>
            <p:cNvPr id="317459" name="Rectangle 19"/>
            <p:cNvSpPr>
              <a:spLocks noChangeArrowheads="1"/>
            </p:cNvSpPr>
            <p:nvPr/>
          </p:nvSpPr>
          <p:spPr bwMode="auto">
            <a:xfrm>
              <a:off x="130175" y="5573713"/>
              <a:ext cx="141577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>
                  <a:latin typeface="+mn-lt"/>
                </a:rPr>
                <a:t>new IP hdr</a:t>
              </a:r>
              <a:endParaRPr lang="en-US" b="0">
                <a:latin typeface="+mn-lt"/>
              </a:endParaRPr>
            </a:p>
          </p:txBody>
        </p:sp>
        <p:sp>
          <p:nvSpPr>
            <p:cNvPr id="317460" name="Rectangle 20"/>
            <p:cNvSpPr>
              <a:spLocks noChangeArrowheads="1"/>
            </p:cNvSpPr>
            <p:nvPr/>
          </p:nvSpPr>
          <p:spPr bwMode="auto">
            <a:xfrm>
              <a:off x="1809750" y="5573713"/>
              <a:ext cx="112542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+mn-lt"/>
                </a:rPr>
                <a:t>ESP/AH</a:t>
              </a:r>
              <a:endParaRPr lang="en-US" b="0">
                <a:latin typeface="+mn-lt"/>
              </a:endParaRPr>
            </a:p>
          </p:txBody>
        </p:sp>
        <p:sp>
          <p:nvSpPr>
            <p:cNvPr id="317461" name="Rectangle 21"/>
            <p:cNvSpPr>
              <a:spLocks noChangeArrowheads="1"/>
            </p:cNvSpPr>
            <p:nvPr/>
          </p:nvSpPr>
          <p:spPr bwMode="auto">
            <a:xfrm>
              <a:off x="3124200" y="5562600"/>
              <a:ext cx="130035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latin typeface="+mn-lt"/>
                </a:rPr>
                <a:t>IP header</a:t>
              </a:r>
              <a:endParaRPr lang="en-US" b="0">
                <a:latin typeface="+mn-lt"/>
              </a:endParaRPr>
            </a:p>
          </p:txBody>
        </p:sp>
        <p:sp>
          <p:nvSpPr>
            <p:cNvPr id="317462" name="Rectangle 22"/>
            <p:cNvSpPr>
              <a:spLocks noChangeArrowheads="1"/>
            </p:cNvSpPr>
            <p:nvPr/>
          </p:nvSpPr>
          <p:spPr bwMode="auto">
            <a:xfrm>
              <a:off x="3124200" y="4579938"/>
              <a:ext cx="2133600" cy="4572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7463" name="Rectangle 23"/>
            <p:cNvSpPr>
              <a:spLocks noChangeArrowheads="1"/>
            </p:cNvSpPr>
            <p:nvPr/>
          </p:nvSpPr>
          <p:spPr bwMode="auto">
            <a:xfrm>
              <a:off x="76200" y="5562600"/>
              <a:ext cx="5181600" cy="4572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7464" name="Line 24"/>
            <p:cNvSpPr>
              <a:spLocks noChangeShapeType="1"/>
            </p:cNvSpPr>
            <p:nvPr/>
          </p:nvSpPr>
          <p:spPr bwMode="auto">
            <a:xfrm>
              <a:off x="4495800" y="457993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7465" name="Line 25"/>
            <p:cNvSpPr>
              <a:spLocks noChangeShapeType="1"/>
            </p:cNvSpPr>
            <p:nvPr/>
          </p:nvSpPr>
          <p:spPr bwMode="auto">
            <a:xfrm>
              <a:off x="1600200" y="5562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7466" name="Line 26"/>
            <p:cNvSpPr>
              <a:spLocks noChangeShapeType="1"/>
            </p:cNvSpPr>
            <p:nvPr/>
          </p:nvSpPr>
          <p:spPr bwMode="auto">
            <a:xfrm>
              <a:off x="3124200" y="5562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7467" name="Line 27"/>
            <p:cNvSpPr>
              <a:spLocks noChangeShapeType="1"/>
            </p:cNvSpPr>
            <p:nvPr/>
          </p:nvSpPr>
          <p:spPr bwMode="auto">
            <a:xfrm>
              <a:off x="3886200" y="50292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7468" name="Line 28"/>
            <p:cNvSpPr>
              <a:spLocks noChangeShapeType="1"/>
            </p:cNvSpPr>
            <p:nvPr/>
          </p:nvSpPr>
          <p:spPr bwMode="auto">
            <a:xfrm>
              <a:off x="4876800" y="50292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7469" name="Rectangle 29"/>
            <p:cNvSpPr>
              <a:spLocks noChangeArrowheads="1"/>
            </p:cNvSpPr>
            <p:nvPr/>
          </p:nvSpPr>
          <p:spPr bwMode="auto">
            <a:xfrm>
              <a:off x="4545013" y="5573713"/>
              <a:ext cx="6838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latin typeface="+mn-lt"/>
                </a:rPr>
                <a:t>data</a:t>
              </a:r>
              <a:endParaRPr lang="en-US" b="0">
                <a:latin typeface="+mn-lt"/>
              </a:endParaRPr>
            </a:p>
          </p:txBody>
        </p:sp>
        <p:sp>
          <p:nvSpPr>
            <p:cNvPr id="317470" name="Line 30"/>
            <p:cNvSpPr>
              <a:spLocks noChangeShapeType="1"/>
            </p:cNvSpPr>
            <p:nvPr/>
          </p:nvSpPr>
          <p:spPr bwMode="auto">
            <a:xfrm>
              <a:off x="4495800" y="5562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317471" name="Rectangle 31"/>
          <p:cNvSpPr>
            <a:spLocks noChangeArrowheads="1"/>
          </p:cNvSpPr>
          <p:nvPr/>
        </p:nvSpPr>
        <p:spPr bwMode="auto">
          <a:xfrm>
            <a:off x="5011627" y="1524000"/>
            <a:ext cx="3827573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Transport Mode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Host-to-host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Tunnel Mode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Firewall-to-firewall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Transport mode not necessary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Transport mode is more efficient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7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17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17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17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17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174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1" grpId="0" build="p" autoUpdateAnimBg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79FBFD2-895F-5847-95A9-458BD135B49A}" type="slidenum">
              <a:rPr lang="en-US" smtClean="0">
                <a:latin typeface="Times New Roman" charset="0"/>
              </a:rPr>
              <a:pPr/>
              <a:t>136</a:t>
            </a:fld>
            <a:endParaRPr lang="en-US" dirty="0">
              <a:latin typeface="Times New Roman" charset="0"/>
            </a:endParaRP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4000" dirty="0"/>
              <a:t>IPSec Security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7772400" cy="3886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kind of protection?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Confidentiality?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Integrity?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Both?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to protect?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Header?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Both?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ESP/AH do some combinations of these</a:t>
            </a:r>
          </a:p>
        </p:txBody>
      </p:sp>
    </p:spTree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0EF814-69F1-B94D-807F-AD09A4964CF6}" type="slidenum">
              <a:rPr lang="en-US" smtClean="0">
                <a:latin typeface="Times New Roman" charset="0"/>
              </a:rPr>
              <a:pPr/>
              <a:t>137</a:t>
            </a:fld>
            <a:endParaRPr lang="en-US" dirty="0">
              <a:latin typeface="Times New Roman" charset="0"/>
            </a:endParaRPr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 dirty="0"/>
              <a:t>AH vs ESP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419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AH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Authentication Header</a:t>
            </a:r>
          </a:p>
          <a:p>
            <a:pPr lvl="1"/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(no confidentiality)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Integrity-protect everything beyond IP header and some fields of header (why not all fields?)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ESP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Encapsulating Security Payload</a:t>
            </a:r>
          </a:p>
          <a:p>
            <a:pPr lvl="1"/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Integrity and confidentiality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Protects everything beyond IP header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Integrity only by using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NULL encryption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31BC7C2-21FA-CA46-A89F-C7911EEFBB03}" type="slidenum">
              <a:rPr lang="en-US" smtClean="0">
                <a:latin typeface="Times New Roman" charset="0"/>
              </a:rPr>
              <a:pPr/>
              <a:t>138</a:t>
            </a:fld>
            <a:endParaRPr lang="en-US" dirty="0">
              <a:latin typeface="Times New Roman" charset="0"/>
            </a:endParaRPr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 dirty="0"/>
              <a:t>ESP’s NULL Encryption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53400" cy="4343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According to RFC 2410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NULL encryption “is a block cipher the origins of which appear to be lost in antiquity”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“Despite rumors”, there is no evidence that NSA “suppressed publication of this algorithm”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Evidence suggests it was developed in Roman times as exportable version of Caesar’s cipher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make use of keys of varying length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IV is required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Null(P,K) = P for any P and any key K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Security people have a strange sense of humor!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 autoUpdateAnimBg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AA08BD6-2DD6-9147-B67B-75C4D672D023}" type="slidenum">
              <a:rPr lang="en-US" smtClean="0">
                <a:latin typeface="Times New Roman" charset="0"/>
              </a:rPr>
              <a:pPr/>
              <a:t>139</a:t>
            </a:fld>
            <a:endParaRPr lang="en-US" dirty="0">
              <a:latin typeface="Times New Roman" charset="0"/>
            </a:endParaRPr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4000" dirty="0"/>
              <a:t>Why Does AH Exist? (1)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2286000"/>
            <a:ext cx="8305800" cy="3962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Cannot encrypt IP header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Routers must look at the IP header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 addresses, TTL, etc.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 header exists to route packets!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AH protects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immutable fields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IP header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Cannot integrity protect all header fields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TTL, for example, must change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ESP does not protect IP header at all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HASH-256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153400" cy="4724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Initiate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seed_material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entropy_input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 nonce ||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personalization_string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seed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Hash_df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seed_material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 = seed.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Hash_df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((0x00 || V),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	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1.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Return V, C,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initial_working_state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>
              <a:lnSpc>
                <a:spcPct val="90000"/>
              </a:lnSpc>
              <a:buFont typeface="+mj-lt"/>
              <a:buAutoNum type="arabicPeriod"/>
            </a:pPr>
            <a:endParaRPr lang="en-US" sz="9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BBC6A9E-4BF4-9E44-913F-2396A6EF1A04}" type="slidenum">
              <a:rPr lang="en-US" smtClean="0">
                <a:latin typeface="Times New Roman" charset="0"/>
              </a:rPr>
              <a:pPr/>
              <a:t>140</a:t>
            </a:fld>
            <a:endParaRPr lang="en-US" dirty="0">
              <a:latin typeface="Times New Roman" charset="0"/>
            </a:endParaRPr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4000" dirty="0"/>
              <a:t>Why Does AH Exist? (2)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458200" cy="3581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ESP encrypts everything beyond the IP header (if non-null encryption)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ESP encrypted, firewall cannot look at TCP header (e.g., port numbers)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not use ESP with null encryption?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Firewall sees ESP header, but does not know whether null encryption is used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End systems know, but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firewalls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Aside 1: Do firewalls reduce security?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Aside 2: Is IPSec compatible with NAT?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 autoUpdateAnimBg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5325B54-1A09-1C42-8CDB-7F8E6A603B41}" type="slidenum">
              <a:rPr lang="en-US" smtClean="0">
                <a:latin typeface="Times New Roman" charset="0"/>
              </a:rPr>
              <a:pPr/>
              <a:t>141</a:t>
            </a:fld>
            <a:endParaRPr lang="en-US" dirty="0">
              <a:latin typeface="Times New Roman" charset="0"/>
            </a:endParaRPr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2" y="304800"/>
            <a:ext cx="7772400" cy="762000"/>
          </a:xfrm>
        </p:spPr>
        <p:txBody>
          <a:bodyPr/>
          <a:lstStyle/>
          <a:p>
            <a:r>
              <a:rPr lang="en-US" dirty="0"/>
              <a:t>Why Does AH Exist? (3)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153400" cy="3352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real reason why AH exists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 one IETF meeting “someone from Microsoft gave an impassioned speech about how AH was useless…”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“…everyone in the room looked around and said `Hmm. He’s right, and we hate AH also, but if it annoys Microsoft let’s leave it in since we hate Microsoft more than we hate AH.”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 bldLvl="2" autoUpdateAnimBg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AB5744E-8EEE-6E43-A928-F1758024023E}" type="slidenum">
              <a:rPr lang="en-US" smtClean="0">
                <a:latin typeface="Times New Roman" charset="0"/>
              </a:rPr>
              <a:pPr/>
              <a:t>142</a:t>
            </a:fld>
            <a:endParaRPr lang="en-US" dirty="0">
              <a:latin typeface="Times New Roman" charset="0"/>
            </a:endParaRPr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914400"/>
          </a:xfrm>
        </p:spPr>
        <p:txBody>
          <a:bodyPr/>
          <a:lstStyle/>
          <a:p>
            <a:r>
              <a:rPr lang="en-US" sz="4000" dirty="0"/>
              <a:t>Best Authentication Protocol?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20000" cy="4572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best depends on many factors…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sensitivity of the application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delay that is tolerable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cost (computation) that is tolerable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crypto is supported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key, symmetric key, hash functions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mutual authentication required?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 session key required?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PFS a concern?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anonymity a concern?, etc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  <p:transition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143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HASH-256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4724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Generate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reseed_interval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then return reseed required.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!= Null), then do</a:t>
            </a:r>
          </a:p>
          <a:p>
            <a:pPr marL="1314450" lvl="2" indent="-45720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Hash (0x02 || V ||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857250" lvl="1" indent="-45720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V 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V+w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mod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returned_bits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Hashgen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requested_number_of_bits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V).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 = Hash(0x03 || V).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 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V+H+C+reseed_counter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mod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reseed_counter+1.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Return SUCCESS,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returned_bits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and the new values of V, C,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new_working_state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90000"/>
              </a:lnSpc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HASH-256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4958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Hash_df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temp = the Null string.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no_of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_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bits_to_return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outlen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	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counter = 8-bit binary value representing 1.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1 to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do</a:t>
            </a:r>
          </a:p>
          <a:p>
            <a:pPr marL="1771650" lvl="3" indent="-45720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temp=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temp||Hash(counter||no_of_bits_to_return||input_string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1771650" lvl="3" indent="-45720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counter= counter+1.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requested_bits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Leftmost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no_of_bits_to_return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of temp.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Return SUCCESS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requested_bits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HASH-256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724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Hashgen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 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requested_no_of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_bits/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outlen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= V.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 = the Null string.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1 to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342900"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Hash (data).  </a:t>
            </a:r>
          </a:p>
          <a:p>
            <a:pPr marL="1200150" lvl="2" indent="-34290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 = W ||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1200150" lvl="2" indent="-34290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= (data + 1) mod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returned_bits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Leftmost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requested_no_of_bits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bits of W.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returned_bits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buNone/>
            </a:pPr>
            <a:endParaRPr lang="en-US" sz="2000" dirty="0"/>
          </a:p>
          <a:p>
            <a:pPr lvl="1">
              <a:lnSpc>
                <a:spcPct val="90000"/>
              </a:lnSpc>
              <a:buNone/>
            </a:pPr>
            <a:endParaRPr lang="en-US" sz="11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CTR-AES-256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724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Initiate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personalization_string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then </a:t>
            </a:r>
          </a:p>
          <a:p>
            <a:pPr marL="1714500" lvl="3" indent="-457200">
              <a:buNone/>
            </a:pP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personalization_string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personalization_string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||0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seedlen – temp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seed_material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entropy_input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⊕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personalization_string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Key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keylen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outlen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CTR_DRBG_Update(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seed_material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1.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 the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initial_working_state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>
              <a:lnSpc>
                <a:spcPct val="90000"/>
              </a:lnSpc>
              <a:buFont typeface="+mj-lt"/>
              <a:buAutoNum type="arabicPeriod"/>
            </a:pPr>
            <a:endParaRPr lang="en-US" sz="9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CTR-AES-256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5486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Generate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reseed_interval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then return reseed required.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̸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), then</a:t>
            </a:r>
          </a:p>
          <a:p>
            <a:pPr marL="1314450" lvl="2" indent="-457200">
              <a:buNone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temp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1314450" lvl="2" indent="-45720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then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||0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seedlen - temp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314450" lvl="2" indent="-45720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CTR_DRBG_Update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While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&lt;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requested_number_of_bits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314450" lvl="2" indent="-457200">
              <a:buNone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V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+1) mod 2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outlen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1314450" lvl="2" indent="-457200">
              <a:buNone/>
            </a:pP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output_block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Block_Encrypt(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V). </a:t>
            </a:r>
          </a:p>
          <a:p>
            <a:pPr marL="1314450" lvl="2" indent="-457200">
              <a:buNone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temp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temp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||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output_block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returned_bits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Leftmost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requested_number_of_bits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CTR_DRBG_Update(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+ 1.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Return SUCCESS and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returned_bits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; also return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working_state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Random Numbers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Critical in Cryptographic Algorithms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single test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Unpredictability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Statistical Tests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Random Number weaknesses and Key management are greatest points of attack for otherwise “safe” cryptosystem.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Can’t generate enough Random bits so use Pseudo Random Number Generators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J. Kelsey, B.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Schneier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D. Wagner, and C. Hall,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“Cryptanalytic Attacks on Pseudorandom Number Generators”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Fast Software Encryption, Fifth International Workshop Proceedings (March 1998), Springer-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Verlag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1998, pp. 168-188.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CTR-AES-256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49530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Update</a:t>
            </a:r>
          </a:p>
          <a:p>
            <a:pPr marL="857250" lvl="1" indent="-457200"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 = Null.</a:t>
            </a:r>
          </a:p>
          <a:p>
            <a:pPr marL="857250" lvl="1" indent="-457200"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While(len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)&lt;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257300" lvl="2" indent="-45720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+1) mod 2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outlen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1257300" lvl="2" indent="-457200">
              <a:buNone/>
            </a:pP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output_block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Block_Encrypt(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1257300" lvl="2" indent="-45720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ouput_block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 = Leftmost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bits of temp.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temp⊕provided_data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Key = Leftmost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keylen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bits of temp.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 = Rightmost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outlen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bits of temp.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Return the new values of Key and V.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3600" dirty="0"/>
              <a:t>Preliminaries: Elliptic Curves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2133600"/>
                <a:ext cx="8229600" cy="3733800"/>
              </a:xfrm>
            </p:spPr>
            <p:txBody>
              <a:bodyPr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Elliptic curves are the set of points (</a:t>
                </a:r>
                <a:r>
                  <a:rPr lang="en-US" sz="20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sz="20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y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with coordinates in a field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that are solutions to an equation:</a:t>
                </a:r>
              </a:p>
              <a:p>
                <a:pPr marL="0" indent="0">
                  <a:buNone/>
                </a:pP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+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+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endParaRPr lang="en-US" sz="2000" baseline="30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These points (plus an identity) form a group.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All of the curves that we will be discussing are over finite fields (characteristic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and will have prime order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q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2000" baseline="30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2133600"/>
                <a:ext cx="8229600" cy="3733800"/>
              </a:xfrm>
              <a:blipFill>
                <a:blip r:embed="rId2"/>
                <a:stretch>
                  <a:fillRect l="-924" t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sz="3600" dirty="0"/>
              <a:t>The Dual EC PRNG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762000" y="1447800"/>
            <a:ext cx="76200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l-GR" sz="2000" i="1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 prime curve → integers</a:t>
            </a:r>
            <a:b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l-GR" sz="2000" i="1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P, Q points on the curve (per SP800-90) 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04800" y="3276600"/>
            <a:ext cx="8458200" cy="1295400"/>
            <a:chOff x="432" y="1920"/>
            <a:chExt cx="5328" cy="816"/>
          </a:xfrm>
        </p:grpSpPr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2496" y="244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2400" i="1" baseline="-2500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endParaRPr lang="el-GR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1392" y="1920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φ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2400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2400" i="1" baseline="-25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*</a:t>
              </a:r>
              <a:r>
                <a:rPr lang="en-US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el-GR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4" name="Text Box 10"/>
            <p:cNvSpPr txBox="1">
              <a:spLocks noChangeArrowheads="1"/>
            </p:cNvSpPr>
            <p:nvPr/>
          </p:nvSpPr>
          <p:spPr bwMode="auto">
            <a:xfrm>
              <a:off x="3024" y="2448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φ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2400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2400" i="1" baseline="-25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*</a:t>
              </a:r>
              <a:r>
                <a:rPr lang="en-US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Q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el-GR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5" name="Text Box 11"/>
            <p:cNvSpPr txBox="1">
              <a:spLocks noChangeArrowheads="1"/>
            </p:cNvSpPr>
            <p:nvPr/>
          </p:nvSpPr>
          <p:spPr bwMode="auto">
            <a:xfrm>
              <a:off x="864" y="244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en-US" sz="2400" i="1" baseline="-2500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endParaRPr lang="el-GR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432" y="235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en-US" sz="2400" i="1" baseline="-25000">
                  <a:latin typeface="Calibri" panose="020F0502020204030204" pitchFamily="34" charset="0"/>
                  <a:cs typeface="Calibri" panose="020F0502020204030204" pitchFamily="34" charset="0"/>
                </a:rPr>
                <a:t>i+</a:t>
              </a:r>
              <a:r>
                <a:rPr lang="en-US" sz="24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l-GR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7" name="Line 13"/>
            <p:cNvSpPr>
              <a:spLocks noChangeShapeType="1"/>
            </p:cNvSpPr>
            <p:nvPr/>
          </p:nvSpPr>
          <p:spPr bwMode="auto">
            <a:xfrm flipH="1">
              <a:off x="768" y="2400"/>
              <a:ext cx="19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8" name="Line 14"/>
            <p:cNvSpPr>
              <a:spLocks noChangeShapeType="1"/>
            </p:cNvSpPr>
            <p:nvPr/>
          </p:nvSpPr>
          <p:spPr bwMode="auto">
            <a:xfrm>
              <a:off x="1104" y="259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0" name="Freeform 16"/>
            <p:cNvSpPr>
              <a:spLocks/>
            </p:cNvSpPr>
            <p:nvPr/>
          </p:nvSpPr>
          <p:spPr bwMode="auto">
            <a:xfrm>
              <a:off x="2016" y="2064"/>
              <a:ext cx="581" cy="432"/>
            </a:xfrm>
            <a:custGeom>
              <a:avLst/>
              <a:gdLst/>
              <a:ahLst/>
              <a:cxnLst>
                <a:cxn ang="0">
                  <a:pos x="576" y="432"/>
                </a:cxn>
                <a:cxn ang="0">
                  <a:pos x="581" y="2"/>
                </a:cxn>
                <a:cxn ang="0">
                  <a:pos x="0" y="0"/>
                </a:cxn>
              </a:cxnLst>
              <a:rect l="0" t="0" r="r" b="b"/>
              <a:pathLst>
                <a:path w="581" h="432">
                  <a:moveTo>
                    <a:pt x="576" y="432"/>
                  </a:moveTo>
                  <a:lnTo>
                    <a:pt x="581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1" name="Freeform 17"/>
            <p:cNvSpPr>
              <a:spLocks/>
            </p:cNvSpPr>
            <p:nvPr/>
          </p:nvSpPr>
          <p:spPr bwMode="auto">
            <a:xfrm>
              <a:off x="576" y="2064"/>
              <a:ext cx="816" cy="384"/>
            </a:xfrm>
            <a:custGeom>
              <a:avLst/>
              <a:gdLst/>
              <a:ahLst/>
              <a:cxnLst>
                <a:cxn ang="0">
                  <a:pos x="816" y="0"/>
                </a:cxn>
                <a:cxn ang="0">
                  <a:pos x="0" y="2"/>
                </a:cxn>
                <a:cxn ang="0">
                  <a:pos x="0" y="384"/>
                </a:cxn>
              </a:cxnLst>
              <a:rect l="0" t="0" r="r" b="b"/>
              <a:pathLst>
                <a:path w="816" h="384">
                  <a:moveTo>
                    <a:pt x="816" y="0"/>
                  </a:moveTo>
                  <a:lnTo>
                    <a:pt x="0" y="2"/>
                  </a:lnTo>
                  <a:lnTo>
                    <a:pt x="0" y="38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2" name="Line 18"/>
            <p:cNvSpPr>
              <a:spLocks noChangeShapeType="1"/>
            </p:cNvSpPr>
            <p:nvPr/>
          </p:nvSpPr>
          <p:spPr bwMode="auto">
            <a:xfrm>
              <a:off x="2688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3" name="Text Box 19"/>
            <p:cNvSpPr txBox="1">
              <a:spLocks noChangeArrowheads="1"/>
            </p:cNvSpPr>
            <p:nvPr/>
          </p:nvSpPr>
          <p:spPr bwMode="auto">
            <a:xfrm>
              <a:off x="4032" y="244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r>
                <a:rPr lang="en-US" sz="2400" i="1" baseline="-2500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endParaRPr lang="el-GR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4" name="Line 20"/>
            <p:cNvSpPr>
              <a:spLocks noChangeShapeType="1"/>
            </p:cNvSpPr>
            <p:nvPr/>
          </p:nvSpPr>
          <p:spPr bwMode="auto">
            <a:xfrm>
              <a:off x="369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6" name="Line 22"/>
            <p:cNvSpPr>
              <a:spLocks noChangeShapeType="1"/>
            </p:cNvSpPr>
            <p:nvPr/>
          </p:nvSpPr>
          <p:spPr bwMode="auto">
            <a:xfrm>
              <a:off x="417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7" name="Text Box 23"/>
            <p:cNvSpPr txBox="1">
              <a:spLocks noChangeArrowheads="1"/>
            </p:cNvSpPr>
            <p:nvPr/>
          </p:nvSpPr>
          <p:spPr bwMode="auto">
            <a:xfrm>
              <a:off x="4512" y="2448"/>
              <a:ext cx="1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LSB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bitlen-16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2400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r>
                <a:rPr lang="en-US" sz="2400" i="1" baseline="-25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1905000" y="5334000"/>
            <a:ext cx="5867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l-GR" sz="2000" i="1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	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l-GR" sz="2000" i="1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+1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l-GR" sz="2000" i="1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l-G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381000" y="5105400"/>
            <a:ext cx="4054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latin typeface="+mn-lt"/>
              </a:rPr>
              <a:t>Equations: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B65971-8623-4209-8B69-A1CAE38C6E2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AC762BC-0D94-4948-B494-4DB45A424531}" type="slidenum">
              <a:rPr lang="en-US" smtClean="0">
                <a:latin typeface="Times New Roman" charset="0"/>
              </a:rPr>
              <a:pPr/>
              <a:t>23</a:t>
            </a:fld>
            <a:endParaRPr lang="en-US" dirty="0">
              <a:latin typeface="Times New Roman" charset="0"/>
            </a:endParaRP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7848600" cy="1676400"/>
          </a:xfrm>
        </p:spPr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38200" y="4114800"/>
            <a:ext cx="7848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1" algn="r"/>
            <a:r>
              <a:rPr kumimoji="1" lang="en-US" sz="2400" b="0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Unless otherwise noted, remaining slides</a:t>
            </a:r>
          </a:p>
          <a:p>
            <a:pPr lvl="1" algn="r"/>
            <a:r>
              <a:rPr kumimoji="1" lang="en-US" sz="2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courtesy  of Mark Stamp, SJSU</a:t>
            </a:r>
          </a:p>
          <a:p>
            <a:pPr lvl="1" algn="r"/>
            <a:r>
              <a:rPr kumimoji="1" lang="en-US" sz="2400" b="0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See:  Information Security: Principles and  Practice,</a:t>
            </a:r>
          </a:p>
          <a:p>
            <a:pPr lvl="1" algn="r"/>
            <a:r>
              <a:rPr kumimoji="1" lang="en-US" sz="2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Mark  Stamp</a:t>
            </a:r>
            <a:r>
              <a:rPr kumimoji="1" lang="en-US" sz="2400" b="0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172200"/>
            <a:ext cx="1905000" cy="457200"/>
          </a:xfrm>
        </p:spPr>
        <p:txBody>
          <a:bodyPr/>
          <a:lstStyle/>
          <a:p>
            <a:r>
              <a:rPr lang="en-US" dirty="0"/>
              <a:t>                                                                                             </a:t>
            </a:r>
            <a:fld id="{97EE4071-F515-094A-88EA-B89F520152FA}" type="slidenum">
              <a:rPr lang="en-US" smtClean="0">
                <a:latin typeface="Times New Roman" charset="0"/>
              </a:rPr>
              <a:pPr/>
              <a:t>24</a:t>
            </a:fld>
            <a:endParaRPr lang="en-US" dirty="0">
              <a:latin typeface="Times New Roman" charset="0"/>
            </a:endParaRPr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dirty="0"/>
              <a:t>Protocol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077200" cy="3810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Human protocols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 rules followed in human interactions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Example: Asking a question in class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Networking protocols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rules followed in networked communication systems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Examples: HTTP, FTP, etc.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Security protocol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 (communication) rules followed in a security application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Examples: SSL, IPSec, Kerberos, etc.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09ED4EA-9B00-3E46-A250-A2D8109A8BC2}" type="slidenum">
              <a:rPr lang="en-US" smtClean="0">
                <a:latin typeface="Times New Roman" charset="0"/>
              </a:rPr>
              <a:pPr/>
              <a:t>25</a:t>
            </a:fld>
            <a:endParaRPr lang="en-US" dirty="0">
              <a:latin typeface="Times New Roman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04009"/>
          </a:xfrm>
        </p:spPr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Protocol flaws can be very subtle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Several well-known security protocols have serious flaws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Including IPSec, GSM and WEP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Common to find implementation errors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Such as IE implementation of SSL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Difficult to get protocols right…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EB9C1C-A0E9-F24A-B70E-FC95477CD5AC}" type="slidenum">
              <a:rPr lang="en-US" smtClean="0">
                <a:latin typeface="Times New Roman" charset="0"/>
              </a:rPr>
              <a:pPr/>
              <a:t>26</a:t>
            </a:fld>
            <a:endParaRPr lang="en-US" dirty="0">
              <a:latin typeface="Times New Roman" charset="0"/>
            </a:endParaRPr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Ideal Security Protocol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Satisfies security requirements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Requirements must be precise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Efficient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Minimize computational requirement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particular, costly public key operations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Minimize delays/bandwidth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 fragile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work when attacker tries to break it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Works even if environment changes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Easy to use and implement, flexible, etc.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Very difficult to satisfy all of these!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CCEFD53-38D7-244D-A1A4-EEEF0414B305}" type="slidenum">
              <a:rPr lang="en-US" smtClean="0">
                <a:latin typeface="Times New Roman" charset="0"/>
              </a:rPr>
              <a:pPr/>
              <a:t>27</a:t>
            </a:fld>
            <a:endParaRPr lang="en-US" dirty="0">
              <a:latin typeface="Times New Roman" charset="0"/>
            </a:endParaRPr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r>
              <a:rPr lang="en-US"/>
              <a:t>Simple Security Protocols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F3EBE3-1F2F-1842-A775-A7FC3399A2BF}" type="slidenum">
              <a:rPr lang="en-US" smtClean="0">
                <a:latin typeface="Times New Roman" charset="0"/>
              </a:rPr>
              <a:pPr/>
              <a:t>28</a:t>
            </a:fld>
            <a:endParaRPr lang="en-US" dirty="0">
              <a:latin typeface="Times New Roman" charset="0"/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ATM Machine Protocol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772400" cy="4114800"/>
          </a:xfrm>
        </p:spPr>
        <p:txBody>
          <a:bodyPr/>
          <a:lstStyle/>
          <a:p>
            <a:pPr marL="609600" indent="-609600"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Insert ATM card</a:t>
            </a:r>
          </a:p>
          <a:p>
            <a:pPr marL="609600" indent="-609600"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Enter PIN</a:t>
            </a:r>
          </a:p>
          <a:p>
            <a:pPr marL="609600" indent="-609600"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Correct PIN?</a:t>
            </a:r>
          </a:p>
          <a:p>
            <a:pPr marL="990600" lvl="1" indent="-533400">
              <a:buFont typeface="Times" charset="0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Yes?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Conduct your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transaction(s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990600" lvl="1" indent="-533400">
              <a:buFont typeface="Times" charset="0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No?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Machine eats card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28B377F-8EC6-0C44-901B-DA235946563A}" type="slidenum">
              <a:rPr lang="en-US" smtClean="0">
                <a:latin typeface="Times New Roman" charset="0"/>
              </a:rPr>
              <a:pPr/>
              <a:t>29</a:t>
            </a:fld>
            <a:endParaRPr lang="en-US" dirty="0">
              <a:latin typeface="Times New Roman" charset="0"/>
            </a:endParaRP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</p:spPr>
        <p:txBody>
          <a:bodyPr/>
          <a:lstStyle/>
          <a:p>
            <a:r>
              <a:rPr lang="en-US" dirty="0"/>
              <a:t>Identify Friend or Foe (IFF)</a:t>
            </a:r>
          </a:p>
        </p:txBody>
      </p:sp>
      <p:sp>
        <p:nvSpPr>
          <p:cNvPr id="178182" name="Line 6"/>
          <p:cNvSpPr>
            <a:spLocks noChangeShapeType="1"/>
          </p:cNvSpPr>
          <p:nvPr/>
        </p:nvSpPr>
        <p:spPr bwMode="auto">
          <a:xfrm>
            <a:off x="228600" y="3505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>
              <a:latin typeface="+mn-lt"/>
            </a:endParaRPr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7588250" y="5486400"/>
            <a:ext cx="84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latin typeface="+mn-lt"/>
              </a:rPr>
              <a:t>Namibia</a:t>
            </a:r>
          </a:p>
        </p:txBody>
      </p:sp>
      <p:sp>
        <p:nvSpPr>
          <p:cNvPr id="178184" name="Rectangle 8"/>
          <p:cNvSpPr>
            <a:spLocks noChangeArrowheads="1"/>
          </p:cNvSpPr>
          <p:nvPr/>
        </p:nvSpPr>
        <p:spPr bwMode="auto">
          <a:xfrm>
            <a:off x="7543800" y="2743200"/>
            <a:ext cx="7437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Angola</a:t>
            </a:r>
          </a:p>
        </p:txBody>
      </p:sp>
      <p:sp>
        <p:nvSpPr>
          <p:cNvPr id="178187" name="Line 11"/>
          <p:cNvSpPr>
            <a:spLocks noChangeShapeType="1"/>
          </p:cNvSpPr>
          <p:nvPr/>
        </p:nvSpPr>
        <p:spPr bwMode="auto">
          <a:xfrm flipH="1" flipV="1">
            <a:off x="2057400" y="4724400"/>
            <a:ext cx="44958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>
              <a:latin typeface="+mn-lt"/>
            </a:endParaRPr>
          </a:p>
        </p:txBody>
      </p:sp>
      <p:sp>
        <p:nvSpPr>
          <p:cNvPr id="178188" name="Rectangle 12"/>
          <p:cNvSpPr>
            <a:spLocks noChangeArrowheads="1"/>
          </p:cNvSpPr>
          <p:nvPr/>
        </p:nvSpPr>
        <p:spPr bwMode="auto">
          <a:xfrm>
            <a:off x="3581400" y="5181600"/>
            <a:ext cx="6251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+mn-lt"/>
              </a:rPr>
              <a:t>1.</a:t>
            </a:r>
            <a:r>
              <a:rPr lang="en-US" sz="1100" b="0">
                <a:latin typeface="+mn-lt"/>
              </a:rPr>
              <a:t> N</a:t>
            </a:r>
          </a:p>
        </p:txBody>
      </p:sp>
      <p:sp>
        <p:nvSpPr>
          <p:cNvPr id="178201" name="Rectangle 25"/>
          <p:cNvSpPr>
            <a:spLocks noChangeArrowheads="1"/>
          </p:cNvSpPr>
          <p:nvPr/>
        </p:nvSpPr>
        <p:spPr bwMode="auto">
          <a:xfrm>
            <a:off x="4114800" y="4419600"/>
            <a:ext cx="9465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+mn-lt"/>
              </a:rPr>
              <a:t>2.</a:t>
            </a:r>
            <a:r>
              <a:rPr lang="en-US" sz="1100" b="0" dirty="0">
                <a:latin typeface="+mn-lt"/>
              </a:rPr>
              <a:t> E(N,K)</a:t>
            </a:r>
          </a:p>
        </p:txBody>
      </p:sp>
      <p:sp>
        <p:nvSpPr>
          <p:cNvPr id="178202" name="Line 26"/>
          <p:cNvSpPr>
            <a:spLocks noChangeShapeType="1"/>
          </p:cNvSpPr>
          <p:nvPr/>
        </p:nvSpPr>
        <p:spPr bwMode="auto">
          <a:xfrm>
            <a:off x="2438400" y="4495800"/>
            <a:ext cx="4114800" cy="914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>
              <a:latin typeface="+mn-lt"/>
            </a:endParaRPr>
          </a:p>
        </p:txBody>
      </p:sp>
      <p:sp>
        <p:nvSpPr>
          <p:cNvPr id="178203" name="Rectangle 27"/>
          <p:cNvSpPr>
            <a:spLocks noChangeArrowheads="1"/>
          </p:cNvSpPr>
          <p:nvPr/>
        </p:nvSpPr>
        <p:spPr bwMode="auto">
          <a:xfrm>
            <a:off x="838200" y="4533900"/>
            <a:ext cx="9544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latin typeface="+mn-lt"/>
              </a:rPr>
              <a:t>SAAF</a:t>
            </a:r>
          </a:p>
          <a:p>
            <a:r>
              <a:rPr lang="en-US" sz="2000" b="0" dirty="0">
                <a:latin typeface="+mn-lt"/>
              </a:rPr>
              <a:t>Impala</a:t>
            </a:r>
            <a:endParaRPr lang="en-US" b="0" dirty="0">
              <a:latin typeface="+mn-lt"/>
            </a:endParaRPr>
          </a:p>
        </p:txBody>
      </p:sp>
      <p:sp>
        <p:nvSpPr>
          <p:cNvPr id="178207" name="Rectangle 31"/>
          <p:cNvSpPr>
            <a:spLocks noChangeArrowheads="1"/>
          </p:cNvSpPr>
          <p:nvPr/>
        </p:nvSpPr>
        <p:spPr bwMode="auto">
          <a:xfrm>
            <a:off x="811199" y="2324100"/>
            <a:ext cx="111127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dirty="0">
                <a:latin typeface="+mn-lt"/>
              </a:rPr>
              <a:t>Russian</a:t>
            </a:r>
          </a:p>
          <a:p>
            <a:pPr algn="ctr"/>
            <a:r>
              <a:rPr lang="en-US" sz="2000" b="0" dirty="0">
                <a:latin typeface="+mn-lt"/>
              </a:rPr>
              <a:t>MIG</a:t>
            </a:r>
          </a:p>
        </p:txBody>
      </p:sp>
      <p:pic>
        <p:nvPicPr>
          <p:cNvPr id="178210" name="Picture 3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962400"/>
            <a:ext cx="1636713" cy="617538"/>
          </a:xfrm>
          <a:prstGeom prst="rect">
            <a:avLst/>
          </a:prstGeom>
          <a:noFill/>
        </p:spPr>
      </p:pic>
      <p:pic>
        <p:nvPicPr>
          <p:cNvPr id="178212" name="Picture 3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524000"/>
            <a:ext cx="1295400" cy="860425"/>
          </a:xfrm>
          <a:prstGeom prst="rect">
            <a:avLst/>
          </a:prstGeom>
          <a:noFill/>
        </p:spPr>
      </p:pic>
      <p:pic>
        <p:nvPicPr>
          <p:cNvPr id="178213" name="Picture 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5181600"/>
            <a:ext cx="823913" cy="9652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152400"/>
            <a:ext cx="7772400" cy="838200"/>
          </a:xfrm>
        </p:spPr>
        <p:txBody>
          <a:bodyPr/>
          <a:lstStyle/>
          <a:p>
            <a:r>
              <a:rPr lang="en-US" sz="3600" dirty="0"/>
              <a:t>Random Numbers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1530927"/>
            <a:ext cx="7086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Requirements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Attacks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Entropy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Mixing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PRNG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800-90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1FB3310-DC18-FC48-AD88-86843CA0762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MIG in the Middle</a:t>
            </a:r>
          </a:p>
        </p:txBody>
      </p:sp>
      <p:sp>
        <p:nvSpPr>
          <p:cNvPr id="180229" name="Line 5"/>
          <p:cNvSpPr>
            <a:spLocks noChangeShapeType="1"/>
          </p:cNvSpPr>
          <p:nvPr/>
        </p:nvSpPr>
        <p:spPr bwMode="auto">
          <a:xfrm>
            <a:off x="304800" y="3429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7588250" y="5486400"/>
            <a:ext cx="6550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+mn-lt"/>
              </a:rPr>
              <a:t>Namibia</a:t>
            </a:r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7543800" y="2743200"/>
            <a:ext cx="5839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+mn-lt"/>
              </a:rPr>
              <a:t>Angola</a:t>
            </a:r>
          </a:p>
        </p:txBody>
      </p:sp>
      <p:sp>
        <p:nvSpPr>
          <p:cNvPr id="180234" name="Line 10"/>
          <p:cNvSpPr>
            <a:spLocks noChangeShapeType="1"/>
          </p:cNvSpPr>
          <p:nvPr/>
        </p:nvSpPr>
        <p:spPr bwMode="auto">
          <a:xfrm flipH="1" flipV="1">
            <a:off x="2057400" y="4724400"/>
            <a:ext cx="44958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35" name="Rectangle 11"/>
          <p:cNvSpPr>
            <a:spLocks noChangeArrowheads="1"/>
          </p:cNvSpPr>
          <p:nvPr/>
        </p:nvSpPr>
        <p:spPr bwMode="auto">
          <a:xfrm>
            <a:off x="3733800" y="5181600"/>
            <a:ext cx="5268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1.</a:t>
            </a:r>
            <a:r>
              <a:rPr lang="en-US" b="0">
                <a:latin typeface="+mn-lt"/>
              </a:rPr>
              <a:t> N</a:t>
            </a:r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4191000" y="2895600"/>
            <a:ext cx="5268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2.</a:t>
            </a:r>
            <a:r>
              <a:rPr lang="en-US" b="0">
                <a:latin typeface="+mn-lt"/>
              </a:rPr>
              <a:t> N</a:t>
            </a:r>
          </a:p>
        </p:txBody>
      </p:sp>
      <p:sp>
        <p:nvSpPr>
          <p:cNvPr id="180237" name="Line 13"/>
          <p:cNvSpPr>
            <a:spLocks noChangeShapeType="1"/>
          </p:cNvSpPr>
          <p:nvPr/>
        </p:nvSpPr>
        <p:spPr bwMode="auto">
          <a:xfrm flipV="1">
            <a:off x="2133600" y="2895600"/>
            <a:ext cx="4343400" cy="1295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38" name="Line 14"/>
          <p:cNvSpPr>
            <a:spLocks noChangeShapeType="1"/>
          </p:cNvSpPr>
          <p:nvPr/>
        </p:nvSpPr>
        <p:spPr bwMode="auto">
          <a:xfrm flipH="1" flipV="1">
            <a:off x="2133600" y="1905000"/>
            <a:ext cx="434340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39" name="Rectangle 15"/>
          <p:cNvSpPr>
            <a:spLocks noChangeArrowheads="1"/>
          </p:cNvSpPr>
          <p:nvPr/>
        </p:nvSpPr>
        <p:spPr bwMode="auto">
          <a:xfrm>
            <a:off x="4495800" y="1752600"/>
            <a:ext cx="5268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3.</a:t>
            </a:r>
            <a:r>
              <a:rPr lang="en-US" b="0">
                <a:latin typeface="+mn-lt"/>
              </a:rPr>
              <a:t> N</a:t>
            </a:r>
          </a:p>
        </p:txBody>
      </p:sp>
      <p:sp>
        <p:nvSpPr>
          <p:cNvPr id="180240" name="Line 16"/>
          <p:cNvSpPr>
            <a:spLocks noChangeShapeType="1"/>
          </p:cNvSpPr>
          <p:nvPr/>
        </p:nvSpPr>
        <p:spPr bwMode="auto">
          <a:xfrm>
            <a:off x="2209800" y="2209800"/>
            <a:ext cx="40386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41" name="Rectangle 17"/>
          <p:cNvSpPr>
            <a:spLocks noChangeArrowheads="1"/>
          </p:cNvSpPr>
          <p:nvPr/>
        </p:nvSpPr>
        <p:spPr bwMode="auto">
          <a:xfrm>
            <a:off x="2971800" y="2438400"/>
            <a:ext cx="818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4.</a:t>
            </a:r>
            <a:r>
              <a:rPr lang="en-US" b="0">
                <a:latin typeface="+mn-lt"/>
              </a:rPr>
              <a:t> E(N,K)</a:t>
            </a:r>
          </a:p>
        </p:txBody>
      </p:sp>
      <p:sp>
        <p:nvSpPr>
          <p:cNvPr id="180242" name="Line 18"/>
          <p:cNvSpPr>
            <a:spLocks noChangeShapeType="1"/>
          </p:cNvSpPr>
          <p:nvPr/>
        </p:nvSpPr>
        <p:spPr bwMode="auto">
          <a:xfrm flipH="1">
            <a:off x="2438400" y="3124200"/>
            <a:ext cx="4191000" cy="1219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43" name="Rectangle 19"/>
          <p:cNvSpPr>
            <a:spLocks noChangeArrowheads="1"/>
          </p:cNvSpPr>
          <p:nvPr/>
        </p:nvSpPr>
        <p:spPr bwMode="auto">
          <a:xfrm>
            <a:off x="4768850" y="3657600"/>
            <a:ext cx="818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5.</a:t>
            </a:r>
            <a:r>
              <a:rPr lang="en-US" b="0">
                <a:latin typeface="+mn-lt"/>
              </a:rPr>
              <a:t> E(N,K)</a:t>
            </a:r>
          </a:p>
        </p:txBody>
      </p:sp>
      <p:sp>
        <p:nvSpPr>
          <p:cNvPr id="180244" name="Rectangle 20"/>
          <p:cNvSpPr>
            <a:spLocks noChangeArrowheads="1"/>
          </p:cNvSpPr>
          <p:nvPr/>
        </p:nvSpPr>
        <p:spPr bwMode="auto">
          <a:xfrm>
            <a:off x="4267200" y="4419600"/>
            <a:ext cx="818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6.</a:t>
            </a:r>
            <a:r>
              <a:rPr lang="en-US" b="0">
                <a:latin typeface="+mn-lt"/>
              </a:rPr>
              <a:t> E(N,K)</a:t>
            </a:r>
          </a:p>
        </p:txBody>
      </p:sp>
      <p:sp>
        <p:nvSpPr>
          <p:cNvPr id="180245" name="Line 21"/>
          <p:cNvSpPr>
            <a:spLocks noChangeShapeType="1"/>
          </p:cNvSpPr>
          <p:nvPr/>
        </p:nvSpPr>
        <p:spPr bwMode="auto">
          <a:xfrm>
            <a:off x="2438400" y="4495800"/>
            <a:ext cx="4114800" cy="914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46" name="Rectangle 22"/>
          <p:cNvSpPr>
            <a:spLocks noChangeArrowheads="1"/>
          </p:cNvSpPr>
          <p:nvPr/>
        </p:nvSpPr>
        <p:spPr bwMode="auto">
          <a:xfrm>
            <a:off x="625277" y="2247900"/>
            <a:ext cx="9544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>
                <a:latin typeface="+mn-lt"/>
              </a:rPr>
              <a:t>SAAF</a:t>
            </a:r>
          </a:p>
          <a:p>
            <a:pPr algn="ctr"/>
            <a:r>
              <a:rPr lang="en-US" sz="2000" b="0">
                <a:latin typeface="+mn-lt"/>
              </a:rPr>
              <a:t>Impala</a:t>
            </a:r>
            <a:endParaRPr lang="en-US" b="0">
              <a:latin typeface="+mn-lt"/>
            </a:endParaRPr>
          </a:p>
        </p:txBody>
      </p:sp>
      <p:sp>
        <p:nvSpPr>
          <p:cNvPr id="180247" name="Rectangle 23"/>
          <p:cNvSpPr>
            <a:spLocks noChangeArrowheads="1"/>
          </p:cNvSpPr>
          <p:nvPr/>
        </p:nvSpPr>
        <p:spPr bwMode="auto">
          <a:xfrm>
            <a:off x="582599" y="4648200"/>
            <a:ext cx="111127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>
                <a:latin typeface="+mn-lt"/>
              </a:rPr>
              <a:t>Russian</a:t>
            </a:r>
          </a:p>
          <a:p>
            <a:pPr algn="ctr"/>
            <a:r>
              <a:rPr lang="en-US" sz="2000" b="0">
                <a:latin typeface="+mn-lt"/>
              </a:rPr>
              <a:t>MiG</a:t>
            </a:r>
          </a:p>
        </p:txBody>
      </p:sp>
      <p:pic>
        <p:nvPicPr>
          <p:cNvPr id="180252" name="Picture 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1636713" cy="617538"/>
          </a:xfrm>
          <a:prstGeom prst="rect">
            <a:avLst/>
          </a:prstGeom>
          <a:noFill/>
        </p:spPr>
      </p:pic>
      <p:pic>
        <p:nvPicPr>
          <p:cNvPr id="180253" name="Picture 2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787775"/>
            <a:ext cx="1295400" cy="860425"/>
          </a:xfrm>
          <a:prstGeom prst="rect">
            <a:avLst/>
          </a:prstGeom>
          <a:noFill/>
        </p:spPr>
      </p:pic>
      <p:pic>
        <p:nvPicPr>
          <p:cNvPr id="180255" name="Picture 3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5181600"/>
            <a:ext cx="823913" cy="965200"/>
          </a:xfrm>
          <a:prstGeom prst="rect">
            <a:avLst/>
          </a:prstGeom>
          <a:noFill/>
        </p:spPr>
      </p:pic>
      <p:pic>
        <p:nvPicPr>
          <p:cNvPr id="180256" name="Picture 3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2362200"/>
            <a:ext cx="823913" cy="9652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DF81719-3C2C-4D43-B9C8-6A591C0BEDF2}" type="slidenum">
              <a:rPr lang="en-US" smtClean="0">
                <a:latin typeface="Times New Roman" charset="0"/>
              </a:rPr>
              <a:pPr/>
              <a:t>31</a:t>
            </a:fld>
            <a:endParaRPr lang="en-US" dirty="0">
              <a:latin typeface="Times New Roman" charset="0"/>
            </a:endParaRP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57400"/>
            <a:ext cx="7772400" cy="1143000"/>
          </a:xfrm>
        </p:spPr>
        <p:txBody>
          <a:bodyPr/>
          <a:lstStyle/>
          <a:p>
            <a:r>
              <a:rPr lang="en-US"/>
              <a:t>Authentication Protocols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11FCC54-F2C0-A043-9152-3974289B8C7F}" type="slidenum">
              <a:rPr lang="en-US" smtClean="0">
                <a:latin typeface="Times New Roman" charset="0"/>
              </a:rPr>
              <a:pPr/>
              <a:t>32</a:t>
            </a:fld>
            <a:endParaRPr lang="en-US" dirty="0">
              <a:latin typeface="Times New Roman" charset="0"/>
            </a:endParaRPr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603673" cy="4419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must prove her identity to Bob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and Bob can be humans or computers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May also require Bob to prove he’s Bob (mutual authentication)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May also need to establish a session key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May have other requirements, such as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only public keys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only symmetric keys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only a hash function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Anonymity, plausible deniability, etc., etc.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034C952-D466-A54B-BFC4-3A6A75F6D28D}" type="slidenum">
              <a:rPr lang="en-US" smtClean="0">
                <a:latin typeface="Times New Roman" charset="0"/>
              </a:rPr>
              <a:pPr/>
              <a:t>33</a:t>
            </a:fld>
            <a:endParaRPr lang="en-US" dirty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229600" cy="4343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Authentication on a stand-alone computer is relatively simple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“Secure path” is the primary issue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Main concern is an attack on authentication software (we discuss software attacks later)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Authentication over a network is much more complex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Attacker can passively observe messages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Attacker can replay messages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Active attacks may be possible (insert, delete, change messages)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0BD6EBF-57B5-524D-87BC-CD5BBD22488C}" type="slidenum">
              <a:rPr lang="en-US" smtClean="0">
                <a:latin typeface="Times New Roman" charset="0"/>
              </a:rPr>
              <a:pPr/>
              <a:t>34</a:t>
            </a:fld>
            <a:endParaRPr lang="en-US" dirty="0">
              <a:latin typeface="Times New Roman" charset="0"/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Simple Authentication</a:t>
            </a:r>
          </a:p>
        </p:txBody>
      </p:sp>
      <p:sp>
        <p:nvSpPr>
          <p:cNvPr id="140293" name="Line 5"/>
          <p:cNvSpPr>
            <a:spLocks noChangeShapeType="1"/>
          </p:cNvSpPr>
          <p:nvPr/>
        </p:nvSpPr>
        <p:spPr bwMode="auto">
          <a:xfrm flipV="1">
            <a:off x="2286000" y="2097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40294" name="Line 6"/>
          <p:cNvSpPr>
            <a:spLocks noChangeShapeType="1"/>
          </p:cNvSpPr>
          <p:nvPr/>
        </p:nvSpPr>
        <p:spPr bwMode="auto">
          <a:xfrm flipH="1" flipV="1">
            <a:off x="2209800" y="27066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1157288" y="3408363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7207250" y="3368675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140297" name="Line 9"/>
          <p:cNvSpPr>
            <a:spLocks noChangeShapeType="1"/>
          </p:cNvSpPr>
          <p:nvPr/>
        </p:nvSpPr>
        <p:spPr bwMode="auto">
          <a:xfrm flipV="1">
            <a:off x="2286000" y="3392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3733800" y="1600200"/>
            <a:ext cx="972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“I’m Alice”</a:t>
            </a: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886200" y="2286000"/>
            <a:ext cx="8002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Prove it</a:t>
            </a: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048000" y="2911475"/>
            <a:ext cx="19903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My password is “frank”</a:t>
            </a:r>
          </a:p>
        </p:txBody>
      </p:sp>
      <p:sp>
        <p:nvSpPr>
          <p:cNvPr id="14030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3962400"/>
            <a:ext cx="8077200" cy="18288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Simple and may be OK for standalone system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insecure for networked system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Subject to a replay attack (next 2 slides)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must know Alice’s password</a:t>
            </a:r>
          </a:p>
        </p:txBody>
      </p:sp>
      <p:pic>
        <p:nvPicPr>
          <p:cNvPr id="140303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250" y="1828800"/>
            <a:ext cx="946150" cy="1624013"/>
          </a:xfrm>
          <a:prstGeom prst="rect">
            <a:avLst/>
          </a:prstGeom>
          <a:noFill/>
        </p:spPr>
      </p:pic>
      <p:pic>
        <p:nvPicPr>
          <p:cNvPr id="140304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16875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7874EC7-20D7-124A-BCB7-9C849A5F1AAF}" type="slidenum">
              <a:rPr lang="en-US" smtClean="0">
                <a:latin typeface="Times New Roman" charset="0"/>
              </a:rPr>
              <a:pPr/>
              <a:t>35</a:t>
            </a:fld>
            <a:endParaRPr lang="en-US" dirty="0">
              <a:latin typeface="Times New Roman" charset="0"/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001000" cy="838200"/>
          </a:xfrm>
        </p:spPr>
        <p:txBody>
          <a:bodyPr/>
          <a:lstStyle/>
          <a:p>
            <a:r>
              <a:rPr lang="en-US" dirty="0"/>
              <a:t>Authentication Attack</a:t>
            </a:r>
          </a:p>
        </p:txBody>
      </p:sp>
      <p:sp>
        <p:nvSpPr>
          <p:cNvPr id="297989" name="Line 5"/>
          <p:cNvSpPr>
            <a:spLocks noChangeShapeType="1"/>
          </p:cNvSpPr>
          <p:nvPr/>
        </p:nvSpPr>
        <p:spPr bwMode="auto">
          <a:xfrm flipV="1">
            <a:off x="2286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97990" name="Line 6"/>
          <p:cNvSpPr>
            <a:spLocks noChangeShapeType="1"/>
          </p:cNvSpPr>
          <p:nvPr/>
        </p:nvSpPr>
        <p:spPr bwMode="auto">
          <a:xfrm flipH="1" flipV="1">
            <a:off x="2209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97991" name="Rectangle 7"/>
          <p:cNvSpPr>
            <a:spLocks noChangeArrowheads="1"/>
          </p:cNvSpPr>
          <p:nvPr/>
        </p:nvSpPr>
        <p:spPr bwMode="auto">
          <a:xfrm>
            <a:off x="1219200" y="3636963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297992" name="Rectangle 8"/>
          <p:cNvSpPr>
            <a:spLocks noChangeArrowheads="1"/>
          </p:cNvSpPr>
          <p:nvPr/>
        </p:nvSpPr>
        <p:spPr bwMode="auto">
          <a:xfrm>
            <a:off x="7315200" y="3597275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297993" name="Line 9"/>
          <p:cNvSpPr>
            <a:spLocks noChangeShapeType="1"/>
          </p:cNvSpPr>
          <p:nvPr/>
        </p:nvSpPr>
        <p:spPr bwMode="auto">
          <a:xfrm flipV="1">
            <a:off x="2286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97994" name="Rectangle 10"/>
          <p:cNvSpPr>
            <a:spLocks noChangeArrowheads="1"/>
          </p:cNvSpPr>
          <p:nvPr/>
        </p:nvSpPr>
        <p:spPr bwMode="auto">
          <a:xfrm>
            <a:off x="3733800" y="1828800"/>
            <a:ext cx="972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“I’m Alice”</a:t>
            </a:r>
          </a:p>
        </p:txBody>
      </p:sp>
      <p:sp>
        <p:nvSpPr>
          <p:cNvPr id="297995" name="Rectangle 11"/>
          <p:cNvSpPr>
            <a:spLocks noChangeArrowheads="1"/>
          </p:cNvSpPr>
          <p:nvPr/>
        </p:nvSpPr>
        <p:spPr bwMode="auto">
          <a:xfrm>
            <a:off x="3886200" y="2530475"/>
            <a:ext cx="8002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Prove it</a:t>
            </a:r>
          </a:p>
        </p:txBody>
      </p:sp>
      <p:sp>
        <p:nvSpPr>
          <p:cNvPr id="297996" name="Rectangle 12"/>
          <p:cNvSpPr>
            <a:spLocks noChangeArrowheads="1"/>
          </p:cNvSpPr>
          <p:nvPr/>
        </p:nvSpPr>
        <p:spPr bwMode="auto">
          <a:xfrm>
            <a:off x="2895600" y="3140075"/>
            <a:ext cx="19903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My password is “frank”</a:t>
            </a:r>
          </a:p>
        </p:txBody>
      </p:sp>
      <p:sp>
        <p:nvSpPr>
          <p:cNvPr id="297998" name="Rectangle 14"/>
          <p:cNvSpPr>
            <a:spLocks noChangeArrowheads="1"/>
          </p:cNvSpPr>
          <p:nvPr/>
        </p:nvSpPr>
        <p:spPr bwMode="auto">
          <a:xfrm>
            <a:off x="3919538" y="5715000"/>
            <a:ext cx="6463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Trudy</a:t>
            </a:r>
          </a:p>
        </p:txBody>
      </p:sp>
      <p:sp>
        <p:nvSpPr>
          <p:cNvPr id="297999" name="Line 15"/>
          <p:cNvSpPr>
            <a:spLocks noChangeShapeType="1"/>
          </p:cNvSpPr>
          <p:nvPr/>
        </p:nvSpPr>
        <p:spPr bwMode="auto">
          <a:xfrm>
            <a:off x="4419600" y="3657600"/>
            <a:ext cx="0" cy="609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pic>
        <p:nvPicPr>
          <p:cNvPr id="298000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250" y="2033588"/>
            <a:ext cx="946150" cy="1624012"/>
          </a:xfrm>
          <a:prstGeom prst="rect">
            <a:avLst/>
          </a:prstGeom>
          <a:noFill/>
        </p:spPr>
      </p:pic>
      <p:pic>
        <p:nvPicPr>
          <p:cNvPr id="298001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3275" y="1992313"/>
            <a:ext cx="1076325" cy="1665287"/>
          </a:xfrm>
          <a:prstGeom prst="rect">
            <a:avLst/>
          </a:prstGeom>
          <a:noFill/>
        </p:spPr>
      </p:pic>
      <p:pic>
        <p:nvPicPr>
          <p:cNvPr id="298002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4343400"/>
            <a:ext cx="1112838" cy="13716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64687C6-A11D-D74F-8BE7-D392198327D5}" type="slidenum">
              <a:rPr lang="en-US" smtClean="0">
                <a:latin typeface="Times New Roman" charset="0"/>
              </a:rPr>
              <a:pPr/>
              <a:t>36</a:t>
            </a:fld>
            <a:endParaRPr lang="en-US" dirty="0">
              <a:latin typeface="Times New Roman" charset="0"/>
            </a:endParaRPr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001000" cy="838200"/>
          </a:xfrm>
        </p:spPr>
        <p:txBody>
          <a:bodyPr/>
          <a:lstStyle/>
          <a:p>
            <a:r>
              <a:rPr lang="en-US" dirty="0"/>
              <a:t>Authentication Attack</a:t>
            </a:r>
          </a:p>
        </p:txBody>
      </p:sp>
      <p:sp>
        <p:nvSpPr>
          <p:cNvPr id="299013" name="Line 5"/>
          <p:cNvSpPr>
            <a:spLocks noChangeShapeType="1"/>
          </p:cNvSpPr>
          <p:nvPr/>
        </p:nvSpPr>
        <p:spPr bwMode="auto">
          <a:xfrm flipV="1">
            <a:off x="2286000" y="2249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99014" name="Line 6"/>
          <p:cNvSpPr>
            <a:spLocks noChangeShapeType="1"/>
          </p:cNvSpPr>
          <p:nvPr/>
        </p:nvSpPr>
        <p:spPr bwMode="auto">
          <a:xfrm flipH="1" flipV="1">
            <a:off x="2209800" y="2859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99016" name="Rectangle 8"/>
          <p:cNvSpPr>
            <a:spLocks noChangeArrowheads="1"/>
          </p:cNvSpPr>
          <p:nvPr/>
        </p:nvSpPr>
        <p:spPr bwMode="auto">
          <a:xfrm>
            <a:off x="7239000" y="3505200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299017" name="Line 9"/>
          <p:cNvSpPr>
            <a:spLocks noChangeShapeType="1"/>
          </p:cNvSpPr>
          <p:nvPr/>
        </p:nvSpPr>
        <p:spPr bwMode="auto">
          <a:xfrm flipV="1">
            <a:off x="2286000" y="3544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99018" name="Rectangle 10"/>
          <p:cNvSpPr>
            <a:spLocks noChangeArrowheads="1"/>
          </p:cNvSpPr>
          <p:nvPr/>
        </p:nvSpPr>
        <p:spPr bwMode="auto">
          <a:xfrm>
            <a:off x="3733800" y="1752600"/>
            <a:ext cx="972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“I’m Alice”</a:t>
            </a:r>
          </a:p>
        </p:txBody>
      </p:sp>
      <p:sp>
        <p:nvSpPr>
          <p:cNvPr id="299019" name="Rectangle 11"/>
          <p:cNvSpPr>
            <a:spLocks noChangeArrowheads="1"/>
          </p:cNvSpPr>
          <p:nvPr/>
        </p:nvSpPr>
        <p:spPr bwMode="auto">
          <a:xfrm>
            <a:off x="3886200" y="2454275"/>
            <a:ext cx="8002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Prove it</a:t>
            </a:r>
          </a:p>
        </p:txBody>
      </p:sp>
      <p:sp>
        <p:nvSpPr>
          <p:cNvPr id="299020" name="Rectangle 12"/>
          <p:cNvSpPr>
            <a:spLocks noChangeArrowheads="1"/>
          </p:cNvSpPr>
          <p:nvPr/>
        </p:nvSpPr>
        <p:spPr bwMode="auto">
          <a:xfrm>
            <a:off x="2895600" y="3063875"/>
            <a:ext cx="19903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My password is “frank”</a:t>
            </a:r>
          </a:p>
        </p:txBody>
      </p:sp>
      <p:sp>
        <p:nvSpPr>
          <p:cNvPr id="299022" name="Rectangle 14"/>
          <p:cNvSpPr>
            <a:spLocks noChangeArrowheads="1"/>
          </p:cNvSpPr>
          <p:nvPr/>
        </p:nvSpPr>
        <p:spPr bwMode="auto">
          <a:xfrm>
            <a:off x="1023938" y="3505200"/>
            <a:ext cx="6463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Trudy</a:t>
            </a:r>
          </a:p>
        </p:txBody>
      </p:sp>
      <p:sp>
        <p:nvSpPr>
          <p:cNvPr id="299025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1066800"/>
          </a:xfrm>
          <a:noFill/>
          <a:ln/>
        </p:spPr>
        <p:txBody>
          <a:bodyPr/>
          <a:lstStyle/>
          <a:p>
            <a:r>
              <a:rPr lang="en-US" sz="2000" dirty="0"/>
              <a:t>This is a </a:t>
            </a:r>
            <a:r>
              <a:rPr lang="en-US" sz="2000" b="1" dirty="0">
                <a:solidFill>
                  <a:schemeClr val="accent2"/>
                </a:solidFill>
              </a:rPr>
              <a:t>replay</a:t>
            </a:r>
            <a:r>
              <a:rPr lang="en-US" sz="2000" dirty="0"/>
              <a:t> attack</a:t>
            </a:r>
          </a:p>
          <a:p>
            <a:r>
              <a:rPr lang="en-US" sz="2000" dirty="0"/>
              <a:t>How can we prevent a replay?</a:t>
            </a:r>
          </a:p>
        </p:txBody>
      </p:sp>
      <p:pic>
        <p:nvPicPr>
          <p:cNvPr id="299027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1828800"/>
            <a:ext cx="1076325" cy="1665288"/>
          </a:xfrm>
          <a:prstGeom prst="rect">
            <a:avLst/>
          </a:prstGeom>
          <a:noFill/>
        </p:spPr>
      </p:pic>
      <p:pic>
        <p:nvPicPr>
          <p:cNvPr id="299029" name="Picture 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133600"/>
            <a:ext cx="1112838" cy="13716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003F3DE-27CE-BD42-84DD-29B4C2A2C093}" type="slidenum">
              <a:rPr lang="en-US" smtClean="0">
                <a:latin typeface="Times New Roman" charset="0"/>
              </a:rPr>
              <a:pPr/>
              <a:t>37</a:t>
            </a:fld>
            <a:endParaRPr lang="en-US" dirty="0">
              <a:latin typeface="Times New Roman" charset="0"/>
            </a:endParaRP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Simple Authentication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1065213" y="3702050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7391400" y="3662362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41321" name="Line 9"/>
          <p:cNvSpPr>
            <a:spLocks noChangeShapeType="1"/>
          </p:cNvSpPr>
          <p:nvPr/>
        </p:nvSpPr>
        <p:spPr bwMode="auto">
          <a:xfrm flipV="1">
            <a:off x="2209800" y="3113087"/>
            <a:ext cx="4800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2286000" y="2579687"/>
            <a:ext cx="31262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I’m Alice, My password is “frank”</a:t>
            </a:r>
          </a:p>
        </p:txBody>
      </p:sp>
      <p:sp>
        <p:nvSpPr>
          <p:cNvPr id="141326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4484687"/>
            <a:ext cx="7772400" cy="1066800"/>
          </a:xfrm>
          <a:noFill/>
          <a:ln/>
        </p:spPr>
        <p:txBody>
          <a:bodyPr/>
          <a:lstStyle/>
          <a:p>
            <a:r>
              <a:rPr lang="en-US" sz="2000" dirty="0"/>
              <a:t>More efficient…</a:t>
            </a:r>
          </a:p>
          <a:p>
            <a:r>
              <a:rPr lang="en-US" sz="2000" dirty="0"/>
              <a:t>But same problem as previous version</a:t>
            </a:r>
          </a:p>
        </p:txBody>
      </p:sp>
      <p:pic>
        <p:nvPicPr>
          <p:cNvPr id="141327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122487"/>
            <a:ext cx="946150" cy="1624013"/>
          </a:xfrm>
          <a:prstGeom prst="rect">
            <a:avLst/>
          </a:prstGeom>
          <a:noFill/>
        </p:spPr>
      </p:pic>
      <p:pic>
        <p:nvPicPr>
          <p:cNvPr id="141328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057400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2C6AEC2-A73D-3341-8F39-A69685689894}" type="slidenum">
              <a:rPr lang="en-US" smtClean="0">
                <a:latin typeface="Times New Roman" charset="0"/>
              </a:rPr>
              <a:pPr/>
              <a:t>38</a:t>
            </a:fld>
            <a:endParaRPr lang="en-US" dirty="0">
              <a:latin typeface="Times New Roman" charset="0"/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Better Authentication</a:t>
            </a:r>
          </a:p>
        </p:txBody>
      </p:sp>
      <p:sp>
        <p:nvSpPr>
          <p:cNvPr id="143365" name="Line 5"/>
          <p:cNvSpPr>
            <a:spLocks noChangeShapeType="1"/>
          </p:cNvSpPr>
          <p:nvPr/>
        </p:nvSpPr>
        <p:spPr bwMode="auto">
          <a:xfrm flipV="1">
            <a:off x="2286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43366" name="Line 6"/>
          <p:cNvSpPr>
            <a:spLocks noChangeShapeType="1"/>
          </p:cNvSpPr>
          <p:nvPr/>
        </p:nvSpPr>
        <p:spPr bwMode="auto">
          <a:xfrm flipH="1" flipV="1">
            <a:off x="2209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1143000" y="3636963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143368" name="Rectangle 8"/>
          <p:cNvSpPr>
            <a:spLocks noChangeArrowheads="1"/>
          </p:cNvSpPr>
          <p:nvPr/>
        </p:nvSpPr>
        <p:spPr bwMode="auto">
          <a:xfrm>
            <a:off x="7315200" y="3597275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143369" name="Line 9"/>
          <p:cNvSpPr>
            <a:spLocks noChangeShapeType="1"/>
          </p:cNvSpPr>
          <p:nvPr/>
        </p:nvSpPr>
        <p:spPr bwMode="auto">
          <a:xfrm flipV="1">
            <a:off x="2286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43370" name="Rectangle 10"/>
          <p:cNvSpPr>
            <a:spLocks noChangeArrowheads="1"/>
          </p:cNvSpPr>
          <p:nvPr/>
        </p:nvSpPr>
        <p:spPr bwMode="auto">
          <a:xfrm>
            <a:off x="3810000" y="1828800"/>
            <a:ext cx="972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“I’m Alice”</a:t>
            </a:r>
          </a:p>
        </p:txBody>
      </p:sp>
      <p:sp>
        <p:nvSpPr>
          <p:cNvPr id="143371" name="Rectangle 11"/>
          <p:cNvSpPr>
            <a:spLocks noChangeArrowheads="1"/>
          </p:cNvSpPr>
          <p:nvPr/>
        </p:nvSpPr>
        <p:spPr bwMode="auto">
          <a:xfrm>
            <a:off x="3886200" y="2514600"/>
            <a:ext cx="8002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Prove it</a:t>
            </a:r>
          </a:p>
        </p:txBody>
      </p:sp>
      <p:sp>
        <p:nvSpPr>
          <p:cNvPr id="143372" name="Rectangle 12"/>
          <p:cNvSpPr>
            <a:spLocks noChangeArrowheads="1"/>
          </p:cNvSpPr>
          <p:nvPr/>
        </p:nvSpPr>
        <p:spPr bwMode="auto">
          <a:xfrm>
            <a:off x="3200400" y="3140075"/>
            <a:ext cx="17379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h(Alice’s password)</a:t>
            </a:r>
          </a:p>
        </p:txBody>
      </p:sp>
      <p:sp>
        <p:nvSpPr>
          <p:cNvPr id="143374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848600" cy="1524000"/>
          </a:xfrm>
          <a:noFill/>
          <a:ln/>
        </p:spPr>
        <p:txBody>
          <a:bodyPr/>
          <a:lstStyle/>
          <a:p>
            <a:r>
              <a:rPr lang="en-US" sz="2000" dirty="0"/>
              <a:t>Better since it hides Alice’s password</a:t>
            </a:r>
          </a:p>
          <a:p>
            <a:pPr lvl="1"/>
            <a:r>
              <a:rPr lang="en-US" sz="2000" dirty="0"/>
              <a:t>From both Bob and attackers</a:t>
            </a:r>
          </a:p>
          <a:p>
            <a:r>
              <a:rPr lang="en-US" sz="2000" dirty="0"/>
              <a:t>But still subject to replay</a:t>
            </a:r>
          </a:p>
        </p:txBody>
      </p:sp>
      <p:pic>
        <p:nvPicPr>
          <p:cNvPr id="143375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033588"/>
            <a:ext cx="946150" cy="1624012"/>
          </a:xfrm>
          <a:prstGeom prst="rect">
            <a:avLst/>
          </a:prstGeom>
          <a:noFill/>
        </p:spPr>
      </p:pic>
      <p:pic>
        <p:nvPicPr>
          <p:cNvPr id="143376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19161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2E90632-F490-9047-9846-A349D767878B}" type="slidenum">
              <a:rPr lang="en-US" smtClean="0">
                <a:latin typeface="Times New Roman" charset="0"/>
              </a:rPr>
              <a:pPr/>
              <a:t>39</a:t>
            </a:fld>
            <a:endParaRPr lang="en-US" dirty="0">
              <a:latin typeface="Times New Roman" charset="0"/>
            </a:endParaRPr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Challenge-Response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prevent replay, challenge-response used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Bob wants to authenticate Alice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Challenge sent from Bob to Alice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Only Alice can provide the correct response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Challenge chosen so that replay is not possible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to accomplish this?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Password is something only Alice should know…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freshness, a “number used once” or </a:t>
            </a:r>
            <a:r>
              <a:rPr lang="en-US" sz="2000" b="1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nonce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Cryptographic Random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905000"/>
                <a:ext cx="8534400" cy="4114800"/>
              </a:xfrm>
            </p:spPr>
            <p:txBody>
              <a:bodyPr/>
              <a:lstStyle/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Requirements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Pr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⁡([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]= [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𝑎𝑛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])=2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Pr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⁡([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=[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])=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Pr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⁡([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]= [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𝑎𝑛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])= </m:t>
                    </m:r>
                    <m:r>
                      <m:rPr>
                        <m:sty m:val="p"/>
                      </m:rP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Pr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)⋅</m:t>
                    </m:r>
                    <m:r>
                      <m:rPr>
                        <m:sty m:val="p"/>
                      </m:rP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Pr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⋅…⋅</m:t>
                    </m:r>
                    <m:r>
                      <m:rPr>
                        <m:sty m:val="p"/>
                      </m:rP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Pr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𝑥𝑛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𝑎𝑛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Pr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⁡([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𝑥𝑛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]|[,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])=</m:t>
                    </m:r>
                    <m:r>
                      <m:rPr>
                        <m:sty m:val="p"/>
                      </m:rP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Pr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Guessing values at random with equal probability is as well as you can do</a:t>
                </a:r>
              </a:p>
              <a:p>
                <a:pPr lvl="1"/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Failure tests</a:t>
                </a:r>
              </a:p>
              <a:p>
                <a:pPr lvl="1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Frequency tests</a:t>
                </a:r>
              </a:p>
              <a:p>
                <a:pPr lvl="1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Hidden Markov modeling</a:t>
                </a:r>
              </a:p>
            </p:txBody>
          </p:sp>
        </mc:Choice>
        <mc:Fallback>
          <p:sp>
            <p:nvSpPr>
              <p:cNvPr id="2048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905000"/>
                <a:ext cx="8534400" cy="4114800"/>
              </a:xfrm>
              <a:blipFill>
                <a:blip r:embed="rId2"/>
                <a:stretch>
                  <a:fillRect l="-1190" t="-1846" b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A9F2FF8-5C07-B143-9EEA-2DA403F7C892}" type="slidenum">
              <a:rPr lang="en-US" smtClean="0">
                <a:latin typeface="Times New Roman" charset="0"/>
              </a:rPr>
              <a:pPr/>
              <a:t>40</a:t>
            </a:fld>
            <a:endParaRPr lang="en-US" dirty="0">
              <a:latin typeface="Times New Roman" charset="0"/>
            </a:endParaRP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28600"/>
            <a:ext cx="8001000" cy="1219200"/>
          </a:xfrm>
        </p:spPr>
        <p:txBody>
          <a:bodyPr/>
          <a:lstStyle/>
          <a:p>
            <a:r>
              <a:rPr lang="en-US" dirty="0"/>
              <a:t>Challenge-Response</a:t>
            </a:r>
          </a:p>
        </p:txBody>
      </p:sp>
      <p:sp>
        <p:nvSpPr>
          <p:cNvPr id="165892" name="Line 4"/>
          <p:cNvSpPr>
            <a:spLocks noChangeShapeType="1"/>
          </p:cNvSpPr>
          <p:nvPr/>
        </p:nvSpPr>
        <p:spPr bwMode="auto">
          <a:xfrm flipV="1">
            <a:off x="2286000" y="2249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65893" name="Line 5"/>
          <p:cNvSpPr>
            <a:spLocks noChangeShapeType="1"/>
          </p:cNvSpPr>
          <p:nvPr/>
        </p:nvSpPr>
        <p:spPr bwMode="auto">
          <a:xfrm flipH="1" flipV="1">
            <a:off x="2209800" y="2859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7315200" y="3444875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latin typeface="+mn-lt"/>
              </a:rPr>
              <a:t>Bob</a:t>
            </a:r>
          </a:p>
        </p:txBody>
      </p:sp>
      <p:sp>
        <p:nvSpPr>
          <p:cNvPr id="165895" name="Line 7"/>
          <p:cNvSpPr>
            <a:spLocks noChangeShapeType="1"/>
          </p:cNvSpPr>
          <p:nvPr/>
        </p:nvSpPr>
        <p:spPr bwMode="auto">
          <a:xfrm flipV="1">
            <a:off x="2286000" y="3544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65896" name="Rectangle 8"/>
          <p:cNvSpPr>
            <a:spLocks noChangeArrowheads="1"/>
          </p:cNvSpPr>
          <p:nvPr/>
        </p:nvSpPr>
        <p:spPr bwMode="auto">
          <a:xfrm>
            <a:off x="3810000" y="1752600"/>
            <a:ext cx="1197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“I’m Alice”</a:t>
            </a:r>
          </a:p>
        </p:txBody>
      </p:sp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3963988" y="2438400"/>
            <a:ext cx="8519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Nonce</a:t>
            </a:r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2674938" y="3063875"/>
            <a:ext cx="29771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h(Alice’s password, Nonce)</a:t>
            </a:r>
          </a:p>
        </p:txBody>
      </p:sp>
      <p:sp>
        <p:nvSpPr>
          <p:cNvPr id="165901" name="Rectangle 13"/>
          <p:cNvSpPr>
            <a:spLocks noChangeArrowheads="1"/>
          </p:cNvSpPr>
          <p:nvPr/>
        </p:nvSpPr>
        <p:spPr bwMode="auto">
          <a:xfrm>
            <a:off x="990600" y="3962400"/>
            <a:ext cx="8001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 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Nonce is the </a:t>
            </a: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</a:t>
            </a: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The hash is the </a:t>
            </a: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Nonce prevents replay, insures freshness</a:t>
            </a: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Password is something Alice knows</a:t>
            </a: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Note that Bob must know Alice’s password</a:t>
            </a:r>
          </a:p>
        </p:txBody>
      </p:sp>
      <p:sp>
        <p:nvSpPr>
          <p:cNvPr id="165903" name="Rectangle 15"/>
          <p:cNvSpPr>
            <a:spLocks noChangeArrowheads="1"/>
          </p:cNvSpPr>
          <p:nvPr/>
        </p:nvSpPr>
        <p:spPr bwMode="auto">
          <a:xfrm>
            <a:off x="1143000" y="3471863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</a:t>
            </a:r>
          </a:p>
        </p:txBody>
      </p:sp>
      <p:pic>
        <p:nvPicPr>
          <p:cNvPr id="165907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1905000"/>
            <a:ext cx="946150" cy="1624013"/>
          </a:xfrm>
          <a:prstGeom prst="rect">
            <a:avLst/>
          </a:prstGeom>
          <a:noFill/>
        </p:spPr>
      </p:pic>
      <p:pic>
        <p:nvPicPr>
          <p:cNvPr id="165908" name="Picture 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7526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65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65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65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65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65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2" grpId="0" animBg="1"/>
      <p:bldP spid="165893" grpId="0" animBg="1"/>
      <p:bldP spid="165895" grpId="0" animBg="1"/>
      <p:bldP spid="165896" grpId="0" autoUpdateAnimBg="0"/>
      <p:bldP spid="165897" grpId="0" autoUpdateAnimBg="0"/>
      <p:bldP spid="165898" grpId="0" autoUpdateAnimBg="0"/>
      <p:bldP spid="165901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665907A-CF6C-0E48-943D-CE99DCBB1460}" type="slidenum">
              <a:rPr lang="en-US" smtClean="0">
                <a:latin typeface="Times New Roman" charset="0"/>
              </a:rPr>
              <a:pPr/>
              <a:t>41</a:t>
            </a:fld>
            <a:endParaRPr lang="en-US" dirty="0">
              <a:latin typeface="Times New Roman" charset="0"/>
            </a:endParaRP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8001000" cy="1219200"/>
          </a:xfrm>
        </p:spPr>
        <p:txBody>
          <a:bodyPr/>
          <a:lstStyle/>
          <a:p>
            <a:r>
              <a:rPr lang="en-US" dirty="0"/>
              <a:t>Challenge-Response</a:t>
            </a:r>
          </a:p>
        </p:txBody>
      </p:sp>
      <p:sp>
        <p:nvSpPr>
          <p:cNvPr id="164868" name="Line 4"/>
          <p:cNvSpPr>
            <a:spLocks noChangeShapeType="1"/>
          </p:cNvSpPr>
          <p:nvPr/>
        </p:nvSpPr>
        <p:spPr bwMode="auto">
          <a:xfrm flipV="1">
            <a:off x="2286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4869" name="Line 5"/>
          <p:cNvSpPr>
            <a:spLocks noChangeShapeType="1"/>
          </p:cNvSpPr>
          <p:nvPr/>
        </p:nvSpPr>
        <p:spPr bwMode="auto">
          <a:xfrm flipH="1" flipV="1">
            <a:off x="2209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7315200" y="3581400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64871" name="Line 7"/>
          <p:cNvSpPr>
            <a:spLocks noChangeShapeType="1"/>
          </p:cNvSpPr>
          <p:nvPr/>
        </p:nvSpPr>
        <p:spPr bwMode="auto">
          <a:xfrm flipV="1">
            <a:off x="2286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4872" name="Rectangle 8"/>
          <p:cNvSpPr>
            <a:spLocks noChangeArrowheads="1"/>
          </p:cNvSpPr>
          <p:nvPr/>
        </p:nvSpPr>
        <p:spPr bwMode="auto">
          <a:xfrm>
            <a:off x="3733800" y="1828800"/>
            <a:ext cx="108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3886200" y="2514600"/>
            <a:ext cx="7777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Nonce</a:t>
            </a:r>
          </a:p>
        </p:txBody>
      </p:sp>
      <p:sp>
        <p:nvSpPr>
          <p:cNvPr id="164874" name="Rectangle 10"/>
          <p:cNvSpPr>
            <a:spLocks noChangeArrowheads="1"/>
          </p:cNvSpPr>
          <p:nvPr/>
        </p:nvSpPr>
        <p:spPr bwMode="auto">
          <a:xfrm>
            <a:off x="2171700" y="3140075"/>
            <a:ext cx="283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Something that could only be</a:t>
            </a:r>
          </a:p>
        </p:txBody>
      </p:sp>
      <p:sp>
        <p:nvSpPr>
          <p:cNvPr id="164879" name="Rectangle 15"/>
          <p:cNvSpPr>
            <a:spLocks noChangeArrowheads="1"/>
          </p:cNvSpPr>
          <p:nvPr/>
        </p:nvSpPr>
        <p:spPr bwMode="auto">
          <a:xfrm>
            <a:off x="1081088" y="3636963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64881" name="Rectangle 17"/>
          <p:cNvSpPr>
            <a:spLocks noChangeArrowheads="1"/>
          </p:cNvSpPr>
          <p:nvPr/>
        </p:nvSpPr>
        <p:spPr bwMode="auto">
          <a:xfrm>
            <a:off x="2190750" y="3597275"/>
            <a:ext cx="2978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from Alice (and Bob can verify)</a:t>
            </a:r>
          </a:p>
        </p:txBody>
      </p:sp>
      <p:sp>
        <p:nvSpPr>
          <p:cNvPr id="164882" name="Rectangle 18"/>
          <p:cNvSpPr>
            <a:spLocks noChangeArrowheads="1"/>
          </p:cNvSpPr>
          <p:nvPr/>
        </p:nvSpPr>
        <p:spPr bwMode="auto">
          <a:xfrm>
            <a:off x="2941638" y="5332413"/>
            <a:ext cx="184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b="0"/>
          </a:p>
        </p:txBody>
      </p:sp>
      <p:sp>
        <p:nvSpPr>
          <p:cNvPr id="164884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533400" y="4724400"/>
            <a:ext cx="7924800" cy="1143000"/>
          </a:xfrm>
          <a:noFill/>
          <a:ln/>
        </p:spPr>
        <p:txBody>
          <a:bodyPr/>
          <a:lstStyle/>
          <a:p>
            <a:r>
              <a:rPr lang="en-US" sz="2000" dirty="0"/>
              <a:t>What can we use to achieve this?</a:t>
            </a:r>
          </a:p>
          <a:p>
            <a:r>
              <a:rPr lang="en-US" sz="2000" dirty="0"/>
              <a:t>Hashed passwords works, crypto might be better</a:t>
            </a:r>
          </a:p>
        </p:txBody>
      </p:sp>
      <p:pic>
        <p:nvPicPr>
          <p:cNvPr id="164885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057400"/>
            <a:ext cx="946150" cy="1624013"/>
          </a:xfrm>
          <a:prstGeom prst="rect">
            <a:avLst/>
          </a:prstGeom>
          <a:noFill/>
        </p:spPr>
      </p:pic>
      <p:pic>
        <p:nvPicPr>
          <p:cNvPr id="164886" name="Picture 2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9050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371055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64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64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animBg="1"/>
      <p:bldP spid="164869" grpId="0" animBg="1"/>
      <p:bldP spid="164871" grpId="0" animBg="1"/>
      <p:bldP spid="164872" grpId="0" autoUpdateAnimBg="0"/>
      <p:bldP spid="164873" grpId="0" autoUpdateAnimBg="0"/>
      <p:bldP spid="164874" grpId="0" autoUpdateAnimBg="0"/>
      <p:bldP spid="164881" grpId="0" autoUpdateAnimBg="0"/>
      <p:bldP spid="164884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FD93006-2404-9F46-9BDC-C9EDBA44242A}" type="slidenum">
              <a:rPr lang="en-US" smtClean="0">
                <a:latin typeface="Times New Roman" charset="0"/>
              </a:rPr>
              <a:pPr/>
              <a:t>42</a:t>
            </a:fld>
            <a:endParaRPr lang="en-US" dirty="0">
              <a:latin typeface="Times New Roman" charset="0"/>
            </a:endParaRP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/>
              <a:t>Symmetric Key Notation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Encrypt plaintext P with key K</a:t>
            </a:r>
          </a:p>
          <a:p>
            <a:pPr>
              <a:buFont typeface="Wingdings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 C = E(P,K)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Decrypt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 with key K</a:t>
            </a:r>
          </a:p>
          <a:p>
            <a:pPr>
              <a:buFont typeface="Wingdings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 P = D(C,K)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Here, we are concerned with attacks on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not directly on the crypto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assume that crypto algorithm is secure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                      </a:t>
            </a:r>
            <a:fld id="{830F711D-1B4E-E944-9FDA-A376BE55B64F}" type="slidenum">
              <a:rPr lang="en-US" smtClean="0">
                <a:latin typeface="Times New Roman" charset="0"/>
              </a:rPr>
              <a:pPr/>
              <a:t>43</a:t>
            </a:fld>
            <a:endParaRPr lang="en-US" dirty="0">
              <a:latin typeface="Times New Roman" charset="0"/>
            </a:endParaRPr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229600" cy="1219200"/>
          </a:xfrm>
        </p:spPr>
        <p:txBody>
          <a:bodyPr/>
          <a:lstStyle/>
          <a:p>
            <a:r>
              <a:rPr lang="en-US" dirty="0"/>
              <a:t>Symmetric Key Authentication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001000" cy="4191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and Bob share symmetric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known only to Alice and Bob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Authenticate by proving knowledge of shared symmetric key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to accomplish this?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not reveal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not allow replay attack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6E39D00-BDA6-6749-93A7-39345E5DD11D}" type="slidenum">
              <a:rPr lang="en-US" smtClean="0">
                <a:latin typeface="Times New Roman" charset="0"/>
              </a:rPr>
              <a:pPr/>
              <a:t>44</a:t>
            </a:fld>
            <a:endParaRPr lang="en-US" dirty="0">
              <a:latin typeface="Times New Roman" charset="0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371600"/>
          </a:xfrm>
        </p:spPr>
        <p:txBody>
          <a:bodyPr/>
          <a:lstStyle/>
          <a:p>
            <a:r>
              <a:rPr lang="en-US" dirty="0"/>
              <a:t>Authentication with Symmetric Key</a:t>
            </a:r>
          </a:p>
        </p:txBody>
      </p:sp>
      <p:sp>
        <p:nvSpPr>
          <p:cNvPr id="147461" name="Line 5"/>
          <p:cNvSpPr>
            <a:spLocks noChangeShapeType="1"/>
          </p:cNvSpPr>
          <p:nvPr/>
        </p:nvSpPr>
        <p:spPr bwMode="auto">
          <a:xfrm flipV="1">
            <a:off x="2286000" y="26273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7462" name="Line 6"/>
          <p:cNvSpPr>
            <a:spLocks noChangeShapeType="1"/>
          </p:cNvSpPr>
          <p:nvPr/>
        </p:nvSpPr>
        <p:spPr bwMode="auto">
          <a:xfrm flipH="1" flipV="1">
            <a:off x="2209800" y="31242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762000" y="3597275"/>
            <a:ext cx="10627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Alice, K</a:t>
            </a:r>
            <a:r>
              <a:rPr lang="en-US" sz="1600" b="0" baseline="-25000">
                <a:latin typeface="+mn-lt"/>
              </a:rPr>
              <a:t>AB</a:t>
            </a:r>
          </a:p>
        </p:txBody>
      </p:sp>
      <p:sp>
        <p:nvSpPr>
          <p:cNvPr id="147464" name="Rectangle 8"/>
          <p:cNvSpPr>
            <a:spLocks noChangeArrowheads="1"/>
          </p:cNvSpPr>
          <p:nvPr/>
        </p:nvSpPr>
        <p:spPr bwMode="auto">
          <a:xfrm>
            <a:off x="7162800" y="3521075"/>
            <a:ext cx="9830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Bob, K</a:t>
            </a:r>
            <a:r>
              <a:rPr lang="en-US" sz="1600" b="0" baseline="-25000">
                <a:latin typeface="+mn-lt"/>
              </a:rPr>
              <a:t>AB</a:t>
            </a:r>
          </a:p>
        </p:txBody>
      </p:sp>
      <p:sp>
        <p:nvSpPr>
          <p:cNvPr id="147466" name="Rectangle 10"/>
          <p:cNvSpPr>
            <a:spLocks noChangeArrowheads="1"/>
          </p:cNvSpPr>
          <p:nvPr/>
        </p:nvSpPr>
        <p:spPr bwMode="auto">
          <a:xfrm>
            <a:off x="3733800" y="2130425"/>
            <a:ext cx="108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</a:t>
            </a:r>
          </a:p>
        </p:txBody>
      </p:sp>
      <p:sp>
        <p:nvSpPr>
          <p:cNvPr id="147467" name="Rectangle 11"/>
          <p:cNvSpPr>
            <a:spLocks noChangeArrowheads="1"/>
          </p:cNvSpPr>
          <p:nvPr/>
        </p:nvSpPr>
        <p:spPr bwMode="auto">
          <a:xfrm>
            <a:off x="3810000" y="3235325"/>
            <a:ext cx="9826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E(R,K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47469" name="Rectangle 13"/>
          <p:cNvSpPr>
            <a:spLocks noChangeArrowheads="1"/>
          </p:cNvSpPr>
          <p:nvPr/>
        </p:nvSpPr>
        <p:spPr bwMode="auto">
          <a:xfrm>
            <a:off x="685800" y="4213225"/>
            <a:ext cx="52182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Secure method for Bob to authenticate Alice</a:t>
            </a:r>
          </a:p>
        </p:txBody>
      </p:sp>
      <p:sp>
        <p:nvSpPr>
          <p:cNvPr id="147470" name="Rectangle 14"/>
          <p:cNvSpPr>
            <a:spLocks noChangeArrowheads="1"/>
          </p:cNvSpPr>
          <p:nvPr/>
        </p:nvSpPr>
        <p:spPr bwMode="auto">
          <a:xfrm>
            <a:off x="690563" y="4724400"/>
            <a:ext cx="39132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>
                <a:latin typeface="Calibri" panose="020F0502020204030204" pitchFamily="34" charset="0"/>
                <a:cs typeface="Calibri" panose="020F0502020204030204" pitchFamily="34" charset="0"/>
              </a:rPr>
              <a:t> Alice does not authenticate Bob</a:t>
            </a:r>
          </a:p>
        </p:txBody>
      </p:sp>
      <p:sp>
        <p:nvSpPr>
          <p:cNvPr id="147471" name="Rectangle 15"/>
          <p:cNvSpPr>
            <a:spLocks noChangeArrowheads="1"/>
          </p:cNvSpPr>
          <p:nvPr/>
        </p:nvSpPr>
        <p:spPr bwMode="auto">
          <a:xfrm>
            <a:off x="685800" y="5280025"/>
            <a:ext cx="47082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Can we achieve mutual authentication?</a:t>
            </a:r>
          </a:p>
        </p:txBody>
      </p:sp>
      <p:sp>
        <p:nvSpPr>
          <p:cNvPr id="147472" name="Line 16"/>
          <p:cNvSpPr>
            <a:spLocks noChangeShapeType="1"/>
          </p:cNvSpPr>
          <p:nvPr/>
        </p:nvSpPr>
        <p:spPr bwMode="auto">
          <a:xfrm flipV="1">
            <a:off x="2286000" y="37338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7473" name="Rectangle 17"/>
          <p:cNvSpPr>
            <a:spLocks noChangeArrowheads="1"/>
          </p:cNvSpPr>
          <p:nvPr/>
        </p:nvSpPr>
        <p:spPr bwMode="auto">
          <a:xfrm>
            <a:off x="4243388" y="2667000"/>
            <a:ext cx="3328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</a:p>
        </p:txBody>
      </p:sp>
      <p:pic>
        <p:nvPicPr>
          <p:cNvPr id="147474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057400"/>
            <a:ext cx="946150" cy="1624013"/>
          </a:xfrm>
          <a:prstGeom prst="rect">
            <a:avLst/>
          </a:prstGeom>
          <a:noFill/>
        </p:spPr>
      </p:pic>
      <p:pic>
        <p:nvPicPr>
          <p:cNvPr id="147475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19050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373177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 animBg="1"/>
      <p:bldP spid="147462" grpId="0" animBg="1"/>
      <p:bldP spid="147466" grpId="0" autoUpdateAnimBg="0"/>
      <p:bldP spid="147472" grpId="0" animBg="1"/>
      <p:bldP spid="147473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B6FCE3F-9081-8444-80C6-A341635962A0}" type="slidenum">
              <a:rPr lang="en-US" smtClean="0">
                <a:latin typeface="Times New Roman" charset="0"/>
              </a:rPr>
              <a:pPr/>
              <a:t>45</a:t>
            </a:fld>
            <a:endParaRPr lang="en-US" dirty="0">
              <a:latin typeface="Times New Roman" charset="0"/>
            </a:endParaRP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228600"/>
            <a:ext cx="8305800" cy="1295400"/>
          </a:xfrm>
        </p:spPr>
        <p:txBody>
          <a:bodyPr/>
          <a:lstStyle/>
          <a:p>
            <a:r>
              <a:rPr lang="en-US" dirty="0"/>
              <a:t>Mutual Authentication?</a:t>
            </a:r>
          </a:p>
        </p:txBody>
      </p:sp>
      <p:sp>
        <p:nvSpPr>
          <p:cNvPr id="189445" name="Line 5"/>
          <p:cNvSpPr>
            <a:spLocks noChangeShapeType="1"/>
          </p:cNvSpPr>
          <p:nvPr/>
        </p:nvSpPr>
        <p:spPr bwMode="auto">
          <a:xfrm flipV="1">
            <a:off x="2286000" y="2249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89446" name="Line 6"/>
          <p:cNvSpPr>
            <a:spLocks noChangeShapeType="1"/>
          </p:cNvSpPr>
          <p:nvPr/>
        </p:nvSpPr>
        <p:spPr bwMode="auto">
          <a:xfrm flipH="1" flipV="1">
            <a:off x="2209800" y="2859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auto">
          <a:xfrm>
            <a:off x="1219200" y="3429000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89448" name="Rectangle 8"/>
          <p:cNvSpPr>
            <a:spLocks noChangeArrowheads="1"/>
          </p:cNvSpPr>
          <p:nvPr/>
        </p:nvSpPr>
        <p:spPr bwMode="auto">
          <a:xfrm>
            <a:off x="7315200" y="34448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89449" name="Line 9"/>
          <p:cNvSpPr>
            <a:spLocks noChangeShapeType="1"/>
          </p:cNvSpPr>
          <p:nvPr/>
        </p:nvSpPr>
        <p:spPr bwMode="auto">
          <a:xfrm flipV="1">
            <a:off x="2286000" y="3544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89450" name="Rectangle 10"/>
          <p:cNvSpPr>
            <a:spLocks noChangeArrowheads="1"/>
          </p:cNvSpPr>
          <p:nvPr/>
        </p:nvSpPr>
        <p:spPr bwMode="auto">
          <a:xfrm>
            <a:off x="3635375" y="1752600"/>
            <a:ext cx="13474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Alice”, R</a:t>
            </a:r>
          </a:p>
        </p:txBody>
      </p:sp>
      <p:sp>
        <p:nvSpPr>
          <p:cNvPr id="189451" name="Rectangle 11"/>
          <p:cNvSpPr>
            <a:spLocks noChangeArrowheads="1"/>
          </p:cNvSpPr>
          <p:nvPr/>
        </p:nvSpPr>
        <p:spPr bwMode="auto">
          <a:xfrm>
            <a:off x="3886200" y="2362200"/>
            <a:ext cx="9826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E(R,K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89452" name="Rectangle 12"/>
          <p:cNvSpPr>
            <a:spLocks noChangeArrowheads="1"/>
          </p:cNvSpPr>
          <p:nvPr/>
        </p:nvSpPr>
        <p:spPr bwMode="auto">
          <a:xfrm>
            <a:off x="3887788" y="3063875"/>
            <a:ext cx="9826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E(R,K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8945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10668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What’s wrong with this picture?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“Alice” could be Trudy (or anybody else)!</a:t>
            </a:r>
          </a:p>
        </p:txBody>
      </p:sp>
      <p:pic>
        <p:nvPicPr>
          <p:cNvPr id="189456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1828800"/>
            <a:ext cx="946150" cy="1624013"/>
          </a:xfrm>
          <a:prstGeom prst="rect">
            <a:avLst/>
          </a:prstGeom>
          <a:noFill/>
        </p:spPr>
      </p:pic>
      <p:pic>
        <p:nvPicPr>
          <p:cNvPr id="189457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7637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37497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89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89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5" grpId="0" animBg="1"/>
      <p:bldP spid="189446" grpId="0" animBg="1"/>
      <p:bldP spid="189449" grpId="0" animBg="1"/>
      <p:bldP spid="189450" grpId="0" autoUpdateAnimBg="0"/>
      <p:bldP spid="189451" grpId="0" autoUpdateAnimBg="0"/>
      <p:bldP spid="189452" grpId="0" autoUpdateAnimBg="0"/>
      <p:bldP spid="189455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837CCB3-011E-F440-9EBA-D83CF21F37F1}" type="slidenum">
              <a:rPr lang="en-US" smtClean="0">
                <a:latin typeface="Times New Roman" charset="0"/>
              </a:rPr>
              <a:pPr/>
              <a:t>46</a:t>
            </a:fld>
            <a:endParaRPr lang="en-US" dirty="0">
              <a:latin typeface="Times New Roman" charset="0"/>
            </a:endParaRP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Mutual Authentication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05800" cy="2971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we have a secure one-way authentication protocol…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obvious thing to do is to use the protocol twice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Once for Bob to authenticate Alice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Once for Alice to authenticate Bob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has to work…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172200"/>
            <a:ext cx="1905000" cy="457200"/>
          </a:xfrm>
        </p:spPr>
        <p:txBody>
          <a:bodyPr/>
          <a:lstStyle/>
          <a:p>
            <a:fld id="{B7DF0164-E746-6C45-915E-8ABB2A446111}" type="slidenum">
              <a:rPr lang="en-US" smtClean="0">
                <a:latin typeface="Times New Roman" charset="0"/>
              </a:rPr>
              <a:pPr/>
              <a:t>47</a:t>
            </a:fld>
            <a:endParaRPr lang="en-US" dirty="0">
              <a:latin typeface="Times New Roman" charset="0"/>
            </a:endParaRPr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924800" cy="990600"/>
          </a:xfrm>
        </p:spPr>
        <p:txBody>
          <a:bodyPr/>
          <a:lstStyle/>
          <a:p>
            <a:r>
              <a:rPr lang="en-US" dirty="0"/>
              <a:t>Mutual Authentication</a:t>
            </a:r>
          </a:p>
        </p:txBody>
      </p:sp>
      <p:sp>
        <p:nvSpPr>
          <p:cNvPr id="148485" name="Line 5"/>
          <p:cNvSpPr>
            <a:spLocks noChangeShapeType="1"/>
          </p:cNvSpPr>
          <p:nvPr/>
        </p:nvSpPr>
        <p:spPr bwMode="auto">
          <a:xfrm flipV="1">
            <a:off x="2286000" y="2249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 flipH="1" flipV="1">
            <a:off x="2209800" y="2859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1219200" y="3444875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7283450" y="3429000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48489" name="Line 9"/>
          <p:cNvSpPr>
            <a:spLocks noChangeShapeType="1"/>
          </p:cNvSpPr>
          <p:nvPr/>
        </p:nvSpPr>
        <p:spPr bwMode="auto">
          <a:xfrm flipV="1">
            <a:off x="2286000" y="3544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3500438" y="1752600"/>
            <a:ext cx="14542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Alice”, 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3533775" y="2362200"/>
            <a:ext cx="14273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 E(R</a:t>
            </a:r>
            <a:r>
              <a:rPr lang="en-US" sz="1600" b="0" baseline="-25000">
                <a:latin typeface="+mn-lt"/>
              </a:rPr>
              <a:t>A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3752850" y="3063875"/>
            <a:ext cx="10739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E(R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48495" name="Rectangle 15"/>
          <p:cNvSpPr>
            <a:spLocks noChangeArrowheads="1"/>
          </p:cNvSpPr>
          <p:nvPr/>
        </p:nvSpPr>
        <p:spPr bwMode="auto">
          <a:xfrm>
            <a:off x="3054350" y="4892675"/>
            <a:ext cx="184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b="0"/>
          </a:p>
        </p:txBody>
      </p:sp>
      <p:sp>
        <p:nvSpPr>
          <p:cNvPr id="1484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1066800"/>
          </a:xfrm>
          <a:noFill/>
          <a:ln/>
        </p:spPr>
        <p:txBody>
          <a:bodyPr/>
          <a:lstStyle/>
          <a:p>
            <a:r>
              <a:rPr lang="en-US" sz="2000" dirty="0"/>
              <a:t>This provides mutual authentication…</a:t>
            </a:r>
          </a:p>
          <a:p>
            <a:pPr marL="0" indent="0">
              <a:buNone/>
            </a:pPr>
            <a:r>
              <a:rPr lang="en-US" sz="2000" dirty="0"/>
              <a:t>      …or does it? See the next slide</a:t>
            </a:r>
          </a:p>
        </p:txBody>
      </p:sp>
      <p:pic>
        <p:nvPicPr>
          <p:cNvPr id="148498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1881188"/>
            <a:ext cx="946150" cy="1624012"/>
          </a:xfrm>
          <a:prstGeom prst="rect">
            <a:avLst/>
          </a:prstGeom>
          <a:noFill/>
        </p:spPr>
      </p:pic>
      <p:pic>
        <p:nvPicPr>
          <p:cNvPr id="148499" name="Picture 1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7637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396239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48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48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5" grpId="0" animBg="1"/>
      <p:bldP spid="148486" grpId="0" animBg="1"/>
      <p:bldP spid="148489" grpId="0" animBg="1"/>
      <p:bldP spid="148490" grpId="0" autoUpdateAnimBg="0"/>
      <p:bldP spid="148491" grpId="0" autoUpdateAnimBg="0"/>
      <p:bldP spid="148492" grpId="0" autoUpdateAnimBg="0"/>
      <p:bldP spid="148497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90910CB-DE4B-9241-8CC2-889C10D00C28}" type="slidenum">
              <a:rPr lang="en-US" smtClean="0">
                <a:latin typeface="Times New Roman" charset="0"/>
              </a:rPr>
              <a:pPr/>
              <a:t>48</a:t>
            </a:fld>
            <a:endParaRPr lang="en-US" dirty="0">
              <a:latin typeface="Times New Roman" charset="0"/>
            </a:endParaRP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001000" cy="1143000"/>
          </a:xfrm>
        </p:spPr>
        <p:txBody>
          <a:bodyPr/>
          <a:lstStyle/>
          <a:p>
            <a:r>
              <a:rPr lang="en-US" dirty="0"/>
              <a:t>Mutual Authentication Attack</a:t>
            </a: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7391400" y="30638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3429000" y="1544638"/>
            <a:ext cx="1672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1. “I’m Alice”, 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149515" name="Rectangle 11"/>
          <p:cNvSpPr>
            <a:spLocks noChangeArrowheads="1"/>
          </p:cNvSpPr>
          <p:nvPr/>
        </p:nvSpPr>
        <p:spPr bwMode="auto">
          <a:xfrm>
            <a:off x="3424238" y="2147888"/>
            <a:ext cx="16554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2. 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R</a:t>
            </a:r>
            <a:r>
              <a:rPr lang="en-US" sz="1600" b="0" baseline="-25000">
                <a:solidFill>
                  <a:srgbClr val="FF0000"/>
                </a:solidFill>
                <a:latin typeface="+mn-lt"/>
              </a:rPr>
              <a:t>B</a:t>
            </a:r>
            <a:r>
              <a:rPr lang="en-US" sz="1600" b="0">
                <a:latin typeface="+mn-lt"/>
              </a:rPr>
              <a:t>, E(R</a:t>
            </a:r>
            <a:r>
              <a:rPr lang="en-US" sz="1600" b="0" baseline="-25000">
                <a:latin typeface="+mn-lt"/>
              </a:rPr>
              <a:t>A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49521" name="Rectangle 17"/>
          <p:cNvSpPr>
            <a:spLocks noChangeArrowheads="1"/>
          </p:cNvSpPr>
          <p:nvPr/>
        </p:nvSpPr>
        <p:spPr bwMode="auto">
          <a:xfrm>
            <a:off x="1023938" y="3124200"/>
            <a:ext cx="7015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Trudy</a:t>
            </a:r>
          </a:p>
        </p:txBody>
      </p:sp>
      <p:sp>
        <p:nvSpPr>
          <p:cNvPr id="149523" name="Line 19"/>
          <p:cNvSpPr>
            <a:spLocks noChangeShapeType="1"/>
          </p:cNvSpPr>
          <p:nvPr/>
        </p:nvSpPr>
        <p:spPr bwMode="auto">
          <a:xfrm flipV="1">
            <a:off x="2362200" y="4764088"/>
            <a:ext cx="46482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524" name="Line 20"/>
          <p:cNvSpPr>
            <a:spLocks noChangeShapeType="1"/>
          </p:cNvSpPr>
          <p:nvPr/>
        </p:nvSpPr>
        <p:spPr bwMode="auto">
          <a:xfrm flipH="1" flipV="1">
            <a:off x="2286000" y="5413375"/>
            <a:ext cx="47244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525" name="Rectangle 21"/>
          <p:cNvSpPr>
            <a:spLocks noChangeArrowheads="1"/>
          </p:cNvSpPr>
          <p:nvPr/>
        </p:nvSpPr>
        <p:spPr bwMode="auto">
          <a:xfrm>
            <a:off x="7359650" y="5638800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49526" name="Rectangle 22"/>
          <p:cNvSpPr>
            <a:spLocks noChangeArrowheads="1"/>
          </p:cNvSpPr>
          <p:nvPr/>
        </p:nvSpPr>
        <p:spPr bwMode="auto">
          <a:xfrm>
            <a:off x="3427413" y="4267200"/>
            <a:ext cx="16668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3. “I’m Alice”, 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R</a:t>
            </a:r>
            <a:r>
              <a:rPr lang="en-US" sz="1600" b="0" baseline="-25000">
                <a:solidFill>
                  <a:srgbClr val="FF0000"/>
                </a:solidFill>
                <a:latin typeface="+mn-lt"/>
              </a:rPr>
              <a:t>B</a:t>
            </a:r>
            <a:endParaRPr lang="en-US" sz="1600" b="0">
              <a:latin typeface="+mn-lt"/>
            </a:endParaRPr>
          </a:p>
        </p:txBody>
      </p:sp>
      <p:sp>
        <p:nvSpPr>
          <p:cNvPr id="149527" name="Rectangle 23"/>
          <p:cNvSpPr>
            <a:spLocks noChangeArrowheads="1"/>
          </p:cNvSpPr>
          <p:nvPr/>
        </p:nvSpPr>
        <p:spPr bwMode="auto">
          <a:xfrm>
            <a:off x="3427413" y="4899025"/>
            <a:ext cx="16630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4. R</a:t>
            </a:r>
            <a:r>
              <a:rPr lang="en-US" sz="1600" b="0" baseline="-25000">
                <a:latin typeface="+mn-lt"/>
              </a:rPr>
              <a:t>C</a:t>
            </a:r>
            <a:r>
              <a:rPr lang="en-US" sz="1600" b="0">
                <a:latin typeface="+mn-lt"/>
              </a:rPr>
              <a:t>, 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E(R</a:t>
            </a:r>
            <a:r>
              <a:rPr lang="en-US" sz="1600" b="0" baseline="-25000">
                <a:solidFill>
                  <a:srgbClr val="FF0000"/>
                </a:solidFill>
                <a:latin typeface="+mn-lt"/>
              </a:rPr>
              <a:t>B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,K</a:t>
            </a:r>
            <a:r>
              <a:rPr lang="en-US" sz="1600" b="0" baseline="-25000">
                <a:solidFill>
                  <a:srgbClr val="FF0000"/>
                </a:solidFill>
                <a:latin typeface="+mn-lt"/>
              </a:rPr>
              <a:t>AB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)</a:t>
            </a:r>
            <a:endParaRPr lang="en-US" sz="1600" b="0">
              <a:latin typeface="+mn-lt"/>
            </a:endParaRPr>
          </a:p>
        </p:txBody>
      </p:sp>
      <p:sp>
        <p:nvSpPr>
          <p:cNvPr id="149529" name="Rectangle 25"/>
          <p:cNvSpPr>
            <a:spLocks noChangeArrowheads="1"/>
          </p:cNvSpPr>
          <p:nvPr/>
        </p:nvSpPr>
        <p:spPr bwMode="auto">
          <a:xfrm>
            <a:off x="1023938" y="5654675"/>
            <a:ext cx="7015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Trudy</a:t>
            </a:r>
          </a:p>
        </p:txBody>
      </p:sp>
      <p:sp>
        <p:nvSpPr>
          <p:cNvPr id="149530" name="Line 26"/>
          <p:cNvSpPr>
            <a:spLocks noChangeShapeType="1"/>
          </p:cNvSpPr>
          <p:nvPr/>
        </p:nvSpPr>
        <p:spPr bwMode="auto">
          <a:xfrm>
            <a:off x="304800" y="3886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532" name="Rectangle 28"/>
          <p:cNvSpPr>
            <a:spLocks noChangeArrowheads="1"/>
          </p:cNvSpPr>
          <p:nvPr/>
        </p:nvSpPr>
        <p:spPr bwMode="auto">
          <a:xfrm rot="24206">
            <a:off x="3697928" y="2837449"/>
            <a:ext cx="13020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5. 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E(R</a:t>
            </a:r>
            <a:r>
              <a:rPr lang="en-US" sz="1600" b="0" baseline="-25000">
                <a:solidFill>
                  <a:srgbClr val="FF0000"/>
                </a:solidFill>
                <a:latin typeface="+mn-lt"/>
              </a:rPr>
              <a:t>B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,K</a:t>
            </a:r>
            <a:r>
              <a:rPr lang="en-US" sz="1600" b="0" baseline="-25000">
                <a:solidFill>
                  <a:srgbClr val="FF0000"/>
                </a:solidFill>
                <a:latin typeface="+mn-lt"/>
              </a:rPr>
              <a:t>AB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)</a:t>
            </a:r>
            <a:endParaRPr lang="en-US" sz="1600" b="0">
              <a:latin typeface="+mn-lt"/>
            </a:endParaRPr>
          </a:p>
        </p:txBody>
      </p:sp>
      <p:sp>
        <p:nvSpPr>
          <p:cNvPr id="149534" name="Line 30"/>
          <p:cNvSpPr>
            <a:spLocks noChangeShapeType="1"/>
          </p:cNvSpPr>
          <p:nvPr/>
        </p:nvSpPr>
        <p:spPr bwMode="auto">
          <a:xfrm>
            <a:off x="2438400" y="3276600"/>
            <a:ext cx="449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535" name="Line 31"/>
          <p:cNvSpPr>
            <a:spLocks noChangeShapeType="1"/>
          </p:cNvSpPr>
          <p:nvPr/>
        </p:nvSpPr>
        <p:spPr bwMode="auto">
          <a:xfrm>
            <a:off x="2362200" y="2057400"/>
            <a:ext cx="457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536" name="Line 32"/>
          <p:cNvSpPr>
            <a:spLocks noChangeShapeType="1"/>
          </p:cNvSpPr>
          <p:nvPr/>
        </p:nvSpPr>
        <p:spPr bwMode="auto">
          <a:xfrm flipH="1">
            <a:off x="2362200" y="2667000"/>
            <a:ext cx="4495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pic>
        <p:nvPicPr>
          <p:cNvPr id="149537" name="Picture 3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29475" y="1524000"/>
            <a:ext cx="1027113" cy="1589088"/>
          </a:xfrm>
          <a:prstGeom prst="rect">
            <a:avLst/>
          </a:prstGeom>
          <a:noFill/>
        </p:spPr>
      </p:pic>
      <p:pic>
        <p:nvPicPr>
          <p:cNvPr id="149538" name="Picture 3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2488" y="4114800"/>
            <a:ext cx="1027112" cy="1589088"/>
          </a:xfrm>
          <a:prstGeom prst="rect">
            <a:avLst/>
          </a:prstGeom>
          <a:noFill/>
        </p:spPr>
      </p:pic>
      <p:pic>
        <p:nvPicPr>
          <p:cNvPr id="149539" name="Picture 3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8388" y="1905000"/>
            <a:ext cx="989012" cy="1219200"/>
          </a:xfrm>
          <a:prstGeom prst="rect">
            <a:avLst/>
          </a:prstGeom>
          <a:noFill/>
        </p:spPr>
      </p:pic>
      <p:pic>
        <p:nvPicPr>
          <p:cNvPr id="149540" name="Picture 3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4432300"/>
            <a:ext cx="989013" cy="1219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4" grpId="0" autoUpdateAnimBg="0"/>
      <p:bldP spid="149515" grpId="0" autoUpdateAnimBg="0"/>
      <p:bldP spid="149523" grpId="0" animBg="1"/>
      <p:bldP spid="149524" grpId="0" animBg="1"/>
      <p:bldP spid="149525" grpId="0" autoUpdateAnimBg="0"/>
      <p:bldP spid="149526" grpId="0" autoUpdateAnimBg="0"/>
      <p:bldP spid="149527" grpId="0" autoUpdateAnimBg="0"/>
      <p:bldP spid="149529" grpId="0" autoUpdateAnimBg="0"/>
      <p:bldP spid="149530" grpId="0" animBg="1"/>
      <p:bldP spid="149532" grpId="0" autoUpdateAnimBg="0"/>
      <p:bldP spid="149534" grpId="0" animBg="1"/>
      <p:bldP spid="149535" grpId="0" animBg="1"/>
      <p:bldP spid="14953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823216B-0859-6147-9FA2-06F83ECC6A74}" type="slidenum">
              <a:rPr lang="en-US" smtClean="0">
                <a:latin typeface="Times New Roman" charset="0"/>
              </a:rPr>
              <a:pPr/>
              <a:t>49</a:t>
            </a:fld>
            <a:endParaRPr lang="en-US" dirty="0">
              <a:latin typeface="Times New Roman" charset="0"/>
            </a:endParaRPr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Mutual Authentication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Our one-way authentication protocol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secure for mutual authentication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Protocols are subtle!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“obvious” thing may not be secure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Also, if assumptions or environment changes, protocol may not work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a common source of security failure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example, Internet protocols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413F8-331B-4FA6-9E78-97D481090B4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458200" cy="762000"/>
          </a:xfrm>
        </p:spPr>
        <p:txBody>
          <a:bodyPr/>
          <a:lstStyle/>
          <a:p>
            <a:r>
              <a:rPr lang="en-US" sz="3600" dirty="0"/>
              <a:t>Remember: H for the key distributions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1676400"/>
          </a:xfrm>
        </p:spPr>
        <p:txBody>
          <a:bodyPr/>
          <a:lstStyle/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  <p:sp>
        <p:nvSpPr>
          <p:cNvPr id="94214" name="Rectangle 4"/>
          <p:cNvSpPr>
            <a:spLocks noChangeArrowheads="1"/>
          </p:cNvSpPr>
          <p:nvPr/>
        </p:nvSpPr>
        <p:spPr bwMode="auto">
          <a:xfrm>
            <a:off x="266700" y="2057400"/>
            <a:ext cx="8610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Distribution A: H(X)= ¼ lg(4) + ¼ lg(4) + ¼ lg(4) +1/4 lg(4) = 2 bits</a:t>
            </a: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Distribution B: H(X)= 16x(1/16) lg(16)= 4 bits</a:t>
            </a: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Distribution C: H(X)= 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x(1/2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lg(2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kumimoji="1"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bits</a:t>
            </a:r>
          </a:p>
          <a:p>
            <a:pPr marL="914400" lvl="1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Expected time for key search is ~ 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endParaRPr kumimoji="1"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Distribution A’: H(X) = ½ lg(2) + 3 x(1/6 lg(6))= 1.79 bits</a:t>
            </a: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Distribution B’: H(X) = ½ lg(2) + 15 x(1/30 lg(30))= 2.95 bits</a:t>
            </a: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Distribution C’: H(X) = ½ lg(2) + ½(2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-1)x(1/(2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-1) lg(2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-1))= </a:t>
            </a:r>
            <a:r>
              <a:rPr kumimoji="1"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itchFamily="18" charset="0"/>
                <a:cs typeface="Calibri" panose="020F0502020204030204" pitchFamily="34" charset="0"/>
              </a:rPr>
              <a:t>n/2+1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bits</a:t>
            </a:r>
          </a:p>
          <a:p>
            <a:pPr lvl="2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Expected time for key search is ~ 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n/2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+1.</a:t>
            </a: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endParaRPr kumimoji="1" lang="en-US" sz="2000" dirty="0">
              <a:latin typeface="Arial" charset="0"/>
            </a:endParaRPr>
          </a:p>
          <a:p>
            <a:pPr marL="914400" lvl="1" indent="-457200" algn="l">
              <a:spcBef>
                <a:spcPct val="20000"/>
              </a:spcBef>
              <a:buFontTx/>
              <a:buChar char="•"/>
            </a:pPr>
            <a:endParaRPr kumimoji="1" lang="en-US" sz="2000" dirty="0">
              <a:latin typeface="Arial" charset="0"/>
            </a:endParaRPr>
          </a:p>
          <a:p>
            <a:pPr marL="457200" indent="-457200" algn="l">
              <a:spcBef>
                <a:spcPct val="20000"/>
              </a:spcBef>
              <a:buFontTx/>
              <a:buChar char="•"/>
            </a:pPr>
            <a:endParaRPr kumimoji="1" lang="en-US" sz="2000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fld id="{DC3E1FA5-39FA-F74E-8212-2DDC5D0A5075}" type="slidenum">
              <a:rPr lang="en-US" smtClean="0">
                <a:latin typeface="Times New Roman" charset="0"/>
              </a:rPr>
              <a:pPr/>
              <a:t>50</a:t>
            </a:fld>
            <a:endParaRPr lang="en-US" dirty="0">
              <a:latin typeface="Times New Roman" charset="0"/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524000"/>
          </a:xfrm>
        </p:spPr>
        <p:txBody>
          <a:bodyPr/>
          <a:lstStyle/>
          <a:p>
            <a:r>
              <a:rPr lang="en-US" dirty="0"/>
              <a:t>Symmetric Key Mutual Authentication</a:t>
            </a:r>
          </a:p>
        </p:txBody>
      </p:sp>
      <p:sp>
        <p:nvSpPr>
          <p:cNvPr id="150533" name="Line 5"/>
          <p:cNvSpPr>
            <a:spLocks noChangeShapeType="1"/>
          </p:cNvSpPr>
          <p:nvPr/>
        </p:nvSpPr>
        <p:spPr bwMode="auto">
          <a:xfrm flipV="1">
            <a:off x="2286000" y="2706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0534" name="Line 6"/>
          <p:cNvSpPr>
            <a:spLocks noChangeShapeType="1"/>
          </p:cNvSpPr>
          <p:nvPr/>
        </p:nvSpPr>
        <p:spPr bwMode="auto">
          <a:xfrm flipH="1" flipV="1">
            <a:off x="2209800" y="3316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0535" name="Rectangle 7"/>
          <p:cNvSpPr>
            <a:spLocks noChangeArrowheads="1"/>
          </p:cNvSpPr>
          <p:nvPr/>
        </p:nvSpPr>
        <p:spPr bwMode="auto">
          <a:xfrm>
            <a:off x="1143000" y="4017963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7315200" y="39782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50537" name="Line 9"/>
          <p:cNvSpPr>
            <a:spLocks noChangeShapeType="1"/>
          </p:cNvSpPr>
          <p:nvPr/>
        </p:nvSpPr>
        <p:spPr bwMode="auto">
          <a:xfrm flipV="1">
            <a:off x="2286000" y="4002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0538" name="Rectangle 10"/>
          <p:cNvSpPr>
            <a:spLocks noChangeArrowheads="1"/>
          </p:cNvSpPr>
          <p:nvPr/>
        </p:nvSpPr>
        <p:spPr bwMode="auto">
          <a:xfrm>
            <a:off x="3429000" y="2209800"/>
            <a:ext cx="14542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Alice”, 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150539" name="Rectangle 11"/>
          <p:cNvSpPr>
            <a:spLocks noChangeArrowheads="1"/>
          </p:cNvSpPr>
          <p:nvPr/>
        </p:nvSpPr>
        <p:spPr bwMode="auto">
          <a:xfrm>
            <a:off x="3124200" y="2819400"/>
            <a:ext cx="19861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 E(“Bob”,R</a:t>
            </a:r>
            <a:r>
              <a:rPr lang="en-US" sz="1600" b="0" baseline="-25000">
                <a:latin typeface="+mn-lt"/>
              </a:rPr>
              <a:t>A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50540" name="Rectangle 12"/>
          <p:cNvSpPr>
            <a:spLocks noChangeArrowheads="1"/>
          </p:cNvSpPr>
          <p:nvPr/>
        </p:nvSpPr>
        <p:spPr bwMode="auto">
          <a:xfrm>
            <a:off x="3338513" y="3521075"/>
            <a:ext cx="17123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E(“Alice”,R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5054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800600"/>
            <a:ext cx="7772400" cy="1066800"/>
          </a:xfrm>
          <a:noFill/>
          <a:ln/>
        </p:spPr>
        <p:txBody>
          <a:bodyPr/>
          <a:lstStyle/>
          <a:p>
            <a:r>
              <a:rPr lang="en-US" sz="2000" dirty="0"/>
              <a:t>Do these “insignificant” changes help?</a:t>
            </a:r>
          </a:p>
          <a:p>
            <a:r>
              <a:rPr lang="en-US" sz="2000" dirty="0"/>
              <a:t>Yes!</a:t>
            </a:r>
          </a:p>
        </p:txBody>
      </p:sp>
      <p:pic>
        <p:nvPicPr>
          <p:cNvPr id="150544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2438400"/>
            <a:ext cx="946150" cy="1624013"/>
          </a:xfrm>
          <a:prstGeom prst="rect">
            <a:avLst/>
          </a:prstGeom>
          <a:noFill/>
        </p:spPr>
      </p:pic>
      <p:pic>
        <p:nvPicPr>
          <p:cNvPr id="150545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22971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00642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50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0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3" grpId="0" animBg="1"/>
      <p:bldP spid="150534" grpId="0" animBg="1"/>
      <p:bldP spid="150537" grpId="0" animBg="1"/>
      <p:bldP spid="150538" grpId="0" autoUpdateAnimBg="0"/>
      <p:bldP spid="150539" grpId="0" autoUpdateAnimBg="0"/>
      <p:bldP spid="150540" grpId="0" autoUpdateAnimBg="0"/>
      <p:bldP spid="150543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656A17E-B1B9-2E46-A920-798C07449A10}" type="slidenum">
              <a:rPr lang="en-US" smtClean="0">
                <a:latin typeface="Times New Roman" charset="0"/>
              </a:rPr>
              <a:pPr/>
              <a:t>51</a:t>
            </a:fld>
            <a:endParaRPr lang="en-US" dirty="0">
              <a:latin typeface="Times New Roman" charset="0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Public Key Notation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Encrypt M with Alice’s public key: {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M}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Sign M with Alice’s private key: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M]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[{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M}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M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{[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M]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M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Anybody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can do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operations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Only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can use her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 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(sign)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D598C59-B470-964F-AE48-7B6BD5104FAD}" type="slidenum">
              <a:rPr lang="en-US" smtClean="0">
                <a:latin typeface="Times New Roman" charset="0"/>
              </a:rPr>
              <a:pPr/>
              <a:t>52</a:t>
            </a:fld>
            <a:endParaRPr lang="en-US" dirty="0">
              <a:latin typeface="Times New Roman" charset="0"/>
            </a:endParaRP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371600"/>
          </a:xfrm>
        </p:spPr>
        <p:txBody>
          <a:bodyPr/>
          <a:lstStyle/>
          <a:p>
            <a:r>
              <a:rPr lang="en-US" dirty="0"/>
              <a:t>Public Key Authentication</a:t>
            </a:r>
          </a:p>
        </p:txBody>
      </p:sp>
      <p:sp>
        <p:nvSpPr>
          <p:cNvPr id="151557" name="Line 5"/>
          <p:cNvSpPr>
            <a:spLocks noChangeShapeType="1"/>
          </p:cNvSpPr>
          <p:nvPr/>
        </p:nvSpPr>
        <p:spPr bwMode="auto">
          <a:xfrm flipV="1">
            <a:off x="2286000" y="2249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1558" name="Line 6"/>
          <p:cNvSpPr>
            <a:spLocks noChangeShapeType="1"/>
          </p:cNvSpPr>
          <p:nvPr/>
        </p:nvSpPr>
        <p:spPr bwMode="auto">
          <a:xfrm flipH="1" flipV="1">
            <a:off x="2209800" y="2859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1143000" y="3560763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51560" name="Rectangle 8"/>
          <p:cNvSpPr>
            <a:spLocks noChangeArrowheads="1"/>
          </p:cNvSpPr>
          <p:nvPr/>
        </p:nvSpPr>
        <p:spPr bwMode="auto">
          <a:xfrm>
            <a:off x="7239000" y="35210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51561" name="Line 9"/>
          <p:cNvSpPr>
            <a:spLocks noChangeShapeType="1"/>
          </p:cNvSpPr>
          <p:nvPr/>
        </p:nvSpPr>
        <p:spPr bwMode="auto">
          <a:xfrm flipV="1">
            <a:off x="2286000" y="3544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3608388" y="1752600"/>
            <a:ext cx="108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</a:t>
            </a:r>
          </a:p>
        </p:txBody>
      </p:sp>
      <p:sp>
        <p:nvSpPr>
          <p:cNvPr id="151563" name="Rectangle 11"/>
          <p:cNvSpPr>
            <a:spLocks noChangeArrowheads="1"/>
          </p:cNvSpPr>
          <p:nvPr/>
        </p:nvSpPr>
        <p:spPr bwMode="auto">
          <a:xfrm>
            <a:off x="3792538" y="2320925"/>
            <a:ext cx="7663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{R}</a:t>
            </a:r>
            <a:r>
              <a:rPr lang="en-US" sz="1600" b="0" baseline="-25000">
                <a:latin typeface="+mn-lt"/>
              </a:rPr>
              <a:t>Alice</a:t>
            </a:r>
            <a:endParaRPr lang="en-US" sz="1600" b="0">
              <a:latin typeface="+mn-lt"/>
            </a:endParaRPr>
          </a:p>
        </p:txBody>
      </p:sp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4014788" y="3063875"/>
            <a:ext cx="3328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</a:p>
        </p:txBody>
      </p:sp>
      <p:sp>
        <p:nvSpPr>
          <p:cNvPr id="15156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85800" y="4114800"/>
            <a:ext cx="7848600" cy="15240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this secure?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can get Alice to decrypt anything!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have two key pairs</a:t>
            </a:r>
          </a:p>
        </p:txBody>
      </p:sp>
      <p:pic>
        <p:nvPicPr>
          <p:cNvPr id="151569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1957388"/>
            <a:ext cx="946150" cy="1624012"/>
          </a:xfrm>
          <a:prstGeom prst="rect">
            <a:avLst/>
          </a:prstGeom>
          <a:noFill/>
        </p:spPr>
      </p:pic>
      <p:pic>
        <p:nvPicPr>
          <p:cNvPr id="151570" name="Picture 1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53275" y="18399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210494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51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1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51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7" grpId="0" animBg="1"/>
      <p:bldP spid="151558" grpId="0" animBg="1"/>
      <p:bldP spid="151561" grpId="0" animBg="1"/>
      <p:bldP spid="151562" grpId="0" autoUpdateAnimBg="0"/>
      <p:bldP spid="151563" grpId="0" autoUpdateAnimBg="0"/>
      <p:bldP spid="151564" grpId="0" autoUpdateAnimBg="0"/>
      <p:bldP spid="151568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E52F219-6E98-A44F-B42D-CA12DBDA2C63}" type="slidenum">
              <a:rPr lang="en-US" smtClean="0">
                <a:latin typeface="Times New Roman" charset="0"/>
              </a:rPr>
              <a:pPr/>
              <a:t>53</a:t>
            </a:fld>
            <a:endParaRPr lang="en-US" dirty="0">
              <a:latin typeface="Times New Roman" charset="0"/>
            </a:endParaRP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US" dirty="0"/>
              <a:t>Public Key Authentication</a:t>
            </a:r>
          </a:p>
        </p:txBody>
      </p:sp>
      <p:sp>
        <p:nvSpPr>
          <p:cNvPr id="169989" name="Line 5"/>
          <p:cNvSpPr>
            <a:spLocks noChangeShapeType="1"/>
          </p:cNvSpPr>
          <p:nvPr/>
        </p:nvSpPr>
        <p:spPr bwMode="auto">
          <a:xfrm flipV="1">
            <a:off x="2286000" y="21732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9990" name="Line 6"/>
          <p:cNvSpPr>
            <a:spLocks noChangeShapeType="1"/>
          </p:cNvSpPr>
          <p:nvPr/>
        </p:nvSpPr>
        <p:spPr bwMode="auto">
          <a:xfrm flipH="1" flipV="1">
            <a:off x="2209800" y="27828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9991" name="Rectangle 7"/>
          <p:cNvSpPr>
            <a:spLocks noChangeArrowheads="1"/>
          </p:cNvSpPr>
          <p:nvPr/>
        </p:nvSpPr>
        <p:spPr bwMode="auto">
          <a:xfrm>
            <a:off x="1143000" y="3484563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69992" name="Rectangle 8"/>
          <p:cNvSpPr>
            <a:spLocks noChangeArrowheads="1"/>
          </p:cNvSpPr>
          <p:nvPr/>
        </p:nvSpPr>
        <p:spPr bwMode="auto">
          <a:xfrm>
            <a:off x="7359650" y="34448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69993" name="Line 9"/>
          <p:cNvSpPr>
            <a:spLocks noChangeShapeType="1"/>
          </p:cNvSpPr>
          <p:nvPr/>
        </p:nvSpPr>
        <p:spPr bwMode="auto">
          <a:xfrm flipV="1">
            <a:off x="2286000" y="3468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9994" name="Rectangle 10"/>
          <p:cNvSpPr>
            <a:spLocks noChangeArrowheads="1"/>
          </p:cNvSpPr>
          <p:nvPr/>
        </p:nvSpPr>
        <p:spPr bwMode="auto">
          <a:xfrm>
            <a:off x="3608388" y="1676400"/>
            <a:ext cx="108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</a:t>
            </a:r>
          </a:p>
        </p:txBody>
      </p:sp>
      <p:sp>
        <p:nvSpPr>
          <p:cNvPr id="169995" name="Rectangle 11"/>
          <p:cNvSpPr>
            <a:spLocks noChangeArrowheads="1"/>
          </p:cNvSpPr>
          <p:nvPr/>
        </p:nvSpPr>
        <p:spPr bwMode="auto">
          <a:xfrm>
            <a:off x="4038600" y="2286000"/>
            <a:ext cx="3328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</a:p>
        </p:txBody>
      </p:sp>
      <p:sp>
        <p:nvSpPr>
          <p:cNvPr id="169996" name="Rectangle 12"/>
          <p:cNvSpPr>
            <a:spLocks noChangeArrowheads="1"/>
          </p:cNvSpPr>
          <p:nvPr/>
        </p:nvSpPr>
        <p:spPr bwMode="auto">
          <a:xfrm>
            <a:off x="3810000" y="2947988"/>
            <a:ext cx="7433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[R]</a:t>
            </a:r>
            <a:r>
              <a:rPr lang="en-US" sz="1600" b="0" baseline="-25000">
                <a:latin typeface="+mn-lt"/>
              </a:rPr>
              <a:t>Alice</a:t>
            </a:r>
            <a:endParaRPr lang="en-US" sz="1600" b="0">
              <a:latin typeface="+mn-lt"/>
            </a:endParaRPr>
          </a:p>
        </p:txBody>
      </p:sp>
      <p:sp>
        <p:nvSpPr>
          <p:cNvPr id="16999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038600"/>
            <a:ext cx="7924800" cy="16002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this secure?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can get Alice to sign anything!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have two key pairs</a:t>
            </a:r>
          </a:p>
        </p:txBody>
      </p:sp>
      <p:pic>
        <p:nvPicPr>
          <p:cNvPr id="170000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1881188"/>
            <a:ext cx="946150" cy="1624012"/>
          </a:xfrm>
          <a:prstGeom prst="rect">
            <a:avLst/>
          </a:prstGeom>
          <a:noFill/>
        </p:spPr>
      </p:pic>
      <p:pic>
        <p:nvPicPr>
          <p:cNvPr id="170001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7526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10465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69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69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699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 animBg="1"/>
      <p:bldP spid="169990" grpId="0" animBg="1"/>
      <p:bldP spid="169993" grpId="0" animBg="1"/>
      <p:bldP spid="169994" grpId="0" autoUpdateAnimBg="0"/>
      <p:bldP spid="169995" grpId="0" autoUpdateAnimBg="0"/>
      <p:bldP spid="169996" grpId="0" autoUpdateAnimBg="0"/>
      <p:bldP spid="169999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322AAE2-5D04-D542-A7D2-F37BAACE5360}" type="slidenum">
              <a:rPr lang="en-US" smtClean="0">
                <a:latin typeface="Times New Roman" charset="0"/>
              </a:rPr>
              <a:pPr/>
              <a:t>54</a:t>
            </a:fld>
            <a:endParaRPr lang="en-US" dirty="0">
              <a:latin typeface="Times New Roman" charset="0"/>
            </a:endParaRPr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Public Keys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Never use the same key pair for encryption and signing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One key pair for encryption/decryption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different key pair for signing/verifying signatures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A3336FA-5495-8E4B-8D2A-53AC5585B1DA}" type="slidenum">
              <a:rPr lang="en-US" smtClean="0">
                <a:latin typeface="Times New Roman" charset="0"/>
              </a:rPr>
              <a:pPr/>
              <a:t>55</a:t>
            </a:fld>
            <a:endParaRPr lang="en-US" dirty="0">
              <a:latin typeface="Times New Roman" charset="0"/>
            </a:endParaRPr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Session Key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90700"/>
            <a:ext cx="7772400" cy="3276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Usually, a session key is required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Symmetric key for a particular session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we authenticate and establish a shared symmetric key?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 can be used for confidentiality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 can be used for integrity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some cases, we may also require perfect forward secrecy (PFS)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Discussed later…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1D14C73-4ABC-C54C-B4FD-3D9829AE650A}" type="slidenum">
              <a:rPr lang="en-US" smtClean="0">
                <a:latin typeface="Times New Roman" charset="0"/>
              </a:rPr>
              <a:pPr/>
              <a:t>56</a:t>
            </a:fld>
            <a:endParaRPr lang="en-US" dirty="0">
              <a:latin typeface="Times New Roman" charset="0"/>
            </a:endParaRP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153400" cy="1295400"/>
          </a:xfrm>
        </p:spPr>
        <p:txBody>
          <a:bodyPr/>
          <a:lstStyle/>
          <a:p>
            <a:r>
              <a:rPr lang="en-US" dirty="0"/>
              <a:t>Authentication &amp; Session Key</a:t>
            </a:r>
          </a:p>
        </p:txBody>
      </p:sp>
      <p:sp>
        <p:nvSpPr>
          <p:cNvPr id="168965" name="Line 5"/>
          <p:cNvSpPr>
            <a:spLocks noChangeShapeType="1"/>
          </p:cNvSpPr>
          <p:nvPr/>
        </p:nvSpPr>
        <p:spPr bwMode="auto">
          <a:xfrm flipV="1">
            <a:off x="2286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8966" name="Line 6"/>
          <p:cNvSpPr>
            <a:spLocks noChangeShapeType="1"/>
          </p:cNvSpPr>
          <p:nvPr/>
        </p:nvSpPr>
        <p:spPr bwMode="auto">
          <a:xfrm flipH="1" flipV="1">
            <a:off x="2209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8967" name="Rectangle 7"/>
          <p:cNvSpPr>
            <a:spLocks noChangeArrowheads="1"/>
          </p:cNvSpPr>
          <p:nvPr/>
        </p:nvSpPr>
        <p:spPr bwMode="auto">
          <a:xfrm>
            <a:off x="1233488" y="3505200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68968" name="Rectangle 8"/>
          <p:cNvSpPr>
            <a:spLocks noChangeArrowheads="1"/>
          </p:cNvSpPr>
          <p:nvPr/>
        </p:nvSpPr>
        <p:spPr bwMode="auto">
          <a:xfrm>
            <a:off x="7315200" y="3484563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68969" name="Line 9"/>
          <p:cNvSpPr>
            <a:spLocks noChangeShapeType="1"/>
          </p:cNvSpPr>
          <p:nvPr/>
        </p:nvSpPr>
        <p:spPr bwMode="auto">
          <a:xfrm flipV="1">
            <a:off x="2286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8970" name="Rectangle 10"/>
          <p:cNvSpPr>
            <a:spLocks noChangeArrowheads="1"/>
          </p:cNvSpPr>
          <p:nvPr/>
        </p:nvSpPr>
        <p:spPr bwMode="auto">
          <a:xfrm>
            <a:off x="3429000" y="1828800"/>
            <a:ext cx="13474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Alice”, R</a:t>
            </a:r>
          </a:p>
        </p:txBody>
      </p:sp>
      <p:sp>
        <p:nvSpPr>
          <p:cNvPr id="168971" name="Rectangle 11"/>
          <p:cNvSpPr>
            <a:spLocks noChangeArrowheads="1"/>
          </p:cNvSpPr>
          <p:nvPr/>
        </p:nvSpPr>
        <p:spPr bwMode="auto">
          <a:xfrm>
            <a:off x="3810000" y="2397125"/>
            <a:ext cx="9602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{R,K}</a:t>
            </a:r>
            <a:r>
              <a:rPr lang="en-US" sz="1600" b="0" baseline="-25000">
                <a:latin typeface="+mn-lt"/>
              </a:rPr>
              <a:t>Alice</a:t>
            </a:r>
            <a:endParaRPr lang="en-US" sz="1600" b="0">
              <a:latin typeface="+mn-lt"/>
            </a:endParaRPr>
          </a:p>
        </p:txBody>
      </p:sp>
      <p:sp>
        <p:nvSpPr>
          <p:cNvPr id="168972" name="Rectangle 12"/>
          <p:cNvSpPr>
            <a:spLocks noChangeArrowheads="1"/>
          </p:cNvSpPr>
          <p:nvPr/>
        </p:nvSpPr>
        <p:spPr bwMode="auto">
          <a:xfrm>
            <a:off x="3643313" y="3100388"/>
            <a:ext cx="11980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{R +1,K}</a:t>
            </a:r>
            <a:r>
              <a:rPr lang="en-US" sz="1600" b="0" baseline="-25000">
                <a:latin typeface="+mn-lt"/>
              </a:rPr>
              <a:t>Bob</a:t>
            </a:r>
            <a:endParaRPr lang="en-US" sz="1600" b="0">
              <a:latin typeface="+mn-lt"/>
            </a:endParaRPr>
          </a:p>
        </p:txBody>
      </p:sp>
      <p:sp>
        <p:nvSpPr>
          <p:cNvPr id="16897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7848600" cy="15240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this secure?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OK for key, but no mutual authentication</a:t>
            </a:r>
          </a:p>
          <a:p>
            <a:r>
              <a:rPr lang="en-US" sz="2000" b="1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that K is acting as Bob’s nonce</a:t>
            </a:r>
          </a:p>
        </p:txBody>
      </p:sp>
      <p:pic>
        <p:nvPicPr>
          <p:cNvPr id="168976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1905000"/>
            <a:ext cx="946150" cy="1624013"/>
          </a:xfrm>
          <a:prstGeom prst="rect">
            <a:avLst/>
          </a:prstGeom>
          <a:noFill/>
        </p:spPr>
      </p:pic>
      <p:pic>
        <p:nvPicPr>
          <p:cNvPr id="168977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8399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12396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68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68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68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animBg="1"/>
      <p:bldP spid="168966" grpId="0" animBg="1"/>
      <p:bldP spid="168969" grpId="0" animBg="1"/>
      <p:bldP spid="168970" grpId="0" autoUpdateAnimBg="0"/>
      <p:bldP spid="168971" grpId="0" autoUpdateAnimBg="0"/>
      <p:bldP spid="168972" grpId="0" autoUpdateAnimBg="0"/>
      <p:bldP spid="168975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2843521-EF0B-5B4F-86AA-B08A134F9247}" type="slidenum">
              <a:rPr lang="en-US" smtClean="0">
                <a:latin typeface="Times New Roman" charset="0"/>
              </a:rPr>
              <a:pPr/>
              <a:t>57</a:t>
            </a:fld>
            <a:endParaRPr lang="en-US" dirty="0">
              <a:latin typeface="Times New Roman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371600"/>
          </a:xfrm>
        </p:spPr>
        <p:txBody>
          <a:bodyPr/>
          <a:lstStyle/>
          <a:p>
            <a:r>
              <a:rPr lang="en-US" dirty="0"/>
              <a:t>Public Key Authentication and Session Key</a:t>
            </a:r>
          </a:p>
        </p:txBody>
      </p:sp>
      <p:sp>
        <p:nvSpPr>
          <p:cNvPr id="15361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953000"/>
            <a:ext cx="7848600" cy="1143000"/>
          </a:xfrm>
          <a:noFill/>
          <a:ln/>
        </p:spPr>
        <p:txBody>
          <a:bodyPr/>
          <a:lstStyle/>
          <a:p>
            <a:r>
              <a:rPr lang="en-US" sz="2000" dirty="0"/>
              <a:t>Is this secure?</a:t>
            </a:r>
          </a:p>
          <a:p>
            <a:r>
              <a:rPr lang="en-US" sz="2000" dirty="0"/>
              <a:t>Mutual authentication but key is not secret!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41D49E-ED39-5ECD-5841-EEF0B4F00447}"/>
              </a:ext>
            </a:extLst>
          </p:cNvPr>
          <p:cNvGrpSpPr/>
          <p:nvPr/>
        </p:nvGrpSpPr>
        <p:grpSpPr>
          <a:xfrm>
            <a:off x="1066800" y="2362200"/>
            <a:ext cx="7172325" cy="2146717"/>
            <a:chOff x="1066800" y="2133600"/>
            <a:chExt cx="7172325" cy="2146717"/>
          </a:xfrm>
        </p:grpSpPr>
        <p:sp>
          <p:nvSpPr>
            <p:cNvPr id="153605" name="Line 5"/>
            <p:cNvSpPr>
              <a:spLocks noChangeShapeType="1"/>
            </p:cNvSpPr>
            <p:nvPr/>
          </p:nvSpPr>
          <p:spPr bwMode="auto">
            <a:xfrm flipV="1">
              <a:off x="2286000" y="2630488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53606" name="Line 6"/>
            <p:cNvSpPr>
              <a:spLocks noChangeShapeType="1"/>
            </p:cNvSpPr>
            <p:nvPr/>
          </p:nvSpPr>
          <p:spPr bwMode="auto">
            <a:xfrm flipH="1" flipV="1">
              <a:off x="2209800" y="3240088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53607" name="Rectangle 7"/>
            <p:cNvSpPr>
              <a:spLocks noChangeArrowheads="1"/>
            </p:cNvSpPr>
            <p:nvPr/>
          </p:nvSpPr>
          <p:spPr bwMode="auto">
            <a:xfrm>
              <a:off x="1157288" y="3941763"/>
              <a:ext cx="6293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Alice</a:t>
              </a:r>
            </a:p>
          </p:txBody>
        </p:sp>
        <p:sp>
          <p:nvSpPr>
            <p:cNvPr id="153608" name="Rectangle 8"/>
            <p:cNvSpPr>
              <a:spLocks noChangeArrowheads="1"/>
            </p:cNvSpPr>
            <p:nvPr/>
          </p:nvSpPr>
          <p:spPr bwMode="auto">
            <a:xfrm>
              <a:off x="7359650" y="3902075"/>
              <a:ext cx="5497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Bob</a:t>
              </a:r>
            </a:p>
          </p:txBody>
        </p:sp>
        <p:sp>
          <p:nvSpPr>
            <p:cNvPr id="153609" name="Line 9"/>
            <p:cNvSpPr>
              <a:spLocks noChangeShapeType="1"/>
            </p:cNvSpPr>
            <p:nvPr/>
          </p:nvSpPr>
          <p:spPr bwMode="auto">
            <a:xfrm flipV="1">
              <a:off x="2286000" y="3925888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53610" name="Rectangle 10"/>
            <p:cNvSpPr>
              <a:spLocks noChangeArrowheads="1"/>
            </p:cNvSpPr>
            <p:nvPr/>
          </p:nvSpPr>
          <p:spPr bwMode="auto">
            <a:xfrm>
              <a:off x="3505200" y="2133600"/>
              <a:ext cx="134744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“I’m Alice”, R</a:t>
              </a:r>
            </a:p>
          </p:txBody>
        </p:sp>
        <p:sp>
          <p:nvSpPr>
            <p:cNvPr id="153611" name="Rectangle 11"/>
            <p:cNvSpPr>
              <a:spLocks noChangeArrowheads="1"/>
            </p:cNvSpPr>
            <p:nvPr/>
          </p:nvSpPr>
          <p:spPr bwMode="auto">
            <a:xfrm>
              <a:off x="3881438" y="2701925"/>
              <a:ext cx="88410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[R,K]</a:t>
              </a:r>
              <a:r>
                <a:rPr lang="en-US" sz="1600" b="0" baseline="-25000">
                  <a:latin typeface="+mn-lt"/>
                </a:rPr>
                <a:t>Bob</a:t>
              </a:r>
              <a:endParaRPr lang="en-US" sz="1600" b="0">
                <a:latin typeface="+mn-lt"/>
              </a:endParaRPr>
            </a:p>
          </p:txBody>
        </p:sp>
        <p:sp>
          <p:nvSpPr>
            <p:cNvPr id="153612" name="Rectangle 12"/>
            <p:cNvSpPr>
              <a:spLocks noChangeArrowheads="1"/>
            </p:cNvSpPr>
            <p:nvPr/>
          </p:nvSpPr>
          <p:spPr bwMode="auto">
            <a:xfrm>
              <a:off x="3643313" y="3405188"/>
              <a:ext cx="122815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[R +1,K]</a:t>
              </a:r>
              <a:r>
                <a:rPr lang="en-US" sz="1600" b="0" baseline="-25000">
                  <a:latin typeface="+mn-lt"/>
                </a:rPr>
                <a:t>Alice</a:t>
              </a:r>
              <a:endParaRPr lang="en-US" sz="1600" b="0">
                <a:latin typeface="+mn-lt"/>
              </a:endParaRPr>
            </a:p>
          </p:txBody>
        </p:sp>
        <p:pic>
          <p:nvPicPr>
            <p:cNvPr id="153616" name="Picture 1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66800" y="2338388"/>
              <a:ext cx="946150" cy="1624012"/>
            </a:xfrm>
            <a:prstGeom prst="rect">
              <a:avLst/>
            </a:prstGeom>
            <a:noFill/>
          </p:spPr>
        </p:pic>
        <p:pic>
          <p:nvPicPr>
            <p:cNvPr id="153617" name="Picture 1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162800" y="2220913"/>
              <a:ext cx="1076325" cy="16652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3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3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5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06C8840-EAA4-B440-AC79-194E702BBC12}" type="slidenum">
              <a:rPr lang="en-US" smtClean="0">
                <a:latin typeface="Times New Roman" charset="0"/>
              </a:rPr>
              <a:pPr/>
              <a:t>58</a:t>
            </a:fld>
            <a:endParaRPr lang="en-US" dirty="0">
              <a:latin typeface="Times New Roman" charset="0"/>
            </a:endParaRP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371600"/>
          </a:xfrm>
        </p:spPr>
        <p:txBody>
          <a:bodyPr/>
          <a:lstStyle/>
          <a:p>
            <a:r>
              <a:rPr lang="en-US" sz="4000" dirty="0"/>
              <a:t>Public Key Authentication and Session Key</a:t>
            </a:r>
          </a:p>
        </p:txBody>
      </p:sp>
      <p:sp>
        <p:nvSpPr>
          <p:cNvPr id="15566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914400" y="4800600"/>
            <a:ext cx="7696200" cy="15240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this secure?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Seems to be OK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Mutual authentication and session key!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1BB0DB-9D17-4FDA-445C-DF40B754EDB0}"/>
              </a:ext>
            </a:extLst>
          </p:cNvPr>
          <p:cNvGrpSpPr/>
          <p:nvPr/>
        </p:nvGrpSpPr>
        <p:grpSpPr>
          <a:xfrm>
            <a:off x="1066800" y="2438400"/>
            <a:ext cx="7172325" cy="2045732"/>
            <a:chOff x="1066800" y="2133600"/>
            <a:chExt cx="7172325" cy="2045732"/>
          </a:xfrm>
        </p:grpSpPr>
        <p:sp>
          <p:nvSpPr>
            <p:cNvPr id="155653" name="Line 5"/>
            <p:cNvSpPr>
              <a:spLocks noChangeShapeType="1"/>
            </p:cNvSpPr>
            <p:nvPr/>
          </p:nvSpPr>
          <p:spPr bwMode="auto">
            <a:xfrm flipV="1">
              <a:off x="2286000" y="2630488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5654" name="Line 6"/>
            <p:cNvSpPr>
              <a:spLocks noChangeShapeType="1"/>
            </p:cNvSpPr>
            <p:nvPr/>
          </p:nvSpPr>
          <p:spPr bwMode="auto">
            <a:xfrm flipH="1" flipV="1">
              <a:off x="2209800" y="3240088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5655" name="Rectangle 7"/>
            <p:cNvSpPr>
              <a:spLocks noChangeArrowheads="1"/>
            </p:cNvSpPr>
            <p:nvPr/>
          </p:nvSpPr>
          <p:spPr bwMode="auto">
            <a:xfrm>
              <a:off x="1143000" y="3810000"/>
              <a:ext cx="69781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Alice</a:t>
              </a:r>
            </a:p>
          </p:txBody>
        </p:sp>
        <p:sp>
          <p:nvSpPr>
            <p:cNvPr id="155656" name="Rectangle 8"/>
            <p:cNvSpPr>
              <a:spLocks noChangeArrowheads="1"/>
            </p:cNvSpPr>
            <p:nvPr/>
          </p:nvSpPr>
          <p:spPr bwMode="auto">
            <a:xfrm>
              <a:off x="7359650" y="3789363"/>
              <a:ext cx="59538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Bob</a:t>
              </a:r>
            </a:p>
          </p:txBody>
        </p:sp>
        <p:sp>
          <p:nvSpPr>
            <p:cNvPr id="155657" name="Line 9"/>
            <p:cNvSpPr>
              <a:spLocks noChangeShapeType="1"/>
            </p:cNvSpPr>
            <p:nvPr/>
          </p:nvSpPr>
          <p:spPr bwMode="auto">
            <a:xfrm flipV="1">
              <a:off x="2286000" y="3925888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5658" name="Rectangle 10"/>
            <p:cNvSpPr>
              <a:spLocks noChangeArrowheads="1"/>
            </p:cNvSpPr>
            <p:nvPr/>
          </p:nvSpPr>
          <p:spPr bwMode="auto">
            <a:xfrm>
              <a:off x="3505200" y="2133600"/>
              <a:ext cx="14927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“I’m Alice”, R</a:t>
              </a:r>
            </a:p>
          </p:txBody>
        </p:sp>
        <p:sp>
          <p:nvSpPr>
            <p:cNvPr id="155659" name="Rectangle 11"/>
            <p:cNvSpPr>
              <a:spLocks noChangeArrowheads="1"/>
            </p:cNvSpPr>
            <p:nvPr/>
          </p:nvSpPr>
          <p:spPr bwMode="auto">
            <a:xfrm>
              <a:off x="3621088" y="2722563"/>
              <a:ext cx="145927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{[R,K]</a:t>
              </a:r>
              <a:r>
                <a:rPr lang="en-US" sz="1800" b="0" baseline="-25000">
                  <a:latin typeface="+mn-lt"/>
                </a:rPr>
                <a:t>Bob</a:t>
              </a:r>
              <a:r>
                <a:rPr lang="en-US" sz="1800" b="0">
                  <a:latin typeface="+mn-lt"/>
                </a:rPr>
                <a:t>}</a:t>
              </a:r>
              <a:r>
                <a:rPr lang="en-US" sz="1800" b="0" baseline="-25000">
                  <a:latin typeface="+mn-lt"/>
                </a:rPr>
                <a:t>Alice</a:t>
              </a:r>
              <a:endParaRPr lang="en-US" sz="1800" b="0">
                <a:latin typeface="+mn-lt"/>
              </a:endParaRPr>
            </a:p>
          </p:txBody>
        </p:sp>
        <p:sp>
          <p:nvSpPr>
            <p:cNvPr id="155660" name="Rectangle 12"/>
            <p:cNvSpPr>
              <a:spLocks noChangeArrowheads="1"/>
            </p:cNvSpPr>
            <p:nvPr/>
          </p:nvSpPr>
          <p:spPr bwMode="auto">
            <a:xfrm>
              <a:off x="3494088" y="3427413"/>
              <a:ext cx="178659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{[R +1,K]</a:t>
              </a:r>
              <a:r>
                <a:rPr lang="en-US" sz="1800" b="0" baseline="-25000">
                  <a:latin typeface="+mn-lt"/>
                </a:rPr>
                <a:t>Alice</a:t>
              </a:r>
              <a:r>
                <a:rPr lang="en-US" sz="1800" b="0">
                  <a:latin typeface="+mn-lt"/>
                </a:rPr>
                <a:t>}</a:t>
              </a:r>
              <a:r>
                <a:rPr lang="en-US" sz="1800" b="0" baseline="-25000">
                  <a:latin typeface="+mn-lt"/>
                </a:rPr>
                <a:t>Bob</a:t>
              </a:r>
              <a:endParaRPr lang="en-US" sz="1800" b="0">
                <a:latin typeface="+mn-lt"/>
              </a:endParaRPr>
            </a:p>
          </p:txBody>
        </p:sp>
        <p:pic>
          <p:nvPicPr>
            <p:cNvPr id="155664" name="Picture 1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66800" y="2286000"/>
              <a:ext cx="946150" cy="1624013"/>
            </a:xfrm>
            <a:prstGeom prst="rect">
              <a:avLst/>
            </a:prstGeom>
            <a:noFill/>
          </p:spPr>
        </p:pic>
        <p:pic>
          <p:nvPicPr>
            <p:cNvPr id="155665" name="Picture 1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162800" y="2133600"/>
              <a:ext cx="1076325" cy="16652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5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63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2AF5312-15E4-A24E-9A13-BB26A2AA568E}" type="slidenum">
              <a:rPr lang="en-US" smtClean="0">
                <a:latin typeface="Times New Roman" charset="0"/>
              </a:rPr>
              <a:pPr/>
              <a:t>59</a:t>
            </a:fld>
            <a:endParaRPr lang="en-US" dirty="0">
              <a:latin typeface="Times New Roman" charset="0"/>
            </a:endParaRP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371600"/>
          </a:xfrm>
        </p:spPr>
        <p:txBody>
          <a:bodyPr/>
          <a:lstStyle/>
          <a:p>
            <a:r>
              <a:rPr lang="en-US" sz="4000" dirty="0"/>
              <a:t>Public Key Authentication and Session Key</a:t>
            </a:r>
          </a:p>
        </p:txBody>
      </p:sp>
      <p:sp>
        <p:nvSpPr>
          <p:cNvPr id="156687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876800"/>
            <a:ext cx="7848600" cy="15240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this secure?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Seems to be OK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Anyone can see {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R,K}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{R +1,K}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Bob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8E8CDB-F0F4-B32D-9E2D-216E62AF7FFE}"/>
              </a:ext>
            </a:extLst>
          </p:cNvPr>
          <p:cNvGrpSpPr/>
          <p:nvPr/>
        </p:nvGrpSpPr>
        <p:grpSpPr>
          <a:xfrm>
            <a:off x="1143000" y="2514600"/>
            <a:ext cx="7096125" cy="2014954"/>
            <a:chOff x="1143000" y="2209800"/>
            <a:chExt cx="7096125" cy="2014954"/>
          </a:xfrm>
        </p:grpSpPr>
        <p:sp>
          <p:nvSpPr>
            <p:cNvPr id="156677" name="Line 5"/>
            <p:cNvSpPr>
              <a:spLocks noChangeShapeType="1"/>
            </p:cNvSpPr>
            <p:nvPr/>
          </p:nvSpPr>
          <p:spPr bwMode="auto">
            <a:xfrm flipV="1">
              <a:off x="2286000" y="2706688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56678" name="Line 6"/>
            <p:cNvSpPr>
              <a:spLocks noChangeShapeType="1"/>
            </p:cNvSpPr>
            <p:nvPr/>
          </p:nvSpPr>
          <p:spPr bwMode="auto">
            <a:xfrm flipH="1" flipV="1">
              <a:off x="2209800" y="3316288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1233488" y="3886200"/>
              <a:ext cx="6293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Alice</a:t>
              </a:r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7315200" y="3865563"/>
              <a:ext cx="5497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Bob</a:t>
              </a:r>
            </a:p>
          </p:txBody>
        </p:sp>
        <p:sp>
          <p:nvSpPr>
            <p:cNvPr id="156681" name="Line 9"/>
            <p:cNvSpPr>
              <a:spLocks noChangeShapeType="1"/>
            </p:cNvSpPr>
            <p:nvPr/>
          </p:nvSpPr>
          <p:spPr bwMode="auto">
            <a:xfrm flipV="1">
              <a:off x="2286000" y="3910013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56682" name="Rectangle 10"/>
            <p:cNvSpPr>
              <a:spLocks noChangeArrowheads="1"/>
            </p:cNvSpPr>
            <p:nvPr/>
          </p:nvSpPr>
          <p:spPr bwMode="auto">
            <a:xfrm>
              <a:off x="3505200" y="2209800"/>
              <a:ext cx="134744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“I’m Alice”, R</a:t>
              </a:r>
            </a:p>
          </p:txBody>
        </p:sp>
        <p:sp>
          <p:nvSpPr>
            <p:cNvPr id="156683" name="Rectangle 11"/>
            <p:cNvSpPr>
              <a:spLocks noChangeArrowheads="1"/>
            </p:cNvSpPr>
            <p:nvPr/>
          </p:nvSpPr>
          <p:spPr bwMode="auto">
            <a:xfrm>
              <a:off x="3619500" y="2778125"/>
              <a:ext cx="13176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[{R,K}</a:t>
              </a:r>
              <a:r>
                <a:rPr lang="en-US" sz="1600" b="0" baseline="-25000">
                  <a:latin typeface="+mn-lt"/>
                </a:rPr>
                <a:t>Alice</a:t>
              </a:r>
              <a:r>
                <a:rPr lang="en-US" sz="1600" b="0">
                  <a:latin typeface="+mn-lt"/>
                </a:rPr>
                <a:t>]</a:t>
              </a:r>
              <a:r>
                <a:rPr lang="en-US" sz="1600" b="0" baseline="-25000">
                  <a:latin typeface="+mn-lt"/>
                </a:rPr>
                <a:t>Bob</a:t>
              </a:r>
              <a:endParaRPr lang="en-US" sz="1600" b="0">
                <a:latin typeface="+mn-lt"/>
              </a:endParaRPr>
            </a:p>
          </p:txBody>
        </p:sp>
        <p:sp>
          <p:nvSpPr>
            <p:cNvPr id="156684" name="Rectangle 12"/>
            <p:cNvSpPr>
              <a:spLocks noChangeArrowheads="1"/>
            </p:cNvSpPr>
            <p:nvPr/>
          </p:nvSpPr>
          <p:spPr bwMode="auto">
            <a:xfrm>
              <a:off x="3505200" y="3390900"/>
              <a:ext cx="16085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[{R +1,K}</a:t>
              </a:r>
              <a:r>
                <a:rPr lang="en-US" sz="1600" b="0" baseline="-25000">
                  <a:latin typeface="+mn-lt"/>
                </a:rPr>
                <a:t>Bob</a:t>
              </a:r>
              <a:r>
                <a:rPr lang="en-US" sz="1600" b="0">
                  <a:latin typeface="+mn-lt"/>
                </a:rPr>
                <a:t>]</a:t>
              </a:r>
              <a:r>
                <a:rPr lang="en-US" sz="1600" b="0" baseline="-25000">
                  <a:latin typeface="+mn-lt"/>
                </a:rPr>
                <a:t>Alice</a:t>
              </a:r>
              <a:endParaRPr lang="en-US" sz="1600" b="0">
                <a:latin typeface="+mn-lt"/>
              </a:endParaRPr>
            </a:p>
          </p:txBody>
        </p:sp>
        <p:pic>
          <p:nvPicPr>
            <p:cNvPr id="156688" name="Picture 1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43000" y="2338388"/>
              <a:ext cx="946150" cy="1624012"/>
            </a:xfrm>
            <a:prstGeom prst="rect">
              <a:avLst/>
            </a:prstGeom>
            <a:noFill/>
          </p:spPr>
        </p:pic>
        <p:pic>
          <p:nvPicPr>
            <p:cNvPr id="156689" name="Picture 1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162800" y="2297112"/>
              <a:ext cx="1076325" cy="16652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6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6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56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 dirty="0"/>
              <a:t>Sources of Entropy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38862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Coin Tosses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Radioactive decay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Typing Speed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Thermal noise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Ring Oscillator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Lava Lamps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Noisy diode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Disk arm speed variation</a:t>
            </a:r>
          </a:p>
          <a:p>
            <a:pPr>
              <a:buFontTx/>
              <a:buNone/>
            </a:pPr>
            <a:endParaRPr lang="en-US" sz="2800" dirty="0"/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4648200" y="1828800"/>
            <a:ext cx="388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Process id, thread id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Drift between clock and timer interrupts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Ticks since boot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Memory stats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Disk Free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Cursor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Counters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Execution time (Jitter)</a:t>
            </a:r>
          </a:p>
          <a:p>
            <a:pPr marL="342900" indent="-342900"/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C8084BA-52D6-5342-BFFB-F43E714002DC}" type="slidenum">
              <a:rPr lang="en-US" smtClean="0">
                <a:latin typeface="Times New Roman" charset="0"/>
              </a:rPr>
              <a:pPr/>
              <a:t>60</a:t>
            </a:fld>
            <a:endParaRPr lang="en-US" dirty="0">
              <a:latin typeface="Times New Roman" charset="0"/>
            </a:endParaRPr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dirty="0"/>
              <a:t>Perfect Forward Secrecy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concern…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encrypts message with shared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sends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Bob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records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later attacks Alice’s (or Bob’s) computer to find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Trudy decrypts recorded messages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Perfect forward secrecy (PFS):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cannot later decrypt recorded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Even if Trudy gets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other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secret(s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PFS possible?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5C9A5FC-3A8C-C34A-93BE-0641F0F90AFC}" type="slidenum">
              <a:rPr lang="en-US" smtClean="0">
                <a:latin typeface="Times New Roman" charset="0"/>
              </a:rPr>
              <a:pPr/>
              <a:t>61</a:t>
            </a:fld>
            <a:endParaRPr lang="en-US" dirty="0">
              <a:latin typeface="Times New Roman" charset="0"/>
            </a:endParaRPr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/>
              <a:t>Perfect Forward Secrecy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848600" cy="3886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Alice and Bob share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perfect forward secrecy, Alice and Bob cannot use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encrypt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Instead, they must use a </a:t>
            </a:r>
            <a:r>
              <a:rPr lang="en-US" sz="2000" b="1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forget it after it’s used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Problem: How can Alice and Bob agree on session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ensure PFS?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5402987-C71D-9D4F-98D3-8D66DCCEBA8E}" type="slidenum">
              <a:rPr lang="en-US" smtClean="0">
                <a:latin typeface="Times New Roman" charset="0"/>
              </a:rPr>
              <a:pPr/>
              <a:t>62</a:t>
            </a:fld>
            <a:endParaRPr lang="en-US" dirty="0">
              <a:latin typeface="Times New Roman" charset="0"/>
            </a:endParaRPr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z="4000" dirty="0"/>
              <a:t>Naïve Session Key Protocol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800600"/>
            <a:ext cx="7696200" cy="1295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could also record E(K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Trudy gets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she gets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983490-001E-0356-CE1B-AB3F6B26929C}"/>
              </a:ext>
            </a:extLst>
          </p:cNvPr>
          <p:cNvGrpSpPr/>
          <p:nvPr/>
        </p:nvGrpSpPr>
        <p:grpSpPr>
          <a:xfrm>
            <a:off x="889000" y="2297113"/>
            <a:ext cx="7340600" cy="2003841"/>
            <a:chOff x="889000" y="1752600"/>
            <a:chExt cx="7340600" cy="2003841"/>
          </a:xfrm>
        </p:grpSpPr>
        <p:sp>
          <p:nvSpPr>
            <p:cNvPr id="294918" name="Line 6"/>
            <p:cNvSpPr>
              <a:spLocks noChangeShapeType="1"/>
            </p:cNvSpPr>
            <p:nvPr/>
          </p:nvSpPr>
          <p:spPr bwMode="auto">
            <a:xfrm flipV="1">
              <a:off x="2286000" y="2427287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94919" name="Rectangle 7"/>
            <p:cNvSpPr>
              <a:spLocks noChangeArrowheads="1"/>
            </p:cNvSpPr>
            <p:nvPr/>
          </p:nvSpPr>
          <p:spPr bwMode="auto">
            <a:xfrm>
              <a:off x="889000" y="3417887"/>
              <a:ext cx="106274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Alice, K</a:t>
              </a:r>
              <a:r>
                <a:rPr lang="en-US" sz="1600" b="0" baseline="-25000">
                  <a:latin typeface="+mn-lt"/>
                </a:rPr>
                <a:t>AB</a:t>
              </a:r>
              <a:endParaRPr lang="en-US" sz="1600" b="0">
                <a:latin typeface="+mn-lt"/>
              </a:endParaRPr>
            </a:p>
          </p:txBody>
        </p:sp>
        <p:sp>
          <p:nvSpPr>
            <p:cNvPr id="294920" name="Rectangle 8"/>
            <p:cNvSpPr>
              <a:spLocks noChangeArrowheads="1"/>
            </p:cNvSpPr>
            <p:nvPr/>
          </p:nvSpPr>
          <p:spPr bwMode="auto">
            <a:xfrm>
              <a:off x="7091363" y="3397250"/>
              <a:ext cx="98309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Bob, K</a:t>
              </a:r>
              <a:r>
                <a:rPr lang="en-US" sz="1600" b="0" baseline="-25000">
                  <a:latin typeface="+mn-lt"/>
                </a:rPr>
                <a:t>AB</a:t>
              </a:r>
              <a:endParaRPr lang="en-US" sz="1600" b="0">
                <a:latin typeface="+mn-lt"/>
              </a:endParaRPr>
            </a:p>
          </p:txBody>
        </p:sp>
        <p:sp>
          <p:nvSpPr>
            <p:cNvPr id="294922" name="Rectangle 10"/>
            <p:cNvSpPr>
              <a:spLocks noChangeArrowheads="1"/>
            </p:cNvSpPr>
            <p:nvPr/>
          </p:nvSpPr>
          <p:spPr bwMode="auto">
            <a:xfrm>
              <a:off x="3657600" y="1916112"/>
              <a:ext cx="111961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E(K</a:t>
              </a:r>
              <a:r>
                <a:rPr lang="en-US" sz="1600" b="0" baseline="-25000">
                  <a:latin typeface="+mn-lt"/>
                </a:rPr>
                <a:t>S</a:t>
              </a:r>
              <a:r>
                <a:rPr lang="en-US" sz="1600" b="0">
                  <a:latin typeface="+mn-lt"/>
                </a:rPr>
                <a:t>, K</a:t>
              </a:r>
              <a:r>
                <a:rPr lang="en-US" sz="1600" b="0" baseline="-25000">
                  <a:latin typeface="+mn-lt"/>
                </a:rPr>
                <a:t>AB</a:t>
              </a:r>
              <a:r>
                <a:rPr lang="en-US" sz="1600" b="0">
                  <a:latin typeface="+mn-lt"/>
                </a:rPr>
                <a:t>)</a:t>
              </a:r>
            </a:p>
          </p:txBody>
        </p:sp>
        <p:sp>
          <p:nvSpPr>
            <p:cNvPr id="294923" name="Rectangle 11"/>
            <p:cNvSpPr>
              <a:spLocks noChangeArrowheads="1"/>
            </p:cNvSpPr>
            <p:nvPr/>
          </p:nvSpPr>
          <p:spPr bwMode="auto">
            <a:xfrm>
              <a:off x="3311525" y="2767012"/>
              <a:ext cx="17354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E(messages, K</a:t>
              </a:r>
              <a:r>
                <a:rPr lang="en-US" sz="1600" b="0" baseline="-25000">
                  <a:latin typeface="+mn-lt"/>
                </a:rPr>
                <a:t>S</a:t>
              </a:r>
              <a:r>
                <a:rPr lang="en-US" sz="1600" b="0">
                  <a:latin typeface="+mn-lt"/>
                </a:rPr>
                <a:t>)</a:t>
              </a:r>
            </a:p>
          </p:txBody>
        </p:sp>
        <p:sp>
          <p:nvSpPr>
            <p:cNvPr id="294924" name="Line 12"/>
            <p:cNvSpPr>
              <a:spLocks noChangeShapeType="1"/>
            </p:cNvSpPr>
            <p:nvPr/>
          </p:nvSpPr>
          <p:spPr bwMode="auto">
            <a:xfrm>
              <a:off x="2286000" y="3265487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pic>
          <p:nvPicPr>
            <p:cNvPr id="294925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11250" y="1817687"/>
              <a:ext cx="946150" cy="1624013"/>
            </a:xfrm>
            <a:prstGeom prst="rect">
              <a:avLst/>
            </a:prstGeom>
            <a:noFill/>
          </p:spPr>
        </p:pic>
        <p:pic>
          <p:nvPicPr>
            <p:cNvPr id="294926" name="Picture 1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153275" y="1752600"/>
              <a:ext cx="1076325" cy="16652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22CDF63-980D-A142-AADD-507CB2315AC5}" type="slidenum">
              <a:rPr lang="en-US" smtClean="0">
                <a:latin typeface="Times New Roman" charset="0"/>
              </a:rPr>
              <a:pPr/>
              <a:t>63</a:t>
            </a:fld>
            <a:endParaRPr lang="en-US" dirty="0">
              <a:latin typeface="Times New Roman" charset="0"/>
            </a:endParaRPr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4000" dirty="0"/>
              <a:t>Perfect Forward Secrecy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1143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use </a:t>
            </a:r>
            <a:r>
              <a:rPr lang="en-US" sz="2000" b="1" dirty="0" err="1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Diffie</a:t>
            </a:r>
            <a:r>
              <a:rPr lang="en-US" sz="2000" b="1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-Hellman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PFS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Recall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Diffie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-Hellman: public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685800" y="5257800"/>
            <a:ext cx="7848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But </a:t>
            </a:r>
            <a:r>
              <a:rPr 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Diffie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-Hellman is subject to </a:t>
            </a:r>
            <a:r>
              <a:rPr 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MiM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How to get PFS and prevent </a:t>
            </a:r>
            <a:r>
              <a:rPr 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MiM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77464E-3EFC-9CBD-779E-AC40FFDAFC3C}"/>
              </a:ext>
            </a:extLst>
          </p:cNvPr>
          <p:cNvGrpSpPr/>
          <p:nvPr/>
        </p:nvGrpSpPr>
        <p:grpSpPr>
          <a:xfrm>
            <a:off x="736600" y="3032125"/>
            <a:ext cx="7273925" cy="2046704"/>
            <a:chOff x="736600" y="2651125"/>
            <a:chExt cx="7273925" cy="2046704"/>
          </a:xfrm>
        </p:grpSpPr>
        <p:sp>
          <p:nvSpPr>
            <p:cNvPr id="314375" name="Line 7"/>
            <p:cNvSpPr>
              <a:spLocks noChangeShapeType="1"/>
            </p:cNvSpPr>
            <p:nvPr/>
          </p:nvSpPr>
          <p:spPr bwMode="auto">
            <a:xfrm flipV="1">
              <a:off x="2041525" y="3468688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314376" name="Line 8"/>
            <p:cNvSpPr>
              <a:spLocks noChangeShapeType="1"/>
            </p:cNvSpPr>
            <p:nvPr/>
          </p:nvSpPr>
          <p:spPr bwMode="auto">
            <a:xfrm flipH="1" flipV="1">
              <a:off x="1965325" y="4025900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314377" name="Rectangle 9"/>
            <p:cNvSpPr>
              <a:spLocks noChangeArrowheads="1"/>
            </p:cNvSpPr>
            <p:nvPr/>
          </p:nvSpPr>
          <p:spPr bwMode="auto">
            <a:xfrm>
              <a:off x="736600" y="4359275"/>
              <a:ext cx="85752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Alice, a</a:t>
              </a:r>
            </a:p>
          </p:txBody>
        </p:sp>
        <p:sp>
          <p:nvSpPr>
            <p:cNvPr id="314378" name="Rectangle 10"/>
            <p:cNvSpPr>
              <a:spLocks noChangeArrowheads="1"/>
            </p:cNvSpPr>
            <p:nvPr/>
          </p:nvSpPr>
          <p:spPr bwMode="auto">
            <a:xfrm>
              <a:off x="6934200" y="4359275"/>
              <a:ext cx="7778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Bob, b</a:t>
              </a:r>
            </a:p>
          </p:txBody>
        </p:sp>
        <p:sp>
          <p:nvSpPr>
            <p:cNvPr id="314379" name="Rectangle 11"/>
            <p:cNvSpPr>
              <a:spLocks noChangeArrowheads="1"/>
            </p:cNvSpPr>
            <p:nvPr/>
          </p:nvSpPr>
          <p:spPr bwMode="auto">
            <a:xfrm>
              <a:off x="3429000" y="2971800"/>
              <a:ext cx="10021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g</a:t>
              </a:r>
              <a:r>
                <a:rPr lang="en-US" sz="1600" b="0" baseline="30000">
                  <a:latin typeface="+mn-lt"/>
                </a:rPr>
                <a:t>a</a:t>
              </a:r>
              <a:r>
                <a:rPr lang="en-US" sz="1600" b="0">
                  <a:latin typeface="+mn-lt"/>
                </a:rPr>
                <a:t> mod p</a:t>
              </a:r>
            </a:p>
          </p:txBody>
        </p:sp>
        <p:sp>
          <p:nvSpPr>
            <p:cNvPr id="314380" name="Rectangle 12"/>
            <p:cNvSpPr>
              <a:spLocks noChangeArrowheads="1"/>
            </p:cNvSpPr>
            <p:nvPr/>
          </p:nvSpPr>
          <p:spPr bwMode="auto">
            <a:xfrm>
              <a:off x="3429000" y="3554413"/>
              <a:ext cx="10021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 dirty="0" err="1">
                  <a:latin typeface="+mn-lt"/>
                </a:rPr>
                <a:t>g</a:t>
              </a:r>
              <a:r>
                <a:rPr lang="en-US" sz="1600" b="0" baseline="30000" dirty="0" err="1">
                  <a:latin typeface="+mn-lt"/>
                </a:rPr>
                <a:t>b</a:t>
              </a:r>
              <a:r>
                <a:rPr lang="en-US" sz="1600" b="0" dirty="0">
                  <a:latin typeface="+mn-lt"/>
                </a:rPr>
                <a:t> mod p</a:t>
              </a:r>
            </a:p>
          </p:txBody>
        </p:sp>
        <p:pic>
          <p:nvPicPr>
            <p:cNvPr id="314381" name="Picture 1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38200" y="2768600"/>
              <a:ext cx="946150" cy="1624013"/>
            </a:xfrm>
            <a:prstGeom prst="rect">
              <a:avLst/>
            </a:prstGeom>
            <a:noFill/>
          </p:spPr>
        </p:pic>
        <p:pic>
          <p:nvPicPr>
            <p:cNvPr id="314382" name="Picture 1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934200" y="2651125"/>
              <a:ext cx="1076325" cy="16652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4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2D26F0-38E7-1143-97AA-5FBE70109784}" type="slidenum">
              <a:rPr lang="en-US" smtClean="0">
                <a:latin typeface="Times New Roman" charset="0"/>
              </a:rPr>
              <a:pPr/>
              <a:t>64</a:t>
            </a:fld>
            <a:endParaRPr lang="en-US" dirty="0">
              <a:latin typeface="Times New Roman" charset="0"/>
            </a:endParaRPr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dirty="0"/>
              <a:t>Perfect Forward Secrecy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4191000"/>
            <a:ext cx="8153400" cy="2438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Session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forgets a, Bob forgets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Ephemeral </a:t>
            </a:r>
            <a:r>
              <a:rPr lang="en-US" sz="2000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Diffie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-Hellman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 even Alice and Bob can later recover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Other ways to do PFS?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4066B0-5C5F-2408-671E-5980D5D90307}"/>
              </a:ext>
            </a:extLst>
          </p:cNvPr>
          <p:cNvGrpSpPr/>
          <p:nvPr/>
        </p:nvGrpSpPr>
        <p:grpSpPr>
          <a:xfrm>
            <a:off x="762000" y="1829970"/>
            <a:ext cx="7248525" cy="1981617"/>
            <a:chOff x="762000" y="1371600"/>
            <a:chExt cx="7248525" cy="1981617"/>
          </a:xfrm>
        </p:grpSpPr>
        <p:sp>
          <p:nvSpPr>
            <p:cNvPr id="295942" name="Line 6"/>
            <p:cNvSpPr>
              <a:spLocks noChangeShapeType="1"/>
            </p:cNvSpPr>
            <p:nvPr/>
          </p:nvSpPr>
          <p:spPr bwMode="auto">
            <a:xfrm flipV="1">
              <a:off x="2049463" y="2124075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95943" name="Line 7"/>
            <p:cNvSpPr>
              <a:spLocks noChangeShapeType="1"/>
            </p:cNvSpPr>
            <p:nvPr/>
          </p:nvSpPr>
          <p:spPr bwMode="auto">
            <a:xfrm flipH="1" flipV="1">
              <a:off x="1973263" y="2681288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95944" name="Rectangle 8"/>
            <p:cNvSpPr>
              <a:spLocks noChangeArrowheads="1"/>
            </p:cNvSpPr>
            <p:nvPr/>
          </p:nvSpPr>
          <p:spPr bwMode="auto">
            <a:xfrm>
              <a:off x="762000" y="3014663"/>
              <a:ext cx="85752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Alice, a</a:t>
              </a:r>
            </a:p>
          </p:txBody>
        </p:sp>
        <p:sp>
          <p:nvSpPr>
            <p:cNvPr id="295945" name="Rectangle 9"/>
            <p:cNvSpPr>
              <a:spLocks noChangeArrowheads="1"/>
            </p:cNvSpPr>
            <p:nvPr/>
          </p:nvSpPr>
          <p:spPr bwMode="auto">
            <a:xfrm>
              <a:off x="7010400" y="3014663"/>
              <a:ext cx="7778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Bob, b</a:t>
              </a:r>
            </a:p>
          </p:txBody>
        </p:sp>
        <p:sp>
          <p:nvSpPr>
            <p:cNvPr id="295946" name="Rectangle 10"/>
            <p:cNvSpPr>
              <a:spLocks noChangeArrowheads="1"/>
            </p:cNvSpPr>
            <p:nvPr/>
          </p:nvSpPr>
          <p:spPr bwMode="auto">
            <a:xfrm>
              <a:off x="3048000" y="1627188"/>
              <a:ext cx="17089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E(g</a:t>
              </a:r>
              <a:r>
                <a:rPr lang="en-US" sz="1600" b="0" baseline="30000">
                  <a:latin typeface="+mn-lt"/>
                </a:rPr>
                <a:t>a</a:t>
              </a:r>
              <a:r>
                <a:rPr lang="en-US" sz="1600" b="0">
                  <a:latin typeface="+mn-lt"/>
                </a:rPr>
                <a:t> mod p, K</a:t>
              </a:r>
              <a:r>
                <a:rPr lang="en-US" sz="1600" b="0" baseline="-25000">
                  <a:latin typeface="+mn-lt"/>
                </a:rPr>
                <a:t>AB</a:t>
              </a:r>
              <a:r>
                <a:rPr lang="en-US" sz="1600" b="0">
                  <a:latin typeface="+mn-lt"/>
                </a:rPr>
                <a:t>)</a:t>
              </a:r>
            </a:p>
          </p:txBody>
        </p:sp>
        <p:sp>
          <p:nvSpPr>
            <p:cNvPr id="295947" name="Rectangle 11"/>
            <p:cNvSpPr>
              <a:spLocks noChangeArrowheads="1"/>
            </p:cNvSpPr>
            <p:nvPr/>
          </p:nvSpPr>
          <p:spPr bwMode="auto">
            <a:xfrm>
              <a:off x="3048000" y="2209800"/>
              <a:ext cx="17089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E(g</a:t>
              </a:r>
              <a:r>
                <a:rPr lang="en-US" sz="1600" b="0" baseline="30000">
                  <a:latin typeface="+mn-lt"/>
                </a:rPr>
                <a:t>b</a:t>
              </a:r>
              <a:r>
                <a:rPr lang="en-US" sz="1600" b="0">
                  <a:latin typeface="+mn-lt"/>
                </a:rPr>
                <a:t> mod p, K</a:t>
              </a:r>
              <a:r>
                <a:rPr lang="en-US" sz="1600" b="0" baseline="-25000">
                  <a:latin typeface="+mn-lt"/>
                </a:rPr>
                <a:t>AB</a:t>
              </a:r>
              <a:r>
                <a:rPr lang="en-US" sz="1600" b="0">
                  <a:latin typeface="+mn-lt"/>
                </a:rPr>
                <a:t>)</a:t>
              </a:r>
            </a:p>
          </p:txBody>
        </p:sp>
        <p:pic>
          <p:nvPicPr>
            <p:cNvPr id="295948" name="Picture 1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82650" y="1447800"/>
              <a:ext cx="946150" cy="1624013"/>
            </a:xfrm>
            <a:prstGeom prst="rect">
              <a:avLst/>
            </a:prstGeom>
            <a:noFill/>
          </p:spPr>
        </p:pic>
        <p:pic>
          <p:nvPicPr>
            <p:cNvPr id="295949" name="Picture 1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934200" y="1371600"/>
              <a:ext cx="1076325" cy="16652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110633F-B6A8-1B40-BE18-FBC7BE061341}" type="slidenum">
              <a:rPr lang="en-US" smtClean="0">
                <a:latin typeface="Times New Roman" charset="0"/>
              </a:rPr>
              <a:pPr/>
              <a:t>65</a:t>
            </a:fld>
            <a:endParaRPr lang="en-US" dirty="0">
              <a:latin typeface="Times New Roman" charset="0"/>
            </a:endParaRPr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371600"/>
          </a:xfrm>
        </p:spPr>
        <p:txBody>
          <a:bodyPr/>
          <a:lstStyle/>
          <a:p>
            <a:r>
              <a:rPr lang="en-US" sz="4000" dirty="0"/>
              <a:t>Mutual Authentication, Session Key and PFS</a:t>
            </a:r>
          </a:p>
        </p:txBody>
      </p:sp>
      <p:sp>
        <p:nvSpPr>
          <p:cNvPr id="296976" name="Rectangle 16"/>
          <p:cNvSpPr>
            <a:spLocks noChangeArrowheads="1"/>
          </p:cNvSpPr>
          <p:nvPr/>
        </p:nvSpPr>
        <p:spPr bwMode="auto">
          <a:xfrm>
            <a:off x="609600" y="4724400"/>
            <a:ext cx="8077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Session key is K = g</a:t>
            </a:r>
            <a:r>
              <a:rPr lang="en-US" sz="2000" b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mod </a:t>
            </a:r>
            <a:r>
              <a:rPr 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Alice forgets a and Bob forgets </a:t>
            </a:r>
            <a:r>
              <a:rPr 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If Trudy later gets Bob’s and Alice’s secrets, she cannot recover session key 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70E693-7697-7CD4-40A7-718221827244}"/>
              </a:ext>
            </a:extLst>
          </p:cNvPr>
          <p:cNvGrpSpPr/>
          <p:nvPr/>
        </p:nvGrpSpPr>
        <p:grpSpPr>
          <a:xfrm>
            <a:off x="1035050" y="2362200"/>
            <a:ext cx="7280275" cy="2091154"/>
            <a:chOff x="1035050" y="1905000"/>
            <a:chExt cx="7280275" cy="2091154"/>
          </a:xfrm>
        </p:grpSpPr>
        <p:sp>
          <p:nvSpPr>
            <p:cNvPr id="296965" name="Line 5"/>
            <p:cNvSpPr>
              <a:spLocks noChangeShapeType="1"/>
            </p:cNvSpPr>
            <p:nvPr/>
          </p:nvSpPr>
          <p:spPr bwMode="auto">
            <a:xfrm flipV="1">
              <a:off x="2286000" y="2401888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96966" name="Line 6"/>
            <p:cNvSpPr>
              <a:spLocks noChangeShapeType="1"/>
            </p:cNvSpPr>
            <p:nvPr/>
          </p:nvSpPr>
          <p:spPr bwMode="auto">
            <a:xfrm flipH="1" flipV="1">
              <a:off x="2209800" y="3011488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96967" name="Rectangle 7"/>
            <p:cNvSpPr>
              <a:spLocks noChangeArrowheads="1"/>
            </p:cNvSpPr>
            <p:nvPr/>
          </p:nvSpPr>
          <p:spPr bwMode="auto">
            <a:xfrm>
              <a:off x="1157288" y="3657600"/>
              <a:ext cx="6293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Alice</a:t>
              </a:r>
            </a:p>
          </p:txBody>
        </p:sp>
        <p:sp>
          <p:nvSpPr>
            <p:cNvPr id="296968" name="Rectangle 8"/>
            <p:cNvSpPr>
              <a:spLocks noChangeArrowheads="1"/>
            </p:cNvSpPr>
            <p:nvPr/>
          </p:nvSpPr>
          <p:spPr bwMode="auto">
            <a:xfrm>
              <a:off x="7391400" y="3597275"/>
              <a:ext cx="5497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Bob</a:t>
              </a:r>
            </a:p>
          </p:txBody>
        </p:sp>
        <p:sp>
          <p:nvSpPr>
            <p:cNvPr id="296969" name="Line 9"/>
            <p:cNvSpPr>
              <a:spLocks noChangeShapeType="1"/>
            </p:cNvSpPr>
            <p:nvPr/>
          </p:nvSpPr>
          <p:spPr bwMode="auto">
            <a:xfrm flipV="1">
              <a:off x="2286000" y="3605213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96970" name="Rectangle 10"/>
            <p:cNvSpPr>
              <a:spLocks noChangeArrowheads="1"/>
            </p:cNvSpPr>
            <p:nvPr/>
          </p:nvSpPr>
          <p:spPr bwMode="auto">
            <a:xfrm>
              <a:off x="3429000" y="1905000"/>
              <a:ext cx="145424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“I’m Alice”, R</a:t>
              </a:r>
              <a:r>
                <a:rPr lang="en-US" sz="1600" b="0" baseline="-25000">
                  <a:latin typeface="+mn-lt"/>
                </a:rPr>
                <a:t>A</a:t>
              </a:r>
              <a:endParaRPr lang="en-US" sz="1600" b="0">
                <a:latin typeface="+mn-lt"/>
              </a:endParaRPr>
            </a:p>
          </p:txBody>
        </p:sp>
        <p:sp>
          <p:nvSpPr>
            <p:cNvPr id="296971" name="Rectangle 11"/>
            <p:cNvSpPr>
              <a:spLocks noChangeArrowheads="1"/>
            </p:cNvSpPr>
            <p:nvPr/>
          </p:nvSpPr>
          <p:spPr bwMode="auto">
            <a:xfrm>
              <a:off x="2819400" y="2493963"/>
              <a:ext cx="2499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R</a:t>
              </a:r>
              <a:r>
                <a:rPr lang="en-US" sz="1600" b="0" baseline="-25000">
                  <a:latin typeface="+mn-lt"/>
                </a:rPr>
                <a:t>B</a:t>
              </a:r>
              <a:r>
                <a:rPr lang="en-US" sz="1600" b="0">
                  <a:latin typeface="+mn-lt"/>
                </a:rPr>
                <a:t>, [{R</a:t>
              </a:r>
              <a:r>
                <a:rPr lang="en-US" sz="1600" b="0" baseline="-25000">
                  <a:latin typeface="+mn-lt"/>
                </a:rPr>
                <a:t>A</a:t>
              </a:r>
              <a:r>
                <a:rPr lang="en-US" sz="1600" b="0">
                  <a:latin typeface="+mn-lt"/>
                </a:rPr>
                <a:t>, g</a:t>
              </a:r>
              <a:r>
                <a:rPr lang="en-US" sz="1600" b="0" baseline="30000">
                  <a:latin typeface="+mn-lt"/>
                </a:rPr>
                <a:t>b</a:t>
              </a:r>
              <a:r>
                <a:rPr lang="en-US" sz="1600" b="0">
                  <a:latin typeface="+mn-lt"/>
                </a:rPr>
                <a:t> mod p}</a:t>
              </a:r>
              <a:r>
                <a:rPr lang="en-US" sz="1600" b="0" baseline="-25000">
                  <a:latin typeface="+mn-lt"/>
                </a:rPr>
                <a:t>Alice</a:t>
              </a:r>
              <a:r>
                <a:rPr lang="en-US" sz="1600" b="0">
                  <a:latin typeface="+mn-lt"/>
                </a:rPr>
                <a:t>]</a:t>
              </a:r>
              <a:r>
                <a:rPr lang="en-US" sz="1600" b="0" baseline="-25000">
                  <a:latin typeface="+mn-lt"/>
                </a:rPr>
                <a:t>Bob</a:t>
              </a:r>
              <a:endParaRPr lang="en-US" sz="1600" b="0">
                <a:latin typeface="+mn-lt"/>
              </a:endParaRPr>
            </a:p>
          </p:txBody>
        </p:sp>
        <p:sp>
          <p:nvSpPr>
            <p:cNvPr id="296972" name="Rectangle 12"/>
            <p:cNvSpPr>
              <a:spLocks noChangeArrowheads="1"/>
            </p:cNvSpPr>
            <p:nvPr/>
          </p:nvSpPr>
          <p:spPr bwMode="auto">
            <a:xfrm>
              <a:off x="2930525" y="3106738"/>
              <a:ext cx="21465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[{R</a:t>
              </a:r>
              <a:r>
                <a:rPr lang="en-US" sz="1600" b="0" baseline="-25000">
                  <a:latin typeface="+mn-lt"/>
                </a:rPr>
                <a:t>B</a:t>
              </a:r>
              <a:r>
                <a:rPr lang="en-US" sz="1600" b="0">
                  <a:latin typeface="+mn-lt"/>
                </a:rPr>
                <a:t>, g</a:t>
              </a:r>
              <a:r>
                <a:rPr lang="en-US" sz="1600" b="0" baseline="30000">
                  <a:latin typeface="+mn-lt"/>
                </a:rPr>
                <a:t>a</a:t>
              </a:r>
              <a:r>
                <a:rPr lang="en-US" sz="1600" b="0">
                  <a:latin typeface="+mn-lt"/>
                </a:rPr>
                <a:t> mod p}</a:t>
              </a:r>
              <a:r>
                <a:rPr lang="en-US" sz="1600" b="0" baseline="-25000">
                  <a:latin typeface="+mn-lt"/>
                </a:rPr>
                <a:t>Bob</a:t>
              </a:r>
              <a:r>
                <a:rPr lang="en-US" sz="1600" b="0">
                  <a:latin typeface="+mn-lt"/>
                </a:rPr>
                <a:t>]</a:t>
              </a:r>
              <a:r>
                <a:rPr lang="en-US" sz="1600" b="0" baseline="-25000">
                  <a:latin typeface="+mn-lt"/>
                </a:rPr>
                <a:t>Alice</a:t>
              </a:r>
              <a:endParaRPr lang="en-US" sz="1600" b="0">
                <a:latin typeface="+mn-lt"/>
              </a:endParaRPr>
            </a:p>
          </p:txBody>
        </p:sp>
        <p:pic>
          <p:nvPicPr>
            <p:cNvPr id="296977" name="Picture 1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35050" y="2057400"/>
              <a:ext cx="946150" cy="1624013"/>
            </a:xfrm>
            <a:prstGeom prst="rect">
              <a:avLst/>
            </a:prstGeom>
            <a:noFill/>
          </p:spPr>
        </p:pic>
        <p:pic>
          <p:nvPicPr>
            <p:cNvPr id="296978" name="Picture 1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239000" y="1905000"/>
              <a:ext cx="1076325" cy="16652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6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6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6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76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29C4F8D-AF16-4449-A3DF-4C453FB7C5A7}" type="slidenum">
              <a:rPr lang="en-US" smtClean="0">
                <a:latin typeface="Times New Roman" charset="0"/>
              </a:rPr>
              <a:pPr/>
              <a:t>66</a:t>
            </a:fld>
            <a:endParaRPr lang="en-US" dirty="0">
              <a:latin typeface="Times New Roman" charset="0"/>
            </a:endParaRP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dirty="0"/>
              <a:t>Timestamps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3810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timestamp T is the current time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Timestamps used in many security protocols (Kerberos, for example)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Timestamps reduce number of messages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Like a nonce that both sides know in advance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But, use of timestamps implies that time is a security-critical parameter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Clocks never exactly the same, so must allow for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clock skew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risk of replay</a:t>
            </a:r>
            <a:endParaRPr lang="en-US" sz="20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much clock skew is enough?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22B4F25-D5EA-7949-AB7B-6C0F5A88C575}" type="slidenum">
              <a:rPr lang="en-US" smtClean="0">
                <a:latin typeface="Times New Roman" charset="0"/>
              </a:rPr>
              <a:pPr/>
              <a:t>67</a:t>
            </a:fld>
            <a:endParaRPr lang="en-US" dirty="0">
              <a:latin typeface="Times New Roman" charset="0"/>
            </a:endParaRPr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848600" cy="1524000"/>
          </a:xfrm>
        </p:spPr>
        <p:txBody>
          <a:bodyPr/>
          <a:lstStyle/>
          <a:p>
            <a:r>
              <a:rPr lang="en-US" sz="4000" dirty="0"/>
              <a:t>Public Key Authentication with Timestamp T</a:t>
            </a:r>
          </a:p>
        </p:txBody>
      </p:sp>
      <p:sp>
        <p:nvSpPr>
          <p:cNvPr id="157717" name="Rectangle 21"/>
          <p:cNvSpPr>
            <a:spLocks noChangeArrowheads="1"/>
          </p:cNvSpPr>
          <p:nvPr/>
        </p:nvSpPr>
        <p:spPr bwMode="auto">
          <a:xfrm>
            <a:off x="762000" y="4876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SzPct val="75000"/>
              <a:buFont typeface="Arial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Is this secure?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SzPct val="75000"/>
              <a:buFont typeface="Arial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Seems to be OK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2644A2-FE53-0BE5-6FDA-0C4C4CE587D7}"/>
              </a:ext>
            </a:extLst>
          </p:cNvPr>
          <p:cNvGrpSpPr/>
          <p:nvPr/>
        </p:nvGrpSpPr>
        <p:grpSpPr>
          <a:xfrm>
            <a:off x="1111250" y="2297113"/>
            <a:ext cx="7127875" cy="2050494"/>
            <a:chOff x="1111250" y="2297113"/>
            <a:chExt cx="7127875" cy="2050494"/>
          </a:xfrm>
        </p:grpSpPr>
        <p:sp>
          <p:nvSpPr>
            <p:cNvPr id="157701" name="Line 5"/>
            <p:cNvSpPr>
              <a:spLocks noChangeShapeType="1"/>
            </p:cNvSpPr>
            <p:nvPr/>
          </p:nvSpPr>
          <p:spPr bwMode="auto">
            <a:xfrm flipV="1">
              <a:off x="2286000" y="3048000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7702" name="Line 6"/>
            <p:cNvSpPr>
              <a:spLocks noChangeShapeType="1"/>
            </p:cNvSpPr>
            <p:nvPr/>
          </p:nvSpPr>
          <p:spPr bwMode="auto">
            <a:xfrm flipH="1" flipV="1">
              <a:off x="2209800" y="3657600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7704" name="Rectangle 8"/>
            <p:cNvSpPr>
              <a:spLocks noChangeArrowheads="1"/>
            </p:cNvSpPr>
            <p:nvPr/>
          </p:nvSpPr>
          <p:spPr bwMode="auto">
            <a:xfrm>
              <a:off x="7315200" y="3962400"/>
              <a:ext cx="59538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Bob</a:t>
              </a:r>
            </a:p>
          </p:txBody>
        </p:sp>
        <p:sp>
          <p:nvSpPr>
            <p:cNvPr id="157706" name="Rectangle 10"/>
            <p:cNvSpPr>
              <a:spLocks noChangeArrowheads="1"/>
            </p:cNvSpPr>
            <p:nvPr/>
          </p:nvSpPr>
          <p:spPr bwMode="auto">
            <a:xfrm>
              <a:off x="2819400" y="2532063"/>
              <a:ext cx="254942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“I’m Alice”, {[T,K]</a:t>
              </a:r>
              <a:r>
                <a:rPr lang="en-US" sz="1800" b="0" baseline="-25000">
                  <a:latin typeface="+mn-lt"/>
                </a:rPr>
                <a:t>Alice</a:t>
              </a:r>
              <a:r>
                <a:rPr lang="en-US" sz="1800" b="0">
                  <a:latin typeface="+mn-lt"/>
                </a:rPr>
                <a:t>}</a:t>
              </a:r>
              <a:r>
                <a:rPr lang="en-US" sz="1800" b="0" baseline="-25000">
                  <a:latin typeface="+mn-lt"/>
                </a:rPr>
                <a:t>Bob</a:t>
              </a:r>
            </a:p>
          </p:txBody>
        </p:sp>
        <p:sp>
          <p:nvSpPr>
            <p:cNvPr id="157707" name="Rectangle 11"/>
            <p:cNvSpPr>
              <a:spLocks noChangeArrowheads="1"/>
            </p:cNvSpPr>
            <p:nvPr/>
          </p:nvSpPr>
          <p:spPr bwMode="auto">
            <a:xfrm>
              <a:off x="3373438" y="3143250"/>
              <a:ext cx="175672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{[T +1,K]</a:t>
              </a:r>
              <a:r>
                <a:rPr lang="en-US" sz="1800" b="0" baseline="-25000">
                  <a:latin typeface="+mn-lt"/>
                </a:rPr>
                <a:t>Bob</a:t>
              </a:r>
              <a:r>
                <a:rPr lang="en-US" sz="1800" b="0">
                  <a:latin typeface="+mn-lt"/>
                </a:rPr>
                <a:t>}</a:t>
              </a:r>
              <a:r>
                <a:rPr lang="en-US" sz="1800" b="0" baseline="-25000">
                  <a:latin typeface="+mn-lt"/>
                </a:rPr>
                <a:t>Alice</a:t>
              </a:r>
              <a:endParaRPr lang="en-US" sz="1800" b="0">
                <a:latin typeface="+mn-lt"/>
              </a:endParaRPr>
            </a:p>
          </p:txBody>
        </p:sp>
        <p:sp>
          <p:nvSpPr>
            <p:cNvPr id="157715" name="Rectangle 19"/>
            <p:cNvSpPr>
              <a:spLocks noChangeArrowheads="1"/>
            </p:cNvSpPr>
            <p:nvPr/>
          </p:nvSpPr>
          <p:spPr bwMode="auto">
            <a:xfrm>
              <a:off x="1219200" y="3978275"/>
              <a:ext cx="69781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Alice</a:t>
              </a:r>
            </a:p>
          </p:txBody>
        </p:sp>
        <p:pic>
          <p:nvPicPr>
            <p:cNvPr id="157718" name="Picture 2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11250" y="2438400"/>
              <a:ext cx="946150" cy="1624013"/>
            </a:xfrm>
            <a:prstGeom prst="rect">
              <a:avLst/>
            </a:prstGeom>
            <a:noFill/>
          </p:spPr>
        </p:pic>
        <p:pic>
          <p:nvPicPr>
            <p:cNvPr id="157719" name="Picture 2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62800" y="2297113"/>
              <a:ext cx="1076325" cy="16652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7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7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7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D3E4A03-447B-8549-B5DA-5ABDBA983D71}" type="slidenum">
              <a:rPr lang="en-US" smtClean="0">
                <a:latin typeface="Times New Roman" charset="0"/>
              </a:rPr>
              <a:pPr/>
              <a:t>68</a:t>
            </a:fld>
            <a:endParaRPr lang="en-US" dirty="0">
              <a:latin typeface="Times New Roman" charset="0"/>
            </a:endParaRP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848600" cy="1524000"/>
          </a:xfrm>
        </p:spPr>
        <p:txBody>
          <a:bodyPr/>
          <a:lstStyle/>
          <a:p>
            <a:r>
              <a:rPr lang="en-US" sz="4000" dirty="0"/>
              <a:t>Public Key Authentication with Timestamp T</a:t>
            </a:r>
          </a:p>
        </p:txBody>
      </p:sp>
      <p:sp>
        <p:nvSpPr>
          <p:cNvPr id="159758" name="Rectangle 14"/>
          <p:cNvSpPr>
            <a:spLocks noChangeArrowheads="1"/>
          </p:cNvSpPr>
          <p:nvPr/>
        </p:nvSpPr>
        <p:spPr bwMode="auto">
          <a:xfrm>
            <a:off x="762000" y="4953000"/>
            <a:ext cx="7696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Is this secure?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Trudy can use Alice’s public key to find</a:t>
            </a:r>
          </a:p>
          <a:p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2000" b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T,K}</a:t>
            </a:r>
            <a:r>
              <a:rPr lang="en-US" sz="2000" b="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Bob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and then…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0E1DE7D-6786-3B30-C0B7-CDB0F2DDA0DF}"/>
              </a:ext>
            </a:extLst>
          </p:cNvPr>
          <p:cNvGrpSpPr/>
          <p:nvPr/>
        </p:nvGrpSpPr>
        <p:grpSpPr>
          <a:xfrm>
            <a:off x="1111250" y="2525713"/>
            <a:ext cx="7127875" cy="2050494"/>
            <a:chOff x="1111250" y="2144713"/>
            <a:chExt cx="7127875" cy="2050494"/>
          </a:xfrm>
        </p:grpSpPr>
        <p:sp>
          <p:nvSpPr>
            <p:cNvPr id="159748" name="Line 4"/>
            <p:cNvSpPr>
              <a:spLocks noChangeShapeType="1"/>
            </p:cNvSpPr>
            <p:nvPr/>
          </p:nvSpPr>
          <p:spPr bwMode="auto">
            <a:xfrm flipV="1">
              <a:off x="2286000" y="2846388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9749" name="Line 5"/>
            <p:cNvSpPr>
              <a:spLocks noChangeShapeType="1"/>
            </p:cNvSpPr>
            <p:nvPr/>
          </p:nvSpPr>
          <p:spPr bwMode="auto">
            <a:xfrm flipH="1" flipV="1">
              <a:off x="2209800" y="3455988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7239000" y="3825875"/>
              <a:ext cx="59538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Bob</a:t>
              </a:r>
            </a:p>
          </p:txBody>
        </p:sp>
        <p:sp>
          <p:nvSpPr>
            <p:cNvPr id="159751" name="Rectangle 7"/>
            <p:cNvSpPr>
              <a:spLocks noChangeArrowheads="1"/>
            </p:cNvSpPr>
            <p:nvPr/>
          </p:nvSpPr>
          <p:spPr bwMode="auto">
            <a:xfrm>
              <a:off x="2819400" y="2330450"/>
              <a:ext cx="254942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“I’m Alice”, [{T,K}</a:t>
              </a:r>
              <a:r>
                <a:rPr lang="en-US" sz="1800" b="0" baseline="-25000">
                  <a:latin typeface="+mn-lt"/>
                </a:rPr>
                <a:t>Bob</a:t>
              </a:r>
              <a:r>
                <a:rPr lang="en-US" sz="1800" b="0">
                  <a:latin typeface="+mn-lt"/>
                </a:rPr>
                <a:t>]</a:t>
              </a:r>
              <a:r>
                <a:rPr lang="en-US" sz="1800" b="0" baseline="-25000">
                  <a:latin typeface="+mn-lt"/>
                </a:rPr>
                <a:t>Alice</a:t>
              </a:r>
            </a:p>
          </p:txBody>
        </p:sp>
        <p:sp>
          <p:nvSpPr>
            <p:cNvPr id="159752" name="Rectangle 8"/>
            <p:cNvSpPr>
              <a:spLocks noChangeArrowheads="1"/>
            </p:cNvSpPr>
            <p:nvPr/>
          </p:nvSpPr>
          <p:spPr bwMode="auto">
            <a:xfrm>
              <a:off x="3352800" y="2943225"/>
              <a:ext cx="175672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[{T +1,K}</a:t>
              </a:r>
              <a:r>
                <a:rPr lang="en-US" sz="1800" b="0" baseline="-25000">
                  <a:latin typeface="+mn-lt"/>
                </a:rPr>
                <a:t>Alice</a:t>
              </a:r>
              <a:r>
                <a:rPr lang="en-US" sz="1800" b="0">
                  <a:latin typeface="+mn-lt"/>
                </a:rPr>
                <a:t>]</a:t>
              </a:r>
              <a:r>
                <a:rPr lang="en-US" sz="1800" b="0" baseline="-25000">
                  <a:latin typeface="+mn-lt"/>
                </a:rPr>
                <a:t>Bob</a:t>
              </a:r>
              <a:endParaRPr lang="en-US" sz="1800" b="0">
                <a:latin typeface="+mn-lt"/>
              </a:endParaRPr>
            </a:p>
          </p:txBody>
        </p:sp>
        <p:sp>
          <p:nvSpPr>
            <p:cNvPr id="159757" name="Rectangle 13"/>
            <p:cNvSpPr>
              <a:spLocks noChangeArrowheads="1"/>
            </p:cNvSpPr>
            <p:nvPr/>
          </p:nvSpPr>
          <p:spPr bwMode="auto">
            <a:xfrm>
              <a:off x="1219200" y="3810000"/>
              <a:ext cx="69781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Alice</a:t>
              </a:r>
            </a:p>
          </p:txBody>
        </p:sp>
        <p:pic>
          <p:nvPicPr>
            <p:cNvPr id="159759" name="Picture 1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11250" y="2209800"/>
              <a:ext cx="946150" cy="1624013"/>
            </a:xfrm>
            <a:prstGeom prst="rect">
              <a:avLst/>
            </a:prstGeom>
            <a:noFill/>
          </p:spPr>
        </p:pic>
        <p:pic>
          <p:nvPicPr>
            <p:cNvPr id="159760" name="Picture 1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62800" y="2144713"/>
              <a:ext cx="1076325" cy="16652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9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9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9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8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244CD20-BFB0-6F48-9296-D391017B2A87}" type="slidenum">
              <a:rPr lang="en-US" smtClean="0">
                <a:latin typeface="Times New Roman" charset="0"/>
              </a:rPr>
              <a:pPr/>
              <a:t>69</a:t>
            </a:fld>
            <a:endParaRPr lang="en-US" dirty="0">
              <a:latin typeface="Times New Roman" charset="0"/>
            </a:endParaRP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848600" cy="1524000"/>
          </a:xfrm>
        </p:spPr>
        <p:txBody>
          <a:bodyPr/>
          <a:lstStyle/>
          <a:p>
            <a:r>
              <a:rPr lang="en-US" sz="4000" dirty="0"/>
              <a:t>Public Key Authentication with Timestamp T</a:t>
            </a:r>
          </a:p>
        </p:txBody>
      </p:sp>
      <p:sp>
        <p:nvSpPr>
          <p:cNvPr id="160785" name="Rectangle 17"/>
          <p:cNvSpPr>
            <a:spLocks noChangeArrowheads="1"/>
          </p:cNvSpPr>
          <p:nvPr/>
        </p:nvSpPr>
        <p:spPr bwMode="auto">
          <a:xfrm>
            <a:off x="762000" y="4724400"/>
            <a:ext cx="7696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Trudy obtains Alice-Bob session key K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Trudy must act within clock skew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B129588-5B2F-F859-EF4E-D77A8443BD0F}"/>
              </a:ext>
            </a:extLst>
          </p:cNvPr>
          <p:cNvGrpSpPr/>
          <p:nvPr/>
        </p:nvGrpSpPr>
        <p:grpSpPr>
          <a:xfrm>
            <a:off x="941388" y="2590800"/>
            <a:ext cx="7297737" cy="1985407"/>
            <a:chOff x="941388" y="2209800"/>
            <a:chExt cx="7297737" cy="1985407"/>
          </a:xfrm>
        </p:grpSpPr>
        <p:sp>
          <p:nvSpPr>
            <p:cNvPr id="160772" name="Line 4"/>
            <p:cNvSpPr>
              <a:spLocks noChangeShapeType="1"/>
            </p:cNvSpPr>
            <p:nvPr/>
          </p:nvSpPr>
          <p:spPr bwMode="auto">
            <a:xfrm flipV="1">
              <a:off x="2286000" y="3048000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60773" name="Line 5"/>
            <p:cNvSpPr>
              <a:spLocks noChangeShapeType="1"/>
            </p:cNvSpPr>
            <p:nvPr/>
          </p:nvSpPr>
          <p:spPr bwMode="auto">
            <a:xfrm flipH="1" flipV="1">
              <a:off x="2209800" y="3657600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60774" name="Rectangle 6"/>
            <p:cNvSpPr>
              <a:spLocks noChangeArrowheads="1"/>
            </p:cNvSpPr>
            <p:nvPr/>
          </p:nvSpPr>
          <p:spPr bwMode="auto">
            <a:xfrm>
              <a:off x="7315200" y="3810000"/>
              <a:ext cx="59538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Bob</a:t>
              </a:r>
            </a:p>
          </p:txBody>
        </p:sp>
        <p:sp>
          <p:nvSpPr>
            <p:cNvPr id="160775" name="Rectangle 7"/>
            <p:cNvSpPr>
              <a:spLocks noChangeArrowheads="1"/>
            </p:cNvSpPr>
            <p:nvPr/>
          </p:nvSpPr>
          <p:spPr bwMode="auto">
            <a:xfrm>
              <a:off x="2743200" y="2532063"/>
              <a:ext cx="26932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“I’m Trudy”, [</a:t>
              </a:r>
              <a:r>
                <a:rPr lang="en-US" sz="1800" b="0">
                  <a:solidFill>
                    <a:srgbClr val="FF0000"/>
                  </a:solidFill>
                  <a:latin typeface="+mn-lt"/>
                </a:rPr>
                <a:t>{T,K}</a:t>
              </a:r>
              <a:r>
                <a:rPr lang="en-US" sz="1800" b="0" baseline="-25000">
                  <a:solidFill>
                    <a:srgbClr val="FF0000"/>
                  </a:solidFill>
                  <a:latin typeface="+mn-lt"/>
                </a:rPr>
                <a:t>Bob</a:t>
              </a:r>
              <a:r>
                <a:rPr lang="en-US" sz="1800" b="0">
                  <a:latin typeface="+mn-lt"/>
                </a:rPr>
                <a:t>]</a:t>
              </a:r>
              <a:r>
                <a:rPr lang="en-US" sz="1800" b="0" baseline="-25000">
                  <a:latin typeface="+mn-lt"/>
                </a:rPr>
                <a:t>Trudy</a:t>
              </a:r>
            </a:p>
          </p:txBody>
        </p:sp>
        <p:sp>
          <p:nvSpPr>
            <p:cNvPr id="160776" name="Rectangle 8"/>
            <p:cNvSpPr>
              <a:spLocks noChangeArrowheads="1"/>
            </p:cNvSpPr>
            <p:nvPr/>
          </p:nvSpPr>
          <p:spPr bwMode="auto">
            <a:xfrm>
              <a:off x="3352800" y="3143250"/>
              <a:ext cx="18108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[{T +1,</a:t>
              </a:r>
              <a:r>
                <a:rPr lang="en-US" sz="1800" b="0">
                  <a:solidFill>
                    <a:srgbClr val="FF0000"/>
                  </a:solidFill>
                  <a:latin typeface="+mn-lt"/>
                </a:rPr>
                <a:t>K</a:t>
              </a:r>
              <a:r>
                <a:rPr lang="en-US" sz="1800" b="0">
                  <a:latin typeface="+mn-lt"/>
                </a:rPr>
                <a:t>}</a:t>
              </a:r>
              <a:r>
                <a:rPr lang="en-US" sz="1800" b="0" baseline="-25000">
                  <a:latin typeface="+mn-lt"/>
                </a:rPr>
                <a:t>Trudy</a:t>
              </a:r>
              <a:r>
                <a:rPr lang="en-US" sz="1800" b="0">
                  <a:latin typeface="+mn-lt"/>
                </a:rPr>
                <a:t>]</a:t>
              </a:r>
              <a:r>
                <a:rPr lang="en-US" sz="1800" b="0" baseline="-25000">
                  <a:latin typeface="+mn-lt"/>
                </a:rPr>
                <a:t>Bob</a:t>
              </a:r>
              <a:endParaRPr lang="en-US" sz="1800" b="0">
                <a:latin typeface="+mn-lt"/>
              </a:endParaRPr>
            </a:p>
          </p:txBody>
        </p:sp>
        <p:sp>
          <p:nvSpPr>
            <p:cNvPr id="160783" name="Rectangle 15"/>
            <p:cNvSpPr>
              <a:spLocks noChangeArrowheads="1"/>
            </p:cNvSpPr>
            <p:nvPr/>
          </p:nvSpPr>
          <p:spPr bwMode="auto">
            <a:xfrm>
              <a:off x="947738" y="3825875"/>
              <a:ext cx="76614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Trudy</a:t>
              </a:r>
            </a:p>
          </p:txBody>
        </p:sp>
        <p:pic>
          <p:nvPicPr>
            <p:cNvPr id="160786" name="Picture 1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62800" y="2209800"/>
              <a:ext cx="1076325" cy="1665288"/>
            </a:xfrm>
            <a:prstGeom prst="rect">
              <a:avLst/>
            </a:prstGeom>
            <a:noFill/>
          </p:spPr>
        </p:pic>
        <p:pic>
          <p:nvPicPr>
            <p:cNvPr id="160787" name="Picture 1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41388" y="2590800"/>
              <a:ext cx="1039812" cy="12827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0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0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8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Some entropy source calculations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33600"/>
            <a:ext cx="8001000" cy="3505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Fair coin toss: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coin toss adds 1 bit of entropy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Biased (but independent) coin tosses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Pr(x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=1)= 1/4,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Pr(x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=0)= 3/4.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Entropy: -1/4 lg(1/4)-3/4 lg(3/4)= 1/2  + 1/4 lg(3) ≈ .85 bit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John wears red shoes,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=1 otherwise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=0.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⊕1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Even if John wears red shoes randomly with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=1/2, every 2n bits only have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bits of entropy.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Calculate entropy with a different “wear red shoes” distribution”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64CE7EA-FFDC-4C4A-B4DD-B87C9C65D9B9}" type="slidenum">
              <a:rPr lang="en-US" smtClean="0">
                <a:latin typeface="Times New Roman" charset="0"/>
              </a:rPr>
              <a:pPr/>
              <a:t>70</a:t>
            </a:fld>
            <a:endParaRPr lang="en-US" dirty="0">
              <a:latin typeface="Times New Roman" charset="0"/>
            </a:endParaRPr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4000" dirty="0"/>
              <a:t>Public Key Authentication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810000"/>
          </a:xfrm>
        </p:spPr>
        <p:txBody>
          <a:bodyPr/>
          <a:lstStyle/>
          <a:p>
            <a:r>
              <a:rPr lang="en-US" sz="2000" dirty="0"/>
              <a:t>Sign and encrypt with nonce…</a:t>
            </a:r>
          </a:p>
          <a:p>
            <a:pPr lvl="1"/>
            <a:r>
              <a:rPr lang="en-US" sz="2000" b="1" dirty="0">
                <a:solidFill>
                  <a:schemeClr val="hlink"/>
                </a:solidFill>
              </a:rPr>
              <a:t>Secure</a:t>
            </a:r>
            <a:endParaRPr lang="en-US" sz="2000" dirty="0"/>
          </a:p>
          <a:p>
            <a:r>
              <a:rPr lang="en-US" sz="2000" dirty="0"/>
              <a:t>Encrypt and sign with nonce…</a:t>
            </a:r>
          </a:p>
          <a:p>
            <a:pPr lvl="1"/>
            <a:r>
              <a:rPr lang="en-US" sz="2000" b="1" dirty="0">
                <a:solidFill>
                  <a:schemeClr val="hlink"/>
                </a:solidFill>
              </a:rPr>
              <a:t>Secure</a:t>
            </a:r>
            <a:endParaRPr lang="en-US" sz="2000" dirty="0"/>
          </a:p>
          <a:p>
            <a:r>
              <a:rPr lang="en-US" sz="2000" dirty="0"/>
              <a:t>Sign and encrypt with timestamp…</a:t>
            </a:r>
          </a:p>
          <a:p>
            <a:pPr lvl="1"/>
            <a:r>
              <a:rPr lang="en-US" sz="2000" b="1" dirty="0">
                <a:solidFill>
                  <a:schemeClr val="hlink"/>
                </a:solidFill>
              </a:rPr>
              <a:t>Secure</a:t>
            </a:r>
            <a:endParaRPr lang="en-US" sz="2000" dirty="0"/>
          </a:p>
          <a:p>
            <a:r>
              <a:rPr lang="en-US" sz="2000" dirty="0"/>
              <a:t>Encrypt and sign with timestamp…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Insecure</a:t>
            </a:r>
          </a:p>
          <a:p>
            <a:r>
              <a:rPr lang="en-US" sz="2000" dirty="0"/>
              <a:t>Protocols can be subtle!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 bldLvl="2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45C3DA0-CEA3-CA48-9E0F-B370B8102D21}" type="slidenum">
              <a:rPr lang="en-US" smtClean="0">
                <a:latin typeface="Times New Roman" charset="0"/>
              </a:rPr>
              <a:pPr/>
              <a:t>71</a:t>
            </a:fld>
            <a:endParaRPr lang="en-US" dirty="0">
              <a:latin typeface="Times New Roman" charset="0"/>
            </a:endParaRP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848600" cy="1524000"/>
          </a:xfrm>
        </p:spPr>
        <p:txBody>
          <a:bodyPr/>
          <a:lstStyle/>
          <a:p>
            <a:r>
              <a:rPr lang="en-US" sz="4000" dirty="0"/>
              <a:t>Public Key Authentication with Timestamp T</a:t>
            </a:r>
          </a:p>
        </p:txBody>
      </p:sp>
      <p:sp>
        <p:nvSpPr>
          <p:cNvPr id="161806" name="Rectangle 14"/>
          <p:cNvSpPr>
            <a:spLocks noChangeArrowheads="1"/>
          </p:cNvSpPr>
          <p:nvPr/>
        </p:nvSpPr>
        <p:spPr bwMode="auto">
          <a:xfrm>
            <a:off x="762000" y="4876800"/>
            <a:ext cx="7696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Is this “encrypt and sign” secure?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Yes, seems to be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Does “sign and encrypt” also work here</a:t>
            </a:r>
            <a:r>
              <a:rPr lang="en-US" sz="2000" b="0" dirty="0">
                <a:latin typeface="+mn-lt"/>
              </a:rPr>
              <a:t>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D99A5C-DA45-0C4C-B1D7-E8FBEC6C7395}"/>
              </a:ext>
            </a:extLst>
          </p:cNvPr>
          <p:cNvGrpSpPr/>
          <p:nvPr/>
        </p:nvGrpSpPr>
        <p:grpSpPr>
          <a:xfrm>
            <a:off x="1111250" y="2438400"/>
            <a:ext cx="7127875" cy="2137807"/>
            <a:chOff x="1111250" y="1828800"/>
            <a:chExt cx="7127875" cy="2137807"/>
          </a:xfrm>
        </p:grpSpPr>
        <p:sp>
          <p:nvSpPr>
            <p:cNvPr id="161796" name="Line 4"/>
            <p:cNvSpPr>
              <a:spLocks noChangeShapeType="1"/>
            </p:cNvSpPr>
            <p:nvPr/>
          </p:nvSpPr>
          <p:spPr bwMode="auto">
            <a:xfrm flipV="1">
              <a:off x="2286000" y="2590800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61797" name="Line 5"/>
            <p:cNvSpPr>
              <a:spLocks noChangeShapeType="1"/>
            </p:cNvSpPr>
            <p:nvPr/>
          </p:nvSpPr>
          <p:spPr bwMode="auto">
            <a:xfrm flipH="1" flipV="1">
              <a:off x="2209800" y="3200400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61798" name="Rectangle 6"/>
            <p:cNvSpPr>
              <a:spLocks noChangeArrowheads="1"/>
            </p:cNvSpPr>
            <p:nvPr/>
          </p:nvSpPr>
          <p:spPr bwMode="auto">
            <a:xfrm>
              <a:off x="7359650" y="3533775"/>
              <a:ext cx="59538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Bob</a:t>
              </a:r>
            </a:p>
          </p:txBody>
        </p:sp>
        <p:sp>
          <p:nvSpPr>
            <p:cNvPr id="161799" name="Rectangle 7"/>
            <p:cNvSpPr>
              <a:spLocks noChangeArrowheads="1"/>
            </p:cNvSpPr>
            <p:nvPr/>
          </p:nvSpPr>
          <p:spPr bwMode="auto">
            <a:xfrm>
              <a:off x="2895600" y="2074863"/>
              <a:ext cx="254942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“I’m Alice”, [{T,K}</a:t>
              </a:r>
              <a:r>
                <a:rPr lang="en-US" sz="1800" b="0" baseline="-25000">
                  <a:latin typeface="+mn-lt"/>
                </a:rPr>
                <a:t>Bob</a:t>
              </a:r>
              <a:r>
                <a:rPr lang="en-US" sz="1800" b="0">
                  <a:latin typeface="+mn-lt"/>
                </a:rPr>
                <a:t>]</a:t>
              </a:r>
              <a:r>
                <a:rPr lang="en-US" sz="1800" b="0" baseline="-25000">
                  <a:latin typeface="+mn-lt"/>
                </a:rPr>
                <a:t>Alice</a:t>
              </a:r>
            </a:p>
          </p:txBody>
        </p:sp>
        <p:sp>
          <p:nvSpPr>
            <p:cNvPr id="161800" name="Rectangle 8"/>
            <p:cNvSpPr>
              <a:spLocks noChangeArrowheads="1"/>
            </p:cNvSpPr>
            <p:nvPr/>
          </p:nvSpPr>
          <p:spPr bwMode="auto">
            <a:xfrm>
              <a:off x="3505200" y="2686050"/>
              <a:ext cx="153862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[{T +1}</a:t>
              </a:r>
              <a:r>
                <a:rPr lang="en-US" sz="1800" b="0" baseline="-25000">
                  <a:latin typeface="+mn-lt"/>
                </a:rPr>
                <a:t>Alice</a:t>
              </a:r>
              <a:r>
                <a:rPr lang="en-US" sz="1800" b="0">
                  <a:latin typeface="+mn-lt"/>
                </a:rPr>
                <a:t>]</a:t>
              </a:r>
              <a:r>
                <a:rPr lang="en-US" sz="1800" b="0" baseline="-25000">
                  <a:latin typeface="+mn-lt"/>
                </a:rPr>
                <a:t>Bob</a:t>
              </a:r>
              <a:endParaRPr lang="en-US" sz="1800" b="0">
                <a:latin typeface="+mn-lt"/>
              </a:endParaRPr>
            </a:p>
          </p:txBody>
        </p:sp>
        <p:sp>
          <p:nvSpPr>
            <p:cNvPr id="161805" name="Rectangle 13"/>
            <p:cNvSpPr>
              <a:spLocks noChangeArrowheads="1"/>
            </p:cNvSpPr>
            <p:nvPr/>
          </p:nvSpPr>
          <p:spPr bwMode="auto">
            <a:xfrm>
              <a:off x="1219200" y="3597275"/>
              <a:ext cx="69781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Alice</a:t>
              </a:r>
            </a:p>
          </p:txBody>
        </p:sp>
        <p:pic>
          <p:nvPicPr>
            <p:cNvPr id="161807" name="Picture 1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11250" y="1981200"/>
              <a:ext cx="946150" cy="1624013"/>
            </a:xfrm>
            <a:prstGeom prst="rect">
              <a:avLst/>
            </a:prstGeom>
            <a:noFill/>
          </p:spPr>
        </p:pic>
        <p:pic>
          <p:nvPicPr>
            <p:cNvPr id="161808" name="Picture 1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62800" y="1828800"/>
              <a:ext cx="1076325" cy="16652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1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1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1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6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64C2E83-9616-9548-A1DB-19D531077889}" type="slidenum">
              <a:rPr lang="en-US" smtClean="0">
                <a:latin typeface="Times New Roman" charset="0"/>
              </a:rPr>
              <a:pPr/>
              <a:t>72</a:t>
            </a:fld>
            <a:endParaRPr lang="en-US" dirty="0">
              <a:latin typeface="Times New Roman" charset="0"/>
            </a:endParaRP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4000" dirty="0"/>
              <a:t>Kerberos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229600" cy="3352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Greek mythology, Kerberos is 3-headed dog that guards entrance to Hades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“Wouldn’t it make more sense to guard the exit?”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security, Kerberos is an authentication system based on symmetric key crypto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Originated at MIT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Based on work by Needham and Schroeder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Relies on a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trusted third party (TTP)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F1E8ED4-128D-EF42-9F04-1DD88EE8974A}" type="slidenum">
              <a:rPr lang="en-US" smtClean="0">
                <a:latin typeface="Times New Roman" charset="0"/>
              </a:rPr>
              <a:pPr/>
              <a:t>73</a:t>
            </a:fld>
            <a:endParaRPr lang="en-US" dirty="0">
              <a:latin typeface="Times New Roman" charset="0"/>
            </a:endParaRPr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5809"/>
            <a:ext cx="7772400" cy="1143000"/>
          </a:xfrm>
        </p:spPr>
        <p:txBody>
          <a:bodyPr/>
          <a:lstStyle/>
          <a:p>
            <a:r>
              <a:rPr lang="en-US" sz="4000" dirty="0"/>
              <a:t>Motivation for Kerberos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3886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Authentication using public keys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 users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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 key pairs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Authentication using symmetric keys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 users requires about 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keys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Symmetric key case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not scale!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Kerberos based on symmetric keys but only requires N keys for N users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must rely on TTP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Advantage is that no PKI is required</a:t>
            </a: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AF29B4B-CA04-5349-A350-3F6015499F3D}" type="slidenum">
              <a:rPr lang="en-US" smtClean="0">
                <a:latin typeface="Times New Roman" charset="0"/>
              </a:rPr>
              <a:pPr/>
              <a:t>74</a:t>
            </a:fld>
            <a:endParaRPr lang="en-US" dirty="0">
              <a:latin typeface="Times New Roman" charset="0"/>
            </a:endParaRP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3518"/>
            <a:ext cx="7772400" cy="1143000"/>
          </a:xfrm>
        </p:spPr>
        <p:txBody>
          <a:bodyPr/>
          <a:lstStyle/>
          <a:p>
            <a:r>
              <a:rPr lang="en-US" sz="4000" dirty="0"/>
              <a:t>Kerberos KDC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4191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Kerberos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Distribution Center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KDC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Acts as a TTP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TTP must not be compromised!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KDC shares symmetric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Alice,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Bob,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Carol, etc.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Master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KDC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known only to KDC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KDC enables authentication and session keys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Keys for confidentiality and integrity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practice, the crypto algorithm used is DES</a:t>
            </a: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AD5A57D-2926-5F4F-A5E2-2F27DEF5461B}" type="slidenum">
              <a:rPr lang="en-US" smtClean="0">
                <a:latin typeface="Times New Roman" charset="0"/>
              </a:rPr>
              <a:pPr/>
              <a:t>75</a:t>
            </a:fld>
            <a:endParaRPr lang="en-US" dirty="0">
              <a:latin typeface="Times New Roman" charset="0"/>
            </a:endParaRPr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z="4000" dirty="0"/>
              <a:t>Kerberos Tickets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229600" cy="3505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KDC issues a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ticket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containing info needed to access a network resource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KDC also issues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ticket-granting tickets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000" b="1" dirty="0" err="1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TGTs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that are used to obtain tickets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TGT contains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Session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User’s ID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Expiration time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Every TGT is encrypted with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KDC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TGT can only be read by the KDC</a:t>
            </a: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678CA00-EA5F-F14A-9662-098FE1D67CF4}" type="slidenum">
              <a:rPr lang="en-US" smtClean="0">
                <a:latin typeface="Times New Roman" charset="0"/>
              </a:rPr>
              <a:pPr/>
              <a:t>76</a:t>
            </a:fld>
            <a:endParaRPr lang="en-US" dirty="0">
              <a:latin typeface="Times New Roman" charset="0"/>
            </a:endParaRPr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err="1"/>
              <a:t>Kerberized</a:t>
            </a:r>
            <a:r>
              <a:rPr lang="en-US" dirty="0"/>
              <a:t> Login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458200" cy="3429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enters her password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Alice’s workstation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Derives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Alice’s password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Uses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get TGT for Alice from the KDC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can then use her TGT (credentials) to securely access network resources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Plus: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Security is transparent to Alice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Minus: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KDC must be secure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it’s trusted!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636F6C9-0CFF-0D4E-BD7D-95700F2C7818}" type="slidenum">
              <a:rPr lang="en-US" smtClean="0">
                <a:latin typeface="Times New Roman" charset="0"/>
              </a:rPr>
              <a:pPr/>
              <a:t>77</a:t>
            </a:fld>
            <a:endParaRPr lang="en-US" dirty="0">
              <a:latin typeface="Times New Roman" charset="0"/>
            </a:endParaRPr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90116" y="152400"/>
            <a:ext cx="7772400" cy="1219200"/>
          </a:xfrm>
        </p:spPr>
        <p:txBody>
          <a:bodyPr/>
          <a:lstStyle/>
          <a:p>
            <a:r>
              <a:rPr lang="en-US" sz="4000" dirty="0" err="1"/>
              <a:t>Kerberized</a:t>
            </a:r>
            <a:r>
              <a:rPr lang="en-US" sz="4000" dirty="0"/>
              <a:t> Login</a:t>
            </a:r>
          </a:p>
        </p:txBody>
      </p:sp>
      <p:sp>
        <p:nvSpPr>
          <p:cNvPr id="26728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848600" cy="21336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derived from Alice’s password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KDC creates session key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Workstation decrypts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TGT, forgets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TGT = E(“Alice”,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KDC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1A78414-2E52-001B-2275-18F8D9780DEB}"/>
              </a:ext>
            </a:extLst>
          </p:cNvPr>
          <p:cNvGrpSpPr/>
          <p:nvPr/>
        </p:nvGrpSpPr>
        <p:grpSpPr>
          <a:xfrm>
            <a:off x="228600" y="1981200"/>
            <a:ext cx="8001000" cy="2027040"/>
            <a:chOff x="228600" y="1600200"/>
            <a:chExt cx="8001000" cy="2027040"/>
          </a:xfrm>
        </p:grpSpPr>
        <p:sp>
          <p:nvSpPr>
            <p:cNvPr id="267268" name="Line 4"/>
            <p:cNvSpPr>
              <a:spLocks noChangeShapeType="1"/>
            </p:cNvSpPr>
            <p:nvPr/>
          </p:nvSpPr>
          <p:spPr bwMode="auto">
            <a:xfrm>
              <a:off x="1295400" y="2514600"/>
              <a:ext cx="1600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67269" name="Line 5"/>
            <p:cNvSpPr>
              <a:spLocks noChangeShapeType="1"/>
            </p:cNvSpPr>
            <p:nvPr/>
          </p:nvSpPr>
          <p:spPr bwMode="auto">
            <a:xfrm flipH="1">
              <a:off x="4773613" y="3124200"/>
              <a:ext cx="19050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67270" name="Rectangle 6"/>
            <p:cNvSpPr>
              <a:spLocks noChangeArrowheads="1"/>
            </p:cNvSpPr>
            <p:nvPr/>
          </p:nvSpPr>
          <p:spPr bwMode="auto">
            <a:xfrm>
              <a:off x="303213" y="3319463"/>
              <a:ext cx="5738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0">
                  <a:latin typeface="+mn-lt"/>
                </a:rPr>
                <a:t>Alice</a:t>
              </a:r>
            </a:p>
          </p:txBody>
        </p:sp>
        <p:sp>
          <p:nvSpPr>
            <p:cNvPr id="267271" name="Line 7"/>
            <p:cNvSpPr>
              <a:spLocks noChangeShapeType="1"/>
            </p:cNvSpPr>
            <p:nvPr/>
          </p:nvSpPr>
          <p:spPr bwMode="auto">
            <a:xfrm flipV="1">
              <a:off x="4773613" y="2057400"/>
              <a:ext cx="1828800" cy="23813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67272" name="Rectangle 8"/>
            <p:cNvSpPr>
              <a:spLocks noChangeArrowheads="1"/>
            </p:cNvSpPr>
            <p:nvPr/>
          </p:nvSpPr>
          <p:spPr bwMode="auto">
            <a:xfrm>
              <a:off x="1449388" y="2057400"/>
              <a:ext cx="70021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0">
                  <a:latin typeface="+mn-lt"/>
                </a:rPr>
                <a:t>Alice’s</a:t>
              </a:r>
            </a:p>
          </p:txBody>
        </p:sp>
        <p:sp>
          <p:nvSpPr>
            <p:cNvPr id="267273" name="Rectangle 9"/>
            <p:cNvSpPr>
              <a:spLocks noChangeArrowheads="1"/>
            </p:cNvSpPr>
            <p:nvPr/>
          </p:nvSpPr>
          <p:spPr bwMode="auto">
            <a:xfrm>
              <a:off x="4724400" y="1600200"/>
              <a:ext cx="109269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0">
                  <a:latin typeface="+mn-lt"/>
                </a:rPr>
                <a:t>Alice wants</a:t>
              </a:r>
            </a:p>
          </p:txBody>
        </p:sp>
        <p:sp>
          <p:nvSpPr>
            <p:cNvPr id="267274" name="Rectangle 10"/>
            <p:cNvSpPr>
              <a:spLocks noChangeArrowheads="1"/>
            </p:cNvSpPr>
            <p:nvPr/>
          </p:nvSpPr>
          <p:spPr bwMode="auto">
            <a:xfrm>
              <a:off x="1219200" y="2514600"/>
              <a:ext cx="9530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0">
                  <a:latin typeface="+mn-lt"/>
                </a:rPr>
                <a:t>password</a:t>
              </a:r>
            </a:p>
          </p:txBody>
        </p:sp>
        <p:sp>
          <p:nvSpPr>
            <p:cNvPr id="267276" name="Rectangle 12"/>
            <p:cNvSpPr>
              <a:spLocks noChangeArrowheads="1"/>
            </p:cNvSpPr>
            <p:nvPr/>
          </p:nvSpPr>
          <p:spPr bwMode="auto">
            <a:xfrm>
              <a:off x="5002213" y="2057400"/>
              <a:ext cx="7367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0">
                  <a:latin typeface="+mn-lt"/>
                </a:rPr>
                <a:t> a TGT</a:t>
              </a:r>
            </a:p>
          </p:txBody>
        </p:sp>
        <p:sp>
          <p:nvSpPr>
            <p:cNvPr id="267277" name="Rectangle 13"/>
            <p:cNvSpPr>
              <a:spLocks noChangeArrowheads="1"/>
            </p:cNvSpPr>
            <p:nvPr/>
          </p:nvSpPr>
          <p:spPr bwMode="auto">
            <a:xfrm>
              <a:off x="4948238" y="2667000"/>
              <a:ext cx="172371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 dirty="0">
                  <a:latin typeface="+mn-lt"/>
                </a:rPr>
                <a:t>E(S</a:t>
              </a:r>
              <a:r>
                <a:rPr lang="en-US" sz="2000" b="0" baseline="-25000" dirty="0">
                  <a:latin typeface="+mn-lt"/>
                </a:rPr>
                <a:t>A</a:t>
              </a:r>
              <a:r>
                <a:rPr lang="en-US" sz="2000" b="0" dirty="0">
                  <a:latin typeface="+mn-lt"/>
                </a:rPr>
                <a:t>,TGT,K</a:t>
              </a:r>
              <a:r>
                <a:rPr lang="en-US" sz="2000" b="0" baseline="-25000" dirty="0">
                  <a:latin typeface="+mn-lt"/>
                </a:rPr>
                <a:t>A</a:t>
              </a:r>
              <a:r>
                <a:rPr lang="en-US" sz="2000" b="0" dirty="0">
                  <a:latin typeface="+mn-lt"/>
                </a:rPr>
                <a:t>)</a:t>
              </a:r>
              <a:endParaRPr lang="en-US" b="0" dirty="0">
                <a:latin typeface="+mn-lt"/>
              </a:endParaRPr>
            </a:p>
          </p:txBody>
        </p:sp>
        <p:pic>
          <p:nvPicPr>
            <p:cNvPr id="267278" name="Picture 1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0" y="1828800"/>
              <a:ext cx="1371600" cy="1371600"/>
            </a:xfrm>
            <a:prstGeom prst="rect">
              <a:avLst/>
            </a:prstGeom>
            <a:noFill/>
          </p:spPr>
        </p:pic>
        <p:sp>
          <p:nvSpPr>
            <p:cNvPr id="267279" name="Rectangle 15"/>
            <p:cNvSpPr>
              <a:spLocks noChangeArrowheads="1"/>
            </p:cNvSpPr>
            <p:nvPr/>
          </p:nvSpPr>
          <p:spPr bwMode="auto">
            <a:xfrm>
              <a:off x="7226300" y="3292475"/>
              <a:ext cx="56372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0">
                  <a:latin typeface="+mn-lt"/>
                </a:rPr>
                <a:t>KDC</a:t>
              </a:r>
            </a:p>
          </p:txBody>
        </p:sp>
        <p:sp>
          <p:nvSpPr>
            <p:cNvPr id="267281" name="Rectangle 17"/>
            <p:cNvSpPr>
              <a:spLocks noChangeArrowheads="1"/>
            </p:cNvSpPr>
            <p:nvPr/>
          </p:nvSpPr>
          <p:spPr bwMode="auto">
            <a:xfrm>
              <a:off x="3048000" y="3292475"/>
              <a:ext cx="97975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0">
                  <a:latin typeface="+mn-lt"/>
                </a:rPr>
                <a:t>Computer</a:t>
              </a:r>
            </a:p>
          </p:txBody>
        </p:sp>
        <p:pic>
          <p:nvPicPr>
            <p:cNvPr id="267282" name="Picture 1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8600" y="1728788"/>
              <a:ext cx="946150" cy="1624012"/>
            </a:xfrm>
            <a:prstGeom prst="rect">
              <a:avLst/>
            </a:prstGeom>
            <a:noFill/>
          </p:spPr>
        </p:pic>
        <p:pic>
          <p:nvPicPr>
            <p:cNvPr id="267283" name="Picture 1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59150" y="1828800"/>
              <a:ext cx="984250" cy="13716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72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80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D72A7D3-539B-5E4A-B2EF-5B436CBF54A4}" type="slidenum">
              <a:rPr lang="en-US" smtClean="0">
                <a:latin typeface="Times New Roman" charset="0"/>
              </a:rPr>
              <a:pPr/>
              <a:t>78</a:t>
            </a:fld>
            <a:endParaRPr lang="en-US" dirty="0">
              <a:latin typeface="Times New Roman" charset="0"/>
            </a:endParaRPr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48491"/>
            <a:ext cx="8305800" cy="1143000"/>
          </a:xfrm>
        </p:spPr>
        <p:txBody>
          <a:bodyPr/>
          <a:lstStyle/>
          <a:p>
            <a:r>
              <a:rPr lang="en-US" sz="4000" dirty="0"/>
              <a:t>Alice Requests Ticket to Bob</a:t>
            </a:r>
          </a:p>
        </p:txBody>
      </p:sp>
      <p:sp>
        <p:nvSpPr>
          <p:cNvPr id="26830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57200" y="4191000"/>
            <a:ext cx="8153400" cy="22860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REQUEST = (TGT, authenticator) where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authenticator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E(timestamp,S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REPLY = E(“Bob”,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ticket to Bob,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ticket to Bob = E(“Alice”,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KDC gets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TGT to verify timestamp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CBA967-90FA-4FBE-68D4-AC0BEE428868}"/>
              </a:ext>
            </a:extLst>
          </p:cNvPr>
          <p:cNvGrpSpPr/>
          <p:nvPr/>
        </p:nvGrpSpPr>
        <p:grpSpPr>
          <a:xfrm>
            <a:off x="196850" y="1752600"/>
            <a:ext cx="8108950" cy="2288977"/>
            <a:chOff x="196850" y="1447800"/>
            <a:chExt cx="8108950" cy="2288977"/>
          </a:xfrm>
        </p:grpSpPr>
        <p:sp>
          <p:nvSpPr>
            <p:cNvPr id="268292" name="Line 4"/>
            <p:cNvSpPr>
              <a:spLocks noChangeShapeType="1"/>
            </p:cNvSpPr>
            <p:nvPr/>
          </p:nvSpPr>
          <p:spPr bwMode="auto">
            <a:xfrm>
              <a:off x="1295400" y="2667000"/>
              <a:ext cx="1600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68293" name="Line 5"/>
            <p:cNvSpPr>
              <a:spLocks noChangeShapeType="1"/>
            </p:cNvSpPr>
            <p:nvPr/>
          </p:nvSpPr>
          <p:spPr bwMode="auto">
            <a:xfrm flipH="1">
              <a:off x="4800600" y="3200400"/>
              <a:ext cx="18288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68294" name="Rectangle 6"/>
            <p:cNvSpPr>
              <a:spLocks noChangeArrowheads="1"/>
            </p:cNvSpPr>
            <p:nvPr/>
          </p:nvSpPr>
          <p:spPr bwMode="auto">
            <a:xfrm>
              <a:off x="303213" y="3395663"/>
              <a:ext cx="5738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0">
                  <a:latin typeface="+mn-lt"/>
                </a:rPr>
                <a:t>Alice</a:t>
              </a:r>
            </a:p>
          </p:txBody>
        </p:sp>
        <p:sp>
          <p:nvSpPr>
            <p:cNvPr id="268295" name="Line 7"/>
            <p:cNvSpPr>
              <a:spLocks noChangeShapeType="1"/>
            </p:cNvSpPr>
            <p:nvPr/>
          </p:nvSpPr>
          <p:spPr bwMode="auto">
            <a:xfrm flipV="1">
              <a:off x="4799013" y="2133600"/>
              <a:ext cx="1828800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68296" name="Rectangle 8"/>
            <p:cNvSpPr>
              <a:spLocks noChangeArrowheads="1"/>
            </p:cNvSpPr>
            <p:nvPr/>
          </p:nvSpPr>
          <p:spPr bwMode="auto">
            <a:xfrm>
              <a:off x="1143000" y="2209800"/>
              <a:ext cx="10728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0">
                  <a:latin typeface="+mn-lt"/>
                </a:rPr>
                <a:t>Talk to Bob</a:t>
              </a:r>
            </a:p>
          </p:txBody>
        </p:sp>
        <p:sp>
          <p:nvSpPr>
            <p:cNvPr id="268297" name="Rectangle 9"/>
            <p:cNvSpPr>
              <a:spLocks noChangeArrowheads="1"/>
            </p:cNvSpPr>
            <p:nvPr/>
          </p:nvSpPr>
          <p:spPr bwMode="auto">
            <a:xfrm>
              <a:off x="4900833" y="1447800"/>
              <a:ext cx="1396561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0" dirty="0">
                  <a:latin typeface="+mn-lt"/>
                </a:rPr>
                <a:t>I want to</a:t>
              </a:r>
            </a:p>
            <a:p>
              <a:pPr algn="ctr"/>
              <a:r>
                <a:rPr lang="en-US" sz="2000" b="0" dirty="0">
                  <a:latin typeface="+mn-lt"/>
                </a:rPr>
                <a:t>talk to Bob</a:t>
              </a:r>
            </a:p>
          </p:txBody>
        </p:sp>
        <p:sp>
          <p:nvSpPr>
            <p:cNvPr id="268299" name="Rectangle 11"/>
            <p:cNvSpPr>
              <a:spLocks noChangeArrowheads="1"/>
            </p:cNvSpPr>
            <p:nvPr/>
          </p:nvSpPr>
          <p:spPr bwMode="auto">
            <a:xfrm>
              <a:off x="4949575" y="2174875"/>
              <a:ext cx="14244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0" dirty="0">
                  <a:latin typeface="+mn-lt"/>
                </a:rPr>
                <a:t>REQUEST</a:t>
              </a:r>
              <a:endParaRPr lang="en-US" b="0" dirty="0">
                <a:latin typeface="+mn-lt"/>
              </a:endParaRPr>
            </a:p>
          </p:txBody>
        </p:sp>
        <p:sp>
          <p:nvSpPr>
            <p:cNvPr id="268300" name="Rectangle 12"/>
            <p:cNvSpPr>
              <a:spLocks noChangeArrowheads="1"/>
            </p:cNvSpPr>
            <p:nvPr/>
          </p:nvSpPr>
          <p:spPr bwMode="auto">
            <a:xfrm>
              <a:off x="5307013" y="2819400"/>
              <a:ext cx="101822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 dirty="0">
                  <a:latin typeface="+mn-lt"/>
                </a:rPr>
                <a:t>REPLY</a:t>
              </a:r>
              <a:endParaRPr lang="en-US" sz="1050" b="0" dirty="0">
                <a:latin typeface="+mn-lt"/>
              </a:endParaRPr>
            </a:p>
          </p:txBody>
        </p:sp>
        <p:pic>
          <p:nvPicPr>
            <p:cNvPr id="268301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934200" y="1981200"/>
              <a:ext cx="1371600" cy="1371600"/>
            </a:xfrm>
            <a:prstGeom prst="rect">
              <a:avLst/>
            </a:prstGeom>
            <a:noFill/>
          </p:spPr>
        </p:pic>
        <p:sp>
          <p:nvSpPr>
            <p:cNvPr id="268302" name="Rectangle 14"/>
            <p:cNvSpPr>
              <a:spLocks noChangeArrowheads="1"/>
            </p:cNvSpPr>
            <p:nvPr/>
          </p:nvSpPr>
          <p:spPr bwMode="auto">
            <a:xfrm>
              <a:off x="7315200" y="3429000"/>
              <a:ext cx="56372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0">
                  <a:latin typeface="+mn-lt"/>
                </a:rPr>
                <a:t>KDC</a:t>
              </a:r>
            </a:p>
          </p:txBody>
        </p:sp>
        <p:sp>
          <p:nvSpPr>
            <p:cNvPr id="268304" name="Rectangle 16"/>
            <p:cNvSpPr>
              <a:spLocks noChangeArrowheads="1"/>
            </p:cNvSpPr>
            <p:nvPr/>
          </p:nvSpPr>
          <p:spPr bwMode="auto">
            <a:xfrm>
              <a:off x="3028950" y="3368675"/>
              <a:ext cx="97975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0">
                  <a:latin typeface="+mn-lt"/>
                </a:rPr>
                <a:t>Computer</a:t>
              </a:r>
            </a:p>
          </p:txBody>
        </p:sp>
        <p:pic>
          <p:nvPicPr>
            <p:cNvPr id="268305" name="Picture 1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96850" y="1752600"/>
              <a:ext cx="946150" cy="1624013"/>
            </a:xfrm>
            <a:prstGeom prst="rect">
              <a:avLst/>
            </a:prstGeom>
            <a:noFill/>
          </p:spPr>
        </p:pic>
        <p:pic>
          <p:nvPicPr>
            <p:cNvPr id="268306" name="Picture 1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52800" y="1905000"/>
              <a:ext cx="984250" cy="13716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683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03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C60FE20-85D5-C241-9A21-D837DE82F46D}" type="slidenum">
              <a:rPr lang="en-US" smtClean="0">
                <a:latin typeface="Times New Roman" charset="0"/>
              </a:rPr>
              <a:pPr/>
              <a:t>79</a:t>
            </a:fld>
            <a:endParaRPr lang="en-US" dirty="0">
              <a:latin typeface="Times New Roman" charset="0"/>
            </a:endParaRPr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47800"/>
          </a:xfrm>
        </p:spPr>
        <p:txBody>
          <a:bodyPr/>
          <a:lstStyle/>
          <a:p>
            <a:r>
              <a:rPr lang="en-US" sz="4000" dirty="0"/>
              <a:t>Alice Uses Ticket to Bob</a:t>
            </a:r>
          </a:p>
        </p:txBody>
      </p:sp>
      <p:sp>
        <p:nvSpPr>
          <p:cNvPr id="26932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4648200"/>
            <a:ext cx="8382000" cy="19050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ticket to Bob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E(“Alice”,K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authenticator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E(timestamp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decrypts “ticket to Bob” to get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which he then uses to verify timestamp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ACDC325-5510-59C6-81EC-EE2E13F8FC0D}"/>
              </a:ext>
            </a:extLst>
          </p:cNvPr>
          <p:cNvGrpSpPr/>
          <p:nvPr/>
        </p:nvGrpSpPr>
        <p:grpSpPr>
          <a:xfrm>
            <a:off x="1219349" y="2133600"/>
            <a:ext cx="6867376" cy="2161369"/>
            <a:chOff x="1219349" y="1524000"/>
            <a:chExt cx="6867376" cy="2161369"/>
          </a:xfrm>
        </p:grpSpPr>
        <p:sp>
          <p:nvSpPr>
            <p:cNvPr id="269315" name="Line 3"/>
            <p:cNvSpPr>
              <a:spLocks noChangeShapeType="1"/>
            </p:cNvSpPr>
            <p:nvPr/>
          </p:nvSpPr>
          <p:spPr bwMode="auto">
            <a:xfrm flipH="1">
              <a:off x="2605088" y="2971800"/>
              <a:ext cx="4114800" cy="269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69316" name="Line 4"/>
            <p:cNvSpPr>
              <a:spLocks noChangeShapeType="1"/>
            </p:cNvSpPr>
            <p:nvPr/>
          </p:nvSpPr>
          <p:spPr bwMode="auto">
            <a:xfrm flipV="1">
              <a:off x="2605088" y="2336800"/>
              <a:ext cx="4113212" cy="25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69317" name="Rectangle 5"/>
            <p:cNvSpPr>
              <a:spLocks noChangeArrowheads="1"/>
            </p:cNvSpPr>
            <p:nvPr/>
          </p:nvSpPr>
          <p:spPr bwMode="auto">
            <a:xfrm>
              <a:off x="3232399" y="1852613"/>
              <a:ext cx="261411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="0">
                  <a:latin typeface="+mn-lt"/>
                </a:rPr>
                <a:t>ticket to Bob, authenticator</a:t>
              </a:r>
            </a:p>
          </p:txBody>
        </p:sp>
        <p:sp>
          <p:nvSpPr>
            <p:cNvPr id="269319" name="Rectangle 7"/>
            <p:cNvSpPr>
              <a:spLocks noChangeArrowheads="1"/>
            </p:cNvSpPr>
            <p:nvPr/>
          </p:nvSpPr>
          <p:spPr bwMode="auto">
            <a:xfrm>
              <a:off x="3428205" y="2462213"/>
              <a:ext cx="21288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="0">
                  <a:latin typeface="+mn-lt"/>
                </a:rPr>
                <a:t>E(timestamp + 1,K</a:t>
              </a:r>
              <a:r>
                <a:rPr lang="en-US" sz="1600" b="0" baseline="-25000">
                  <a:latin typeface="+mn-lt"/>
                </a:rPr>
                <a:t>AB</a:t>
              </a:r>
              <a:r>
                <a:rPr lang="en-US" sz="1600" b="0">
                  <a:latin typeface="+mn-lt"/>
                </a:rPr>
                <a:t>)</a:t>
              </a:r>
            </a:p>
          </p:txBody>
        </p:sp>
        <p:sp>
          <p:nvSpPr>
            <p:cNvPr id="269321" name="Rectangle 9"/>
            <p:cNvSpPr>
              <a:spLocks noChangeArrowheads="1"/>
            </p:cNvSpPr>
            <p:nvPr/>
          </p:nvSpPr>
          <p:spPr bwMode="auto">
            <a:xfrm>
              <a:off x="1219349" y="3190875"/>
              <a:ext cx="1085554" cy="494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600" b="0">
                  <a:latin typeface="+mn-lt"/>
                </a:rPr>
                <a:t>Alice’s 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b="0">
                  <a:latin typeface="+mn-lt"/>
                </a:rPr>
                <a:t>Computer</a:t>
              </a:r>
            </a:p>
          </p:txBody>
        </p:sp>
        <p:sp>
          <p:nvSpPr>
            <p:cNvPr id="269323" name="Rectangle 11"/>
            <p:cNvSpPr>
              <a:spLocks noChangeArrowheads="1"/>
            </p:cNvSpPr>
            <p:nvPr/>
          </p:nvSpPr>
          <p:spPr bwMode="auto">
            <a:xfrm>
              <a:off x="7194550" y="3138488"/>
              <a:ext cx="5497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 dirty="0">
                  <a:latin typeface="+mn-lt"/>
                </a:rPr>
                <a:t>Bob</a:t>
              </a:r>
            </a:p>
          </p:txBody>
        </p:sp>
        <p:pic>
          <p:nvPicPr>
            <p:cNvPr id="269324" name="Picture 1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010400" y="1524000"/>
              <a:ext cx="1076325" cy="1665288"/>
            </a:xfrm>
            <a:prstGeom prst="rect">
              <a:avLst/>
            </a:prstGeom>
            <a:noFill/>
          </p:spPr>
        </p:pic>
        <p:pic>
          <p:nvPicPr>
            <p:cNvPr id="269325" name="Picture 1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95400" y="1828800"/>
              <a:ext cx="984250" cy="13716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9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2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Pseudo random number generation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091190"/>
            <a:ext cx="8686800" cy="106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Smooth and stretch entropy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first estimate entropy input and maintain sufficient entropy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Idea is to generate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bit key state should maintain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bits of entropy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1DCF10-F599-7983-8A48-B74D3E78AFF5}"/>
              </a:ext>
            </a:extLst>
          </p:cNvPr>
          <p:cNvGrpSpPr/>
          <p:nvPr/>
        </p:nvGrpSpPr>
        <p:grpSpPr>
          <a:xfrm>
            <a:off x="609600" y="2340114"/>
            <a:ext cx="7899161" cy="1241286"/>
            <a:chOff x="609600" y="2340114"/>
            <a:chExt cx="7899161" cy="1241286"/>
          </a:xfrm>
        </p:grpSpPr>
        <p:sp>
          <p:nvSpPr>
            <p:cNvPr id="6" name="Rectangle 5"/>
            <p:cNvSpPr/>
            <p:nvPr/>
          </p:nvSpPr>
          <p:spPr bwMode="auto">
            <a:xfrm>
              <a:off x="609600" y="2340114"/>
              <a:ext cx="1828800" cy="400110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Entropy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581400" y="2340114"/>
              <a:ext cx="1828800" cy="1015663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Mixer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State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29400" y="2873514"/>
              <a:ext cx="18793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Pseudo random </a:t>
              </a:r>
            </a:p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stream</a:t>
              </a: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2438400" y="2895600"/>
              <a:ext cx="1143000" cy="15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5410200" y="3048000"/>
              <a:ext cx="1143000" cy="15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</p:grp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FE6BDEF-5E58-0B4A-837F-CF6D2B4032E8}" type="slidenum">
              <a:rPr lang="en-US" smtClean="0">
                <a:latin typeface="Times New Roman" charset="0"/>
              </a:rPr>
              <a:pPr/>
              <a:t>80</a:t>
            </a:fld>
            <a:endParaRPr lang="en-US" dirty="0">
              <a:latin typeface="Times New Roman" charset="0"/>
            </a:endParaRPr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4691"/>
            <a:ext cx="7772400" cy="1143000"/>
          </a:xfrm>
        </p:spPr>
        <p:txBody>
          <a:bodyPr/>
          <a:lstStyle/>
          <a:p>
            <a:r>
              <a:rPr lang="en-US" sz="4000" dirty="0"/>
              <a:t>Kerberos</a:t>
            </a:r>
            <a:endParaRPr lang="en-US" dirty="0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077200" cy="3352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Session key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used for authentication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also be used for confidentiality/integrity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Timestamps used for mutual authentication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Recall that timestamps reduce number of messages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Acts like a nonce that is known to both sides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Note: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a security-critical parameter!</a:t>
            </a: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0095E38-CA5F-1340-BD5C-C863FC0F8F5A}" type="slidenum">
              <a:rPr lang="en-US" smtClean="0">
                <a:latin typeface="Times New Roman" charset="0"/>
              </a:rPr>
              <a:pPr/>
              <a:t>81</a:t>
            </a:fld>
            <a:endParaRPr lang="en-US" dirty="0">
              <a:latin typeface="Times New Roman" charset="0"/>
            </a:endParaRPr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 dirty="0"/>
              <a:t>Kerberos Questions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3962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Alice logs in, KDC sends E(S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,TGT,K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where TGT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E(“Alice”,S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KDC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Why is TGT encrypted with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lvl="1"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Extra work and no added security!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Alice’s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Kerberized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login to Bob, why can Alice remain anonymous?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is “ticket to Bob” sent to Alice?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Where is replay prevention in Kerberos?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build="p" bldLvl="2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BF8258-6D03-6640-940B-0F88F5511613}" type="slidenum">
              <a:rPr lang="en-US" smtClean="0">
                <a:latin typeface="Times New Roman" charset="0"/>
              </a:rPr>
              <a:pPr/>
              <a:t>82</a:t>
            </a:fld>
            <a:endParaRPr lang="en-US" dirty="0">
              <a:latin typeface="Times New Roman" charset="0"/>
            </a:endParaRPr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000" dirty="0"/>
              <a:t>Kerberos Alternatives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945" y="2202873"/>
            <a:ext cx="8001000" cy="4267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Could have Alice’s workstation remember password and use that for authentication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no KDC required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hard to protect password on workstation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Scaling problem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Could have KDC remember session key instead of putting it in a TGT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no need 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TGTs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stateless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KDC is big feature of Kerberos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 bldLvl="2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55D5FA0-4DED-C14F-B55D-FD0071B24EBE}" type="slidenum">
              <a:rPr lang="en-US" smtClean="0">
                <a:latin typeface="Times New Roman" charset="0"/>
              </a:rPr>
              <a:pPr/>
              <a:t>83</a:t>
            </a:fld>
            <a:endParaRPr lang="en-US" dirty="0">
              <a:latin typeface="Times New Roman" charset="0"/>
            </a:endParaRPr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65018" y="117764"/>
            <a:ext cx="7772400" cy="1143000"/>
          </a:xfrm>
        </p:spPr>
        <p:txBody>
          <a:bodyPr/>
          <a:lstStyle/>
          <a:p>
            <a:r>
              <a:rPr lang="en-US" sz="4000" dirty="0"/>
              <a:t>Kerberos Keys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3810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Kerberos,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h(Alice’s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password)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Could instead generate random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h(Alice’s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password)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workstation stores E(K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need not change (on  workstation or KDC) when Alice changes her password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E(K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subject to password guessing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alternative approach is often used in applications (but not in Kerberos)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D8FD60A-2458-0849-ABAE-056DC074857F}" type="slidenum">
              <a:rPr lang="en-US" smtClean="0">
                <a:latin typeface="Times New Roman" charset="0"/>
              </a:rPr>
              <a:pPr/>
              <a:t>84</a:t>
            </a:fld>
            <a:endParaRPr lang="en-US" dirty="0">
              <a:latin typeface="Times New Roman" charset="0"/>
            </a:endParaRPr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51164" y="228600"/>
            <a:ext cx="7772400" cy="1143000"/>
          </a:xfrm>
        </p:spPr>
        <p:txBody>
          <a:bodyPr/>
          <a:lstStyle/>
          <a:p>
            <a:r>
              <a:rPr lang="en-US" sz="4000" dirty="0"/>
              <a:t>Zero Knowledge Proof (ZKP)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3657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wants to prove that she knows a secret without revealing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info about it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must verify that Alice knows secret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Even though he gains no info about the secret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Process is probabilistic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can verify that Alice knows the secret to an arbitrarily high probability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“interactive proof system” </a:t>
            </a:r>
          </a:p>
        </p:txBody>
      </p: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206AA7D-999C-E442-96FF-86BE200DAC62}" type="slidenum">
              <a:rPr lang="en-US" smtClean="0">
                <a:latin typeface="Times New Roman" charset="0"/>
              </a:rPr>
              <a:pPr/>
              <a:t>85</a:t>
            </a:fld>
            <a:endParaRPr lang="en-US" dirty="0">
              <a:latin typeface="Times New Roman" charset="0"/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4000" dirty="0"/>
              <a:t>Fiat-Shamir Protocol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55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2286000"/>
                <a:ext cx="7772400" cy="3048000"/>
              </a:xfrm>
            </p:spPr>
            <p:txBody>
              <a:bodyPr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Finding square roots modulo N is difficult (like factoring)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N =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pq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q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prime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has a </a:t>
                </a:r>
                <a:r>
                  <a:rPr lang="en-US" sz="2000" b="1" dirty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secret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 and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are public, S is secret.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must convince Bob that she knows S without revealing any information about S</a:t>
                </a:r>
              </a:p>
            </p:txBody>
          </p:sp>
        </mc:Choice>
        <mc:Fallback>
          <p:sp>
            <p:nvSpPr>
              <p:cNvPr id="1955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2286000"/>
                <a:ext cx="7772400" cy="3048000"/>
              </a:xfrm>
              <a:blipFill>
                <a:blip r:embed="rId3"/>
                <a:stretch>
                  <a:fillRect l="-979" t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160E322-E331-3243-8577-4106B40568F6}" type="slidenum">
              <a:rPr lang="en-US" smtClean="0">
                <a:latin typeface="Times New Roman" charset="0"/>
              </a:rPr>
              <a:pPr/>
              <a:t>86</a:t>
            </a:fld>
            <a:endParaRPr lang="en-US" dirty="0">
              <a:latin typeface="Times New Roman" charset="0"/>
            </a:endParaRPr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 dirty="0"/>
              <a:t>Fiat-Shamir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66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90600" y="4177314"/>
                <a:ext cx="7924800" cy="1828800"/>
              </a:xfrm>
            </p:spPr>
            <p:txBody>
              <a:bodyPr/>
              <a:lstStyle/>
              <a:p>
                <a:r>
                  <a:rPr lang="en-US" sz="2000" b="1" dirty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Public: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Modulus N  and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S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mod N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selects random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Bob chooses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charset="2"/>
                  </a:rPr>
                  <a:t>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charset="2"/>
                  </a:rPr>
                  <a:t> {0,1}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Bob verifies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charset="2"/>
                      </a:rPr>
                      <m:t>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charset="2"/>
                      </a:rPr>
                      <m:t>(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=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charset="2"/>
                      </a:rPr>
                      <m:t>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sz="2000" i="1" baseline="30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966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90600" y="4177314"/>
                <a:ext cx="7924800" cy="1828800"/>
              </a:xfrm>
              <a:blipFill>
                <a:blip r:embed="rId2"/>
                <a:stretch>
                  <a:fillRect l="-960" t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6295485F-C45B-DA0C-1690-096D417AEA29}"/>
              </a:ext>
            </a:extLst>
          </p:cNvPr>
          <p:cNvGrpSpPr/>
          <p:nvPr/>
        </p:nvGrpSpPr>
        <p:grpSpPr>
          <a:xfrm>
            <a:off x="990600" y="1811938"/>
            <a:ext cx="7172325" cy="2302862"/>
            <a:chOff x="990600" y="1458913"/>
            <a:chExt cx="7172325" cy="2302862"/>
          </a:xfrm>
        </p:grpSpPr>
        <p:sp>
          <p:nvSpPr>
            <p:cNvPr id="196614" name="Line 6"/>
            <p:cNvSpPr>
              <a:spLocks noChangeShapeType="1"/>
            </p:cNvSpPr>
            <p:nvPr/>
          </p:nvSpPr>
          <p:spPr bwMode="auto">
            <a:xfrm flipV="1">
              <a:off x="2209800" y="2097088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96615" name="Line 7"/>
            <p:cNvSpPr>
              <a:spLocks noChangeShapeType="1"/>
            </p:cNvSpPr>
            <p:nvPr/>
          </p:nvSpPr>
          <p:spPr bwMode="auto">
            <a:xfrm flipH="1" flipV="1">
              <a:off x="2133600" y="2605088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96616" name="Rectangle 8"/>
            <p:cNvSpPr>
              <a:spLocks noChangeArrowheads="1"/>
            </p:cNvSpPr>
            <p:nvPr/>
          </p:nvSpPr>
          <p:spPr bwMode="auto">
            <a:xfrm>
              <a:off x="1093895" y="3114675"/>
              <a:ext cx="903074" cy="64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b="0">
                  <a:latin typeface="+mn-lt"/>
                </a:rPr>
                <a:t>Alice</a:t>
              </a:r>
            </a:p>
            <a:p>
              <a:pPr algn="ctr">
                <a:lnSpc>
                  <a:spcPct val="85000"/>
                </a:lnSpc>
              </a:pPr>
              <a:r>
                <a:rPr lang="en-US" sz="1400" b="0">
                  <a:latin typeface="+mn-lt"/>
                </a:rPr>
                <a:t>secret S</a:t>
              </a:r>
            </a:p>
            <a:p>
              <a:pPr algn="ctr">
                <a:lnSpc>
                  <a:spcPct val="85000"/>
                </a:lnSpc>
              </a:pPr>
              <a:r>
                <a:rPr lang="en-US" sz="1400" b="0">
                  <a:latin typeface="+mn-lt"/>
                </a:rPr>
                <a:t>random r</a:t>
              </a:r>
            </a:p>
          </p:txBody>
        </p:sp>
        <p:sp>
          <p:nvSpPr>
            <p:cNvPr id="196617" name="Rectangle 9"/>
            <p:cNvSpPr>
              <a:spLocks noChangeArrowheads="1"/>
            </p:cNvSpPr>
            <p:nvPr/>
          </p:nvSpPr>
          <p:spPr bwMode="auto">
            <a:xfrm>
              <a:off x="7390169" y="3182938"/>
              <a:ext cx="504114" cy="28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b="0">
                  <a:latin typeface="+mn-lt"/>
                </a:rPr>
                <a:t>Bob</a:t>
              </a:r>
            </a:p>
          </p:txBody>
        </p:sp>
        <p:sp>
          <p:nvSpPr>
            <p:cNvPr id="196618" name="Rectangle 10"/>
            <p:cNvSpPr>
              <a:spLocks noChangeArrowheads="1"/>
            </p:cNvSpPr>
            <p:nvPr/>
          </p:nvSpPr>
          <p:spPr bwMode="auto">
            <a:xfrm>
              <a:off x="3452813" y="1600200"/>
              <a:ext cx="118406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0">
                  <a:latin typeface="+mn-lt"/>
                </a:rPr>
                <a:t>x = r</a:t>
              </a:r>
              <a:r>
                <a:rPr lang="en-US" sz="1400" b="0" baseline="30000">
                  <a:latin typeface="+mn-lt"/>
                </a:rPr>
                <a:t>2</a:t>
              </a:r>
              <a:r>
                <a:rPr lang="en-US" sz="1400" b="0">
                  <a:latin typeface="+mn-lt"/>
                </a:rPr>
                <a:t> mod N</a:t>
              </a:r>
            </a:p>
          </p:txBody>
        </p:sp>
        <p:sp>
          <p:nvSpPr>
            <p:cNvPr id="196619" name="Rectangle 11"/>
            <p:cNvSpPr>
              <a:spLocks noChangeArrowheads="1"/>
            </p:cNvSpPr>
            <p:nvPr/>
          </p:nvSpPr>
          <p:spPr bwMode="auto">
            <a:xfrm>
              <a:off x="3733800" y="2154238"/>
              <a:ext cx="88177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0">
                  <a:latin typeface="+mn-lt"/>
                </a:rPr>
                <a:t>e </a:t>
              </a:r>
              <a:r>
                <a:rPr lang="en-US" sz="1400" b="0">
                  <a:latin typeface="+mn-lt"/>
                  <a:sym typeface="Symbol" charset="2"/>
                </a:rPr>
                <a:t></a:t>
              </a:r>
              <a:r>
                <a:rPr lang="en-US" sz="1400" b="0">
                  <a:latin typeface="+mn-lt"/>
                </a:rPr>
                <a:t> {0,1}</a:t>
              </a:r>
            </a:p>
          </p:txBody>
        </p:sp>
        <p:sp>
          <p:nvSpPr>
            <p:cNvPr id="196620" name="Line 12"/>
            <p:cNvSpPr>
              <a:spLocks noChangeShapeType="1"/>
            </p:cNvSpPr>
            <p:nvPr/>
          </p:nvSpPr>
          <p:spPr bwMode="auto">
            <a:xfrm flipV="1">
              <a:off x="2209800" y="3124200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96621" name="Rectangle 13"/>
            <p:cNvSpPr>
              <a:spLocks noChangeArrowheads="1"/>
            </p:cNvSpPr>
            <p:nvPr/>
          </p:nvSpPr>
          <p:spPr bwMode="auto">
            <a:xfrm>
              <a:off x="3352800" y="2667000"/>
              <a:ext cx="138650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0">
                  <a:latin typeface="+mn-lt"/>
                </a:rPr>
                <a:t>y = r</a:t>
              </a:r>
              <a:r>
                <a:rPr lang="en-US" sz="1400" b="0">
                  <a:latin typeface="+mn-lt"/>
                  <a:sym typeface="Symbol" charset="2"/>
                </a:rPr>
                <a:t></a:t>
              </a:r>
              <a:r>
                <a:rPr lang="en-US" sz="1400" b="0">
                  <a:latin typeface="+mn-lt"/>
                </a:rPr>
                <a:t>S</a:t>
              </a:r>
              <a:r>
                <a:rPr lang="en-US" sz="1400" b="0" baseline="30000">
                  <a:latin typeface="+mn-lt"/>
                </a:rPr>
                <a:t>e</a:t>
              </a:r>
              <a:r>
                <a:rPr lang="en-US" sz="1400" b="0">
                  <a:latin typeface="+mn-lt"/>
                </a:rPr>
                <a:t> mod N</a:t>
              </a:r>
            </a:p>
          </p:txBody>
        </p:sp>
        <p:pic>
          <p:nvPicPr>
            <p:cNvPr id="196622" name="Picture 1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90600" y="1576388"/>
              <a:ext cx="946150" cy="1624012"/>
            </a:xfrm>
            <a:prstGeom prst="rect">
              <a:avLst/>
            </a:prstGeom>
            <a:noFill/>
          </p:spPr>
        </p:pic>
        <p:pic>
          <p:nvPicPr>
            <p:cNvPr id="196623" name="Picture 1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086600" y="1458913"/>
              <a:ext cx="1076325" cy="16652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036BC28-6703-EF45-93FF-2F8D0A727C5C}" type="slidenum">
              <a:rPr lang="en-US" smtClean="0">
                <a:latin typeface="Times New Roman" charset="0"/>
              </a:rPr>
              <a:pPr/>
              <a:t>87</a:t>
            </a:fld>
            <a:endParaRPr lang="en-US" dirty="0">
              <a:latin typeface="Times New Roman" charset="0"/>
            </a:endParaRPr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sz="4000" dirty="0"/>
              <a:t>Fiat-Shamir: </a:t>
            </a:r>
            <a:r>
              <a:rPr lang="en-US" sz="4000" dirty="0" err="1"/>
              <a:t>e</a:t>
            </a:r>
            <a:r>
              <a:rPr lang="en-US" sz="4000" dirty="0"/>
              <a:t> = 1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9818" y="4040188"/>
            <a:ext cx="7924800" cy="2209800"/>
          </a:xfrm>
        </p:spPr>
        <p:txBody>
          <a:bodyPr/>
          <a:lstStyle/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Modulus N 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selects random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Bob chooses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=1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must verify that y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must know S in this case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CB4209-7449-7398-4E32-F9E9AEB12CB5}"/>
              </a:ext>
            </a:extLst>
          </p:cNvPr>
          <p:cNvGrpSpPr/>
          <p:nvPr/>
        </p:nvGrpSpPr>
        <p:grpSpPr>
          <a:xfrm>
            <a:off x="990600" y="1651416"/>
            <a:ext cx="7172325" cy="2158584"/>
            <a:chOff x="990600" y="1306513"/>
            <a:chExt cx="7172325" cy="2158584"/>
          </a:xfrm>
        </p:grpSpPr>
        <p:sp>
          <p:nvSpPr>
            <p:cNvPr id="198662" name="Line 6"/>
            <p:cNvSpPr>
              <a:spLocks noChangeShapeType="1"/>
            </p:cNvSpPr>
            <p:nvPr/>
          </p:nvSpPr>
          <p:spPr bwMode="auto">
            <a:xfrm flipV="1">
              <a:off x="2209800" y="1868488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198663" name="Line 7"/>
            <p:cNvSpPr>
              <a:spLocks noChangeShapeType="1"/>
            </p:cNvSpPr>
            <p:nvPr/>
          </p:nvSpPr>
          <p:spPr bwMode="auto">
            <a:xfrm flipH="1" flipV="1">
              <a:off x="2133600" y="2376488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198664" name="Rectangle 8"/>
            <p:cNvSpPr>
              <a:spLocks noChangeArrowheads="1"/>
            </p:cNvSpPr>
            <p:nvPr/>
          </p:nvSpPr>
          <p:spPr bwMode="auto">
            <a:xfrm>
              <a:off x="1199442" y="2936875"/>
              <a:ext cx="749130" cy="528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100" b="0" dirty="0">
                  <a:latin typeface="+mn-lt"/>
                </a:rPr>
                <a:t>Alice</a:t>
              </a:r>
            </a:p>
            <a:p>
              <a:pPr algn="ctr">
                <a:lnSpc>
                  <a:spcPct val="85000"/>
                </a:lnSpc>
              </a:pPr>
              <a:r>
                <a:rPr lang="en-US" sz="1100" b="0" dirty="0">
                  <a:latin typeface="+mn-lt"/>
                </a:rPr>
                <a:t>secret S</a:t>
              </a:r>
            </a:p>
            <a:p>
              <a:pPr algn="ctr">
                <a:lnSpc>
                  <a:spcPct val="85000"/>
                </a:lnSpc>
              </a:pPr>
              <a:r>
                <a:rPr lang="en-US" sz="1100" b="0" dirty="0">
                  <a:latin typeface="+mn-lt"/>
                </a:rPr>
                <a:t>random </a:t>
              </a:r>
              <a:r>
                <a:rPr lang="en-US" sz="1100" b="0" dirty="0" err="1">
                  <a:latin typeface="+mn-lt"/>
                </a:rPr>
                <a:t>r</a:t>
              </a:r>
              <a:endParaRPr lang="en-US" sz="1100" b="0" dirty="0">
                <a:latin typeface="+mn-lt"/>
              </a:endParaRPr>
            </a:p>
          </p:txBody>
        </p:sp>
        <p:sp>
          <p:nvSpPr>
            <p:cNvPr id="198665" name="Rectangle 9"/>
            <p:cNvSpPr>
              <a:spLocks noChangeArrowheads="1"/>
            </p:cNvSpPr>
            <p:nvPr/>
          </p:nvSpPr>
          <p:spPr bwMode="auto">
            <a:xfrm>
              <a:off x="7239000" y="2987675"/>
              <a:ext cx="45847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 b="0">
                  <a:latin typeface="+mn-lt"/>
                </a:rPr>
                <a:t>Bob</a:t>
              </a:r>
            </a:p>
          </p:txBody>
        </p:sp>
        <p:sp>
          <p:nvSpPr>
            <p:cNvPr id="198666" name="Rectangle 10"/>
            <p:cNvSpPr>
              <a:spLocks noChangeArrowheads="1"/>
            </p:cNvSpPr>
            <p:nvPr/>
          </p:nvSpPr>
          <p:spPr bwMode="auto">
            <a:xfrm>
              <a:off x="3452813" y="1371600"/>
              <a:ext cx="104129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 b="0">
                  <a:latin typeface="+mn-lt"/>
                </a:rPr>
                <a:t>x = r</a:t>
              </a:r>
              <a:r>
                <a:rPr lang="en-US" sz="1200" b="0" baseline="30000">
                  <a:latin typeface="+mn-lt"/>
                </a:rPr>
                <a:t>2</a:t>
              </a:r>
              <a:r>
                <a:rPr lang="en-US" sz="1200" b="0">
                  <a:latin typeface="+mn-lt"/>
                </a:rPr>
                <a:t> mod N</a:t>
              </a:r>
            </a:p>
          </p:txBody>
        </p:sp>
        <p:sp>
          <p:nvSpPr>
            <p:cNvPr id="198667" name="Rectangle 11"/>
            <p:cNvSpPr>
              <a:spLocks noChangeArrowheads="1"/>
            </p:cNvSpPr>
            <p:nvPr/>
          </p:nvSpPr>
          <p:spPr bwMode="auto">
            <a:xfrm>
              <a:off x="3916363" y="1868488"/>
              <a:ext cx="53121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 b="0">
                  <a:latin typeface="+mn-lt"/>
                </a:rPr>
                <a:t>e </a:t>
              </a:r>
              <a:r>
                <a:rPr lang="en-US" sz="1200" b="0">
                  <a:latin typeface="+mn-lt"/>
                  <a:sym typeface="Symbol" charset="2"/>
                </a:rPr>
                <a:t>= 1 </a:t>
              </a:r>
            </a:p>
          </p:txBody>
        </p:sp>
        <p:sp>
          <p:nvSpPr>
            <p:cNvPr id="198668" name="Line 12"/>
            <p:cNvSpPr>
              <a:spLocks noChangeShapeType="1"/>
            </p:cNvSpPr>
            <p:nvPr/>
          </p:nvSpPr>
          <p:spPr bwMode="auto">
            <a:xfrm flipV="1">
              <a:off x="2209800" y="2971800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198669" name="Rectangle 13"/>
            <p:cNvSpPr>
              <a:spLocks noChangeArrowheads="1"/>
            </p:cNvSpPr>
            <p:nvPr/>
          </p:nvSpPr>
          <p:spPr bwMode="auto">
            <a:xfrm>
              <a:off x="3352800" y="2514600"/>
              <a:ext cx="114676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 b="0">
                  <a:latin typeface="+mn-lt"/>
                </a:rPr>
                <a:t>y = r</a:t>
              </a:r>
              <a:r>
                <a:rPr lang="en-US" sz="1200" b="0">
                  <a:latin typeface="+mn-lt"/>
                  <a:sym typeface="Symbol" charset="2"/>
                </a:rPr>
                <a:t></a:t>
              </a:r>
              <a:r>
                <a:rPr lang="en-US" sz="1200" b="0">
                  <a:latin typeface="+mn-lt"/>
                </a:rPr>
                <a:t>S mod N</a:t>
              </a:r>
            </a:p>
          </p:txBody>
        </p:sp>
        <p:pic>
          <p:nvPicPr>
            <p:cNvPr id="198670" name="Picture 1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90600" y="1371600"/>
              <a:ext cx="946150" cy="1624013"/>
            </a:xfrm>
            <a:prstGeom prst="rect">
              <a:avLst/>
            </a:prstGeom>
            <a:noFill/>
          </p:spPr>
        </p:pic>
        <p:pic>
          <p:nvPicPr>
            <p:cNvPr id="198671" name="Picture 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086600" y="1306513"/>
              <a:ext cx="1076325" cy="16652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68A0F67-6F9F-244D-809D-2A1AD5663050}" type="slidenum">
              <a:rPr lang="en-US" smtClean="0">
                <a:latin typeface="Times New Roman" charset="0"/>
              </a:rPr>
              <a:pPr/>
              <a:t>88</a:t>
            </a:fld>
            <a:endParaRPr lang="en-US" dirty="0">
              <a:latin typeface="Times New Roman" charset="0"/>
            </a:endParaRPr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US" sz="4000" dirty="0"/>
              <a:t>Fiat-Shamir: </a:t>
            </a:r>
            <a:r>
              <a:rPr lang="en-US" sz="4000" dirty="0" err="1"/>
              <a:t>e</a:t>
            </a:r>
            <a:r>
              <a:rPr lang="en-US" sz="4000" dirty="0"/>
              <a:t> = 0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267200"/>
            <a:ext cx="7924800" cy="2133600"/>
          </a:xfrm>
        </p:spPr>
        <p:txBody>
          <a:bodyPr/>
          <a:lstStyle/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Modulus N 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selects random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Bob chooses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0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must verify that y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does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need to know S in this case!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34F880-BBFE-E163-A302-73D763335F43}"/>
              </a:ext>
            </a:extLst>
          </p:cNvPr>
          <p:cNvGrpSpPr/>
          <p:nvPr/>
        </p:nvGrpSpPr>
        <p:grpSpPr>
          <a:xfrm>
            <a:off x="914400" y="1659538"/>
            <a:ext cx="7315200" cy="2226662"/>
            <a:chOff x="914400" y="1458913"/>
            <a:chExt cx="7315200" cy="2226662"/>
          </a:xfrm>
        </p:grpSpPr>
        <p:sp>
          <p:nvSpPr>
            <p:cNvPr id="210950" name="Line 6"/>
            <p:cNvSpPr>
              <a:spLocks noChangeShapeType="1"/>
            </p:cNvSpPr>
            <p:nvPr/>
          </p:nvSpPr>
          <p:spPr bwMode="auto">
            <a:xfrm flipV="1">
              <a:off x="2209800" y="2020888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10951" name="Line 7"/>
            <p:cNvSpPr>
              <a:spLocks noChangeShapeType="1"/>
            </p:cNvSpPr>
            <p:nvPr/>
          </p:nvSpPr>
          <p:spPr bwMode="auto">
            <a:xfrm flipH="1" flipV="1">
              <a:off x="2133600" y="2528888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10952" name="Rectangle 8"/>
            <p:cNvSpPr>
              <a:spLocks noChangeArrowheads="1"/>
            </p:cNvSpPr>
            <p:nvPr/>
          </p:nvSpPr>
          <p:spPr bwMode="auto">
            <a:xfrm>
              <a:off x="1024045" y="3038475"/>
              <a:ext cx="903074" cy="64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b="0">
                  <a:latin typeface="+mn-lt"/>
                </a:rPr>
                <a:t>Alice</a:t>
              </a:r>
            </a:p>
            <a:p>
              <a:pPr algn="ctr">
                <a:lnSpc>
                  <a:spcPct val="85000"/>
                </a:lnSpc>
              </a:pPr>
              <a:r>
                <a:rPr lang="en-US" sz="1400" b="0">
                  <a:latin typeface="+mn-lt"/>
                </a:rPr>
                <a:t>secret S</a:t>
              </a:r>
            </a:p>
            <a:p>
              <a:pPr algn="ctr">
                <a:lnSpc>
                  <a:spcPct val="85000"/>
                </a:lnSpc>
              </a:pPr>
              <a:r>
                <a:rPr lang="en-US" sz="1400" b="0">
                  <a:latin typeface="+mn-lt"/>
                </a:rPr>
                <a:t>random r</a:t>
              </a:r>
            </a:p>
          </p:txBody>
        </p:sp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7315200" y="3140075"/>
              <a:ext cx="50411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0">
                  <a:latin typeface="+mn-lt"/>
                </a:rPr>
                <a:t>Bob</a:t>
              </a:r>
            </a:p>
          </p:txBody>
        </p:sp>
        <p:sp>
          <p:nvSpPr>
            <p:cNvPr id="210954" name="Rectangle 10"/>
            <p:cNvSpPr>
              <a:spLocks noChangeArrowheads="1"/>
            </p:cNvSpPr>
            <p:nvPr/>
          </p:nvSpPr>
          <p:spPr bwMode="auto">
            <a:xfrm>
              <a:off x="3452813" y="1524000"/>
              <a:ext cx="118406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0">
                  <a:latin typeface="+mn-lt"/>
                </a:rPr>
                <a:t>x = r</a:t>
              </a:r>
              <a:r>
                <a:rPr lang="en-US" sz="1400" b="0" baseline="30000">
                  <a:latin typeface="+mn-lt"/>
                </a:rPr>
                <a:t>2</a:t>
              </a:r>
              <a:r>
                <a:rPr lang="en-US" sz="1400" b="0">
                  <a:latin typeface="+mn-lt"/>
                </a:rPr>
                <a:t> mod N</a:t>
              </a:r>
            </a:p>
          </p:txBody>
        </p:sp>
        <p:sp>
          <p:nvSpPr>
            <p:cNvPr id="210955" name="Rectangle 11"/>
            <p:cNvSpPr>
              <a:spLocks noChangeArrowheads="1"/>
            </p:cNvSpPr>
            <p:nvPr/>
          </p:nvSpPr>
          <p:spPr bwMode="auto">
            <a:xfrm>
              <a:off x="3763963" y="2020888"/>
              <a:ext cx="58897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0">
                  <a:latin typeface="+mn-lt"/>
                </a:rPr>
                <a:t>e </a:t>
              </a:r>
              <a:r>
                <a:rPr lang="en-US" sz="1400" b="0">
                  <a:latin typeface="+mn-lt"/>
                  <a:sym typeface="Symbol" charset="2"/>
                </a:rPr>
                <a:t>= 0 </a:t>
              </a:r>
            </a:p>
          </p:txBody>
        </p:sp>
        <p:sp>
          <p:nvSpPr>
            <p:cNvPr id="210956" name="Line 12"/>
            <p:cNvSpPr>
              <a:spLocks noChangeShapeType="1"/>
            </p:cNvSpPr>
            <p:nvPr/>
          </p:nvSpPr>
          <p:spPr bwMode="auto">
            <a:xfrm flipV="1">
              <a:off x="2209800" y="3124200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10957" name="Rectangle 13"/>
            <p:cNvSpPr>
              <a:spLocks noChangeArrowheads="1"/>
            </p:cNvSpPr>
            <p:nvPr/>
          </p:nvSpPr>
          <p:spPr bwMode="auto">
            <a:xfrm>
              <a:off x="3489325" y="2646363"/>
              <a:ext cx="113032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0">
                  <a:latin typeface="+mn-lt"/>
                </a:rPr>
                <a:t>y = r mod N</a:t>
              </a:r>
            </a:p>
          </p:txBody>
        </p:sp>
        <p:pic>
          <p:nvPicPr>
            <p:cNvPr id="210958" name="Picture 1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14400" y="1500188"/>
              <a:ext cx="946150" cy="1624012"/>
            </a:xfrm>
            <a:prstGeom prst="rect">
              <a:avLst/>
            </a:prstGeom>
            <a:noFill/>
          </p:spPr>
        </p:pic>
        <p:pic>
          <p:nvPicPr>
            <p:cNvPr id="210959" name="Picture 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53275" y="1458913"/>
              <a:ext cx="1076325" cy="16652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43F16C0-5A5B-574A-A2CF-2648364C1452}" type="slidenum">
              <a:rPr lang="en-US" smtClean="0">
                <a:latin typeface="Times New Roman" charset="0"/>
              </a:rPr>
              <a:pPr/>
              <a:t>89</a:t>
            </a:fld>
            <a:endParaRPr lang="en-US" dirty="0">
              <a:latin typeface="Times New Roman" charset="0"/>
            </a:endParaRP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sz="4000" dirty="0"/>
              <a:t>Fiat-Shamir</a:t>
            </a:r>
            <a:endParaRPr lang="en-US" dirty="0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828800"/>
            <a:ext cx="8305800" cy="4648200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modulus N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Secret: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Alice knows 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selects random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by sending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r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 to Bob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sends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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{0,1} to Alice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responds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checks that y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Does this prove response is from Alice?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1143000"/>
          </a:xfrm>
        </p:spPr>
        <p:txBody>
          <a:bodyPr/>
          <a:lstStyle/>
          <a:p>
            <a:r>
              <a:rPr lang="en-US" sz="3600" dirty="0"/>
              <a:t>Pseudo-Random Generators (</a:t>
            </a:r>
            <a:r>
              <a:rPr lang="en-US" sz="3600" dirty="0" err="1"/>
              <a:t>PRNGs</a:t>
            </a:r>
            <a:r>
              <a:rPr lang="en-US" sz="3600" dirty="0"/>
              <a:t>)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3276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“Anyone discussing deterministic generation of random number is, strictly speaking, already in a state of sin” – von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Neuman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Output of pseudo-random number generators must produce output that looks random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Start with a fixed state S and collect inputs with high entropy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Generators can be built using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Block ciphers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Hash functions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Stream Cipher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445F67-51B5-CF4A-826A-48B32A41ED2C}" type="slidenum">
              <a:rPr lang="en-US" smtClean="0">
                <a:latin typeface="Times New Roman" charset="0"/>
              </a:rPr>
              <a:pPr/>
              <a:t>90</a:t>
            </a:fld>
            <a:endParaRPr lang="en-US" dirty="0">
              <a:latin typeface="Times New Roman" charset="0"/>
            </a:endParaRP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sz="4000" dirty="0"/>
              <a:t>Does Fiat-Shamir Work?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876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math works since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to Bob: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r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verifies y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Trudy convince Bob she is Alice?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Trudy expects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0, she can send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r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msg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msg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3 (i.e., follow protocol)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Trudy expects Bob to send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1, she can send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r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v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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msg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msg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3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Bob chooses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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{0,1}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at random, Trudy can only fool Bob with probability 1/2</a:t>
            </a:r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181566B-D118-0647-9D6E-9CCF9B9A829E}" type="slidenum">
              <a:rPr lang="en-US" smtClean="0">
                <a:latin typeface="Times New Roman" charset="0"/>
              </a:rPr>
              <a:pPr/>
              <a:t>91</a:t>
            </a:fld>
            <a:endParaRPr lang="en-US" dirty="0">
              <a:latin typeface="Times New Roman" charset="0"/>
            </a:endParaRP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4000" dirty="0"/>
              <a:t>Fiat-Shamir Facts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305800" cy="3276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can fool Bob with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1/2, but…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…after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iterations, the probability that Trudy can fool Bob is only 1/2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Bob’s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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{0,1}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must be unpredictable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must use new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each iteration or else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0, Alice sends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message 3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1, Alice sends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message 3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Anyone can find S given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163803B-81AC-FA43-B587-CE14943B7279}" type="slidenum">
              <a:rPr lang="en-US" smtClean="0">
                <a:latin typeface="Times New Roman" charset="0"/>
              </a:rPr>
              <a:pPr/>
              <a:t>92</a:t>
            </a:fld>
            <a:endParaRPr lang="en-US" dirty="0">
              <a:latin typeface="Times New Roman" charset="0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305800" cy="685800"/>
          </a:xfrm>
        </p:spPr>
        <p:txBody>
          <a:bodyPr/>
          <a:lstStyle/>
          <a:p>
            <a:r>
              <a:rPr lang="en-US" sz="4000" dirty="0"/>
              <a:t>Fiat-Shamir Zero Knowledge?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153400" cy="3429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Zero knowledge means that Bob learns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nothing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about the secret S</a:t>
            </a:r>
          </a:p>
          <a:p>
            <a:pPr lvl="1"/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sees r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 in message 1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sees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 in message 3 (if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1)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Bob can find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r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N, he gets 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that requires modular square root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Bob can find modular square roots, he can get S from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protocol does not “help” Bob to find S</a:t>
            </a:r>
          </a:p>
        </p:txBody>
      </p:sp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1004AFB-B60C-B349-AAD1-331CFA3B3BF7}" type="slidenum">
              <a:rPr lang="en-US" smtClean="0">
                <a:latin typeface="Times New Roman" charset="0"/>
              </a:rPr>
              <a:pPr/>
              <a:t>93</a:t>
            </a:fld>
            <a:endParaRPr lang="en-US" dirty="0">
              <a:latin typeface="Times New Roman" charset="0"/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990600"/>
          </a:xfrm>
        </p:spPr>
        <p:txBody>
          <a:bodyPr/>
          <a:lstStyle/>
          <a:p>
            <a:r>
              <a:rPr lang="en-US" sz="4000" dirty="0"/>
              <a:t>ZKP in the Real World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7924800" cy="2971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certificates identify users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anonymity if certificates transmitted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ZKP offers a  way to authenticate without revealing identities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ZKP supported in Microsoft’s Next Generation Secure Computing Base (NGSCB)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ZKP used to authenticate software “without revealing machine identifying data”</a:t>
            </a:r>
          </a:p>
        </p:txBody>
      </p:sp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66DA8F0-46C2-7D4B-A21F-85E025185244}" type="slidenum">
              <a:rPr lang="en-US" smtClean="0">
                <a:latin typeface="Times New Roman" charset="0"/>
              </a:rPr>
              <a:pPr/>
              <a:t>94</a:t>
            </a:fld>
            <a:endParaRPr lang="en-US" dirty="0">
              <a:latin typeface="Times New Roman" charset="0"/>
            </a:endParaRPr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0"/>
            <a:ext cx="7772400" cy="1143000"/>
          </a:xfrm>
        </p:spPr>
        <p:txBody>
          <a:bodyPr/>
          <a:lstStyle/>
          <a:p>
            <a:r>
              <a:rPr lang="en-US"/>
              <a:t>Secure Socket Layer</a:t>
            </a:r>
          </a:p>
        </p:txBody>
      </p:sp>
    </p:spTree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1E5FE92-B6F6-2C42-B6DD-E10FA8091735}" type="slidenum">
              <a:rPr lang="en-US" smtClean="0">
                <a:latin typeface="Times New Roman" charset="0"/>
              </a:rPr>
              <a:pPr/>
              <a:t>95</a:t>
            </a:fld>
            <a:endParaRPr lang="en-US" dirty="0">
              <a:latin typeface="Times New Roman" charset="0"/>
            </a:endParaRPr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000" dirty="0"/>
              <a:t>Socket layer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3352800" cy="4267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“Socket layer” lives between application and transport layers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usually lies between HTTP and TCP</a:t>
            </a: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5803900" y="20701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34050" y="2184400"/>
            <a:ext cx="1898650" cy="3530600"/>
            <a:chOff x="3076" y="888"/>
            <a:chExt cx="1196" cy="2224"/>
          </a:xfrm>
        </p:grpSpPr>
        <p:sp>
          <p:nvSpPr>
            <p:cNvPr id="217094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7096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7097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7098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7099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17100" name="Line 12"/>
          <p:cNvSpPr>
            <a:spLocks noChangeShapeType="1"/>
          </p:cNvSpPr>
          <p:nvPr/>
        </p:nvSpPr>
        <p:spPr bwMode="auto">
          <a:xfrm>
            <a:off x="5029200" y="2819400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01" name="Rectangle 13"/>
          <p:cNvSpPr>
            <a:spLocks noChangeArrowheads="1"/>
          </p:cNvSpPr>
          <p:nvPr/>
        </p:nvSpPr>
        <p:spPr bwMode="auto">
          <a:xfrm>
            <a:off x="4073757" y="2362200"/>
            <a:ext cx="8123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Socket</a:t>
            </a:r>
          </a:p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“layer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217102" name="Rectangle 14"/>
          <p:cNvSpPr>
            <a:spLocks noChangeArrowheads="1"/>
          </p:cNvSpPr>
          <p:nvPr/>
        </p:nvSpPr>
        <p:spPr bwMode="auto">
          <a:xfrm>
            <a:off x="3886200" y="2286000"/>
            <a:ext cx="1143000" cy="8382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03" name="Line 15"/>
          <p:cNvSpPr>
            <a:spLocks noChangeShapeType="1"/>
          </p:cNvSpPr>
          <p:nvPr/>
        </p:nvSpPr>
        <p:spPr bwMode="auto">
          <a:xfrm>
            <a:off x="7696200" y="2895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04" name="Line 16"/>
          <p:cNvSpPr>
            <a:spLocks noChangeShapeType="1"/>
          </p:cNvSpPr>
          <p:nvPr/>
        </p:nvSpPr>
        <p:spPr bwMode="auto">
          <a:xfrm flipH="1">
            <a:off x="7696200" y="3505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05" name="Rectangle 17"/>
          <p:cNvSpPr>
            <a:spLocks noChangeArrowheads="1"/>
          </p:cNvSpPr>
          <p:nvPr/>
        </p:nvSpPr>
        <p:spPr bwMode="auto">
          <a:xfrm>
            <a:off x="8001000" y="3216275"/>
            <a:ext cx="4732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</a:p>
        </p:txBody>
      </p:sp>
      <p:sp>
        <p:nvSpPr>
          <p:cNvPr id="217106" name="Line 18"/>
          <p:cNvSpPr>
            <a:spLocks noChangeShapeType="1"/>
          </p:cNvSpPr>
          <p:nvPr/>
        </p:nvSpPr>
        <p:spPr bwMode="auto">
          <a:xfrm>
            <a:off x="7696200" y="2057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07" name="Line 19"/>
          <p:cNvSpPr>
            <a:spLocks noChangeShapeType="1"/>
          </p:cNvSpPr>
          <p:nvPr/>
        </p:nvSpPr>
        <p:spPr bwMode="auto">
          <a:xfrm flipH="1">
            <a:off x="7696200" y="2514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08" name="Rectangle 20"/>
          <p:cNvSpPr>
            <a:spLocks noChangeArrowheads="1"/>
          </p:cNvSpPr>
          <p:nvPr/>
        </p:nvSpPr>
        <p:spPr bwMode="auto">
          <a:xfrm>
            <a:off x="7969250" y="2225675"/>
            <a:ext cx="6687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</a:p>
        </p:txBody>
      </p:sp>
      <p:sp>
        <p:nvSpPr>
          <p:cNvPr id="217109" name="Line 21"/>
          <p:cNvSpPr>
            <a:spLocks noChangeShapeType="1"/>
          </p:cNvSpPr>
          <p:nvPr/>
        </p:nvSpPr>
        <p:spPr bwMode="auto">
          <a:xfrm>
            <a:off x="7696200" y="4343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10" name="Line 22"/>
          <p:cNvSpPr>
            <a:spLocks noChangeShapeType="1"/>
          </p:cNvSpPr>
          <p:nvPr/>
        </p:nvSpPr>
        <p:spPr bwMode="auto">
          <a:xfrm flipH="1">
            <a:off x="7696200" y="49530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11" name="Rectangle 23"/>
          <p:cNvSpPr>
            <a:spLocks noChangeArrowheads="1"/>
          </p:cNvSpPr>
          <p:nvPr/>
        </p:nvSpPr>
        <p:spPr bwMode="auto">
          <a:xfrm>
            <a:off x="8008938" y="4724400"/>
            <a:ext cx="5501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Calibri" panose="020F0502020204030204" pitchFamily="34" charset="0"/>
                <a:cs typeface="Calibri" panose="020F0502020204030204" pitchFamily="34" charset="0"/>
              </a:rPr>
              <a:t>NIC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5791200" y="2263914"/>
            <a:ext cx="1904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pplication</a:t>
            </a:r>
          </a:p>
          <a:p>
            <a:pPr algn="ctr" eaLnBrk="0" hangingPunct="0"/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5791200" y="3025914"/>
            <a:ext cx="1904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transport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0" hangingPunct="0"/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5791200" y="3711714"/>
            <a:ext cx="1904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0" hangingPunct="0"/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5791200" y="4397514"/>
            <a:ext cx="1904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0" hangingPunct="0"/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5791201" y="5159514"/>
            <a:ext cx="19049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B1B4AD1-27D0-2345-8DA8-8763C29B15CE}" type="slidenum">
              <a:rPr lang="en-US" smtClean="0">
                <a:latin typeface="Times New Roman" charset="0"/>
              </a:rPr>
              <a:pPr/>
              <a:t>96</a:t>
            </a:fld>
            <a:endParaRPr lang="en-US" dirty="0">
              <a:latin typeface="Times New Roman" charset="0"/>
            </a:endParaRPr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sz="4000" dirty="0"/>
              <a:t>SSL</a:t>
            </a:r>
            <a:r>
              <a:rPr lang="en-US" dirty="0"/>
              <a:t>?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7338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SSL is the</a:t>
            </a:r>
            <a:r>
              <a:rPr lang="en-US" sz="24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protocol used for most secure transactions over the Internet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example, if you want to buy a book at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amazon.com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You want to be sure you are dealing with Amazon (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authentication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Your credit card information must be protected in transit (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and/or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 long as you have money, Amazon doesn’t care who you are (authentication need not be mutual)</a:t>
            </a:r>
          </a:p>
        </p:txBody>
      </p:sp>
    </p:spTree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D4AA160-2650-4344-8BA9-3E885AC58707}" type="slidenum">
              <a:rPr lang="en-US" smtClean="0">
                <a:latin typeface="Times New Roman" charset="0"/>
              </a:rPr>
              <a:pPr/>
              <a:t>97</a:t>
            </a:fld>
            <a:endParaRPr lang="en-US" dirty="0">
              <a:latin typeface="Times New Roman" charset="0"/>
            </a:endParaRPr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219200"/>
          </a:xfrm>
        </p:spPr>
        <p:txBody>
          <a:bodyPr/>
          <a:lstStyle/>
          <a:p>
            <a:r>
              <a:rPr lang="en-US" sz="4000" dirty="0"/>
              <a:t>Simple SSL-like Protocol</a:t>
            </a:r>
          </a:p>
        </p:txBody>
      </p:sp>
      <p:sp>
        <p:nvSpPr>
          <p:cNvPr id="21915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57200" y="5105400"/>
            <a:ext cx="7772400" cy="12192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Alice sure she’s talking to Bob?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Bob sure he’s talking to Alice</a:t>
            </a:r>
            <a:r>
              <a:rPr lang="en-US" sz="2000" dirty="0"/>
              <a:t>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E177D5-4253-BBCC-B138-FA567753780F}"/>
              </a:ext>
            </a:extLst>
          </p:cNvPr>
          <p:cNvGrpSpPr/>
          <p:nvPr/>
        </p:nvGrpSpPr>
        <p:grpSpPr>
          <a:xfrm>
            <a:off x="1066800" y="2286000"/>
            <a:ext cx="7172325" cy="2290207"/>
            <a:chOff x="1066800" y="1752600"/>
            <a:chExt cx="7172325" cy="2290207"/>
          </a:xfrm>
        </p:grpSpPr>
        <p:sp>
          <p:nvSpPr>
            <p:cNvPr id="219141" name="Line 5"/>
            <p:cNvSpPr>
              <a:spLocks noChangeShapeType="1"/>
            </p:cNvSpPr>
            <p:nvPr/>
          </p:nvSpPr>
          <p:spPr bwMode="auto">
            <a:xfrm flipV="1">
              <a:off x="2286000" y="2249488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9142" name="Line 6"/>
            <p:cNvSpPr>
              <a:spLocks noChangeShapeType="1"/>
            </p:cNvSpPr>
            <p:nvPr/>
          </p:nvSpPr>
          <p:spPr bwMode="auto">
            <a:xfrm flipH="1" flipV="1">
              <a:off x="2209800" y="2859088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9143" name="Rectangle 7"/>
            <p:cNvSpPr>
              <a:spLocks noChangeArrowheads="1"/>
            </p:cNvSpPr>
            <p:nvPr/>
          </p:nvSpPr>
          <p:spPr bwMode="auto">
            <a:xfrm>
              <a:off x="1143000" y="3673475"/>
              <a:ext cx="69781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Alice</a:t>
              </a:r>
            </a:p>
          </p:txBody>
        </p:sp>
        <p:sp>
          <p:nvSpPr>
            <p:cNvPr id="219144" name="Rectangle 8"/>
            <p:cNvSpPr>
              <a:spLocks noChangeArrowheads="1"/>
            </p:cNvSpPr>
            <p:nvPr/>
          </p:nvSpPr>
          <p:spPr bwMode="auto">
            <a:xfrm>
              <a:off x="7346950" y="3597275"/>
              <a:ext cx="59538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Bob</a:t>
              </a:r>
            </a:p>
          </p:txBody>
        </p:sp>
        <p:sp>
          <p:nvSpPr>
            <p:cNvPr id="219145" name="Line 9"/>
            <p:cNvSpPr>
              <a:spLocks noChangeShapeType="1"/>
            </p:cNvSpPr>
            <p:nvPr/>
          </p:nvSpPr>
          <p:spPr bwMode="auto">
            <a:xfrm flipV="1">
              <a:off x="2286000" y="3452813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9146" name="Rectangle 10"/>
            <p:cNvSpPr>
              <a:spLocks noChangeArrowheads="1"/>
            </p:cNvSpPr>
            <p:nvPr/>
          </p:nvSpPr>
          <p:spPr bwMode="auto">
            <a:xfrm>
              <a:off x="2590800" y="1752600"/>
              <a:ext cx="31355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I’d like to talk to you securely</a:t>
              </a:r>
            </a:p>
          </p:txBody>
        </p:sp>
        <p:sp>
          <p:nvSpPr>
            <p:cNvPr id="219147" name="Rectangle 11"/>
            <p:cNvSpPr>
              <a:spLocks noChangeArrowheads="1"/>
            </p:cNvSpPr>
            <p:nvPr/>
          </p:nvSpPr>
          <p:spPr bwMode="auto">
            <a:xfrm>
              <a:off x="3124200" y="2362200"/>
              <a:ext cx="22712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Here’s my certificate</a:t>
              </a:r>
            </a:p>
          </p:txBody>
        </p:sp>
        <p:sp>
          <p:nvSpPr>
            <p:cNvPr id="219148" name="Rectangle 12"/>
            <p:cNvSpPr>
              <a:spLocks noChangeArrowheads="1"/>
            </p:cNvSpPr>
            <p:nvPr/>
          </p:nvSpPr>
          <p:spPr bwMode="auto">
            <a:xfrm>
              <a:off x="3729038" y="2971800"/>
              <a:ext cx="9719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{K</a:t>
              </a:r>
              <a:r>
                <a:rPr lang="en-US" sz="1800" b="0" baseline="-25000">
                  <a:latin typeface="+mn-lt"/>
                </a:rPr>
                <a:t>AB</a:t>
              </a:r>
              <a:r>
                <a:rPr lang="en-US" sz="1800" b="0">
                  <a:latin typeface="+mn-lt"/>
                </a:rPr>
                <a:t>}</a:t>
              </a:r>
              <a:r>
                <a:rPr lang="en-US" sz="1800" b="0" baseline="-25000">
                  <a:latin typeface="+mn-lt"/>
                </a:rPr>
                <a:t>Bob</a:t>
              </a:r>
              <a:endParaRPr lang="en-US" sz="1800" b="0">
                <a:latin typeface="+mn-lt"/>
              </a:endParaRPr>
            </a:p>
          </p:txBody>
        </p:sp>
        <p:sp>
          <p:nvSpPr>
            <p:cNvPr id="219149" name="Rectangle 13"/>
            <p:cNvSpPr>
              <a:spLocks noChangeArrowheads="1"/>
            </p:cNvSpPr>
            <p:nvPr/>
          </p:nvSpPr>
          <p:spPr bwMode="auto">
            <a:xfrm>
              <a:off x="3276600" y="3581400"/>
              <a:ext cx="180973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protected HTTP</a:t>
              </a:r>
            </a:p>
          </p:txBody>
        </p:sp>
        <p:sp>
          <p:nvSpPr>
            <p:cNvPr id="219150" name="Line 14"/>
            <p:cNvSpPr>
              <a:spLocks noChangeShapeType="1"/>
            </p:cNvSpPr>
            <p:nvPr/>
          </p:nvSpPr>
          <p:spPr bwMode="auto">
            <a:xfrm>
              <a:off x="2209800" y="4038600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pic>
          <p:nvPicPr>
            <p:cNvPr id="219153" name="Picture 1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2057400"/>
              <a:ext cx="946150" cy="1624013"/>
            </a:xfrm>
            <a:prstGeom prst="rect">
              <a:avLst/>
            </a:prstGeom>
            <a:noFill/>
          </p:spPr>
        </p:pic>
        <p:pic>
          <p:nvPicPr>
            <p:cNvPr id="219154" name="Picture 1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62800" y="1981200"/>
              <a:ext cx="1076325" cy="16652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F21DDD5-BABB-4445-B038-1C5C9D242116}" type="slidenum">
              <a:rPr lang="en-US" smtClean="0">
                <a:latin typeface="Times New Roman" charset="0"/>
              </a:rPr>
              <a:pPr/>
              <a:t>98</a:t>
            </a:fld>
            <a:endParaRPr lang="en-US" dirty="0">
              <a:latin typeface="Times New Roman" charset="0"/>
            </a:endParaRPr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219200"/>
          </a:xfrm>
        </p:spPr>
        <p:txBody>
          <a:bodyPr/>
          <a:lstStyle/>
          <a:p>
            <a:r>
              <a:rPr lang="en-US" sz="4000" dirty="0"/>
              <a:t>Simplified SSL Protocol</a:t>
            </a:r>
          </a:p>
        </p:txBody>
      </p:sp>
      <p:sp>
        <p:nvSpPr>
          <p:cNvPr id="22017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5800" y="4800600"/>
            <a:ext cx="7315200" cy="20574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 is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pre-master secret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h(S,R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msgs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all previous messages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CLNT and SRVR are constants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5F0AF2-BA17-27DF-31EA-1EF75B7E5514}"/>
              </a:ext>
            </a:extLst>
          </p:cNvPr>
          <p:cNvGrpSpPr/>
          <p:nvPr/>
        </p:nvGrpSpPr>
        <p:grpSpPr>
          <a:xfrm>
            <a:off x="896938" y="1981200"/>
            <a:ext cx="7342187" cy="2366407"/>
            <a:chOff x="896938" y="1447800"/>
            <a:chExt cx="7342187" cy="2366407"/>
          </a:xfrm>
        </p:grpSpPr>
        <p:sp>
          <p:nvSpPr>
            <p:cNvPr id="220165" name="Line 5"/>
            <p:cNvSpPr>
              <a:spLocks noChangeShapeType="1"/>
            </p:cNvSpPr>
            <p:nvPr/>
          </p:nvSpPr>
          <p:spPr bwMode="auto">
            <a:xfrm flipV="1">
              <a:off x="2209800" y="1905000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0166" name="Line 6"/>
            <p:cNvSpPr>
              <a:spLocks noChangeShapeType="1"/>
            </p:cNvSpPr>
            <p:nvPr/>
          </p:nvSpPr>
          <p:spPr bwMode="auto">
            <a:xfrm flipH="1" flipV="1">
              <a:off x="2133600" y="2362200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0167" name="Rectangle 7"/>
            <p:cNvSpPr>
              <a:spLocks noChangeArrowheads="1"/>
            </p:cNvSpPr>
            <p:nvPr/>
          </p:nvSpPr>
          <p:spPr bwMode="auto">
            <a:xfrm>
              <a:off x="1004888" y="3444875"/>
              <a:ext cx="69781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Alice</a:t>
              </a:r>
            </a:p>
          </p:txBody>
        </p:sp>
        <p:sp>
          <p:nvSpPr>
            <p:cNvPr id="220168" name="Rectangle 8"/>
            <p:cNvSpPr>
              <a:spLocks noChangeArrowheads="1"/>
            </p:cNvSpPr>
            <p:nvPr/>
          </p:nvSpPr>
          <p:spPr bwMode="auto">
            <a:xfrm>
              <a:off x="7346950" y="3368675"/>
              <a:ext cx="59538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Bob</a:t>
              </a:r>
            </a:p>
          </p:txBody>
        </p:sp>
        <p:sp>
          <p:nvSpPr>
            <p:cNvPr id="220169" name="Line 9"/>
            <p:cNvSpPr>
              <a:spLocks noChangeShapeType="1"/>
            </p:cNvSpPr>
            <p:nvPr/>
          </p:nvSpPr>
          <p:spPr bwMode="auto">
            <a:xfrm flipV="1">
              <a:off x="2209800" y="2843213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0170" name="Rectangle 10"/>
            <p:cNvSpPr>
              <a:spLocks noChangeArrowheads="1"/>
            </p:cNvSpPr>
            <p:nvPr/>
          </p:nvSpPr>
          <p:spPr bwMode="auto">
            <a:xfrm>
              <a:off x="2336800" y="1447800"/>
              <a:ext cx="301987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Can we talk?, cipher list, R</a:t>
              </a:r>
              <a:r>
                <a:rPr lang="en-US" sz="1800" b="0" baseline="-25000">
                  <a:latin typeface="+mn-lt"/>
                </a:rPr>
                <a:t>A</a:t>
              </a:r>
              <a:endParaRPr lang="en-US" sz="1800" b="0">
                <a:latin typeface="+mn-lt"/>
              </a:endParaRPr>
            </a:p>
          </p:txBody>
        </p:sp>
        <p:sp>
          <p:nvSpPr>
            <p:cNvPr id="220171" name="Rectangle 11"/>
            <p:cNvSpPr>
              <a:spLocks noChangeArrowheads="1"/>
            </p:cNvSpPr>
            <p:nvPr/>
          </p:nvSpPr>
          <p:spPr bwMode="auto">
            <a:xfrm>
              <a:off x="2863850" y="1905000"/>
              <a:ext cx="231430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certificate, cipher, R</a:t>
              </a:r>
              <a:r>
                <a:rPr lang="en-US" sz="1800" b="0" baseline="-25000">
                  <a:latin typeface="+mn-lt"/>
                </a:rPr>
                <a:t>B</a:t>
              </a:r>
              <a:endParaRPr lang="en-US" sz="1800" b="0">
                <a:latin typeface="+mn-lt"/>
              </a:endParaRPr>
            </a:p>
          </p:txBody>
        </p:sp>
        <p:sp>
          <p:nvSpPr>
            <p:cNvPr id="220172" name="Rectangle 12"/>
            <p:cNvSpPr>
              <a:spLocks noChangeArrowheads="1"/>
            </p:cNvSpPr>
            <p:nvPr/>
          </p:nvSpPr>
          <p:spPr bwMode="auto">
            <a:xfrm>
              <a:off x="2390775" y="2362200"/>
              <a:ext cx="311372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{S}</a:t>
              </a:r>
              <a:r>
                <a:rPr lang="en-US" sz="1800" b="0" baseline="-25000">
                  <a:latin typeface="+mn-lt"/>
                </a:rPr>
                <a:t>Bob</a:t>
              </a:r>
              <a:r>
                <a:rPr lang="en-US" sz="1800" b="0">
                  <a:latin typeface="+mn-lt"/>
                </a:rPr>
                <a:t>, E(h(msgs,CLNT,K),K)</a:t>
              </a:r>
            </a:p>
          </p:txBody>
        </p:sp>
        <p:sp>
          <p:nvSpPr>
            <p:cNvPr id="220173" name="Rectangle 13"/>
            <p:cNvSpPr>
              <a:spLocks noChangeArrowheads="1"/>
            </p:cNvSpPr>
            <p:nvPr/>
          </p:nvSpPr>
          <p:spPr bwMode="auto">
            <a:xfrm>
              <a:off x="2743200" y="3352800"/>
              <a:ext cx="28148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Data protected with key K</a:t>
              </a:r>
            </a:p>
          </p:txBody>
        </p:sp>
        <p:sp>
          <p:nvSpPr>
            <p:cNvPr id="220174" name="Line 14"/>
            <p:cNvSpPr>
              <a:spLocks noChangeShapeType="1"/>
            </p:cNvSpPr>
            <p:nvPr/>
          </p:nvSpPr>
          <p:spPr bwMode="auto">
            <a:xfrm>
              <a:off x="2133600" y="3810000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0175" name="Line 15"/>
            <p:cNvSpPr>
              <a:spLocks noChangeShapeType="1"/>
            </p:cNvSpPr>
            <p:nvPr/>
          </p:nvSpPr>
          <p:spPr bwMode="auto">
            <a:xfrm flipH="1" flipV="1">
              <a:off x="2133600" y="3352800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0176" name="Rectangle 16"/>
            <p:cNvSpPr>
              <a:spLocks noChangeArrowheads="1"/>
            </p:cNvSpPr>
            <p:nvPr/>
          </p:nvSpPr>
          <p:spPr bwMode="auto">
            <a:xfrm>
              <a:off x="3286125" y="2895600"/>
              <a:ext cx="19376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h(msgs,SRVR,K)</a:t>
              </a:r>
            </a:p>
          </p:txBody>
        </p:sp>
        <p:pic>
          <p:nvPicPr>
            <p:cNvPr id="220178" name="Picture 1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938" y="1828800"/>
              <a:ext cx="946150" cy="1624013"/>
            </a:xfrm>
            <a:prstGeom prst="rect">
              <a:avLst/>
            </a:prstGeom>
            <a:noFill/>
          </p:spPr>
        </p:pic>
        <p:pic>
          <p:nvPicPr>
            <p:cNvPr id="220179" name="Picture 1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62800" y="1752600"/>
              <a:ext cx="1076325" cy="16652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8186EA7-DCDB-CA4F-8A4A-72F4BF91993E}" type="slidenum">
              <a:rPr lang="en-US" smtClean="0">
                <a:latin typeface="Times New Roman" charset="0"/>
              </a:rPr>
              <a:pPr/>
              <a:t>99</a:t>
            </a:fld>
            <a:endParaRPr lang="en-US" dirty="0">
              <a:latin typeface="Times New Roman" charset="0"/>
            </a:endParaRPr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000" dirty="0"/>
              <a:t>SSL Keys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153400" cy="3733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6 “keys” derived from K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hash(S,R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 encryption keys: send and receive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 integrity keys: send and receive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 IVs: send and receive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different keys in each direction?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Why is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h(msgs,CLNT,K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encrypted (and integrity protected)?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It adds no security…</a:t>
            </a:r>
            <a:endParaRPr 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 autoUpdateAnimBg="0"/>
    </p:bldLst>
  </p:timing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71826</TotalTime>
  <Words>8491</Words>
  <Application>Microsoft Macintosh PowerPoint</Application>
  <PresentationFormat>On-screen Show (4:3)</PresentationFormat>
  <Paragraphs>1425</Paragraphs>
  <Slides>143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143</vt:i4>
      </vt:variant>
    </vt:vector>
  </HeadingPairs>
  <TitlesOfParts>
    <vt:vector size="151" baseType="lpstr">
      <vt:lpstr>Arial</vt:lpstr>
      <vt:lpstr>Calibri</vt:lpstr>
      <vt:lpstr>Cambria Math</vt:lpstr>
      <vt:lpstr>Courier New</vt:lpstr>
      <vt:lpstr>Times</vt:lpstr>
      <vt:lpstr>Times New Roman</vt:lpstr>
      <vt:lpstr>Wingdings</vt:lpstr>
      <vt:lpstr>Contemporary</vt:lpstr>
      <vt:lpstr>PowerPoint Presentation</vt:lpstr>
      <vt:lpstr>Random Numbers</vt:lpstr>
      <vt:lpstr>Random Numbers</vt:lpstr>
      <vt:lpstr>Cryptographic Random Numbers</vt:lpstr>
      <vt:lpstr>Remember: H for the key distributions</vt:lpstr>
      <vt:lpstr>Sources of Entropy</vt:lpstr>
      <vt:lpstr>Some entropy source calculations</vt:lpstr>
      <vt:lpstr>Pseudo random number generation</vt:lpstr>
      <vt:lpstr>Pseudo-Random Generators (PRNGs)</vt:lpstr>
      <vt:lpstr>Guidelines for PRNG</vt:lpstr>
      <vt:lpstr>RNG Attacks</vt:lpstr>
      <vt:lpstr>Popular PRNGs</vt:lpstr>
      <vt:lpstr>Sample 800-90 RNG System</vt:lpstr>
      <vt:lpstr>HASH-256</vt:lpstr>
      <vt:lpstr>HASH-256</vt:lpstr>
      <vt:lpstr>HASH-256</vt:lpstr>
      <vt:lpstr>HASH-256</vt:lpstr>
      <vt:lpstr>CTR-AES-256</vt:lpstr>
      <vt:lpstr>CTR-AES-256</vt:lpstr>
      <vt:lpstr>CTR-AES-256</vt:lpstr>
      <vt:lpstr>Preliminaries: Elliptic Curves</vt:lpstr>
      <vt:lpstr>The Dual EC PRNG</vt:lpstr>
      <vt:lpstr>Protocols</vt:lpstr>
      <vt:lpstr>Protocol</vt:lpstr>
      <vt:lpstr>Protocols</vt:lpstr>
      <vt:lpstr>Ideal Security Protocol</vt:lpstr>
      <vt:lpstr>Simple Security Protocols</vt:lpstr>
      <vt:lpstr>ATM Machine Protocol</vt:lpstr>
      <vt:lpstr>Identify Friend or Foe (IFF)</vt:lpstr>
      <vt:lpstr>MIG in the Middle</vt:lpstr>
      <vt:lpstr>Authentication Protocols</vt:lpstr>
      <vt:lpstr>Authentication</vt:lpstr>
      <vt:lpstr>Authentication</vt:lpstr>
      <vt:lpstr>Simple Authentication</vt:lpstr>
      <vt:lpstr>Authentication Attack</vt:lpstr>
      <vt:lpstr>Authentication Attack</vt:lpstr>
      <vt:lpstr>Simple Authentication</vt:lpstr>
      <vt:lpstr>Better Authentication</vt:lpstr>
      <vt:lpstr>Challenge-Response</vt:lpstr>
      <vt:lpstr>Challenge-Response</vt:lpstr>
      <vt:lpstr>Challenge-Response</vt:lpstr>
      <vt:lpstr>Symmetric Key Notation</vt:lpstr>
      <vt:lpstr>Symmetric Key Authentication</vt:lpstr>
      <vt:lpstr>Authentication with Symmetric Key</vt:lpstr>
      <vt:lpstr>Mutual Authentication?</vt:lpstr>
      <vt:lpstr>Mutual Authentication</vt:lpstr>
      <vt:lpstr>Mutual Authentication</vt:lpstr>
      <vt:lpstr>Mutual Authentication Attack</vt:lpstr>
      <vt:lpstr>Mutual Authentication</vt:lpstr>
      <vt:lpstr>Symmetric Key Mutual Authentication</vt:lpstr>
      <vt:lpstr>Public Key Notation</vt:lpstr>
      <vt:lpstr>Public Key Authentication</vt:lpstr>
      <vt:lpstr>Public Key Authentication</vt:lpstr>
      <vt:lpstr>Public Keys</vt:lpstr>
      <vt:lpstr>Session Key</vt:lpstr>
      <vt:lpstr>Authentication &amp; Session Key</vt:lpstr>
      <vt:lpstr>Public Key Authentication and Session Key</vt:lpstr>
      <vt:lpstr>Public Key Authentication and Session Key</vt:lpstr>
      <vt:lpstr>Public Key Authentication and Session Key</vt:lpstr>
      <vt:lpstr>Perfect Forward Secrecy</vt:lpstr>
      <vt:lpstr>Perfect Forward Secrecy</vt:lpstr>
      <vt:lpstr>Naïve Session Key Protocol</vt:lpstr>
      <vt:lpstr>Perfect Forward Secrecy</vt:lpstr>
      <vt:lpstr>Perfect Forward Secrecy</vt:lpstr>
      <vt:lpstr>Mutual Authentication, Session Key and PFS</vt:lpstr>
      <vt:lpstr>Timestamps</vt:lpstr>
      <vt:lpstr>Public Key Authentication with Timestamp T</vt:lpstr>
      <vt:lpstr>Public Key Authentication with Timestamp T</vt:lpstr>
      <vt:lpstr>Public Key Authentication with Timestamp T</vt:lpstr>
      <vt:lpstr>Public Key Authentication</vt:lpstr>
      <vt:lpstr>Public Key Authentication with Timestamp T</vt:lpstr>
      <vt:lpstr>Kerberos</vt:lpstr>
      <vt:lpstr>Motivation for Kerberos</vt:lpstr>
      <vt:lpstr>Kerberos KDC</vt:lpstr>
      <vt:lpstr>Kerberos Tickets</vt:lpstr>
      <vt:lpstr>Kerberized Login</vt:lpstr>
      <vt:lpstr>Kerberized Login</vt:lpstr>
      <vt:lpstr>Alice Requests Ticket to Bob</vt:lpstr>
      <vt:lpstr>Alice Uses Ticket to Bob</vt:lpstr>
      <vt:lpstr>Kerberos</vt:lpstr>
      <vt:lpstr>Kerberos Questions</vt:lpstr>
      <vt:lpstr>Kerberos Alternatives</vt:lpstr>
      <vt:lpstr>Kerberos Keys</vt:lpstr>
      <vt:lpstr>Zero Knowledge Proof (ZKP)</vt:lpstr>
      <vt:lpstr>Fiat-Shamir Protocol</vt:lpstr>
      <vt:lpstr>Fiat-Shamir</vt:lpstr>
      <vt:lpstr>Fiat-Shamir: e = 1</vt:lpstr>
      <vt:lpstr>Fiat-Shamir: e = 0</vt:lpstr>
      <vt:lpstr>Fiat-Shamir</vt:lpstr>
      <vt:lpstr>Does Fiat-Shamir Work?</vt:lpstr>
      <vt:lpstr>Fiat-Shamir Facts</vt:lpstr>
      <vt:lpstr>Fiat-Shamir Zero Knowledge?</vt:lpstr>
      <vt:lpstr>ZKP in the Real World</vt:lpstr>
      <vt:lpstr>Secure Socket Layer</vt:lpstr>
      <vt:lpstr>Socket layer</vt:lpstr>
      <vt:lpstr>What is SSL?</vt:lpstr>
      <vt:lpstr>Simple SSL-like Protocol</vt:lpstr>
      <vt:lpstr>Simplified SSL Protocol</vt:lpstr>
      <vt:lpstr>SSL Keys</vt:lpstr>
      <vt:lpstr>SSL Authentication</vt:lpstr>
      <vt:lpstr>SSL MiM Attack</vt:lpstr>
      <vt:lpstr>SSL Sessions vs Connections</vt:lpstr>
      <vt:lpstr>SSL Connection</vt:lpstr>
      <vt:lpstr>SSL vs IPSec</vt:lpstr>
      <vt:lpstr>SSL vs IPSec</vt:lpstr>
      <vt:lpstr>IPSec</vt:lpstr>
      <vt:lpstr>IPSec and SSL</vt:lpstr>
      <vt:lpstr>IPSec and Complexity</vt:lpstr>
      <vt:lpstr>IKE and ESP/AH</vt:lpstr>
      <vt:lpstr>IKE</vt:lpstr>
      <vt:lpstr>IKE</vt:lpstr>
      <vt:lpstr>IKE Phase 1</vt:lpstr>
      <vt:lpstr>IKE Phase 1</vt:lpstr>
      <vt:lpstr>IKE Phase 1</vt:lpstr>
      <vt:lpstr>IKE Phase 1: Digital Signature (Main Mode)</vt:lpstr>
      <vt:lpstr>IKE Phase 1: Public Key Signature (Aggressive Mode)</vt:lpstr>
      <vt:lpstr>Main vs Aggressive Modes</vt:lpstr>
      <vt:lpstr>IKE Phase 1: Symmetric Key (Main Mode)</vt:lpstr>
      <vt:lpstr>Problems with Symmetric Key (Main Mode)</vt:lpstr>
      <vt:lpstr>IKE Phase 1: SymmetricKey (Aggressive Mode)</vt:lpstr>
      <vt:lpstr>IKE Phase 1: Public Key Encryption (Main Mode)</vt:lpstr>
      <vt:lpstr>IKE Phase 1: Public Key Encryption (Aggressive Mode)</vt:lpstr>
      <vt:lpstr>Public Key Encryption Issue?</vt:lpstr>
      <vt:lpstr>Public Key Encryption Issue?</vt:lpstr>
      <vt:lpstr>Plausible Deniability</vt:lpstr>
      <vt:lpstr>IKE Phase 1 Cookies</vt:lpstr>
      <vt:lpstr>IKE Phase 1 Summary</vt:lpstr>
      <vt:lpstr>IKE Phase 2</vt:lpstr>
      <vt:lpstr>IKE Phase 2</vt:lpstr>
      <vt:lpstr>IPSec</vt:lpstr>
      <vt:lpstr>IP Review</vt:lpstr>
      <vt:lpstr>IP and TCP</vt:lpstr>
      <vt:lpstr>IPSec Transport Mode</vt:lpstr>
      <vt:lpstr>IPSec Tunnel Mode</vt:lpstr>
      <vt:lpstr>Comparison of IPSec Modes</vt:lpstr>
      <vt:lpstr>IPSec Security</vt:lpstr>
      <vt:lpstr>AH vs ESP</vt:lpstr>
      <vt:lpstr>ESP’s NULL Encryption</vt:lpstr>
      <vt:lpstr>Why Does AH Exist? (1)</vt:lpstr>
      <vt:lpstr>Why Does AH Exist? (2)</vt:lpstr>
      <vt:lpstr>Why Does AH Exist? (3)</vt:lpstr>
      <vt:lpstr>Best Authentication Protocol?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Number analysis</dc:title>
  <dc:subject>Cryptanalysis</dc:subject>
  <dc:creator>John Manferdelli</dc:creator>
  <cp:lastModifiedBy>John Manferdelli</cp:lastModifiedBy>
  <cp:revision>3964</cp:revision>
  <dcterms:created xsi:type="dcterms:W3CDTF">2013-04-08T19:09:24Z</dcterms:created>
  <dcterms:modified xsi:type="dcterms:W3CDTF">2025-04-23T20:31:56Z</dcterms:modified>
</cp:coreProperties>
</file>