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80721" autoAdjust="0"/>
  </p:normalViewPr>
  <p:slideViewPr>
    <p:cSldViewPr>
      <p:cViewPr varScale="1">
        <p:scale>
          <a:sx n="93" d="100"/>
          <a:sy n="93" d="100"/>
        </p:scale>
        <p:origin x="201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sz="2000" dirty="0">
                <a:latin typeface="Math1Mono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.8</a:t>
            </a:r>
            <a:r>
              <a:rPr lang="en-US" sz="2000" dirty="0">
                <a:latin typeface="Math1Mono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Final 8 bits from exhaustive search.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ea typeface="PMingLiU" pitchFamily="18" charset="-12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ea typeface="PMingLiU" pitchFamily="18" charset="-12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Eh</a:t>
            </a:r>
            <a:endParaRPr lang="en-US" altLang="ko-KR" sz="2000" dirty="0">
              <a:solidFill>
                <a:srgbClr val="000000"/>
              </a:solidFill>
              <a:ea typeface="PMingLiU" pitchFamily="18" charset="-12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Get entry of maximal count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/>
                  <a:t>Use 0 </a:t>
                </a:r>
                <a:r>
                  <a:rPr lang="en-US" sz="2000" dirty="0"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sym typeface="Wingdings" pitchFamily="2" charset="2"/>
                  </a:rPr>
                  <a:t>th</a:t>
                </a:r>
                <a:r>
                  <a:rPr lang="en-US" sz="2000" dirty="0"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sym typeface="Wingdings" pitchFamily="2" charset="2"/>
                  </a:rPr>
                  <a:t>-47.2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sym typeface="Wingdings" pitchFamily="2" charset="2"/>
                  </a:rPr>
                  <a:t>ciphertexts</a:t>
                </a:r>
                <a:r>
                  <a:rPr lang="en-US" sz="2000" dirty="0"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sym typeface="Wingdings" pitchFamily="2" charset="2"/>
                  </a:rPr>
                  <a:t>-20</a:t>
                </a:r>
                <a:r>
                  <a:rPr lang="en-US" sz="2000" dirty="0"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sym typeface="Wingdings" pitchFamily="2" charset="2"/>
                  </a:rPr>
                  <a:t>xors</a:t>
                </a:r>
                <a:r>
                  <a:rPr lang="en-US" sz="2000" dirty="0"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sym typeface="Wingdings" pitchFamily="2" charset="2"/>
                  </a:rPr>
                  <a:t>35.2</a:t>
                </a:r>
                <a:r>
                  <a:rPr lang="en-US" sz="2000" dirty="0"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sym typeface="Wingdings" pitchFamily="2" charset="2"/>
                  </a:rPr>
                  <a:t>-32</a:t>
                </a:r>
                <a:r>
                  <a:rPr lang="en-US" sz="2000" dirty="0"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This gives 1.19x.84 =1 key</a:t>
                </a:r>
                <a:endParaRPr lang="en-US" sz="2400" dirty="0"/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640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6654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Output of F from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Input to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Key bits for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After renaming input, output and key bits in this way, the constraint becomes O[3,8,14,25]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I[17] = K[26]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40866" y="4876800"/>
            <a:ext cx="685800" cy="457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>
            <a:off x="1143000" y="5105400"/>
            <a:ext cx="39786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600200" y="4876800"/>
            <a:ext cx="609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S</a:t>
            </a:r>
            <a:r>
              <a:rPr lang="en-US" sz="1800" baseline="-25000" dirty="0">
                <a:latin typeface="Arial" pitchFamily="34" charset="0"/>
              </a:rPr>
              <a:t>5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6200" y="4888468"/>
            <a:ext cx="1172805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Y[1,2,3,4]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6193062" y="4953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 flipH="1">
            <a:off x="5715000" y="5105400"/>
            <a:ext cx="4780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6421662" y="4953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405870" y="4724400"/>
            <a:ext cx="12111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K[1,…,48]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572000" y="4876800"/>
            <a:ext cx="123671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O[1,…,32]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 flipV="1">
            <a:off x="2209800" y="49413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667000" y="4724400"/>
            <a:ext cx="15578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K[1,2,3,4,5,6]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667000" y="5029200"/>
            <a:ext cx="15578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X[1,2,3,4,5,6]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H="1" flipV="1">
            <a:off x="22098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7436552" y="5040868"/>
            <a:ext cx="112082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I[1,…,32]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 flipH="1" flipV="1">
            <a:off x="6858000" y="50175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68580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20101205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074749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X[2]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Y[1,2,3,4]= K[2]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X[17]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X[2,3,5,6]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K[2,3,5,6]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X[1,2,4,5]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X[4]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Y[2]= K[4]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X[3]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X[2]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X[17]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X[1, 5]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Y[1,2,3]= K[1,5]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X[16,20]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66199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Arial" pitchFamily="34" charset="0"/>
              </a:rPr>
              <a:t>Ht(w) is (unnormalized) Hadamard weight.  Note that a-d=</a:t>
            </a:r>
            <a:r>
              <a:rPr lang="en-US" sz="1800" dirty="0" err="1">
                <a:latin typeface="Arial" pitchFamily="34" charset="0"/>
              </a:rPr>
              <a:t>ht</a:t>
            </a:r>
            <a:r>
              <a:rPr lang="en-US" sz="1800" dirty="0">
                <a:latin typeface="Arial" pitchFamily="34" charset="0"/>
              </a:rPr>
              <a:t>(w) and </a:t>
            </a:r>
            <a:r>
              <a:rPr lang="en-US" sz="1800" dirty="0" err="1">
                <a:latin typeface="Arial" pitchFamily="34" charset="0"/>
              </a:rPr>
              <a:t>a+d</a:t>
            </a:r>
            <a:r>
              <a:rPr lang="en-US" sz="1800" dirty="0">
                <a:latin typeface="Arial" pitchFamily="34" charset="0"/>
              </a:rPr>
              <a:t>=2</a:t>
            </a:r>
            <a:r>
              <a:rPr lang="en-US" sz="1800" baseline="30000" dirty="0">
                <a:latin typeface="Arial" pitchFamily="34" charset="0"/>
              </a:rPr>
              <a:t>n</a:t>
            </a:r>
            <a:r>
              <a:rPr lang="en-US" sz="1800" dirty="0">
                <a:latin typeface="Arial" pitchFamily="34" charset="0"/>
              </a:rPr>
              <a:t> so</a:t>
            </a:r>
          </a:p>
          <a:p>
            <a:r>
              <a:rPr lang="en-US" sz="1800" dirty="0">
                <a:latin typeface="Arial" pitchFamily="34" charset="0"/>
              </a:rPr>
              <a:t>a= (2</a:t>
            </a:r>
            <a:r>
              <a:rPr lang="en-US" sz="1800" baseline="30000" dirty="0">
                <a:latin typeface="Arial" pitchFamily="34" charset="0"/>
              </a:rPr>
              <a:t>n</a:t>
            </a:r>
            <a:r>
              <a:rPr lang="en-US" sz="1800" dirty="0">
                <a:latin typeface="Arial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Matsui: Linear Cryptanalysis Method for DES Cipher.  </a:t>
            </a:r>
            <a:r>
              <a:rPr lang="en-US" sz="1600" dirty="0" err="1">
                <a:latin typeface="Arial" pitchFamily="34" charset="0"/>
              </a:rPr>
              <a:t>Eurocrypt</a:t>
            </a:r>
            <a:r>
              <a:rPr lang="en-US" sz="1600" dirty="0">
                <a:latin typeface="Arial" pitchFamily="34" charset="0"/>
              </a:rPr>
              <a:t>, 98.  By the way,</a:t>
            </a:r>
          </a:p>
          <a:p>
            <a:r>
              <a:rPr lang="en-US" sz="1600" dirty="0">
                <a:latin typeface="Arial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27364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</a:t>
            </a:r>
            <a:endParaRPr lang="en-US" sz="1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</a:t>
            </a:r>
            <a:endParaRPr lang="en-US" sz="1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6878862" y="2328119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5303837" y="2251919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H="1">
            <a:off x="5583462" y="248051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6030072" y="1339107"/>
            <a:ext cx="2293529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[3,8,14,25]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7564662" y="248051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7107462" y="232811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7259862" y="17947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>
            <a:off x="5507262" y="209951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5507262" y="499511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7259862" y="49951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5507262" y="20995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8860062" y="209951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5507262" y="263291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8860062" y="24805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23"/>
          <p:cNvSpPr>
            <a:spLocks noChangeArrowheads="1"/>
          </p:cNvSpPr>
          <p:nvPr/>
        </p:nvSpPr>
        <p:spPr bwMode="auto">
          <a:xfrm>
            <a:off x="6878862" y="3394919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flipH="1">
            <a:off x="5583462" y="354731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 flipH="1">
            <a:off x="7564662" y="354731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7107462" y="339491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>
            <a:off x="5507262" y="324251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30"/>
          <p:cNvSpPr>
            <a:spLocks noChangeShapeType="1"/>
          </p:cNvSpPr>
          <p:nvPr/>
        </p:nvSpPr>
        <p:spPr bwMode="auto">
          <a:xfrm flipH="1">
            <a:off x="8860062" y="316631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31"/>
          <p:cNvSpPr>
            <a:spLocks noChangeShapeType="1"/>
          </p:cNvSpPr>
          <p:nvPr/>
        </p:nvSpPr>
        <p:spPr bwMode="auto">
          <a:xfrm>
            <a:off x="5507262" y="369971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>
            <a:off x="8860062" y="354731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5303837" y="3318719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5507262" y="2785319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35"/>
          <p:cNvSpPr>
            <a:spLocks noChangeShapeType="1"/>
          </p:cNvSpPr>
          <p:nvPr/>
        </p:nvSpPr>
        <p:spPr bwMode="auto">
          <a:xfrm>
            <a:off x="5507262" y="2861519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6878862" y="4385519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 flipH="1">
            <a:off x="5583462" y="453791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7564662" y="453791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Text Box 39"/>
          <p:cNvSpPr txBox="1">
            <a:spLocks noChangeArrowheads="1"/>
          </p:cNvSpPr>
          <p:nvPr/>
        </p:nvSpPr>
        <p:spPr bwMode="auto">
          <a:xfrm>
            <a:off x="7107462" y="438551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84" name="Line 42"/>
          <p:cNvSpPr>
            <a:spLocks noChangeShapeType="1"/>
          </p:cNvSpPr>
          <p:nvPr/>
        </p:nvSpPr>
        <p:spPr bwMode="auto">
          <a:xfrm>
            <a:off x="5507262" y="415691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43"/>
          <p:cNvSpPr>
            <a:spLocks noChangeShapeType="1"/>
          </p:cNvSpPr>
          <p:nvPr/>
        </p:nvSpPr>
        <p:spPr bwMode="auto">
          <a:xfrm flipH="1">
            <a:off x="8860062" y="415691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>
            <a:off x="5507262" y="461411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45"/>
          <p:cNvSpPr>
            <a:spLocks noChangeShapeType="1"/>
          </p:cNvSpPr>
          <p:nvPr/>
        </p:nvSpPr>
        <p:spPr bwMode="auto">
          <a:xfrm>
            <a:off x="8860062" y="4537919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5303837" y="4233119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89" name="Line 47"/>
          <p:cNvSpPr>
            <a:spLocks noChangeShapeType="1"/>
          </p:cNvSpPr>
          <p:nvPr/>
        </p:nvSpPr>
        <p:spPr bwMode="auto">
          <a:xfrm flipH="1">
            <a:off x="5507262" y="3928319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>
            <a:off x="5507262" y="3928319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6184458" y="5376119"/>
            <a:ext cx="2254869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3,8,14,25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 C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[17] 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8423724" y="3166319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8423724" y="4156919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>
            <a:off x="8479062" y="2099519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5" name="Text Box 9"/>
          <p:cNvSpPr txBox="1">
            <a:spLocks noChangeArrowheads="1"/>
          </p:cNvSpPr>
          <p:nvPr/>
        </p:nvSpPr>
        <p:spPr bwMode="auto">
          <a:xfrm>
            <a:off x="5566596" y="2099519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5583462" y="3177987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5583462" y="4168587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5507262" y="1227238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5507262" y="52999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5867400" y="2206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5867400" y="4264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7620000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7010400" y="2667000"/>
            <a:ext cx="8382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6934200" y="4111823"/>
            <a:ext cx="8382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7620000" y="41910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m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m’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m’’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n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m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m’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m’’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m’’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|q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i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|q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0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=0|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=1|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Bayes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0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=0|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|q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=0)</a:t>
            </a:r>
            <a:r>
              <a:rPr lang="en-US" sz="1800" dirty="0"/>
              <a:t>·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=1|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=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|q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=1)</a:t>
            </a:r>
            <a:r>
              <a:rPr lang="en-US" sz="1800" dirty="0"/>
              <a:t>·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cs typeface="Arial" pitchFamily="34" charset="0"/>
                <a:sym typeface="Wingdings" pitchFamily="2" charset="2"/>
              </a:rPr>
              <a:t>Pr(q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=0)=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a+b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n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|q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n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|q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n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n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cs typeface="Arial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 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n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a 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0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n-1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n-1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Math1Mono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0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52600"/>
            <a:ext cx="49530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[17]⨁P</a:t>
            </a:r>
            <a:r>
              <a:rPr lang="en-US" sz="1800" baseline="-25000" dirty="0"/>
              <a:t>L</a:t>
            </a:r>
            <a:r>
              <a:rPr lang="en-US" sz="1800" dirty="0"/>
              <a:t>[3,8,14,25]⨁C</a:t>
            </a:r>
            <a:r>
              <a:rPr lang="en-US" sz="1800" baseline="-25000" dirty="0"/>
              <a:t>L</a:t>
            </a:r>
            <a:r>
              <a:rPr lang="en-US" sz="1800" dirty="0"/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/>
              <a:t>            C</a:t>
            </a:r>
            <a:r>
              <a:rPr lang="en-US" sz="1800" baseline="-25000" dirty="0"/>
              <a:t>R</a:t>
            </a:r>
            <a:r>
              <a:rPr lang="en-US" sz="1800" dirty="0"/>
              <a:t>[17] = K</a:t>
            </a:r>
            <a:r>
              <a:rPr lang="en-US" sz="1800" baseline="-25000" dirty="0"/>
              <a:t>1</a:t>
            </a:r>
            <a:r>
              <a:rPr lang="en-US" sz="1800" dirty="0"/>
              <a:t>[26]⨁K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/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/>
              <a:t>If we observe a 0’s in </a:t>
            </a:r>
            <a:r>
              <a:rPr lang="en-US" sz="1800" dirty="0" err="1"/>
              <a:t>x</a:t>
            </a:r>
            <a:r>
              <a:rPr lang="en-US" sz="1800" dirty="0"/>
              <a:t> and </a:t>
            </a:r>
            <a:r>
              <a:rPr lang="en-US" sz="1800" dirty="0" err="1"/>
              <a:t>b</a:t>
            </a:r>
            <a:r>
              <a:rPr lang="en-US" sz="1800" dirty="0"/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(q=0|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x)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a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cs typeface="Arial" pitchFamily="34" charset="0"/>
                <a:sym typeface="Wingdings" pitchFamily="2" charset="2"/>
              </a:rPr>
              <a:t>Pr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(q=0|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x)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cs typeface="Arial" pitchFamily="34" charset="0"/>
                <a:sym typeface="Wingdings" pitchFamily="2" charset="2"/>
              </a:rPr>
              <a:t>x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a-b</a:t>
            </a:r>
            <a:r>
              <a:rPr lang="en-US" sz="1800" dirty="0"/>
              <a:t>≅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cs typeface="Arial" pitchFamily="34" charset="0"/>
                <a:sym typeface="Wingdings" pitchFamily="2" charset="2"/>
              </a:rPr>
              <a:t>a-b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So if, for example, a-b=5, p</a:t>
            </a:r>
            <a:r>
              <a:rPr lang="en-US" sz="1800" baseline="-25000" dirty="0">
                <a:cs typeface="Arial" pitchFamily="34" charset="0"/>
                <a:sym typeface="Wingdings" pitchFamily="2" charset="2"/>
              </a:rPr>
              <a:t>0</a:t>
            </a:r>
            <a:r>
              <a:rPr lang="en-US" sz="1800" dirty="0"/>
              <a:t> ≅</a:t>
            </a:r>
            <a:r>
              <a:rPr lang="en-US" sz="1800" dirty="0">
                <a:cs typeface="Arial" pitchFamily="34" charset="0"/>
                <a:sym typeface="Wingdings" pitchFamily="2" charset="2"/>
              </a:rPr>
              <a:t>.99.</a:t>
            </a:r>
            <a:endParaRPr lang="en-US" sz="1800" dirty="0"/>
          </a:p>
        </p:txBody>
      </p:sp>
      <p:sp>
        <p:nvSpPr>
          <p:cNvPr id="124934" name="Oval 4"/>
          <p:cNvSpPr>
            <a:spLocks noChangeArrowheads="1"/>
          </p:cNvSpPr>
          <p:nvPr/>
        </p:nvSpPr>
        <p:spPr bwMode="auto">
          <a:xfrm>
            <a:off x="5029200" y="14478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5" name="Oval 5"/>
          <p:cNvSpPr>
            <a:spLocks noChangeArrowheads="1"/>
          </p:cNvSpPr>
          <p:nvPr/>
        </p:nvSpPr>
        <p:spPr bwMode="auto">
          <a:xfrm>
            <a:off x="5105400" y="55626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6" name="Rectangle 6"/>
          <p:cNvSpPr>
            <a:spLocks noChangeArrowheads="1"/>
          </p:cNvSpPr>
          <p:nvPr/>
        </p:nvSpPr>
        <p:spPr bwMode="auto">
          <a:xfrm>
            <a:off x="6400800" y="2590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7" name="Text Box 7"/>
          <p:cNvSpPr txBox="1">
            <a:spLocks noChangeArrowheads="1"/>
          </p:cNvSpPr>
          <p:nvPr/>
        </p:nvSpPr>
        <p:spPr bwMode="auto">
          <a:xfrm>
            <a:off x="4846638" y="24954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24938" name="Line 8"/>
          <p:cNvSpPr>
            <a:spLocks noChangeShapeType="1"/>
          </p:cNvSpPr>
          <p:nvPr/>
        </p:nvSpPr>
        <p:spPr bwMode="auto">
          <a:xfrm flipH="1">
            <a:off x="51054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6365875" y="16002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>
            <a:off x="6505575" y="57150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1" name="Line 11"/>
          <p:cNvSpPr>
            <a:spLocks noChangeShapeType="1"/>
          </p:cNvSpPr>
          <p:nvPr/>
        </p:nvSpPr>
        <p:spPr bwMode="auto">
          <a:xfrm flipH="1">
            <a:off x="70866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6629400" y="2590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43" name="Text Box 13"/>
          <p:cNvSpPr txBox="1">
            <a:spLocks noChangeArrowheads="1"/>
          </p:cNvSpPr>
          <p:nvPr/>
        </p:nvSpPr>
        <p:spPr bwMode="auto">
          <a:xfrm>
            <a:off x="7239000" y="2438400"/>
            <a:ext cx="11430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[ 17]</a:t>
            </a:r>
          </a:p>
        </p:txBody>
      </p:sp>
      <p:sp>
        <p:nvSpPr>
          <p:cNvPr id="124944" name="Line 14"/>
          <p:cNvSpPr>
            <a:spLocks noChangeShapeType="1"/>
          </p:cNvSpPr>
          <p:nvPr/>
        </p:nvSpPr>
        <p:spPr bwMode="auto">
          <a:xfrm>
            <a:off x="67818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5" name="Line 15"/>
          <p:cNvSpPr>
            <a:spLocks noChangeShapeType="1"/>
          </p:cNvSpPr>
          <p:nvPr/>
        </p:nvSpPr>
        <p:spPr bwMode="auto">
          <a:xfrm>
            <a:off x="5029200" y="236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6" name="Line 16"/>
          <p:cNvSpPr>
            <a:spLocks noChangeShapeType="1"/>
          </p:cNvSpPr>
          <p:nvPr/>
        </p:nvSpPr>
        <p:spPr bwMode="auto">
          <a:xfrm>
            <a:off x="5029200" y="52578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7" name="Line 17"/>
          <p:cNvSpPr>
            <a:spLocks noChangeShapeType="1"/>
          </p:cNvSpPr>
          <p:nvPr/>
        </p:nvSpPr>
        <p:spPr bwMode="auto">
          <a:xfrm>
            <a:off x="67818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8" name="Line 18"/>
          <p:cNvSpPr>
            <a:spLocks noChangeShapeType="1"/>
          </p:cNvSpPr>
          <p:nvPr/>
        </p:nvSpPr>
        <p:spPr bwMode="auto">
          <a:xfrm>
            <a:off x="5029200" y="2362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9" name="Line 19"/>
          <p:cNvSpPr>
            <a:spLocks noChangeShapeType="1"/>
          </p:cNvSpPr>
          <p:nvPr/>
        </p:nvSpPr>
        <p:spPr bwMode="auto">
          <a:xfrm>
            <a:off x="8382000" y="2362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0" name="Line 20"/>
          <p:cNvSpPr>
            <a:spLocks noChangeShapeType="1"/>
          </p:cNvSpPr>
          <p:nvPr/>
        </p:nvSpPr>
        <p:spPr bwMode="auto">
          <a:xfrm>
            <a:off x="5029200" y="2819400"/>
            <a:ext cx="0" cy="30175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1" name="Line 21"/>
          <p:cNvSpPr>
            <a:spLocks noChangeShapeType="1"/>
          </p:cNvSpPr>
          <p:nvPr/>
        </p:nvSpPr>
        <p:spPr bwMode="auto">
          <a:xfrm>
            <a:off x="8382000" y="2743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2" name="Rectangle 22"/>
          <p:cNvSpPr>
            <a:spLocks noChangeArrowheads="1"/>
          </p:cNvSpPr>
          <p:nvPr/>
        </p:nvSpPr>
        <p:spPr bwMode="auto">
          <a:xfrm>
            <a:off x="6400800" y="3657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3" name="Line 23"/>
          <p:cNvSpPr>
            <a:spLocks noChangeShapeType="1"/>
          </p:cNvSpPr>
          <p:nvPr/>
        </p:nvSpPr>
        <p:spPr bwMode="auto">
          <a:xfrm flipH="1">
            <a:off x="5105400" y="3810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4" name="Line 24"/>
          <p:cNvSpPr>
            <a:spLocks noChangeShapeType="1"/>
          </p:cNvSpPr>
          <p:nvPr/>
        </p:nvSpPr>
        <p:spPr bwMode="auto">
          <a:xfrm flipH="1">
            <a:off x="7086600" y="3810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5" name="Text Box 25"/>
          <p:cNvSpPr txBox="1">
            <a:spLocks noChangeArrowheads="1"/>
          </p:cNvSpPr>
          <p:nvPr/>
        </p:nvSpPr>
        <p:spPr bwMode="auto">
          <a:xfrm>
            <a:off x="6629400" y="3657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56" name="Text Box 26"/>
          <p:cNvSpPr txBox="1">
            <a:spLocks noChangeArrowheads="1"/>
          </p:cNvSpPr>
          <p:nvPr/>
        </p:nvSpPr>
        <p:spPr bwMode="auto">
          <a:xfrm>
            <a:off x="7504112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57" name="Line 27"/>
          <p:cNvSpPr>
            <a:spLocks noChangeShapeType="1"/>
          </p:cNvSpPr>
          <p:nvPr/>
        </p:nvSpPr>
        <p:spPr bwMode="auto">
          <a:xfrm>
            <a:off x="5029200" y="35052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8" name="Line 28"/>
          <p:cNvSpPr>
            <a:spLocks noChangeShapeType="1"/>
          </p:cNvSpPr>
          <p:nvPr/>
        </p:nvSpPr>
        <p:spPr bwMode="auto">
          <a:xfrm flipH="1">
            <a:off x="8382000" y="3429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9" name="Line 29"/>
          <p:cNvSpPr>
            <a:spLocks noChangeShapeType="1"/>
          </p:cNvSpPr>
          <p:nvPr/>
        </p:nvSpPr>
        <p:spPr bwMode="auto">
          <a:xfrm>
            <a:off x="5029200" y="3962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0" name="Line 30"/>
          <p:cNvSpPr>
            <a:spLocks noChangeShapeType="1"/>
          </p:cNvSpPr>
          <p:nvPr/>
        </p:nvSpPr>
        <p:spPr bwMode="auto">
          <a:xfrm>
            <a:off x="8382000" y="3810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1" name="Text Box 31"/>
          <p:cNvSpPr txBox="1">
            <a:spLocks noChangeArrowheads="1"/>
          </p:cNvSpPr>
          <p:nvPr/>
        </p:nvSpPr>
        <p:spPr bwMode="auto">
          <a:xfrm>
            <a:off x="4828032" y="36384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24962" name="Line 32"/>
          <p:cNvSpPr>
            <a:spLocks noChangeShapeType="1"/>
          </p:cNvSpPr>
          <p:nvPr/>
        </p:nvSpPr>
        <p:spPr bwMode="auto">
          <a:xfrm flipH="1">
            <a:off x="5029200" y="3048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3" name="Line 33"/>
          <p:cNvSpPr>
            <a:spLocks noChangeShapeType="1"/>
          </p:cNvSpPr>
          <p:nvPr/>
        </p:nvSpPr>
        <p:spPr bwMode="auto">
          <a:xfrm>
            <a:off x="5029200" y="3124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4" name="Rectangle 34"/>
          <p:cNvSpPr>
            <a:spLocks noChangeArrowheads="1"/>
          </p:cNvSpPr>
          <p:nvPr/>
        </p:nvSpPr>
        <p:spPr bwMode="auto">
          <a:xfrm>
            <a:off x="6400800" y="4648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5" name="Line 35"/>
          <p:cNvSpPr>
            <a:spLocks noChangeShapeType="1"/>
          </p:cNvSpPr>
          <p:nvPr/>
        </p:nvSpPr>
        <p:spPr bwMode="auto">
          <a:xfrm flipH="1">
            <a:off x="5105400" y="4800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6" name="Line 36"/>
          <p:cNvSpPr>
            <a:spLocks noChangeShapeType="1"/>
          </p:cNvSpPr>
          <p:nvPr/>
        </p:nvSpPr>
        <p:spPr bwMode="auto">
          <a:xfrm flipH="1">
            <a:off x="7086600" y="4800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7" name="Text Box 37"/>
          <p:cNvSpPr txBox="1">
            <a:spLocks noChangeArrowheads="1"/>
          </p:cNvSpPr>
          <p:nvPr/>
        </p:nvSpPr>
        <p:spPr bwMode="auto">
          <a:xfrm>
            <a:off x="6629400" y="4648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68" name="Text Box 38"/>
          <p:cNvSpPr txBox="1">
            <a:spLocks noChangeArrowheads="1"/>
          </p:cNvSpPr>
          <p:nvPr/>
        </p:nvSpPr>
        <p:spPr bwMode="auto">
          <a:xfrm>
            <a:off x="7504112" y="44958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69" name="Line 39"/>
          <p:cNvSpPr>
            <a:spLocks noChangeShapeType="1"/>
          </p:cNvSpPr>
          <p:nvPr/>
        </p:nvSpPr>
        <p:spPr bwMode="auto">
          <a:xfrm>
            <a:off x="5029200" y="4495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0" name="Line 40"/>
          <p:cNvSpPr>
            <a:spLocks noChangeShapeType="1"/>
          </p:cNvSpPr>
          <p:nvPr/>
        </p:nvSpPr>
        <p:spPr bwMode="auto">
          <a:xfrm flipH="1">
            <a:off x="8382000" y="4419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1" name="Line 41"/>
          <p:cNvSpPr>
            <a:spLocks noChangeShapeType="1"/>
          </p:cNvSpPr>
          <p:nvPr/>
        </p:nvSpPr>
        <p:spPr bwMode="auto">
          <a:xfrm>
            <a:off x="5029200" y="4876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2" name="Line 42"/>
          <p:cNvSpPr>
            <a:spLocks noChangeShapeType="1"/>
          </p:cNvSpPr>
          <p:nvPr/>
        </p:nvSpPr>
        <p:spPr bwMode="auto">
          <a:xfrm>
            <a:off x="8382000" y="48006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3" name="Text Box 43"/>
          <p:cNvSpPr txBox="1">
            <a:spLocks noChangeArrowheads="1"/>
          </p:cNvSpPr>
          <p:nvPr/>
        </p:nvSpPr>
        <p:spPr bwMode="auto">
          <a:xfrm>
            <a:off x="4846637" y="45528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4974" name="Line 44"/>
          <p:cNvSpPr>
            <a:spLocks noChangeShapeType="1"/>
          </p:cNvSpPr>
          <p:nvPr/>
        </p:nvSpPr>
        <p:spPr bwMode="auto">
          <a:xfrm flipH="1">
            <a:off x="5029200" y="4114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5" name="Line 45"/>
          <p:cNvSpPr>
            <a:spLocks noChangeShapeType="1"/>
          </p:cNvSpPr>
          <p:nvPr/>
        </p:nvSpPr>
        <p:spPr bwMode="auto">
          <a:xfrm>
            <a:off x="50292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6" name="Line 46"/>
          <p:cNvSpPr>
            <a:spLocks noChangeShapeType="1"/>
          </p:cNvSpPr>
          <p:nvPr/>
        </p:nvSpPr>
        <p:spPr bwMode="auto">
          <a:xfrm flipH="1">
            <a:off x="7086600" y="2895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7" name="Text Box 47"/>
          <p:cNvSpPr txBox="1">
            <a:spLocks noChangeArrowheads="1"/>
          </p:cNvSpPr>
          <p:nvPr/>
        </p:nvSpPr>
        <p:spPr bwMode="auto">
          <a:xfrm>
            <a:off x="8458200" y="27432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</a:rPr>
              <a:t>k</a:t>
            </a:r>
            <a:r>
              <a:rPr lang="en-US" sz="1400" b="1" baseline="-25000" dirty="0">
                <a:latin typeface="Arial" pitchFamily="34" charset="0"/>
              </a:rPr>
              <a:t>1</a:t>
            </a:r>
          </a:p>
        </p:txBody>
      </p:sp>
      <p:sp>
        <p:nvSpPr>
          <p:cNvPr id="124978" name="Line 48"/>
          <p:cNvSpPr>
            <a:spLocks noChangeShapeType="1"/>
          </p:cNvSpPr>
          <p:nvPr/>
        </p:nvSpPr>
        <p:spPr bwMode="auto">
          <a:xfrm flipH="1">
            <a:off x="7086600" y="39624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9" name="Text Box 49"/>
          <p:cNvSpPr txBox="1">
            <a:spLocks noChangeArrowheads="1"/>
          </p:cNvSpPr>
          <p:nvPr/>
        </p:nvSpPr>
        <p:spPr bwMode="auto">
          <a:xfrm>
            <a:off x="8458200" y="38100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4980" name="Line 50"/>
          <p:cNvSpPr>
            <a:spLocks noChangeShapeType="1"/>
          </p:cNvSpPr>
          <p:nvPr/>
        </p:nvSpPr>
        <p:spPr bwMode="auto">
          <a:xfrm flipH="1">
            <a:off x="7086600" y="49530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81" name="Text Box 51"/>
          <p:cNvSpPr txBox="1">
            <a:spLocks noChangeArrowheads="1"/>
          </p:cNvSpPr>
          <p:nvPr/>
        </p:nvSpPr>
        <p:spPr bwMode="auto">
          <a:xfrm>
            <a:off x="8458200" y="48006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</a:rPr>
              <a:t>k</a:t>
            </a:r>
            <a:r>
              <a:rPr lang="en-US" sz="1400" b="1" baseline="-25000" dirty="0">
                <a:latin typeface="Arial" pitchFamily="34" charset="0"/>
              </a:rPr>
              <a:t>3</a:t>
            </a:r>
          </a:p>
        </p:txBody>
      </p:sp>
      <p:sp>
        <p:nvSpPr>
          <p:cNvPr id="124982" name="Text Box 52"/>
          <p:cNvSpPr txBox="1">
            <a:spLocks noChangeArrowheads="1"/>
          </p:cNvSpPr>
          <p:nvPr/>
        </p:nvSpPr>
        <p:spPr bwMode="auto">
          <a:xfrm>
            <a:off x="5029200" y="2438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124983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</a:rPr>
              <a:t>Y</a:t>
            </a:r>
            <a:r>
              <a:rPr lang="en-US" sz="14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124984" name="Text Box 54"/>
          <p:cNvSpPr txBox="1">
            <a:spLocks noChangeArrowheads="1"/>
          </p:cNvSpPr>
          <p:nvPr/>
        </p:nvSpPr>
        <p:spPr bwMode="auto">
          <a:xfrm>
            <a:off x="5791200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85" name="Text Box 55"/>
          <p:cNvSpPr txBox="1">
            <a:spLocks noChangeArrowheads="1"/>
          </p:cNvSpPr>
          <p:nvPr/>
        </p:nvSpPr>
        <p:spPr bwMode="auto">
          <a:xfrm>
            <a:off x="4572000" y="34290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86" name="Text Box 56"/>
          <p:cNvSpPr txBox="1">
            <a:spLocks noChangeArrowheads="1"/>
          </p:cNvSpPr>
          <p:nvPr/>
        </p:nvSpPr>
        <p:spPr bwMode="auto">
          <a:xfrm>
            <a:off x="4572000" y="43434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87" name="Text Box 57"/>
          <p:cNvSpPr txBox="1">
            <a:spLocks noChangeArrowheads="1"/>
          </p:cNvSpPr>
          <p:nvPr/>
        </p:nvSpPr>
        <p:spPr bwMode="auto">
          <a:xfrm>
            <a:off x="4572000" y="22860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8" name="Text Box 58"/>
          <p:cNvSpPr txBox="1">
            <a:spLocks noChangeArrowheads="1"/>
          </p:cNvSpPr>
          <p:nvPr/>
        </p:nvSpPr>
        <p:spPr bwMode="auto">
          <a:xfrm>
            <a:off x="8382000" y="22860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9" name="Text Box 59"/>
          <p:cNvSpPr txBox="1">
            <a:spLocks noChangeArrowheads="1"/>
          </p:cNvSpPr>
          <p:nvPr/>
        </p:nvSpPr>
        <p:spPr bwMode="auto">
          <a:xfrm>
            <a:off x="8382000" y="33528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90" name="Text Box 60"/>
          <p:cNvSpPr txBox="1">
            <a:spLocks noChangeArrowheads="1"/>
          </p:cNvSpPr>
          <p:nvPr/>
        </p:nvSpPr>
        <p:spPr bwMode="auto">
          <a:xfrm>
            <a:off x="8458200" y="43434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54462" y="2362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9437" y="23430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8590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86183" y="1371600"/>
            <a:ext cx="3276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[17], P</a:t>
            </a:r>
            <a:r>
              <a:rPr lang="en-US" sz="1800" baseline="-25000" dirty="0">
                <a:latin typeface="Arial" pitchFamily="34" charset="0"/>
              </a:rPr>
              <a:t>R</a:t>
            </a:r>
            <a:r>
              <a:rPr lang="en-US" sz="1800" dirty="0">
                <a:latin typeface="Arial" pitchFamily="34" charset="0"/>
              </a:rPr>
              <a:t>[1,2,3,4,5,8,14,25]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8402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383062" y="2362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462" y="182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82862" y="213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82862" y="617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617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82862" y="213360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35662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82862" y="2667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135662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54462" y="3429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8590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8402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83062" y="3429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82862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135662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82862" y="36576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135662" y="3581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9437" y="3352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82862" y="2819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82862" y="2895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54462" y="5257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8590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8402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83062" y="5257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786183" y="5029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135662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603621" y="51624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782862" y="3886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782862" y="3962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154462" y="4419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8590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8402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383062" y="4419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782862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135662" y="4191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782862" y="464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135662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603620" y="43434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786182" y="4876800"/>
            <a:ext cx="3349479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786183" y="4876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765996" y="2133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65996" y="3212068"/>
            <a:ext cx="397866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842196" y="4202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859062" y="5029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737796" y="2133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754662" y="3135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754662" y="4202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754662" y="5040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782862" y="5791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553200" y="3730199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953000" y="3653999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2578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410200" y="2739599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257800" y="4614119"/>
            <a:ext cx="33528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[17],C</a:t>
            </a:r>
            <a:r>
              <a:rPr lang="en-US" sz="1800" baseline="-25000" dirty="0">
                <a:latin typeface="Arial" pitchFamily="34" charset="0"/>
              </a:rPr>
              <a:t>R</a:t>
            </a:r>
            <a:r>
              <a:rPr lang="en-US" sz="1800" dirty="0">
                <a:latin typeface="Arial" pitchFamily="34" charset="0"/>
              </a:rPr>
              <a:t>[1,2,3,4,5,8,14,25]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2390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781800" y="373019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934200" y="31967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181600" y="350159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181600" y="423311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34200" y="42331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181600" y="35015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534400" y="350159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181600" y="403499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534400" y="3882599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164734" y="3501599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136534" y="3501599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754662" y="5791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782861" y="59436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782862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135662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786182" y="56388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782862" y="57150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135662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081583" y="2057400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[2,3,5,6]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43583" y="2514600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[]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786183" y="12613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257800" y="45379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1167183" y="3276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1167183" y="5102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95" name="Text Box 52"/>
          <p:cNvSpPr txBox="1">
            <a:spLocks noChangeArrowheads="1"/>
          </p:cNvSpPr>
          <p:nvPr/>
        </p:nvSpPr>
        <p:spPr bwMode="auto">
          <a:xfrm>
            <a:off x="2995983" y="32766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2233983" y="31242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233983" y="49530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3072183" y="51054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99" name="Text Box 52"/>
          <p:cNvSpPr txBox="1">
            <a:spLocks noChangeArrowheads="1"/>
          </p:cNvSpPr>
          <p:nvPr/>
        </p:nvSpPr>
        <p:spPr bwMode="auto">
          <a:xfrm>
            <a:off x="1090983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2971800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73152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56388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481731" y="3468142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[2,3,5,6]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P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1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17</a:t>
            </a:r>
            <a:r>
              <a:rPr lang="en-US" sz="1800" dirty="0">
                <a:cs typeface="Calibri" pitchFamily="34" charset="0"/>
              </a:rPr>
              <a:t>]</a:t>
            </a:r>
            <a:r>
              <a:rPr lang="en-US" sz="1800" dirty="0"/>
              <a:t>= K</a:t>
            </a:r>
            <a:r>
              <a:rPr lang="en-US" sz="1800" baseline="-25000" dirty="0"/>
              <a:t>1</a:t>
            </a:r>
            <a:r>
              <a:rPr lang="en-US" sz="1800" dirty="0"/>
              <a:t>[2,3,5,6]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[1,2,4,5]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        …..(</a:t>
            </a:r>
            <a:r>
              <a:rPr lang="en-US" sz="1800" dirty="0" err="1"/>
              <a:t>Eq</a:t>
            </a:r>
            <a:r>
              <a:rPr lang="en-US" sz="1800" dirty="0"/>
              <a:t>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P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2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/>
              <a:t>= K</a:t>
            </a:r>
            <a:r>
              <a:rPr lang="en-US" sz="1800" baseline="-25000" dirty="0"/>
              <a:t>2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…..(</a:t>
            </a:r>
            <a:r>
              <a:rPr lang="en-US" sz="1800" dirty="0" err="1"/>
              <a:t>Eq</a:t>
            </a:r>
            <a:r>
              <a:rPr lang="en-US" sz="1800" dirty="0"/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2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/>
              <a:t>= K</a:t>
            </a:r>
            <a:r>
              <a:rPr lang="en-US" sz="1800" baseline="-25000" dirty="0"/>
              <a:t>4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…..(</a:t>
            </a:r>
            <a:r>
              <a:rPr lang="en-US" sz="1800" dirty="0" err="1"/>
              <a:t>Eq</a:t>
            </a:r>
            <a:r>
              <a:rPr lang="en-US" sz="1800" dirty="0"/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3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17</a:t>
            </a:r>
            <a:r>
              <a:rPr lang="en-US" sz="1800" dirty="0">
                <a:cs typeface="Calibri" pitchFamily="34" charset="0"/>
              </a:rPr>
              <a:t>]</a:t>
            </a:r>
            <a:r>
              <a:rPr lang="en-US" sz="1800" dirty="0"/>
              <a:t>= K</a:t>
            </a:r>
            <a:r>
              <a:rPr lang="en-US" sz="1800" baseline="-25000" dirty="0"/>
              <a:t>5</a:t>
            </a:r>
            <a:r>
              <a:rPr lang="en-US" sz="1800" dirty="0"/>
              <a:t>[2,3,5,6]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[1,2,4,5]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cs typeface="Calibri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cs typeface="Calibri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cs typeface="Calibri" pitchFamily="34" charset="0"/>
              </a:rPr>
              <a:t>         P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P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1,2,3,4,5,8,14,25</a:t>
            </a:r>
            <a:r>
              <a:rPr lang="en-US" sz="1800" dirty="0">
                <a:cs typeface="Calibri" pitchFamily="34" charset="0"/>
              </a:rPr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1,2,3,4,5,8,14,25</a:t>
            </a:r>
            <a:r>
              <a:rPr lang="en-US" sz="1800" dirty="0">
                <a:cs typeface="Calibri" pitchFamily="34" charset="0"/>
              </a:rPr>
              <a:t>] </a:t>
            </a:r>
            <a:r>
              <a:rPr lang="en-US" sz="1800" dirty="0"/>
              <a:t>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                     K</a:t>
            </a:r>
            <a:r>
              <a:rPr lang="en-US" sz="1800" baseline="-25000" dirty="0"/>
              <a:t>1</a:t>
            </a:r>
            <a:r>
              <a:rPr lang="en-US" sz="1800" dirty="0"/>
              <a:t>[2,3,5,6]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2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4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5</a:t>
            </a:r>
            <a:r>
              <a:rPr lang="en-US" sz="1800" dirty="0"/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           p= p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p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/>
              <a:t>+p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q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/>
              <a:t>+p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/>
              <a:t>q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+4(q</a:t>
            </a:r>
            <a:r>
              <a:rPr lang="en-US" sz="1800" baseline="-25000" dirty="0"/>
              <a:t>A</a:t>
            </a:r>
            <a:r>
              <a:rPr lang="en-US" sz="1800" dirty="0"/>
              <a:t>p</a:t>
            </a:r>
            <a:r>
              <a:rPr lang="en-US" sz="1800" baseline="-25000" dirty="0"/>
              <a:t>B</a:t>
            </a:r>
            <a:r>
              <a:rPr lang="en-US" sz="1800" dirty="0"/>
              <a:t>q</a:t>
            </a:r>
            <a:r>
              <a:rPr lang="en-US" sz="1800" baseline="-25000" dirty="0"/>
              <a:t>B</a:t>
            </a:r>
            <a:r>
              <a:rPr lang="en-US" sz="1800" dirty="0"/>
              <a:t>p</a:t>
            </a:r>
            <a:r>
              <a:rPr lang="en-US" sz="1800" baseline="-25000" dirty="0"/>
              <a:t>A</a:t>
            </a:r>
            <a:r>
              <a:rPr lang="en-US" sz="1800" dirty="0"/>
              <a:t>)+q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q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>
                <a:latin typeface="Math1Mono"/>
              </a:rPr>
              <a:t>≅</a:t>
            </a:r>
            <a:r>
              <a:rPr lang="en-US" sz="1800" dirty="0"/>
              <a:t>.519=.5+1.22x2</a:t>
            </a:r>
            <a:r>
              <a:rPr lang="en-US" sz="1800" baseline="30000" dirty="0"/>
              <a:t>-6</a:t>
            </a:r>
            <a:r>
              <a:rPr lang="en-US" sz="1800" dirty="0"/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           where q</a:t>
            </a:r>
            <a:r>
              <a:rPr lang="en-US" sz="1800" baseline="-25000" dirty="0"/>
              <a:t>i</a:t>
            </a:r>
            <a:r>
              <a:rPr lang="en-US" sz="1800" dirty="0"/>
              <a:t>=1-p</a:t>
            </a:r>
            <a:r>
              <a:rPr lang="en-US" sz="1800" baseline="-25000" dirty="0"/>
              <a:t>i</a:t>
            </a:r>
            <a:r>
              <a:rPr lang="en-US" sz="1800" dirty="0"/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Suppose we decide, based on an excess (e), of LHS values.  Odds of right answer is r=(p/q)</a:t>
            </a:r>
            <a:r>
              <a:rPr lang="en-US" sz="1800" baseline="30000" dirty="0"/>
              <a:t>e</a:t>
            </a:r>
            <a:r>
              <a:rPr lang="en-US" sz="1800" dirty="0"/>
              <a:t>.  For example, if e= 64, r</a:t>
            </a:r>
            <a:r>
              <a:rPr lang="en-US" sz="1800" dirty="0">
                <a:latin typeface="Math1Mono"/>
              </a:rPr>
              <a:t> ≅</a:t>
            </a:r>
            <a:r>
              <a:rPr lang="en-US" sz="1800" dirty="0"/>
              <a:t>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057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1238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,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[16,20]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57400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57400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124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57400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4876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57400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4196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114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6482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40334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40334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16534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33400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12134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29000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29000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29000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57200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1828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752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8382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4889615" y="5791200"/>
            <a:ext cx="308904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60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600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13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2895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00800" y="2895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667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048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819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286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362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008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0558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7052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352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429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3886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00800" y="3886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733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657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0386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7908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267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343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7837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783734" y="2678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59934" y="36692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768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55534" y="160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72400" y="2602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72400" y="3669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72400" y="4507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29000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0668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6504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1978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38862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5814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416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035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4873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733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035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4873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730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673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676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5720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5240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7244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[4]</a:t>
            </a:r>
          </a:p>
        </p:txBody>
      </p:sp>
      <p:sp>
        <p:nvSpPr>
          <p:cNvPr id="150" name="Date Placeholder 149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2860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4721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8430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0375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3962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156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2971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166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19050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0995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3190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5052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267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4533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105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291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cs typeface="Calibri" pitchFamily="34" charset="0"/>
              </a:rPr>
              <a:t>P</a:t>
            </a:r>
            <a:r>
              <a:rPr lang="en-US" sz="2000" baseline="-25000" dirty="0">
                <a:cs typeface="Calibri" pitchFamily="34" charset="0"/>
              </a:rPr>
              <a:t>L</a:t>
            </a:r>
            <a:r>
              <a:rPr lang="en-US" sz="2000" dirty="0">
                <a:cs typeface="Calibri" pitchFamily="34" charset="0"/>
              </a:rPr>
              <a:t>[8,14,25]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solidFill>
                  <a:srgbClr val="33CC33"/>
                </a:solidFill>
                <a:cs typeface="Calibri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cs typeface="Calibri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cs typeface="Calibri" pitchFamily="34" charset="0"/>
              </a:rPr>
              <a:t>[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</a:rPr>
              <a:t>8,14,25</a:t>
            </a:r>
            <a:r>
              <a:rPr lang="en-US" sz="2000" dirty="0">
                <a:solidFill>
                  <a:srgbClr val="33CC33"/>
                </a:solidFill>
                <a:cs typeface="Calibri" pitchFamily="34" charset="0"/>
              </a:rPr>
              <a:t>]</a:t>
            </a:r>
            <a:r>
              <a:rPr lang="en-US" sz="2000" dirty="0"/>
              <a:t>= K</a:t>
            </a:r>
            <a:r>
              <a:rPr lang="en-US" sz="2000" baseline="-25000" dirty="0"/>
              <a:t>1</a:t>
            </a:r>
            <a:r>
              <a:rPr lang="en-US" sz="2000" dirty="0"/>
              <a:t>[25, 29]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P</a:t>
            </a:r>
            <a:r>
              <a:rPr lang="en-US" sz="2000" baseline="-25000" dirty="0"/>
              <a:t>R</a:t>
            </a:r>
            <a:r>
              <a:rPr lang="en-US" sz="2000" dirty="0"/>
              <a:t>[16,20]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 ……(</a:t>
            </a:r>
            <a:r>
              <a:rPr lang="en-US" sz="2000" dirty="0" err="1"/>
              <a:t>Eq</a:t>
            </a:r>
            <a:r>
              <a:rPr lang="en-US" sz="2000" dirty="0"/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cs typeface="Calibri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cs typeface="Calibri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cs typeface="Calibri" pitchFamily="34" charset="0"/>
              </a:rPr>
              <a:t>[8,14,25]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cs typeface="Calibri" pitchFamily="34" charset="0"/>
              </a:rPr>
              <a:t>R</a:t>
            </a:r>
            <a:r>
              <a:rPr lang="en-US" sz="2000" baseline="-25000" dirty="0">
                <a:cs typeface="Calibri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cs typeface="Calibri" pitchFamily="34" charset="0"/>
              </a:rPr>
              <a:t>[8,14,25]</a:t>
            </a:r>
            <a:r>
              <a:rPr lang="en-US" sz="2000" dirty="0"/>
              <a:t>= K</a:t>
            </a:r>
            <a:r>
              <a:rPr lang="en-US" sz="2000" baseline="-25000" dirty="0"/>
              <a:t>3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solidFill>
                  <a:srgbClr val="33CC33"/>
                </a:solidFill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</a:rPr>
              <a:t>2</a:t>
            </a:r>
            <a:r>
              <a:rPr lang="en-US" sz="2000" dirty="0">
                <a:solidFill>
                  <a:srgbClr val="33CC33"/>
                </a:solidFill>
              </a:rPr>
              <a:t>[17]</a:t>
            </a:r>
            <a:r>
              <a:rPr lang="en-US" sz="2000" dirty="0"/>
              <a:t>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cs typeface="Calibri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cs typeface="Calibri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cs typeface="Calibri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cs typeface="Calibri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cs typeface="Calibri" pitchFamily="34" charset="0"/>
              </a:rPr>
              <a:t>,8,14,25]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cs typeface="Calibri" pitchFamily="34" charset="0"/>
              </a:rPr>
              <a:t>R</a:t>
            </a:r>
            <a:r>
              <a:rPr lang="en-US" sz="2000" baseline="-25000" dirty="0">
                <a:cs typeface="Calibri" pitchFamily="34" charset="0"/>
              </a:rPr>
              <a:t>5</a:t>
            </a:r>
            <a:r>
              <a:rPr lang="en-US" sz="2000" dirty="0">
                <a:cs typeface="Calibri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cs typeface="Calibri" pitchFamily="34" charset="0"/>
              </a:rPr>
              <a:t>3,8,14,25</a:t>
            </a:r>
            <a:r>
              <a:rPr lang="en-US" sz="2000" dirty="0">
                <a:cs typeface="Calibri" pitchFamily="34" charset="0"/>
              </a:rPr>
              <a:t>]</a:t>
            </a:r>
            <a:r>
              <a:rPr lang="en-US" sz="2000" dirty="0"/>
              <a:t>= K</a:t>
            </a:r>
            <a:r>
              <a:rPr lang="en-US" sz="2000" baseline="-25000" dirty="0"/>
              <a:t>5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[17]</a:t>
            </a:r>
            <a:r>
              <a:rPr lang="en-US" sz="2000" dirty="0"/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cs typeface="Calibri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cs typeface="Calibri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cs typeface="Calibri" pitchFamily="34" charset="0"/>
              </a:rPr>
              <a:t>[17]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solidFill>
                  <a:srgbClr val="FF0000"/>
                </a:solidFill>
                <a:cs typeface="Calibri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cs typeface="Calibri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cs typeface="Calibri" pitchFamily="34" charset="0"/>
              </a:rPr>
              <a:t>[17]</a:t>
            </a:r>
            <a:r>
              <a:rPr lang="en-US" sz="2000" dirty="0"/>
              <a:t>= K</a:t>
            </a:r>
            <a:r>
              <a:rPr lang="en-US" sz="2000" baseline="-25000" dirty="0"/>
              <a:t>4</a:t>
            </a:r>
            <a:r>
              <a:rPr lang="en-US" sz="2000" dirty="0"/>
              <a:t>[4]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/>
              <a:t>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                                ……(</a:t>
            </a:r>
            <a:r>
              <a:rPr lang="en-US" sz="2000" dirty="0" err="1"/>
              <a:t>Eq</a:t>
            </a:r>
            <a:r>
              <a:rPr lang="en-US" sz="2000" dirty="0"/>
              <a:t>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cs typeface="Calibri" pitchFamily="34" charset="0"/>
              </a:rPr>
              <a:t>R</a:t>
            </a:r>
            <a:r>
              <a:rPr lang="en-US" sz="2000" baseline="-25000" dirty="0">
                <a:cs typeface="Calibri" pitchFamily="34" charset="0"/>
              </a:rPr>
              <a:t>5</a:t>
            </a:r>
            <a:r>
              <a:rPr lang="en-US" sz="2000" dirty="0">
                <a:cs typeface="Calibri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cs typeface="Calibri" pitchFamily="34" charset="0"/>
              </a:rPr>
              <a:t>3,8,14,25</a:t>
            </a:r>
            <a:r>
              <a:rPr lang="en-US" sz="2000" dirty="0">
                <a:cs typeface="Calibri" pitchFamily="34" charset="0"/>
              </a:rPr>
              <a:t>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cs typeface="Calibri" pitchFamily="34" charset="0"/>
              </a:rPr>
              <a:t>R</a:t>
            </a:r>
            <a:r>
              <a:rPr lang="en-US" sz="2000" baseline="-25000" dirty="0">
                <a:cs typeface="Calibri" pitchFamily="34" charset="0"/>
              </a:rPr>
              <a:t>7</a:t>
            </a:r>
            <a:r>
              <a:rPr lang="en-US" sz="2000" dirty="0">
                <a:cs typeface="Calibri" pitchFamily="34" charset="0"/>
              </a:rPr>
              <a:t>[3,8,14,25]</a:t>
            </a:r>
            <a:r>
              <a:rPr lang="en-US" sz="2000" dirty="0"/>
              <a:t>= K</a:t>
            </a:r>
            <a:r>
              <a:rPr lang="en-US" sz="2000" baseline="-25000" dirty="0"/>
              <a:t>7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R</a:t>
            </a:r>
            <a:r>
              <a:rPr lang="en-US" sz="2000" baseline="-25000" dirty="0"/>
              <a:t>6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00FF"/>
                </a:solidFill>
              </a:rPr>
              <a:t>17</a:t>
            </a:r>
            <a:r>
              <a:rPr lang="en-US" sz="2000" dirty="0"/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cs typeface="Calibri" pitchFamily="34" charset="0"/>
              </a:rPr>
              <a:t>C</a:t>
            </a:r>
            <a:r>
              <a:rPr lang="en-US" sz="2000" baseline="-25000" dirty="0">
                <a:cs typeface="Calibri" pitchFamily="34" charset="0"/>
              </a:rPr>
              <a:t>L</a:t>
            </a:r>
            <a:r>
              <a:rPr lang="en-US" sz="2000" dirty="0">
                <a:cs typeface="Calibri" pitchFamily="34" charset="0"/>
              </a:rPr>
              <a:t>[17]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cs typeface="Calibri" pitchFamily="34" charset="0"/>
              </a:rPr>
              <a:t>R</a:t>
            </a:r>
            <a:r>
              <a:rPr lang="en-US" sz="2000" baseline="-25000" dirty="0">
                <a:cs typeface="Calibri" pitchFamily="34" charset="0"/>
              </a:rPr>
              <a:t>6</a:t>
            </a:r>
            <a:r>
              <a:rPr lang="en-US" sz="2000" dirty="0">
                <a:cs typeface="Calibri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17</a:t>
            </a:r>
            <a:r>
              <a:rPr lang="en-US" sz="2000" dirty="0">
                <a:cs typeface="Calibri" pitchFamily="34" charset="0"/>
              </a:rPr>
              <a:t>]</a:t>
            </a:r>
            <a:r>
              <a:rPr lang="en-US" sz="2000" dirty="0"/>
              <a:t>= K</a:t>
            </a:r>
            <a:r>
              <a:rPr lang="en-US" sz="2000" baseline="-25000" dirty="0"/>
              <a:t>8</a:t>
            </a:r>
            <a:r>
              <a:rPr lang="en-US" sz="2000" dirty="0"/>
              <a:t>[2,3,5,6]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</a:t>
            </a:r>
            <a:r>
              <a:rPr lang="en-US" sz="2000" baseline="-25000" dirty="0"/>
              <a:t>R</a:t>
            </a:r>
            <a:r>
              <a:rPr lang="en-US" sz="2000" dirty="0"/>
              <a:t>[1,2,4,5]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             ...….(Eq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/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This holds with probability:  p</a:t>
            </a:r>
            <a:r>
              <a:rPr lang="en-US" sz="2000" dirty="0">
                <a:latin typeface="Math1Mono"/>
              </a:rPr>
              <a:t>≅</a:t>
            </a:r>
            <a:r>
              <a:rPr lang="en-US" sz="2000" dirty="0"/>
              <a:t> 0.500596 </a:t>
            </a:r>
            <a:r>
              <a:rPr lang="en-US" sz="2000" dirty="0">
                <a:latin typeface="Math1Mono"/>
              </a:rPr>
              <a:t>=</a:t>
            </a:r>
            <a:r>
              <a:rPr lang="en-US" sz="2000" dirty="0"/>
              <a:t>.50+1.22x2</a:t>
            </a:r>
            <a:r>
              <a:rPr lang="en-US" sz="2000" baseline="30000" dirty="0"/>
              <a:t>-11</a:t>
            </a:r>
            <a:r>
              <a:rPr lang="en-US" sz="2000" dirty="0"/>
              <a:t>.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Pattern: E-DCA-ACD-DCA-A.  Note L</a:t>
            </a:r>
            <a:r>
              <a:rPr lang="en-US" sz="2000" baseline="-25000" dirty="0"/>
              <a:t>i</a:t>
            </a:r>
            <a:r>
              <a:rPr lang="en-US" sz="2000" dirty="0"/>
              <a:t>=R</a:t>
            </a:r>
            <a:r>
              <a:rPr lang="en-US" sz="2000" baseline="-25000" dirty="0"/>
              <a:t>i-1</a:t>
            </a:r>
            <a:r>
              <a:rPr lang="en-US" sz="2000" dirty="0"/>
              <a:t>, L</a:t>
            </a:r>
            <a:r>
              <a:rPr lang="en-US" sz="2000" baseline="-25000" dirty="0"/>
              <a:t>i </a:t>
            </a:r>
            <a:r>
              <a:rPr lang="en-US" sz="2000" dirty="0">
                <a:latin typeface="Math1Mono"/>
              </a:rPr>
              <a:t>⨁ </a:t>
            </a:r>
            <a:r>
              <a:rPr lang="en-US" sz="2000" dirty="0"/>
              <a:t>R</a:t>
            </a:r>
            <a:r>
              <a:rPr lang="en-US" sz="2000" baseline="-25000" dirty="0"/>
              <a:t>i+1</a:t>
            </a:r>
            <a:r>
              <a:rPr lang="en-US" sz="2000" dirty="0"/>
              <a:t>=L</a:t>
            </a:r>
            <a:r>
              <a:rPr lang="en-US" sz="2000" baseline="-25000" dirty="0"/>
              <a:t>i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baseline="-25000" dirty="0"/>
              <a:t> </a:t>
            </a:r>
            <a:r>
              <a:rPr lang="en-US" sz="2000" dirty="0"/>
              <a:t>L</a:t>
            </a:r>
            <a:r>
              <a:rPr lang="en-US" sz="2000" baseline="-25000" dirty="0"/>
              <a:t>i+2</a:t>
            </a:r>
            <a:r>
              <a:rPr lang="en-US" sz="2000" dirty="0"/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1		P</a:t>
            </a:r>
            <a:r>
              <a:rPr kumimoji="1" lang="en-US" sz="2000" baseline="-25000" dirty="0">
                <a:latin typeface="Arial" pitchFamily="34" charset="0"/>
              </a:rPr>
              <a:t>L</a:t>
            </a:r>
            <a:r>
              <a:rPr kumimoji="1" lang="en-US" sz="2000" dirty="0">
                <a:latin typeface="Arial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[8,14,25]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 </a:t>
            </a:r>
            <a:r>
              <a:rPr kumimoji="1" lang="en-US" sz="2000" dirty="0">
                <a:latin typeface="Arial" pitchFamily="34" charset="0"/>
              </a:rPr>
              <a:t>P</a:t>
            </a:r>
            <a:r>
              <a:rPr kumimoji="1" lang="en-US" sz="2000" baseline="-25000" dirty="0">
                <a:latin typeface="Arial" pitchFamily="34" charset="0"/>
              </a:rPr>
              <a:t>R</a:t>
            </a:r>
            <a:r>
              <a:rPr kumimoji="1" lang="en-US" sz="2000" dirty="0">
                <a:latin typeface="Arial" pitchFamily="34" charset="0"/>
              </a:rPr>
              <a:t>[16,20]   =   K</a:t>
            </a:r>
            <a:r>
              <a:rPr kumimoji="1" lang="en-US" sz="2000" baseline="-25000" dirty="0">
                <a:latin typeface="Arial" pitchFamily="34" charset="0"/>
              </a:rPr>
              <a:t>1</a:t>
            </a:r>
            <a:r>
              <a:rPr kumimoji="1" lang="en-US" sz="2000" dirty="0">
                <a:latin typeface="Arial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[8,14,25]</a:t>
            </a:r>
            <a:r>
              <a:rPr kumimoji="1" lang="en-US" sz="2000" dirty="0">
                <a:latin typeface="Arial" pitchFamily="34" charset="0"/>
              </a:rPr>
              <a:t> </a:t>
            </a:r>
            <a:r>
              <a:rPr lang="en-US" sz="2000" dirty="0">
                <a:latin typeface="Math1Mono"/>
              </a:rPr>
              <a:t>⨁</a:t>
            </a:r>
            <a:r>
              <a:rPr kumimoji="1" lang="en-US" sz="2000" dirty="0">
                <a:latin typeface="Math1" pitchFamily="2" charset="2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[8,14,25]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        =   K</a:t>
            </a:r>
            <a:r>
              <a:rPr kumimoji="1" lang="en-US" sz="2000" baseline="-25000" dirty="0">
                <a:latin typeface="Arial" pitchFamily="34" charset="0"/>
              </a:rPr>
              <a:t>3</a:t>
            </a:r>
            <a:r>
              <a:rPr kumimoji="1" lang="en-US" sz="2000" dirty="0">
                <a:latin typeface="Arial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Math1" pitchFamily="2" charset="2"/>
              </a:rPr>
              <a:t>       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[3]</a:t>
            </a:r>
            <a:r>
              <a:rPr kumimoji="1" lang="en-US" sz="2000" dirty="0">
                <a:latin typeface="Arial" pitchFamily="34" charset="0"/>
              </a:rPr>
              <a:t>               =   K</a:t>
            </a:r>
            <a:r>
              <a:rPr kumimoji="1" lang="en-US" sz="2000" baseline="-25000" dirty="0">
                <a:latin typeface="Arial" pitchFamily="34" charset="0"/>
              </a:rPr>
              <a:t>4</a:t>
            </a:r>
            <a:r>
              <a:rPr kumimoji="1" lang="en-US" sz="2000" dirty="0">
                <a:latin typeface="Arial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[3,8,14,25]</a:t>
            </a:r>
            <a:r>
              <a:rPr kumimoji="1" lang="en-US" sz="2000" dirty="0">
                <a:latin typeface="Arial" pitchFamily="34" charset="0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[3,8,14,25]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      =   K</a:t>
            </a:r>
            <a:r>
              <a:rPr kumimoji="1" lang="en-US" sz="2000" baseline="-25000" dirty="0">
                <a:latin typeface="Arial" pitchFamily="34" charset="0"/>
              </a:rPr>
              <a:t>5</a:t>
            </a:r>
            <a:r>
              <a:rPr kumimoji="1" lang="en-US" sz="2000" dirty="0">
                <a:latin typeface="Arial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[3,8,14,25]</a:t>
            </a:r>
            <a:r>
              <a:rPr kumimoji="1" lang="en-US" sz="2000" dirty="0">
                <a:latin typeface="Arial" pitchFamily="34" charset="0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[3,8,14,25</a:t>
            </a:r>
            <a:r>
              <a:rPr kumimoji="1" lang="en-US" sz="2000" dirty="0">
                <a:latin typeface="Arial" pitchFamily="34" charset="0"/>
              </a:rPr>
              <a:t>]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      =   K</a:t>
            </a:r>
            <a:r>
              <a:rPr kumimoji="1" lang="en-US" sz="2000" baseline="-25000" dirty="0">
                <a:latin typeface="Arial" pitchFamily="34" charset="0"/>
              </a:rPr>
              <a:t>7</a:t>
            </a:r>
            <a:r>
              <a:rPr kumimoji="1" lang="en-US" sz="2000" dirty="0">
                <a:latin typeface="Arial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          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        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[3]</a:t>
            </a:r>
            <a:r>
              <a:rPr kumimoji="1" lang="en-US" sz="2000" dirty="0">
                <a:latin typeface="Arial" pitchFamily="34" charset="0"/>
              </a:rPr>
              <a:t>          =   K</a:t>
            </a:r>
            <a:r>
              <a:rPr kumimoji="1" lang="en-US" sz="2000" baseline="-25000" dirty="0">
                <a:latin typeface="Arial" pitchFamily="34" charset="0"/>
              </a:rPr>
              <a:t>8</a:t>
            </a:r>
            <a:r>
              <a:rPr kumimoji="1" lang="en-US" sz="2000" dirty="0">
                <a:latin typeface="Arial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[8,14,25]</a:t>
            </a:r>
            <a:r>
              <a:rPr kumimoji="1" lang="en-US" sz="2000" dirty="0">
                <a:latin typeface="Arial" pitchFamily="34" charset="0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[8,14,25]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        =   K</a:t>
            </a:r>
            <a:r>
              <a:rPr kumimoji="1" lang="en-US" sz="2000" baseline="-25000" dirty="0">
                <a:latin typeface="Arial" pitchFamily="34" charset="0"/>
              </a:rPr>
              <a:t>9</a:t>
            </a:r>
            <a:r>
              <a:rPr kumimoji="1" lang="en-US" sz="2000" dirty="0">
                <a:latin typeface="Arial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[8,14,25]</a:t>
            </a:r>
            <a:r>
              <a:rPr kumimoji="1" lang="en-US" sz="2000" dirty="0">
                <a:latin typeface="Arial" pitchFamily="34" charset="0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[8,14,25]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       =  K</a:t>
            </a:r>
            <a:r>
              <a:rPr kumimoji="1" lang="en-US" sz="2000" baseline="-25000" dirty="0">
                <a:latin typeface="Arial" pitchFamily="34" charset="0"/>
              </a:rPr>
              <a:t>11</a:t>
            </a:r>
            <a:r>
              <a:rPr kumimoji="1" lang="en-US" sz="2000" dirty="0">
                <a:latin typeface="Arial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[17]       </a:t>
            </a:r>
            <a:r>
              <a:rPr kumimoji="1" lang="en-US" sz="2000" dirty="0">
                <a:latin typeface="Arial" pitchFamily="34" charset="0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[17]       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Math1" pitchFamily="2" charset="2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[3]</a:t>
            </a:r>
            <a:r>
              <a:rPr kumimoji="1" lang="en-US" sz="2000" dirty="0">
                <a:latin typeface="Arial" pitchFamily="34" charset="0"/>
              </a:rPr>
              <a:t>          =  K</a:t>
            </a:r>
            <a:r>
              <a:rPr kumimoji="1" lang="en-US" sz="2000" baseline="-25000" dirty="0">
                <a:latin typeface="Arial" pitchFamily="34" charset="0"/>
              </a:rPr>
              <a:t>12</a:t>
            </a:r>
            <a:r>
              <a:rPr kumimoji="1" lang="en-US" sz="2000" dirty="0">
                <a:latin typeface="Arial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Arial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Arial" pitchFamily="34" charset="0"/>
              </a:rPr>
              <a:t>[3,8,14,25]</a:t>
            </a:r>
            <a:r>
              <a:rPr lang="en-US" sz="2000" dirty="0">
                <a:latin typeface="Math1Mono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[3,8,14,25]</a:t>
            </a:r>
            <a:r>
              <a:rPr lang="en-US" sz="2000" dirty="0">
                <a:latin typeface="Math1Mono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Arial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Arial" pitchFamily="34" charset="0"/>
              </a:rPr>
              <a:t>[17]</a:t>
            </a:r>
            <a:r>
              <a:rPr kumimoji="1" lang="en-US" sz="2000" dirty="0">
                <a:latin typeface="Arial" pitchFamily="34" charset="0"/>
              </a:rPr>
              <a:t>      =  K</a:t>
            </a:r>
            <a:r>
              <a:rPr kumimoji="1" lang="en-US" sz="2000" baseline="-25000" dirty="0">
                <a:latin typeface="Arial" pitchFamily="34" charset="0"/>
              </a:rPr>
              <a:t>13</a:t>
            </a:r>
            <a:r>
              <a:rPr kumimoji="1" lang="en-US" sz="2000" dirty="0">
                <a:latin typeface="Arial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Arial" pitchFamily="34" charset="0"/>
              </a:rPr>
              <a:t>15 	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Arial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Arial" pitchFamily="34" charset="0"/>
              </a:rPr>
              <a:t>[3,8,14,25]</a:t>
            </a:r>
            <a:r>
              <a:rPr lang="en-US" sz="2000" dirty="0">
                <a:latin typeface="Math1Mono"/>
              </a:rPr>
              <a:t> ⨁</a:t>
            </a:r>
            <a:r>
              <a:rPr kumimoji="1" lang="en-US" sz="2000" dirty="0">
                <a:latin typeface="Arial" pitchFamily="34" charset="0"/>
              </a:rPr>
              <a:t>C</a:t>
            </a:r>
            <a:r>
              <a:rPr kumimoji="1" lang="en-US" sz="2000" baseline="-25000" dirty="0">
                <a:latin typeface="Arial" pitchFamily="34" charset="0"/>
              </a:rPr>
              <a:t>L</a:t>
            </a:r>
            <a:r>
              <a:rPr kumimoji="1" lang="en-US" sz="2000" dirty="0">
                <a:latin typeface="Arial" pitchFamily="34" charset="0"/>
              </a:rPr>
              <a:t>[3,8,14,25]</a:t>
            </a:r>
            <a:r>
              <a:rPr kumimoji="1"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⨁ </a:t>
            </a:r>
            <a:r>
              <a:rPr kumimoji="1" lang="en-US" sz="2000" dirty="0">
                <a:latin typeface="Arial" pitchFamily="34" charset="0"/>
              </a:rPr>
              <a:t>C</a:t>
            </a:r>
            <a:r>
              <a:rPr kumimoji="1" lang="en-US" sz="2000" baseline="-25000" dirty="0">
                <a:latin typeface="Arial" pitchFamily="34" charset="0"/>
              </a:rPr>
              <a:t>R</a:t>
            </a:r>
            <a:r>
              <a:rPr kumimoji="1" lang="en-US" sz="2000" dirty="0">
                <a:latin typeface="Arial" pitchFamily="34" charset="0"/>
              </a:rPr>
              <a:t>[17]        =  K</a:t>
            </a:r>
            <a:r>
              <a:rPr kumimoji="1" lang="en-US" sz="2000" baseline="-25000" dirty="0">
                <a:latin typeface="Arial" pitchFamily="34" charset="0"/>
              </a:rPr>
              <a:t>15</a:t>
            </a:r>
            <a:r>
              <a:rPr kumimoji="1" lang="en-US" sz="2000" dirty="0">
                <a:latin typeface="Arial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Adding and canceling: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P</a:t>
            </a:r>
            <a:r>
              <a:rPr lang="en-US" sz="2000" baseline="-25000" dirty="0"/>
              <a:t>L</a:t>
            </a:r>
            <a:r>
              <a:rPr lang="en-US" sz="2000" dirty="0"/>
              <a:t>[8,14,25]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P</a:t>
            </a:r>
            <a:r>
              <a:rPr lang="en-US" sz="2000" baseline="-25000" dirty="0"/>
              <a:t>R</a:t>
            </a:r>
            <a:r>
              <a:rPr lang="en-US" sz="2000" dirty="0"/>
              <a:t>[16,20]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</a:t>
            </a:r>
            <a:r>
              <a:rPr lang="en-US" sz="2000" baseline="-25000" dirty="0"/>
              <a:t>L</a:t>
            </a:r>
            <a:r>
              <a:rPr lang="en-US" sz="2000" dirty="0"/>
              <a:t>[3,8,14,25]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</a:t>
            </a:r>
            <a:r>
              <a:rPr lang="en-US" sz="2000" baseline="-25000" dirty="0"/>
              <a:t>R</a:t>
            </a:r>
            <a:r>
              <a:rPr lang="en-US" sz="2000" dirty="0"/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            K</a:t>
            </a:r>
            <a:r>
              <a:rPr lang="en-US" sz="2000" baseline="-25000" dirty="0"/>
              <a:t>1</a:t>
            </a:r>
            <a:r>
              <a:rPr lang="en-US" sz="2000" dirty="0"/>
              <a:t>[23,25]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3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4</a:t>
            </a:r>
            <a:r>
              <a:rPr lang="en-US" sz="2000" dirty="0"/>
              <a:t>[4]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5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7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8</a:t>
            </a:r>
            <a:r>
              <a:rPr lang="en-US" sz="2000" dirty="0"/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Math1" pitchFamily="2" charset="2"/>
              </a:rPr>
              <a:t>          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9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11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12</a:t>
            </a:r>
            <a:r>
              <a:rPr lang="en-US" sz="2000" dirty="0"/>
              <a:t>[4]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13</a:t>
            </a:r>
            <a:r>
              <a:rPr lang="en-US" sz="2000" dirty="0"/>
              <a:t>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15</a:t>
            </a:r>
            <a:r>
              <a:rPr lang="en-US" sz="2000" dirty="0"/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Linear cryptanalysis can be accomplished with ~2</a:t>
            </a:r>
            <a:r>
              <a:rPr lang="en-US" sz="2000" baseline="30000" dirty="0"/>
              <a:t>43</a:t>
            </a:r>
            <a:r>
              <a:rPr lang="en-US" sz="2000" dirty="0"/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/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</a:t>
            </a:r>
            <a:r>
              <a:rPr kumimoji="0" lang="en-US" sz="1800" dirty="0"/>
              <a:t>8,14,25</a:t>
            </a:r>
            <a:r>
              <a:rPr lang="en-US" sz="1800" dirty="0"/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L</a:t>
            </a:r>
            <a:r>
              <a:rPr lang="en-US" sz="1800" dirty="0"/>
              <a:t>[</a:t>
            </a:r>
            <a:r>
              <a:rPr kumimoji="0" lang="en-US" sz="1800" dirty="0"/>
              <a:t>3,8,14,25</a:t>
            </a:r>
            <a:r>
              <a:rPr lang="en-US" sz="1800" dirty="0"/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[17]= K</a:t>
            </a:r>
            <a:r>
              <a:rPr lang="en-US" sz="1800" baseline="-25000" dirty="0"/>
              <a:t>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3</a:t>
            </a:r>
            <a:r>
              <a:rPr lang="en-US" sz="1800" dirty="0"/>
              <a:t>[4]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4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6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7</a:t>
            </a:r>
            <a:r>
              <a:rPr lang="en-US" sz="1800" dirty="0"/>
              <a:t>[4]</a:t>
            </a:r>
            <a:r>
              <a:rPr lang="en-US" sz="1800" dirty="0">
                <a:latin typeface="Math1Mono"/>
              </a:rPr>
              <a:t>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Math1Mono"/>
              </a:rPr>
              <a:t>                                </a:t>
            </a:r>
            <a:r>
              <a:rPr lang="en-US" sz="1800" dirty="0"/>
              <a:t>K</a:t>
            </a:r>
            <a:r>
              <a:rPr lang="en-US" sz="1800" baseline="-25000" dirty="0"/>
              <a:t>8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K</a:t>
            </a:r>
            <a:r>
              <a:rPr lang="en-US" sz="1800" baseline="-25000" dirty="0"/>
              <a:t>10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11</a:t>
            </a:r>
            <a:r>
              <a:rPr lang="en-US" sz="1800" dirty="0"/>
              <a:t>[4]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12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14</a:t>
            </a:r>
            <a:r>
              <a:rPr lang="en-US" sz="1800" dirty="0"/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/>
              <a:t>with probability </a:t>
            </a:r>
            <a:r>
              <a:rPr lang="en-US" sz="1800" b="1" dirty="0">
                <a:solidFill>
                  <a:schemeClr val="accent2"/>
                </a:solidFill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/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</a:t>
            </a:r>
            <a:r>
              <a:rPr kumimoji="0" lang="en-US" sz="1800" dirty="0"/>
              <a:t>8,14,25</a:t>
            </a:r>
            <a:r>
              <a:rPr lang="en-US" sz="1800" dirty="0"/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L</a:t>
            </a:r>
            <a:r>
              <a:rPr lang="en-US" sz="1800" dirty="0"/>
              <a:t>[</a:t>
            </a:r>
            <a:r>
              <a:rPr kumimoji="0" lang="en-US" sz="1800" dirty="0"/>
              <a:t>3,8,14,25</a:t>
            </a:r>
            <a:r>
              <a:rPr lang="en-US" sz="1800" dirty="0"/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[17]= K</a:t>
            </a:r>
            <a:r>
              <a:rPr lang="en-US" sz="1800" baseline="-25000" dirty="0"/>
              <a:t>13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12</a:t>
            </a:r>
            <a:r>
              <a:rPr lang="en-US" sz="1800" dirty="0"/>
              <a:t>[24]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11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9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Math1Mono"/>
              </a:rPr>
              <a:t>                                </a:t>
            </a:r>
            <a:r>
              <a:rPr lang="en-US" sz="1800" dirty="0"/>
              <a:t>K</a:t>
            </a:r>
            <a:r>
              <a:rPr lang="en-US" sz="1800" baseline="-25000" dirty="0"/>
              <a:t>8</a:t>
            </a:r>
            <a:r>
              <a:rPr lang="en-US" sz="1800" dirty="0"/>
              <a:t>[24]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K</a:t>
            </a:r>
            <a:r>
              <a:rPr lang="en-US" sz="1800" baseline="-25000" dirty="0"/>
              <a:t>7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5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4</a:t>
            </a:r>
            <a:r>
              <a:rPr lang="en-US" sz="1800" dirty="0"/>
              <a:t>[4]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1 </a:t>
            </a:r>
            <a:r>
              <a:rPr lang="en-US" sz="1800" dirty="0"/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with probability </a:t>
            </a:r>
            <a:r>
              <a:rPr lang="en-US" sz="1800" b="1" dirty="0">
                <a:solidFill>
                  <a:schemeClr val="accent2"/>
                </a:solidFill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ea typeface="PMingLiU" pitchFamily="18" charset="-12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ea typeface="PMingLiU" pitchFamily="18" charset="-12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8788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31891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4648199" y="3620092"/>
            <a:ext cx="3194304" cy="23562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4724399" y="3657923"/>
            <a:ext cx="3136392" cy="15512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7657049" y="28194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7162799" y="28133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5791199" y="3264086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4571999" y="3188208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6324599" y="3429000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4800599" y="3398520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5838364" y="3245643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4724399" y="31242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7848599" y="3124200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4724399" y="34747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6324599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6476999" y="304472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4663439" y="3855719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7842503" y="382828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4549681" y="2825496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4038599" y="28194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4648199" y="4918541"/>
            <a:ext cx="3194304" cy="23562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4724399" y="4971290"/>
            <a:ext cx="3136392" cy="1402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7657049" y="4117849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7162799" y="4111753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5791199" y="4562535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4571999" y="4486657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0" name="Line 8"/>
          <p:cNvSpPr>
            <a:spLocks noChangeShapeType="1"/>
          </p:cNvSpPr>
          <p:nvPr/>
        </p:nvSpPr>
        <p:spPr bwMode="auto">
          <a:xfrm flipH="1">
            <a:off x="6324599" y="4727449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11"/>
          <p:cNvSpPr>
            <a:spLocks noChangeShapeType="1"/>
          </p:cNvSpPr>
          <p:nvPr/>
        </p:nvSpPr>
        <p:spPr bwMode="auto">
          <a:xfrm flipH="1">
            <a:off x="4800599" y="4696969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5838364" y="4513136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4724399" y="4422649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7848599" y="4422649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4724399" y="4773169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" name="Line 11"/>
          <p:cNvSpPr>
            <a:spLocks noChangeShapeType="1"/>
          </p:cNvSpPr>
          <p:nvPr/>
        </p:nvSpPr>
        <p:spPr bwMode="auto">
          <a:xfrm flipH="1">
            <a:off x="6324599" y="4651249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6439948" y="4263926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4663439" y="515416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7842503" y="5126737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4549681" y="4123945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038599" y="41178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7650637" y="1590830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7162799" y="158473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4538460" y="159692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038599" y="159083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7693151" y="23561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7848599" y="2279904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7848599" y="2630424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4800599" y="2310384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2" name="Line 19"/>
          <p:cNvSpPr>
            <a:spLocks noChangeShapeType="1"/>
          </p:cNvSpPr>
          <p:nvPr/>
        </p:nvSpPr>
        <p:spPr bwMode="auto">
          <a:xfrm>
            <a:off x="7848599" y="3270504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800599" y="2462784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4800599" y="2557272"/>
            <a:ext cx="298094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7696199" y="201168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648199" y="208788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962399" y="213032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4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4343399" y="2282952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8243418" y="2011680"/>
            <a:ext cx="595782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5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924799" y="2197834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7848599" y="1898904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4800599" y="1926336"/>
            <a:ext cx="0" cy="2926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/>
              <a:t>Four round </a:t>
            </a:r>
            <a:r>
              <a:rPr lang="en-US" sz="1800" kern="0" dirty="0" err="1"/>
              <a:t>Feistel</a:t>
            </a:r>
            <a:r>
              <a:rPr lang="en-US" sz="1800" kern="0" dirty="0"/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Plaintext: P</a:t>
            </a:r>
            <a:r>
              <a:rPr lang="en-US" sz="1800" kern="0" dirty="0">
                <a:latin typeface="Times-Roman" charset="0"/>
              </a:rPr>
              <a:t>, </a:t>
            </a:r>
            <a:r>
              <a:rPr lang="en-US" sz="1800" kern="0" dirty="0"/>
              <a:t>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32-bit sub-keys: K</a:t>
            </a:r>
            <a:r>
              <a:rPr lang="en-US" sz="1800" kern="0" baseline="-25000" dirty="0"/>
              <a:t>0</a:t>
            </a:r>
            <a:r>
              <a:rPr lang="en-US" sz="1800" kern="0" dirty="0"/>
              <a:t>, K</a:t>
            </a:r>
            <a:r>
              <a:rPr lang="en-US" sz="1800" kern="0" baseline="-25000" dirty="0"/>
              <a:t>1</a:t>
            </a:r>
            <a:r>
              <a:rPr lang="en-US" sz="1800" kern="0" dirty="0"/>
              <a:t>, …, K</a:t>
            </a:r>
            <a:r>
              <a:rPr lang="en-US" sz="1800" kern="0" baseline="-25000" dirty="0"/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5602423" y="2596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108173" y="2590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495055" y="2602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1983973" y="2596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5602423" y="4654523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5108173" y="4648427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3736573" y="503857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2517373" y="5023331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0" name="Line 8"/>
          <p:cNvSpPr>
            <a:spLocks noChangeShapeType="1"/>
          </p:cNvSpPr>
          <p:nvPr/>
        </p:nvSpPr>
        <p:spPr bwMode="auto">
          <a:xfrm flipH="1">
            <a:off x="4269973" y="5212080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11"/>
          <p:cNvSpPr>
            <a:spLocks noChangeShapeType="1"/>
          </p:cNvSpPr>
          <p:nvPr/>
        </p:nvSpPr>
        <p:spPr bwMode="auto">
          <a:xfrm flipH="1">
            <a:off x="2745973" y="5233643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2669773" y="4959323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" name="Line 11"/>
          <p:cNvSpPr>
            <a:spLocks noChangeShapeType="1"/>
          </p:cNvSpPr>
          <p:nvPr/>
        </p:nvSpPr>
        <p:spPr bwMode="auto">
          <a:xfrm flipH="1">
            <a:off x="4269973" y="511172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4385322" y="48006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2517373" y="4648200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1983973" y="4654523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 flipV="1">
            <a:off x="5655664" y="601980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cxnSp>
        <p:nvCxnSpPr>
          <p:cNvPr id="3" name="Straight Arrow Connector 2"/>
          <p:cNvCxnSpPr>
            <a:stCxn id="115" idx="3"/>
          </p:cNvCxnSpPr>
          <p:nvPr/>
        </p:nvCxnSpPr>
        <p:spPr bwMode="auto">
          <a:xfrm>
            <a:off x="2877324" y="745123"/>
            <a:ext cx="2456676" cy="1233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667000" y="6156982"/>
            <a:ext cx="303580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5587628" y="6360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105400" y="6391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475451" y="629084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6324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2819400" y="8382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41573" y="566600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517373" y="577596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828800" y="5909846"/>
            <a:ext cx="6096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flipH="1">
            <a:off x="2211524" y="6019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174973" y="5681246"/>
            <a:ext cx="595782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5870173" y="5867174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602423" y="53340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108173" y="53340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517373" y="5379494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983973" y="5385817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H="1">
            <a:off x="2606039" y="2278973"/>
            <a:ext cx="3105636" cy="1621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2593573" y="2316803"/>
            <a:ext cx="3118103" cy="1063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5599650" y="15300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5105400" y="15240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3675613" y="1925745"/>
            <a:ext cx="518160" cy="27432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441173" y="18288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4193773" y="2133600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1"/>
          <p:cNvSpPr>
            <a:spLocks noChangeShapeType="1"/>
          </p:cNvSpPr>
          <p:nvPr/>
        </p:nvSpPr>
        <p:spPr bwMode="auto">
          <a:xfrm flipH="1">
            <a:off x="2669773" y="2039112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3802975" y="1905000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2593573" y="21336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>
            <a:off x="4193773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4419600" y="1676400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2492282" y="15361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1981200" y="15300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9"/>
          <p:cNvSpPr txBox="1">
            <a:spLocks noChangeArrowheads="1"/>
          </p:cNvSpPr>
          <p:nvPr/>
        </p:nvSpPr>
        <p:spPr bwMode="auto">
          <a:xfrm>
            <a:off x="5602423" y="36636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108173" y="3657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1" name="Text Box 9"/>
          <p:cNvSpPr txBox="1">
            <a:spLocks noChangeArrowheads="1"/>
          </p:cNvSpPr>
          <p:nvPr/>
        </p:nvSpPr>
        <p:spPr bwMode="auto">
          <a:xfrm>
            <a:off x="2495055" y="366979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1983973" y="3663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5105400" y="609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1981200" y="615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5635752" y="11430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cxnSp>
        <p:nvCxnSpPr>
          <p:cNvPr id="145" name="Straight Arrow Connector 144"/>
          <p:cNvCxnSpPr/>
          <p:nvPr/>
        </p:nvCxnSpPr>
        <p:spPr bwMode="auto">
          <a:xfrm>
            <a:off x="2743200" y="1304996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flipV="1">
            <a:off x="2590800" y="1353312"/>
            <a:ext cx="30906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9" name="Text Box 7"/>
          <p:cNvSpPr txBox="1">
            <a:spLocks noChangeArrowheads="1"/>
          </p:cNvSpPr>
          <p:nvPr/>
        </p:nvSpPr>
        <p:spPr bwMode="auto">
          <a:xfrm>
            <a:off x="5638800" y="930092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2432304" y="9144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4" name="Text Box 9"/>
          <p:cNvSpPr txBox="1">
            <a:spLocks noChangeArrowheads="1"/>
          </p:cNvSpPr>
          <p:nvPr/>
        </p:nvSpPr>
        <p:spPr bwMode="auto">
          <a:xfrm>
            <a:off x="1726615" y="946744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4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ine 11"/>
          <p:cNvSpPr>
            <a:spLocks noChangeShapeType="1"/>
          </p:cNvSpPr>
          <p:nvPr/>
        </p:nvSpPr>
        <p:spPr bwMode="auto">
          <a:xfrm flipH="1">
            <a:off x="2133600" y="1109472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6" name="Text Box 9"/>
          <p:cNvSpPr txBox="1">
            <a:spLocks noChangeArrowheads="1"/>
          </p:cNvSpPr>
          <p:nvPr/>
        </p:nvSpPr>
        <p:spPr bwMode="auto">
          <a:xfrm>
            <a:off x="6186019" y="930092"/>
            <a:ext cx="595782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5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Line 11"/>
          <p:cNvSpPr>
            <a:spLocks noChangeShapeType="1"/>
          </p:cNvSpPr>
          <p:nvPr/>
        </p:nvSpPr>
        <p:spPr bwMode="auto">
          <a:xfrm flipH="1">
            <a:off x="5867400" y="111624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6" name="Line 34"/>
          <p:cNvSpPr>
            <a:spLocks noChangeShapeType="1"/>
          </p:cNvSpPr>
          <p:nvPr/>
        </p:nvSpPr>
        <p:spPr bwMode="auto">
          <a:xfrm flipH="1">
            <a:off x="2590800" y="3317794"/>
            <a:ext cx="3120876" cy="15715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" name="Line 35"/>
          <p:cNvSpPr>
            <a:spLocks noChangeShapeType="1"/>
          </p:cNvSpPr>
          <p:nvPr/>
        </p:nvSpPr>
        <p:spPr bwMode="auto">
          <a:xfrm>
            <a:off x="2593573" y="3355624"/>
            <a:ext cx="3118103" cy="1063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8" name="Rectangle 6"/>
          <p:cNvSpPr>
            <a:spLocks noChangeArrowheads="1"/>
          </p:cNvSpPr>
          <p:nvPr/>
        </p:nvSpPr>
        <p:spPr bwMode="auto">
          <a:xfrm>
            <a:off x="3675613" y="2971800"/>
            <a:ext cx="518160" cy="27432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9" name="Text Box 7"/>
          <p:cNvSpPr txBox="1">
            <a:spLocks noChangeArrowheads="1"/>
          </p:cNvSpPr>
          <p:nvPr/>
        </p:nvSpPr>
        <p:spPr bwMode="auto">
          <a:xfrm>
            <a:off x="2441173" y="2895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90" name="Line 8"/>
          <p:cNvSpPr>
            <a:spLocks noChangeShapeType="1"/>
          </p:cNvSpPr>
          <p:nvPr/>
        </p:nvSpPr>
        <p:spPr bwMode="auto">
          <a:xfrm flipH="1">
            <a:off x="4193773" y="3172421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1" name="Line 11"/>
          <p:cNvSpPr>
            <a:spLocks noChangeShapeType="1"/>
          </p:cNvSpPr>
          <p:nvPr/>
        </p:nvSpPr>
        <p:spPr bwMode="auto">
          <a:xfrm flipH="1">
            <a:off x="2669773" y="3077933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2" name="Text Box 12"/>
          <p:cNvSpPr txBox="1">
            <a:spLocks noChangeArrowheads="1"/>
          </p:cNvSpPr>
          <p:nvPr/>
        </p:nvSpPr>
        <p:spPr bwMode="auto">
          <a:xfrm>
            <a:off x="3802975" y="2958108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193" name="Line 19"/>
          <p:cNvSpPr>
            <a:spLocks noChangeShapeType="1"/>
          </p:cNvSpPr>
          <p:nvPr/>
        </p:nvSpPr>
        <p:spPr bwMode="auto">
          <a:xfrm>
            <a:off x="2593573" y="3172421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11"/>
          <p:cNvSpPr>
            <a:spLocks noChangeShapeType="1"/>
          </p:cNvSpPr>
          <p:nvPr/>
        </p:nvSpPr>
        <p:spPr bwMode="auto">
          <a:xfrm flipH="1">
            <a:off x="4193773" y="303221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Line 34"/>
          <p:cNvSpPr>
            <a:spLocks noChangeShapeType="1"/>
          </p:cNvSpPr>
          <p:nvPr/>
        </p:nvSpPr>
        <p:spPr bwMode="auto">
          <a:xfrm flipH="1">
            <a:off x="2606040" y="4343401"/>
            <a:ext cx="3105636" cy="16365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" name="Line 35"/>
          <p:cNvSpPr>
            <a:spLocks noChangeShapeType="1"/>
          </p:cNvSpPr>
          <p:nvPr/>
        </p:nvSpPr>
        <p:spPr bwMode="auto">
          <a:xfrm>
            <a:off x="2593573" y="4381231"/>
            <a:ext cx="3118103" cy="1063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7" name="Rectangle 6"/>
          <p:cNvSpPr>
            <a:spLocks noChangeArrowheads="1"/>
          </p:cNvSpPr>
          <p:nvPr/>
        </p:nvSpPr>
        <p:spPr bwMode="auto">
          <a:xfrm>
            <a:off x="3675613" y="4038600"/>
            <a:ext cx="518160" cy="27432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8" name="Text Box 7"/>
          <p:cNvSpPr txBox="1">
            <a:spLocks noChangeArrowheads="1"/>
          </p:cNvSpPr>
          <p:nvPr/>
        </p:nvSpPr>
        <p:spPr bwMode="auto">
          <a:xfrm>
            <a:off x="2441173" y="39624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99" name="Line 8"/>
          <p:cNvSpPr>
            <a:spLocks noChangeShapeType="1"/>
          </p:cNvSpPr>
          <p:nvPr/>
        </p:nvSpPr>
        <p:spPr bwMode="auto">
          <a:xfrm flipH="1">
            <a:off x="4193773" y="4236720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0" name="Line 11"/>
          <p:cNvSpPr>
            <a:spLocks noChangeShapeType="1"/>
          </p:cNvSpPr>
          <p:nvPr/>
        </p:nvSpPr>
        <p:spPr bwMode="auto">
          <a:xfrm flipH="1">
            <a:off x="2669773" y="4142232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1" name="Line 19"/>
          <p:cNvSpPr>
            <a:spLocks noChangeShapeType="1"/>
          </p:cNvSpPr>
          <p:nvPr/>
        </p:nvSpPr>
        <p:spPr bwMode="auto">
          <a:xfrm>
            <a:off x="2593573" y="42367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2" name="Line 11"/>
          <p:cNvSpPr>
            <a:spLocks noChangeShapeType="1"/>
          </p:cNvSpPr>
          <p:nvPr/>
        </p:nvSpPr>
        <p:spPr bwMode="auto">
          <a:xfrm flipH="1">
            <a:off x="4193773" y="4096512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3" name="Text Box 12"/>
          <p:cNvSpPr txBox="1">
            <a:spLocks noChangeArrowheads="1"/>
          </p:cNvSpPr>
          <p:nvPr/>
        </p:nvSpPr>
        <p:spPr bwMode="auto">
          <a:xfrm>
            <a:off x="3812773" y="4004846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204" name="Text Box 12"/>
          <p:cNvSpPr txBox="1">
            <a:spLocks noChangeArrowheads="1"/>
          </p:cNvSpPr>
          <p:nvPr/>
        </p:nvSpPr>
        <p:spPr bwMode="auto">
          <a:xfrm>
            <a:off x="3812773" y="4995446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205" name="Line 19"/>
          <p:cNvSpPr>
            <a:spLocks noChangeShapeType="1"/>
          </p:cNvSpPr>
          <p:nvPr/>
        </p:nvSpPr>
        <p:spPr bwMode="auto">
          <a:xfrm>
            <a:off x="2590800" y="2438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" name="Line 19"/>
          <p:cNvSpPr>
            <a:spLocks noChangeShapeType="1"/>
          </p:cNvSpPr>
          <p:nvPr/>
        </p:nvSpPr>
        <p:spPr bwMode="auto">
          <a:xfrm>
            <a:off x="5715000" y="2407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" name="Line 19"/>
          <p:cNvSpPr>
            <a:spLocks noChangeShapeType="1"/>
          </p:cNvSpPr>
          <p:nvPr/>
        </p:nvSpPr>
        <p:spPr bwMode="auto">
          <a:xfrm>
            <a:off x="2590800" y="3493008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8" name="Line 19"/>
          <p:cNvSpPr>
            <a:spLocks noChangeShapeType="1"/>
          </p:cNvSpPr>
          <p:nvPr/>
        </p:nvSpPr>
        <p:spPr bwMode="auto">
          <a:xfrm>
            <a:off x="5715000" y="34747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9" name="Line 19"/>
          <p:cNvSpPr>
            <a:spLocks noChangeShapeType="1"/>
          </p:cNvSpPr>
          <p:nvPr/>
        </p:nvSpPr>
        <p:spPr bwMode="auto">
          <a:xfrm>
            <a:off x="2606040" y="449580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auto">
          <a:xfrm>
            <a:off x="5715000" y="449580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1" name="Line 19"/>
          <p:cNvSpPr>
            <a:spLocks noChangeShapeType="1"/>
          </p:cNvSpPr>
          <p:nvPr/>
        </p:nvSpPr>
        <p:spPr bwMode="auto">
          <a:xfrm>
            <a:off x="2667000" y="5702808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2" name="Line 19"/>
          <p:cNvSpPr>
            <a:spLocks noChangeShapeType="1"/>
          </p:cNvSpPr>
          <p:nvPr/>
        </p:nvSpPr>
        <p:spPr bwMode="auto">
          <a:xfrm>
            <a:off x="5791200" y="56388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3" name="Line 19"/>
          <p:cNvSpPr>
            <a:spLocks noChangeShapeType="1"/>
          </p:cNvSpPr>
          <p:nvPr/>
        </p:nvSpPr>
        <p:spPr bwMode="auto">
          <a:xfrm>
            <a:off x="2590800" y="9144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4" name="Line 19"/>
          <p:cNvSpPr>
            <a:spLocks noChangeShapeType="1"/>
          </p:cNvSpPr>
          <p:nvPr/>
        </p:nvSpPr>
        <p:spPr bwMode="auto">
          <a:xfrm>
            <a:off x="5791200" y="9144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" name="Line 19"/>
          <p:cNvSpPr>
            <a:spLocks noChangeShapeType="1"/>
          </p:cNvSpPr>
          <p:nvPr/>
        </p:nvSpPr>
        <p:spPr bwMode="auto">
          <a:xfrm>
            <a:off x="2590800" y="29016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6" name="Line 19"/>
          <p:cNvSpPr>
            <a:spLocks noChangeShapeType="1"/>
          </p:cNvSpPr>
          <p:nvPr/>
        </p:nvSpPr>
        <p:spPr bwMode="auto">
          <a:xfrm>
            <a:off x="2590800" y="39684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" name="Line 19"/>
          <p:cNvSpPr>
            <a:spLocks noChangeShapeType="1"/>
          </p:cNvSpPr>
          <p:nvPr/>
        </p:nvSpPr>
        <p:spPr bwMode="auto">
          <a:xfrm>
            <a:off x="2667000" y="595884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>
            <a:off x="5791200" y="62484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0" name="Line 19"/>
          <p:cNvSpPr>
            <a:spLocks noChangeShapeType="1"/>
          </p:cNvSpPr>
          <p:nvPr/>
        </p:nvSpPr>
        <p:spPr bwMode="auto">
          <a:xfrm>
            <a:off x="2590800" y="18288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1" name="Line 19"/>
          <p:cNvSpPr>
            <a:spLocks noChangeShapeType="1"/>
          </p:cNvSpPr>
          <p:nvPr/>
        </p:nvSpPr>
        <p:spPr bwMode="auto">
          <a:xfrm>
            <a:off x="5791200" y="13776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2" name="Line 19"/>
          <p:cNvSpPr>
            <a:spLocks noChangeShapeType="1"/>
          </p:cNvSpPr>
          <p:nvPr/>
        </p:nvSpPr>
        <p:spPr bwMode="auto">
          <a:xfrm>
            <a:off x="5791200" y="11490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3" name="Line 19"/>
          <p:cNvSpPr>
            <a:spLocks noChangeShapeType="1"/>
          </p:cNvSpPr>
          <p:nvPr/>
        </p:nvSpPr>
        <p:spPr bwMode="auto">
          <a:xfrm>
            <a:off x="5791200" y="59496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4" name="Text Box 9"/>
          <p:cNvSpPr txBox="1">
            <a:spLocks noChangeArrowheads="1"/>
          </p:cNvSpPr>
          <p:nvPr/>
        </p:nvSpPr>
        <p:spPr bwMode="auto">
          <a:xfrm>
            <a:off x="4495800" y="270944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5" name="Text Box 9"/>
          <p:cNvSpPr txBox="1">
            <a:spLocks noChangeArrowheads="1"/>
          </p:cNvSpPr>
          <p:nvPr/>
        </p:nvSpPr>
        <p:spPr bwMode="auto">
          <a:xfrm>
            <a:off x="4495800" y="385244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26" name="Line 19"/>
          <p:cNvSpPr>
            <a:spLocks noChangeShapeType="1"/>
          </p:cNvSpPr>
          <p:nvPr/>
        </p:nvSpPr>
        <p:spPr bwMode="auto">
          <a:xfrm>
            <a:off x="2590800" y="114300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7" name="Line 19"/>
          <p:cNvSpPr>
            <a:spLocks noChangeShapeType="1"/>
          </p:cNvSpPr>
          <p:nvPr/>
        </p:nvSpPr>
        <p:spPr bwMode="auto">
          <a:xfrm>
            <a:off x="2667000" y="5245608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8" name="Line 19"/>
          <p:cNvSpPr>
            <a:spLocks noChangeShapeType="1"/>
          </p:cNvSpPr>
          <p:nvPr/>
        </p:nvSpPr>
        <p:spPr bwMode="auto">
          <a:xfrm>
            <a:off x="5791200" y="496824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9" name="Line 19"/>
          <p:cNvSpPr>
            <a:spLocks noChangeShapeType="1"/>
          </p:cNvSpPr>
          <p:nvPr/>
        </p:nvSpPr>
        <p:spPr bwMode="auto">
          <a:xfrm>
            <a:off x="5715000" y="3962400"/>
            <a:ext cx="0" cy="38404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" name="Line 19"/>
          <p:cNvSpPr>
            <a:spLocks noChangeShapeType="1"/>
          </p:cNvSpPr>
          <p:nvPr/>
        </p:nvSpPr>
        <p:spPr bwMode="auto">
          <a:xfrm>
            <a:off x="5715000" y="2895600"/>
            <a:ext cx="0" cy="38404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" name="Line 19"/>
          <p:cNvSpPr>
            <a:spLocks noChangeShapeType="1"/>
          </p:cNvSpPr>
          <p:nvPr/>
        </p:nvSpPr>
        <p:spPr bwMode="auto">
          <a:xfrm>
            <a:off x="5715000" y="1828800"/>
            <a:ext cx="0" cy="438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G</a:t>
            </a:r>
            <a:r>
              <a:rPr lang="en-US" sz="2000" baseline="-25000" dirty="0"/>
              <a:t>0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 = (</a:t>
            </a:r>
            <a:r>
              <a:rPr lang="en-US" sz="2000" dirty="0" err="1"/>
              <a:t>a+b</a:t>
            </a:r>
            <a:r>
              <a:rPr lang="en-US" sz="2000" dirty="0"/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G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 F(x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) = (y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n-US" sz="2000" baseline="-25000" dirty="0"/>
              <a:t>3</a:t>
            </a:r>
            <a:r>
              <a:rPr lang="en-US" sz="2000" dirty="0"/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 = G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0</a:t>
            </a:r>
            <a:r>
              <a:rPr lang="en-US" sz="2000" dirty="0"/>
              <a:t> = G</a:t>
            </a:r>
            <a:r>
              <a:rPr lang="en-US" sz="2000" baseline="-25000" dirty="0"/>
              <a:t>0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> = G</a:t>
            </a:r>
            <a:r>
              <a:rPr lang="en-US" sz="2000" baseline="-25000" dirty="0"/>
              <a:t>0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3</a:t>
            </a:r>
            <a:r>
              <a:rPr lang="en-US" sz="2000" dirty="0"/>
              <a:t> = G</a:t>
            </a:r>
            <a:r>
              <a:rPr lang="en-US" sz="2000" baseline="-25000" dirty="0"/>
              <a:t>1</a:t>
            </a:r>
            <a:r>
              <a:rPr lang="en-US" sz="2000" dirty="0"/>
              <a:t>(y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F</a:t>
            </a:r>
            <a:r>
              <a:rPr lang="en-US" sz="2000" baseline="-25000" dirty="0"/>
              <a:t>K</a:t>
            </a:r>
            <a:r>
              <a:rPr lang="en-US" sz="2000" dirty="0"/>
              <a:t>(a</a:t>
            </a:r>
            <a:r>
              <a:rPr lang="en-US" sz="2000" baseline="-25000" dirty="0"/>
              <a:t>0</a:t>
            </a:r>
            <a:r>
              <a:rPr lang="en-US" sz="2000" dirty="0"/>
              <a:t>||a</a:t>
            </a:r>
            <a:r>
              <a:rPr lang="en-US" sz="2000" baseline="-25000" dirty="0"/>
              <a:t>1</a:t>
            </a:r>
            <a:r>
              <a:rPr lang="en-US" sz="2000" dirty="0"/>
              <a:t>||a</a:t>
            </a:r>
            <a:r>
              <a:rPr lang="en-US" sz="2000" baseline="-25000" dirty="0"/>
              <a:t>2</a:t>
            </a:r>
            <a:r>
              <a:rPr lang="en-US" sz="2000" dirty="0"/>
              <a:t>||a</a:t>
            </a:r>
            <a:r>
              <a:rPr lang="en-US" sz="2000" baseline="-25000" dirty="0"/>
              <a:t>3</a:t>
            </a:r>
            <a:r>
              <a:rPr lang="en-US" sz="2000" dirty="0"/>
              <a:t>, b</a:t>
            </a:r>
            <a:r>
              <a:rPr lang="en-US" sz="2000" baseline="-25000" dirty="0"/>
              <a:t>0</a:t>
            </a:r>
            <a:r>
              <a:rPr lang="en-US" sz="2000" dirty="0"/>
              <a:t>||b</a:t>
            </a:r>
            <a:r>
              <a:rPr lang="en-US" sz="2000" baseline="-25000" dirty="0"/>
              <a:t>1</a:t>
            </a:r>
            <a:r>
              <a:rPr lang="en-US" sz="2000" dirty="0"/>
              <a:t>||b</a:t>
            </a:r>
            <a:r>
              <a:rPr lang="en-US" sz="2000" baseline="-25000" dirty="0"/>
              <a:t>2</a:t>
            </a:r>
            <a:r>
              <a:rPr lang="en-US" sz="2000" dirty="0"/>
              <a:t>||b</a:t>
            </a:r>
            <a:r>
              <a:rPr lang="en-US" sz="2000" baseline="-25000" dirty="0"/>
              <a:t>3</a:t>
            </a:r>
            <a:r>
              <a:rPr lang="en-US" sz="2000" dirty="0"/>
              <a:t>)= c</a:t>
            </a:r>
            <a:r>
              <a:rPr lang="en-US" sz="2000" baseline="-25000" dirty="0"/>
              <a:t>0</a:t>
            </a:r>
            <a:r>
              <a:rPr lang="en-US" sz="2000" dirty="0"/>
              <a:t>||c</a:t>
            </a:r>
            <a:r>
              <a:rPr lang="en-US" sz="2000" baseline="-25000" dirty="0"/>
              <a:t>1</a:t>
            </a:r>
            <a:r>
              <a:rPr lang="en-US" sz="2000" dirty="0"/>
              <a:t>||c</a:t>
            </a:r>
            <a:r>
              <a:rPr lang="en-US" sz="2000" baseline="-25000" dirty="0"/>
              <a:t>2</a:t>
            </a:r>
            <a:r>
              <a:rPr lang="en-US" sz="2000" dirty="0"/>
              <a:t>||c</a:t>
            </a:r>
            <a:r>
              <a:rPr lang="en-US" sz="2000" baseline="-25000" dirty="0"/>
              <a:t>3</a:t>
            </a:r>
            <a:r>
              <a:rPr lang="en-US" sz="2000" dirty="0"/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= a</a:t>
            </a:r>
            <a:r>
              <a:rPr lang="en-US" sz="2000" baseline="-25000" dirty="0"/>
              <a:t>0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a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d</a:t>
            </a:r>
            <a:r>
              <a:rPr lang="en-US" sz="2000" baseline="-25000" dirty="0"/>
              <a:t>2</a:t>
            </a:r>
            <a:r>
              <a:rPr lang="en-US" sz="2000" dirty="0"/>
              <a:t>= a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a</a:t>
            </a:r>
            <a:r>
              <a:rPr lang="en-US" sz="2000" baseline="-25000" dirty="0"/>
              <a:t>3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= G</a:t>
            </a:r>
            <a:r>
              <a:rPr lang="en-US" sz="2000" baseline="-25000" dirty="0"/>
              <a:t>1</a:t>
            </a:r>
            <a:r>
              <a:rPr lang="en-US" sz="2000" dirty="0"/>
              <a:t>(d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b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= G</a:t>
            </a:r>
            <a:r>
              <a:rPr lang="en-US" sz="2000" baseline="-25000" dirty="0"/>
              <a:t>0</a:t>
            </a:r>
            <a:r>
              <a:rPr lang="en-US" sz="2000" dirty="0"/>
              <a:t>(d</a:t>
            </a:r>
            <a:r>
              <a:rPr lang="en-US" sz="2000" baseline="-25000" dirty="0"/>
              <a:t>2</a:t>
            </a:r>
            <a:r>
              <a:rPr lang="en-US" sz="2000" dirty="0"/>
              <a:t>, c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b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= G</a:t>
            </a:r>
            <a:r>
              <a:rPr lang="en-US" sz="2000" baseline="-25000" dirty="0"/>
              <a:t>0</a:t>
            </a:r>
            <a:r>
              <a:rPr lang="en-US" sz="2000" dirty="0"/>
              <a:t>(a</a:t>
            </a:r>
            <a:r>
              <a:rPr lang="en-US" sz="2000" baseline="-25000" dirty="0"/>
              <a:t>0</a:t>
            </a:r>
            <a:r>
              <a:rPr lang="en-US" sz="2000" dirty="0"/>
              <a:t>, c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b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</a:t>
            </a:r>
            <a:r>
              <a:rPr lang="en-US" sz="2000" baseline="-25000" dirty="0"/>
              <a:t>3</a:t>
            </a:r>
            <a:r>
              <a:rPr lang="en-US" sz="2000" dirty="0"/>
              <a:t>= G</a:t>
            </a:r>
            <a:r>
              <a:rPr lang="en-US" sz="2000" baseline="-25000" dirty="0"/>
              <a:t>1</a:t>
            </a:r>
            <a:r>
              <a:rPr lang="en-US" sz="2000" dirty="0"/>
              <a:t>(a</a:t>
            </a:r>
            <a:r>
              <a:rPr lang="en-US" sz="2000" baseline="-25000" dirty="0"/>
              <a:t>3</a:t>
            </a:r>
            <a:r>
              <a:rPr lang="en-US" sz="2000" dirty="0"/>
              <a:t>, c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b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</a:t>
            </a:r>
            <a:r>
              <a:rPr lang="en-US" sz="2000" baseline="-25000" dirty="0"/>
              <a:t>-2</a:t>
            </a:r>
            <a:r>
              <a:rPr lang="en-US" sz="2000" dirty="0"/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</a:t>
            </a:r>
            <a:r>
              <a:rPr lang="en-US" sz="2000" baseline="-25000" dirty="0"/>
              <a:t>-1</a:t>
            </a:r>
            <a:r>
              <a:rPr lang="en-US" sz="2000" dirty="0"/>
              <a:t>= K</a:t>
            </a:r>
            <a:r>
              <a:rPr lang="en-US" sz="2000" baseline="-25000" dirty="0"/>
              <a:t>L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</a:t>
            </a:r>
            <a:r>
              <a:rPr lang="en-US" sz="2000" baseline="-25000" dirty="0"/>
              <a:t>0</a:t>
            </a:r>
            <a:r>
              <a:rPr lang="en-US" sz="2000" dirty="0"/>
              <a:t>= K</a:t>
            </a:r>
            <a:r>
              <a:rPr lang="en-US" sz="2000" baseline="-25000" dirty="0"/>
              <a:t>R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= </a:t>
            </a:r>
            <a:r>
              <a:rPr lang="en-US" sz="2000" dirty="0" err="1"/>
              <a:t>f</a:t>
            </a:r>
            <a:r>
              <a:rPr lang="en-US" sz="2000" baseline="-25000" dirty="0" err="1"/>
              <a:t>K</a:t>
            </a:r>
            <a:r>
              <a:rPr lang="en-US" sz="2000" dirty="0"/>
              <a:t>(K</a:t>
            </a:r>
            <a:r>
              <a:rPr lang="en-US" sz="2000" baseline="-25000" dirty="0"/>
              <a:t>i-2</a:t>
            </a:r>
            <a:r>
              <a:rPr lang="en-US" sz="2000" dirty="0"/>
              <a:t>, K</a:t>
            </a:r>
            <a:r>
              <a:rPr lang="en-US" sz="2000" baseline="-25000" dirty="0"/>
              <a:t>i-1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K</a:t>
            </a:r>
            <a:r>
              <a:rPr lang="en-US" sz="2000" baseline="-25000" dirty="0"/>
              <a:t>i-3</a:t>
            </a:r>
            <a:r>
              <a:rPr lang="en-US" sz="2000" dirty="0"/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22404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= 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, 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= 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, K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=k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ym typeface="Symbol" pitchFamily="18" charset="2"/>
              </a:rPr>
              <a:t>, 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=k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= 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ym typeface="Symbol" pitchFamily="18" charset="2"/>
              </a:rPr>
              <a:t>, 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= 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L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= 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, 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= </a:t>
            </a:r>
            <a:r>
              <a:rPr lang="en-US" sz="2000" dirty="0" err="1">
                <a:sym typeface="Symbol" pitchFamily="18" charset="2"/>
              </a:rPr>
              <a:t>P</a:t>
            </a:r>
            <a:r>
              <a:rPr lang="en-US" sz="2000" baseline="-25000" dirty="0" err="1">
                <a:sym typeface="Symbol" pitchFamily="18" charset="2"/>
              </a:rPr>
              <a:t>L</a:t>
            </a:r>
            <a:r>
              <a:rPr lang="en-US" sz="2000" dirty="0" err="1">
                <a:sym typeface="Symbol" pitchFamily="18" charset="2"/>
              </a:rPr>
              <a:t>+f</a:t>
            </a:r>
            <a:r>
              <a:rPr lang="en-US" sz="2000" dirty="0">
                <a:sym typeface="Symbol" pitchFamily="18" charset="2"/>
              </a:rPr>
              <a:t>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L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= 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, 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= L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+f(R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L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= 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, R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= L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+f(R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= L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+f(R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), 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= 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+R</a:t>
            </a:r>
            <a:r>
              <a:rPr lang="en-US" sz="2000" baseline="-25000" dirty="0"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= 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 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ym typeface="Symbol" pitchFamily="18" charset="2"/>
              </a:rPr>
              <a:t>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= 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     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)+k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7</a:t>
            </a:r>
            <a:r>
              <a:rPr lang="en-US" sz="2000" dirty="0">
                <a:sym typeface="Symbol" pitchFamily="18" charset="2"/>
              </a:rPr>
              <a:t>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     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/>
              <a:t>If A</a:t>
            </a:r>
            <a:r>
              <a:rPr lang="en-US" sz="1800" baseline="-25000" dirty="0"/>
              <a:t>0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 = 0 then F(A</a:t>
            </a:r>
            <a:r>
              <a:rPr lang="en-US" sz="1800" baseline="-25000" dirty="0"/>
              <a:t>0</a:t>
            </a:r>
            <a:r>
              <a:rPr lang="en-US" sz="1800" dirty="0"/>
              <a:t>) = F(A</a:t>
            </a:r>
            <a:r>
              <a:rPr lang="en-US" sz="1800" baseline="-25000" dirty="0"/>
              <a:t>1</a:t>
            </a:r>
            <a:r>
              <a:rPr lang="en-US" sz="1800" dirty="0"/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If A</a:t>
            </a:r>
            <a:r>
              <a:rPr lang="en-US" sz="1800" baseline="-25000" dirty="0"/>
              <a:t>0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= 0x80800000 then F(A</a:t>
            </a:r>
            <a:r>
              <a:rPr lang="en-US" sz="1800" baseline="-25000" dirty="0"/>
              <a:t>0</a:t>
            </a:r>
            <a:r>
              <a:rPr lang="en-US" sz="1800" dirty="0"/>
              <a:t>)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F(A</a:t>
            </a:r>
            <a:r>
              <a:rPr lang="en-US" sz="1800" baseline="-25000" dirty="0"/>
              <a:t>1</a:t>
            </a:r>
            <a:r>
              <a:rPr lang="en-US" sz="1800" dirty="0"/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Choose (P</a:t>
            </a:r>
            <a:r>
              <a:rPr lang="en-US" sz="1800" baseline="-25000" dirty="0"/>
              <a:t>0</a:t>
            </a:r>
            <a:r>
              <a:rPr lang="en-US" sz="1800" dirty="0"/>
              <a:t>, P</a:t>
            </a:r>
            <a:r>
              <a:rPr lang="en-US" sz="1800" baseline="-25000" dirty="0"/>
              <a:t>1</a:t>
            </a:r>
            <a:r>
              <a:rPr lang="en-US" sz="1800" dirty="0"/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       P</a:t>
            </a:r>
            <a:r>
              <a:rPr lang="en-US" sz="1800" baseline="-25000" dirty="0"/>
              <a:t>0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en-US" sz="1800" dirty="0"/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P’</a:t>
            </a:r>
            <a:r>
              <a:rPr lang="en-US" sz="1800" dirty="0">
                <a:sym typeface="Symbol" pitchFamily="18" charset="2"/>
              </a:rPr>
              <a:t>=</a:t>
            </a:r>
            <a:r>
              <a:rPr lang="en-US" sz="1800" dirty="0"/>
              <a:t> P</a:t>
            </a:r>
            <a:r>
              <a:rPr lang="en-US" sz="1800" baseline="-25000" dirty="0"/>
              <a:t>0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en-US" sz="1800" dirty="0"/>
              <a:t>, C’</a:t>
            </a:r>
            <a:r>
              <a:rPr lang="en-US" sz="1800" dirty="0">
                <a:sym typeface="Symbol" pitchFamily="18" charset="2"/>
              </a:rPr>
              <a:t>=</a:t>
            </a:r>
            <a:r>
              <a:rPr lang="en-US" sz="1800" dirty="0"/>
              <a:t>C</a:t>
            </a:r>
            <a:r>
              <a:rPr lang="en-US" sz="1800" baseline="-25000" dirty="0"/>
              <a:t>0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1</a:t>
            </a:r>
            <a:endParaRPr lang="en-US" sz="1800" dirty="0"/>
          </a:p>
          <a:p>
            <a:pPr>
              <a:spcBef>
                <a:spcPts val="200"/>
              </a:spcBef>
            </a:pPr>
            <a:r>
              <a:rPr lang="en-US" sz="1800" dirty="0"/>
              <a:t>L</a:t>
            </a:r>
            <a:r>
              <a:rPr lang="en-US" sz="1800" dirty="0">
                <a:sym typeface="Symbol" pitchFamily="18" charset="2"/>
              </a:rPr>
              <a:t>’=0x02000000⨁Z’, Y’=0x80800000 ⨁ X’</a:t>
            </a:r>
            <a:endParaRPr lang="en-US" sz="1800" dirty="0"/>
          </a:p>
          <a:p>
            <a:pPr>
              <a:spcBef>
                <a:spcPts val="200"/>
              </a:spcBef>
            </a:pPr>
            <a:r>
              <a:rPr lang="en-US" sz="1800" dirty="0"/>
              <a:t>For </a:t>
            </a:r>
            <a:r>
              <a:rPr lang="en-US" sz="1800" dirty="0">
                <a:sym typeface="Symbol" pitchFamily="18" charset="2"/>
              </a:rPr>
              <a:t>C= (L,R) we have </a:t>
            </a:r>
            <a:r>
              <a:rPr lang="en-US" sz="1800" dirty="0"/>
              <a:t>Y</a:t>
            </a:r>
            <a:r>
              <a:rPr lang="en-US" sz="1800" dirty="0">
                <a:sym typeface="Symbol" pitchFamily="18" charset="2"/>
              </a:rPr>
              <a:t> = L⨁R</a:t>
            </a:r>
            <a:endParaRPr lang="en-US" sz="1800" dirty="0"/>
          </a:p>
          <a:p>
            <a:pPr>
              <a:spcBef>
                <a:spcPts val="200"/>
              </a:spcBef>
            </a:pPr>
            <a:r>
              <a:rPr lang="en-US" sz="1800" dirty="0"/>
              <a:t>Solve for sub-key K</a:t>
            </a:r>
            <a:r>
              <a:rPr lang="en-US" sz="1800" baseline="-25000" dirty="0"/>
              <a:t>3</a:t>
            </a:r>
            <a:r>
              <a:rPr lang="en-US" sz="1800" dirty="0">
                <a:latin typeface="Times-Roman" charset="0"/>
              </a:rPr>
              <a:t>: </a:t>
            </a:r>
            <a:r>
              <a:rPr lang="en-US" sz="1800" dirty="0"/>
              <a:t>Z</a:t>
            </a:r>
            <a:r>
              <a:rPr lang="en-US" sz="1800" dirty="0">
                <a:latin typeface="Times-Roman" charset="0"/>
                <a:sym typeface="Symbol" pitchFamily="18" charset="2"/>
              </a:rPr>
              <a:t>’= </a:t>
            </a:r>
            <a:r>
              <a:rPr lang="en-US" sz="1800" dirty="0">
                <a:sym typeface="Symbol" pitchFamily="18" charset="2"/>
              </a:rPr>
              <a:t>0x02000000⨁L’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Compute Y</a:t>
            </a:r>
            <a:r>
              <a:rPr lang="en-US" sz="1800" baseline="-25000" dirty="0"/>
              <a:t>0</a:t>
            </a:r>
            <a:r>
              <a:rPr lang="en-US" sz="1800" dirty="0">
                <a:sym typeface="Symbol" pitchFamily="18" charset="2"/>
              </a:rPr>
              <a:t>= L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⨁R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/>
              <a:t>Y</a:t>
            </a:r>
            <a:r>
              <a:rPr lang="en-US" sz="1800" baseline="-25000" dirty="0"/>
              <a:t>1</a:t>
            </a:r>
            <a:r>
              <a:rPr lang="en-US" sz="1800" dirty="0">
                <a:sym typeface="Symbol" pitchFamily="18" charset="2"/>
              </a:rPr>
              <a:t>= L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⨁R</a:t>
            </a:r>
            <a:r>
              <a:rPr lang="en-US" sz="1800" baseline="-25000" dirty="0"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/>
              <a:t>Guess K</a:t>
            </a:r>
            <a:r>
              <a:rPr lang="en-US" sz="1800" baseline="-25000" dirty="0"/>
              <a:t>3</a:t>
            </a:r>
            <a:r>
              <a:rPr lang="en-US" sz="1800" dirty="0"/>
              <a:t> and compute guessed Z</a:t>
            </a:r>
            <a:r>
              <a:rPr lang="en-US" sz="1800" baseline="-25000" dirty="0"/>
              <a:t>0</a:t>
            </a:r>
            <a:r>
              <a:rPr lang="en-US" sz="1800" dirty="0"/>
              <a:t>, Z</a:t>
            </a:r>
            <a:r>
              <a:rPr lang="en-US" sz="1800" baseline="-25000" dirty="0"/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/>
              <a:t>Note: </a:t>
            </a:r>
            <a:r>
              <a:rPr lang="en-US" sz="1800" dirty="0" err="1"/>
              <a:t>Z</a:t>
            </a:r>
            <a:r>
              <a:rPr lang="en-US" sz="1800" baseline="-25000" dirty="0" err="1"/>
              <a:t>i</a:t>
            </a:r>
            <a:r>
              <a:rPr lang="en-US" sz="1800" dirty="0"/>
              <a:t>= F(Y</a:t>
            </a:r>
            <a:r>
              <a:rPr lang="en-US" sz="1800" baseline="-25000" dirty="0"/>
              <a:t>i</a:t>
            </a:r>
            <a:r>
              <a:rPr lang="en-US" sz="1800" dirty="0">
                <a:sym typeface="Symbol" pitchFamily="18" charset="2"/>
              </a:rPr>
              <a:t>⨁K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/>
              <a:t>Compare true Z</a:t>
            </a:r>
            <a:r>
              <a:rPr lang="en-US" sz="1800" dirty="0">
                <a:sym typeface="Symbol" pitchFamily="18" charset="2"/>
              </a:rPr>
              <a:t>’ to</a:t>
            </a:r>
            <a:r>
              <a:rPr lang="en-US" sz="1800" dirty="0"/>
              <a:t> guessed Z</a:t>
            </a:r>
            <a:r>
              <a:rPr lang="en-US" sz="1800" dirty="0">
                <a:sym typeface="Symbol" pitchFamily="18" charset="2"/>
              </a:rPr>
              <a:t>’</a:t>
            </a:r>
            <a:endParaRPr lang="en-US" sz="1800" dirty="0"/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Work is of order 2</a:t>
            </a:r>
            <a:r>
              <a:rPr lang="en-US" sz="2000" baseline="30000" dirty="0"/>
              <a:t>32</a:t>
            </a:r>
            <a:r>
              <a:rPr lang="en-US" sz="2000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Expect one K</a:t>
            </a:r>
            <a:r>
              <a:rPr lang="en-US" sz="2000" baseline="-25000" dirty="0"/>
              <a:t>3</a:t>
            </a:r>
            <a:r>
              <a:rPr lang="en-US" sz="2000" dirty="0"/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Can reduce work to about 2</a:t>
            </a:r>
            <a:r>
              <a:rPr lang="en-US" sz="2000" baseline="30000" dirty="0"/>
              <a:t>17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For 32-bit word A=(a</a:t>
            </a:r>
            <a:r>
              <a:rPr lang="en-US" sz="2000" baseline="-25000" dirty="0"/>
              <a:t>0</a:t>
            </a:r>
            <a:r>
              <a:rPr lang="en-US" sz="2000" dirty="0"/>
              <a:t>,a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M(A) = (z, a</a:t>
            </a:r>
            <a:r>
              <a:rPr lang="en-US" sz="2000" baseline="-25000" dirty="0"/>
              <a:t>0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For all possible A=(z, a</a:t>
            </a:r>
            <a:r>
              <a:rPr lang="en-US" sz="2000" baseline="-25000" dirty="0"/>
              <a:t>0</a:t>
            </a:r>
            <a:r>
              <a:rPr lang="en-US" sz="2000" dirty="0"/>
              <a:t>, a</a:t>
            </a:r>
            <a:r>
              <a:rPr lang="en-US" sz="2000" baseline="-25000" dirty="0"/>
              <a:t>1</a:t>
            </a:r>
            <a:r>
              <a:rPr lang="en-US" sz="2000" dirty="0"/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     Q</a:t>
            </a:r>
            <a:r>
              <a:rPr lang="en-US" sz="2000" baseline="-25000" dirty="0"/>
              <a:t>0</a:t>
            </a:r>
            <a:r>
              <a:rPr lang="en-US" sz="2000" dirty="0"/>
              <a:t>= F(M(Y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A) and Q</a:t>
            </a:r>
            <a:r>
              <a:rPr lang="en-US" sz="2000" baseline="-25000" dirty="0"/>
              <a:t>1</a:t>
            </a:r>
            <a:r>
              <a:rPr lang="en-US" sz="2000" dirty="0"/>
              <a:t>= F(M(Y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Can be used to find 16 bits of K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When A = M(K</a:t>
            </a:r>
            <a:r>
              <a:rPr lang="en-US" sz="2000" baseline="-25000" dirty="0"/>
              <a:t>3</a:t>
            </a:r>
            <a:r>
              <a:rPr lang="en-US" sz="2000" dirty="0"/>
              <a:t>), we have </a:t>
            </a:r>
            <a:r>
              <a:rPr lang="en-US" sz="2000" dirty="0">
                <a:sym typeface="Symbol" pitchFamily="18" charset="2"/>
              </a:rPr>
              <a:t></a:t>
            </a:r>
            <a:r>
              <a:rPr lang="en-US" sz="2000" dirty="0"/>
              <a:t>Q</a:t>
            </a:r>
            <a:r>
              <a:rPr lang="en-US" sz="2000" baseline="-25000" dirty="0"/>
              <a:t>0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Q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18" charset="2"/>
              </a:rPr>
              <a:t></a:t>
            </a:r>
            <a:r>
              <a:rPr lang="en-US" sz="2000" baseline="-25000" dirty="0"/>
              <a:t>8…23</a:t>
            </a:r>
            <a:r>
              <a:rPr lang="en-US" sz="2000" dirty="0"/>
              <a:t>= </a:t>
            </a:r>
            <a:r>
              <a:rPr lang="en-US" sz="2000" dirty="0">
                <a:sym typeface="Symbol" pitchFamily="18" charset="2"/>
              </a:rPr>
              <a:t></a:t>
            </a:r>
            <a:r>
              <a:rPr lang="en-US" sz="2000" dirty="0"/>
              <a:t>Z</a:t>
            </a:r>
            <a:r>
              <a:rPr lang="en-US" sz="2000" dirty="0">
                <a:sym typeface="Symbol" pitchFamily="18" charset="2"/>
              </a:rPr>
              <a:t></a:t>
            </a:r>
            <a:r>
              <a:rPr lang="en-US" sz="2000" baseline="-25000" dirty="0"/>
              <a:t>8…23</a:t>
            </a:r>
            <a:r>
              <a:rPr lang="en-US" sz="2000" dirty="0"/>
              <a:t> where </a:t>
            </a:r>
            <a:r>
              <a:rPr lang="en-US" sz="2000" dirty="0">
                <a:sym typeface="Symbol" pitchFamily="18" charset="2"/>
              </a:rPr>
              <a:t></a:t>
            </a:r>
            <a:r>
              <a:rPr lang="en-US" sz="2000" dirty="0" err="1"/>
              <a:t>X</a:t>
            </a:r>
            <a:r>
              <a:rPr lang="en-US" sz="2000" dirty="0" err="1">
                <a:sym typeface="Symbol" pitchFamily="18" charset="2"/>
              </a:rPr>
              <a:t>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…j</a:t>
            </a:r>
            <a:r>
              <a:rPr lang="en-US" sz="2000" dirty="0"/>
              <a:t> is bits </a:t>
            </a:r>
            <a:r>
              <a:rPr lang="en-US" sz="2000" dirty="0" err="1"/>
              <a:t>i</a:t>
            </a:r>
            <a:r>
              <a:rPr lang="en-US" sz="2000" dirty="0"/>
              <a:t> thru j of X.  Can recover K</a:t>
            </a:r>
            <a:r>
              <a:rPr lang="en-US" sz="2000" baseline="-25000" dirty="0"/>
              <a:t>3</a:t>
            </a:r>
            <a:r>
              <a:rPr lang="en-US" sz="2000" dirty="0"/>
              <a:t> with about 2</a:t>
            </a:r>
            <a:r>
              <a:rPr lang="en-US" sz="2000" baseline="30000" dirty="0"/>
              <a:t>17</a:t>
            </a:r>
            <a:r>
              <a:rPr lang="en-US" sz="2000" dirty="0"/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Once K</a:t>
            </a:r>
            <a:r>
              <a:rPr lang="en-US" sz="2000" baseline="-25000" dirty="0"/>
              <a:t>3</a:t>
            </a:r>
            <a:r>
              <a:rPr lang="en-US" sz="2000" dirty="0"/>
              <a:t> is known, can successively recover K</a:t>
            </a:r>
            <a:r>
              <a:rPr lang="en-US" sz="2000" baseline="-25000" dirty="0"/>
              <a:t>2</a:t>
            </a:r>
            <a:r>
              <a:rPr lang="en-US" sz="2000" dirty="0"/>
              <a:t>,K</a:t>
            </a:r>
            <a:r>
              <a:rPr lang="en-US" sz="2000" baseline="-25000" dirty="0"/>
              <a:t>1</a:t>
            </a:r>
            <a:r>
              <a:rPr lang="en-US" sz="2000" dirty="0"/>
              <a:t>,K</a:t>
            </a:r>
            <a:r>
              <a:rPr lang="en-US" sz="2000" baseline="-25000" dirty="0"/>
              <a:t>0</a:t>
            </a:r>
            <a:r>
              <a:rPr lang="en-US" sz="2000" dirty="0"/>
              <a:t> and finally K</a:t>
            </a:r>
            <a:r>
              <a:rPr lang="en-US" sz="2000" baseline="-25000" dirty="0"/>
              <a:t>4</a:t>
            </a:r>
            <a:r>
              <a:rPr lang="en-US" sz="2000" dirty="0"/>
              <a:t>,K</a:t>
            </a:r>
            <a:r>
              <a:rPr lang="en-US" sz="2000" baseline="-25000" dirty="0"/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We will actually break the equivalent refactored FEAL-4 in the end.</a:t>
            </a:r>
            <a:endParaRPr lang="en-US" sz="1800" kern="0" dirty="0">
              <a:sym typeface="Symbol" pitchFamily="18" charset="2"/>
            </a:endParaRPr>
          </a:p>
          <a:p>
            <a:r>
              <a:rPr lang="en-US" sz="2000" kern="0" dirty="0">
                <a:sym typeface="Symbol" pitchFamily="18" charset="2"/>
              </a:rPr>
              <a:t>Notation:</a:t>
            </a:r>
          </a:p>
          <a:p>
            <a:r>
              <a:rPr lang="en-US" sz="2000" dirty="0"/>
              <a:t>First, let Y=F(X).  We use X[</a:t>
            </a:r>
            <a:r>
              <a:rPr lang="en-US" sz="2000" dirty="0" err="1"/>
              <a:t>i,j</a:t>
            </a:r>
            <a:r>
              <a:rPr lang="en-US" sz="2000" dirty="0"/>
              <a:t>] to denote X[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X[j]</a:t>
            </a:r>
          </a:p>
          <a:p>
            <a:r>
              <a:rPr lang="en-US" sz="2000" dirty="0"/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ym typeface="Symbol" pitchFamily="18" charset="2"/>
              </a:rPr>
              <a:t>Y[23, 29] = X[31] + 1</a:t>
            </a:r>
            <a:endParaRPr lang="en-US" sz="2000" kern="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86245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/>
              <a:t>(</a:t>
            </a:r>
            <a:r>
              <a:rPr lang="en-US" sz="1800" dirty="0" err="1"/>
              <a:t>a</a:t>
            </a:r>
            <a:r>
              <a:rPr lang="en-US" sz="1800" dirty="0" err="1">
                <a:sym typeface="Symbol" pitchFamily="18" charset="2"/>
              </a:rPr>
              <a:t>⨁</a:t>
            </a:r>
            <a:r>
              <a:rPr lang="en-US" sz="1800" dirty="0" err="1"/>
              <a:t>b</a:t>
            </a:r>
            <a:r>
              <a:rPr lang="en-US" sz="1800" dirty="0"/>
              <a:t>)[7] = (</a:t>
            </a:r>
            <a:r>
              <a:rPr lang="en-US" sz="1800" dirty="0" err="1"/>
              <a:t>a+b</a:t>
            </a:r>
            <a:r>
              <a:rPr lang="en-US" sz="1800" dirty="0"/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G</a:t>
            </a:r>
            <a:r>
              <a:rPr lang="en-US" sz="1800" baseline="-25000" dirty="0"/>
              <a:t>0</a:t>
            </a:r>
            <a:r>
              <a:rPr lang="en-US" sz="1800" dirty="0"/>
              <a:t>(</a:t>
            </a:r>
            <a:r>
              <a:rPr lang="en-US" sz="1800" dirty="0" err="1"/>
              <a:t>a,b</a:t>
            </a:r>
            <a:r>
              <a:rPr lang="en-US" sz="1800" dirty="0"/>
              <a:t>)[5] = (</a:t>
            </a:r>
            <a:r>
              <a:rPr lang="en-US" sz="1800" dirty="0" err="1"/>
              <a:t>a</a:t>
            </a:r>
            <a:r>
              <a:rPr lang="en-US" sz="1800" dirty="0" err="1">
                <a:sym typeface="Symbol" pitchFamily="18" charset="2"/>
              </a:rPr>
              <a:t>⨁</a:t>
            </a:r>
            <a:r>
              <a:rPr lang="en-US" sz="1800" dirty="0" err="1"/>
              <a:t>b</a:t>
            </a:r>
            <a:r>
              <a:rPr lang="en-US" sz="1800" dirty="0"/>
              <a:t>)[7], similarly, G</a:t>
            </a:r>
            <a:r>
              <a:rPr lang="en-US" sz="1800" baseline="-25000" dirty="0"/>
              <a:t>1</a:t>
            </a:r>
            <a:r>
              <a:rPr lang="en-US" sz="1800" dirty="0"/>
              <a:t>(</a:t>
            </a:r>
            <a:r>
              <a:rPr lang="en-US" sz="1800" dirty="0" err="1"/>
              <a:t>a,b</a:t>
            </a:r>
            <a:r>
              <a:rPr lang="en-US" sz="1800" dirty="0"/>
              <a:t>)[5] = (a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b</a:t>
            </a:r>
            <a:r>
              <a:rPr lang="en-US" sz="1800" dirty="0"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y</a:t>
            </a:r>
            <a:r>
              <a:rPr lang="en-US" sz="1800" baseline="-25000" dirty="0"/>
              <a:t>1</a:t>
            </a:r>
            <a:r>
              <a:rPr lang="en-US" sz="1800" dirty="0"/>
              <a:t>= G</a:t>
            </a:r>
            <a:r>
              <a:rPr lang="en-US" sz="1800" baseline="-25000" dirty="0"/>
              <a:t>1</a:t>
            </a:r>
            <a:r>
              <a:rPr lang="en-US" sz="1800" dirty="0"/>
              <a:t>(x</a:t>
            </a:r>
            <a:r>
              <a:rPr lang="en-US" sz="1800" baseline="-25000" dirty="0"/>
              <a:t>0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)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>
                <a:sym typeface="Symbol" pitchFamily="18" charset="2"/>
              </a:rPr>
              <a:t> Y[13]= y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[5]= x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[7]⨁x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[7]⨁x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[7]⨁x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/>
              <a:t>y</a:t>
            </a:r>
            <a:r>
              <a:rPr lang="en-US" sz="1800" baseline="-25000" dirty="0"/>
              <a:t>0 </a:t>
            </a:r>
            <a:r>
              <a:rPr lang="en-US" sz="1800" dirty="0"/>
              <a:t>= G</a:t>
            </a:r>
            <a:r>
              <a:rPr lang="en-US" sz="1800" baseline="-25000" dirty="0"/>
              <a:t>0</a:t>
            </a:r>
            <a:r>
              <a:rPr lang="en-US" sz="1800" dirty="0"/>
              <a:t>(x</a:t>
            </a:r>
            <a:r>
              <a:rPr lang="en-US" sz="1800" baseline="-25000" dirty="0"/>
              <a:t>0</a:t>
            </a:r>
            <a:r>
              <a:rPr lang="en-US" sz="1800" dirty="0"/>
              <a:t>, y</a:t>
            </a:r>
            <a:r>
              <a:rPr lang="en-US" sz="1800" baseline="-25000" dirty="0"/>
              <a:t>1</a:t>
            </a:r>
            <a:r>
              <a:rPr lang="en-US" sz="1800" dirty="0"/>
              <a:t>) </a:t>
            </a:r>
            <a:r>
              <a:rPr lang="en-US" sz="1800" dirty="0">
                <a:sym typeface="Wingdings"/>
              </a:rPr>
              <a:t></a:t>
            </a:r>
            <a:r>
              <a:rPr lang="en-US" sz="1800" dirty="0">
                <a:sym typeface="Symbol" pitchFamily="18" charset="2"/>
              </a:rPr>
              <a:t> Y[5] = y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[5] = y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[7]⨁x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/>
              <a:t>y</a:t>
            </a:r>
            <a:r>
              <a:rPr lang="en-US" sz="1800" baseline="-25000" dirty="0"/>
              <a:t>2</a:t>
            </a:r>
            <a:r>
              <a:rPr lang="en-US" sz="1800" dirty="0"/>
              <a:t>=G</a:t>
            </a:r>
            <a:r>
              <a:rPr lang="en-US" sz="1800" baseline="-25000" dirty="0"/>
              <a:t>0</a:t>
            </a:r>
            <a:r>
              <a:rPr lang="en-US" sz="1800" dirty="0"/>
              <a:t>(y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) </a:t>
            </a:r>
            <a:r>
              <a:rPr lang="en-US" sz="1800" dirty="0">
                <a:sym typeface="Wingdings"/>
              </a:rPr>
              <a:t></a:t>
            </a:r>
            <a:endParaRPr lang="en-US" sz="1800" dirty="0"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sym typeface="Symbol" pitchFamily="18" charset="2"/>
              </a:rPr>
              <a:t>	    Y[21]=y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[5]=y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[7]⨁x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[7]⨁x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/>
              <a:t>y</a:t>
            </a:r>
            <a:r>
              <a:rPr lang="en-US" sz="1800" baseline="-25000" dirty="0"/>
              <a:t>3</a:t>
            </a:r>
            <a:r>
              <a:rPr lang="en-US" sz="1800" dirty="0"/>
              <a:t>=G</a:t>
            </a:r>
            <a:r>
              <a:rPr lang="en-US" sz="1800" baseline="-25000" dirty="0"/>
              <a:t>1</a:t>
            </a:r>
            <a:r>
              <a:rPr lang="en-US" sz="1800" dirty="0"/>
              <a:t>(y</a:t>
            </a:r>
            <a:r>
              <a:rPr lang="en-US" sz="1800" baseline="-25000" dirty="0"/>
              <a:t>2</a:t>
            </a:r>
            <a:r>
              <a:rPr lang="en-US" sz="1800" dirty="0"/>
              <a:t>,x</a:t>
            </a:r>
            <a:r>
              <a:rPr lang="en-US" sz="1800" baseline="-25000" dirty="0"/>
              <a:t>3</a:t>
            </a:r>
            <a:r>
              <a:rPr lang="en-US" sz="1800" dirty="0"/>
              <a:t>) </a:t>
            </a:r>
            <a:r>
              <a:rPr lang="en-US" sz="1800" dirty="0">
                <a:sym typeface="Wingdings"/>
              </a:rPr>
              <a:t></a:t>
            </a:r>
            <a:endParaRPr lang="en-US" sz="1800" dirty="0"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sym typeface="Symbol" pitchFamily="18" charset="2"/>
              </a:rPr>
              <a:t>	    Y[29]=y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[5]=y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[7]⨁x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156460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410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Y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= F(R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⨁k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), R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= L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⨁Y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, L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= R</a:t>
            </a:r>
            <a:r>
              <a:rPr lang="en-US" sz="1800" baseline="-25000" dirty="0"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Y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= F(R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⨁k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), R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= L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⨁Y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, L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= R</a:t>
            </a:r>
            <a:r>
              <a:rPr lang="en-US" sz="1800" baseline="-25000" dirty="0">
                <a:sym typeface="Symbol" pitchFamily="18" charset="2"/>
              </a:rPr>
              <a:t>1</a:t>
            </a:r>
            <a:endParaRPr lang="en-US" sz="1800" dirty="0"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Y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= F(R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⨁k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), R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= L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⨁Y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, L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= R</a:t>
            </a:r>
            <a:r>
              <a:rPr lang="en-US" sz="1800" baseline="-25000" dirty="0">
                <a:sym typeface="Symbol" pitchFamily="18" charset="2"/>
              </a:rPr>
              <a:t>2</a:t>
            </a:r>
            <a:endParaRPr lang="en-US" sz="1800" dirty="0"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Y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= F(R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⨁k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Looking at the original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L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 = R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+Y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 and R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 = 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+Y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L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 = Y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+Y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L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 = F(R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)+F(R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Since  R</a:t>
            </a:r>
            <a:r>
              <a:rPr lang="en-US" sz="1800" baseline="-25000" dirty="0">
                <a:sym typeface="Symbol" pitchFamily="18" charset="2"/>
              </a:rPr>
              <a:t>1 </a:t>
            </a:r>
            <a:r>
              <a:rPr lang="en-US" sz="1800" dirty="0">
                <a:sym typeface="Symbol" pitchFamily="18" charset="2"/>
              </a:rPr>
              <a:t>= L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+F(R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L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 = F(R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ym typeface="Symbol" pitchFamily="18" charset="2"/>
              </a:rPr>
              <a:t>)+F(L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+F(R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)+k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Note that L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= P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, R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= P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+P</a:t>
            </a:r>
            <a:r>
              <a:rPr lang="en-US" sz="1800" baseline="-25000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5 </a:t>
            </a:r>
            <a:r>
              <a:rPr lang="en-US" sz="1800" dirty="0">
                <a:sym typeface="Symbol" pitchFamily="18" charset="2"/>
              </a:rPr>
              <a:t>, L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= C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6</a:t>
            </a:r>
            <a:r>
              <a:rPr lang="en-US" sz="1800" dirty="0">
                <a:sym typeface="Symbol" pitchFamily="18" charset="2"/>
              </a:rPr>
              <a:t> and R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= C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+C</a:t>
            </a:r>
            <a:r>
              <a:rPr lang="en-US" sz="1800" baseline="-25000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6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7</a:t>
            </a:r>
            <a:r>
              <a:rPr lang="en-US" sz="1800" dirty="0"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sym typeface="Symbol" pitchFamily="18" charset="2"/>
              </a:rPr>
              <a:t>C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+P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+P</a:t>
            </a:r>
            <a:r>
              <a:rPr lang="en-US" sz="1800" baseline="-25000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= F(</a:t>
            </a:r>
            <a:r>
              <a:rPr lang="en-US" sz="1800" dirty="0">
                <a:sym typeface="Symbol" pitchFamily="18" charset="2"/>
              </a:rPr>
              <a:t>P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+F(C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+C</a:t>
            </a:r>
            <a:r>
              <a:rPr lang="en-US" sz="1800" baseline="-25000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5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0</a:t>
            </a:r>
            <a:r>
              <a:rPr lang="en-US" sz="1800" dirty="0">
                <a:sym typeface="Symbol" pitchFamily="18" charset="2"/>
              </a:rPr>
              <a:t>)+k</a:t>
            </a:r>
            <a:r>
              <a:rPr lang="en-US" sz="1800" baseline="-25000" dirty="0"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) + F(</a:t>
            </a:r>
            <a:r>
              <a:rPr lang="en-US" sz="1800" dirty="0">
                <a:sym typeface="Symbol" pitchFamily="18" charset="2"/>
              </a:rPr>
              <a:t>C</a:t>
            </a:r>
            <a:r>
              <a:rPr lang="en-US" sz="1800" baseline="-25000" dirty="0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+C</a:t>
            </a:r>
            <a:r>
              <a:rPr lang="en-US" sz="1800" baseline="-25000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6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7</a:t>
            </a:r>
            <a:r>
              <a:rPr lang="en-US" sz="1800" dirty="0">
                <a:sym typeface="Symbol" pitchFamily="18" charset="2"/>
              </a:rPr>
              <a:t>+k</a:t>
            </a:r>
            <a:r>
              <a:rPr lang="en-US" sz="1800" baseline="-25000" dirty="0"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If we knew </a:t>
            </a:r>
            <a:r>
              <a:rPr lang="en-US" sz="2000" dirty="0">
                <a:sym typeface="Symbol" pitchFamily="18" charset="2"/>
              </a:rPr>
              <a:t>L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L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sym typeface="Symbol" pitchFamily="18" charset="2"/>
              </a:rPr>
              <a:t>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k</a:t>
            </a:r>
            <a:r>
              <a:rPr lang="en-US" sz="2000" baseline="-25000" dirty="0"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k</a:t>
            </a:r>
            <a:r>
              <a:rPr lang="en-US" sz="2000" baseline="-25000" dirty="0"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the first and last inputs to F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2000" dirty="0">
                <a:sym typeface="Symbol" pitchFamily="18" charset="2"/>
              </a:rPr>
              <a:t>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5, </a:t>
            </a:r>
            <a:r>
              <a:rPr lang="en-US" sz="2000" dirty="0">
                <a:sym typeface="Symbol" pitchFamily="18" charset="2"/>
              </a:rPr>
              <a:t>for the first round key and 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 = 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6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7 </a:t>
            </a:r>
            <a:r>
              <a:rPr lang="en-US" sz="2000" dirty="0"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terms of </a:t>
            </a:r>
            <a:r>
              <a:rPr lang="en-US" sz="2000" dirty="0">
                <a:sym typeface="Symbol" pitchFamily="18" charset="2"/>
              </a:rPr>
              <a:t>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dirty="0">
                <a:sym typeface="Symbol" pitchFamily="18" charset="2"/>
              </a:rPr>
              <a:t>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 allows us to compute the intermediate keys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7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refactored FEAL4.</a:t>
            </a:r>
            <a:endParaRPr lang="en-US" sz="20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)+k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= 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+F(R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)+K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)+F(C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F(C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)[23,29]=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+F(R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)+K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)[23,29]= 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 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 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 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)+K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))[31]+1</a:t>
            </a:r>
            <a:endParaRPr lang="en-US" sz="2000" baseline="-25000" dirty="0"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     K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[31]+K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[31]+(k</a:t>
            </a:r>
            <a:r>
              <a:rPr lang="en-US" sz="2000" baseline="-25000" dirty="0"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[23,29] =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)[23,29]+P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+(C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)[31]+F(P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sym typeface="Symbol" pitchFamily="18" charset="2"/>
              </a:rPr>
              <a:t>0 </a:t>
            </a:r>
            <a:r>
              <a:rPr lang="en-US" sz="2000" dirty="0"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h</a:t>
            </a:r>
            <a:r>
              <a:rPr lang="en-US" sz="2000" baseline="-25000" dirty="0" err="1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(P,C)=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)[23,29]+P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[31]+(C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)[31]+F(P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,P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),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,C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If the guessed K</a:t>
            </a:r>
            <a:r>
              <a:rPr lang="en-US" sz="2000" baseline="-25000" dirty="0">
                <a:sym typeface="Symbol" pitchFamily="18" charset="2"/>
              </a:rPr>
              <a:t>0 </a:t>
            </a:r>
            <a:r>
              <a:rPr lang="en-US" sz="2000" dirty="0">
                <a:sym typeface="Symbol" pitchFamily="18" charset="2"/>
              </a:rPr>
              <a:t>is right, </a:t>
            </a:r>
            <a:r>
              <a:rPr lang="en-US" sz="2000" dirty="0" err="1">
                <a:sym typeface="Symbol" pitchFamily="18" charset="2"/>
              </a:rPr>
              <a:t>h</a:t>
            </a:r>
            <a:r>
              <a:rPr lang="en-US" sz="2000" baseline="-25000" dirty="0" err="1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38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/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sym typeface="Symbol" pitchFamily="18" charset="2"/>
              </a:rPr>
              <a:t>h</a:t>
            </a:r>
            <a:r>
              <a:rPr lang="en-US" sz="2000" baseline="-25000" dirty="0" err="1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(P,C)=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)[23,29]+P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[31]+(C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)[31]+F(P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)[23,29] = Y</a:t>
            </a:r>
            <a:r>
              <a:rPr lang="en-US" sz="2000" kern="0" baseline="-25000" dirty="0"/>
              <a:t>1</a:t>
            </a:r>
            <a:r>
              <a:rPr lang="en-US" sz="2000" kern="0" dirty="0"/>
              <a:t>[23,29] + Y</a:t>
            </a:r>
            <a:r>
              <a:rPr lang="en-US" sz="2000" kern="0" baseline="-25000" dirty="0"/>
              <a:t>3</a:t>
            </a:r>
            <a:r>
              <a:rPr lang="en-US" sz="2000" kern="0" dirty="0"/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[23, 29] = F(R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1</a:t>
            </a:r>
            <a:r>
              <a:rPr lang="en-US" sz="2000" kern="0" dirty="0"/>
              <a:t>)[31]+1, and R</a:t>
            </a:r>
            <a:r>
              <a:rPr lang="en-US" sz="2000" kern="0" baseline="-25000" dirty="0"/>
              <a:t>1</a:t>
            </a:r>
            <a:r>
              <a:rPr lang="en-US" sz="2000" kern="0" dirty="0"/>
              <a:t>[31] = L</a:t>
            </a:r>
            <a:r>
              <a:rPr lang="en-US" sz="2000" kern="0" baseline="-25000" dirty="0"/>
              <a:t>0</a:t>
            </a:r>
            <a:r>
              <a:rPr lang="en-US" sz="2000" kern="0" dirty="0"/>
              <a:t>[31]+F(R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[23, 29]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[31] 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)+k</a:t>
            </a:r>
            <a:r>
              <a:rPr lang="en-US" sz="2000" kern="0" baseline="-25000" dirty="0"/>
              <a:t>1</a:t>
            </a:r>
            <a:r>
              <a:rPr lang="en-US" sz="2000" kern="0" dirty="0"/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3</a:t>
            </a:r>
            <a:r>
              <a:rPr lang="en-US" sz="2000" kern="0" dirty="0"/>
              <a:t>[23,29] = 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/>
              <a:t>h</a:t>
            </a:r>
            <a:r>
              <a:rPr lang="en-US" sz="2000" kern="0" baseline="-25000" dirty="0" err="1"/>
              <a:t>A</a:t>
            </a:r>
            <a:r>
              <a:rPr lang="en-US" sz="2000" kern="0" dirty="0"/>
              <a:t>(P,C) = f(K</a:t>
            </a:r>
            <a:r>
              <a:rPr lang="en-US" sz="2000" kern="0" baseline="-25000" dirty="0"/>
              <a:t>i</a:t>
            </a:r>
            <a:r>
              <a:rPr lang="en-US" sz="2000" kern="0" dirty="0"/>
              <a:t>) = 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)[23,29] + (R</a:t>
            </a:r>
            <a:r>
              <a:rPr lang="en-US" sz="2000" kern="0" baseline="-25000" dirty="0"/>
              <a:t>4</a:t>
            </a:r>
            <a:r>
              <a:rPr lang="en-US" sz="2000" kern="0" dirty="0"/>
              <a:t>+L</a:t>
            </a:r>
            <a:r>
              <a:rPr lang="en-US" sz="2000" kern="0" baseline="-25000" dirty="0"/>
              <a:t>0</a:t>
            </a:r>
            <a:r>
              <a:rPr lang="en-US" sz="2000" kern="0" dirty="0"/>
              <a:t>+F(R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89822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/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)[13] = Y</a:t>
            </a:r>
            <a:r>
              <a:rPr lang="en-US" sz="2000" kern="0" baseline="-25000" dirty="0"/>
              <a:t>1</a:t>
            </a:r>
            <a:r>
              <a:rPr lang="en-US" sz="2000" kern="0" dirty="0"/>
              <a:t>[13] + Y</a:t>
            </a:r>
            <a:r>
              <a:rPr lang="en-US" sz="2000" kern="0" baseline="-25000" dirty="0"/>
              <a:t>3</a:t>
            </a:r>
            <a:r>
              <a:rPr lang="en-US" sz="2000" kern="0" dirty="0"/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[13] = F(R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2</a:t>
            </a:r>
            <a:r>
              <a:rPr lang="en-US" sz="2000" kern="0" dirty="0"/>
              <a:t>)[13]+1 = 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2</a:t>
            </a:r>
            <a:r>
              <a:rPr lang="en-US" sz="2000" kern="0" dirty="0"/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R</a:t>
            </a:r>
            <a:r>
              <a:rPr lang="en-US" sz="2000" kern="0" baseline="-25000" dirty="0"/>
              <a:t>1</a:t>
            </a:r>
            <a:r>
              <a:rPr lang="en-US" sz="2000" kern="0" dirty="0"/>
              <a:t>[7, 15, 23, 31]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[7, 15, 23, 31] 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[13]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[7, 15, 23, 31] 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))[7, 15, 23, 31] + K</a:t>
            </a:r>
            <a:r>
              <a:rPr lang="en-US" sz="2000" kern="0" baseline="-25000" dirty="0"/>
              <a:t>2</a:t>
            </a:r>
            <a:r>
              <a:rPr lang="en-US" sz="2000" kern="0" dirty="0"/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3</a:t>
            </a:r>
            <a:r>
              <a:rPr lang="en-US" sz="2000" kern="0" dirty="0"/>
              <a:t>[13] = F(R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)[13]+1 = 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)[13]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[7, 15, 23, 31] 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/>
              <a:t>        K</a:t>
            </a:r>
            <a:r>
              <a:rPr lang="en-US" sz="2000" kern="0" baseline="-25000" dirty="0"/>
              <a:t>2</a:t>
            </a:r>
            <a:r>
              <a:rPr lang="en-US" sz="2000" kern="0" dirty="0"/>
              <a:t>[7, 15, 23, 31]+(R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sym typeface="Symbol" pitchFamily="18" charset="2"/>
              </a:rPr>
              <a:t>h</a:t>
            </a:r>
            <a:r>
              <a:rPr lang="en-US" sz="2000" baseline="-25000" dirty="0" err="1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(P,C)=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)[13]+(P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))[</a:t>
            </a:r>
            <a:r>
              <a:rPr lang="en-US" sz="2000" kern="0" dirty="0"/>
              <a:t>7, 15, 23, 31</a:t>
            </a:r>
            <a:r>
              <a:rPr lang="en-US" sz="2000" dirty="0">
                <a:sym typeface="Symbol" pitchFamily="18" charset="2"/>
              </a:rPr>
              <a:t>]</a:t>
            </a:r>
            <a:endParaRPr lang="en-US" sz="2000" kern="0" dirty="0"/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Similarly</a:t>
            </a:r>
            <a:endParaRPr lang="en-US" sz="2000" kern="0" dirty="0"/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= Y</a:t>
            </a:r>
            <a:r>
              <a:rPr lang="en-US" sz="2000" kern="0" baseline="-25000" dirty="0"/>
              <a:t>1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+ Y</a:t>
            </a:r>
            <a:r>
              <a:rPr lang="en-US" sz="2000" kern="0" baseline="-25000" dirty="0"/>
              <a:t>3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= F(R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2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+1 = 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2</a:t>
            </a:r>
            <a:r>
              <a:rPr lang="en-US" sz="2000" kern="0" dirty="0"/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R</a:t>
            </a:r>
            <a:r>
              <a:rPr lang="en-US" sz="2000" kern="0" baseline="-25000" dirty="0"/>
              <a:t>1</a:t>
            </a:r>
            <a:r>
              <a:rPr lang="en-US" sz="2000" kern="0" dirty="0"/>
              <a:t>[7]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[7] 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[7]+F(R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))[7] + K</a:t>
            </a:r>
            <a:r>
              <a:rPr lang="en-US" sz="2000" kern="0" baseline="-25000" dirty="0"/>
              <a:t>2</a:t>
            </a:r>
            <a:r>
              <a:rPr lang="en-US" sz="2000" kern="0" dirty="0"/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3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= F(R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= 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5, 15</a:t>
            </a:r>
            <a:r>
              <a:rPr lang="en-US" sz="2000" kern="0" dirty="0"/>
              <a:t>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[7]+F(R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))[7]+K</a:t>
            </a:r>
            <a:r>
              <a:rPr lang="en-US" sz="2000" kern="0" baseline="-25000" dirty="0"/>
              <a:t>2</a:t>
            </a:r>
            <a:r>
              <a:rPr lang="en-US" sz="2000" kern="0" dirty="0"/>
              <a:t>[7]+(R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/>
          </a:p>
          <a:p>
            <a:pPr>
              <a:spcBef>
                <a:spcPts val="200"/>
              </a:spcBef>
            </a:pPr>
            <a:r>
              <a:rPr lang="en-US" sz="2000" kern="0" dirty="0"/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sym typeface="Symbol" pitchFamily="18" charset="2"/>
              </a:rPr>
              <a:t>h</a:t>
            </a:r>
            <a:r>
              <a:rPr lang="en-US" sz="2000" baseline="-25000" dirty="0" err="1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(P,C)=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)[5, 15]+(P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))[</a:t>
            </a:r>
            <a:r>
              <a:rPr lang="en-US" sz="2000" kern="0" dirty="0">
                <a:sym typeface="Symbol" pitchFamily="18" charset="2"/>
              </a:rPr>
              <a:t>7</a:t>
            </a:r>
            <a:r>
              <a:rPr lang="en-US" sz="2000" dirty="0"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/>
          </a:p>
          <a:p>
            <a:endParaRPr lang="en-US" sz="1800" kern="0" dirty="0"/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From Y[15, 21] = X[23, 31]</a:t>
            </a:r>
            <a:endParaRPr lang="en-US" sz="2000" kern="0" dirty="0"/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 = Y</a:t>
            </a:r>
            <a:r>
              <a:rPr lang="en-US" sz="2000" kern="0" baseline="-25000" dirty="0"/>
              <a:t>1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 + Y</a:t>
            </a:r>
            <a:r>
              <a:rPr lang="en-US" sz="2000" kern="0" baseline="-25000" dirty="0"/>
              <a:t>3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 = F(R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2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]+1 = 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2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R</a:t>
            </a:r>
            <a:r>
              <a:rPr lang="en-US" sz="2000" kern="0" baseline="-25000" dirty="0"/>
              <a:t>1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1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 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 + K</a:t>
            </a:r>
            <a:r>
              <a:rPr lang="en-US" sz="2000" kern="0" baseline="-25000" dirty="0"/>
              <a:t>2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Y</a:t>
            </a:r>
            <a:r>
              <a:rPr lang="en-US" sz="2000" kern="0" baseline="-25000" dirty="0"/>
              <a:t>3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 = F(R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 = 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</a:t>
            </a:r>
            <a:r>
              <a:rPr lang="en-US" sz="2000" dirty="0">
                <a:sym typeface="Symbol" pitchFamily="18" charset="2"/>
              </a:rPr>
              <a:t>15, 21</a:t>
            </a:r>
            <a:r>
              <a:rPr lang="en-US" sz="2000" kern="0" dirty="0"/>
              <a:t>] = (L</a:t>
            </a:r>
            <a:r>
              <a:rPr lang="en-US" sz="2000" kern="0" baseline="-25000" dirty="0"/>
              <a:t>0</a:t>
            </a:r>
            <a:r>
              <a:rPr lang="en-US" sz="2000" kern="0" dirty="0"/>
              <a:t>+ F(R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))[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 + K</a:t>
            </a:r>
            <a:r>
              <a:rPr lang="en-US" sz="2000" kern="0" baseline="-25000" dirty="0"/>
              <a:t>2</a:t>
            </a:r>
            <a:r>
              <a:rPr lang="en-US" sz="2000" kern="0" dirty="0"/>
              <a:t>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/>
              <a:t>           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</a:t>
            </a:r>
            <a:r>
              <a:rPr lang="en-US" sz="2000" dirty="0">
                <a:sym typeface="Symbol" pitchFamily="18" charset="2"/>
              </a:rPr>
              <a:t>23, 31</a:t>
            </a:r>
            <a:r>
              <a:rPr lang="en-US" sz="2000" kern="0" dirty="0"/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sym typeface="Symbol" pitchFamily="18" charset="2"/>
              </a:rPr>
              <a:t>h</a:t>
            </a:r>
            <a:r>
              <a:rPr lang="en-US" sz="2000" baseline="-25000" dirty="0" err="1">
                <a:sym typeface="Symbol" pitchFamily="18" charset="2"/>
              </a:rPr>
              <a:t>D</a:t>
            </a:r>
            <a:r>
              <a:rPr lang="en-US" sz="2000" dirty="0">
                <a:sym typeface="Symbol" pitchFamily="18" charset="2"/>
              </a:rPr>
              <a:t>(P,C)= 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)[15, 21]+(P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+(C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+C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)+F(P</a:t>
            </a:r>
            <a:r>
              <a:rPr lang="en-US" sz="2000" baseline="-25000" dirty="0">
                <a:sym typeface="Symbol" pitchFamily="18" charset="2"/>
              </a:rPr>
              <a:t>L</a:t>
            </a:r>
            <a:r>
              <a:rPr lang="en-US" sz="2000" dirty="0">
                <a:sym typeface="Symbol" pitchFamily="18" charset="2"/>
              </a:rPr>
              <a:t>+P</a:t>
            </a:r>
            <a:r>
              <a:rPr lang="en-US" sz="2000" baseline="-25000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+K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/>
          </a:p>
          <a:p>
            <a:endParaRPr lang="en-US" sz="1800" kern="0" dirty="0"/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/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(L</a:t>
            </a:r>
            <a:r>
              <a:rPr lang="en-US" sz="2000" kern="0" baseline="-25000" dirty="0"/>
              <a:t>4</a:t>
            </a:r>
            <a:r>
              <a:rPr lang="en-US" sz="2000" kern="0" dirty="0"/>
              <a:t>+R</a:t>
            </a:r>
            <a:r>
              <a:rPr lang="en-US" sz="2000" kern="0" baseline="-25000" dirty="0"/>
              <a:t>0</a:t>
            </a:r>
            <a:r>
              <a:rPr lang="en-US" sz="2000" kern="0" dirty="0"/>
              <a:t>)[5,13,21] = Y</a:t>
            </a:r>
            <a:r>
              <a:rPr lang="en-US" sz="2000" kern="0" baseline="-25000" dirty="0"/>
              <a:t>1</a:t>
            </a:r>
            <a:r>
              <a:rPr lang="en-US" sz="2000" kern="0" dirty="0"/>
              <a:t>[5,13,21]+Y</a:t>
            </a:r>
            <a:r>
              <a:rPr lang="en-US" sz="2000" kern="0" baseline="-25000" dirty="0"/>
              <a:t>3</a:t>
            </a:r>
            <a:r>
              <a:rPr lang="en-US" sz="2000" kern="0" dirty="0"/>
              <a:t>[5,13,21] = F(R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1</a:t>
            </a:r>
            <a:r>
              <a:rPr lang="en-US" sz="2000" kern="0" dirty="0"/>
              <a:t>) [5,13,21] + F(R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F(R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[5,13,21] = (R</a:t>
            </a:r>
            <a:r>
              <a:rPr lang="en-US" sz="2000" kern="0" baseline="-25000" dirty="0"/>
              <a:t>4</a:t>
            </a:r>
            <a:r>
              <a:rPr lang="en-US" sz="2000" kern="0" dirty="0"/>
              <a:t>+K</a:t>
            </a:r>
            <a:r>
              <a:rPr lang="en-US" sz="2000" kern="0" baseline="-25000" dirty="0"/>
              <a:t>3</a:t>
            </a:r>
            <a:r>
              <a:rPr lang="en-US" sz="2000" kern="0" dirty="0"/>
              <a:t>) [15]+1 and since R</a:t>
            </a:r>
            <a:r>
              <a:rPr lang="en-US" sz="2000" kern="0" baseline="-25000" dirty="0"/>
              <a:t>1</a:t>
            </a:r>
            <a:r>
              <a:rPr lang="en-US" sz="2000" kern="0" dirty="0"/>
              <a:t> = L</a:t>
            </a:r>
            <a:r>
              <a:rPr lang="en-US" sz="2000" kern="0" baseline="-25000" dirty="0"/>
              <a:t>0</a:t>
            </a:r>
            <a:r>
              <a:rPr lang="en-US" sz="2000" kern="0" dirty="0"/>
              <a:t>+F(L</a:t>
            </a:r>
            <a:r>
              <a:rPr lang="en-US" sz="2000" kern="0" baseline="-25000" dirty="0"/>
              <a:t>0</a:t>
            </a:r>
            <a:r>
              <a:rPr lang="en-US" sz="2000" kern="0" dirty="0"/>
              <a:t>+Y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/>
              <a:t>F(R</a:t>
            </a:r>
            <a:r>
              <a:rPr lang="en-US" sz="2000" kern="0" baseline="-25000" dirty="0"/>
              <a:t>1</a:t>
            </a:r>
            <a:r>
              <a:rPr lang="en-US" sz="2000" kern="0" dirty="0"/>
              <a:t>+K</a:t>
            </a:r>
            <a:r>
              <a:rPr lang="en-US" sz="2000" kern="0" baseline="-25000" dirty="0"/>
              <a:t>1</a:t>
            </a:r>
            <a:r>
              <a:rPr lang="en-US" sz="2000" kern="0" dirty="0"/>
              <a:t>) [5,13,21] = F(L</a:t>
            </a:r>
            <a:r>
              <a:rPr lang="en-US" sz="2000" kern="0" baseline="-25000" dirty="0"/>
              <a:t>0</a:t>
            </a:r>
            <a:r>
              <a:rPr lang="en-US" sz="2000" kern="0" dirty="0"/>
              <a:t>+F(L</a:t>
            </a:r>
            <a:r>
              <a:rPr lang="en-US" sz="2000" kern="0" baseline="-25000" dirty="0"/>
              <a:t>0</a:t>
            </a:r>
            <a:r>
              <a:rPr lang="en-US" sz="2000" kern="0" dirty="0"/>
              <a:t>+Y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)+K</a:t>
            </a:r>
            <a:r>
              <a:rPr lang="en-US" sz="2000" kern="0" baseline="-25000" dirty="0"/>
              <a:t>1</a:t>
            </a:r>
            <a:r>
              <a:rPr lang="en-US" sz="2000" kern="0" dirty="0"/>
              <a:t>)= (L</a:t>
            </a:r>
            <a:r>
              <a:rPr lang="en-US" sz="2000" kern="0" baseline="-25000" dirty="0"/>
              <a:t>0</a:t>
            </a:r>
            <a:r>
              <a:rPr lang="en-US" sz="2000" kern="0" dirty="0"/>
              <a:t>+F(L</a:t>
            </a:r>
            <a:r>
              <a:rPr lang="en-US" sz="2000" kern="0" baseline="-25000" dirty="0"/>
              <a:t>0</a:t>
            </a:r>
            <a:r>
              <a:rPr lang="en-US" sz="2000" kern="0" dirty="0"/>
              <a:t>+Y</a:t>
            </a:r>
            <a:r>
              <a:rPr lang="en-US" sz="2000" kern="0" baseline="-25000" dirty="0"/>
              <a:t>0</a:t>
            </a:r>
            <a:r>
              <a:rPr lang="en-US" sz="2000" kern="0" dirty="0"/>
              <a:t>+K</a:t>
            </a:r>
            <a:r>
              <a:rPr lang="en-US" sz="2000" kern="0" baseline="-25000" dirty="0"/>
              <a:t>0</a:t>
            </a:r>
            <a:r>
              <a:rPr lang="en-US" sz="2000" kern="0" dirty="0"/>
              <a:t>)+K</a:t>
            </a:r>
            <a:r>
              <a:rPr lang="en-US" sz="2000" kern="0" baseline="-25000" dirty="0"/>
              <a:t>1</a:t>
            </a:r>
            <a:r>
              <a:rPr lang="en-US" sz="2000" kern="0" dirty="0"/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sym typeface="Symbol" pitchFamily="18" charset="2"/>
              </a:rPr>
              <a:t>h</a:t>
            </a:r>
            <a:r>
              <a:rPr lang="en-US" sz="2000" kern="0" baseline="-25000" dirty="0" err="1">
                <a:sym typeface="Symbol" pitchFamily="18" charset="2"/>
              </a:rPr>
              <a:t>E</a:t>
            </a:r>
            <a:r>
              <a:rPr lang="en-US" sz="2000" kern="0" dirty="0">
                <a:sym typeface="Symbol" pitchFamily="18" charset="2"/>
              </a:rPr>
              <a:t>(P,C)= (C</a:t>
            </a:r>
            <a:r>
              <a:rPr lang="en-US" sz="2000" kern="0" baseline="-25000" dirty="0">
                <a:sym typeface="Symbol" pitchFamily="18" charset="2"/>
              </a:rPr>
              <a:t>L</a:t>
            </a:r>
            <a:r>
              <a:rPr lang="en-US" sz="2000" kern="0" dirty="0">
                <a:sym typeface="Symbol" pitchFamily="18" charset="2"/>
              </a:rPr>
              <a:t>+P</a:t>
            </a:r>
            <a:r>
              <a:rPr lang="en-US" sz="2000" kern="0" baseline="-25000" dirty="0">
                <a:sym typeface="Symbol" pitchFamily="18" charset="2"/>
              </a:rPr>
              <a:t>L</a:t>
            </a:r>
            <a:r>
              <a:rPr lang="en-US" sz="2000" kern="0" dirty="0">
                <a:sym typeface="Symbol" pitchFamily="18" charset="2"/>
              </a:rPr>
              <a:t>+P</a:t>
            </a:r>
            <a:r>
              <a:rPr lang="en-US" sz="2000" kern="0" baseline="-25000" dirty="0">
                <a:sym typeface="Symbol" pitchFamily="18" charset="2"/>
              </a:rPr>
              <a:t>R</a:t>
            </a:r>
            <a:r>
              <a:rPr lang="en-US" sz="2000" kern="0" dirty="0">
                <a:sym typeface="Symbol" pitchFamily="18" charset="2"/>
              </a:rPr>
              <a:t>)[5,13,21]+P</a:t>
            </a:r>
            <a:r>
              <a:rPr lang="en-US" sz="2000" kern="0" baseline="-25000" dirty="0">
                <a:sym typeface="Symbol" pitchFamily="18" charset="2"/>
              </a:rPr>
              <a:t>L</a:t>
            </a:r>
            <a:r>
              <a:rPr lang="en-US" sz="2000" kern="0" dirty="0">
                <a:sym typeface="Symbol" pitchFamily="18" charset="2"/>
              </a:rPr>
              <a:t>[15]+(C</a:t>
            </a:r>
            <a:r>
              <a:rPr lang="en-US" sz="2000" kern="0" baseline="-25000" dirty="0">
                <a:sym typeface="Symbol" pitchFamily="18" charset="2"/>
              </a:rPr>
              <a:t>L</a:t>
            </a:r>
            <a:r>
              <a:rPr lang="en-US" sz="2000" kern="0" dirty="0">
                <a:sym typeface="Symbol" pitchFamily="18" charset="2"/>
              </a:rPr>
              <a:t>+C</a:t>
            </a:r>
            <a:r>
              <a:rPr lang="en-US" sz="2000" kern="0" baseline="-25000" dirty="0">
                <a:sym typeface="Symbol" pitchFamily="18" charset="2"/>
              </a:rPr>
              <a:t>R</a:t>
            </a:r>
            <a:r>
              <a:rPr lang="en-US" sz="2000" kern="0" dirty="0">
                <a:sym typeface="Symbol" pitchFamily="18" charset="2"/>
              </a:rPr>
              <a:t>)[15]+F(P</a:t>
            </a:r>
            <a:r>
              <a:rPr lang="en-US" sz="2000" kern="0" baseline="-25000" dirty="0">
                <a:sym typeface="Symbol" pitchFamily="18" charset="2"/>
              </a:rPr>
              <a:t>L</a:t>
            </a:r>
            <a:r>
              <a:rPr lang="en-US" sz="2000" kern="0" dirty="0">
                <a:sym typeface="Symbol" pitchFamily="18" charset="2"/>
              </a:rPr>
              <a:t>+P</a:t>
            </a:r>
            <a:r>
              <a:rPr lang="en-US" sz="2000" kern="0" baseline="-25000" dirty="0">
                <a:sym typeface="Symbol" pitchFamily="18" charset="2"/>
              </a:rPr>
              <a:t>R</a:t>
            </a:r>
            <a:r>
              <a:rPr lang="en-US" sz="2000" kern="0" dirty="0">
                <a:sym typeface="Symbol" pitchFamily="18" charset="2"/>
              </a:rPr>
              <a:t>+K</a:t>
            </a:r>
            <a:r>
              <a:rPr lang="en-US" sz="2000" kern="0" baseline="-25000" dirty="0">
                <a:sym typeface="Symbol" pitchFamily="18" charset="2"/>
              </a:rPr>
              <a:t>0</a:t>
            </a:r>
            <a:r>
              <a:rPr lang="en-US" sz="2000" kern="0" dirty="0">
                <a:sym typeface="Symbol" pitchFamily="18" charset="2"/>
              </a:rPr>
              <a:t>)[15]</a:t>
            </a:r>
            <a:endParaRPr lang="en-US" sz="2000" kern="0" dirty="0"/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/>
              <a:t>Putting </a:t>
            </a:r>
            <a:r>
              <a:rPr lang="en-US" sz="2000" kern="0" dirty="0">
                <a:sym typeface="Symbol" pitchFamily="18" charset="2"/>
              </a:rPr>
              <a:t>P</a:t>
            </a:r>
            <a:r>
              <a:rPr lang="en-US" sz="2000" kern="0" baseline="-25000" dirty="0">
                <a:sym typeface="Symbol" pitchFamily="18" charset="2"/>
              </a:rPr>
              <a:t>L</a:t>
            </a:r>
            <a:r>
              <a:rPr lang="en-US" sz="2000" kern="0" dirty="0">
                <a:sym typeface="Symbol" pitchFamily="18" charset="2"/>
              </a:rPr>
              <a:t>+P</a:t>
            </a:r>
            <a:r>
              <a:rPr lang="en-US" sz="2000" kern="0" baseline="-25000" dirty="0">
                <a:sym typeface="Symbol" pitchFamily="18" charset="2"/>
              </a:rPr>
              <a:t>R</a:t>
            </a:r>
            <a:r>
              <a:rPr lang="en-US" sz="2000" kern="0" dirty="0">
                <a:sym typeface="Symbol" pitchFamily="18" charset="2"/>
              </a:rPr>
              <a:t>+K</a:t>
            </a:r>
            <a:r>
              <a:rPr lang="en-US" sz="2000" kern="0" baseline="-25000" dirty="0">
                <a:sym typeface="Symbol" pitchFamily="18" charset="2"/>
              </a:rPr>
              <a:t>0</a:t>
            </a:r>
            <a:r>
              <a:rPr lang="en-US" sz="2000" kern="0" dirty="0">
                <a:sym typeface="Symbol" pitchFamily="18" charset="2"/>
              </a:rPr>
              <a:t> = (x</a:t>
            </a:r>
            <a:r>
              <a:rPr lang="en-US" sz="2000" kern="0" baseline="-25000" dirty="0">
                <a:sym typeface="Symbol" pitchFamily="18" charset="2"/>
              </a:rPr>
              <a:t>0</a:t>
            </a:r>
            <a:r>
              <a:rPr lang="en-US" sz="2000" kern="0" dirty="0">
                <a:sym typeface="Symbol" pitchFamily="18" charset="2"/>
              </a:rPr>
              <a:t>, x</a:t>
            </a:r>
            <a:r>
              <a:rPr lang="en-US" sz="2000" kern="0" baseline="-25000" dirty="0">
                <a:sym typeface="Symbol" pitchFamily="18" charset="2"/>
              </a:rPr>
              <a:t>1</a:t>
            </a:r>
            <a:r>
              <a:rPr lang="en-US" sz="2000" kern="0" dirty="0">
                <a:sym typeface="Symbol" pitchFamily="18" charset="2"/>
              </a:rPr>
              <a:t>, x</a:t>
            </a:r>
            <a:r>
              <a:rPr lang="en-US" sz="2000" kern="0" baseline="-25000" dirty="0">
                <a:sym typeface="Symbol" pitchFamily="18" charset="2"/>
              </a:rPr>
              <a:t>2</a:t>
            </a:r>
            <a:r>
              <a:rPr lang="en-US" sz="2000" kern="0" dirty="0">
                <a:sym typeface="Symbol" pitchFamily="18" charset="2"/>
              </a:rPr>
              <a:t>, x</a:t>
            </a:r>
            <a:r>
              <a:rPr lang="en-US" sz="2000" kern="0" baseline="-25000" dirty="0">
                <a:sym typeface="Symbol" pitchFamily="18" charset="2"/>
              </a:rPr>
              <a:t>3</a:t>
            </a:r>
            <a:r>
              <a:rPr lang="en-US" sz="2000" kern="0" dirty="0">
                <a:sym typeface="Symbol" pitchFamily="18" charset="2"/>
              </a:rPr>
              <a:t>), we n</a:t>
            </a:r>
            <a:r>
              <a:rPr lang="en-US" sz="2000" kern="0" dirty="0"/>
              <a:t>ote that </a:t>
            </a:r>
            <a:r>
              <a:rPr lang="en-US" sz="2000" kern="0" dirty="0">
                <a:sym typeface="Symbol" pitchFamily="18" charset="2"/>
              </a:rPr>
              <a:t>F(P</a:t>
            </a:r>
            <a:r>
              <a:rPr lang="en-US" sz="2000" kern="0" baseline="-25000" dirty="0">
                <a:sym typeface="Symbol" pitchFamily="18" charset="2"/>
              </a:rPr>
              <a:t>L</a:t>
            </a:r>
            <a:r>
              <a:rPr lang="en-US" sz="2000" kern="0" dirty="0">
                <a:sym typeface="Symbol" pitchFamily="18" charset="2"/>
              </a:rPr>
              <a:t>+P</a:t>
            </a:r>
            <a:r>
              <a:rPr lang="en-US" sz="2000" kern="0" baseline="-25000" dirty="0">
                <a:sym typeface="Symbol" pitchFamily="18" charset="2"/>
              </a:rPr>
              <a:t>R</a:t>
            </a:r>
            <a:r>
              <a:rPr lang="en-US" sz="2000" kern="0" dirty="0">
                <a:sym typeface="Symbol" pitchFamily="18" charset="2"/>
              </a:rPr>
              <a:t>+K</a:t>
            </a:r>
            <a:r>
              <a:rPr lang="en-US" sz="2000" kern="0" baseline="-25000" dirty="0">
                <a:sym typeface="Symbol" pitchFamily="18" charset="2"/>
              </a:rPr>
              <a:t>0</a:t>
            </a:r>
            <a:r>
              <a:rPr lang="en-US" sz="2000" kern="0" dirty="0"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kern="0" dirty="0">
                <a:sym typeface="Symbol" pitchFamily="18" charset="2"/>
              </a:rPr>
              <a:t>x</a:t>
            </a:r>
            <a:r>
              <a:rPr lang="en-US" sz="2000" kern="0" baseline="-25000" dirty="0">
                <a:sym typeface="Symbol" pitchFamily="18" charset="2"/>
              </a:rPr>
              <a:t>1</a:t>
            </a:r>
            <a:r>
              <a:rPr lang="en-US" sz="2000" kern="0" dirty="0">
                <a:sym typeface="Symbol" pitchFamily="18" charset="2"/>
              </a:rPr>
              <a:t>, x</a:t>
            </a:r>
            <a:r>
              <a:rPr lang="en-US" sz="2000" kern="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kern="0" dirty="0">
                <a:sym typeface="Symbol" pitchFamily="18" charset="2"/>
              </a:rPr>
              <a:t>x</a:t>
            </a:r>
            <a:r>
              <a:rPr lang="en-US" sz="2000" kern="0" baseline="-25000" dirty="0">
                <a:sym typeface="Symbol" pitchFamily="18" charset="2"/>
              </a:rPr>
              <a:t>3</a:t>
            </a:r>
            <a:r>
              <a:rPr lang="en-US" sz="2000" kern="0" dirty="0"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5740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10810"/>
              </p:ext>
            </p:extLst>
          </p:nvPr>
        </p:nvGraphicFramePr>
        <p:xfrm>
          <a:off x="609600" y="1600200"/>
          <a:ext cx="769620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sym typeface="Symbol" pitchFamily="18" charset="2"/>
                        </a:rPr>
                        <a:t>)[31]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/>
                        <a:t>7, 15, 23, 31</a:t>
                      </a:r>
                      <a:r>
                        <a:rPr lang="en-US" sz="1800" dirty="0"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)[15]</a:t>
                      </a:r>
                      <a:endParaRPr lang="en-US" sz="1800" kern="0" dirty="0"/>
                    </a:p>
                    <a:p>
                      <a:pPr marL="0" lvl="1" indent="0">
                        <a:buNone/>
                      </a:pPr>
                      <a:endParaRPr lang="en-US" sz="1800" dirty="0"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</a:t>
                      </a:r>
                      <a:r>
                        <a:rPr lang="is-IS" dirty="0"/>
                        <a:t>…,15;</a:t>
                      </a:r>
                      <a:r>
                        <a:rPr lang="is-IS" baseline="0" dirty="0"/>
                        <a:t> 17,...,23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d’= C</a:t>
            </a:r>
            <a:r>
              <a:rPr lang="en-US" sz="1800" baseline="-25000" dirty="0">
                <a:cs typeface="Courier New" pitchFamily="49" charset="0"/>
              </a:rPr>
              <a:t>R</a:t>
            </a:r>
            <a:r>
              <a:rPr lang="en-US" sz="1800" dirty="0">
                <a:cs typeface="Courier New" pitchFamily="49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cs typeface="Courier New" pitchFamily="49" charset="0"/>
              </a:rPr>
              <a:t>D’= C</a:t>
            </a:r>
            <a:r>
              <a:rPr lang="en-US" sz="1800" baseline="-25000" dirty="0">
                <a:cs typeface="Courier New" pitchFamily="49" charset="0"/>
              </a:rPr>
              <a:t>L</a:t>
            </a:r>
            <a:r>
              <a:rPr lang="en-US" sz="1800" dirty="0">
                <a:cs typeface="Courier New" pitchFamily="49" charset="0"/>
              </a:rPr>
              <a:t>’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ourier New" pitchFamily="49" charset="0"/>
              </a:rPr>
              <a:t>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S/N= </a:t>
            </a:r>
            <a:r>
              <a:rPr lang="en-US" sz="1800" dirty="0" err="1">
                <a:cs typeface="Courier New" pitchFamily="49" charset="0"/>
              </a:rPr>
              <a:t>pk</a:t>
            </a:r>
            <a:r>
              <a:rPr lang="en-US" sz="1800" dirty="0">
                <a:cs typeface="Courier New" pitchFamily="49" charset="0"/>
              </a:rPr>
              <a:t>/(</a:t>
            </a:r>
            <a:r>
              <a:rPr lang="en-US" sz="1800" dirty="0" err="1">
                <a:latin typeface="Math1Mono"/>
                <a:cs typeface="Courier New" pitchFamily="49" charset="0"/>
              </a:rPr>
              <a:t>λ</a:t>
            </a:r>
            <a:r>
              <a:rPr lang="en-US" sz="1800" dirty="0">
                <a:latin typeface="Math1Mono"/>
                <a:cs typeface="Courier New" pitchFamily="49" charset="0"/>
              </a:rPr>
              <a:t>𝛾</a:t>
            </a:r>
            <a:r>
              <a:rPr lang="en-US" sz="1800" dirty="0">
                <a:cs typeface="Courier New" pitchFamily="49" charset="0"/>
              </a:rPr>
              <a:t>), is the ratio of discarded pairs to all pairs, is the number of keys suggested by a pair.  Remember only about .8 of </a:t>
            </a:r>
            <a:r>
              <a:rPr lang="en-US" sz="1800" dirty="0" err="1">
                <a:cs typeface="Courier New" pitchFamily="49" charset="0"/>
              </a:rPr>
              <a:t>xor</a:t>
            </a:r>
            <a:r>
              <a:rPr lang="en-US" sz="1800" dirty="0">
                <a:cs typeface="Courier New" pitchFamily="49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Bits that leave all S-boxes but S</a:t>
            </a:r>
            <a:r>
              <a:rPr lang="en-US" sz="1800" baseline="-25000" dirty="0">
                <a:cs typeface="Courier New" pitchFamily="49" charset="0"/>
              </a:rPr>
              <a:t>1</a:t>
            </a:r>
            <a:r>
              <a:rPr lang="en-US" sz="1800" dirty="0">
                <a:cs typeface="Courier New" pitchFamily="49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For each S box, try all 2</a:t>
            </a:r>
            <a:r>
              <a:rPr lang="en-US" sz="1800" baseline="30000" dirty="0">
                <a:cs typeface="Courier New" pitchFamily="49" charset="0"/>
              </a:rPr>
              <a:t>6</a:t>
            </a:r>
            <a:r>
              <a:rPr lang="en-US" sz="1800" dirty="0">
                <a:cs typeface="Courier New" pitchFamily="49" charset="0"/>
              </a:rPr>
              <a:t> keys and bump counts for each key which matches the differential, </a:t>
            </a:r>
            <a:r>
              <a:rPr lang="en-US" sz="1800" dirty="0" err="1">
                <a:cs typeface="Courier New" pitchFamily="49" charset="0"/>
              </a:rPr>
              <a:t>d’</a:t>
            </a:r>
            <a:r>
              <a:rPr lang="en-US" sz="1800" dirty="0" err="1">
                <a:cs typeface="Courier New" pitchFamily="49" charset="0"/>
                <a:sym typeface="Wingdings" pitchFamily="2" charset="2"/>
              </a:rPr>
              <a:t>D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’.</a:t>
            </a:r>
            <a:endParaRPr lang="en-US" sz="1800" dirty="0">
              <a:cs typeface="Courier New" pitchFamily="49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7818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181600" y="1840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2000" dirty="0">
              <a:latin typeface="Math1Mono"/>
            </a:endParaRP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4864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638800" y="762000"/>
            <a:ext cx="2895600" cy="58477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’ P</a:t>
            </a:r>
            <a:r>
              <a:rPr lang="en-US" sz="1800" baseline="-25000" dirty="0">
                <a:latin typeface="Arial" pitchFamily="34" charset="0"/>
              </a:rPr>
              <a:t>R</a:t>
            </a:r>
            <a:r>
              <a:rPr lang="en-US" sz="1800" dirty="0">
                <a:latin typeface="Arial" pitchFamily="34" charset="0"/>
              </a:rPr>
              <a:t>’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0x20000000 00000000</a:t>
            </a: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657702" y="5867400"/>
            <a:ext cx="77207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 C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4676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104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1628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102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102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1628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102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7630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102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7630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7818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4864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467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102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7630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102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7630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27637" y="2983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1800" dirty="0">
              <a:latin typeface="Math1Mono"/>
            </a:endParaRP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102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10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7818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4864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4676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104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10200" y="464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7630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102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7630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227638" y="4736068"/>
            <a:ext cx="4111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102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102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7818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4864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4676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104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102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7630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10200" y="4191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7630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1" y="3897868"/>
            <a:ext cx="380999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1800" dirty="0">
              <a:latin typeface="Math1Mono"/>
            </a:endParaRP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102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102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0885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029200" y="2667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012334" y="3657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0292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707662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707662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707662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707662" y="4572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10200" y="1752600"/>
            <a:ext cx="50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A=0</a:t>
            </a:r>
            <a:endParaRPr lang="en-US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10200" y="2816423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B=0x00?0??0?</a:t>
            </a:r>
            <a:endParaRPr lang="en-US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3114" y="38070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15000" y="46452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67600" y="175260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a=0</a:t>
            </a:r>
            <a:endParaRPr lang="en-US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6176" y="281642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 0x20000000</a:t>
            </a:r>
            <a:endParaRPr lang="en-US" dirty="0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20000" y="3810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20000" y="4648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410200" y="8041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5410200" y="5715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07102"/>
              </p:ext>
            </p:extLst>
          </p:nvPr>
        </p:nvGraphicFramePr>
        <p:xfrm>
          <a:off x="609600" y="1524000"/>
          <a:ext cx="769620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sym typeface="Symbol" pitchFamily="18" charset="2"/>
                        </a:rPr>
                        <a:t>)[31]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/>
                        <a:t>7, 15, 23, 31</a:t>
                      </a:r>
                      <a:r>
                        <a:rPr lang="en-US" sz="1800" dirty="0"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/>
                        <a:t>7, 15, 23, 31</a:t>
                      </a:r>
                      <a:r>
                        <a:rPr lang="en-US" sz="1800" dirty="0"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sym typeface="Symbol" pitchFamily="18" charset="2"/>
                        </a:rPr>
                        <a:t>)[15]</a:t>
                      </a:r>
                      <a:endParaRPr lang="en-US" sz="1800" kern="0" dirty="0"/>
                    </a:p>
                    <a:p>
                      <a:pPr marL="0" lvl="1" indent="0">
                        <a:buNone/>
                      </a:pPr>
                      <a:endParaRPr lang="en-US" sz="1800" dirty="0"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</a:t>
                      </a:r>
                      <a:r>
                        <a:rPr lang="is-IS" dirty="0"/>
                        <a:t>…,15;</a:t>
                      </a:r>
                      <a:r>
                        <a:rPr lang="is-IS" baseline="0" dirty="0"/>
                        <a:t> 17,...,23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/>
              <a:t>We use </a:t>
            </a:r>
            <a:r>
              <a:rPr lang="en-US" sz="2000" kern="0" dirty="0" err="1"/>
              <a:t>h</a:t>
            </a:r>
            <a:r>
              <a:rPr lang="en-US" sz="2000" kern="0" baseline="-25000" dirty="0" err="1"/>
              <a:t>E</a:t>
            </a:r>
            <a:r>
              <a:rPr lang="en-US" sz="2000" kern="0" dirty="0"/>
              <a:t>(P,C) to estimate the </a:t>
            </a:r>
            <a:r>
              <a:rPr lang="en-US" sz="2000" kern="0" dirty="0" err="1"/>
              <a:t>xor</a:t>
            </a:r>
            <a:r>
              <a:rPr lang="en-US" sz="2000" kern="0" dirty="0"/>
              <a:t> of the first two and last two bytes of K</a:t>
            </a:r>
            <a:r>
              <a:rPr lang="en-US" sz="2000" kern="0" baseline="-25000" dirty="0"/>
              <a:t>0</a:t>
            </a:r>
            <a:r>
              <a:rPr lang="en-US" sz="2000" kern="0" dirty="0"/>
              <a:t> and R</a:t>
            </a:r>
            <a:r>
              <a:rPr lang="en-US" sz="2000" kern="0" baseline="-25000" dirty="0"/>
              <a:t>0</a:t>
            </a:r>
            <a:r>
              <a:rPr lang="en-US" sz="2000" kern="0" dirty="0"/>
              <a:t> to estimate the </a:t>
            </a:r>
            <a:r>
              <a:rPr lang="en-US" sz="2000" kern="0" dirty="0" err="1"/>
              <a:t>xor</a:t>
            </a:r>
            <a:r>
              <a:rPr lang="en-US" sz="2000" kern="0" dirty="0"/>
              <a:t> of the two halves of K</a:t>
            </a:r>
            <a:r>
              <a:rPr lang="en-US" sz="2000" kern="0" baseline="-25000" dirty="0"/>
              <a:t>0</a:t>
            </a:r>
            <a:r>
              <a:rPr lang="en-US" sz="2000" kern="0" dirty="0"/>
              <a:t> (see slide 47) then we use </a:t>
            </a:r>
            <a:r>
              <a:rPr lang="en-US" sz="2000" kern="0" dirty="0" err="1"/>
              <a:t>h</a:t>
            </a:r>
            <a:r>
              <a:rPr lang="en-US" sz="2000" kern="0" baseline="-25000" dirty="0" err="1"/>
              <a:t>A</a:t>
            </a:r>
            <a:r>
              <a:rPr lang="en-US" sz="2000" kern="0" baseline="-25000" dirty="0"/>
              <a:t>,</a:t>
            </a:r>
            <a:r>
              <a:rPr lang="en-US" sz="2000" kern="0" dirty="0"/>
              <a:t> </a:t>
            </a:r>
            <a:r>
              <a:rPr lang="is-IS" sz="2000" kern="0" dirty="0"/>
              <a:t>…, </a:t>
            </a:r>
            <a:r>
              <a:rPr lang="en-US" sz="2000" kern="0" dirty="0" err="1"/>
              <a:t>h</a:t>
            </a:r>
            <a:r>
              <a:rPr lang="en-US" sz="2000" kern="0" baseline="-25000" dirty="0" err="1"/>
              <a:t>D</a:t>
            </a:r>
            <a:r>
              <a:rPr lang="en-US" sz="2000" kern="0" baseline="-25000" dirty="0"/>
              <a:t> </a:t>
            </a:r>
            <a:r>
              <a:rPr lang="en-US" sz="2000" kern="0" dirty="0"/>
              <a:t>to find K</a:t>
            </a:r>
            <a:r>
              <a:rPr lang="en-US" sz="2000" kern="0" baseline="-25000" dirty="0"/>
              <a:t>0</a:t>
            </a:r>
            <a:r>
              <a:rPr lang="en-US" sz="2000" kern="0" dirty="0"/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Next, we use </a:t>
            </a:r>
            <a:r>
              <a:rPr lang="en-US" sz="2000" kern="0" dirty="0" err="1"/>
              <a:t>h</a:t>
            </a:r>
            <a:r>
              <a:rPr lang="en-US" sz="2000" kern="0" baseline="-25000" dirty="0" err="1"/>
              <a:t>E</a:t>
            </a:r>
            <a:r>
              <a:rPr lang="en-US" sz="2000" kern="0" dirty="0"/>
              <a:t>’(P,C) to estimate the </a:t>
            </a:r>
            <a:r>
              <a:rPr lang="en-US" sz="2000" kern="0" dirty="0" err="1"/>
              <a:t>xor</a:t>
            </a:r>
            <a:r>
              <a:rPr lang="en-US" sz="2000" kern="0" dirty="0"/>
              <a:t> of the first two and last two bytes of K</a:t>
            </a:r>
            <a:r>
              <a:rPr lang="en-US" sz="2000" kern="0" baseline="-25000" dirty="0"/>
              <a:t>3</a:t>
            </a:r>
            <a:r>
              <a:rPr lang="en-US" sz="2000" kern="0" dirty="0"/>
              <a:t> and R</a:t>
            </a:r>
            <a:r>
              <a:rPr lang="en-US" sz="2000" kern="0" baseline="-25000" dirty="0"/>
              <a:t>4</a:t>
            </a:r>
            <a:r>
              <a:rPr lang="en-US" sz="2000" kern="0" dirty="0"/>
              <a:t> then we use </a:t>
            </a:r>
            <a:r>
              <a:rPr lang="en-US" sz="2000" kern="0" dirty="0" err="1"/>
              <a:t>h</a:t>
            </a:r>
            <a:r>
              <a:rPr lang="en-US" sz="2000" kern="0" baseline="-25000" dirty="0" err="1"/>
              <a:t>A</a:t>
            </a:r>
            <a:r>
              <a:rPr lang="en-US" sz="2000" kern="0" dirty="0"/>
              <a:t>’</a:t>
            </a:r>
            <a:r>
              <a:rPr lang="en-US" sz="2000" kern="0" baseline="-25000" dirty="0"/>
              <a:t>,</a:t>
            </a:r>
            <a:r>
              <a:rPr lang="en-US" sz="2000" kern="0" dirty="0"/>
              <a:t> </a:t>
            </a:r>
            <a:r>
              <a:rPr lang="is-IS" sz="2000" kern="0" dirty="0"/>
              <a:t>…, </a:t>
            </a:r>
            <a:r>
              <a:rPr lang="en-US" sz="2000" kern="0" dirty="0" err="1"/>
              <a:t>h</a:t>
            </a:r>
            <a:r>
              <a:rPr lang="en-US" sz="2000" kern="0" baseline="-25000" dirty="0" err="1"/>
              <a:t>D</a:t>
            </a:r>
            <a:r>
              <a:rPr lang="en-US" sz="2000" kern="0" dirty="0"/>
              <a:t>’</a:t>
            </a:r>
            <a:r>
              <a:rPr lang="en-US" sz="2000" kern="0" baseline="-25000" dirty="0"/>
              <a:t> </a:t>
            </a:r>
            <a:r>
              <a:rPr lang="en-US" sz="2000" kern="0" dirty="0"/>
              <a:t>to find K</a:t>
            </a:r>
            <a:r>
              <a:rPr lang="en-US" sz="2000" kern="0" baseline="-25000" dirty="0"/>
              <a:t>3</a:t>
            </a:r>
            <a:r>
              <a:rPr lang="en-US" sz="2000" kern="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Next compute candidate K</a:t>
            </a:r>
            <a:r>
              <a:rPr lang="en-US" sz="2000" kern="0" baseline="-25000" dirty="0"/>
              <a:t>1</a:t>
            </a:r>
            <a:r>
              <a:rPr lang="en-US" sz="2000" kern="0" dirty="0"/>
              <a:t>’s; for successful candidates compute</a:t>
            </a:r>
            <a:endParaRPr lang="en-US" sz="1800" kern="0" dirty="0"/>
          </a:p>
          <a:p>
            <a:pPr lvl="1">
              <a:spcBef>
                <a:spcPts val="200"/>
              </a:spcBef>
            </a:pPr>
            <a:r>
              <a:rPr lang="en-US" sz="1800" kern="0" dirty="0"/>
              <a:t>k</a:t>
            </a:r>
            <a:r>
              <a:rPr lang="en-US" sz="1800" kern="0" baseline="-25000" dirty="0"/>
              <a:t>4</a:t>
            </a:r>
            <a:r>
              <a:rPr lang="en-US" sz="1800" kern="0" dirty="0"/>
              <a:t>+k</a:t>
            </a:r>
            <a:r>
              <a:rPr lang="en-US" sz="1800" kern="0" baseline="-25000" dirty="0"/>
              <a:t>5</a:t>
            </a:r>
            <a:r>
              <a:rPr lang="en-US" sz="1800" kern="0" dirty="0"/>
              <a:t>+k</a:t>
            </a:r>
            <a:r>
              <a:rPr lang="en-US" sz="1800" kern="0" baseline="-25000" dirty="0"/>
              <a:t>6</a:t>
            </a:r>
            <a:r>
              <a:rPr lang="en-US" sz="1800" kern="0" dirty="0"/>
              <a:t> = F(P</a:t>
            </a:r>
            <a:r>
              <a:rPr lang="en-US" sz="1800" kern="0" baseline="-25000" dirty="0"/>
              <a:t>L</a:t>
            </a:r>
            <a:r>
              <a:rPr lang="en-US" sz="1800" kern="0" dirty="0"/>
              <a:t>+F(P</a:t>
            </a:r>
            <a:r>
              <a:rPr lang="en-US" sz="1800" kern="0" baseline="-25000" dirty="0"/>
              <a:t>L</a:t>
            </a:r>
            <a:r>
              <a:rPr lang="en-US" sz="1800" kern="0" dirty="0"/>
              <a:t>+P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0</a:t>
            </a:r>
            <a:r>
              <a:rPr lang="en-US" sz="1800" kern="0" dirty="0"/>
              <a:t>)+K</a:t>
            </a:r>
            <a:r>
              <a:rPr lang="en-US" sz="1800" kern="0" baseline="-25000" dirty="0"/>
              <a:t>1</a:t>
            </a:r>
            <a:r>
              <a:rPr lang="en-US" sz="1800" kern="0" dirty="0"/>
              <a:t>) + F(C</a:t>
            </a:r>
            <a:r>
              <a:rPr lang="en-US" sz="1800" kern="0" baseline="-25000" dirty="0"/>
              <a:t>L</a:t>
            </a:r>
            <a:r>
              <a:rPr lang="en-US" sz="1800" kern="0" dirty="0"/>
              <a:t>+C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3</a:t>
            </a:r>
            <a:r>
              <a:rPr lang="en-US" sz="1800" kern="0" dirty="0"/>
              <a:t>) + (P</a:t>
            </a:r>
            <a:r>
              <a:rPr lang="en-US" sz="1800" kern="0" baseline="-25000" dirty="0"/>
              <a:t>L</a:t>
            </a:r>
            <a:r>
              <a:rPr lang="en-US" sz="1800" kern="0" dirty="0"/>
              <a:t>+P</a:t>
            </a:r>
            <a:r>
              <a:rPr lang="en-US" sz="1800" kern="0" baseline="-25000" dirty="0"/>
              <a:t>R</a:t>
            </a:r>
            <a:r>
              <a:rPr lang="en-US" sz="1800" kern="0" dirty="0"/>
              <a:t>+C</a:t>
            </a:r>
            <a:r>
              <a:rPr lang="en-US" sz="1800" kern="0" baseline="-25000" dirty="0"/>
              <a:t>L</a:t>
            </a:r>
            <a:r>
              <a:rPr lang="en-US" sz="1800" kern="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/>
              <a:t>Analogously, for round 3, compute candidate K</a:t>
            </a:r>
            <a:r>
              <a:rPr lang="en-US" sz="2000" kern="0" baseline="-25000" dirty="0"/>
              <a:t>2</a:t>
            </a:r>
            <a:r>
              <a:rPr lang="en-US" sz="2000" kern="0" dirty="0"/>
              <a:t>’s; for successful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/>
              <a:t>k</a:t>
            </a:r>
            <a:r>
              <a:rPr lang="en-US" sz="1800" kern="0" baseline="-25000" dirty="0"/>
              <a:t>4</a:t>
            </a:r>
            <a:r>
              <a:rPr lang="en-US" sz="1800" kern="0" dirty="0"/>
              <a:t>+k</a:t>
            </a:r>
            <a:r>
              <a:rPr lang="en-US" sz="1800" kern="0" baseline="-25000" dirty="0"/>
              <a:t>6</a:t>
            </a:r>
            <a:r>
              <a:rPr lang="en-US" sz="1800" kern="0" dirty="0"/>
              <a:t>+k</a:t>
            </a:r>
            <a:r>
              <a:rPr lang="en-US" sz="1800" kern="0" baseline="-25000" dirty="0"/>
              <a:t>7</a:t>
            </a:r>
            <a:r>
              <a:rPr lang="en-US" sz="1800" kern="0" dirty="0"/>
              <a:t> = F(C</a:t>
            </a:r>
            <a:r>
              <a:rPr lang="en-US" sz="1800" kern="0" baseline="-25000" dirty="0"/>
              <a:t>L</a:t>
            </a:r>
            <a:r>
              <a:rPr lang="en-US" sz="1800" kern="0" dirty="0"/>
              <a:t>+F(C</a:t>
            </a:r>
            <a:r>
              <a:rPr lang="en-US" sz="1800" kern="0" baseline="-25000" dirty="0"/>
              <a:t>L</a:t>
            </a:r>
            <a:r>
              <a:rPr lang="en-US" sz="1800" kern="0" dirty="0"/>
              <a:t>+C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3</a:t>
            </a:r>
            <a:r>
              <a:rPr lang="en-US" sz="1800" kern="0" dirty="0"/>
              <a:t>)+K</a:t>
            </a:r>
            <a:r>
              <a:rPr lang="en-US" sz="1800" kern="0" baseline="-25000" dirty="0"/>
              <a:t>2</a:t>
            </a:r>
            <a:r>
              <a:rPr lang="en-US" sz="1800" kern="0" dirty="0"/>
              <a:t>) + F(P</a:t>
            </a:r>
            <a:r>
              <a:rPr lang="en-US" sz="1800" kern="0" baseline="-25000" dirty="0"/>
              <a:t>L</a:t>
            </a:r>
            <a:r>
              <a:rPr lang="en-US" sz="1800" kern="0" dirty="0"/>
              <a:t>+P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0</a:t>
            </a:r>
            <a:r>
              <a:rPr lang="en-US" sz="1800" kern="0" dirty="0"/>
              <a:t>) +(C</a:t>
            </a:r>
            <a:r>
              <a:rPr lang="en-US" sz="1800" kern="0" baseline="-25000" dirty="0"/>
              <a:t>L</a:t>
            </a:r>
            <a:r>
              <a:rPr lang="en-US" sz="1800" kern="0" dirty="0"/>
              <a:t>+C</a:t>
            </a:r>
            <a:r>
              <a:rPr lang="en-US" sz="1800" kern="0" baseline="-25000" dirty="0"/>
              <a:t>R</a:t>
            </a:r>
            <a:r>
              <a:rPr lang="en-US" sz="1800" kern="0" dirty="0"/>
              <a:t>+P</a:t>
            </a:r>
            <a:r>
              <a:rPr lang="en-US" sz="1800" kern="0" baseline="-25000" dirty="0"/>
              <a:t>L</a:t>
            </a:r>
            <a:r>
              <a:rPr lang="en-US" sz="1800" kern="0" dirty="0"/>
              <a:t>)</a:t>
            </a:r>
            <a:endParaRPr lang="en-US" sz="2000" kern="0" dirty="0"/>
          </a:p>
          <a:p>
            <a:pPr>
              <a:spcBef>
                <a:spcPts val="200"/>
              </a:spcBef>
            </a:pPr>
            <a:r>
              <a:rPr lang="en-US" sz="2000" kern="0" dirty="0"/>
              <a:t>The “vanilla” attack of guessing K</a:t>
            </a:r>
            <a:r>
              <a:rPr lang="en-US" sz="2000" kern="0" baseline="-25000" dirty="0"/>
              <a:t>0</a:t>
            </a:r>
            <a:r>
              <a:rPr lang="en-US" sz="2000" kern="0" dirty="0"/>
              <a:t>, also works but our modified attack is much faster --- on the order of 2</a:t>
            </a:r>
            <a:r>
              <a:rPr lang="en-US" sz="2000" kern="0" baseline="30000" dirty="0"/>
              <a:t>16</a:t>
            </a:r>
            <a:r>
              <a:rPr lang="en-US" sz="2000" kern="0" dirty="0"/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/>
              <a:t>Remember k</a:t>
            </a:r>
            <a:r>
              <a:rPr lang="en-US" sz="1800" kern="0" baseline="-25000" dirty="0"/>
              <a:t>4</a:t>
            </a:r>
            <a:r>
              <a:rPr lang="en-US" sz="1800" kern="0" dirty="0"/>
              <a:t>+k</a:t>
            </a:r>
            <a:r>
              <a:rPr lang="en-US" sz="1800" kern="0" baseline="-25000" dirty="0"/>
              <a:t>5</a:t>
            </a:r>
            <a:r>
              <a:rPr lang="en-US" sz="1800" kern="0" dirty="0"/>
              <a:t>+k</a:t>
            </a:r>
            <a:r>
              <a:rPr lang="en-US" sz="1800" kern="0" baseline="-25000" dirty="0"/>
              <a:t>6</a:t>
            </a:r>
            <a:r>
              <a:rPr lang="en-US" sz="1800" kern="0" dirty="0"/>
              <a:t> = F(P</a:t>
            </a:r>
            <a:r>
              <a:rPr lang="en-US" sz="1800" kern="0" baseline="-25000" dirty="0"/>
              <a:t>L</a:t>
            </a:r>
            <a:r>
              <a:rPr lang="en-US" sz="1800" kern="0" dirty="0"/>
              <a:t>+F(P</a:t>
            </a:r>
            <a:r>
              <a:rPr lang="en-US" sz="1800" kern="0" baseline="-25000" dirty="0"/>
              <a:t>L</a:t>
            </a:r>
            <a:r>
              <a:rPr lang="en-US" sz="1800" kern="0" dirty="0"/>
              <a:t>+P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0</a:t>
            </a:r>
            <a:r>
              <a:rPr lang="en-US" sz="1800" kern="0" dirty="0"/>
              <a:t>)+K</a:t>
            </a:r>
            <a:r>
              <a:rPr lang="en-US" sz="1800" kern="0" baseline="-25000" dirty="0"/>
              <a:t>1</a:t>
            </a:r>
            <a:r>
              <a:rPr lang="en-US" sz="1800" kern="0" dirty="0"/>
              <a:t>)+F(C</a:t>
            </a:r>
            <a:r>
              <a:rPr lang="en-US" sz="1800" kern="0" baseline="-25000" dirty="0"/>
              <a:t>L</a:t>
            </a:r>
            <a:r>
              <a:rPr lang="en-US" sz="1800" kern="0" dirty="0"/>
              <a:t>+C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3</a:t>
            </a:r>
            <a:r>
              <a:rPr lang="en-US" sz="1800" kern="0" dirty="0"/>
              <a:t>)+(P</a:t>
            </a:r>
            <a:r>
              <a:rPr lang="en-US" sz="1800" kern="0" baseline="-25000" dirty="0"/>
              <a:t>L</a:t>
            </a:r>
            <a:r>
              <a:rPr lang="en-US" sz="1800" kern="0" dirty="0"/>
              <a:t>+P</a:t>
            </a:r>
            <a:r>
              <a:rPr lang="en-US" sz="1800" kern="0" baseline="-25000" dirty="0"/>
              <a:t>R</a:t>
            </a:r>
            <a:r>
              <a:rPr lang="en-US" sz="1800" kern="0" dirty="0"/>
              <a:t>+C</a:t>
            </a:r>
            <a:r>
              <a:rPr lang="en-US" sz="1800" kern="0" baseline="-25000" dirty="0"/>
              <a:t>L</a:t>
            </a:r>
            <a:r>
              <a:rPr lang="en-US" sz="1800" kern="0" dirty="0"/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/>
              <a:t>If X= P</a:t>
            </a:r>
            <a:r>
              <a:rPr lang="en-US" sz="1800" kern="0" baseline="-25000" dirty="0"/>
              <a:t>L</a:t>
            </a:r>
            <a:r>
              <a:rPr lang="en-US" sz="1800" kern="0" dirty="0"/>
              <a:t>+F(P</a:t>
            </a:r>
            <a:r>
              <a:rPr lang="en-US" sz="1800" kern="0" baseline="-25000" dirty="0"/>
              <a:t>L</a:t>
            </a:r>
            <a:r>
              <a:rPr lang="en-US" sz="1800" kern="0" dirty="0"/>
              <a:t>+P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0</a:t>
            </a:r>
            <a:r>
              <a:rPr lang="en-US" sz="1800" kern="0" dirty="0"/>
              <a:t>), Y= F(C</a:t>
            </a:r>
            <a:r>
              <a:rPr lang="en-US" sz="1800" kern="0" baseline="-25000" dirty="0"/>
              <a:t>L</a:t>
            </a:r>
            <a:r>
              <a:rPr lang="en-US" sz="1800" kern="0" dirty="0"/>
              <a:t>+C</a:t>
            </a:r>
            <a:r>
              <a:rPr lang="en-US" sz="1800" kern="0" baseline="-25000" dirty="0"/>
              <a:t>R</a:t>
            </a:r>
            <a:r>
              <a:rPr lang="en-US" sz="1800" kern="0" dirty="0"/>
              <a:t>+K</a:t>
            </a:r>
            <a:r>
              <a:rPr lang="en-US" sz="1800" kern="0" baseline="-25000" dirty="0"/>
              <a:t>3</a:t>
            </a:r>
            <a:r>
              <a:rPr lang="en-US" sz="1800" kern="0" dirty="0"/>
              <a:t>) and Z= P</a:t>
            </a:r>
            <a:r>
              <a:rPr lang="en-US" sz="1800" kern="0" baseline="-25000" dirty="0"/>
              <a:t>L</a:t>
            </a:r>
            <a:r>
              <a:rPr lang="en-US" sz="1800" kern="0" dirty="0"/>
              <a:t>+P</a:t>
            </a:r>
            <a:r>
              <a:rPr lang="en-US" sz="1800" kern="0" baseline="-25000" dirty="0"/>
              <a:t>R</a:t>
            </a:r>
            <a:r>
              <a:rPr lang="en-US" sz="1800" kern="0" dirty="0"/>
              <a:t>+C</a:t>
            </a:r>
            <a:r>
              <a:rPr lang="en-US" sz="1800" kern="0" baseline="-25000" dirty="0"/>
              <a:t>L</a:t>
            </a:r>
            <a:r>
              <a:rPr lang="en-US" sz="1800" kern="0" dirty="0"/>
              <a:t>. Note that X, Y and Z are known once we know K</a:t>
            </a:r>
            <a:r>
              <a:rPr lang="en-US" sz="1800" kern="0" baseline="-25000" dirty="0"/>
              <a:t>0 </a:t>
            </a:r>
            <a:r>
              <a:rPr lang="en-US" sz="1800" kern="0" dirty="0"/>
              <a:t>and K</a:t>
            </a:r>
            <a:r>
              <a:rPr lang="en-US" sz="1800" kern="0" baseline="-25000" dirty="0"/>
              <a:t>3</a:t>
            </a:r>
            <a:r>
              <a:rPr lang="en-US" sz="1800" kern="0" dirty="0"/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/>
              <a:t>k</a:t>
            </a:r>
            <a:r>
              <a:rPr lang="en-US" sz="1800" kern="0" baseline="-25000" dirty="0"/>
              <a:t>4</a:t>
            </a:r>
            <a:r>
              <a:rPr lang="en-US" sz="1800" kern="0" dirty="0"/>
              <a:t>+k</a:t>
            </a:r>
            <a:r>
              <a:rPr lang="en-US" sz="1800" kern="0" baseline="-25000" dirty="0"/>
              <a:t>5</a:t>
            </a:r>
            <a:r>
              <a:rPr lang="en-US" sz="1800" kern="0" dirty="0"/>
              <a:t>+k</a:t>
            </a:r>
            <a:r>
              <a:rPr lang="en-US" sz="1800" kern="0" baseline="-25000" dirty="0"/>
              <a:t>6</a:t>
            </a:r>
            <a:r>
              <a:rPr lang="en-US" sz="1800" kern="0" dirty="0"/>
              <a:t>= Z+Y+F(X+K</a:t>
            </a:r>
            <a:r>
              <a:rPr lang="en-US" sz="1800" kern="0" baseline="-25000" dirty="0"/>
              <a:t>1</a:t>
            </a:r>
            <a:r>
              <a:rPr lang="en-US" sz="1800" kern="0" dirty="0"/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/>
              <a:t>Guess K</a:t>
            </a:r>
            <a:r>
              <a:rPr lang="en-US" sz="1800" kern="0" baseline="-25000" dirty="0"/>
              <a:t>1</a:t>
            </a:r>
            <a:r>
              <a:rPr lang="en-US" sz="1800" kern="0" dirty="0"/>
              <a:t>[0,1], K</a:t>
            </a:r>
            <a:r>
              <a:rPr lang="en-US" sz="1800" kern="0" baseline="-25000" dirty="0"/>
              <a:t>1</a:t>
            </a:r>
            <a:r>
              <a:rPr lang="en-US" sz="1800" kern="0" dirty="0"/>
              <a:t>[2,3] and compute X[0,1], X[2,3], we can test the guess by checking that (Z+Y+F(X+K</a:t>
            </a:r>
            <a:r>
              <a:rPr lang="en-US" sz="1800" kern="0" baseline="-25000" dirty="0"/>
              <a:t>1</a:t>
            </a:r>
            <a:r>
              <a:rPr lang="en-US" sz="1800" kern="0" dirty="0"/>
              <a:t>))[8,9,</a:t>
            </a:r>
            <a:r>
              <a:rPr lang="is-IS" sz="1800" kern="0" dirty="0"/>
              <a:t>…15] remains constant over a set of plain/cipher pairs.  This requires 2</a:t>
            </a:r>
            <a:r>
              <a:rPr lang="is-IS" sz="1800" kern="0" baseline="30000" dirty="0"/>
              <a:t>16</a:t>
            </a:r>
            <a:r>
              <a:rPr lang="is-IS" sz="1800" kern="0" dirty="0"/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/>
              <a:t>Next, guess K</a:t>
            </a:r>
            <a:r>
              <a:rPr lang="is-IS" sz="1800" kern="0" baseline="-25000" dirty="0"/>
              <a:t>1</a:t>
            </a:r>
            <a:r>
              <a:rPr lang="is-IS" sz="1800" kern="0" dirty="0"/>
              <a:t>[0], K</a:t>
            </a:r>
            <a:r>
              <a:rPr lang="is-IS" sz="1800" kern="0" baseline="-25000" dirty="0"/>
              <a:t>1</a:t>
            </a:r>
            <a:r>
              <a:rPr lang="is-IS" sz="1800" kern="0" dirty="0"/>
              <a:t>[3] and again confirm the guess by checking that </a:t>
            </a:r>
            <a:r>
              <a:rPr lang="en-US" sz="1800" kern="0" dirty="0"/>
              <a:t>(Z+Y+F(X+K</a:t>
            </a:r>
            <a:r>
              <a:rPr lang="en-US" sz="1800" kern="0" baseline="-25000" dirty="0"/>
              <a:t>1</a:t>
            </a:r>
            <a:r>
              <a:rPr lang="en-US" sz="1800" kern="0" dirty="0"/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/>
              <a:t>Now that we know  K</a:t>
            </a:r>
            <a:r>
              <a:rPr lang="en-US" sz="1800" kern="0" baseline="-25000" dirty="0"/>
              <a:t>1</a:t>
            </a:r>
            <a:r>
              <a:rPr lang="en-US" sz="1800" kern="0" dirty="0"/>
              <a:t>, can compute k</a:t>
            </a:r>
            <a:r>
              <a:rPr lang="en-US" sz="1800" kern="0" baseline="-25000" dirty="0"/>
              <a:t>4</a:t>
            </a:r>
            <a:r>
              <a:rPr lang="en-US" sz="1800" kern="0" dirty="0"/>
              <a:t>+k</a:t>
            </a:r>
            <a:r>
              <a:rPr lang="en-US" sz="1800" kern="0" baseline="-25000" dirty="0"/>
              <a:t>5</a:t>
            </a:r>
            <a:r>
              <a:rPr lang="en-US" sz="1800" kern="0" dirty="0"/>
              <a:t>+k</a:t>
            </a:r>
            <a:r>
              <a:rPr lang="en-US" sz="1800" kern="0" baseline="-25000" dirty="0"/>
              <a:t>6</a:t>
            </a:r>
            <a:r>
              <a:rPr lang="en-US" sz="1800" kern="0" dirty="0"/>
              <a:t>= Z+Y+F(X+K</a:t>
            </a:r>
            <a:r>
              <a:rPr lang="en-US" sz="1800" kern="0" baseline="-25000" dirty="0"/>
              <a:t>1</a:t>
            </a:r>
            <a:r>
              <a:rPr lang="en-US" sz="1800" kern="0" dirty="0"/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/>
              <a:t>By looking at the corresponding FEAL-4 decryption, we get K</a:t>
            </a:r>
            <a:r>
              <a:rPr lang="en-US" sz="1800" kern="0" baseline="-25000" dirty="0"/>
              <a:t>2</a:t>
            </a:r>
            <a:r>
              <a:rPr lang="en-US" sz="1800" kern="0" dirty="0"/>
              <a:t> in exactly the same way as well as the </a:t>
            </a:r>
            <a:r>
              <a:rPr lang="en-US" sz="1800" kern="0" dirty="0" err="1"/>
              <a:t>othe</a:t>
            </a:r>
            <a:r>
              <a:rPr lang="en-US" sz="1800" dirty="0"/>
              <a:t> invariants </a:t>
            </a:r>
            <a:r>
              <a:rPr lang="en-US" sz="1800" kern="0" dirty="0"/>
              <a:t>r intermediate key, k</a:t>
            </a:r>
            <a:r>
              <a:rPr lang="en-US" sz="1800" kern="0" baseline="-25000" dirty="0"/>
              <a:t>4</a:t>
            </a:r>
            <a:r>
              <a:rPr lang="en-US" sz="1800" kern="0" dirty="0"/>
              <a:t>+k</a:t>
            </a:r>
            <a:r>
              <a:rPr lang="en-US" sz="1800" kern="0" baseline="-25000" dirty="0"/>
              <a:t>6</a:t>
            </a:r>
            <a:r>
              <a:rPr lang="en-US" sz="1800" kern="0" dirty="0"/>
              <a:t>+k</a:t>
            </a:r>
            <a:r>
              <a:rPr lang="en-US" sz="1800" kern="0" baseline="-25000" dirty="0"/>
              <a:t>7</a:t>
            </a:r>
            <a:r>
              <a:rPr lang="en-US" sz="1800" kern="0" dirty="0"/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/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/>
              <a:t>The entire automated attack runs in about 1 second on my MAC using 128 pairs of corresponding plain and cipher text.</a:t>
            </a:r>
          </a:p>
          <a:p>
            <a:pPr marL="285750" lvl="1">
              <a:buFont typeface="Arial" charset="0"/>
              <a:buChar char="•"/>
            </a:pPr>
            <a:endParaRPr lang="en-US" sz="2000" kern="0" dirty="0"/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: </a:t>
            </a:r>
            <a:r>
              <a:rPr lang="en-US" sz="2000" dirty="0">
                <a:latin typeface="Math1Mono"/>
              </a:rPr>
              <a:t>α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 dirty="0">
                <a:latin typeface="Math1Mono"/>
              </a:rPr>
              <a:t>β</a:t>
            </a:r>
            <a:r>
              <a:rPr lang="en-US" altLang="ko-KR" sz="2000" dirty="0"/>
              <a:t>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E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: </a:t>
            </a:r>
            <a:r>
              <a:rPr lang="en-US" altLang="ko-KR" sz="2000" dirty="0">
                <a:latin typeface="Math1Mono"/>
              </a:rPr>
              <a:t>𝛿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>
                <a:latin typeface="Math1Mono"/>
              </a:rPr>
              <a:t>𝛾 </a:t>
            </a:r>
            <a:r>
              <a:rPr lang="en-US" altLang="ko-KR" sz="2000" dirty="0"/>
              <a:t>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For each pair 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 with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: </a:t>
            </a:r>
            <a:r>
              <a:rPr lang="en-US" sz="2000" dirty="0">
                <a:latin typeface="Math1Mono"/>
              </a:rPr>
              <a:t>α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>
                <a:latin typeface="Math1Mono"/>
              </a:rPr>
              <a:t>β</a:t>
            </a:r>
            <a:r>
              <a:rPr lang="en-US" altLang="ko-KR" sz="2000" dirty="0"/>
              <a:t>, obtain (C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C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 and compute C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= C</a:t>
            </a:r>
            <a:r>
              <a:rPr lang="en-US" altLang="ko-KR" sz="2000" baseline="-25000" dirty="0"/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latin typeface="Math1Mono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and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= C</a:t>
            </a:r>
            <a:r>
              <a:rPr lang="en-US" altLang="ko-KR" sz="2000" baseline="-25000" dirty="0"/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latin typeface="Math1Mono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. 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Request the 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Probability that </a:t>
            </a:r>
            <a:r>
              <a:rPr lang="en-US" altLang="ko-KR" sz="2000" dirty="0"/>
              <a:t>P</a:t>
            </a:r>
            <a:r>
              <a:rPr lang="en-US" altLang="ko-KR" sz="2000" baseline="-25000" dirty="0"/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ko-KR" sz="2000" dirty="0"/>
              <a:t>=</a:t>
            </a:r>
            <a:r>
              <a:rPr lang="en-US" sz="2000" dirty="0">
                <a:latin typeface="Math1Mono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is p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For random permutation, the probability that </a:t>
            </a:r>
            <a:r>
              <a:rPr lang="en-US" altLang="ko-KR" sz="2000" dirty="0"/>
              <a:t>P</a:t>
            </a:r>
            <a:r>
              <a:rPr lang="en-US" altLang="ko-KR" sz="2000" baseline="-25000" dirty="0"/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ko-KR" sz="2000" dirty="0"/>
              <a:t>=</a:t>
            </a:r>
            <a:r>
              <a:rPr lang="en-US" sz="2000" dirty="0">
                <a:latin typeface="Math1Mono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is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Can also be mounted for all possible </a:t>
            </a:r>
            <a:r>
              <a:rPr lang="en-US" altLang="ko-KR" sz="2000" dirty="0">
                <a:latin typeface="Math1Mono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’s and </a:t>
            </a:r>
            <a:r>
              <a:rPr lang="en-US" altLang="ko-KR" sz="2000" dirty="0">
                <a:latin typeface="Math1Mono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s as long as </a:t>
            </a:r>
            <a:r>
              <a:rPr lang="en-US" altLang="ko-KR" sz="2000" dirty="0">
                <a:latin typeface="Math1Mono"/>
              </a:rPr>
              <a:t>β</a:t>
            </a:r>
            <a:r>
              <a:rPr lang="en-US" sz="2000" dirty="0">
                <a:latin typeface="Math1Mono"/>
              </a:rPr>
              <a:t>¹</a:t>
            </a:r>
            <a:r>
              <a:rPr lang="en-US" altLang="ko-KR" sz="2000" dirty="0">
                <a:latin typeface="Math1Mono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∑</a:t>
            </a:r>
            <a:r>
              <a:rPr lang="en-US" altLang="ko-KR" sz="2000" baseline="-25000" dirty="0">
                <a:latin typeface="Math1Mono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,</a:t>
            </a:r>
            <a:r>
              <a:rPr lang="en-US" sz="2000" baseline="-25000" dirty="0">
                <a:latin typeface="Math1Mono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+mj-lt"/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Math1Mono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(</a:t>
            </a:r>
            <a:r>
              <a:rPr lang="en-US" sz="2000" dirty="0">
                <a:latin typeface="Math1Mono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ko-KR" sz="2000" dirty="0">
                <a:latin typeface="Math1Mono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∑</a:t>
            </a:r>
            <a:r>
              <a:rPr lang="en-US" altLang="ko-KR" sz="2000" baseline="-25000" dirty="0">
                <a:latin typeface="+mj-lt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+mj-lt"/>
                <a:ea typeface="PMingLiU" pitchFamily="18" charset="-120"/>
              </a:rPr>
              <a:t>,</a:t>
            </a:r>
            <a:r>
              <a:rPr lang="en-US" altLang="ko-KR" sz="2000" baseline="-25000" dirty="0">
                <a:latin typeface="+mj-lt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+mj-lt"/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+mj-lt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(</a:t>
            </a:r>
            <a:r>
              <a:rPr lang="en-US" altLang="ko-KR" sz="2000" dirty="0">
                <a:latin typeface="Math1Mono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ko-KR" sz="2000" dirty="0">
                <a:latin typeface="Math1Mono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1/2</a:t>
            </a:r>
            <a:endParaRPr lang="en-US" altLang="ko-KR" sz="2000" dirty="0"/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2000" dirty="0">
                <a:latin typeface="Arial"/>
                <a:cs typeface="Times New Roman" pitchFamily="18" charset="0"/>
              </a:rPr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cs typeface="Courier New" pitchFamily="49" charset="0"/>
              </a:rPr>
              <a:t>For </a:t>
            </a:r>
            <a:r>
              <a:rPr lang="en-US" sz="2000" dirty="0" err="1">
                <a:cs typeface="Courier New" pitchFamily="49" charset="0"/>
              </a:rPr>
              <a:t>Sbox</a:t>
            </a:r>
            <a:r>
              <a:rPr lang="en-US" sz="2000" dirty="0">
                <a:cs typeface="Courier New" pitchFamily="49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0x6, p= 10/64 (0x00800200)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0x7, p= 6/64 (0x00800202)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0x9, p= 4/64 (0x00008002)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0xa, p= 6/64 (0x00008200)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0xb, p= 4/64 (0x00008202)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0xc, p= 2/64 (0x00808000)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0xd, p= 8/64 (0x00808002)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0xf,  p= 2/64 (0x00808202)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6294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075237" y="1840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3340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486400" y="9144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0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0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537325" y="58674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3152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68580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0104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2578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2578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0104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2578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6106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2578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6106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6294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3340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3152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68580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2578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6106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2578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6106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029200" y="2983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2578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2578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6294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3340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3152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68580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257800" y="4648200"/>
            <a:ext cx="0" cy="2011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6106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2578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6106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075238" y="4736068"/>
            <a:ext cx="4111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2578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2578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6294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334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3152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68580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257800" y="3810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6106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257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6106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075237" y="39740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2578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2578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4876800" y="1676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876800" y="2667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4859934" y="3733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48006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555262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555262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555262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555262" y="4572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38800" y="1752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38800" y="281642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10714" y="38070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62600" y="46452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67600" y="1752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67600" y="28164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67600" y="3810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67600" y="4648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257800" y="8041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5257800" y="5715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7556500" y="1981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1</a:t>
            </a: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 flipH="1">
            <a:off x="7315200" y="2175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7556500" y="3090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>
            <a:off x="7315200" y="3284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Text Box 24"/>
          <p:cNvSpPr txBox="1">
            <a:spLocks noChangeArrowheads="1"/>
          </p:cNvSpPr>
          <p:nvPr/>
        </p:nvSpPr>
        <p:spPr bwMode="auto">
          <a:xfrm>
            <a:off x="7556500" y="40810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3</a:t>
            </a:r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 flipH="1">
            <a:off x="7315200" y="42755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7556500" y="49192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4</a:t>
            </a:r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7315200" y="51137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066800"/>
            <a:ext cx="48006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/>
              <a:t>Given plaintext pair 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,P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For random permutations, the probability that P</a:t>
            </a:r>
            <a:r>
              <a:rPr lang="en-US" altLang="ko-KR" sz="2000" baseline="-25000" dirty="0"/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/>
              <a:t>= P</a:t>
            </a:r>
            <a:r>
              <a:rPr lang="en-US" altLang="ko-KR" sz="2000" baseline="-25000" dirty="0"/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ko-KR" sz="2000" dirty="0"/>
              <a:t>= 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: </a:t>
            </a:r>
            <a:r>
              <a:rPr lang="en-US" altLang="ko-KR" sz="2000" dirty="0">
                <a:latin typeface="Math1Mono"/>
              </a:rPr>
              <a:t>a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 dirty="0">
                <a:latin typeface="Math1Mono"/>
              </a:rPr>
              <a:t>b</a:t>
            </a:r>
            <a:r>
              <a:rPr lang="en-US" altLang="ko-KR" sz="2000" dirty="0"/>
              <a:t>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When both pairs satisfy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 =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 = 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, 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 = (E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(E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)=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If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 =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 = </a:t>
            </a:r>
            <a:r>
              <a:rPr lang="en-US" altLang="ko-KR" sz="2000" dirty="0">
                <a:latin typeface="Math1Mono"/>
                <a:sym typeface="Wingdings" pitchFamily="2" charset="2"/>
              </a:rPr>
              <a:t>g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,</a:t>
            </a:r>
            <a:r>
              <a:rPr lang="en-US" altLang="ko-KR" sz="2000" dirty="0">
                <a:sym typeface="Wingdings" pitchFamily="2" charset="2"/>
              </a:rPr>
              <a:t> each has a probability, q, to be a right pair </a:t>
            </a:r>
            <a:r>
              <a:rPr lang="en-US" altLang="ko-KR" sz="2000" dirty="0" err="1">
                <a:sym typeface="Wingdings" pitchFamily="2" charset="2"/>
              </a:rPr>
              <a:t>wrt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g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d</a:t>
            </a:r>
            <a:r>
              <a:rPr lang="en-US" altLang="ko-KR" sz="2000" dirty="0">
                <a:sym typeface="Wingdings" pitchFamily="2" charset="2"/>
              </a:rPr>
              <a:t>.  C</a:t>
            </a:r>
            <a:r>
              <a:rPr lang="en-US" altLang="ko-KR" sz="2000" baseline="-25000" dirty="0"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3</a:t>
            </a:r>
            <a:r>
              <a:rPr lang="en-US" altLang="ko-KR" sz="2000" dirty="0">
                <a:sym typeface="Wingdings" pitchFamily="2" charset="2"/>
              </a:rPr>
              <a:t>=C</a:t>
            </a:r>
            <a:r>
              <a:rPr lang="en-US" altLang="ko-KR" sz="2000" baseline="-25000" dirty="0"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4</a:t>
            </a:r>
            <a:r>
              <a:rPr lang="en-US" altLang="ko-KR" sz="2000" dirty="0">
                <a:sym typeface="Wingdings" pitchFamily="2" charset="2"/>
              </a:rPr>
              <a:t>=</a:t>
            </a:r>
            <a:r>
              <a:rPr lang="en-US" altLang="ko-KR" sz="2000" dirty="0">
                <a:latin typeface="Math1Mono"/>
                <a:sym typeface="Wingdings" pitchFamily="2" charset="2"/>
              </a:rPr>
              <a:t>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sym typeface="Wingdings" pitchFamily="2" charset="2"/>
              </a:rPr>
              <a:t>Np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en-US" altLang="ko-KR" sz="2000" baseline="30000" dirty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sym typeface="Wingdings" pitchFamily="2" charset="2"/>
              </a:rPr>
              <a:t>Np</a:t>
            </a:r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2</a:t>
            </a:r>
            <a:r>
              <a:rPr lang="en-US" altLang="ko-KR" sz="2000" baseline="30000" dirty="0">
                <a:sym typeface="Wingdings" pitchFamily="2" charset="2"/>
              </a:rPr>
              <a:t>-n</a:t>
            </a:r>
            <a:r>
              <a:rPr lang="en-US" altLang="ko-KR" sz="2000" dirty="0">
                <a:sym typeface="Wingdings" pitchFamily="2" charset="2"/>
              </a:rPr>
              <a:t>q</a:t>
            </a:r>
            <a:r>
              <a:rPr lang="en-US" altLang="ko-KR" sz="2000" baseline="30000" dirty="0">
                <a:sym typeface="Wingdings" pitchFamily="2" charset="2"/>
              </a:rPr>
              <a:t>2</a:t>
            </a:r>
            <a:endParaRPr lang="en-US" altLang="ko-KR" sz="2000" baseline="30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6400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76994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6400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76994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6096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6306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10675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6306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10675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6002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78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6212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20581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6212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20581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5908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6118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30487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6118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30487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5814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862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384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796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8382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8839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9144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8839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8956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8956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8956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9050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9050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9144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8288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8382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956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09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668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68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432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288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240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240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 </a:t>
            </a:r>
            <a:r>
              <a:rPr lang="en-US" sz="2000" i="1" dirty="0"/>
              <a:t>truncated differential </a:t>
            </a:r>
            <a:r>
              <a:rPr lang="en-US" sz="2000" dirty="0"/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/>
              <a:t>Given N pairs with difference </a:t>
            </a:r>
            <a:r>
              <a:rPr lang="en-US" altLang="ko-KR" sz="2000" dirty="0">
                <a:latin typeface="Math1Mono" charset="2"/>
                <a:cs typeface="Math1Mono" charset="2"/>
              </a:rPr>
              <a:t>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pN</a:t>
            </a:r>
            <a:r>
              <a:rPr lang="en-US" altLang="ko-KR" sz="2000" dirty="0"/>
              <a:t> pairs satisfy </a:t>
            </a:r>
            <a:r>
              <a:rPr lang="en-US" altLang="ko-KR" sz="2000" dirty="0" err="1">
                <a:latin typeface="Math1Mono"/>
              </a:rPr>
              <a:t>a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/>
              <a:t>pN</a:t>
            </a:r>
            <a:r>
              <a:rPr lang="en-US" altLang="ko-KR" sz="2000" dirty="0"/>
              <a:t> pairs satisfy </a:t>
            </a:r>
            <a:r>
              <a:rPr lang="en-US" altLang="ko-KR" sz="2000" dirty="0" err="1">
                <a:latin typeface="Math1Mono"/>
              </a:rPr>
              <a:t>a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pairs (</a:t>
            </a:r>
            <a:r>
              <a:rPr lang="en-US" altLang="ko-KR" sz="2000" dirty="0"/>
              <a:t>P</a:t>
            </a:r>
            <a:r>
              <a:rPr lang="en-US" altLang="ko-KR" sz="2000" baseline="-25000" dirty="0"/>
              <a:t>1</a:t>
            </a:r>
            <a:r>
              <a:rPr lang="en-US" altLang="ko-KR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endParaRPr lang="en-US" altLang="ko-KR" sz="2000" baseline="30000" dirty="0"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 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sz="2000" dirty="0">
                <a:latin typeface="Math1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Instead of just looking for </a:t>
            </a:r>
            <a:r>
              <a:rPr lang="en-US" altLang="ko-KR" sz="2000" dirty="0" err="1">
                <a:latin typeface="Math1Mono"/>
              </a:rPr>
              <a:t>g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d</a:t>
            </a:r>
            <a:r>
              <a:rPr lang="en-US" altLang="ko-KR" sz="2000" dirty="0"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Math1Mono"/>
              </a:rPr>
              <a:t>g</a:t>
            </a:r>
            <a:r>
              <a:rPr lang="en-US" altLang="ko-KR" sz="2000" dirty="0" err="1"/>
              <a:t>’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d</a:t>
            </a:r>
            <a:r>
              <a:rPr lang="en-US" altLang="ko-KR" sz="2000" dirty="0">
                <a:sym typeface="Wingdings" pitchFamily="2" charset="2"/>
              </a:rPr>
              <a:t>.</a:t>
            </a:r>
            <a:endParaRPr lang="en-US" altLang="ko-KR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/>
              <a:t>P</a:t>
            </a:r>
            <a:r>
              <a:rPr lang="en-US" altLang="ko-KR" sz="2000" baseline="-25000" dirty="0"/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Math1Mono" charset="2"/>
                <a:ea typeface="PMingLiU" pitchFamily="18" charset="-120"/>
                <a:cs typeface="Math1Mono" charset="2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Pr[(</a:t>
            </a:r>
            <a:r>
              <a:rPr lang="en-US" altLang="ko-KR" sz="2000" dirty="0"/>
              <a:t>P</a:t>
            </a:r>
            <a:r>
              <a:rPr lang="en-US" altLang="ko-KR" sz="2000" baseline="-25000" dirty="0"/>
              <a:t>1</a:t>
            </a:r>
            <a:r>
              <a:rPr lang="en-US" altLang="ko-KR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∑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∑</a:t>
            </a:r>
            <a:r>
              <a:rPr lang="en-US" altLang="zh-TW" sz="2000" baseline="-25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d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b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d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f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ea typeface="PMingLiU" pitchFamily="18" charset="-12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[0, 1, 2, . . . , n−1], R</a:t>
            </a:r>
            <a:r>
              <a:rPr lang="en-US" sz="2000" baseline="-25000" dirty="0"/>
              <a:t>r</a:t>
            </a:r>
            <a:r>
              <a:rPr lang="en-US" sz="2000" dirty="0"/>
              <a:t>[0, 1, 2, . . . , n−1] are the input to round r and L</a:t>
            </a:r>
            <a:r>
              <a:rPr lang="en-US" sz="2000" baseline="-25000" dirty="0"/>
              <a:t>r</a:t>
            </a:r>
            <a:r>
              <a:rPr lang="en-US" sz="2000" dirty="0"/>
              <a:t>[0, 1, 2, . . . , n − 1], O</a:t>
            </a:r>
            <a:r>
              <a:rPr lang="en-US" sz="2000" baseline="-25000" dirty="0"/>
              <a:t>r</a:t>
            </a:r>
            <a:r>
              <a:rPr lang="en-US" sz="2000" dirty="0"/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If </a:t>
            </a:r>
            <a:r>
              <a:rPr lang="el-GR" sz="2000" dirty="0"/>
              <a:t>α ⊆ {0, 1, 2, . . . , </a:t>
            </a:r>
            <a:r>
              <a:rPr lang="en-US" sz="2000" dirty="0"/>
              <a:t>n−1}, define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</a:t>
            </a:r>
            <a:r>
              <a:rPr lang="el-GR" sz="2000" dirty="0"/>
              <a:t>α] =</a:t>
            </a:r>
            <a:r>
              <a:rPr lang="en-US" sz="2000" dirty="0"/>
              <a:t>⊕</a:t>
            </a:r>
            <a:r>
              <a:rPr lang="en-US" sz="2000" baseline="-25000" dirty="0" err="1"/>
              <a:t>s∈α</a:t>
            </a:r>
            <a:r>
              <a:rPr lang="en-US" sz="2000" dirty="0"/>
              <a:t>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Consider the bilinear L</a:t>
            </a:r>
            <a:r>
              <a:rPr lang="en-US" sz="2000" baseline="-25000" dirty="0"/>
              <a:t>r+1</a:t>
            </a:r>
            <a:r>
              <a:rPr lang="en-US" sz="2000" dirty="0"/>
              <a:t>[β]·R</a:t>
            </a:r>
            <a:r>
              <a:rPr lang="en-US" sz="2000" baseline="-25000" dirty="0"/>
              <a:t>r+1</a:t>
            </a:r>
            <a:r>
              <a:rPr lang="en-US" sz="2000" dirty="0"/>
              <a:t>[α]⊕R</a:t>
            </a:r>
            <a:r>
              <a:rPr lang="en-US" sz="2000" baseline="-25000" dirty="0"/>
              <a:t>r</a:t>
            </a:r>
            <a:r>
              <a:rPr lang="en-US" sz="2000" dirty="0"/>
              <a:t>[β]·L</a:t>
            </a:r>
            <a:r>
              <a:rPr lang="en-US" sz="2000" baseline="-25000" dirty="0"/>
              <a:t>r</a:t>
            </a:r>
            <a:r>
              <a:rPr lang="en-US" sz="2000" dirty="0"/>
              <a:t>[α] =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</a:t>
            </a:r>
            <a:r>
              <a:rPr lang="el-GR" sz="2000" dirty="0"/>
              <a:t>β]·</a:t>
            </a:r>
            <a:r>
              <a:rPr lang="en-US" sz="2000" dirty="0"/>
              <a:t>O</a:t>
            </a:r>
            <a:r>
              <a:rPr lang="en-US" sz="2000" baseline="-25000" dirty="0"/>
              <a:t>r</a:t>
            </a:r>
            <a:r>
              <a:rPr lang="en-US" sz="2000" dirty="0"/>
              <a:t>[</a:t>
            </a:r>
            <a:r>
              <a:rPr lang="el-GR" sz="2000" dirty="0"/>
              <a:t>α].</a:t>
            </a:r>
            <a:endParaRPr lang="en-US" altLang="ko-KR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If C = E</a:t>
            </a:r>
            <a:r>
              <a:rPr lang="en-US" sz="2000" baseline="-25000" dirty="0"/>
              <a:t>K</a:t>
            </a:r>
            <a:r>
              <a:rPr lang="en-US" sz="2000" dirty="0"/>
              <a:t>(P) = </a:t>
            </a:r>
            <a:r>
              <a:rPr lang="en-US" sz="2000" dirty="0" err="1"/>
              <a:t>F</a:t>
            </a:r>
            <a:r>
              <a:rPr lang="en-US" sz="2000" baseline="30000" dirty="0" err="1"/>
              <a:t>m</a:t>
            </a:r>
            <a:r>
              <a:rPr lang="en-US" sz="2000" baseline="-25000" dirty="0" err="1"/>
              <a:t>K</a:t>
            </a:r>
            <a:r>
              <a:rPr lang="en-US" sz="2000" dirty="0"/>
              <a:t>(P), P,C</a:t>
            </a:r>
            <a:r>
              <a:rPr lang="el-GR" sz="2000" dirty="0">
                <a:latin typeface="Math1Mono"/>
              </a:rPr>
              <a:t>ε</a:t>
            </a:r>
            <a:r>
              <a:rPr lang="en-US" sz="2000" dirty="0"/>
              <a:t>GF(2)</a:t>
            </a:r>
            <a:r>
              <a:rPr lang="en-US" sz="2000" baseline="30000" dirty="0"/>
              <a:t>n</a:t>
            </a:r>
            <a:r>
              <a:rPr lang="en-US" sz="2000" dirty="0"/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C′ = E(P′) = F(C). To find slide pairs, let </a:t>
            </a:r>
            <a:r>
              <a:rPr lang="en-US" sz="2000" dirty="0" err="1">
                <a:latin typeface="Math1"/>
              </a:rPr>
              <a:t>a</a:t>
            </a:r>
            <a:r>
              <a:rPr lang="en-US" sz="2000" baseline="-25000" dirty="0" err="1"/>
              <a:t>F</a:t>
            </a:r>
            <a:r>
              <a:rPr lang="en-US" sz="2000" dirty="0"/>
              <a:t>(P,C) = K which is easy to calculate. Store 2</a:t>
            </a:r>
            <a:r>
              <a:rPr lang="en-US" sz="2000" baseline="30000" dirty="0"/>
              <a:t>n</a:t>
            </a:r>
            <a:r>
              <a:rPr lang="en-US" sz="2000" dirty="0"/>
              <a:t>/2 (and possibly less as in DES) pairs (P,C) if </a:t>
            </a:r>
            <a:r>
              <a:rPr lang="en-US" sz="2000" dirty="0" err="1">
                <a:latin typeface="Math1"/>
              </a:rPr>
              <a:t>a</a:t>
            </a:r>
            <a:r>
              <a:rPr lang="en-US" sz="2000" baseline="-25000" dirty="0" err="1"/>
              <a:t>F</a:t>
            </a:r>
            <a:r>
              <a:rPr lang="en-US" sz="2000" dirty="0"/>
              <a:t>(P,C) = </a:t>
            </a:r>
            <a:r>
              <a:rPr lang="en-US" sz="2000" dirty="0" err="1">
                <a:latin typeface="Math1"/>
              </a:rPr>
              <a:t>a</a:t>
            </a:r>
            <a:r>
              <a:rPr lang="en-US" sz="2000" baseline="-25000" dirty="0" err="1"/>
              <a:t>F</a:t>
            </a:r>
            <a:r>
              <a:rPr lang="en-US" sz="2000" dirty="0"/>
              <a:t>(P′,C′), P′ = F</a:t>
            </a:r>
            <a:r>
              <a:rPr lang="en-US" sz="2000" baseline="-25000" dirty="0"/>
              <a:t>K</a:t>
            </a:r>
            <a:r>
              <a:rPr lang="en-US" sz="2000" dirty="0"/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Effective against rounds which implement weak permutations.</a:t>
            </a:r>
            <a:endParaRPr lang="en-US" altLang="ko-KR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5602423" y="2596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108173" y="2590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495055" y="2602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1983973" y="2596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5602423" y="4654523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5108173" y="4648427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3736573" y="503857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2517373" y="5023331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0" name="Line 8"/>
          <p:cNvSpPr>
            <a:spLocks noChangeShapeType="1"/>
          </p:cNvSpPr>
          <p:nvPr/>
        </p:nvSpPr>
        <p:spPr bwMode="auto">
          <a:xfrm flipH="1">
            <a:off x="4269973" y="5212080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11"/>
          <p:cNvSpPr>
            <a:spLocks noChangeShapeType="1"/>
          </p:cNvSpPr>
          <p:nvPr/>
        </p:nvSpPr>
        <p:spPr bwMode="auto">
          <a:xfrm flipH="1">
            <a:off x="2745973" y="5233643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2669773" y="4959323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" name="Line 11"/>
          <p:cNvSpPr>
            <a:spLocks noChangeShapeType="1"/>
          </p:cNvSpPr>
          <p:nvPr/>
        </p:nvSpPr>
        <p:spPr bwMode="auto">
          <a:xfrm flipH="1">
            <a:off x="4269973" y="511172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4385322" y="48006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2517373" y="4648200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1983973" y="4654523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 flipV="1">
            <a:off x="5655664" y="601980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cxnSp>
        <p:nvCxnSpPr>
          <p:cNvPr id="3" name="Straight Arrow Connector 2"/>
          <p:cNvCxnSpPr>
            <a:stCxn id="115" idx="3"/>
          </p:cNvCxnSpPr>
          <p:nvPr/>
        </p:nvCxnSpPr>
        <p:spPr bwMode="auto">
          <a:xfrm>
            <a:off x="2877324" y="745123"/>
            <a:ext cx="2456676" cy="1233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667000" y="6156982"/>
            <a:ext cx="303580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5587628" y="6360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105400" y="6391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475451" y="629084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81200" y="6324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2819400" y="8382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41573" y="566600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517373" y="577596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828800" y="5909846"/>
            <a:ext cx="6096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flipH="1">
            <a:off x="2211524" y="6019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174973" y="5681246"/>
            <a:ext cx="595782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5870173" y="5867174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602423" y="53340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108173" y="53340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517373" y="5379494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983973" y="5385817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H="1">
            <a:off x="2606039" y="2278973"/>
            <a:ext cx="3105636" cy="1621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2593573" y="2316803"/>
            <a:ext cx="3118103" cy="1063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5599650" y="15300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5105400" y="15240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3675613" y="1925745"/>
            <a:ext cx="518160" cy="27432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441173" y="18288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 flipH="1">
            <a:off x="4193773" y="2133600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1"/>
          <p:cNvSpPr>
            <a:spLocks noChangeShapeType="1"/>
          </p:cNvSpPr>
          <p:nvPr/>
        </p:nvSpPr>
        <p:spPr bwMode="auto">
          <a:xfrm flipH="1">
            <a:off x="2669773" y="2039112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3802975" y="1905000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2593573" y="21336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>
            <a:off x="4193773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4419600" y="1676400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2492282" y="15361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1981200" y="15300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9"/>
          <p:cNvSpPr txBox="1">
            <a:spLocks noChangeArrowheads="1"/>
          </p:cNvSpPr>
          <p:nvPr/>
        </p:nvSpPr>
        <p:spPr bwMode="auto">
          <a:xfrm>
            <a:off x="5602423" y="36636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108173" y="3657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1" name="Text Box 9"/>
          <p:cNvSpPr txBox="1">
            <a:spLocks noChangeArrowheads="1"/>
          </p:cNvSpPr>
          <p:nvPr/>
        </p:nvSpPr>
        <p:spPr bwMode="auto">
          <a:xfrm>
            <a:off x="2495055" y="366979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1983973" y="3663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5105400" y="609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1981200" y="615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5635752" y="11430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cxnSp>
        <p:nvCxnSpPr>
          <p:cNvPr id="145" name="Straight Arrow Connector 144"/>
          <p:cNvCxnSpPr/>
          <p:nvPr/>
        </p:nvCxnSpPr>
        <p:spPr bwMode="auto">
          <a:xfrm>
            <a:off x="2743200" y="1304996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flipV="1">
            <a:off x="2590800" y="1353312"/>
            <a:ext cx="30906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9" name="Text Box 7"/>
          <p:cNvSpPr txBox="1">
            <a:spLocks noChangeArrowheads="1"/>
          </p:cNvSpPr>
          <p:nvPr/>
        </p:nvSpPr>
        <p:spPr bwMode="auto">
          <a:xfrm>
            <a:off x="5638800" y="930092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2432304" y="9144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4" name="Text Box 9"/>
          <p:cNvSpPr txBox="1">
            <a:spLocks noChangeArrowheads="1"/>
          </p:cNvSpPr>
          <p:nvPr/>
        </p:nvSpPr>
        <p:spPr bwMode="auto">
          <a:xfrm>
            <a:off x="1726615" y="946744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4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ine 11"/>
          <p:cNvSpPr>
            <a:spLocks noChangeShapeType="1"/>
          </p:cNvSpPr>
          <p:nvPr/>
        </p:nvSpPr>
        <p:spPr bwMode="auto">
          <a:xfrm flipH="1">
            <a:off x="2133600" y="1109472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6" name="Text Box 9"/>
          <p:cNvSpPr txBox="1">
            <a:spLocks noChangeArrowheads="1"/>
          </p:cNvSpPr>
          <p:nvPr/>
        </p:nvSpPr>
        <p:spPr bwMode="auto">
          <a:xfrm>
            <a:off x="6186019" y="930092"/>
            <a:ext cx="595782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5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Line 11"/>
          <p:cNvSpPr>
            <a:spLocks noChangeShapeType="1"/>
          </p:cNvSpPr>
          <p:nvPr/>
        </p:nvSpPr>
        <p:spPr bwMode="auto">
          <a:xfrm flipH="1">
            <a:off x="5867400" y="111624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6" name="Line 34"/>
          <p:cNvSpPr>
            <a:spLocks noChangeShapeType="1"/>
          </p:cNvSpPr>
          <p:nvPr/>
        </p:nvSpPr>
        <p:spPr bwMode="auto">
          <a:xfrm flipH="1">
            <a:off x="2590800" y="3317794"/>
            <a:ext cx="3120876" cy="15715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" name="Line 35"/>
          <p:cNvSpPr>
            <a:spLocks noChangeShapeType="1"/>
          </p:cNvSpPr>
          <p:nvPr/>
        </p:nvSpPr>
        <p:spPr bwMode="auto">
          <a:xfrm>
            <a:off x="2593573" y="3355624"/>
            <a:ext cx="3118103" cy="1063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8" name="Rectangle 6"/>
          <p:cNvSpPr>
            <a:spLocks noChangeArrowheads="1"/>
          </p:cNvSpPr>
          <p:nvPr/>
        </p:nvSpPr>
        <p:spPr bwMode="auto">
          <a:xfrm>
            <a:off x="3675613" y="2971800"/>
            <a:ext cx="518160" cy="27432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9" name="Text Box 7"/>
          <p:cNvSpPr txBox="1">
            <a:spLocks noChangeArrowheads="1"/>
          </p:cNvSpPr>
          <p:nvPr/>
        </p:nvSpPr>
        <p:spPr bwMode="auto">
          <a:xfrm>
            <a:off x="2441173" y="2895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90" name="Line 8"/>
          <p:cNvSpPr>
            <a:spLocks noChangeShapeType="1"/>
          </p:cNvSpPr>
          <p:nvPr/>
        </p:nvSpPr>
        <p:spPr bwMode="auto">
          <a:xfrm flipH="1">
            <a:off x="4193773" y="3172421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1" name="Line 11"/>
          <p:cNvSpPr>
            <a:spLocks noChangeShapeType="1"/>
          </p:cNvSpPr>
          <p:nvPr/>
        </p:nvSpPr>
        <p:spPr bwMode="auto">
          <a:xfrm flipH="1">
            <a:off x="2669773" y="3077933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2" name="Text Box 12"/>
          <p:cNvSpPr txBox="1">
            <a:spLocks noChangeArrowheads="1"/>
          </p:cNvSpPr>
          <p:nvPr/>
        </p:nvSpPr>
        <p:spPr bwMode="auto">
          <a:xfrm>
            <a:off x="3802975" y="2958108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193" name="Line 19"/>
          <p:cNvSpPr>
            <a:spLocks noChangeShapeType="1"/>
          </p:cNvSpPr>
          <p:nvPr/>
        </p:nvSpPr>
        <p:spPr bwMode="auto">
          <a:xfrm>
            <a:off x="2593573" y="3172421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11"/>
          <p:cNvSpPr>
            <a:spLocks noChangeShapeType="1"/>
          </p:cNvSpPr>
          <p:nvPr/>
        </p:nvSpPr>
        <p:spPr bwMode="auto">
          <a:xfrm flipH="1">
            <a:off x="4193773" y="303221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Line 34"/>
          <p:cNvSpPr>
            <a:spLocks noChangeShapeType="1"/>
          </p:cNvSpPr>
          <p:nvPr/>
        </p:nvSpPr>
        <p:spPr bwMode="auto">
          <a:xfrm flipH="1">
            <a:off x="2606040" y="4343401"/>
            <a:ext cx="3105636" cy="16365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6" name="Line 35"/>
          <p:cNvSpPr>
            <a:spLocks noChangeShapeType="1"/>
          </p:cNvSpPr>
          <p:nvPr/>
        </p:nvSpPr>
        <p:spPr bwMode="auto">
          <a:xfrm>
            <a:off x="2593573" y="4381231"/>
            <a:ext cx="3118103" cy="10635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7" name="Rectangle 6"/>
          <p:cNvSpPr>
            <a:spLocks noChangeArrowheads="1"/>
          </p:cNvSpPr>
          <p:nvPr/>
        </p:nvSpPr>
        <p:spPr bwMode="auto">
          <a:xfrm>
            <a:off x="3675613" y="4038600"/>
            <a:ext cx="518160" cy="27432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8" name="Text Box 7"/>
          <p:cNvSpPr txBox="1">
            <a:spLocks noChangeArrowheads="1"/>
          </p:cNvSpPr>
          <p:nvPr/>
        </p:nvSpPr>
        <p:spPr bwMode="auto">
          <a:xfrm>
            <a:off x="2441173" y="39624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99" name="Line 8"/>
          <p:cNvSpPr>
            <a:spLocks noChangeShapeType="1"/>
          </p:cNvSpPr>
          <p:nvPr/>
        </p:nvSpPr>
        <p:spPr bwMode="auto">
          <a:xfrm flipH="1">
            <a:off x="4193773" y="4236720"/>
            <a:ext cx="15179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0" name="Line 11"/>
          <p:cNvSpPr>
            <a:spLocks noChangeShapeType="1"/>
          </p:cNvSpPr>
          <p:nvPr/>
        </p:nvSpPr>
        <p:spPr bwMode="auto">
          <a:xfrm flipH="1">
            <a:off x="2669773" y="4142232"/>
            <a:ext cx="10058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1" name="Line 19"/>
          <p:cNvSpPr>
            <a:spLocks noChangeShapeType="1"/>
          </p:cNvSpPr>
          <p:nvPr/>
        </p:nvSpPr>
        <p:spPr bwMode="auto">
          <a:xfrm>
            <a:off x="2593573" y="42367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2" name="Line 11"/>
          <p:cNvSpPr>
            <a:spLocks noChangeShapeType="1"/>
          </p:cNvSpPr>
          <p:nvPr/>
        </p:nvSpPr>
        <p:spPr bwMode="auto">
          <a:xfrm flipH="1">
            <a:off x="4193773" y="4096512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3" name="Text Box 12"/>
          <p:cNvSpPr txBox="1">
            <a:spLocks noChangeArrowheads="1"/>
          </p:cNvSpPr>
          <p:nvPr/>
        </p:nvSpPr>
        <p:spPr bwMode="auto">
          <a:xfrm>
            <a:off x="3812773" y="4004846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204" name="Text Box 12"/>
          <p:cNvSpPr txBox="1">
            <a:spLocks noChangeArrowheads="1"/>
          </p:cNvSpPr>
          <p:nvPr/>
        </p:nvSpPr>
        <p:spPr bwMode="auto">
          <a:xfrm>
            <a:off x="3812773" y="4995446"/>
            <a:ext cx="314597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F</a:t>
            </a:r>
          </a:p>
        </p:txBody>
      </p:sp>
      <p:sp>
        <p:nvSpPr>
          <p:cNvPr id="205" name="Line 19"/>
          <p:cNvSpPr>
            <a:spLocks noChangeShapeType="1"/>
          </p:cNvSpPr>
          <p:nvPr/>
        </p:nvSpPr>
        <p:spPr bwMode="auto">
          <a:xfrm>
            <a:off x="2590800" y="2438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" name="Line 19"/>
          <p:cNvSpPr>
            <a:spLocks noChangeShapeType="1"/>
          </p:cNvSpPr>
          <p:nvPr/>
        </p:nvSpPr>
        <p:spPr bwMode="auto">
          <a:xfrm>
            <a:off x="5715000" y="2407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" name="Line 19"/>
          <p:cNvSpPr>
            <a:spLocks noChangeShapeType="1"/>
          </p:cNvSpPr>
          <p:nvPr/>
        </p:nvSpPr>
        <p:spPr bwMode="auto">
          <a:xfrm>
            <a:off x="2590800" y="3493008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8" name="Line 19"/>
          <p:cNvSpPr>
            <a:spLocks noChangeShapeType="1"/>
          </p:cNvSpPr>
          <p:nvPr/>
        </p:nvSpPr>
        <p:spPr bwMode="auto">
          <a:xfrm>
            <a:off x="5715000" y="34747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9" name="Line 19"/>
          <p:cNvSpPr>
            <a:spLocks noChangeShapeType="1"/>
          </p:cNvSpPr>
          <p:nvPr/>
        </p:nvSpPr>
        <p:spPr bwMode="auto">
          <a:xfrm>
            <a:off x="2606040" y="449580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0" name="Line 19"/>
          <p:cNvSpPr>
            <a:spLocks noChangeShapeType="1"/>
          </p:cNvSpPr>
          <p:nvPr/>
        </p:nvSpPr>
        <p:spPr bwMode="auto">
          <a:xfrm>
            <a:off x="5715000" y="449580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1" name="Line 19"/>
          <p:cNvSpPr>
            <a:spLocks noChangeShapeType="1"/>
          </p:cNvSpPr>
          <p:nvPr/>
        </p:nvSpPr>
        <p:spPr bwMode="auto">
          <a:xfrm>
            <a:off x="2667000" y="5702808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2" name="Line 19"/>
          <p:cNvSpPr>
            <a:spLocks noChangeShapeType="1"/>
          </p:cNvSpPr>
          <p:nvPr/>
        </p:nvSpPr>
        <p:spPr bwMode="auto">
          <a:xfrm>
            <a:off x="5791200" y="56388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3" name="Line 19"/>
          <p:cNvSpPr>
            <a:spLocks noChangeShapeType="1"/>
          </p:cNvSpPr>
          <p:nvPr/>
        </p:nvSpPr>
        <p:spPr bwMode="auto">
          <a:xfrm>
            <a:off x="2590800" y="9144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4" name="Line 19"/>
          <p:cNvSpPr>
            <a:spLocks noChangeShapeType="1"/>
          </p:cNvSpPr>
          <p:nvPr/>
        </p:nvSpPr>
        <p:spPr bwMode="auto">
          <a:xfrm>
            <a:off x="5791200" y="9144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" name="Line 19"/>
          <p:cNvSpPr>
            <a:spLocks noChangeShapeType="1"/>
          </p:cNvSpPr>
          <p:nvPr/>
        </p:nvSpPr>
        <p:spPr bwMode="auto">
          <a:xfrm>
            <a:off x="2590800" y="29016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6" name="Line 19"/>
          <p:cNvSpPr>
            <a:spLocks noChangeShapeType="1"/>
          </p:cNvSpPr>
          <p:nvPr/>
        </p:nvSpPr>
        <p:spPr bwMode="auto">
          <a:xfrm>
            <a:off x="2590800" y="39684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7" name="Line 19"/>
          <p:cNvSpPr>
            <a:spLocks noChangeShapeType="1"/>
          </p:cNvSpPr>
          <p:nvPr/>
        </p:nvSpPr>
        <p:spPr bwMode="auto">
          <a:xfrm>
            <a:off x="2667000" y="595884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8" name="Line 19"/>
          <p:cNvSpPr>
            <a:spLocks noChangeShapeType="1"/>
          </p:cNvSpPr>
          <p:nvPr/>
        </p:nvSpPr>
        <p:spPr bwMode="auto">
          <a:xfrm>
            <a:off x="5791200" y="62484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0" name="Line 19"/>
          <p:cNvSpPr>
            <a:spLocks noChangeShapeType="1"/>
          </p:cNvSpPr>
          <p:nvPr/>
        </p:nvSpPr>
        <p:spPr bwMode="auto">
          <a:xfrm>
            <a:off x="2590800" y="1828800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1" name="Line 19"/>
          <p:cNvSpPr>
            <a:spLocks noChangeShapeType="1"/>
          </p:cNvSpPr>
          <p:nvPr/>
        </p:nvSpPr>
        <p:spPr bwMode="auto">
          <a:xfrm>
            <a:off x="5791200" y="13776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2" name="Line 19"/>
          <p:cNvSpPr>
            <a:spLocks noChangeShapeType="1"/>
          </p:cNvSpPr>
          <p:nvPr/>
        </p:nvSpPr>
        <p:spPr bwMode="auto">
          <a:xfrm>
            <a:off x="5791200" y="11490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3" name="Line 19"/>
          <p:cNvSpPr>
            <a:spLocks noChangeShapeType="1"/>
          </p:cNvSpPr>
          <p:nvPr/>
        </p:nvSpPr>
        <p:spPr bwMode="auto">
          <a:xfrm>
            <a:off x="5791200" y="5949696"/>
            <a:ext cx="0" cy="1463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4" name="Text Box 9"/>
          <p:cNvSpPr txBox="1">
            <a:spLocks noChangeArrowheads="1"/>
          </p:cNvSpPr>
          <p:nvPr/>
        </p:nvSpPr>
        <p:spPr bwMode="auto">
          <a:xfrm>
            <a:off x="4495800" y="270944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5" name="Text Box 9"/>
          <p:cNvSpPr txBox="1">
            <a:spLocks noChangeArrowheads="1"/>
          </p:cNvSpPr>
          <p:nvPr/>
        </p:nvSpPr>
        <p:spPr bwMode="auto">
          <a:xfrm>
            <a:off x="4495800" y="385244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26" name="Line 19"/>
          <p:cNvSpPr>
            <a:spLocks noChangeShapeType="1"/>
          </p:cNvSpPr>
          <p:nvPr/>
        </p:nvSpPr>
        <p:spPr bwMode="auto">
          <a:xfrm>
            <a:off x="2590800" y="114300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7" name="Line 19"/>
          <p:cNvSpPr>
            <a:spLocks noChangeShapeType="1"/>
          </p:cNvSpPr>
          <p:nvPr/>
        </p:nvSpPr>
        <p:spPr bwMode="auto">
          <a:xfrm>
            <a:off x="2667000" y="5245608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8" name="Line 19"/>
          <p:cNvSpPr>
            <a:spLocks noChangeShapeType="1"/>
          </p:cNvSpPr>
          <p:nvPr/>
        </p:nvSpPr>
        <p:spPr bwMode="auto">
          <a:xfrm>
            <a:off x="5791200" y="496824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9" name="Line 19"/>
          <p:cNvSpPr>
            <a:spLocks noChangeShapeType="1"/>
          </p:cNvSpPr>
          <p:nvPr/>
        </p:nvSpPr>
        <p:spPr bwMode="auto">
          <a:xfrm>
            <a:off x="5715000" y="3962400"/>
            <a:ext cx="0" cy="38404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" name="Line 19"/>
          <p:cNvSpPr>
            <a:spLocks noChangeShapeType="1"/>
          </p:cNvSpPr>
          <p:nvPr/>
        </p:nvSpPr>
        <p:spPr bwMode="auto">
          <a:xfrm>
            <a:off x="5715000" y="2895600"/>
            <a:ext cx="0" cy="38404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" name="Line 19"/>
          <p:cNvSpPr>
            <a:spLocks noChangeShapeType="1"/>
          </p:cNvSpPr>
          <p:nvPr/>
        </p:nvSpPr>
        <p:spPr bwMode="auto">
          <a:xfrm>
            <a:off x="5715000" y="1828800"/>
            <a:ext cx="0" cy="438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22404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3079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2879" y="2057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776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0079" y="1233487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40 00 46 d0 02 00 00 00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3588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01679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054079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1479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01479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054079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01479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654279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1479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654279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673079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776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588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01679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01479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654279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01479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654279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2879" y="3124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301479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01479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3079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3776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3588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01679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301479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654279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118917" y="4876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301479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01479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673079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3776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3588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1901679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301479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654279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301479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654279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72879" y="4114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301479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301479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84613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284613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60813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77679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256413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273279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273279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273279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301479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81800" y="18592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81600" y="178308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864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638800" y="8686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638800" y="2590800"/>
            <a:ext cx="281940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40 00 46 d0 02 00 00 00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4676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7010400" y="18592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162800" y="1325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410200" y="16306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410200" y="236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162800" y="236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410200" y="1630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763000" y="16306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410200" y="2164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763000" y="2011680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393334" y="16306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365134" y="16306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273279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301478" y="57150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301479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654279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304799" y="54102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301479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654279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636738" y="2054423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p=14/64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657600" y="3352800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p=12/64 16/64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733800" y="396240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19600" y="394007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latin typeface="+mn-lt"/>
                <a:cs typeface="Calibri" pitchFamily="34" charset="0"/>
              </a:rPr>
              <a:t>(P</a:t>
            </a:r>
            <a:r>
              <a:rPr lang="en-US" sz="1800" baseline="-25000" dirty="0">
                <a:latin typeface="+mn-lt"/>
                <a:cs typeface="Calibri" pitchFamily="34" charset="0"/>
              </a:rPr>
              <a:t>1</a:t>
            </a:r>
            <a:r>
              <a:rPr lang="en-US" sz="1800" dirty="0">
                <a:latin typeface="+mn-lt"/>
                <a:cs typeface="Calibri" pitchFamily="34" charset="0"/>
              </a:rPr>
              <a:t>, P</a:t>
            </a:r>
            <a:r>
              <a:rPr lang="en-US" sz="1800" baseline="-25000" dirty="0">
                <a:latin typeface="+mn-lt"/>
                <a:cs typeface="Calibri" pitchFamily="34" charset="0"/>
              </a:rPr>
              <a:t>2</a:t>
            </a:r>
            <a:r>
              <a:rPr lang="en-US" sz="1800" dirty="0">
                <a:latin typeface="+mn-lt"/>
                <a:cs typeface="Calibri" pitchFamily="34" charset="0"/>
              </a:rPr>
              <a:t>)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(C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) gives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 about K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in S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02000000 40004010, p=14/64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000006c0 02000000, p=12/64 x 16/64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Need 3-5 right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Pr[wrong pair]= 2</a:t>
            </a:r>
            <a:r>
              <a:rPr lang="en-US" sz="1800" baseline="30000" dirty="0">
                <a:latin typeface="+mn-lt"/>
                <a:cs typeface="Calibri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Expected # of wrong pairs is m2</a:t>
            </a:r>
            <a:r>
              <a:rPr lang="en-US" sz="1800" baseline="30000" dirty="0">
                <a:latin typeface="+mn-lt"/>
                <a:cs typeface="Calibri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30000" dirty="0">
                <a:latin typeface="+mn-lt"/>
                <a:cs typeface="Calibri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Total characteristic probability: 0.000105</a:t>
            </a:r>
            <a:endParaRPr lang="en-US" sz="1800" dirty="0">
              <a:latin typeface="+mn-lt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22860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 40004010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62200" y="228600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 02000000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198120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e= 02000000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7200" y="33528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 02000000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38400" y="335280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 000006c0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7200" y="4343400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C= 00000000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38400" y="434042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c= 00000000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5181600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D= 02000000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2200" y="5178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d= 000006c0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27931" y="19812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E= 40004010</a:t>
            </a: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3200400" y="1002268"/>
            <a:ext cx="4491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338487" y="1002268"/>
            <a:ext cx="42351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8383626" y="2831068"/>
            <a:ext cx="46198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5507262" y="2819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04800" y="1032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486400" y="2667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7400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200" y="2114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7620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14400" y="990600"/>
            <a:ext cx="2895600" cy="61555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 </a:t>
            </a:r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  <a:p>
            <a:pPr algn="ctr"/>
            <a:r>
              <a:rPr lang="en-US" sz="1600" dirty="0">
                <a:latin typeface="Arial" pitchFamily="34" charset="0"/>
              </a:rPr>
              <a:t>0x405c 0000 0400 0000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86000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38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85800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858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038600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85800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0386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057400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620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7432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286000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858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038600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858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038600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57200" y="31242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85800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85800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057400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7620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7432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286000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85800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0386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03238" y="49338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685800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685800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057400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7620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7432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286000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6858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038600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685800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0386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57200" y="4114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685800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685800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668934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68934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45134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762000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640734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657600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657600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657600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685800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05600" y="17830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51437" y="1733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102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562600" y="7924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6581501" y="5745480"/>
            <a:ext cx="77207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 C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3914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934200" y="17830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086600" y="1249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334000" y="15544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334000" y="52882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086600" y="5288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334000" y="1554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686800" y="15544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334000" y="20574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686800" y="1935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705600" y="28498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54102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73914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934200" y="28498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5334000" y="26974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686800" y="2621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5334000" y="31546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686800" y="3002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5151437" y="27736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5334000" y="224028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5334000" y="231648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705600" y="46786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54102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73914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934200" y="46786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5334000" y="4526280"/>
            <a:ext cx="0" cy="2011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686800" y="4526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5334000" y="4907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686800" y="483108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5151438" y="46290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5334000" y="330708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5334000" y="33832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705600" y="38404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54102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73914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934200" y="38404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5334000" y="3688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686800" y="36118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5334000" y="4050792"/>
            <a:ext cx="0" cy="2926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686800" y="3992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5151437" y="37642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5334000" y="42976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5317134" y="4370010"/>
            <a:ext cx="3369666" cy="15627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317134" y="15544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5317134" y="26329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5393334" y="36235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410200" y="44500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288934" y="15544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8305800" y="2556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8305800" y="36235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8305800" y="4461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54102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8" name="Text Box 9"/>
          <p:cNvSpPr txBox="1">
            <a:spLocks noChangeArrowheads="1"/>
          </p:cNvSpPr>
          <p:nvPr/>
        </p:nvSpPr>
        <p:spPr bwMode="auto">
          <a:xfrm>
            <a:off x="8305800" y="49189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657600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6858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685800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038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685800" y="5410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6858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0386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093938" y="205442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p=1/4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114800" y="3349823"/>
            <a:ext cx="838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p=10/64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63887" y="411182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2000" y="22860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A’=4008 0000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22830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a’=0400 0000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2000" y="3349823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B’=0400 0000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2000" y="434042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C’=0000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62000" y="5178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43200" y="33498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b’=0054 0000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19400" y="434042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 0000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5178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410200" y="1905000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410200" y="29718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F’=4008 0000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410200" y="3962400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410200" y="4797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482393" y="19020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467600" y="2968823"/>
            <a:ext cx="1217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f’=405c 0000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467600" y="39594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467600" y="4797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685800" y="9906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5334000" y="5604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7" name="Date Placeholder 1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sz="2000" dirty="0">
                <a:latin typeface="Math1Mono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sz="2000" dirty="0">
                <a:latin typeface="Math1Mono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ea typeface="PMingLiU" pitchFamily="18" charset="-12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W</a:t>
            </a:r>
            <a:r>
              <a:rPr lang="en-US" sz="2000" dirty="0">
                <a:latin typeface="Math1"/>
              </a:rPr>
              <a:t> </a:t>
            </a:r>
            <a:r>
              <a:rPr lang="el-GR" sz="2000" dirty="0">
                <a:latin typeface="Math1Mono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{1,2,3,8,9,a,b}, X</a:t>
            </a:r>
            <a:r>
              <a:rPr lang="el-GR" sz="2000" dirty="0">
                <a:latin typeface="Math1Mono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{0,4}, Y</a:t>
            </a:r>
            <a:r>
              <a:rPr lang="el-GR" sz="2000" dirty="0">
                <a:latin typeface="Math1Mono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{0,8}, Z</a:t>
            </a:r>
            <a:r>
              <a:rPr lang="el-GR" sz="2000" dirty="0">
                <a:latin typeface="Math1Mono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10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 ]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[(16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10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74903</TotalTime>
  <Words>9900</Words>
  <Application>Microsoft Macintosh PowerPoint</Application>
  <PresentationFormat>On-screen Show (4:3)</PresentationFormat>
  <Paragraphs>1701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 Unicode MS</vt:lpstr>
      <vt:lpstr>Math1</vt:lpstr>
      <vt:lpstr>Math1Mono</vt:lpstr>
      <vt:lpstr>Arial</vt:lpstr>
      <vt:lpstr>Calibri</vt:lpstr>
      <vt:lpstr>Cambria Math</vt:lpstr>
      <vt:lpstr>Courier New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4110</cp:revision>
  <cp:lastPrinted>2019-01-04T03:39:53Z</cp:lastPrinted>
  <dcterms:created xsi:type="dcterms:W3CDTF">2013-02-11T03:53:24Z</dcterms:created>
  <dcterms:modified xsi:type="dcterms:W3CDTF">2020-03-06T00:13:08Z</dcterms:modified>
</cp:coreProperties>
</file>