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5"/>
  </p:notesMasterIdLst>
  <p:handoutMasterIdLst>
    <p:handoutMasterId r:id="rId76"/>
  </p:handoutMasterIdLst>
  <p:sldIdLst>
    <p:sldId id="3500" r:id="rId2"/>
    <p:sldId id="3294" r:id="rId3"/>
    <p:sldId id="3295" r:id="rId4"/>
    <p:sldId id="3296" r:id="rId5"/>
    <p:sldId id="3356" r:id="rId6"/>
    <p:sldId id="3297" r:id="rId7"/>
    <p:sldId id="3298" r:id="rId8"/>
    <p:sldId id="3299" r:id="rId9"/>
    <p:sldId id="3300" r:id="rId10"/>
    <p:sldId id="3301" r:id="rId11"/>
    <p:sldId id="3302" r:id="rId12"/>
    <p:sldId id="3303" r:id="rId13"/>
    <p:sldId id="3304" r:id="rId14"/>
    <p:sldId id="3305" r:id="rId15"/>
    <p:sldId id="3307" r:id="rId16"/>
    <p:sldId id="3308" r:id="rId17"/>
    <p:sldId id="3309" r:id="rId18"/>
    <p:sldId id="3310" r:id="rId19"/>
    <p:sldId id="3311" r:id="rId20"/>
    <p:sldId id="3312" r:id="rId21"/>
    <p:sldId id="3313" r:id="rId22"/>
    <p:sldId id="3314" r:id="rId23"/>
    <p:sldId id="3316" r:id="rId24"/>
    <p:sldId id="3317" r:id="rId25"/>
    <p:sldId id="3318" r:id="rId26"/>
    <p:sldId id="3319" r:id="rId27"/>
    <p:sldId id="3320" r:id="rId28"/>
    <p:sldId id="3321" r:id="rId29"/>
    <p:sldId id="3358" r:id="rId30"/>
    <p:sldId id="3359" r:id="rId31"/>
    <p:sldId id="3322" r:id="rId32"/>
    <p:sldId id="3324" r:id="rId33"/>
    <p:sldId id="3325" r:id="rId34"/>
    <p:sldId id="3326" r:id="rId35"/>
    <p:sldId id="3327" r:id="rId36"/>
    <p:sldId id="3328" r:id="rId37"/>
    <p:sldId id="3329" r:id="rId38"/>
    <p:sldId id="3330" r:id="rId39"/>
    <p:sldId id="3331" r:id="rId40"/>
    <p:sldId id="3332" r:id="rId41"/>
    <p:sldId id="3333" r:id="rId42"/>
    <p:sldId id="3334" r:id="rId43"/>
    <p:sldId id="3335" r:id="rId44"/>
    <p:sldId id="3336" r:id="rId45"/>
    <p:sldId id="3337" r:id="rId46"/>
    <p:sldId id="3338" r:id="rId47"/>
    <p:sldId id="3340" r:id="rId48"/>
    <p:sldId id="3341" r:id="rId49"/>
    <p:sldId id="3342" r:id="rId50"/>
    <p:sldId id="3343" r:id="rId51"/>
    <p:sldId id="3344" r:id="rId52"/>
    <p:sldId id="3345" r:id="rId53"/>
    <p:sldId id="3346" r:id="rId54"/>
    <p:sldId id="3347" r:id="rId55"/>
    <p:sldId id="3173" r:id="rId56"/>
    <p:sldId id="3502" r:id="rId57"/>
    <p:sldId id="3516" r:id="rId58"/>
    <p:sldId id="3503" r:id="rId59"/>
    <p:sldId id="3505" r:id="rId60"/>
    <p:sldId id="3506" r:id="rId61"/>
    <p:sldId id="3507" r:id="rId62"/>
    <p:sldId id="3508" r:id="rId63"/>
    <p:sldId id="3510" r:id="rId64"/>
    <p:sldId id="3509" r:id="rId65"/>
    <p:sldId id="3513" r:id="rId66"/>
    <p:sldId id="3520" r:id="rId67"/>
    <p:sldId id="3514" r:id="rId68"/>
    <p:sldId id="3518" r:id="rId69"/>
    <p:sldId id="3519" r:id="rId70"/>
    <p:sldId id="3511" r:id="rId71"/>
    <p:sldId id="3515" r:id="rId72"/>
    <p:sldId id="3517" r:id="rId73"/>
    <p:sldId id="3501" r:id="rId74"/>
  </p:sldIdLst>
  <p:sldSz cx="9144000" cy="6858000" type="screen4x3"/>
  <p:notesSz cx="6794500" cy="99187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3">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8000"/>
    <a:srgbClr val="66FF66"/>
    <a:srgbClr val="0066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35" autoAdjust="0"/>
    <p:restoredTop sz="50000" autoAdjust="0"/>
  </p:normalViewPr>
  <p:slideViewPr>
    <p:cSldViewPr>
      <p:cViewPr>
        <p:scale>
          <a:sx n="99" d="100"/>
          <a:sy n="99" d="100"/>
        </p:scale>
        <p:origin x="2256" y="3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4944"/>
    </p:cViewPr>
  </p:sorterViewPr>
  <p:notesViewPr>
    <p:cSldViewPr>
      <p:cViewPr varScale="1">
        <p:scale>
          <a:sx n="37" d="100"/>
          <a:sy n="37" d="100"/>
        </p:scale>
        <p:origin x="-1440" y="-90"/>
      </p:cViewPr>
      <p:guideLst>
        <p:guide orient="horz" pos="3123"/>
        <p:guide pos="213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1" y="1"/>
            <a:ext cx="2943361"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851142" y="1"/>
            <a:ext cx="2943360"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1" y="9424121"/>
            <a:ext cx="2943361"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851142" y="9424121"/>
            <a:ext cx="2943360"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341269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1" y="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851142" y="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06243" y="4710367"/>
            <a:ext cx="4982018" cy="4464771"/>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1" y="942412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851142" y="942412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9033695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1168C677-F2E8-4EBF-9EC2-02C296160C5E}" type="slidenum">
              <a:rPr lang="en-US" smtClean="0"/>
              <a:pPr/>
              <a:t>15</a:t>
            </a:fld>
            <a:endParaRPr lang="en-US"/>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09877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20110129</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JLM 20110129</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298323-8532-4CF6-B08C-0CA7D9D4E09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20110129</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20110129</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20110129</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20110129</a:t>
            </a:r>
            <a:endParaRPr lang="en-US" dirty="0"/>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Block Ciphers-3</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304800" y="5464314"/>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2004-2012,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
        <p:nvSpPr>
          <p:cNvPr id="6" name="Date Placeholder 5"/>
          <p:cNvSpPr>
            <a:spLocks noGrp="1"/>
          </p:cNvSpPr>
          <p:nvPr>
            <p:ph type="dt" sz="half" idx="10"/>
          </p:nvPr>
        </p:nvSpPr>
        <p:spPr/>
        <p:txBody>
          <a:bodyPr/>
          <a:lstStyle/>
          <a:p>
            <a:pPr>
              <a:defRPr/>
            </a:pPr>
            <a:r>
              <a:rPr lang="en-US" dirty="0"/>
              <a:t>JLM 20200305</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13769FA-3C41-4833-BC82-A50E7EBE6FF7}" type="slidenum">
              <a:rPr lang="en-US"/>
              <a:pPr>
                <a:defRPr/>
              </a:pPr>
              <a:t>10</a:t>
            </a:fld>
            <a:endParaRPr lang="en-US"/>
          </a:p>
        </p:txBody>
      </p:sp>
      <p:sp>
        <p:nvSpPr>
          <p:cNvPr id="194564" name="Rectangle 2"/>
          <p:cNvSpPr>
            <a:spLocks noGrp="1" noChangeArrowheads="1"/>
          </p:cNvSpPr>
          <p:nvPr>
            <p:ph type="title"/>
          </p:nvPr>
        </p:nvSpPr>
        <p:spPr>
          <a:xfrm>
            <a:off x="685800" y="76200"/>
            <a:ext cx="7772400" cy="685800"/>
          </a:xfrm>
        </p:spPr>
        <p:txBody>
          <a:bodyPr/>
          <a:lstStyle/>
          <a:p>
            <a:r>
              <a:rPr lang="en-US" sz="3600" dirty="0"/>
              <a:t>RC6 Encryption (Generic)</a:t>
            </a:r>
          </a:p>
        </p:txBody>
      </p:sp>
      <p:sp>
        <p:nvSpPr>
          <p:cNvPr id="194565" name="Rectangle 3"/>
          <p:cNvSpPr>
            <a:spLocks noGrp="1" noChangeArrowheads="1"/>
          </p:cNvSpPr>
          <p:nvPr>
            <p:ph type="body" idx="1"/>
          </p:nvPr>
        </p:nvSpPr>
        <p:spPr>
          <a:xfrm>
            <a:off x="304800" y="1371600"/>
            <a:ext cx="8534400" cy="4114800"/>
          </a:xfrm>
        </p:spPr>
        <p:txBody>
          <a:bodyPr/>
          <a:lstStyle/>
          <a:p>
            <a:pPr>
              <a:spcBef>
                <a:spcPts val="200"/>
              </a:spcBef>
              <a:buFontTx/>
              <a:buNone/>
            </a:pPr>
            <a:r>
              <a:rPr lang="en-US" dirty="0">
                <a:latin typeface="Courier New" pitchFamily="49" charset="0"/>
              </a:rPr>
              <a:t> </a:t>
            </a:r>
            <a:r>
              <a:rPr lang="en-US" sz="2000" dirty="0">
                <a:latin typeface="Courier New" pitchFamily="49" charset="0"/>
              </a:rPr>
              <a:t>B = B + S[ 0 ]</a:t>
            </a:r>
          </a:p>
          <a:p>
            <a:pPr>
              <a:spcBef>
                <a:spcPts val="200"/>
              </a:spcBef>
              <a:buFontTx/>
              <a:buNone/>
            </a:pPr>
            <a:r>
              <a:rPr lang="en-US" sz="2000" dirty="0">
                <a:latin typeface="Courier New" pitchFamily="49" charset="0"/>
              </a:rPr>
              <a:t>  D = D + S[ 1 ]</a:t>
            </a:r>
            <a:br>
              <a:rPr lang="en-US" sz="2000" dirty="0">
                <a:latin typeface="Courier New" pitchFamily="49" charset="0"/>
              </a:rPr>
            </a:br>
            <a:r>
              <a:rPr lang="en-US" sz="2000" b="1" dirty="0">
                <a:latin typeface="Courier New" pitchFamily="49" charset="0"/>
              </a:rPr>
              <a:t>for</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=1  </a:t>
            </a:r>
            <a:r>
              <a:rPr lang="en-US" sz="2000" b="1" dirty="0">
                <a:latin typeface="Courier New" pitchFamily="49" charset="0"/>
              </a:rPr>
              <a:t>to</a:t>
            </a:r>
            <a:r>
              <a:rPr lang="en-US" sz="2000" dirty="0">
                <a:latin typeface="Courier New" pitchFamily="49" charset="0"/>
              </a:rPr>
              <a:t>  r  </a:t>
            </a:r>
            <a:r>
              <a:rPr lang="en-US" sz="2000" b="1" dirty="0">
                <a:latin typeface="Courier New" pitchFamily="49" charset="0"/>
              </a:rPr>
              <a:t>do</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t  =  ( B  x  ( 2B  + 1 ) )  &lt;&lt;&lt;  </a:t>
            </a:r>
            <a:r>
              <a:rPr lang="en-US" sz="2000" dirty="0" err="1">
                <a:latin typeface="Courier New" pitchFamily="49" charset="0"/>
              </a:rPr>
              <a:t>lg</a:t>
            </a:r>
            <a:r>
              <a:rPr lang="en-US" sz="2000" dirty="0">
                <a:latin typeface="Courier New" pitchFamily="49" charset="0"/>
              </a:rPr>
              <a:t>( w</a:t>
            </a:r>
            <a:r>
              <a:rPr lang="en-US" sz="2000" i="1" dirty="0">
                <a:latin typeface="Courier New" pitchFamily="49" charset="0"/>
              </a:rPr>
              <a:t> </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u  =  ( D  x  ( 2D + 1 ) )  &lt;&lt;&lt;  </a:t>
            </a:r>
            <a:r>
              <a:rPr lang="en-US" sz="2000" dirty="0" err="1">
                <a:latin typeface="Courier New" pitchFamily="49" charset="0"/>
              </a:rPr>
              <a:t>lg</a:t>
            </a:r>
            <a:r>
              <a:rPr lang="en-US" sz="2000" dirty="0">
                <a:latin typeface="Courier New" pitchFamily="49" charset="0"/>
              </a:rPr>
              <a:t>( w</a:t>
            </a:r>
            <a:r>
              <a:rPr lang="en-US" sz="2000" i="1" dirty="0">
                <a:latin typeface="Courier New" pitchFamily="49" charset="0"/>
              </a:rPr>
              <a:t> </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  =  ( ( A </a:t>
            </a:r>
            <a:r>
              <a:rPr lang="en-US" sz="2000" dirty="0">
                <a:latin typeface="Courier New" pitchFamily="49" charset="0"/>
                <a:sym typeface="Symbol" pitchFamily="18" charset="2"/>
              </a:rPr>
              <a:t>⨁ t )  &lt;&lt;&lt;  u )  +  S[ 2i</a:t>
            </a:r>
            <a:r>
              <a:rPr lang="en-US" sz="2000" i="1" dirty="0">
                <a:latin typeface="Courier New" pitchFamily="49" charset="0"/>
                <a:sym typeface="Symbol" pitchFamily="18" charset="2"/>
              </a:rPr>
              <a:t> </a:t>
            </a:r>
            <a:r>
              <a:rPr lang="en-US" sz="2000" dirty="0">
                <a:latin typeface="Courier New" pitchFamily="49" charset="0"/>
                <a:sym typeface="Symbol" pitchFamily="18" charset="2"/>
              </a:rPr>
              <a:t>]</a:t>
            </a:r>
            <a:br>
              <a:rPr lang="en-US" sz="2000" dirty="0">
                <a:latin typeface="Courier New" pitchFamily="49" charset="0"/>
                <a:sym typeface="Symbol" pitchFamily="18" charset="2"/>
              </a:rPr>
            </a:br>
            <a:r>
              <a:rPr lang="en-US" sz="2000" dirty="0">
                <a:latin typeface="Courier New" pitchFamily="49" charset="0"/>
                <a:sym typeface="Symbol" pitchFamily="18" charset="2"/>
              </a:rPr>
              <a:t>        C  =  ( ( C ⨁ u )  &lt;&lt;&lt;  t )  +  S[ 2i+1 ]</a:t>
            </a:r>
            <a:br>
              <a:rPr lang="en-US" sz="2000" dirty="0">
                <a:latin typeface="Courier New" pitchFamily="49" charset="0"/>
                <a:sym typeface="Symbol" pitchFamily="18" charset="2"/>
              </a:rPr>
            </a:br>
            <a:r>
              <a:rPr lang="en-US" sz="2000" dirty="0">
                <a:latin typeface="Courier New" pitchFamily="49" charset="0"/>
                <a:sym typeface="Symbol" pitchFamily="18" charset="2"/>
              </a:rPr>
              <a:t>        (A, B, C, D)  =  (B, C, D, A)</a:t>
            </a:r>
            <a:br>
              <a:rPr lang="en-US" sz="2000" dirty="0">
                <a:latin typeface="Courier New" pitchFamily="49" charset="0"/>
                <a:sym typeface="Symbol" pitchFamily="18" charset="2"/>
              </a:rPr>
            </a:br>
            <a:r>
              <a:rPr lang="en-US" sz="2000" dirty="0">
                <a:latin typeface="Courier New" pitchFamily="49" charset="0"/>
                <a:sym typeface="Symbol" pitchFamily="18" charset="2"/>
              </a:rPr>
              <a:t>     }</a:t>
            </a:r>
            <a:br>
              <a:rPr lang="en-US" sz="2000" dirty="0">
                <a:latin typeface="Courier New" pitchFamily="49" charset="0"/>
                <a:sym typeface="Symbol" pitchFamily="18" charset="2"/>
              </a:rPr>
            </a:br>
            <a:r>
              <a:rPr lang="en-US" sz="2000" dirty="0">
                <a:latin typeface="Courier New" pitchFamily="49" charset="0"/>
                <a:sym typeface="Symbol" pitchFamily="18" charset="2"/>
              </a:rPr>
              <a:t>A = A + S[ 2r</a:t>
            </a:r>
            <a:r>
              <a:rPr lang="en-US" sz="2000" i="1" dirty="0">
                <a:latin typeface="Courier New" pitchFamily="49" charset="0"/>
                <a:sym typeface="Symbol" pitchFamily="18" charset="2"/>
              </a:rPr>
              <a:t> </a:t>
            </a:r>
            <a:r>
              <a:rPr lang="en-US" sz="2000" dirty="0">
                <a:latin typeface="Courier New" pitchFamily="49" charset="0"/>
                <a:sym typeface="Symbol" pitchFamily="18" charset="2"/>
              </a:rPr>
              <a:t>+ 2 ]</a:t>
            </a:r>
            <a:br>
              <a:rPr lang="en-US" sz="2000" dirty="0">
                <a:latin typeface="Courier New" pitchFamily="49" charset="0"/>
                <a:sym typeface="Symbol" pitchFamily="18" charset="2"/>
              </a:rPr>
            </a:br>
            <a:r>
              <a:rPr lang="en-US" sz="2000" dirty="0">
                <a:latin typeface="Courier New" pitchFamily="49" charset="0"/>
                <a:sym typeface="Symbol" pitchFamily="18" charset="2"/>
              </a:rPr>
              <a:t>C = C + S[ 2r</a:t>
            </a:r>
            <a:r>
              <a:rPr lang="en-US" sz="2000" i="1" dirty="0">
                <a:latin typeface="Courier New" pitchFamily="49" charset="0"/>
                <a:sym typeface="Symbol" pitchFamily="18" charset="2"/>
              </a:rPr>
              <a:t> </a:t>
            </a:r>
            <a:r>
              <a:rPr lang="en-US" sz="2000" dirty="0">
                <a:latin typeface="Courier New" pitchFamily="49" charset="0"/>
                <a:sym typeface="Symbol" pitchFamily="18" charset="2"/>
              </a:rPr>
              <a:t>+ 3 ]</a:t>
            </a:r>
            <a:r>
              <a:rPr lang="en-US" sz="2000" dirty="0">
                <a:latin typeface="Courier New" pitchFamily="49" charset="0"/>
              </a:rPr>
              <a:t> </a:t>
            </a:r>
          </a:p>
        </p:txBody>
      </p:sp>
      <p:sp>
        <p:nvSpPr>
          <p:cNvPr id="194566" name="Text Box 4"/>
          <p:cNvSpPr txBox="1">
            <a:spLocks noChangeArrowheads="1"/>
          </p:cNvSpPr>
          <p:nvPr/>
        </p:nvSpPr>
        <p:spPr bwMode="auto">
          <a:xfrm>
            <a:off x="4800600" y="5722283"/>
            <a:ext cx="4038600" cy="297517"/>
          </a:xfrm>
          <a:prstGeom prst="rect">
            <a:avLst/>
          </a:prstGeom>
          <a:noFill/>
          <a:ln w="12700" cap="sq" algn="ctr">
            <a:noFill/>
            <a:miter lim="800000"/>
            <a:headEnd/>
            <a:tailEnd/>
          </a:ln>
        </p:spPr>
        <p:txBody>
          <a:bodyPr wrap="square">
            <a:spAutoFit/>
          </a:bodyPr>
          <a:lstStyle/>
          <a:p>
            <a:r>
              <a:rPr lang="en-US" sz="20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641C3F4E-6660-49FC-9243-57D9A82C88AA}" type="slidenum">
              <a:rPr lang="en-US"/>
              <a:pPr>
                <a:defRPr/>
              </a:pPr>
              <a:t>11</a:t>
            </a:fld>
            <a:endParaRPr lang="en-US"/>
          </a:p>
        </p:txBody>
      </p:sp>
      <p:sp>
        <p:nvSpPr>
          <p:cNvPr id="195588" name="Rectangle 2"/>
          <p:cNvSpPr>
            <a:spLocks noGrp="1" noChangeArrowheads="1"/>
          </p:cNvSpPr>
          <p:nvPr>
            <p:ph type="title"/>
          </p:nvPr>
        </p:nvSpPr>
        <p:spPr>
          <a:xfrm>
            <a:off x="685800" y="76200"/>
            <a:ext cx="7772400" cy="762000"/>
          </a:xfrm>
        </p:spPr>
        <p:txBody>
          <a:bodyPr/>
          <a:lstStyle/>
          <a:p>
            <a:r>
              <a:rPr lang="en-US" sz="3600" dirty="0"/>
              <a:t>RC6 Encryption (for AES)</a:t>
            </a:r>
          </a:p>
        </p:txBody>
      </p:sp>
      <p:sp>
        <p:nvSpPr>
          <p:cNvPr id="195589" name="Rectangle 3"/>
          <p:cNvSpPr>
            <a:spLocks noGrp="1" noChangeArrowheads="1"/>
          </p:cNvSpPr>
          <p:nvPr>
            <p:ph type="body" idx="1"/>
          </p:nvPr>
        </p:nvSpPr>
        <p:spPr>
          <a:xfrm>
            <a:off x="762000" y="1752600"/>
            <a:ext cx="7727950" cy="4114800"/>
          </a:xfrm>
        </p:spPr>
        <p:txBody>
          <a:bodyPr/>
          <a:lstStyle/>
          <a:p>
            <a:pPr>
              <a:spcBef>
                <a:spcPts val="200"/>
              </a:spcBef>
              <a:buFontTx/>
              <a:buNone/>
            </a:pPr>
            <a:r>
              <a:rPr lang="en-US" dirty="0">
                <a:latin typeface="Courier New" pitchFamily="49" charset="0"/>
              </a:rPr>
              <a:t>  </a:t>
            </a:r>
            <a:r>
              <a:rPr lang="en-US" sz="2000" dirty="0">
                <a:latin typeface="Courier New" pitchFamily="49" charset="0"/>
              </a:rPr>
              <a:t>B = B + S[ 0 ]</a:t>
            </a:r>
            <a:br>
              <a:rPr lang="en-US" sz="2000" dirty="0">
                <a:latin typeface="Courier New" pitchFamily="49" charset="0"/>
              </a:rPr>
            </a:br>
            <a:r>
              <a:rPr lang="en-US" sz="2000" dirty="0">
                <a:latin typeface="Courier New" pitchFamily="49" charset="0"/>
              </a:rPr>
              <a:t>D = D + S[ 1 ]</a:t>
            </a:r>
            <a:br>
              <a:rPr lang="en-US" sz="2000" dirty="0">
                <a:latin typeface="Courier New" pitchFamily="49" charset="0"/>
              </a:rPr>
            </a:br>
            <a:r>
              <a:rPr lang="en-US" sz="2000" b="1" dirty="0">
                <a:latin typeface="Courier New" pitchFamily="49" charset="0"/>
              </a:rPr>
              <a:t>for</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1  </a:t>
            </a:r>
            <a:r>
              <a:rPr lang="en-US" sz="2000" b="1" dirty="0">
                <a:latin typeface="Courier New" pitchFamily="49" charset="0"/>
              </a:rPr>
              <a:t>to</a:t>
            </a:r>
            <a:r>
              <a:rPr lang="en-US" sz="2000" dirty="0">
                <a:latin typeface="Courier New" pitchFamily="49" charset="0"/>
              </a:rPr>
              <a:t>  20  </a:t>
            </a:r>
            <a:r>
              <a:rPr lang="en-US" sz="2000" b="1" dirty="0">
                <a:latin typeface="Courier New" pitchFamily="49" charset="0"/>
              </a:rPr>
              <a:t>do</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t  =  ( B  x  (2B+1) ) &lt;&lt;&lt;  5</a:t>
            </a:r>
            <a:br>
              <a:rPr lang="en-US" sz="2000" dirty="0">
                <a:latin typeface="Courier New" pitchFamily="49" charset="0"/>
              </a:rPr>
            </a:br>
            <a:r>
              <a:rPr lang="en-US" sz="2000" dirty="0">
                <a:latin typeface="Courier New" pitchFamily="49" charset="0"/>
              </a:rPr>
              <a:t>        u  =  ( D  x  (2D+1) ) &lt;&lt;&lt;  5</a:t>
            </a:r>
            <a:br>
              <a:rPr lang="en-US" sz="2000" dirty="0">
                <a:latin typeface="Courier New" pitchFamily="49" charset="0"/>
              </a:rPr>
            </a:br>
            <a:r>
              <a:rPr lang="en-US" sz="2000" dirty="0">
                <a:latin typeface="Courier New" pitchFamily="49" charset="0"/>
              </a:rPr>
              <a:t>        A  =  ( ( A </a:t>
            </a:r>
            <a:r>
              <a:rPr lang="en-US" sz="2000" dirty="0">
                <a:latin typeface="Courier New" pitchFamily="49" charset="0"/>
                <a:sym typeface="Symbol" pitchFamily="18" charset="2"/>
              </a:rPr>
              <a:t>⨁ t ) &lt;&lt;&lt; u ) + S[ 2i ]</a:t>
            </a:r>
            <a:br>
              <a:rPr lang="en-US" sz="2000" dirty="0">
                <a:latin typeface="Courier New" pitchFamily="49" charset="0"/>
                <a:sym typeface="Symbol" pitchFamily="18" charset="2"/>
              </a:rPr>
            </a:br>
            <a:r>
              <a:rPr lang="en-US" sz="2000" dirty="0">
                <a:latin typeface="Courier New" pitchFamily="49" charset="0"/>
                <a:sym typeface="Symbol" pitchFamily="18" charset="2"/>
              </a:rPr>
              <a:t>        C  =  ( ( C ⨁ u ) &lt;&lt;&lt; t ) +  S[ 2i+1 ]</a:t>
            </a:r>
            <a:br>
              <a:rPr lang="en-US" sz="2000" dirty="0">
                <a:latin typeface="Courier New" pitchFamily="49" charset="0"/>
                <a:sym typeface="Symbol" pitchFamily="18" charset="2"/>
              </a:rPr>
            </a:br>
            <a:r>
              <a:rPr lang="en-US" sz="2000" dirty="0">
                <a:latin typeface="Courier New" pitchFamily="49" charset="0"/>
                <a:sym typeface="Symbol" pitchFamily="18" charset="2"/>
              </a:rPr>
              <a:t>        (A, B, C, D)  =  (B, C, D, A)</a:t>
            </a:r>
            <a:br>
              <a:rPr lang="en-US" sz="2000" dirty="0">
                <a:latin typeface="Courier New" pitchFamily="49" charset="0"/>
                <a:sym typeface="Symbol" pitchFamily="18" charset="2"/>
              </a:rPr>
            </a:br>
            <a:r>
              <a:rPr lang="en-US" sz="2000" dirty="0">
                <a:latin typeface="Courier New" pitchFamily="49" charset="0"/>
                <a:sym typeface="Symbol" pitchFamily="18" charset="2"/>
              </a:rPr>
              <a:t>     }</a:t>
            </a:r>
            <a:br>
              <a:rPr lang="en-US" sz="2000" dirty="0">
                <a:latin typeface="Courier New" pitchFamily="49" charset="0"/>
                <a:sym typeface="Symbol" pitchFamily="18" charset="2"/>
              </a:rPr>
            </a:br>
            <a:r>
              <a:rPr lang="en-US" sz="2000" dirty="0">
                <a:latin typeface="Courier New" pitchFamily="49" charset="0"/>
                <a:sym typeface="Symbol" pitchFamily="18" charset="2"/>
              </a:rPr>
              <a:t>A = A + S[ 42 ]</a:t>
            </a:r>
            <a:br>
              <a:rPr lang="en-US" sz="2000" dirty="0">
                <a:latin typeface="Courier New" pitchFamily="49" charset="0"/>
                <a:sym typeface="Symbol" pitchFamily="18" charset="2"/>
              </a:rPr>
            </a:br>
            <a:r>
              <a:rPr lang="en-US" sz="2000" dirty="0">
                <a:latin typeface="Courier New" pitchFamily="49" charset="0"/>
                <a:sym typeface="Symbol" pitchFamily="18" charset="2"/>
              </a:rPr>
              <a:t>C = C + S[ 43 ]</a:t>
            </a:r>
            <a:r>
              <a:rPr lang="en-US" sz="2000" dirty="0">
                <a:latin typeface="Courier New" pitchFamily="49" charset="0"/>
              </a:rPr>
              <a:t> </a:t>
            </a:r>
          </a:p>
        </p:txBody>
      </p:sp>
      <p:sp>
        <p:nvSpPr>
          <p:cNvPr id="195590"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50F4641E-50FF-4AD9-AC60-43A90E3390FC}" type="slidenum">
              <a:rPr lang="en-US"/>
              <a:pPr>
                <a:defRPr/>
              </a:pPr>
              <a:t>12</a:t>
            </a:fld>
            <a:endParaRPr lang="en-US"/>
          </a:p>
        </p:txBody>
      </p:sp>
      <p:sp>
        <p:nvSpPr>
          <p:cNvPr id="196612" name="Rectangle 2"/>
          <p:cNvSpPr>
            <a:spLocks noGrp="1" noChangeArrowheads="1"/>
          </p:cNvSpPr>
          <p:nvPr>
            <p:ph type="title"/>
          </p:nvPr>
        </p:nvSpPr>
        <p:spPr>
          <a:xfrm>
            <a:off x="685800" y="0"/>
            <a:ext cx="7772400" cy="838200"/>
          </a:xfrm>
        </p:spPr>
        <p:txBody>
          <a:bodyPr/>
          <a:lstStyle/>
          <a:p>
            <a:r>
              <a:rPr lang="en-US" sz="3600" dirty="0"/>
              <a:t>RC6 Decryption (for AES)</a:t>
            </a:r>
          </a:p>
        </p:txBody>
      </p:sp>
      <p:sp>
        <p:nvSpPr>
          <p:cNvPr id="196613" name="Rectangle 3"/>
          <p:cNvSpPr>
            <a:spLocks noGrp="1" noChangeArrowheads="1"/>
          </p:cNvSpPr>
          <p:nvPr>
            <p:ph type="body" idx="1"/>
          </p:nvPr>
        </p:nvSpPr>
        <p:spPr>
          <a:xfrm>
            <a:off x="806450" y="1905000"/>
            <a:ext cx="7727950" cy="4114800"/>
          </a:xfrm>
        </p:spPr>
        <p:txBody>
          <a:bodyPr/>
          <a:lstStyle/>
          <a:p>
            <a:pPr>
              <a:lnSpc>
                <a:spcPct val="90000"/>
              </a:lnSpc>
              <a:spcBef>
                <a:spcPts val="200"/>
              </a:spcBef>
              <a:buFontTx/>
              <a:buNone/>
            </a:pPr>
            <a:r>
              <a:rPr lang="en-US" sz="2000" dirty="0">
                <a:latin typeface="Courier New" pitchFamily="49" charset="0"/>
              </a:rPr>
              <a:t>  C =  C - S[ 43 ]</a:t>
            </a:r>
            <a:br>
              <a:rPr lang="en-US" sz="2000" dirty="0">
                <a:latin typeface="Courier New" pitchFamily="49" charset="0"/>
              </a:rPr>
            </a:br>
            <a:r>
              <a:rPr lang="en-US" sz="2000" dirty="0">
                <a:latin typeface="Courier New" pitchFamily="49" charset="0"/>
              </a:rPr>
              <a:t>A =  A - S[ 42 ]</a:t>
            </a:r>
            <a:br>
              <a:rPr lang="en-US" sz="2000" dirty="0">
                <a:latin typeface="Courier New" pitchFamily="49" charset="0"/>
              </a:rPr>
            </a:br>
            <a:r>
              <a:rPr lang="en-US" sz="2000" b="1" dirty="0">
                <a:latin typeface="Courier New" pitchFamily="49" charset="0"/>
              </a:rPr>
              <a:t>for</a:t>
            </a:r>
            <a:r>
              <a:rPr lang="en-US" sz="2000" dirty="0">
                <a:latin typeface="Courier New" pitchFamily="49" charset="0"/>
              </a:rPr>
              <a:t>  i  =  20  </a:t>
            </a:r>
            <a:r>
              <a:rPr lang="en-US" sz="2000" b="1" dirty="0" err="1">
                <a:latin typeface="Courier New" pitchFamily="49" charset="0"/>
              </a:rPr>
              <a:t>downto</a:t>
            </a:r>
            <a:r>
              <a:rPr lang="en-US" sz="2000" dirty="0">
                <a:latin typeface="Courier New" pitchFamily="49" charset="0"/>
              </a:rPr>
              <a:t>  1  </a:t>
            </a:r>
            <a:r>
              <a:rPr lang="en-US" sz="2000" b="1" dirty="0">
                <a:latin typeface="Courier New" pitchFamily="49" charset="0"/>
              </a:rPr>
              <a:t>do</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a:latin typeface="Courier New" pitchFamily="49" charset="0"/>
                <a:sym typeface="Symbol" pitchFamily="18" charset="2"/>
              </a:rPr>
              <a:t>(A, B, C, D)  =  (D, A, B, C)</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u  =  ( D  x  ( 2D + 1 ) )  &lt;&lt;&lt;  5 </a:t>
            </a:r>
            <a:br>
              <a:rPr lang="en-US" sz="2000" dirty="0">
                <a:latin typeface="Courier New" pitchFamily="49" charset="0"/>
              </a:rPr>
            </a:br>
            <a:r>
              <a:rPr lang="en-US" sz="2000" dirty="0">
                <a:latin typeface="Courier New" pitchFamily="49" charset="0"/>
              </a:rPr>
              <a:t>    t  =  ( B  x  ( 2B  + 1 ) )  &lt;&lt;&lt;  5</a:t>
            </a:r>
            <a:br>
              <a:rPr lang="en-US" sz="2000" dirty="0">
                <a:latin typeface="Courier New" pitchFamily="49" charset="0"/>
              </a:rPr>
            </a:br>
            <a:r>
              <a:rPr lang="en-US" sz="2000" dirty="0">
                <a:latin typeface="Courier New" pitchFamily="49" charset="0"/>
              </a:rPr>
              <a:t>    C  =  ( ( C - S[ 2i + 1 ] ) &gt;&gt;&gt; t ) </a:t>
            </a:r>
            <a:r>
              <a:rPr lang="en-US" sz="2000" dirty="0">
                <a:latin typeface="Courier New" pitchFamily="49" charset="0"/>
                <a:sym typeface="Symbol" pitchFamily="18" charset="2"/>
              </a:rPr>
              <a:t>⨁ u</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  =  ( ( A - S[ 2i ] ) &gt;&gt;&gt; u ) </a:t>
            </a:r>
            <a:r>
              <a:rPr lang="en-US" sz="2000" dirty="0">
                <a:latin typeface="Courier New" pitchFamily="49" charset="0"/>
                <a:sym typeface="Symbol" pitchFamily="18" charset="2"/>
              </a:rPr>
              <a:t>⨁</a:t>
            </a:r>
            <a:r>
              <a:rPr lang="en-US" sz="2000" dirty="0">
                <a:latin typeface="Courier New" pitchFamily="49" charset="0"/>
              </a:rPr>
              <a:t> t</a:t>
            </a:r>
            <a:br>
              <a:rPr lang="en-US" sz="2000" i="1" dirty="0">
                <a:latin typeface="Courier New" pitchFamily="49" charset="0"/>
              </a:rPr>
            </a:br>
            <a:r>
              <a:rPr lang="en-US" sz="2000" dirty="0">
                <a:latin typeface="Courier New" pitchFamily="49" charset="0"/>
                <a:sym typeface="Symbol" pitchFamily="18" charset="2"/>
              </a:rPr>
              <a:t>    }</a:t>
            </a:r>
            <a:br>
              <a:rPr lang="en-US" sz="2000" dirty="0">
                <a:latin typeface="Courier New" pitchFamily="49" charset="0"/>
                <a:sym typeface="Symbol" pitchFamily="18" charset="2"/>
              </a:rPr>
            </a:br>
            <a:r>
              <a:rPr lang="en-US" sz="2000" dirty="0">
                <a:latin typeface="Courier New" pitchFamily="49" charset="0"/>
                <a:sym typeface="Symbol" pitchFamily="18" charset="2"/>
              </a:rPr>
              <a:t> </a:t>
            </a:r>
            <a:r>
              <a:rPr lang="en-US" sz="2000" dirty="0">
                <a:latin typeface="Courier New" pitchFamily="49" charset="0"/>
              </a:rPr>
              <a:t>D = D - S[ 1 ] </a:t>
            </a:r>
            <a:br>
              <a:rPr lang="en-US" sz="2000" dirty="0">
                <a:latin typeface="Courier New" pitchFamily="49" charset="0"/>
              </a:rPr>
            </a:br>
            <a:r>
              <a:rPr lang="en-US" sz="2000" dirty="0">
                <a:latin typeface="Courier New" pitchFamily="49" charset="0"/>
              </a:rPr>
              <a:t> B = B - S[ 0 ]</a:t>
            </a:r>
            <a:br>
              <a:rPr lang="en-US" sz="2000" dirty="0">
                <a:latin typeface="Courier New" pitchFamily="49" charset="0"/>
              </a:rPr>
            </a:br>
            <a:endParaRPr lang="en-US" sz="2000" dirty="0">
              <a:latin typeface="Courier New" pitchFamily="49" charset="0"/>
            </a:endParaRPr>
          </a:p>
        </p:txBody>
      </p:sp>
      <p:sp>
        <p:nvSpPr>
          <p:cNvPr id="19661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6CE1706-B827-4471-A430-49CD730AB84F}" type="slidenum">
              <a:rPr lang="en-US"/>
              <a:pPr>
                <a:defRPr/>
              </a:pPr>
              <a:t>13</a:t>
            </a:fld>
            <a:endParaRPr lang="en-US"/>
          </a:p>
        </p:txBody>
      </p:sp>
      <p:sp>
        <p:nvSpPr>
          <p:cNvPr id="197636" name="Rectangle 2"/>
          <p:cNvSpPr>
            <a:spLocks noGrp="1" noChangeArrowheads="1"/>
          </p:cNvSpPr>
          <p:nvPr>
            <p:ph type="title"/>
          </p:nvPr>
        </p:nvSpPr>
        <p:spPr>
          <a:xfrm>
            <a:off x="381000" y="0"/>
            <a:ext cx="8458200" cy="723900"/>
          </a:xfrm>
        </p:spPr>
        <p:txBody>
          <a:bodyPr/>
          <a:lstStyle/>
          <a:p>
            <a:r>
              <a:rPr lang="en-US" sz="3600" dirty="0"/>
              <a:t>Key Expansion (Same as RC5’s)</a:t>
            </a:r>
          </a:p>
        </p:txBody>
      </p:sp>
      <p:sp>
        <p:nvSpPr>
          <p:cNvPr id="197637" name="Rectangle 3"/>
          <p:cNvSpPr>
            <a:spLocks noGrp="1" noChangeArrowheads="1"/>
          </p:cNvSpPr>
          <p:nvPr>
            <p:ph type="body" idx="1"/>
          </p:nvPr>
        </p:nvSpPr>
        <p:spPr>
          <a:xfrm>
            <a:off x="533400" y="1752600"/>
            <a:ext cx="8077200" cy="4114800"/>
          </a:xfrm>
        </p:spPr>
        <p:txBody>
          <a:bodyPr/>
          <a:lstStyle/>
          <a:p>
            <a:pPr>
              <a:lnSpc>
                <a:spcPct val="90000"/>
              </a:lnSpc>
            </a:pPr>
            <a:r>
              <a:rPr lang="en-US" sz="2000" dirty="0"/>
              <a:t>Input: array  L[ 0 … c-1 ] of input key words</a:t>
            </a:r>
          </a:p>
          <a:p>
            <a:pPr>
              <a:lnSpc>
                <a:spcPct val="90000"/>
              </a:lnSpc>
            </a:pPr>
            <a:r>
              <a:rPr lang="en-US" sz="2000" dirty="0"/>
              <a:t>Output: array S[ 0 … 43 ]  of round key words</a:t>
            </a:r>
          </a:p>
          <a:p>
            <a:pPr>
              <a:lnSpc>
                <a:spcPct val="90000"/>
              </a:lnSpc>
            </a:pPr>
            <a:r>
              <a:rPr lang="en-US" sz="2000" dirty="0"/>
              <a:t>Procedure:</a:t>
            </a:r>
            <a:endParaRPr lang="en-US" sz="2400" dirty="0"/>
          </a:p>
          <a:p>
            <a:pPr lvl="1">
              <a:lnSpc>
                <a:spcPct val="90000"/>
              </a:lnSpc>
              <a:buFontTx/>
              <a:buNone/>
            </a:pPr>
            <a:r>
              <a:rPr lang="en-US" sz="1800" dirty="0">
                <a:latin typeface="Courier New" pitchFamily="49" charset="0"/>
              </a:rPr>
              <a:t>  S[ 0 ] = 0xB7E15163</a:t>
            </a:r>
            <a:br>
              <a:rPr lang="en-US" sz="1800" dirty="0">
                <a:latin typeface="Courier New" pitchFamily="49" charset="0"/>
              </a:rPr>
            </a:br>
            <a:r>
              <a:rPr lang="en-US" sz="1800" b="1" dirty="0">
                <a:latin typeface="Courier New" pitchFamily="49" charset="0"/>
              </a:rPr>
              <a:t>for </a:t>
            </a:r>
            <a:r>
              <a:rPr lang="en-US" sz="1800" dirty="0">
                <a:latin typeface="Courier New" pitchFamily="49" charset="0"/>
              </a:rPr>
              <a:t> i = 1  </a:t>
            </a:r>
            <a:r>
              <a:rPr lang="en-US" sz="1800" b="1" dirty="0">
                <a:latin typeface="Courier New" pitchFamily="49" charset="0"/>
              </a:rPr>
              <a:t>to</a:t>
            </a:r>
            <a:r>
              <a:rPr lang="en-US" sz="1800" dirty="0">
                <a:latin typeface="Courier New" pitchFamily="49" charset="0"/>
              </a:rPr>
              <a:t>  43  </a:t>
            </a:r>
            <a:r>
              <a:rPr lang="en-US" sz="1800" b="1" dirty="0">
                <a:latin typeface="Courier New" pitchFamily="49" charset="0"/>
              </a:rPr>
              <a:t>do</a:t>
            </a:r>
            <a:r>
              <a:rPr lang="en-US" sz="1800" dirty="0">
                <a:latin typeface="Courier New" pitchFamily="49" charset="0"/>
              </a:rPr>
              <a:t> S[i] = S[i-1] + 0x9E3779B9</a:t>
            </a:r>
            <a:br>
              <a:rPr lang="en-US" sz="1800" dirty="0">
                <a:latin typeface="Courier New" pitchFamily="49" charset="0"/>
              </a:rPr>
            </a:br>
            <a:r>
              <a:rPr lang="en-US" sz="1800" dirty="0">
                <a:latin typeface="Courier New" pitchFamily="49" charset="0"/>
              </a:rPr>
              <a:t>A = B = i = j = 0</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s = 1  </a:t>
            </a:r>
            <a:r>
              <a:rPr lang="en-US" sz="1800" b="1" dirty="0">
                <a:latin typeface="Courier New" pitchFamily="49" charset="0"/>
              </a:rPr>
              <a:t>to</a:t>
            </a:r>
            <a:r>
              <a:rPr lang="en-US" sz="1800" dirty="0">
                <a:latin typeface="Courier New" pitchFamily="49" charset="0"/>
              </a:rPr>
              <a:t>  132  </a:t>
            </a:r>
            <a:r>
              <a:rPr lang="en-US" sz="1800" b="1" dirty="0">
                <a:latin typeface="Courier New" pitchFamily="49" charset="0"/>
              </a:rPr>
              <a:t>{</a:t>
            </a:r>
            <a:endParaRPr lang="en-US" sz="1800" dirty="0">
              <a:latin typeface="Courier New" pitchFamily="49" charset="0"/>
            </a:endParaRPr>
          </a:p>
          <a:p>
            <a:pPr lvl="1">
              <a:lnSpc>
                <a:spcPct val="90000"/>
              </a:lnSpc>
              <a:buFontTx/>
              <a:buNone/>
            </a:pPr>
            <a:r>
              <a:rPr lang="en-US" sz="1800" dirty="0">
                <a:latin typeface="Courier New" pitchFamily="49" charset="0"/>
              </a:rPr>
              <a:t>		    A = S[ i ] = ( S[ i ] + A + B ) &lt;&lt;&lt; 3</a:t>
            </a:r>
            <a:br>
              <a:rPr lang="en-US" sz="1800" dirty="0">
                <a:latin typeface="Courier New" pitchFamily="49" charset="0"/>
              </a:rPr>
            </a:br>
            <a:r>
              <a:rPr lang="en-US" sz="1800" dirty="0">
                <a:latin typeface="Courier New" pitchFamily="49" charset="0"/>
              </a:rPr>
              <a:t>     B = L[ j ] = ( L[ j ] + A + B ) &lt;&lt;&lt; ( A + B )</a:t>
            </a:r>
            <a:br>
              <a:rPr lang="en-US" sz="1800" dirty="0">
                <a:latin typeface="Courier New" pitchFamily="49" charset="0"/>
              </a:rPr>
            </a:br>
            <a:r>
              <a:rPr lang="en-US" sz="1800" dirty="0">
                <a:latin typeface="Courier New" pitchFamily="49" charset="0"/>
              </a:rPr>
              <a:t>     i = ( i + 1 )   mod 44</a:t>
            </a:r>
            <a:br>
              <a:rPr lang="en-US" sz="1800" dirty="0">
                <a:latin typeface="Courier New" pitchFamily="49" charset="0"/>
              </a:rPr>
            </a:br>
            <a:r>
              <a:rPr lang="en-US" sz="1800" dirty="0">
                <a:latin typeface="Courier New" pitchFamily="49" charset="0"/>
              </a:rPr>
              <a:t>     j = ( j + 1 )  mod c           </a:t>
            </a:r>
          </a:p>
          <a:p>
            <a:pPr lvl="1">
              <a:lnSpc>
                <a:spcPct val="90000"/>
              </a:lnSpc>
              <a:buFontTx/>
              <a:buNone/>
            </a:pPr>
            <a:r>
              <a:rPr lang="en-US" sz="1800" dirty="0">
                <a:latin typeface="Courier New" pitchFamily="49" charset="0"/>
              </a:rPr>
              <a:t>	     }</a:t>
            </a:r>
            <a:br>
              <a:rPr lang="en-US" sz="1800" dirty="0">
                <a:latin typeface="Courier New" pitchFamily="49" charset="0"/>
              </a:rPr>
            </a:br>
            <a:endParaRPr lang="en-US" sz="1800" dirty="0">
              <a:latin typeface="Courier New" pitchFamily="49" charset="0"/>
            </a:endParaRPr>
          </a:p>
        </p:txBody>
      </p:sp>
      <p:sp>
        <p:nvSpPr>
          <p:cNvPr id="19763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6553200" y="5867400"/>
            <a:ext cx="1905000" cy="457200"/>
          </a:xfrm>
        </p:spPr>
        <p:txBody>
          <a:bodyPr/>
          <a:lstStyle/>
          <a:p>
            <a:pPr>
              <a:defRPr/>
            </a:pPr>
            <a:fld id="{5ED8AA6B-032E-471E-BD79-C13851361367}" type="slidenum">
              <a:rPr lang="en-US"/>
              <a:pPr>
                <a:defRPr/>
              </a:pPr>
              <a:t>14</a:t>
            </a:fld>
            <a:endParaRPr lang="en-US"/>
          </a:p>
        </p:txBody>
      </p:sp>
      <p:sp>
        <p:nvSpPr>
          <p:cNvPr id="4101" name="Rectangle 2"/>
          <p:cNvSpPr>
            <a:spLocks noChangeArrowheads="1"/>
          </p:cNvSpPr>
          <p:nvPr/>
        </p:nvSpPr>
        <p:spPr bwMode="auto">
          <a:xfrm>
            <a:off x="7315200" y="35052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4102" name="Rectangle 3"/>
          <p:cNvSpPr>
            <a:spLocks noChangeArrowheads="1"/>
          </p:cNvSpPr>
          <p:nvPr/>
        </p:nvSpPr>
        <p:spPr bwMode="auto">
          <a:xfrm>
            <a:off x="7315200" y="44196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graphicFrame>
        <p:nvGraphicFramePr>
          <p:cNvPr id="4098" name="Object 4"/>
          <p:cNvGraphicFramePr>
            <a:graphicFrameLocks noGrp="1" noChangeAspect="1"/>
          </p:cNvGraphicFramePr>
          <p:nvPr>
            <p:ph type="tbl" idx="1"/>
          </p:nvPr>
        </p:nvGraphicFramePr>
        <p:xfrm>
          <a:off x="965200" y="2217737"/>
          <a:ext cx="7721600" cy="4487863"/>
        </p:xfrm>
        <a:graphic>
          <a:graphicData uri="http://schemas.openxmlformats.org/presentationml/2006/ole">
            <mc:AlternateContent xmlns:mc="http://schemas.openxmlformats.org/markup-compatibility/2006">
              <mc:Choice xmlns:v="urn:schemas-microsoft-com:vml" Requires="v">
                <p:oleObj spid="_x0000_s71727" name="Document" r:id="rId3" imgW="7734300" imgH="4495800" progId="Word.Document.8">
                  <p:embed/>
                </p:oleObj>
              </mc:Choice>
              <mc:Fallback>
                <p:oleObj name="Document" r:id="rId3" imgW="7734300" imgH="4495800" progId="Word.Document.8">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00" y="2217737"/>
                        <a:ext cx="7721600" cy="448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5"/>
          <p:cNvSpPr>
            <a:spLocks noGrp="1" noChangeArrowheads="1"/>
          </p:cNvSpPr>
          <p:nvPr>
            <p:ph type="title"/>
          </p:nvPr>
        </p:nvSpPr>
        <p:spPr>
          <a:xfrm>
            <a:off x="381000" y="76200"/>
            <a:ext cx="8458200" cy="723900"/>
          </a:xfrm>
        </p:spPr>
        <p:txBody>
          <a:bodyPr/>
          <a:lstStyle/>
          <a:p>
            <a:r>
              <a:rPr lang="en-US" sz="3200"/>
              <a:t>Encryption Rate (200MHz)</a:t>
            </a:r>
          </a:p>
        </p:txBody>
      </p:sp>
      <p:sp>
        <p:nvSpPr>
          <p:cNvPr id="4104" name="Text Box 6"/>
          <p:cNvSpPr txBox="1">
            <a:spLocks noChangeArrowheads="1"/>
          </p:cNvSpPr>
          <p:nvPr/>
        </p:nvSpPr>
        <p:spPr bwMode="auto">
          <a:xfrm>
            <a:off x="401782" y="1312208"/>
            <a:ext cx="6019800" cy="707886"/>
          </a:xfrm>
          <a:prstGeom prst="rect">
            <a:avLst/>
          </a:prstGeom>
          <a:noFill/>
          <a:ln w="12700">
            <a:noFill/>
            <a:miter lim="800000"/>
            <a:headEnd type="none" w="sm" len="sm"/>
            <a:tailEnd type="none" w="sm" len="sm"/>
          </a:ln>
        </p:spPr>
        <p:txBody>
          <a:bodyPr>
            <a:spAutoFit/>
          </a:bodyPr>
          <a:lstStyle/>
          <a:p>
            <a:pPr>
              <a:spcBef>
                <a:spcPct val="50000"/>
              </a:spcBef>
            </a:pPr>
            <a:r>
              <a:rPr lang="en-US" sz="2000" dirty="0" err="1">
                <a:latin typeface="Arial" pitchFamily="34" charset="0"/>
              </a:rPr>
              <a:t>MegaBytes</a:t>
            </a:r>
            <a:r>
              <a:rPr lang="en-US" sz="2000" dirty="0">
                <a:latin typeface="Arial" pitchFamily="34" charset="0"/>
              </a:rPr>
              <a:t>/second</a:t>
            </a:r>
            <a:br>
              <a:rPr lang="en-US" sz="2000" dirty="0">
                <a:latin typeface="Arial" pitchFamily="34" charset="0"/>
              </a:rPr>
            </a:br>
            <a:r>
              <a:rPr lang="en-US" sz="2000" dirty="0" err="1">
                <a:latin typeface="Arial" pitchFamily="34" charset="0"/>
              </a:rPr>
              <a:t>MegaBits</a:t>
            </a:r>
            <a:r>
              <a:rPr lang="en-US" sz="2000" dirty="0">
                <a:latin typeface="Arial" pitchFamily="34" charset="0"/>
              </a:rPr>
              <a:t> /second</a:t>
            </a:r>
          </a:p>
        </p:txBody>
      </p:sp>
      <p:sp>
        <p:nvSpPr>
          <p:cNvPr id="4105" name="Text Box 7"/>
          <p:cNvSpPr txBox="1">
            <a:spLocks noChangeArrowheads="1"/>
          </p:cNvSpPr>
          <p:nvPr/>
        </p:nvSpPr>
        <p:spPr bwMode="auto">
          <a:xfrm>
            <a:off x="1295400" y="5334000"/>
            <a:ext cx="5257800" cy="519113"/>
          </a:xfrm>
          <a:prstGeom prst="rect">
            <a:avLst/>
          </a:prstGeom>
          <a:solidFill>
            <a:srgbClr val="99FF33"/>
          </a:solidFill>
          <a:ln w="12700">
            <a:noFill/>
            <a:miter lim="800000"/>
            <a:headEnd type="none" w="sm" len="sm"/>
            <a:tailEnd type="none" w="sm" len="sm"/>
          </a:ln>
        </p:spPr>
        <p:txBody>
          <a:bodyPr>
            <a:spAutoFit/>
          </a:bodyPr>
          <a:lstStyle/>
          <a:p>
            <a:pPr>
              <a:spcBef>
                <a:spcPct val="50000"/>
              </a:spcBef>
            </a:pPr>
            <a:r>
              <a:rPr lang="en-US" sz="2800">
                <a:latin typeface="Comic Sans MS" pitchFamily="66" charset="0"/>
              </a:rPr>
              <a:t>Over 100 Megabits / second ! </a:t>
            </a:r>
          </a:p>
        </p:txBody>
      </p:sp>
      <p:sp>
        <p:nvSpPr>
          <p:cNvPr id="4106" name="Line 8"/>
          <p:cNvSpPr>
            <a:spLocks noChangeShapeType="1"/>
          </p:cNvSpPr>
          <p:nvPr/>
        </p:nvSpPr>
        <p:spPr bwMode="auto">
          <a:xfrm>
            <a:off x="6553200" y="5562600"/>
            <a:ext cx="1447800" cy="0"/>
          </a:xfrm>
          <a:prstGeom prst="line">
            <a:avLst/>
          </a:prstGeom>
          <a:noFill/>
          <a:ln w="57150">
            <a:solidFill>
              <a:schemeClr val="tx1"/>
            </a:solidFill>
            <a:round/>
            <a:headEnd type="none" w="sm" len="sm"/>
            <a:tailEnd type="none" w="sm" len="sm"/>
          </a:ln>
        </p:spPr>
        <p:txBody>
          <a:bodyPr wrap="none" anchor="ctr"/>
          <a:lstStyle/>
          <a:p>
            <a:endParaRPr lang="en-US"/>
          </a:p>
        </p:txBody>
      </p:sp>
      <p:sp>
        <p:nvSpPr>
          <p:cNvPr id="4107" name="Line 9"/>
          <p:cNvSpPr>
            <a:spLocks noChangeShapeType="1"/>
          </p:cNvSpPr>
          <p:nvPr/>
        </p:nvSpPr>
        <p:spPr bwMode="auto">
          <a:xfrm flipV="1">
            <a:off x="8001000" y="5105400"/>
            <a:ext cx="0" cy="457200"/>
          </a:xfrm>
          <a:prstGeom prst="line">
            <a:avLst/>
          </a:prstGeom>
          <a:noFill/>
          <a:ln w="47625">
            <a:solidFill>
              <a:schemeClr val="tx1"/>
            </a:solidFill>
            <a:round/>
            <a:headEnd type="none" w="sm" len="sm"/>
            <a:tailEnd type="triangle" w="med" len="med"/>
          </a:ln>
        </p:spPr>
        <p:txBody>
          <a:bodyPr wrap="none" anchor="ctr"/>
          <a:lstStyle/>
          <a:p>
            <a:endParaRPr lang="en-US"/>
          </a:p>
        </p:txBody>
      </p:sp>
      <p:sp>
        <p:nvSpPr>
          <p:cNvPr id="4108" name="Text Box 10"/>
          <p:cNvSpPr txBox="1">
            <a:spLocks noChangeArrowheads="1"/>
          </p:cNvSpPr>
          <p:nvPr/>
        </p:nvSpPr>
        <p:spPr bwMode="auto">
          <a:xfrm>
            <a:off x="5334000" y="1371600"/>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
        <p:nvSpPr>
          <p:cNvPr id="15" name="Date Placeholder 14"/>
          <p:cNvSpPr>
            <a:spLocks noGrp="1"/>
          </p:cNvSpPr>
          <p:nvPr>
            <p:ph type="dt" sz="half" idx="10"/>
          </p:nvPr>
        </p:nvSpPr>
        <p:spPr/>
        <p:txBody>
          <a:bodyPr/>
          <a:lstStyle/>
          <a:p>
            <a:pPr>
              <a:defRPr/>
            </a:pPr>
            <a:r>
              <a:rPr lang="en-US"/>
              <a:t>JLM 20110129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377E076F-0063-402A-8191-2E6FB00E2943}" type="slidenum">
              <a:rPr lang="en-US"/>
              <a:pPr>
                <a:defRPr/>
              </a:pPr>
              <a:t>15</a:t>
            </a:fld>
            <a:endParaRPr lang="en-US"/>
          </a:p>
        </p:txBody>
      </p:sp>
      <p:sp>
        <p:nvSpPr>
          <p:cNvPr id="199684" name="Text Box 2"/>
          <p:cNvSpPr txBox="1">
            <a:spLocks noChangeArrowheads="1"/>
          </p:cNvSpPr>
          <p:nvPr/>
        </p:nvSpPr>
        <p:spPr bwMode="auto">
          <a:xfrm>
            <a:off x="533400" y="1600200"/>
            <a:ext cx="8229600" cy="3662541"/>
          </a:xfrm>
          <a:prstGeom prst="rect">
            <a:avLst/>
          </a:prstGeom>
          <a:noFill/>
          <a:ln w="12700">
            <a:noFill/>
            <a:miter lim="800000"/>
            <a:headEnd type="none" w="sm" len="sm"/>
            <a:tailEnd type="none" w="sm" len="sm"/>
          </a:ln>
        </p:spPr>
        <p:txBody>
          <a:bodyPr wrap="square">
            <a:spAutoFit/>
          </a:bodyPr>
          <a:lstStyle/>
          <a:p>
            <a:pPr marL="342900" indent="-342900">
              <a:spcBef>
                <a:spcPct val="50000"/>
              </a:spcBef>
              <a:buFont typeface="Arial" panose="020B0604020202020204" pitchFamily="34" charset="0"/>
              <a:buChar char="•"/>
            </a:pPr>
            <a:r>
              <a:rPr lang="en-US" sz="2000" dirty="0">
                <a:latin typeface="Arial" pitchFamily="34" charset="0"/>
              </a:rPr>
              <a:t>Estimate of number of plaintext/cipher-text pairs required to mount a linear attack. (Only 2</a:t>
            </a:r>
            <a:r>
              <a:rPr lang="en-US" sz="2000" baseline="50000" dirty="0">
                <a:latin typeface="Arial" pitchFamily="34" charset="0"/>
              </a:rPr>
              <a:t>128</a:t>
            </a:r>
            <a:r>
              <a:rPr lang="en-US" sz="2000" dirty="0">
                <a:latin typeface="Arial" pitchFamily="34" charset="0"/>
              </a:rPr>
              <a:t> such pairs are available.)</a:t>
            </a:r>
          </a:p>
          <a:p>
            <a:pPr>
              <a:spcBef>
                <a:spcPct val="50000"/>
              </a:spcBef>
            </a:pPr>
            <a:r>
              <a:rPr lang="en-US" sz="2800" dirty="0">
                <a:latin typeface="Arial" pitchFamily="34" charset="0"/>
              </a:rPr>
              <a:t>	Rounds		Pairs</a:t>
            </a:r>
            <a:endParaRPr lang="en-US" sz="2000" dirty="0">
              <a:latin typeface="Arial" pitchFamily="34" charset="0"/>
            </a:endParaRPr>
          </a:p>
          <a:p>
            <a:pPr>
              <a:spcBef>
                <a:spcPct val="50000"/>
              </a:spcBef>
            </a:pPr>
            <a:r>
              <a:rPr lang="en-US" sz="2000" dirty="0">
                <a:latin typeface="Arial" pitchFamily="34" charset="0"/>
              </a:rPr>
              <a:t>	    8			   2</a:t>
            </a:r>
            <a:r>
              <a:rPr lang="en-US" sz="2000" baseline="46000" dirty="0">
                <a:latin typeface="Arial" pitchFamily="34" charset="0"/>
              </a:rPr>
              <a:t>47</a:t>
            </a:r>
            <a:endParaRPr lang="en-US" sz="2000" dirty="0">
              <a:latin typeface="Arial" pitchFamily="34" charset="0"/>
            </a:endParaRPr>
          </a:p>
          <a:p>
            <a:pPr>
              <a:spcBef>
                <a:spcPct val="50000"/>
              </a:spcBef>
            </a:pPr>
            <a:r>
              <a:rPr lang="en-US" sz="2000" dirty="0">
                <a:latin typeface="Arial" pitchFamily="34" charset="0"/>
              </a:rPr>
              <a:t>	    12			   2</a:t>
            </a:r>
            <a:r>
              <a:rPr lang="en-US" sz="2000" baseline="46000" dirty="0">
                <a:latin typeface="Arial" pitchFamily="34" charset="0"/>
              </a:rPr>
              <a:t>83</a:t>
            </a:r>
            <a:endParaRPr lang="en-US" sz="2000" dirty="0">
              <a:latin typeface="Arial" pitchFamily="34" charset="0"/>
            </a:endParaRPr>
          </a:p>
          <a:p>
            <a:pPr>
              <a:spcBef>
                <a:spcPct val="50000"/>
              </a:spcBef>
            </a:pPr>
            <a:r>
              <a:rPr lang="en-US" sz="2000" dirty="0">
                <a:latin typeface="Arial" pitchFamily="34" charset="0"/>
              </a:rPr>
              <a:t>	    16			   2</a:t>
            </a:r>
            <a:r>
              <a:rPr lang="en-US" sz="2000" baseline="46000" dirty="0">
                <a:latin typeface="Arial" pitchFamily="34" charset="0"/>
              </a:rPr>
              <a:t>119</a:t>
            </a:r>
            <a:endParaRPr lang="en-US" sz="2000" dirty="0">
              <a:latin typeface="Arial" pitchFamily="34" charset="0"/>
            </a:endParaRPr>
          </a:p>
          <a:p>
            <a:pPr>
              <a:spcBef>
                <a:spcPct val="50000"/>
              </a:spcBef>
            </a:pPr>
            <a:r>
              <a:rPr lang="en-US" sz="2000" dirty="0">
                <a:latin typeface="Arial" pitchFamily="34" charset="0"/>
              </a:rPr>
              <a:t>	    20            RC6	   2</a:t>
            </a:r>
            <a:r>
              <a:rPr lang="en-US" sz="2000" baseline="46000" dirty="0">
                <a:latin typeface="Arial" pitchFamily="34" charset="0"/>
              </a:rPr>
              <a:t>155</a:t>
            </a:r>
            <a:endParaRPr lang="en-US" sz="2000" dirty="0">
              <a:latin typeface="Arial" pitchFamily="34" charset="0"/>
            </a:endParaRPr>
          </a:p>
          <a:p>
            <a:pPr>
              <a:spcBef>
                <a:spcPct val="50000"/>
              </a:spcBef>
            </a:pPr>
            <a:r>
              <a:rPr lang="en-US" sz="2000" dirty="0">
                <a:latin typeface="Arial" pitchFamily="34" charset="0"/>
              </a:rPr>
              <a:t>	    24			   2</a:t>
            </a:r>
            <a:r>
              <a:rPr lang="en-US" sz="2000" baseline="46000" dirty="0">
                <a:latin typeface="Arial" pitchFamily="34" charset="0"/>
              </a:rPr>
              <a:t>191</a:t>
            </a:r>
            <a:endParaRPr lang="en-US" sz="2000" dirty="0">
              <a:latin typeface="Arial" pitchFamily="34" charset="0"/>
            </a:endParaRPr>
          </a:p>
        </p:txBody>
      </p:sp>
      <p:sp>
        <p:nvSpPr>
          <p:cNvPr id="199685" name="Rectangle 3"/>
          <p:cNvSpPr>
            <a:spLocks noGrp="1" noChangeArrowheads="1"/>
          </p:cNvSpPr>
          <p:nvPr>
            <p:ph type="title"/>
          </p:nvPr>
        </p:nvSpPr>
        <p:spPr>
          <a:xfrm>
            <a:off x="152400" y="0"/>
            <a:ext cx="8763000" cy="1066800"/>
          </a:xfrm>
        </p:spPr>
        <p:txBody>
          <a:bodyPr/>
          <a:lstStyle/>
          <a:p>
            <a:r>
              <a:rPr lang="en-US" sz="3600" dirty="0"/>
              <a:t>Security against linear attacks</a:t>
            </a:r>
          </a:p>
        </p:txBody>
      </p:sp>
      <p:sp>
        <p:nvSpPr>
          <p:cNvPr id="199686" name="Text Box 4"/>
          <p:cNvSpPr txBox="1">
            <a:spLocks noChangeArrowheads="1"/>
          </p:cNvSpPr>
          <p:nvPr/>
        </p:nvSpPr>
        <p:spPr bwMode="auto">
          <a:xfrm>
            <a:off x="5372100" y="5105400"/>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Arial" pitchFamily="34" charset="0"/>
              </a:rPr>
              <a:t>Infeasible</a:t>
            </a:r>
          </a:p>
        </p:txBody>
      </p:sp>
      <p:sp>
        <p:nvSpPr>
          <p:cNvPr id="199687" name="Line 5"/>
          <p:cNvSpPr>
            <a:spLocks noChangeShapeType="1"/>
          </p:cNvSpPr>
          <p:nvPr/>
        </p:nvSpPr>
        <p:spPr bwMode="auto">
          <a:xfrm flipH="1">
            <a:off x="2133600" y="5029200"/>
            <a:ext cx="609600" cy="0"/>
          </a:xfrm>
          <a:prstGeom prst="line">
            <a:avLst/>
          </a:prstGeom>
          <a:noFill/>
          <a:ln w="28575">
            <a:solidFill>
              <a:schemeClr val="tx1"/>
            </a:solidFill>
            <a:round/>
            <a:headEnd/>
            <a:tailEnd type="triangle" w="med" len="med"/>
          </a:ln>
        </p:spPr>
        <p:txBody>
          <a:bodyPr wrap="none" anchor="ctr"/>
          <a:lstStyle/>
          <a:p>
            <a:endParaRPr lang="en-US"/>
          </a:p>
        </p:txBody>
      </p:sp>
      <p:sp>
        <p:nvSpPr>
          <p:cNvPr id="199688" name="Line 6"/>
          <p:cNvSpPr>
            <a:spLocks noChangeShapeType="1"/>
          </p:cNvSpPr>
          <p:nvPr/>
        </p:nvSpPr>
        <p:spPr bwMode="auto">
          <a:xfrm>
            <a:off x="3505200" y="5029200"/>
            <a:ext cx="838200" cy="0"/>
          </a:xfrm>
          <a:prstGeom prst="line">
            <a:avLst/>
          </a:prstGeom>
          <a:noFill/>
          <a:ln w="28575">
            <a:solidFill>
              <a:schemeClr val="tx1"/>
            </a:solidFill>
            <a:round/>
            <a:headEnd/>
            <a:tailEnd type="triangle" w="med" len="med"/>
          </a:ln>
        </p:spPr>
        <p:txBody>
          <a:bodyPr wrap="none" anchor="ctr"/>
          <a:lstStyle/>
          <a:p>
            <a:endParaRPr lang="en-US"/>
          </a:p>
        </p:txBody>
      </p:sp>
      <p:sp>
        <p:nvSpPr>
          <p:cNvPr id="199689" name="Text Box 7"/>
          <p:cNvSpPr txBox="1">
            <a:spLocks noChangeArrowheads="1"/>
          </p:cNvSpPr>
          <p:nvPr/>
        </p:nvSpPr>
        <p:spPr bwMode="auto">
          <a:xfrm>
            <a:off x="6248400" y="3581400"/>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
        <p:nvSpPr>
          <p:cNvPr id="12" name="Date Placeholder 11"/>
          <p:cNvSpPr>
            <a:spLocks noGrp="1"/>
          </p:cNvSpPr>
          <p:nvPr>
            <p:ph type="dt" sz="half" idx="10"/>
          </p:nvPr>
        </p:nvSpPr>
        <p:spPr/>
        <p:txBody>
          <a:bodyPr/>
          <a:lstStyle/>
          <a:p>
            <a:pPr>
              <a:defRPr/>
            </a:pPr>
            <a:r>
              <a:rPr lang="en-US"/>
              <a:t>JLM 20110129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0135877-3EEC-450E-803E-7AD32F568F53}" type="slidenum">
              <a:rPr lang="en-US"/>
              <a:pPr>
                <a:defRPr/>
              </a:pPr>
              <a:t>16</a:t>
            </a:fld>
            <a:endParaRPr lang="en-US"/>
          </a:p>
        </p:txBody>
      </p:sp>
      <p:sp>
        <p:nvSpPr>
          <p:cNvPr id="200708" name="Rectangle 2"/>
          <p:cNvSpPr>
            <a:spLocks noGrp="1" noChangeArrowheads="1"/>
          </p:cNvSpPr>
          <p:nvPr>
            <p:ph type="title"/>
          </p:nvPr>
        </p:nvSpPr>
        <p:spPr>
          <a:xfrm>
            <a:off x="381000" y="76200"/>
            <a:ext cx="8001000" cy="762000"/>
          </a:xfrm>
        </p:spPr>
        <p:txBody>
          <a:bodyPr/>
          <a:lstStyle/>
          <a:p>
            <a:r>
              <a:rPr lang="en-US" sz="3600" dirty="0"/>
              <a:t>Differential analysis</a:t>
            </a:r>
          </a:p>
        </p:txBody>
      </p:sp>
      <p:sp>
        <p:nvSpPr>
          <p:cNvPr id="200709" name="Rectangle 3"/>
          <p:cNvSpPr>
            <a:spLocks noGrp="1" noChangeArrowheads="1"/>
          </p:cNvSpPr>
          <p:nvPr>
            <p:ph type="body" idx="1"/>
          </p:nvPr>
        </p:nvSpPr>
        <p:spPr>
          <a:xfrm>
            <a:off x="338137" y="1981200"/>
            <a:ext cx="8424863" cy="3200400"/>
          </a:xfrm>
        </p:spPr>
        <p:txBody>
          <a:bodyPr/>
          <a:lstStyle/>
          <a:p>
            <a:r>
              <a:rPr lang="en-US" sz="2000" dirty="0"/>
              <a:t>Considers use of (iterative and non-iterative) (r-2)-round </a:t>
            </a:r>
            <a:r>
              <a:rPr lang="en-US" sz="2000" i="1" dirty="0"/>
              <a:t>differentials </a:t>
            </a:r>
            <a:r>
              <a:rPr lang="en-US" sz="2000" dirty="0"/>
              <a:t>as well as (r-2)-round </a:t>
            </a:r>
            <a:r>
              <a:rPr lang="en-US" sz="2000" i="1" dirty="0"/>
              <a:t>characteristics.</a:t>
            </a:r>
            <a:endParaRPr lang="en-US" sz="2000" dirty="0"/>
          </a:p>
          <a:p>
            <a:r>
              <a:rPr lang="en-US" sz="2000" dirty="0"/>
              <a:t>Considers two notions of “difference”:</a:t>
            </a:r>
          </a:p>
          <a:p>
            <a:pPr lvl="1"/>
            <a:r>
              <a:rPr lang="en-US" sz="2000" dirty="0"/>
              <a:t>exclusive-or</a:t>
            </a:r>
          </a:p>
          <a:p>
            <a:pPr lvl="1"/>
            <a:r>
              <a:rPr lang="en-US" sz="2000" dirty="0"/>
              <a:t>subtraction (better!)</a:t>
            </a:r>
          </a:p>
          <a:p>
            <a:r>
              <a:rPr lang="en-US" sz="2000" dirty="0"/>
              <a:t>Combination of quadratic function and fixed rotation by 5 bits very good at thwarting differential attacks. </a:t>
            </a:r>
          </a:p>
        </p:txBody>
      </p:sp>
      <p:sp>
        <p:nvSpPr>
          <p:cNvPr id="200710" name="Text Box 4"/>
          <p:cNvSpPr txBox="1">
            <a:spLocks noChangeArrowheads="1"/>
          </p:cNvSpPr>
          <p:nvPr/>
        </p:nvSpPr>
        <p:spPr bwMode="auto">
          <a:xfrm>
            <a:off x="5746750" y="5634038"/>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AF172BB-4186-4B93-8C6F-BAE598B33C4C}" type="slidenum">
              <a:rPr lang="en-US"/>
              <a:pPr>
                <a:defRPr/>
              </a:pPr>
              <a:t>17</a:t>
            </a:fld>
            <a:endParaRPr lang="en-US"/>
          </a:p>
        </p:txBody>
      </p:sp>
      <p:sp>
        <p:nvSpPr>
          <p:cNvPr id="201732" name="Rectangle 2"/>
          <p:cNvSpPr>
            <a:spLocks noGrp="1" noChangeArrowheads="1"/>
          </p:cNvSpPr>
          <p:nvPr>
            <p:ph type="title"/>
          </p:nvPr>
        </p:nvSpPr>
        <p:spPr>
          <a:xfrm>
            <a:off x="381000" y="0"/>
            <a:ext cx="8588375" cy="952500"/>
          </a:xfrm>
        </p:spPr>
        <p:txBody>
          <a:bodyPr/>
          <a:lstStyle/>
          <a:p>
            <a:r>
              <a:rPr lang="en-US" sz="3600" dirty="0"/>
              <a:t>An iterative RC6 differential</a:t>
            </a:r>
          </a:p>
        </p:txBody>
      </p:sp>
      <p:sp>
        <p:nvSpPr>
          <p:cNvPr id="201733" name="Rectangle 3"/>
          <p:cNvSpPr>
            <a:spLocks noGrp="1" noChangeArrowheads="1"/>
          </p:cNvSpPr>
          <p:nvPr>
            <p:ph type="body" idx="1"/>
          </p:nvPr>
        </p:nvSpPr>
        <p:spPr>
          <a:xfrm>
            <a:off x="533400" y="1676400"/>
            <a:ext cx="8159750" cy="4114800"/>
          </a:xfrm>
        </p:spPr>
        <p:txBody>
          <a:bodyPr/>
          <a:lstStyle/>
          <a:p>
            <a:pPr>
              <a:spcBef>
                <a:spcPts val="200"/>
              </a:spcBef>
            </a:pPr>
            <a:r>
              <a:rPr lang="en-US" sz="2400" dirty="0"/>
              <a:t>    </a:t>
            </a:r>
            <a:r>
              <a:rPr lang="en-US" sz="2000" u="sng" dirty="0"/>
              <a:t>A             B               C                  D</a:t>
            </a:r>
            <a:br>
              <a:rPr lang="en-US" sz="2000" u="sng" dirty="0"/>
            </a:br>
            <a:r>
              <a:rPr lang="en-US" sz="2000" dirty="0"/>
              <a:t>    1&lt;&lt;16       1&lt;&lt;11         0               0</a:t>
            </a:r>
            <a:br>
              <a:rPr lang="en-US" sz="2000" dirty="0"/>
            </a:br>
            <a:r>
              <a:rPr lang="en-US" sz="2000" dirty="0"/>
              <a:t>    1&lt;&lt;11        0                0                0</a:t>
            </a:r>
            <a:br>
              <a:rPr lang="en-US" sz="2000" dirty="0"/>
            </a:br>
            <a:r>
              <a:rPr lang="en-US" sz="2000" dirty="0"/>
              <a:t>    0                0                 0               1&lt;&lt;s</a:t>
            </a:r>
            <a:br>
              <a:rPr lang="en-US" sz="2000" dirty="0"/>
            </a:br>
            <a:r>
              <a:rPr lang="en-US" sz="2000" dirty="0"/>
              <a:t>    0                1&lt;&lt;26         1&lt;&lt;s         0</a:t>
            </a:r>
            <a:br>
              <a:rPr lang="en-US" sz="2000" dirty="0"/>
            </a:br>
            <a:r>
              <a:rPr lang="en-US" sz="2000" dirty="0"/>
              <a:t>    1&lt;&lt;26       1&lt;&lt;21         0               1&lt;&lt;v</a:t>
            </a:r>
            <a:br>
              <a:rPr lang="en-US" sz="2000" dirty="0"/>
            </a:br>
            <a:r>
              <a:rPr lang="en-US" sz="2000" dirty="0"/>
              <a:t>    1&lt;&lt;21       1&lt;&lt;16          1&lt;&lt;v        0</a:t>
            </a:r>
            <a:br>
              <a:rPr lang="en-US" sz="2000" dirty="0"/>
            </a:br>
            <a:r>
              <a:rPr lang="en-US" sz="2000" dirty="0"/>
              <a:t>    1&lt;&lt;16       1&lt;&lt;11          0               0</a:t>
            </a:r>
          </a:p>
          <a:p>
            <a:endParaRPr lang="en-US" sz="2000" dirty="0"/>
          </a:p>
          <a:p>
            <a:r>
              <a:rPr lang="en-US" sz="2000" dirty="0"/>
              <a:t>Probability  =  2</a:t>
            </a:r>
            <a:r>
              <a:rPr lang="en-US" sz="2000" baseline="46000" dirty="0"/>
              <a:t>-91</a:t>
            </a:r>
            <a:r>
              <a:rPr lang="en-US" sz="2000" dirty="0"/>
              <a:t> </a:t>
            </a:r>
          </a:p>
        </p:txBody>
      </p:sp>
      <p:sp>
        <p:nvSpPr>
          <p:cNvPr id="201734" name="Text Box 4"/>
          <p:cNvSpPr txBox="1">
            <a:spLocks noChangeArrowheads="1"/>
          </p:cNvSpPr>
          <p:nvPr/>
        </p:nvSpPr>
        <p:spPr bwMode="auto">
          <a:xfrm>
            <a:off x="3657600" y="5791200"/>
            <a:ext cx="4038600" cy="304800"/>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02E9FEBE-637A-4766-A4B7-86B57F29D315}" type="slidenum">
              <a:rPr lang="en-US"/>
              <a:pPr>
                <a:defRPr/>
              </a:pPr>
              <a:t>18</a:t>
            </a:fld>
            <a:endParaRPr lang="en-US"/>
          </a:p>
        </p:txBody>
      </p:sp>
      <p:sp>
        <p:nvSpPr>
          <p:cNvPr id="202756" name="Rectangle 2"/>
          <p:cNvSpPr>
            <a:spLocks noChangeArrowheads="1"/>
          </p:cNvSpPr>
          <p:nvPr/>
        </p:nvSpPr>
        <p:spPr bwMode="auto">
          <a:xfrm>
            <a:off x="3581400" y="4114804"/>
            <a:ext cx="2438400" cy="161289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202757" name="Text Box 3"/>
          <p:cNvSpPr txBox="1">
            <a:spLocks noChangeArrowheads="1"/>
          </p:cNvSpPr>
          <p:nvPr/>
        </p:nvSpPr>
        <p:spPr bwMode="auto">
          <a:xfrm>
            <a:off x="609600" y="1524000"/>
            <a:ext cx="8153400" cy="4031873"/>
          </a:xfrm>
          <a:prstGeom prst="rect">
            <a:avLst/>
          </a:prstGeom>
          <a:noFill/>
          <a:ln w="12700">
            <a:noFill/>
            <a:miter lim="800000"/>
            <a:headEnd type="none" w="sm" len="sm"/>
            <a:tailEnd type="none" w="sm" len="sm"/>
          </a:ln>
        </p:spPr>
        <p:txBody>
          <a:bodyPr>
            <a:spAutoFit/>
          </a:bodyPr>
          <a:lstStyle/>
          <a:p>
            <a:pPr marL="342900" indent="-342900">
              <a:spcBef>
                <a:spcPct val="50000"/>
              </a:spcBef>
              <a:buFont typeface="Arial" panose="020B0604020202020204" pitchFamily="34" charset="0"/>
              <a:buChar char="•"/>
            </a:pPr>
            <a:r>
              <a:rPr lang="en-US" sz="2000" dirty="0">
                <a:latin typeface="Arial" pitchFamily="34" charset="0"/>
              </a:rPr>
              <a:t>Estimate of number of plaintext pairs required to mount a differential attack.  </a:t>
            </a:r>
          </a:p>
          <a:p>
            <a:pPr>
              <a:spcBef>
                <a:spcPct val="50000"/>
              </a:spcBef>
            </a:pPr>
            <a:r>
              <a:rPr lang="en-US" sz="2000" dirty="0">
                <a:latin typeface="Arial" pitchFamily="34" charset="0"/>
              </a:rPr>
              <a:t>(Only 2</a:t>
            </a:r>
            <a:r>
              <a:rPr lang="en-US" sz="2000" baseline="50000" dirty="0">
                <a:latin typeface="Arial" pitchFamily="34" charset="0"/>
              </a:rPr>
              <a:t>128</a:t>
            </a:r>
            <a:r>
              <a:rPr lang="en-US" sz="2000" dirty="0">
                <a:latin typeface="Arial" pitchFamily="34" charset="0"/>
              </a:rPr>
              <a:t> such pairs are available.)</a:t>
            </a:r>
          </a:p>
          <a:p>
            <a:pPr>
              <a:spcBef>
                <a:spcPct val="50000"/>
              </a:spcBef>
            </a:pPr>
            <a:r>
              <a:rPr lang="en-US" sz="2400" dirty="0">
                <a:latin typeface="Arial" pitchFamily="34" charset="0"/>
              </a:rPr>
              <a:t>	Rounds		Pairs</a:t>
            </a:r>
          </a:p>
          <a:p>
            <a:pPr>
              <a:spcBef>
                <a:spcPct val="50000"/>
              </a:spcBef>
            </a:pPr>
            <a:r>
              <a:rPr lang="en-US" sz="2000" dirty="0">
                <a:latin typeface="Arial" pitchFamily="34" charset="0"/>
              </a:rPr>
              <a:t>	    8			   2</a:t>
            </a:r>
            <a:r>
              <a:rPr lang="en-US" sz="2000" baseline="46000" dirty="0">
                <a:latin typeface="Arial" pitchFamily="34" charset="0"/>
              </a:rPr>
              <a:t>56</a:t>
            </a:r>
            <a:endParaRPr lang="en-US" sz="2000" dirty="0">
              <a:latin typeface="Arial" pitchFamily="34" charset="0"/>
            </a:endParaRPr>
          </a:p>
          <a:p>
            <a:pPr>
              <a:spcBef>
                <a:spcPct val="50000"/>
              </a:spcBef>
            </a:pPr>
            <a:r>
              <a:rPr lang="en-US" sz="2000" dirty="0">
                <a:latin typeface="Arial" pitchFamily="34" charset="0"/>
              </a:rPr>
              <a:t>	    12			   2</a:t>
            </a:r>
            <a:r>
              <a:rPr lang="en-US" sz="2000" baseline="46000" dirty="0">
                <a:latin typeface="Arial" pitchFamily="34" charset="0"/>
              </a:rPr>
              <a:t>117</a:t>
            </a:r>
            <a:endParaRPr lang="en-US" sz="2000" dirty="0">
              <a:latin typeface="Arial" pitchFamily="34" charset="0"/>
            </a:endParaRPr>
          </a:p>
          <a:p>
            <a:pPr>
              <a:spcBef>
                <a:spcPct val="50000"/>
              </a:spcBef>
            </a:pPr>
            <a:r>
              <a:rPr lang="en-US" sz="2000" dirty="0">
                <a:latin typeface="Arial" pitchFamily="34" charset="0"/>
              </a:rPr>
              <a:t>	    16			   2</a:t>
            </a:r>
            <a:r>
              <a:rPr lang="en-US" sz="2000" baseline="46000" dirty="0">
                <a:latin typeface="Arial" pitchFamily="34" charset="0"/>
              </a:rPr>
              <a:t>190</a:t>
            </a:r>
            <a:endParaRPr lang="en-US" sz="2000" dirty="0">
              <a:latin typeface="Arial" pitchFamily="34" charset="0"/>
            </a:endParaRPr>
          </a:p>
          <a:p>
            <a:pPr>
              <a:spcBef>
                <a:spcPct val="50000"/>
              </a:spcBef>
            </a:pPr>
            <a:r>
              <a:rPr lang="en-US" sz="2000" dirty="0">
                <a:latin typeface="Arial" pitchFamily="34" charset="0"/>
              </a:rPr>
              <a:t>	    20            RC6	   2</a:t>
            </a:r>
            <a:r>
              <a:rPr lang="en-US" sz="2000" baseline="46000" dirty="0">
                <a:latin typeface="Arial" pitchFamily="34" charset="0"/>
              </a:rPr>
              <a:t>238</a:t>
            </a:r>
            <a:endParaRPr lang="en-US" sz="2000" dirty="0">
              <a:latin typeface="Arial" pitchFamily="34" charset="0"/>
            </a:endParaRPr>
          </a:p>
          <a:p>
            <a:pPr>
              <a:spcBef>
                <a:spcPct val="50000"/>
              </a:spcBef>
            </a:pPr>
            <a:r>
              <a:rPr lang="en-US" sz="2000" dirty="0">
                <a:latin typeface="Arial" pitchFamily="34" charset="0"/>
              </a:rPr>
              <a:t>	    24			   2</a:t>
            </a:r>
            <a:r>
              <a:rPr lang="en-US" sz="2000" baseline="46000" dirty="0">
                <a:latin typeface="Arial" pitchFamily="34" charset="0"/>
              </a:rPr>
              <a:t>299</a:t>
            </a:r>
            <a:endParaRPr lang="en-US" sz="2000" dirty="0">
              <a:latin typeface="Arial" pitchFamily="34" charset="0"/>
            </a:endParaRPr>
          </a:p>
        </p:txBody>
      </p:sp>
      <p:sp>
        <p:nvSpPr>
          <p:cNvPr id="202758" name="Rectangle 4"/>
          <p:cNvSpPr>
            <a:spLocks noGrp="1" noChangeArrowheads="1"/>
          </p:cNvSpPr>
          <p:nvPr>
            <p:ph type="title"/>
          </p:nvPr>
        </p:nvSpPr>
        <p:spPr>
          <a:xfrm>
            <a:off x="381000" y="0"/>
            <a:ext cx="7772400" cy="914400"/>
          </a:xfrm>
        </p:spPr>
        <p:txBody>
          <a:bodyPr/>
          <a:lstStyle/>
          <a:p>
            <a:r>
              <a:rPr lang="en-US" sz="3600" dirty="0"/>
              <a:t>Security against differential attacks</a:t>
            </a:r>
          </a:p>
        </p:txBody>
      </p:sp>
      <p:sp>
        <p:nvSpPr>
          <p:cNvPr id="202759" name="Text Box 5"/>
          <p:cNvSpPr txBox="1">
            <a:spLocks noChangeArrowheads="1"/>
          </p:cNvSpPr>
          <p:nvPr/>
        </p:nvSpPr>
        <p:spPr bwMode="auto">
          <a:xfrm>
            <a:off x="6400800" y="4813300"/>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a:latin typeface="Comic Sans MS" pitchFamily="66" charset="0"/>
              </a:rPr>
              <a:t>Infeasible</a:t>
            </a:r>
          </a:p>
        </p:txBody>
      </p:sp>
      <p:sp>
        <p:nvSpPr>
          <p:cNvPr id="202760" name="Line 6"/>
          <p:cNvSpPr>
            <a:spLocks noChangeShapeType="1"/>
          </p:cNvSpPr>
          <p:nvPr/>
        </p:nvSpPr>
        <p:spPr bwMode="auto">
          <a:xfrm flipH="1">
            <a:off x="2286000" y="5118100"/>
            <a:ext cx="609600" cy="0"/>
          </a:xfrm>
          <a:prstGeom prst="line">
            <a:avLst/>
          </a:prstGeom>
          <a:noFill/>
          <a:ln w="28575">
            <a:solidFill>
              <a:schemeClr val="tx1"/>
            </a:solidFill>
            <a:round/>
            <a:headEnd/>
            <a:tailEnd type="triangle" w="med" len="med"/>
          </a:ln>
        </p:spPr>
        <p:txBody>
          <a:bodyPr wrap="none" anchor="ctr"/>
          <a:lstStyle/>
          <a:p>
            <a:endParaRPr lang="en-US"/>
          </a:p>
        </p:txBody>
      </p:sp>
      <p:sp>
        <p:nvSpPr>
          <p:cNvPr id="202761" name="Line 7"/>
          <p:cNvSpPr>
            <a:spLocks noChangeShapeType="1"/>
          </p:cNvSpPr>
          <p:nvPr/>
        </p:nvSpPr>
        <p:spPr bwMode="auto">
          <a:xfrm>
            <a:off x="3581400" y="5118100"/>
            <a:ext cx="838200" cy="0"/>
          </a:xfrm>
          <a:prstGeom prst="line">
            <a:avLst/>
          </a:prstGeom>
          <a:noFill/>
          <a:ln w="28575">
            <a:solidFill>
              <a:schemeClr val="tx1"/>
            </a:solidFill>
            <a:round/>
            <a:headEnd/>
            <a:tailEnd type="triangle" w="med" len="med"/>
          </a:ln>
        </p:spPr>
        <p:txBody>
          <a:bodyPr wrap="none" anchor="ctr"/>
          <a:lstStyle/>
          <a:p>
            <a:endParaRPr lang="en-US"/>
          </a:p>
        </p:txBody>
      </p:sp>
      <p:sp>
        <p:nvSpPr>
          <p:cNvPr id="202762" name="Text Box 8"/>
          <p:cNvSpPr txBox="1">
            <a:spLocks noChangeArrowheads="1"/>
          </p:cNvSpPr>
          <p:nvPr/>
        </p:nvSpPr>
        <p:spPr bwMode="auto">
          <a:xfrm>
            <a:off x="5029200" y="6096000"/>
            <a:ext cx="2559050" cy="517525"/>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
        <p:nvSpPr>
          <p:cNvPr id="13" name="Date Placeholder 12"/>
          <p:cNvSpPr>
            <a:spLocks noGrp="1"/>
          </p:cNvSpPr>
          <p:nvPr>
            <p:ph type="dt" sz="half" idx="10"/>
          </p:nvPr>
        </p:nvSpPr>
        <p:spPr/>
        <p:txBody>
          <a:bodyPr/>
          <a:lstStyle/>
          <a:p>
            <a:pPr>
              <a:defRPr/>
            </a:pPr>
            <a:r>
              <a:rPr lang="en-US"/>
              <a:t>JLM 20110129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p:txBody>
          <a:bodyPr/>
          <a:lstStyle/>
          <a:p>
            <a:pPr>
              <a:defRPr/>
            </a:pPr>
            <a:fld id="{CEF23C69-F85C-47BB-AE0D-9C244AF26B62}" type="slidenum">
              <a:rPr lang="en-US"/>
              <a:pPr>
                <a:defRPr/>
              </a:pPr>
              <a:t>19</a:t>
            </a:fld>
            <a:endParaRPr lang="en-US"/>
          </a:p>
        </p:txBody>
      </p:sp>
      <p:sp>
        <p:nvSpPr>
          <p:cNvPr id="203780" name="Rectangle 2"/>
          <p:cNvSpPr>
            <a:spLocks noGrp="1" noChangeArrowheads="1"/>
          </p:cNvSpPr>
          <p:nvPr>
            <p:ph type="title"/>
          </p:nvPr>
        </p:nvSpPr>
        <p:spPr>
          <a:xfrm>
            <a:off x="685800" y="76200"/>
            <a:ext cx="7772400" cy="914400"/>
          </a:xfrm>
        </p:spPr>
        <p:txBody>
          <a:bodyPr/>
          <a:lstStyle/>
          <a:p>
            <a:r>
              <a:rPr lang="en-US" sz="3600" dirty="0" err="1"/>
              <a:t>Twofish</a:t>
            </a:r>
            <a:r>
              <a:rPr lang="en-US" sz="3600" dirty="0"/>
              <a:t> Observations</a:t>
            </a:r>
          </a:p>
        </p:txBody>
      </p:sp>
      <p:sp>
        <p:nvSpPr>
          <p:cNvPr id="2037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37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3783" name="Text Box 5"/>
          <p:cNvSpPr txBox="1">
            <a:spLocks noChangeArrowheads="1"/>
          </p:cNvSpPr>
          <p:nvPr/>
        </p:nvSpPr>
        <p:spPr bwMode="auto">
          <a:xfrm>
            <a:off x="609600" y="1981200"/>
            <a:ext cx="7940675" cy="2308324"/>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cs typeface="Arial" pitchFamily="34" charset="0"/>
              </a:rPr>
              <a:t>Didn’t use multiplication unlike other candidates</a:t>
            </a:r>
          </a:p>
          <a:p>
            <a:pPr marL="342900" indent="-342900">
              <a:buFont typeface="Arial" panose="020B0604020202020204" pitchFamily="34" charset="0"/>
              <a:buChar char="•"/>
            </a:pPr>
            <a:r>
              <a:rPr lang="en-US" sz="2000" dirty="0">
                <a:latin typeface="Arial" pitchFamily="34" charset="0"/>
                <a:cs typeface="Arial" pitchFamily="34" charset="0"/>
              </a:rPr>
              <a:t>Uses same primitives for key schedule generation as</a:t>
            </a:r>
          </a:p>
          <a:p>
            <a:r>
              <a:rPr lang="en-US" sz="2000" dirty="0">
                <a:latin typeface="Arial" pitchFamily="34" charset="0"/>
                <a:cs typeface="Arial" pitchFamily="34" charset="0"/>
              </a:rPr>
              <a:t>     basic round functions</a:t>
            </a:r>
          </a:p>
          <a:p>
            <a:pPr marL="342900" indent="-342900">
              <a:buFont typeface="Arial" panose="020B0604020202020204" pitchFamily="34" charset="0"/>
              <a:buChar char="•"/>
            </a:pPr>
            <a:r>
              <a:rPr lang="en-US" sz="2000" dirty="0">
                <a:latin typeface="Arial" pitchFamily="34" charset="0"/>
                <a:cs typeface="Arial" pitchFamily="34" charset="0"/>
              </a:rPr>
              <a:t>Key dependent S-box built from two 256 S-Boxes.</a:t>
            </a:r>
          </a:p>
          <a:p>
            <a:pPr marL="342900" indent="-342900">
              <a:buFont typeface="Arial" panose="020B0604020202020204" pitchFamily="34" charset="0"/>
              <a:buChar char="•"/>
            </a:pPr>
            <a:r>
              <a:rPr lang="en-US" sz="2000" dirty="0">
                <a:latin typeface="Arial" pitchFamily="34" charset="0"/>
                <a:cs typeface="Arial" pitchFamily="34" charset="0"/>
              </a:rPr>
              <a:t>Two non-independent S-Boxes built from 8 fixed 16</a:t>
            </a:r>
          </a:p>
          <a:p>
            <a:r>
              <a:rPr lang="en-US" sz="2000" dirty="0">
                <a:latin typeface="Arial" pitchFamily="34" charset="0"/>
                <a:cs typeface="Arial" pitchFamily="34" charset="0"/>
              </a:rPr>
              <a:t>     element permutations picked for statistical properties.</a:t>
            </a:r>
          </a:p>
          <a:p>
            <a:pPr marL="457200" indent="-457200"/>
            <a:endParaRPr lang="en-US" sz="2400" dirty="0">
              <a:latin typeface="Arial" pitchFamily="34" charset="0"/>
              <a:cs typeface="Arial" pitchFamily="34" charset="0"/>
            </a:endParaRP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B46F753-AD38-4F24-A87A-A5BE662C9BED}" type="slidenum">
              <a:rPr lang="en-US"/>
              <a:pPr>
                <a:defRPr/>
              </a:pPr>
              <a:t>2</a:t>
            </a:fld>
            <a:endParaRPr lang="en-US" dirty="0"/>
          </a:p>
        </p:txBody>
      </p:sp>
      <p:sp>
        <p:nvSpPr>
          <p:cNvPr id="187396" name="Rectangle 2"/>
          <p:cNvSpPr>
            <a:spLocks noGrp="1" noChangeArrowheads="1"/>
          </p:cNvSpPr>
          <p:nvPr>
            <p:ph type="title"/>
          </p:nvPr>
        </p:nvSpPr>
        <p:spPr>
          <a:xfrm>
            <a:off x="685800" y="76200"/>
            <a:ext cx="7772400" cy="762000"/>
          </a:xfrm>
        </p:spPr>
        <p:txBody>
          <a:bodyPr/>
          <a:lstStyle/>
          <a:p>
            <a:r>
              <a:rPr lang="en-US" sz="3600" dirty="0"/>
              <a:t>AES History</a:t>
            </a:r>
          </a:p>
        </p:txBody>
      </p:sp>
      <p:sp>
        <p:nvSpPr>
          <p:cNvPr id="187397" name="Rectangle 3"/>
          <p:cNvSpPr>
            <a:spLocks noGrp="1" noChangeArrowheads="1"/>
          </p:cNvSpPr>
          <p:nvPr>
            <p:ph type="body" idx="1"/>
          </p:nvPr>
        </p:nvSpPr>
        <p:spPr>
          <a:xfrm>
            <a:off x="457200" y="1219200"/>
            <a:ext cx="8305800" cy="5029200"/>
          </a:xfrm>
        </p:spPr>
        <p:txBody>
          <a:bodyPr/>
          <a:lstStyle/>
          <a:p>
            <a:pPr>
              <a:lnSpc>
                <a:spcPct val="90000"/>
              </a:lnSpc>
              <a:spcBef>
                <a:spcPts val="200"/>
              </a:spcBef>
            </a:pPr>
            <a:r>
              <a:rPr lang="en-US" sz="2000" dirty="0"/>
              <a:t>Call for DES successor 1/97</a:t>
            </a:r>
          </a:p>
          <a:p>
            <a:pPr>
              <a:lnSpc>
                <a:spcPct val="90000"/>
              </a:lnSpc>
              <a:spcBef>
                <a:spcPts val="200"/>
              </a:spcBef>
            </a:pPr>
            <a:r>
              <a:rPr lang="en-US" sz="2000" dirty="0"/>
              <a:t>Nine Submissions</a:t>
            </a:r>
          </a:p>
          <a:p>
            <a:pPr lvl="1">
              <a:lnSpc>
                <a:spcPct val="90000"/>
              </a:lnSpc>
              <a:spcBef>
                <a:spcPts val="200"/>
              </a:spcBef>
            </a:pPr>
            <a:r>
              <a:rPr lang="en-US" sz="2000" dirty="0"/>
              <a:t>CAST-256, CRYPTON, DEAL, DFC (cipher), E2, FROG, HPC, LOKI97, MAGENTA, MARS, RC6, Rijndael, SAFER+, Serpent, and Twofish. </a:t>
            </a:r>
          </a:p>
          <a:p>
            <a:pPr>
              <a:lnSpc>
                <a:spcPct val="90000"/>
              </a:lnSpc>
              <a:spcBef>
                <a:spcPts val="200"/>
              </a:spcBef>
            </a:pPr>
            <a:r>
              <a:rPr lang="en-US" sz="2000" dirty="0"/>
              <a:t>Finalists</a:t>
            </a:r>
          </a:p>
          <a:p>
            <a:pPr lvl="1">
              <a:lnSpc>
                <a:spcPct val="90000"/>
              </a:lnSpc>
              <a:spcBef>
                <a:spcPts val="200"/>
              </a:spcBef>
            </a:pPr>
            <a:r>
              <a:rPr lang="en-US" sz="2000" dirty="0"/>
              <a:t>MARS, RC6, Rijndael, Serpent, and Twofish </a:t>
            </a:r>
          </a:p>
          <a:p>
            <a:pPr>
              <a:lnSpc>
                <a:spcPct val="90000"/>
              </a:lnSpc>
              <a:spcBef>
                <a:spcPts val="200"/>
              </a:spcBef>
            </a:pPr>
            <a:r>
              <a:rPr lang="en-US" sz="2000" dirty="0"/>
              <a:t>And the winner is Rijndael: FIPS 197 published 11/2001</a:t>
            </a:r>
          </a:p>
          <a:p>
            <a:pPr>
              <a:lnSpc>
                <a:spcPct val="90000"/>
              </a:lnSpc>
              <a:spcBef>
                <a:spcPts val="200"/>
              </a:spcBef>
            </a:pPr>
            <a:endParaRPr lang="en-US" sz="2000" dirty="0"/>
          </a:p>
          <a:p>
            <a:pPr>
              <a:lnSpc>
                <a:spcPct val="90000"/>
              </a:lnSpc>
              <a:spcBef>
                <a:spcPts val="200"/>
              </a:spcBef>
            </a:pPr>
            <a:r>
              <a:rPr lang="en-US" sz="2000" dirty="0"/>
              <a:t>Good References:  </a:t>
            </a:r>
          </a:p>
          <a:p>
            <a:pPr lvl="1">
              <a:lnSpc>
                <a:spcPct val="90000"/>
              </a:lnSpc>
              <a:spcBef>
                <a:spcPts val="200"/>
              </a:spcBef>
            </a:pPr>
            <a:r>
              <a:rPr lang="en-US" sz="2000" dirty="0"/>
              <a:t>Daemen and Rijimen, </a:t>
            </a:r>
            <a:r>
              <a:rPr lang="en-US" sz="2000" i="1" dirty="0"/>
              <a:t>The Design of Rijndael</a:t>
            </a:r>
            <a:r>
              <a:rPr lang="en-US" sz="2000" dirty="0"/>
              <a:t>.  Springer. </a:t>
            </a:r>
          </a:p>
          <a:p>
            <a:pPr lvl="1">
              <a:lnSpc>
                <a:spcPct val="90000"/>
              </a:lnSpc>
              <a:spcBef>
                <a:spcPts val="200"/>
              </a:spcBef>
            </a:pPr>
            <a:r>
              <a:rPr lang="en-US" sz="2000" dirty="0"/>
              <a:t>Ferguson et. al., </a:t>
            </a:r>
            <a:r>
              <a:rPr lang="en-US" sz="2000" i="1" dirty="0"/>
              <a:t>The Twofish Encryption Algorithm</a:t>
            </a:r>
            <a:r>
              <a:rPr lang="en-US" sz="2000" dirty="0"/>
              <a:t>.  Wiley.</a:t>
            </a:r>
          </a:p>
          <a:p>
            <a:pPr lvl="1">
              <a:lnSpc>
                <a:spcPct val="90000"/>
              </a:lnSpc>
              <a:spcBef>
                <a:spcPts val="200"/>
              </a:spcBef>
            </a:pPr>
            <a:r>
              <a:rPr lang="en-US" sz="2000" dirty="0"/>
              <a:t>Tons of contemporaneous material, thesis, etc.  Almost all on WWW.</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p:txBody>
          <a:bodyPr/>
          <a:lstStyle/>
          <a:p>
            <a:pPr>
              <a:defRPr/>
            </a:pPr>
            <a:fld id="{F5EA9CB0-E250-40A9-8B81-CA5538C74C6C}" type="slidenum">
              <a:rPr lang="en-US"/>
              <a:pPr>
                <a:defRPr/>
              </a:pPr>
              <a:t>20</a:t>
            </a:fld>
            <a:endParaRPr lang="en-US"/>
          </a:p>
        </p:txBody>
      </p:sp>
      <p:sp>
        <p:nvSpPr>
          <p:cNvPr id="204804" name="Rectangle 2"/>
          <p:cNvSpPr>
            <a:spLocks noGrp="1" noChangeArrowheads="1"/>
          </p:cNvSpPr>
          <p:nvPr>
            <p:ph type="title"/>
          </p:nvPr>
        </p:nvSpPr>
        <p:spPr>
          <a:xfrm>
            <a:off x="685800" y="76200"/>
            <a:ext cx="7772400" cy="838200"/>
          </a:xfrm>
        </p:spPr>
        <p:txBody>
          <a:bodyPr/>
          <a:lstStyle/>
          <a:p>
            <a:r>
              <a:rPr lang="en-US" sz="3600" dirty="0" err="1"/>
              <a:t>Twofish</a:t>
            </a:r>
            <a:endParaRPr lang="en-US" sz="3600" dirty="0"/>
          </a:p>
        </p:txBody>
      </p:sp>
      <p:sp>
        <p:nvSpPr>
          <p:cNvPr id="2048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48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4807" name="Text Box 5"/>
          <p:cNvSpPr txBox="1">
            <a:spLocks noChangeArrowheads="1"/>
          </p:cNvSpPr>
          <p:nvPr/>
        </p:nvSpPr>
        <p:spPr bwMode="auto">
          <a:xfrm>
            <a:off x="457200" y="1447800"/>
            <a:ext cx="8305800" cy="3929281"/>
          </a:xfrm>
          <a:prstGeom prst="rect">
            <a:avLst/>
          </a:prstGeom>
          <a:noFill/>
          <a:ln w="12700" cap="sq">
            <a:noFill/>
            <a:miter lim="800000"/>
            <a:headEnd/>
            <a:tailEnd/>
          </a:ln>
        </p:spPr>
        <p:txBody>
          <a:bodyPr>
            <a:spAutoFit/>
          </a:bodyPr>
          <a:lstStyle/>
          <a:p>
            <a:pPr marL="457200" indent="-457200">
              <a:buFont typeface="Arial" panose="020B0604020202020204" pitchFamily="34" charset="0"/>
              <a:buChar char="•"/>
            </a:pPr>
            <a:r>
              <a:rPr lang="en-US" sz="2000" dirty="0">
                <a:latin typeface="Arial" pitchFamily="34" charset="0"/>
                <a:cs typeface="Arial" pitchFamily="34" charset="0"/>
              </a:rPr>
              <a:t>Basic Structure for 128-bit operation.</a:t>
            </a:r>
          </a:p>
          <a:p>
            <a:pPr marL="800100" lvl="1" indent="-342900">
              <a:buFont typeface="Arial" panose="020B0604020202020204" pitchFamily="34" charset="0"/>
              <a:buChar char="•"/>
            </a:pPr>
            <a:r>
              <a:rPr lang="en-US" sz="2000" dirty="0">
                <a:latin typeface="Arial" pitchFamily="34" charset="0"/>
                <a:cs typeface="Arial" pitchFamily="34" charset="0"/>
              </a:rPr>
              <a:t>Construct 40 32-bit round keys K</a:t>
            </a:r>
            <a:r>
              <a:rPr lang="en-US" sz="2000" baseline="-25000" dirty="0">
                <a:latin typeface="Arial" pitchFamily="34" charset="0"/>
                <a:cs typeface="Arial" pitchFamily="34" charset="0"/>
              </a:rPr>
              <a:t>0</a:t>
            </a:r>
            <a:r>
              <a:rPr lang="en-US" sz="2000" dirty="0">
                <a:latin typeface="Arial" pitchFamily="34" charset="0"/>
                <a:cs typeface="Arial" pitchFamily="34" charset="0"/>
              </a:rPr>
              <a:t> ,…, K</a:t>
            </a:r>
            <a:r>
              <a:rPr lang="en-US" sz="2000" baseline="-25000" dirty="0">
                <a:latin typeface="Arial" pitchFamily="34" charset="0"/>
                <a:cs typeface="Arial" pitchFamily="34" charset="0"/>
              </a:rPr>
              <a:t>39</a:t>
            </a:r>
          </a:p>
          <a:p>
            <a:pPr marL="800100" lvl="1" indent="-342900">
              <a:buFont typeface="Arial" panose="020B0604020202020204" pitchFamily="34" charset="0"/>
              <a:buChar char="•"/>
            </a:pPr>
            <a:r>
              <a:rPr lang="en-US" sz="2000" dirty="0">
                <a:latin typeface="Arial" pitchFamily="34" charset="0"/>
                <a:cs typeface="Arial" pitchFamily="34" charset="0"/>
              </a:rPr>
              <a:t>Input Whiten</a:t>
            </a:r>
          </a:p>
          <a:p>
            <a:pPr marL="800100" lvl="1" indent="-342900">
              <a:buFont typeface="Arial" panose="020B0604020202020204" pitchFamily="34" charset="0"/>
              <a:buChar char="•"/>
            </a:pPr>
            <a:r>
              <a:rPr lang="en-US" sz="2000" dirty="0">
                <a:latin typeface="Arial" pitchFamily="34" charset="0"/>
                <a:cs typeface="Arial" pitchFamily="34" charset="0"/>
              </a:rPr>
              <a:t>16 Keyed rounds</a:t>
            </a:r>
          </a:p>
          <a:p>
            <a:pPr marL="800100" lvl="1" indent="-342900">
              <a:buFont typeface="Arial" panose="020B0604020202020204" pitchFamily="34" charset="0"/>
              <a:buChar char="•"/>
            </a:pPr>
            <a:r>
              <a:rPr lang="en-US" sz="2000" dirty="0">
                <a:latin typeface="Arial" pitchFamily="34" charset="0"/>
                <a:cs typeface="Arial" pitchFamily="34" charset="0"/>
              </a:rPr>
              <a:t>Output Whiten (after switching left and right blocks)</a:t>
            </a:r>
          </a:p>
          <a:p>
            <a:pPr marL="457200" indent="-457200">
              <a:buFontTx/>
              <a:buChar char="•"/>
            </a:pPr>
            <a:r>
              <a:rPr lang="en-US" sz="2000" dirty="0">
                <a:latin typeface="Arial" pitchFamily="34" charset="0"/>
                <a:cs typeface="Arial" pitchFamily="34" charset="0"/>
                <a:sym typeface="Symbol" pitchFamily="18" charset="2"/>
              </a:rPr>
              <a:t>Input bytes 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 p</a:t>
            </a:r>
            <a:r>
              <a:rPr lang="en-US" sz="2000" baseline="-25000" dirty="0">
                <a:latin typeface="Arial" pitchFamily="34" charset="0"/>
                <a:cs typeface="Arial" pitchFamily="34" charset="0"/>
                <a:sym typeface="Symbol" pitchFamily="18" charset="2"/>
              </a:rPr>
              <a:t>15</a:t>
            </a:r>
            <a:r>
              <a:rPr lang="en-US" sz="2000" dirty="0">
                <a:latin typeface="Arial" pitchFamily="34" charset="0"/>
                <a:cs typeface="Arial" pitchFamily="34" charset="0"/>
                <a:sym typeface="Symbol" pitchFamily="18" charset="2"/>
              </a:rPr>
              <a:t>. Little endian as 32-bit words.</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24,</a:t>
            </a:r>
            <a:r>
              <a:rPr lang="en-US" sz="2000" dirty="0">
                <a:latin typeface="Arial" pitchFamily="34" charset="0"/>
                <a:cs typeface="Arial" pitchFamily="34" charset="0"/>
                <a:sym typeface="Symbol" pitchFamily="18" charset="2"/>
              </a:rPr>
              <a:t> 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4</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5</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6</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7</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24</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9</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10</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11</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24,</a:t>
            </a:r>
            <a:r>
              <a:rPr lang="en-US" sz="2000" dirty="0">
                <a:latin typeface="Arial" pitchFamily="34" charset="0"/>
                <a:cs typeface="Arial" pitchFamily="34" charset="0"/>
                <a:sym typeface="Symbol" pitchFamily="18" charset="2"/>
              </a:rPr>
              <a:t> P</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12</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13</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14</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15</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24</a:t>
            </a:r>
          </a:p>
          <a:p>
            <a:pPr marL="342900" indent="-342900">
              <a:buFont typeface="Arial" panose="020B0604020202020204" pitchFamily="34" charset="0"/>
              <a:buChar char="•"/>
            </a:pPr>
            <a:r>
              <a:rPr lang="en-US" sz="2000" dirty="0">
                <a:latin typeface="Arial" pitchFamily="34" charset="0"/>
                <a:cs typeface="Arial" pitchFamily="34" charset="0"/>
                <a:sym typeface="Symbol" pitchFamily="18" charset="2"/>
              </a:rPr>
              <a:t> Same for Output c</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 c</a:t>
            </a:r>
            <a:r>
              <a:rPr lang="en-US" sz="2000" baseline="-25000" dirty="0">
                <a:latin typeface="Arial" pitchFamily="34" charset="0"/>
                <a:cs typeface="Arial" pitchFamily="34" charset="0"/>
                <a:sym typeface="Symbol" pitchFamily="18" charset="2"/>
              </a:rPr>
              <a:t>15</a:t>
            </a:r>
            <a:r>
              <a:rPr lang="en-US" sz="2000" dirty="0">
                <a:latin typeface="Arial" pitchFamily="34" charset="0"/>
                <a:cs typeface="Arial" pitchFamily="34" charset="0"/>
                <a:sym typeface="Symbol" pitchFamily="18" charset="2"/>
              </a:rPr>
              <a:t> = C</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3</a:t>
            </a:r>
          </a:p>
          <a:p>
            <a:pPr marL="457200" indent="-457200"/>
            <a:endParaRPr lang="en-US" sz="2000" baseline="-25000" dirty="0">
              <a:latin typeface="Arial" pitchFamily="34" charset="0"/>
              <a:cs typeface="Arial" pitchFamily="34" charset="0"/>
              <a:sym typeface="Symbol" pitchFamily="18" charset="2"/>
            </a:endParaRPr>
          </a:p>
          <a:p>
            <a:pPr marL="457200" indent="-457200">
              <a:buFontTx/>
              <a:buChar char="•"/>
            </a:pPr>
            <a:r>
              <a:rPr lang="en-US" sz="2000" dirty="0">
                <a:latin typeface="Arial" pitchFamily="34" charset="0"/>
                <a:cs typeface="Arial" pitchFamily="34" charset="0"/>
                <a:sym typeface="Symbol" pitchFamily="18" charset="2"/>
              </a:rPr>
              <a:t>Output of round r designated 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r</a:t>
            </a:r>
            <a:endParaRPr lang="en-US" sz="2400" baseline="-25000" dirty="0">
              <a:latin typeface="Arial" pitchFamily="34" charset="0"/>
              <a:cs typeface="Arial" pitchFamily="34" charset="0"/>
              <a:sym typeface="Symbol" pitchFamily="18" charset="2"/>
            </a:endParaRPr>
          </a:p>
          <a:p>
            <a:pPr marL="457200" indent="-457200">
              <a:buFontTx/>
              <a:buChar char="•"/>
            </a:pPr>
            <a:endParaRPr lang="en-US" sz="2400" baseline="-25000" dirty="0">
              <a:latin typeface="Arial" pitchFamily="34" charset="0"/>
              <a:cs typeface="Arial" pitchFamily="34" charset="0"/>
              <a:sym typeface="Symbol" pitchFamily="18" charset="2"/>
            </a:endParaRPr>
          </a:p>
          <a:p>
            <a:pPr marL="457200" indent="-457200">
              <a:buFontTx/>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3</a:t>
            </a:r>
            <a:endParaRPr lang="en-US" sz="2400" dirty="0">
              <a:latin typeface="Arial" pitchFamily="34" charset="0"/>
              <a:cs typeface="Arial" pitchFamily="34" charset="0"/>
              <a:sym typeface="Symbol" pitchFamily="18" charset="2"/>
            </a:endParaRP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p:txBody>
          <a:bodyPr/>
          <a:lstStyle/>
          <a:p>
            <a:pPr>
              <a:defRPr/>
            </a:pPr>
            <a:fld id="{AA4F0A4C-843C-4FBE-9DEA-1F7FD15F5F9F}" type="slidenum">
              <a:rPr lang="en-US"/>
              <a:pPr>
                <a:defRPr/>
              </a:pPr>
              <a:t>21</a:t>
            </a:fld>
            <a:endParaRPr lang="en-US"/>
          </a:p>
        </p:txBody>
      </p:sp>
      <p:sp>
        <p:nvSpPr>
          <p:cNvPr id="205828" name="Rectangle 2"/>
          <p:cNvSpPr>
            <a:spLocks noGrp="1" noChangeArrowheads="1"/>
          </p:cNvSpPr>
          <p:nvPr>
            <p:ph type="title"/>
          </p:nvPr>
        </p:nvSpPr>
        <p:spPr>
          <a:xfrm>
            <a:off x="685800" y="0"/>
            <a:ext cx="7772400" cy="990600"/>
          </a:xfrm>
        </p:spPr>
        <p:txBody>
          <a:bodyPr/>
          <a:lstStyle/>
          <a:p>
            <a:r>
              <a:rPr lang="en-US" sz="3600" dirty="0" err="1"/>
              <a:t>Twofish</a:t>
            </a:r>
            <a:endParaRPr lang="en-US" sz="3600" dirty="0"/>
          </a:p>
        </p:txBody>
      </p:sp>
      <p:sp>
        <p:nvSpPr>
          <p:cNvPr id="2058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58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5831" name="Text Box 5"/>
          <p:cNvSpPr txBox="1">
            <a:spLocks noChangeArrowheads="1"/>
          </p:cNvSpPr>
          <p:nvPr/>
        </p:nvSpPr>
        <p:spPr bwMode="auto">
          <a:xfrm>
            <a:off x="457200" y="1486793"/>
            <a:ext cx="8229600" cy="3847207"/>
          </a:xfrm>
          <a:prstGeom prst="rect">
            <a:avLst/>
          </a:prstGeom>
          <a:noFill/>
          <a:ln w="12700" cap="sq">
            <a:noFill/>
            <a:miter lim="800000"/>
            <a:headEnd/>
            <a:tailEnd/>
          </a:ln>
        </p:spPr>
        <p:txBody>
          <a:bodyPr wrap="square">
            <a:spAutoFit/>
          </a:bodyPr>
          <a:lstStyle/>
          <a:p>
            <a:pPr marL="457200" indent="-457200"/>
            <a:r>
              <a:rPr lang="en-US" sz="2000" dirty="0"/>
              <a:t>PHT: </a:t>
            </a:r>
          </a:p>
          <a:p>
            <a:pPr marL="457200" indent="-457200"/>
            <a:r>
              <a:rPr lang="en-US" sz="2000" dirty="0"/>
              <a:t>		a'= </a:t>
            </a:r>
            <a:r>
              <a:rPr lang="en-US" sz="2000" dirty="0" err="1"/>
              <a:t>a+b</a:t>
            </a:r>
            <a:r>
              <a:rPr lang="en-US" sz="2000" dirty="0"/>
              <a:t> (mod 2</a:t>
            </a:r>
            <a:r>
              <a:rPr lang="en-US" sz="2000" baseline="30000" dirty="0"/>
              <a:t>32</a:t>
            </a:r>
            <a:r>
              <a:rPr lang="en-US" sz="2000" dirty="0"/>
              <a:t>)</a:t>
            </a:r>
          </a:p>
          <a:p>
            <a:pPr marL="457200" indent="-457200"/>
            <a:r>
              <a:rPr lang="en-US" sz="2000" dirty="0"/>
              <a:t>		b'= a+2b (mod 2</a:t>
            </a:r>
            <a:r>
              <a:rPr lang="en-US" sz="2000" baseline="30000" dirty="0"/>
              <a:t>32</a:t>
            </a:r>
            <a:r>
              <a:rPr lang="en-US" sz="2000" dirty="0"/>
              <a:t>)</a:t>
            </a:r>
          </a:p>
          <a:p>
            <a:pPr marL="457200" indent="-457200"/>
            <a:endParaRPr lang="en-US" sz="2000" dirty="0"/>
          </a:p>
          <a:p>
            <a:pPr marL="457200" indent="-457200"/>
            <a:r>
              <a:rPr lang="en-US" sz="2000" dirty="0"/>
              <a:t>			0x01 0xef 0x5b </a:t>
            </a:r>
            <a:r>
              <a:rPr lang="en-US" sz="2000" dirty="0" err="1"/>
              <a:t>0x5b</a:t>
            </a:r>
            <a:endParaRPr lang="en-US" sz="2000" dirty="0"/>
          </a:p>
          <a:p>
            <a:pPr marL="457200" indent="-457200"/>
            <a:r>
              <a:rPr lang="en-US" sz="2000" dirty="0"/>
              <a:t>MDS= 	      0x5b 0xef 0x5b 0x01</a:t>
            </a:r>
          </a:p>
          <a:p>
            <a:pPr marL="457200" indent="-457200"/>
            <a:r>
              <a:rPr lang="en-US" sz="2000" dirty="0"/>
              <a:t>			0xef 0x5b 0x01 0xef</a:t>
            </a:r>
          </a:p>
          <a:p>
            <a:pPr marL="457200" indent="-457200"/>
            <a:r>
              <a:rPr lang="en-US" sz="2000" dirty="0"/>
              <a:t>			0xef 0x01 0xef 0x5b</a:t>
            </a:r>
          </a:p>
          <a:p>
            <a:pPr marL="457200" indent="-457200"/>
            <a:endParaRPr lang="en-US" sz="2000" dirty="0"/>
          </a:p>
          <a:p>
            <a:pPr marL="457200" indent="-457200"/>
            <a:r>
              <a:rPr lang="en-US" sz="2000" dirty="0"/>
              <a:t>GF(256) calculations (MDS) use modulus</a:t>
            </a:r>
          </a:p>
          <a:p>
            <a:pPr marL="1371600" lvl="2" indent="-457200"/>
            <a:r>
              <a:rPr lang="en-US" sz="2000" dirty="0"/>
              <a:t> x</a:t>
            </a:r>
            <a:r>
              <a:rPr lang="en-US" sz="2000" baseline="30000" dirty="0"/>
              <a:t>8</a:t>
            </a:r>
            <a:r>
              <a:rPr lang="en-US" sz="2000" dirty="0"/>
              <a:t>+x</a:t>
            </a:r>
            <a:r>
              <a:rPr lang="en-US" sz="2000" baseline="30000" dirty="0"/>
              <a:t>6</a:t>
            </a:r>
            <a:r>
              <a:rPr lang="en-US" sz="2000" dirty="0"/>
              <a:t>+x</a:t>
            </a:r>
            <a:r>
              <a:rPr lang="en-US" sz="2000" baseline="30000" dirty="0"/>
              <a:t>5</a:t>
            </a:r>
            <a:r>
              <a:rPr lang="en-US" sz="2000" dirty="0"/>
              <a:t>+x</a:t>
            </a:r>
            <a:r>
              <a:rPr lang="en-US" sz="2000" baseline="30000" dirty="0"/>
              <a:t>3</a:t>
            </a:r>
            <a:r>
              <a:rPr lang="en-US" sz="2000" dirty="0"/>
              <a:t>+1 over GF(2).</a:t>
            </a:r>
          </a:p>
          <a:p>
            <a:pPr marL="457200" indent="-457200"/>
            <a:endParaRPr lang="en-US" sz="2400" dirty="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p:txBody>
          <a:bodyPr/>
          <a:lstStyle/>
          <a:p>
            <a:pPr>
              <a:defRPr/>
            </a:pPr>
            <a:fld id="{5EE38677-50E3-494D-9192-C5033D241B40}" type="slidenum">
              <a:rPr lang="en-US"/>
              <a:pPr>
                <a:defRPr/>
              </a:pPr>
              <a:t>22</a:t>
            </a:fld>
            <a:endParaRPr lang="en-US"/>
          </a:p>
        </p:txBody>
      </p:sp>
      <p:sp>
        <p:nvSpPr>
          <p:cNvPr id="206852" name="Rectangle 2"/>
          <p:cNvSpPr>
            <a:spLocks noGrp="1" noChangeArrowheads="1"/>
          </p:cNvSpPr>
          <p:nvPr>
            <p:ph type="title"/>
          </p:nvPr>
        </p:nvSpPr>
        <p:spPr>
          <a:xfrm>
            <a:off x="685800" y="0"/>
            <a:ext cx="7772400" cy="914400"/>
          </a:xfrm>
        </p:spPr>
        <p:txBody>
          <a:bodyPr/>
          <a:lstStyle/>
          <a:p>
            <a:r>
              <a:rPr lang="en-US" sz="3600" dirty="0" err="1"/>
              <a:t>Twofish</a:t>
            </a:r>
            <a:endParaRPr lang="en-US" sz="3600" dirty="0"/>
          </a:p>
        </p:txBody>
      </p:sp>
      <p:sp>
        <p:nvSpPr>
          <p:cNvPr id="20685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6854" name="Text Box 4"/>
          <p:cNvSpPr txBox="1">
            <a:spLocks noChangeArrowheads="1"/>
          </p:cNvSpPr>
          <p:nvPr/>
        </p:nvSpPr>
        <p:spPr bwMode="auto">
          <a:xfrm>
            <a:off x="381000" y="12192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6855" name="Text Box 5"/>
          <p:cNvSpPr txBox="1">
            <a:spLocks noChangeArrowheads="1"/>
          </p:cNvSpPr>
          <p:nvPr/>
        </p:nvSpPr>
        <p:spPr bwMode="auto">
          <a:xfrm>
            <a:off x="443345" y="1219200"/>
            <a:ext cx="8305800" cy="4606389"/>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cs typeface="Arial" pitchFamily="34" charset="0"/>
              </a:rPr>
              <a:t>Input Whiten</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a:t>
            </a:r>
            <a:endParaRPr lang="en-US" sz="2000" dirty="0">
              <a:latin typeface="Arial" pitchFamily="34" charset="0"/>
              <a:cs typeface="Arial" pitchFamily="34" charset="0"/>
            </a:endParaRPr>
          </a:p>
          <a:p>
            <a:pPr marL="342900" indent="-342900">
              <a:buFont typeface="Arial" panose="020B0604020202020204" pitchFamily="34" charset="0"/>
              <a:buChar char="•"/>
            </a:pPr>
            <a:r>
              <a:rPr lang="en-US" sz="2000" dirty="0">
                <a:latin typeface="Arial" pitchFamily="34" charset="0"/>
                <a:cs typeface="Arial" pitchFamily="34" charset="0"/>
              </a:rPr>
              <a:t>16 Keyed Rounds</a:t>
            </a:r>
          </a:p>
          <a:p>
            <a:pPr marL="800100" lvl="1" indent="-342900">
              <a:buFont typeface="Arial" panose="020B0604020202020204" pitchFamily="34" charset="0"/>
              <a:buChar char="•"/>
            </a:pPr>
            <a:r>
              <a:rPr lang="en-US" sz="2000" dirty="0">
                <a:latin typeface="Arial" pitchFamily="34" charset="0"/>
                <a:cs typeface="Arial" pitchFamily="34" charset="0"/>
              </a:rPr>
              <a:t>F</a:t>
            </a:r>
            <a:r>
              <a:rPr lang="en-US" sz="2000" baseline="-25000" dirty="0">
                <a:latin typeface="Arial" pitchFamily="34" charset="0"/>
                <a:cs typeface="Arial" pitchFamily="34" charset="0"/>
              </a:rPr>
              <a:t>1</a:t>
            </a:r>
            <a:r>
              <a:rPr lang="en-US" sz="2000" dirty="0">
                <a:latin typeface="Arial" pitchFamily="34" charset="0"/>
                <a:cs typeface="Arial" pitchFamily="34" charset="0"/>
              </a:rPr>
              <a:t>(X,Y,r), F</a:t>
            </a:r>
            <a:r>
              <a:rPr lang="en-US" sz="2000" baseline="-25000" dirty="0">
                <a:latin typeface="Arial" pitchFamily="34" charset="0"/>
                <a:cs typeface="Arial" pitchFamily="34" charset="0"/>
              </a:rPr>
              <a:t>2</a:t>
            </a:r>
            <a:r>
              <a:rPr lang="en-US" sz="2000" dirty="0">
                <a:latin typeface="Arial" pitchFamily="34" charset="0"/>
                <a:cs typeface="Arial" pitchFamily="34" charset="0"/>
              </a:rPr>
              <a:t>(X,Y,r) defined later</a:t>
            </a:r>
            <a:endParaRPr lang="en-US" sz="2000" dirty="0">
              <a:latin typeface="Arial" pitchFamily="34" charset="0"/>
              <a:cs typeface="Arial" pitchFamily="34" charset="0"/>
              <a:sym typeface="Wingdings" pitchFamily="2" charset="2"/>
            </a:endParaRP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r+1</a:t>
            </a:r>
            <a:r>
              <a:rPr lang="en-US" sz="2000" dirty="0">
                <a:latin typeface="Arial" pitchFamily="34" charset="0"/>
                <a:cs typeface="Arial" pitchFamily="34" charset="0"/>
                <a:sym typeface="Symbol" pitchFamily="18" charset="2"/>
              </a:rPr>
              <a:t>= </a:t>
            </a:r>
            <a:r>
              <a:rPr lang="en-US" sz="2000" dirty="0" err="1">
                <a:latin typeface="Arial" pitchFamily="34" charset="0"/>
                <a:cs typeface="Arial" pitchFamily="34" charset="0"/>
                <a:sym typeface="Symbol" pitchFamily="18" charset="2"/>
              </a:rPr>
              <a:t>ror</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F</a:t>
            </a:r>
            <a:r>
              <a:rPr lang="en-US" sz="2000" baseline="-25000" dirty="0">
                <a:latin typeface="Arial" pitchFamily="34" charset="0"/>
                <a:cs typeface="Arial" pitchFamily="34" charset="0"/>
              </a:rPr>
              <a:t>1</a:t>
            </a:r>
            <a:r>
              <a:rPr lang="en-US" sz="2000" dirty="0">
                <a:latin typeface="Arial" pitchFamily="34" charset="0"/>
                <a:cs typeface="Arial" pitchFamily="34" charset="0"/>
              </a:rPr>
              <a:t>(</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rPr>
              <a:t>,r+1), 1)</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r+1</a:t>
            </a:r>
            <a:r>
              <a:rPr lang="en-US" sz="2000" dirty="0">
                <a:latin typeface="Arial" pitchFamily="34" charset="0"/>
                <a:cs typeface="Arial" pitchFamily="34" charset="0"/>
                <a:sym typeface="Symbol" pitchFamily="18" charset="2"/>
              </a:rPr>
              <a:t>= </a:t>
            </a:r>
            <a:r>
              <a:rPr lang="en-US" sz="2000" dirty="0" err="1">
                <a:latin typeface="Arial" pitchFamily="34" charset="0"/>
                <a:cs typeface="Arial" pitchFamily="34" charset="0"/>
                <a:sym typeface="Symbol" pitchFamily="18" charset="2"/>
              </a:rPr>
              <a:t>rol</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F</a:t>
            </a:r>
            <a:r>
              <a:rPr lang="en-US" sz="2000" baseline="-25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rPr>
              <a:t>,r+1), 1)</a:t>
            </a:r>
            <a:endParaRPr lang="en-US" sz="2000" dirty="0">
              <a:latin typeface="Arial" pitchFamily="34" charset="0"/>
              <a:cs typeface="Arial" pitchFamily="34" charset="0"/>
              <a:sym typeface="Symbol" pitchFamily="18" charset="2"/>
            </a:endParaRP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r+1</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r+1</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endParaRPr lang="en-US" sz="2000" dirty="0">
              <a:latin typeface="Arial" pitchFamily="34" charset="0"/>
              <a:cs typeface="Arial" pitchFamily="34" charset="0"/>
            </a:endParaRPr>
          </a:p>
          <a:p>
            <a:pPr marL="342900" indent="-342900">
              <a:buFont typeface="Arial" panose="020B0604020202020204" pitchFamily="34" charset="0"/>
              <a:buChar char="•"/>
            </a:pPr>
            <a:r>
              <a:rPr lang="en-US" sz="2000" dirty="0">
                <a:latin typeface="Arial" pitchFamily="34" charset="0"/>
                <a:cs typeface="Arial" pitchFamily="34" charset="0"/>
              </a:rPr>
              <a:t>Output Whiten (after switching left and right blocks)</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C</a:t>
            </a:r>
            <a:r>
              <a:rPr lang="en-US" sz="2000" baseline="-25000" dirty="0">
                <a:latin typeface="Arial" pitchFamily="34" charset="0"/>
                <a:cs typeface="Arial" pitchFamily="34" charset="0"/>
                <a:sym typeface="Symbol" pitchFamily="18" charset="2"/>
              </a:rPr>
              <a:t>0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36</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1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4</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37</a:t>
            </a:r>
            <a:r>
              <a:rPr lang="en-US" sz="2000" dirty="0">
                <a:latin typeface="Arial" pitchFamily="34" charset="0"/>
                <a:cs typeface="Arial" pitchFamily="34" charset="0"/>
                <a:sym typeface="Symbol" pitchFamily="18" charset="2"/>
              </a:rPr>
              <a:t>,</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C</a:t>
            </a:r>
            <a:r>
              <a:rPr lang="en-US" sz="2000" baseline="-25000" dirty="0">
                <a:latin typeface="Arial" pitchFamily="34" charset="0"/>
                <a:cs typeface="Arial" pitchFamily="34" charset="0"/>
                <a:sym typeface="Symbol" pitchFamily="18" charset="2"/>
              </a:rPr>
              <a:t>2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38</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3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39</a:t>
            </a:r>
          </a:p>
          <a:p>
            <a:pPr marL="342900" indent="-342900">
              <a:buFont typeface="Arial" panose="020B0604020202020204" pitchFamily="34" charset="0"/>
              <a:buChar char="•"/>
            </a:pPr>
            <a:r>
              <a:rPr lang="en-US" sz="2000" dirty="0">
                <a:latin typeface="Arial" pitchFamily="34" charset="0"/>
                <a:cs typeface="Arial" pitchFamily="34" charset="0"/>
              </a:rPr>
              <a:t>F</a:t>
            </a:r>
            <a:r>
              <a:rPr lang="en-US" sz="2000" baseline="-25000" dirty="0">
                <a:latin typeface="Arial" pitchFamily="34" charset="0"/>
                <a:cs typeface="Arial" pitchFamily="34" charset="0"/>
              </a:rPr>
              <a:t>1</a:t>
            </a:r>
            <a:r>
              <a:rPr lang="en-US" sz="2000" dirty="0">
                <a:latin typeface="Arial" pitchFamily="34" charset="0"/>
                <a:cs typeface="Arial" pitchFamily="34" charset="0"/>
              </a:rPr>
              <a:t>(</a:t>
            </a:r>
            <a:r>
              <a:rPr lang="en-US" sz="2000" dirty="0" err="1">
                <a:latin typeface="Arial" pitchFamily="34" charset="0"/>
                <a:cs typeface="Arial" pitchFamily="34" charset="0"/>
              </a:rPr>
              <a:t>X,Y,r</a:t>
            </a:r>
            <a:r>
              <a:rPr lang="en-US" sz="2000" dirty="0">
                <a:latin typeface="Arial" pitchFamily="34" charset="0"/>
                <a:cs typeface="Arial" pitchFamily="34" charset="0"/>
              </a:rPr>
              <a:t>) = g(X)+g(</a:t>
            </a:r>
            <a:r>
              <a:rPr lang="en-US" sz="2000" dirty="0" err="1">
                <a:latin typeface="Arial" pitchFamily="34" charset="0"/>
                <a:cs typeface="Arial" pitchFamily="34" charset="0"/>
              </a:rPr>
              <a:t>ror</a:t>
            </a:r>
            <a:r>
              <a:rPr lang="en-US" sz="2000" dirty="0">
                <a:latin typeface="Arial" pitchFamily="34" charset="0"/>
                <a:cs typeface="Arial" pitchFamily="34" charset="0"/>
              </a:rPr>
              <a:t>(Y,8))+K</a:t>
            </a:r>
            <a:r>
              <a:rPr lang="en-US" sz="2000" baseline="-25000" dirty="0">
                <a:latin typeface="Arial" pitchFamily="34" charset="0"/>
                <a:cs typeface="Arial" pitchFamily="34" charset="0"/>
              </a:rPr>
              <a:t>2r+4</a:t>
            </a:r>
            <a:r>
              <a:rPr lang="en-US" sz="2000" dirty="0">
                <a:latin typeface="Arial" pitchFamily="34" charset="0"/>
                <a:cs typeface="Arial" pitchFamily="34" charset="0"/>
              </a:rPr>
              <a:t> (mod 2</a:t>
            </a:r>
            <a:r>
              <a:rPr lang="en-US" sz="2000" baseline="30000" dirty="0">
                <a:latin typeface="Arial" pitchFamily="34" charset="0"/>
                <a:cs typeface="Arial" pitchFamily="34" charset="0"/>
              </a:rPr>
              <a:t>32</a:t>
            </a:r>
            <a:r>
              <a:rPr lang="en-US" sz="2000" dirty="0">
                <a:latin typeface="Arial" pitchFamily="34" charset="0"/>
                <a:cs typeface="Arial" pitchFamily="34" charset="0"/>
              </a:rPr>
              <a:t>)</a:t>
            </a:r>
          </a:p>
          <a:p>
            <a:pPr marL="342900" indent="-342900">
              <a:buFont typeface="Arial" panose="020B0604020202020204" pitchFamily="34" charset="0"/>
              <a:buChar char="•"/>
            </a:pPr>
            <a:r>
              <a:rPr lang="en-US" sz="2000" dirty="0">
                <a:latin typeface="Arial" pitchFamily="34" charset="0"/>
                <a:cs typeface="Arial" pitchFamily="34" charset="0"/>
              </a:rPr>
              <a:t>F</a:t>
            </a:r>
            <a:r>
              <a:rPr lang="en-US" sz="2000" baseline="-25000" dirty="0">
                <a:latin typeface="Arial" pitchFamily="34" charset="0"/>
                <a:cs typeface="Arial" pitchFamily="34" charset="0"/>
              </a:rPr>
              <a:t>2</a:t>
            </a:r>
            <a:r>
              <a:rPr lang="en-US" sz="2000" dirty="0">
                <a:latin typeface="Arial" pitchFamily="34" charset="0"/>
                <a:cs typeface="Arial" pitchFamily="34" charset="0"/>
              </a:rPr>
              <a:t>(</a:t>
            </a:r>
            <a:r>
              <a:rPr lang="en-US" sz="2000" dirty="0" err="1">
                <a:latin typeface="Arial" pitchFamily="34" charset="0"/>
                <a:cs typeface="Arial" pitchFamily="34" charset="0"/>
              </a:rPr>
              <a:t>X,Y,r</a:t>
            </a:r>
            <a:r>
              <a:rPr lang="en-US" sz="2000" dirty="0">
                <a:latin typeface="Arial" pitchFamily="34" charset="0"/>
                <a:cs typeface="Arial" pitchFamily="34" charset="0"/>
              </a:rPr>
              <a:t>) = g(X)+2g(</a:t>
            </a:r>
            <a:r>
              <a:rPr lang="en-US" sz="2000" dirty="0" err="1">
                <a:latin typeface="Arial" pitchFamily="34" charset="0"/>
                <a:cs typeface="Arial" pitchFamily="34" charset="0"/>
              </a:rPr>
              <a:t>ror</a:t>
            </a:r>
            <a:r>
              <a:rPr lang="en-US" sz="2000" dirty="0">
                <a:latin typeface="Arial" pitchFamily="34" charset="0"/>
                <a:cs typeface="Arial" pitchFamily="34" charset="0"/>
              </a:rPr>
              <a:t>(Y,8))+K</a:t>
            </a:r>
            <a:r>
              <a:rPr lang="en-US" sz="2000" baseline="-25000" dirty="0">
                <a:latin typeface="Arial" pitchFamily="34" charset="0"/>
                <a:cs typeface="Arial" pitchFamily="34" charset="0"/>
              </a:rPr>
              <a:t>2r+5</a:t>
            </a:r>
            <a:r>
              <a:rPr lang="en-US" sz="2000" dirty="0">
                <a:latin typeface="Arial" pitchFamily="34" charset="0"/>
                <a:cs typeface="Arial" pitchFamily="34" charset="0"/>
              </a:rPr>
              <a:t> (mod 2</a:t>
            </a:r>
            <a:r>
              <a:rPr lang="en-US" sz="2000" baseline="30000" dirty="0">
                <a:latin typeface="Arial" pitchFamily="34" charset="0"/>
                <a:cs typeface="Arial" pitchFamily="34" charset="0"/>
              </a:rPr>
              <a:t>32</a:t>
            </a:r>
            <a:r>
              <a:rPr lang="en-US" sz="2000" dirty="0">
                <a:latin typeface="Arial" pitchFamily="34" charset="0"/>
                <a:cs typeface="Arial" pitchFamily="34" charset="0"/>
              </a:rPr>
              <a:t>)</a:t>
            </a:r>
          </a:p>
          <a:p>
            <a:pPr marL="342900" indent="-342900">
              <a:buFont typeface="Arial" panose="020B0604020202020204" pitchFamily="34" charset="0"/>
              <a:buChar char="•"/>
            </a:pPr>
            <a:r>
              <a:rPr lang="en-US" sz="2000" dirty="0">
                <a:latin typeface="Arial" pitchFamily="34" charset="0"/>
                <a:cs typeface="Arial" pitchFamily="34" charset="0"/>
              </a:rPr>
              <a:t>g(x)= h(</a:t>
            </a:r>
            <a:r>
              <a:rPr lang="en-US" sz="2000" dirty="0" err="1">
                <a:latin typeface="Arial" pitchFamily="34" charset="0"/>
                <a:cs typeface="Arial" pitchFamily="34" charset="0"/>
              </a:rPr>
              <a:t>x,S</a:t>
            </a:r>
            <a:r>
              <a:rPr lang="en-US" sz="2000" dirty="0">
                <a:latin typeface="Arial" pitchFamily="34" charset="0"/>
                <a:cs typeface="Arial" pitchFamily="34" charset="0"/>
              </a:rPr>
              <a:t>), where h and S are defined below</a:t>
            </a:r>
          </a:p>
          <a:p>
            <a:pPr marL="914400" lvl="1" indent="-457200"/>
            <a:endParaRPr lang="en-US" sz="2000" baseline="-25000" dirty="0">
              <a:latin typeface="Arial" pitchFamily="34" charset="0"/>
              <a:cs typeface="Arial" pitchFamily="34" charset="0"/>
              <a:sym typeface="Symbol" pitchFamily="18" charset="2"/>
            </a:endParaRP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p:txBody>
          <a:bodyPr/>
          <a:lstStyle/>
          <a:p>
            <a:pPr>
              <a:defRPr/>
            </a:pPr>
            <a:fld id="{A2337E35-4EC0-4F8E-ADD2-81722A0A290E}" type="slidenum">
              <a:rPr lang="en-US"/>
              <a:pPr>
                <a:defRPr/>
              </a:pPr>
              <a:t>23</a:t>
            </a:fld>
            <a:endParaRPr lang="en-US"/>
          </a:p>
        </p:txBody>
      </p:sp>
      <p:sp>
        <p:nvSpPr>
          <p:cNvPr id="208900" name="Rectangle 2"/>
          <p:cNvSpPr>
            <a:spLocks noGrp="1" noChangeArrowheads="1"/>
          </p:cNvSpPr>
          <p:nvPr>
            <p:ph type="title"/>
          </p:nvPr>
        </p:nvSpPr>
        <p:spPr>
          <a:xfrm>
            <a:off x="685800" y="0"/>
            <a:ext cx="7772400" cy="914400"/>
          </a:xfrm>
        </p:spPr>
        <p:txBody>
          <a:bodyPr/>
          <a:lstStyle/>
          <a:p>
            <a:r>
              <a:rPr lang="en-US" sz="3600" dirty="0" err="1"/>
              <a:t>Twofish</a:t>
            </a:r>
            <a:r>
              <a:rPr lang="en-US" sz="3600" dirty="0"/>
              <a:t> Key Schedule</a:t>
            </a:r>
          </a:p>
        </p:txBody>
      </p:sp>
      <p:sp>
        <p:nvSpPr>
          <p:cNvPr id="2089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8902" name="Text Box 4"/>
          <p:cNvSpPr txBox="1">
            <a:spLocks noChangeArrowheads="1"/>
          </p:cNvSpPr>
          <p:nvPr/>
        </p:nvSpPr>
        <p:spPr bwMode="auto">
          <a:xfrm>
            <a:off x="457200" y="1354832"/>
            <a:ext cx="8305800" cy="4062651"/>
          </a:xfrm>
          <a:prstGeom prst="rect">
            <a:avLst/>
          </a:prstGeom>
          <a:noFill/>
          <a:ln w="12700" cap="sq">
            <a:noFill/>
            <a:miter lim="800000"/>
            <a:headEnd type="none" w="sm" len="sm"/>
            <a:tailEnd type="none" w="sm" len="sm"/>
          </a:ln>
        </p:spPr>
        <p:txBody>
          <a:bodyPr>
            <a:spAutoFit/>
          </a:bodyPr>
          <a:lstStyle/>
          <a:p>
            <a:r>
              <a:rPr lang="en-US" sz="2000" dirty="0"/>
              <a:t>	01 a4 55 87 5a 58 db 9e</a:t>
            </a:r>
          </a:p>
          <a:p>
            <a:r>
              <a:rPr lang="en-US" sz="2000" dirty="0"/>
              <a:t>	a4 56 82 f3 1e c6 68 e5</a:t>
            </a:r>
          </a:p>
          <a:p>
            <a:r>
              <a:rPr lang="en-US" sz="2000" dirty="0"/>
              <a:t>RS=	02 a1 </a:t>
            </a:r>
            <a:r>
              <a:rPr lang="en-US" sz="2000" dirty="0" err="1"/>
              <a:t>fc</a:t>
            </a:r>
            <a:r>
              <a:rPr lang="en-US" sz="2000" dirty="0"/>
              <a:t> c1 47 </a:t>
            </a:r>
            <a:r>
              <a:rPr lang="en-US" sz="2000" dirty="0" err="1"/>
              <a:t>ae</a:t>
            </a:r>
            <a:r>
              <a:rPr lang="en-US" sz="2000" dirty="0"/>
              <a:t> 3d 19</a:t>
            </a:r>
          </a:p>
          <a:p>
            <a:r>
              <a:rPr lang="en-US" sz="2000" baseline="-25000" dirty="0"/>
              <a:t>	</a:t>
            </a:r>
            <a:r>
              <a:rPr lang="en-US" sz="2000" dirty="0"/>
              <a:t>a4 55 87 5a 58 db 9e 03</a:t>
            </a:r>
          </a:p>
          <a:p>
            <a:endParaRPr lang="en-US" sz="2000" baseline="-25000" dirty="0"/>
          </a:p>
          <a:p>
            <a:r>
              <a:rPr lang="en-US" sz="2000" dirty="0">
                <a:latin typeface="Arial" pitchFamily="34" charset="0"/>
                <a:cs typeface="Arial" pitchFamily="34" charset="0"/>
              </a:rPr>
              <a:t>k= 2, Key M consists of 16 bytes m</a:t>
            </a:r>
            <a:r>
              <a:rPr lang="en-US" sz="2000" baseline="-25000" dirty="0">
                <a:latin typeface="Arial" pitchFamily="34" charset="0"/>
                <a:cs typeface="Arial" pitchFamily="34" charset="0"/>
              </a:rPr>
              <a:t>0</a:t>
            </a:r>
            <a:r>
              <a:rPr lang="en-US" sz="2000" dirty="0">
                <a:latin typeface="Arial" pitchFamily="34" charset="0"/>
                <a:cs typeface="Arial" pitchFamily="34" charset="0"/>
              </a:rPr>
              <a:t>, m</a:t>
            </a:r>
            <a:r>
              <a:rPr lang="en-US" sz="2000" baseline="-25000" dirty="0">
                <a:latin typeface="Arial" pitchFamily="34" charset="0"/>
                <a:cs typeface="Arial" pitchFamily="34" charset="0"/>
              </a:rPr>
              <a:t>1</a:t>
            </a:r>
            <a:r>
              <a:rPr lang="en-US" sz="2000" dirty="0">
                <a:latin typeface="Arial" pitchFamily="34" charset="0"/>
                <a:cs typeface="Arial" pitchFamily="34" charset="0"/>
              </a:rPr>
              <a:t>, …, m</a:t>
            </a:r>
            <a:r>
              <a:rPr lang="en-US" sz="2000" baseline="-25000" dirty="0">
                <a:latin typeface="Arial" pitchFamily="34" charset="0"/>
                <a:cs typeface="Arial" pitchFamily="34" charset="0"/>
              </a:rPr>
              <a:t>15 </a:t>
            </a:r>
            <a:r>
              <a:rPr lang="en-US" sz="2000" dirty="0">
                <a:latin typeface="Arial" pitchFamily="34" charset="0"/>
                <a:cs typeface="Arial" pitchFamily="34" charset="0"/>
              </a:rPr>
              <a:t>or 4 32-bit words (little endian) M</a:t>
            </a:r>
            <a:r>
              <a:rPr lang="en-US" sz="2000" baseline="-25000" dirty="0">
                <a:latin typeface="Arial" pitchFamily="34" charset="0"/>
                <a:cs typeface="Arial" pitchFamily="34" charset="0"/>
              </a:rPr>
              <a:t>0</a:t>
            </a:r>
            <a:r>
              <a:rPr lang="en-US" sz="2000" dirty="0">
                <a:latin typeface="Arial" pitchFamily="34" charset="0"/>
                <a:cs typeface="Arial" pitchFamily="34" charset="0"/>
              </a:rPr>
              <a:t> , M</a:t>
            </a:r>
            <a:r>
              <a:rPr lang="en-US" sz="2000" baseline="-25000" dirty="0">
                <a:latin typeface="Arial" pitchFamily="34" charset="0"/>
                <a:cs typeface="Arial" pitchFamily="34" charset="0"/>
              </a:rPr>
              <a:t>1</a:t>
            </a:r>
            <a:r>
              <a:rPr lang="en-US" sz="2000" dirty="0">
                <a:latin typeface="Arial" pitchFamily="34" charset="0"/>
                <a:cs typeface="Arial" pitchFamily="34" charset="0"/>
              </a:rPr>
              <a:t>, M</a:t>
            </a:r>
            <a:r>
              <a:rPr lang="en-US" sz="2000" baseline="-25000" dirty="0">
                <a:latin typeface="Arial" pitchFamily="34" charset="0"/>
                <a:cs typeface="Arial" pitchFamily="34" charset="0"/>
              </a:rPr>
              <a:t>2</a:t>
            </a:r>
            <a:r>
              <a:rPr lang="en-US" sz="2000" dirty="0">
                <a:latin typeface="Arial" pitchFamily="34" charset="0"/>
                <a:cs typeface="Arial" pitchFamily="34" charset="0"/>
              </a:rPr>
              <a:t>, M</a:t>
            </a:r>
            <a:r>
              <a:rPr lang="en-US" sz="2000" baseline="-25000" dirty="0">
                <a:latin typeface="Arial" pitchFamily="34" charset="0"/>
                <a:cs typeface="Arial" pitchFamily="34" charset="0"/>
              </a:rPr>
              <a:t>3</a:t>
            </a:r>
            <a:r>
              <a:rPr lang="en-US" sz="2000" dirty="0">
                <a:latin typeface="Arial" pitchFamily="34" charset="0"/>
                <a:cs typeface="Arial" pitchFamily="34" charset="0"/>
              </a:rPr>
              <a:t>.</a:t>
            </a:r>
          </a:p>
          <a:p>
            <a:endParaRPr lang="en-US" sz="2400" dirty="0"/>
          </a:p>
          <a:p>
            <a:pPr>
              <a:spcBef>
                <a:spcPts val="200"/>
              </a:spcBef>
            </a:pPr>
            <a:r>
              <a:rPr lang="en-US" sz="2000" dirty="0"/>
              <a:t>M</a:t>
            </a:r>
            <a:r>
              <a:rPr lang="en-US" sz="2000" baseline="-25000" dirty="0"/>
              <a:t>e</a:t>
            </a:r>
            <a:r>
              <a:rPr lang="en-US" sz="2000" dirty="0"/>
              <a:t>= M</a:t>
            </a:r>
            <a:r>
              <a:rPr lang="en-US" sz="2000" baseline="-25000" dirty="0"/>
              <a:t>0</a:t>
            </a:r>
            <a:r>
              <a:rPr lang="en-US" sz="2000" dirty="0"/>
              <a:t> , M</a:t>
            </a:r>
            <a:r>
              <a:rPr lang="en-US" sz="2000" baseline="-25000" dirty="0"/>
              <a:t>2</a:t>
            </a:r>
          </a:p>
          <a:p>
            <a:pPr>
              <a:spcBef>
                <a:spcPts val="200"/>
              </a:spcBef>
            </a:pPr>
            <a:r>
              <a:rPr lang="en-US" sz="2000" dirty="0"/>
              <a:t>M</a:t>
            </a:r>
            <a:r>
              <a:rPr lang="en-US" sz="2000" baseline="-25000" dirty="0"/>
              <a:t>o</a:t>
            </a:r>
            <a:r>
              <a:rPr lang="en-US" sz="2000" dirty="0"/>
              <a:t>= M</a:t>
            </a:r>
            <a:r>
              <a:rPr lang="en-US" sz="2000" baseline="-25000" dirty="0"/>
              <a:t>1</a:t>
            </a:r>
            <a:r>
              <a:rPr lang="en-US" sz="2000" dirty="0"/>
              <a:t> , M</a:t>
            </a:r>
            <a:r>
              <a:rPr lang="en-US" sz="2000" baseline="-25000" dirty="0"/>
              <a:t>3</a:t>
            </a:r>
          </a:p>
          <a:p>
            <a:endParaRPr lang="en-US" sz="2000" baseline="-25000" dirty="0"/>
          </a:p>
          <a:p>
            <a:r>
              <a:rPr lang="en-US" sz="2000" dirty="0">
                <a:latin typeface="Arial" pitchFamily="34" charset="0"/>
                <a:cs typeface="Arial" pitchFamily="34" charset="0"/>
              </a:rPr>
              <a:t>(s</a:t>
            </a:r>
            <a:r>
              <a:rPr lang="en-US" sz="2000" baseline="-25000" dirty="0">
                <a:latin typeface="Arial" pitchFamily="34" charset="0"/>
                <a:cs typeface="Arial" pitchFamily="34" charset="0"/>
              </a:rPr>
              <a:t>i,0</a:t>
            </a:r>
            <a:r>
              <a:rPr lang="en-US" sz="2000" dirty="0">
                <a:latin typeface="Arial" pitchFamily="34" charset="0"/>
                <a:cs typeface="Arial" pitchFamily="34" charset="0"/>
              </a:rPr>
              <a:t>, s</a:t>
            </a:r>
            <a:r>
              <a:rPr lang="en-US" sz="2000" baseline="-25000" dirty="0">
                <a:latin typeface="Arial" pitchFamily="34" charset="0"/>
                <a:cs typeface="Arial" pitchFamily="34" charset="0"/>
              </a:rPr>
              <a:t>i,1</a:t>
            </a:r>
            <a:r>
              <a:rPr lang="en-US" sz="2000" dirty="0">
                <a:latin typeface="Arial" pitchFamily="34" charset="0"/>
                <a:cs typeface="Arial" pitchFamily="34" charset="0"/>
              </a:rPr>
              <a:t>, s</a:t>
            </a:r>
            <a:r>
              <a:rPr lang="en-US" sz="2000" baseline="-25000" dirty="0">
                <a:latin typeface="Arial" pitchFamily="34" charset="0"/>
                <a:cs typeface="Arial" pitchFamily="34" charset="0"/>
              </a:rPr>
              <a:t>i,2</a:t>
            </a:r>
            <a:r>
              <a:rPr lang="en-US" sz="2000" dirty="0">
                <a:latin typeface="Arial" pitchFamily="34" charset="0"/>
                <a:cs typeface="Arial" pitchFamily="34" charset="0"/>
              </a:rPr>
              <a:t>, s</a:t>
            </a:r>
            <a:r>
              <a:rPr lang="en-US" sz="2000" baseline="-25000" dirty="0">
                <a:latin typeface="Arial" pitchFamily="34" charset="0"/>
                <a:cs typeface="Arial" pitchFamily="34" charset="0"/>
              </a:rPr>
              <a:t>i,3</a:t>
            </a:r>
            <a:r>
              <a:rPr lang="en-US" sz="2000" dirty="0">
                <a:latin typeface="Arial" pitchFamily="34" charset="0"/>
                <a:cs typeface="Arial" pitchFamily="34" charset="0"/>
              </a:rPr>
              <a:t>)</a:t>
            </a:r>
            <a:r>
              <a:rPr lang="en-US" sz="2000" baseline="30000" dirty="0">
                <a:latin typeface="Arial" pitchFamily="34" charset="0"/>
                <a:cs typeface="Arial" pitchFamily="34" charset="0"/>
              </a:rPr>
              <a:t>T </a:t>
            </a:r>
            <a:r>
              <a:rPr lang="en-US" sz="2000" dirty="0">
                <a:latin typeface="Arial" pitchFamily="34" charset="0"/>
                <a:cs typeface="Arial" pitchFamily="34" charset="0"/>
              </a:rPr>
              <a:t>=  RS (m</a:t>
            </a:r>
            <a:r>
              <a:rPr lang="en-US" sz="2000" baseline="-25000" dirty="0">
                <a:latin typeface="Arial" pitchFamily="34" charset="0"/>
                <a:cs typeface="Arial" pitchFamily="34" charset="0"/>
              </a:rPr>
              <a:t>8i</a:t>
            </a:r>
            <a:r>
              <a:rPr lang="en-US" sz="2000" dirty="0">
                <a:latin typeface="Arial" pitchFamily="34" charset="0"/>
                <a:cs typeface="Arial" pitchFamily="34" charset="0"/>
              </a:rPr>
              <a:t>, m</a:t>
            </a:r>
            <a:r>
              <a:rPr lang="en-US" sz="2000" baseline="-25000" dirty="0">
                <a:latin typeface="Arial" pitchFamily="34" charset="0"/>
                <a:cs typeface="Arial" pitchFamily="34" charset="0"/>
              </a:rPr>
              <a:t>8i+1</a:t>
            </a:r>
            <a:r>
              <a:rPr lang="en-US" sz="2000" dirty="0">
                <a:latin typeface="Arial" pitchFamily="34" charset="0"/>
                <a:cs typeface="Arial" pitchFamily="34" charset="0"/>
              </a:rPr>
              <a:t>, …, m</a:t>
            </a:r>
            <a:r>
              <a:rPr lang="en-US" sz="2000" baseline="-25000" dirty="0">
                <a:latin typeface="Arial" pitchFamily="34" charset="0"/>
                <a:cs typeface="Arial" pitchFamily="34" charset="0"/>
              </a:rPr>
              <a:t>8i+7</a:t>
            </a:r>
            <a:r>
              <a:rPr lang="en-US" sz="2000" dirty="0">
                <a:latin typeface="Arial" pitchFamily="34" charset="0"/>
                <a:cs typeface="Arial" pitchFamily="34" charset="0"/>
              </a:rPr>
              <a:t>)</a:t>
            </a:r>
            <a:r>
              <a:rPr lang="en-US" sz="2000" baseline="30000" dirty="0">
                <a:latin typeface="Arial" pitchFamily="34" charset="0"/>
                <a:cs typeface="Arial" pitchFamily="34" charset="0"/>
              </a:rPr>
              <a:t>T</a:t>
            </a:r>
            <a:r>
              <a:rPr lang="en-US" sz="2000" dirty="0">
                <a:latin typeface="Arial" pitchFamily="34" charset="0"/>
                <a:cs typeface="Arial" pitchFamily="34" charset="0"/>
              </a:rPr>
              <a:t>, k= 0,1</a:t>
            </a:r>
            <a:endParaRPr lang="en-US" sz="2000" baseline="30000" dirty="0">
              <a:latin typeface="Arial" pitchFamily="34" charset="0"/>
              <a:cs typeface="Arial" pitchFamily="34" charset="0"/>
            </a:endParaRPr>
          </a:p>
          <a:p>
            <a:endParaRPr lang="en-US" sz="2400" dirty="0"/>
          </a:p>
        </p:txBody>
      </p:sp>
      <p:sp>
        <p:nvSpPr>
          <p:cNvPr id="208903"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p:txBody>
          <a:bodyPr/>
          <a:lstStyle/>
          <a:p>
            <a:pPr>
              <a:defRPr/>
            </a:pPr>
            <a:fld id="{990533A5-F2F3-4AC5-94F7-4770471E507A}" type="slidenum">
              <a:rPr lang="en-US"/>
              <a:pPr>
                <a:defRPr/>
              </a:pPr>
              <a:t>24</a:t>
            </a:fld>
            <a:endParaRPr lang="en-US"/>
          </a:p>
        </p:txBody>
      </p:sp>
      <p:sp>
        <p:nvSpPr>
          <p:cNvPr id="209924" name="Rectangle 2"/>
          <p:cNvSpPr>
            <a:spLocks noGrp="1" noChangeArrowheads="1"/>
          </p:cNvSpPr>
          <p:nvPr>
            <p:ph type="title"/>
          </p:nvPr>
        </p:nvSpPr>
        <p:spPr>
          <a:xfrm>
            <a:off x="685800" y="228600"/>
            <a:ext cx="7772400" cy="838200"/>
          </a:xfrm>
        </p:spPr>
        <p:txBody>
          <a:bodyPr/>
          <a:lstStyle/>
          <a:p>
            <a:r>
              <a:rPr lang="en-US" sz="3200" dirty="0" err="1"/>
              <a:t>Twofish</a:t>
            </a:r>
            <a:r>
              <a:rPr lang="en-US" sz="3200" dirty="0"/>
              <a:t> key schedule and S-Boxes</a:t>
            </a:r>
          </a:p>
        </p:txBody>
      </p:sp>
      <p:sp>
        <p:nvSpPr>
          <p:cNvPr id="2099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9926" name="Text Box 4"/>
          <p:cNvSpPr txBox="1">
            <a:spLocks noChangeArrowheads="1"/>
          </p:cNvSpPr>
          <p:nvPr/>
        </p:nvSpPr>
        <p:spPr bwMode="auto">
          <a:xfrm>
            <a:off x="914400" y="1905000"/>
            <a:ext cx="7315200" cy="3313728"/>
          </a:xfrm>
          <a:prstGeom prst="rect">
            <a:avLst/>
          </a:prstGeom>
          <a:noFill/>
          <a:ln w="12700" cap="sq">
            <a:noFill/>
            <a:miter lim="800000"/>
            <a:headEnd type="none" w="sm" len="sm"/>
            <a:tailEnd type="none" w="sm" len="sm"/>
          </a:ln>
        </p:spPr>
        <p:txBody>
          <a:bodyPr>
            <a:spAutoFit/>
          </a:bodyPr>
          <a:lstStyle/>
          <a:p>
            <a:pPr>
              <a:spcBef>
                <a:spcPts val="200"/>
              </a:spcBef>
            </a:pPr>
            <a:r>
              <a:rPr lang="en-US" sz="2000" dirty="0">
                <a:latin typeface="Math1" pitchFamily="2" charset="2"/>
              </a:rPr>
              <a:t>r</a:t>
            </a:r>
            <a:r>
              <a:rPr lang="en-US" sz="2000" dirty="0"/>
              <a:t>= 2</a:t>
            </a:r>
            <a:r>
              <a:rPr lang="en-US" sz="2000" baseline="30000" dirty="0"/>
              <a:t>24</a:t>
            </a:r>
            <a:r>
              <a:rPr lang="en-US" sz="2000" dirty="0"/>
              <a:t>+2</a:t>
            </a:r>
            <a:r>
              <a:rPr lang="en-US" sz="2000" baseline="30000" dirty="0"/>
              <a:t>16</a:t>
            </a:r>
            <a:r>
              <a:rPr lang="en-US" sz="2000" dirty="0"/>
              <a:t>+2</a:t>
            </a:r>
            <a:r>
              <a:rPr lang="en-US" sz="2000" baseline="30000" dirty="0"/>
              <a:t>6</a:t>
            </a:r>
            <a:r>
              <a:rPr lang="en-US" sz="2000" dirty="0"/>
              <a:t>+1</a:t>
            </a:r>
          </a:p>
          <a:p>
            <a:pPr>
              <a:spcBef>
                <a:spcPts val="200"/>
              </a:spcBef>
            </a:pPr>
            <a:endParaRPr lang="en-US" sz="2000" dirty="0"/>
          </a:p>
          <a:p>
            <a:pPr>
              <a:spcBef>
                <a:spcPts val="200"/>
              </a:spcBef>
            </a:pPr>
            <a:r>
              <a:rPr lang="en-US" sz="2000" dirty="0"/>
              <a:t>A</a:t>
            </a:r>
            <a:r>
              <a:rPr lang="en-US" sz="2000" baseline="-25000" dirty="0"/>
              <a:t>i</a:t>
            </a:r>
            <a:r>
              <a:rPr lang="en-US" sz="2000" dirty="0"/>
              <a:t>= h(2i </a:t>
            </a:r>
            <a:r>
              <a:rPr lang="en-US" sz="2000" dirty="0">
                <a:latin typeface="Math1" pitchFamily="2" charset="2"/>
              </a:rPr>
              <a:t>r</a:t>
            </a:r>
            <a:r>
              <a:rPr lang="en-US" sz="2000" dirty="0"/>
              <a:t>, M</a:t>
            </a:r>
            <a:r>
              <a:rPr lang="en-US" sz="2000" baseline="-25000" dirty="0"/>
              <a:t>e</a:t>
            </a:r>
            <a:r>
              <a:rPr lang="en-US" sz="2000" dirty="0"/>
              <a:t>)</a:t>
            </a:r>
          </a:p>
          <a:p>
            <a:pPr>
              <a:spcBef>
                <a:spcPts val="200"/>
              </a:spcBef>
            </a:pPr>
            <a:r>
              <a:rPr lang="en-US" sz="2000" dirty="0"/>
              <a:t>B</a:t>
            </a:r>
            <a:r>
              <a:rPr lang="en-US" sz="2000" baseline="-25000" dirty="0"/>
              <a:t>i</a:t>
            </a:r>
            <a:r>
              <a:rPr lang="en-US" sz="2000" dirty="0"/>
              <a:t>= </a:t>
            </a:r>
            <a:r>
              <a:rPr lang="en-US" sz="2000" dirty="0" err="1"/>
              <a:t>rol</a:t>
            </a:r>
            <a:r>
              <a:rPr lang="en-US" sz="2000" dirty="0"/>
              <a:t>(h((2i+1) </a:t>
            </a:r>
            <a:r>
              <a:rPr lang="en-US" sz="2000" dirty="0">
                <a:latin typeface="Math1" pitchFamily="2" charset="2"/>
              </a:rPr>
              <a:t>r</a:t>
            </a:r>
            <a:r>
              <a:rPr lang="en-US" sz="2000" dirty="0"/>
              <a:t>, M</a:t>
            </a:r>
            <a:r>
              <a:rPr lang="en-US" sz="2000" baseline="-25000" dirty="0"/>
              <a:t>o</a:t>
            </a:r>
            <a:r>
              <a:rPr lang="en-US" sz="2000" dirty="0"/>
              <a:t>),8)</a:t>
            </a:r>
          </a:p>
          <a:p>
            <a:pPr>
              <a:spcBef>
                <a:spcPts val="200"/>
              </a:spcBef>
            </a:pPr>
            <a:r>
              <a:rPr lang="en-US" sz="2000" dirty="0"/>
              <a:t>K</a:t>
            </a:r>
            <a:r>
              <a:rPr lang="en-US" sz="2000" baseline="-25000" dirty="0"/>
              <a:t>2i</a:t>
            </a:r>
            <a:r>
              <a:rPr lang="en-US" sz="2000" dirty="0"/>
              <a:t>= (A</a:t>
            </a:r>
            <a:r>
              <a:rPr lang="en-US" sz="2000" baseline="-25000" dirty="0"/>
              <a:t>i </a:t>
            </a:r>
            <a:r>
              <a:rPr lang="en-US" sz="2000" dirty="0"/>
              <a:t>+ B</a:t>
            </a:r>
            <a:r>
              <a:rPr lang="en-US" sz="2000" baseline="-25000" dirty="0"/>
              <a:t>i</a:t>
            </a:r>
            <a:r>
              <a:rPr lang="en-US" sz="2000" dirty="0"/>
              <a:t>) (mod 2</a:t>
            </a:r>
            <a:r>
              <a:rPr lang="en-US" sz="2000" baseline="30000" dirty="0"/>
              <a:t>8</a:t>
            </a:r>
            <a:r>
              <a:rPr lang="en-US" sz="2000" dirty="0"/>
              <a:t>)</a:t>
            </a:r>
          </a:p>
          <a:p>
            <a:pPr>
              <a:spcBef>
                <a:spcPts val="200"/>
              </a:spcBef>
            </a:pPr>
            <a:r>
              <a:rPr lang="en-US" sz="2000" dirty="0"/>
              <a:t>K</a:t>
            </a:r>
            <a:r>
              <a:rPr lang="en-US" sz="2000" baseline="-25000" dirty="0"/>
              <a:t>2i+1</a:t>
            </a:r>
            <a:r>
              <a:rPr lang="en-US" sz="2000" dirty="0"/>
              <a:t>= </a:t>
            </a:r>
            <a:r>
              <a:rPr lang="en-US" sz="2000" dirty="0" err="1"/>
              <a:t>rol</a:t>
            </a:r>
            <a:r>
              <a:rPr lang="en-US" sz="2000" dirty="0"/>
              <a:t>((A</a:t>
            </a:r>
            <a:r>
              <a:rPr lang="en-US" sz="2000" baseline="-25000" dirty="0"/>
              <a:t>i </a:t>
            </a:r>
            <a:r>
              <a:rPr lang="en-US" sz="2000" dirty="0"/>
              <a:t>+ 2B</a:t>
            </a:r>
            <a:r>
              <a:rPr lang="en-US" sz="2000" baseline="-25000" dirty="0"/>
              <a:t>i</a:t>
            </a:r>
            <a:r>
              <a:rPr lang="en-US" sz="2000" dirty="0"/>
              <a:t>) (mod 2</a:t>
            </a:r>
            <a:r>
              <a:rPr lang="en-US" sz="2000" baseline="30000" dirty="0"/>
              <a:t>8</a:t>
            </a:r>
            <a:r>
              <a:rPr lang="en-US" sz="2000" dirty="0"/>
              <a:t>),9)</a:t>
            </a:r>
          </a:p>
          <a:p>
            <a:pPr>
              <a:spcBef>
                <a:spcPts val="200"/>
              </a:spcBef>
            </a:pPr>
            <a:endParaRPr lang="en-US" sz="2000" dirty="0"/>
          </a:p>
          <a:p>
            <a:pPr>
              <a:spcBef>
                <a:spcPts val="200"/>
              </a:spcBef>
            </a:pPr>
            <a:r>
              <a:rPr lang="en-US" sz="2000" dirty="0"/>
              <a:t>S</a:t>
            </a:r>
            <a:r>
              <a:rPr lang="en-US" sz="2000" baseline="-25000" dirty="0"/>
              <a:t>i</a:t>
            </a:r>
            <a:r>
              <a:rPr lang="en-US" sz="2000" dirty="0"/>
              <a:t>= s</a:t>
            </a:r>
            <a:r>
              <a:rPr lang="en-US" sz="2000" baseline="-25000" dirty="0"/>
              <a:t>i,0</a:t>
            </a:r>
            <a:r>
              <a:rPr lang="en-US" sz="2000" dirty="0"/>
              <a:t> + s</a:t>
            </a:r>
            <a:r>
              <a:rPr lang="en-US" sz="2000" baseline="-25000" dirty="0"/>
              <a:t>i,1</a:t>
            </a:r>
            <a:r>
              <a:rPr lang="en-US" sz="2000" dirty="0"/>
              <a:t>2</a:t>
            </a:r>
            <a:r>
              <a:rPr lang="en-US" sz="2000" baseline="30000" dirty="0"/>
              <a:t>8</a:t>
            </a:r>
            <a:r>
              <a:rPr lang="en-US" sz="2000" dirty="0"/>
              <a:t>+s</a:t>
            </a:r>
            <a:r>
              <a:rPr lang="en-US" sz="2000" baseline="-25000" dirty="0"/>
              <a:t>i,2</a:t>
            </a:r>
            <a:r>
              <a:rPr lang="en-US" sz="2000" dirty="0"/>
              <a:t>2</a:t>
            </a:r>
            <a:r>
              <a:rPr lang="en-US" sz="2000" baseline="30000" dirty="0"/>
              <a:t>16</a:t>
            </a:r>
            <a:r>
              <a:rPr lang="en-US" sz="2000" dirty="0"/>
              <a:t>+s</a:t>
            </a:r>
            <a:r>
              <a:rPr lang="en-US" sz="2000" baseline="-25000" dirty="0"/>
              <a:t>i,3</a:t>
            </a:r>
            <a:r>
              <a:rPr lang="en-US" sz="2000" dirty="0"/>
              <a:t>2</a:t>
            </a:r>
            <a:r>
              <a:rPr lang="en-US" sz="2000" baseline="30000" dirty="0"/>
              <a:t>24</a:t>
            </a:r>
          </a:p>
          <a:p>
            <a:pPr>
              <a:spcBef>
                <a:spcPts val="200"/>
              </a:spcBef>
            </a:pPr>
            <a:r>
              <a:rPr lang="en-US" sz="2000" dirty="0"/>
              <a:t>S=(S</a:t>
            </a:r>
            <a:r>
              <a:rPr lang="en-US" sz="2000" baseline="-25000" dirty="0"/>
              <a:t>1</a:t>
            </a:r>
            <a:r>
              <a:rPr lang="en-US" sz="2000" dirty="0"/>
              <a:t>, S</a:t>
            </a:r>
            <a:r>
              <a:rPr lang="en-US" sz="2000" baseline="-25000" dirty="0"/>
              <a:t>0</a:t>
            </a:r>
            <a:r>
              <a:rPr lang="en-US" sz="2000" dirty="0"/>
              <a:t>)</a:t>
            </a:r>
          </a:p>
          <a:p>
            <a:endParaRPr lang="en-US" sz="2400" baseline="-25000" dirty="0"/>
          </a:p>
        </p:txBody>
      </p:sp>
      <p:sp>
        <p:nvSpPr>
          <p:cNvPr id="209927"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p:txBody>
          <a:bodyPr/>
          <a:lstStyle/>
          <a:p>
            <a:pPr>
              <a:defRPr/>
            </a:pPr>
            <a:fld id="{F08550FF-0485-48CC-80F0-56A035C8FB51}" type="slidenum">
              <a:rPr lang="en-US"/>
              <a:pPr>
                <a:defRPr/>
              </a:pPr>
              <a:t>25</a:t>
            </a:fld>
            <a:endParaRPr lang="en-US"/>
          </a:p>
        </p:txBody>
      </p:sp>
      <p:sp>
        <p:nvSpPr>
          <p:cNvPr id="210948" name="Rectangle 2"/>
          <p:cNvSpPr>
            <a:spLocks noGrp="1" noChangeArrowheads="1"/>
          </p:cNvSpPr>
          <p:nvPr>
            <p:ph type="title"/>
          </p:nvPr>
        </p:nvSpPr>
        <p:spPr>
          <a:xfrm>
            <a:off x="685800" y="76200"/>
            <a:ext cx="7772400" cy="914400"/>
          </a:xfrm>
        </p:spPr>
        <p:txBody>
          <a:bodyPr/>
          <a:lstStyle/>
          <a:p>
            <a:r>
              <a:rPr lang="en-US" sz="3600" dirty="0"/>
              <a:t>The Function h</a:t>
            </a:r>
          </a:p>
        </p:txBody>
      </p:sp>
      <p:sp>
        <p:nvSpPr>
          <p:cNvPr id="21094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095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0951" name="Text Box 5"/>
          <p:cNvSpPr txBox="1">
            <a:spLocks noChangeArrowheads="1"/>
          </p:cNvSpPr>
          <p:nvPr/>
        </p:nvSpPr>
        <p:spPr bwMode="auto">
          <a:xfrm>
            <a:off x="838200" y="1676400"/>
            <a:ext cx="7391400" cy="4054475"/>
          </a:xfrm>
          <a:prstGeom prst="rect">
            <a:avLst/>
          </a:prstGeom>
          <a:noFill/>
          <a:ln w="12700" cap="sq">
            <a:noFill/>
            <a:miter lim="800000"/>
            <a:headEnd/>
            <a:tailEnd/>
          </a:ln>
        </p:spPr>
        <p:txBody>
          <a:bodyPr>
            <a:spAutoFit/>
          </a:bodyPr>
          <a:lstStyle/>
          <a:p>
            <a:pPr marL="457200" indent="-457200"/>
            <a:r>
              <a:rPr lang="en-US" sz="2000" dirty="0"/>
              <a:t>h(X,L</a:t>
            </a:r>
            <a:r>
              <a:rPr lang="en-US" sz="2000" baseline="-25000" dirty="0"/>
              <a:t>0</a:t>
            </a:r>
            <a:r>
              <a:rPr lang="en-US" sz="2000" dirty="0"/>
              <a:t>, L</a:t>
            </a:r>
            <a:r>
              <a:rPr lang="en-US" sz="2000" baseline="-25000" dirty="0"/>
              <a:t>1</a:t>
            </a:r>
            <a:r>
              <a:rPr lang="en-US" sz="2000" dirty="0"/>
              <a:t>)</a:t>
            </a:r>
          </a:p>
          <a:p>
            <a:pPr marL="457200" indent="-457200"/>
            <a:endParaRPr lang="en-US" sz="2000" dirty="0"/>
          </a:p>
          <a:p>
            <a:pPr marL="457200" indent="-457200"/>
            <a:r>
              <a:rPr lang="en-US" sz="2000" dirty="0" err="1"/>
              <a:t>l</a:t>
            </a:r>
            <a:r>
              <a:rPr lang="en-US" sz="2000" baseline="-25000" dirty="0" err="1"/>
              <a:t>i,j</a:t>
            </a:r>
            <a:r>
              <a:rPr lang="en-US" sz="2000" dirty="0"/>
              <a:t>= </a:t>
            </a:r>
            <a:r>
              <a:rPr lang="en-US" sz="2000" dirty="0" err="1"/>
              <a:t>int</a:t>
            </a:r>
            <a:r>
              <a:rPr lang="en-US" sz="2000" dirty="0"/>
              <a:t>(L</a:t>
            </a:r>
            <a:r>
              <a:rPr lang="en-US" sz="2000" baseline="-25000" dirty="0"/>
              <a:t>i</a:t>
            </a:r>
            <a:r>
              <a:rPr lang="en-US" sz="2000" dirty="0"/>
              <a:t>/2</a:t>
            </a:r>
            <a:r>
              <a:rPr lang="en-US" sz="2000" baseline="30000" dirty="0"/>
              <a:t>8j</a:t>
            </a:r>
            <a:r>
              <a:rPr lang="en-US" sz="2000" dirty="0"/>
              <a:t>) (mod 2</a:t>
            </a:r>
            <a:r>
              <a:rPr lang="en-US" sz="2000" baseline="30000" dirty="0"/>
              <a:t>8</a:t>
            </a:r>
            <a:r>
              <a:rPr lang="en-US" sz="2000" dirty="0"/>
              <a:t>)</a:t>
            </a:r>
          </a:p>
          <a:p>
            <a:pPr marL="457200" indent="-457200"/>
            <a:r>
              <a:rPr lang="en-US" sz="2000" dirty="0" err="1"/>
              <a:t>x</a:t>
            </a:r>
            <a:r>
              <a:rPr lang="en-US" sz="2000" baseline="-25000" dirty="0" err="1"/>
              <a:t>j</a:t>
            </a:r>
            <a:r>
              <a:rPr lang="en-US" sz="2000" dirty="0"/>
              <a:t>= </a:t>
            </a:r>
            <a:r>
              <a:rPr lang="en-US" sz="2000" dirty="0" err="1"/>
              <a:t>int</a:t>
            </a:r>
            <a:r>
              <a:rPr lang="en-US" sz="2000" dirty="0"/>
              <a:t>(X/2</a:t>
            </a:r>
            <a:r>
              <a:rPr lang="en-US" sz="2000" baseline="30000" dirty="0"/>
              <a:t>8j</a:t>
            </a:r>
            <a:r>
              <a:rPr lang="en-US" sz="2000" dirty="0"/>
              <a:t>) (mod 2</a:t>
            </a:r>
            <a:r>
              <a:rPr lang="en-US" sz="2000" baseline="30000" dirty="0"/>
              <a:t>8</a:t>
            </a:r>
            <a:r>
              <a:rPr lang="en-US" sz="2000" dirty="0"/>
              <a:t>)</a:t>
            </a:r>
          </a:p>
          <a:p>
            <a:pPr marL="457200" indent="-457200"/>
            <a:r>
              <a:rPr lang="en-US" sz="2000" dirty="0" err="1"/>
              <a:t>y</a:t>
            </a:r>
            <a:r>
              <a:rPr lang="en-US" sz="2000" baseline="-25000" dirty="0" err="1"/>
              <a:t>i,j</a:t>
            </a:r>
            <a:r>
              <a:rPr lang="en-US" sz="2000" dirty="0"/>
              <a:t>= </a:t>
            </a:r>
            <a:r>
              <a:rPr lang="en-US" sz="2000" dirty="0" err="1"/>
              <a:t>x</a:t>
            </a:r>
            <a:r>
              <a:rPr lang="en-US" sz="2000" baseline="-25000" dirty="0" err="1"/>
              <a:t>j</a:t>
            </a:r>
            <a:endParaRPr lang="en-US" sz="2000" dirty="0"/>
          </a:p>
          <a:p>
            <a:pPr marL="457200" indent="-457200"/>
            <a:endParaRPr lang="en-US" sz="2000" dirty="0"/>
          </a:p>
          <a:p>
            <a:pPr marL="457200" indent="-457200"/>
            <a:r>
              <a:rPr lang="en-US" sz="2000" dirty="0"/>
              <a:t>y</a:t>
            </a:r>
            <a:r>
              <a:rPr lang="en-US" sz="2000" baseline="-25000" dirty="0"/>
              <a:t>0</a:t>
            </a:r>
            <a:r>
              <a:rPr lang="en-US" sz="2000" dirty="0"/>
              <a:t>= q</a:t>
            </a:r>
            <a:r>
              <a:rPr lang="en-US" sz="2000" baseline="-25000" dirty="0"/>
              <a:t>1</a:t>
            </a:r>
            <a:r>
              <a:rPr lang="en-US" sz="2000" dirty="0"/>
              <a:t>[q</a:t>
            </a:r>
            <a:r>
              <a:rPr lang="en-US" sz="2000" baseline="-25000" dirty="0"/>
              <a:t>0</a:t>
            </a:r>
            <a:r>
              <a:rPr lang="en-US" sz="2000" dirty="0"/>
              <a:t>[q</a:t>
            </a:r>
            <a:r>
              <a:rPr lang="en-US" sz="2000" baseline="-25000" dirty="0"/>
              <a:t>0</a:t>
            </a:r>
            <a:r>
              <a:rPr lang="en-US" sz="2000" dirty="0"/>
              <a:t>[y</a:t>
            </a:r>
            <a:r>
              <a:rPr lang="en-US" sz="2000" baseline="-25000" dirty="0"/>
              <a:t>2,0</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1,0</a:t>
            </a:r>
            <a:r>
              <a:rPr lang="en-US" sz="2000" dirty="0">
                <a:sym typeface="Symbol" pitchFamily="18" charset="2"/>
              </a:rPr>
              <a:t>] ⨁l</a:t>
            </a:r>
            <a:r>
              <a:rPr lang="en-US" sz="2000" baseline="-25000" dirty="0">
                <a:sym typeface="Symbol" pitchFamily="18" charset="2"/>
              </a:rPr>
              <a:t>0,0</a:t>
            </a:r>
            <a:r>
              <a:rPr lang="en-US" sz="2000" dirty="0">
                <a:sym typeface="Symbol" pitchFamily="18" charset="2"/>
              </a:rPr>
              <a:t>]</a:t>
            </a:r>
          </a:p>
          <a:p>
            <a:pPr marL="457200" indent="-457200"/>
            <a:r>
              <a:rPr lang="en-US" sz="2000" dirty="0"/>
              <a:t>y</a:t>
            </a:r>
            <a:r>
              <a:rPr lang="en-US" sz="2000" baseline="-25000" dirty="0"/>
              <a:t>1</a:t>
            </a:r>
            <a:r>
              <a:rPr lang="en-US" sz="2000" dirty="0"/>
              <a:t>= q</a:t>
            </a:r>
            <a:r>
              <a:rPr lang="en-US" sz="2000" baseline="-25000" dirty="0"/>
              <a:t>0</a:t>
            </a:r>
            <a:r>
              <a:rPr lang="en-US" sz="2000" dirty="0"/>
              <a:t>[q</a:t>
            </a:r>
            <a:r>
              <a:rPr lang="en-US" sz="2000" baseline="-25000" dirty="0"/>
              <a:t>0</a:t>
            </a:r>
            <a:r>
              <a:rPr lang="en-US" sz="2000" dirty="0"/>
              <a:t>[q</a:t>
            </a:r>
            <a:r>
              <a:rPr lang="en-US" sz="2000" baseline="-25000" dirty="0"/>
              <a:t>1</a:t>
            </a:r>
            <a:r>
              <a:rPr lang="en-US" sz="2000" dirty="0"/>
              <a:t>[y</a:t>
            </a:r>
            <a:r>
              <a:rPr lang="en-US" sz="2000" baseline="-25000" dirty="0"/>
              <a:t>2,1</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1,1</a:t>
            </a:r>
            <a:r>
              <a:rPr lang="en-US" sz="2000" dirty="0">
                <a:sym typeface="Symbol" pitchFamily="18" charset="2"/>
              </a:rPr>
              <a:t>] ⨁l</a:t>
            </a:r>
            <a:r>
              <a:rPr lang="en-US" sz="2000" baseline="-25000" dirty="0">
                <a:sym typeface="Symbol" pitchFamily="18" charset="2"/>
              </a:rPr>
              <a:t>0,1</a:t>
            </a:r>
            <a:r>
              <a:rPr lang="en-US" sz="2000" dirty="0">
                <a:sym typeface="Symbol" pitchFamily="18" charset="2"/>
              </a:rPr>
              <a:t>]</a:t>
            </a:r>
            <a:endParaRPr lang="en-US" sz="2000" dirty="0"/>
          </a:p>
          <a:p>
            <a:pPr marL="457200" indent="-457200"/>
            <a:r>
              <a:rPr lang="en-US" sz="2000" dirty="0"/>
              <a:t>y</a:t>
            </a:r>
            <a:r>
              <a:rPr lang="en-US" sz="2000" baseline="-25000" dirty="0"/>
              <a:t>2</a:t>
            </a:r>
            <a:r>
              <a:rPr lang="en-US" sz="2000" dirty="0"/>
              <a:t>= q</a:t>
            </a:r>
            <a:r>
              <a:rPr lang="en-US" sz="2000" baseline="-25000" dirty="0"/>
              <a:t>1</a:t>
            </a:r>
            <a:r>
              <a:rPr lang="en-US" sz="2000" dirty="0"/>
              <a:t>[q</a:t>
            </a:r>
            <a:r>
              <a:rPr lang="en-US" sz="2000" baseline="-25000" dirty="0"/>
              <a:t>1</a:t>
            </a:r>
            <a:r>
              <a:rPr lang="en-US" sz="2000" dirty="0"/>
              <a:t>[q</a:t>
            </a:r>
            <a:r>
              <a:rPr lang="en-US" sz="2000" baseline="-25000" dirty="0"/>
              <a:t>0</a:t>
            </a:r>
            <a:r>
              <a:rPr lang="en-US" sz="2000" dirty="0"/>
              <a:t>[y</a:t>
            </a:r>
            <a:r>
              <a:rPr lang="en-US" sz="2000" baseline="-25000" dirty="0"/>
              <a:t>2,2</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1,2</a:t>
            </a:r>
            <a:r>
              <a:rPr lang="en-US" sz="2000" dirty="0">
                <a:sym typeface="Symbol" pitchFamily="18" charset="2"/>
              </a:rPr>
              <a:t>] ⨁l</a:t>
            </a:r>
            <a:r>
              <a:rPr lang="en-US" sz="2000" baseline="-25000" dirty="0">
                <a:sym typeface="Symbol" pitchFamily="18" charset="2"/>
              </a:rPr>
              <a:t>0,2</a:t>
            </a:r>
            <a:r>
              <a:rPr lang="en-US" sz="2000" dirty="0">
                <a:sym typeface="Symbol" pitchFamily="18" charset="2"/>
              </a:rPr>
              <a:t>]</a:t>
            </a:r>
            <a:endParaRPr lang="en-US" sz="2000" dirty="0"/>
          </a:p>
          <a:p>
            <a:pPr marL="457200" indent="-457200"/>
            <a:r>
              <a:rPr lang="en-US" sz="2000" dirty="0"/>
              <a:t>y</a:t>
            </a:r>
            <a:r>
              <a:rPr lang="en-US" sz="2000" baseline="-25000" dirty="0"/>
              <a:t>3</a:t>
            </a:r>
            <a:r>
              <a:rPr lang="en-US" sz="2000" dirty="0"/>
              <a:t>= q</a:t>
            </a:r>
            <a:r>
              <a:rPr lang="en-US" sz="2000" baseline="-25000" dirty="0"/>
              <a:t>0</a:t>
            </a:r>
            <a:r>
              <a:rPr lang="en-US" sz="2000" dirty="0"/>
              <a:t>[q</a:t>
            </a:r>
            <a:r>
              <a:rPr lang="en-US" sz="2000" baseline="-25000" dirty="0"/>
              <a:t>1</a:t>
            </a:r>
            <a:r>
              <a:rPr lang="en-US" sz="2000" dirty="0"/>
              <a:t>[q</a:t>
            </a:r>
            <a:r>
              <a:rPr lang="en-US" sz="2000" baseline="-25000" dirty="0"/>
              <a:t>1</a:t>
            </a:r>
            <a:r>
              <a:rPr lang="en-US" sz="2000" dirty="0"/>
              <a:t>[y</a:t>
            </a:r>
            <a:r>
              <a:rPr lang="en-US" sz="2000" baseline="-25000" dirty="0"/>
              <a:t>2,3</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1,3</a:t>
            </a:r>
            <a:r>
              <a:rPr lang="en-US" sz="2000" dirty="0">
                <a:sym typeface="Symbol" pitchFamily="18" charset="2"/>
              </a:rPr>
              <a:t>] ⨁l</a:t>
            </a:r>
            <a:r>
              <a:rPr lang="en-US" sz="2000" baseline="-25000" dirty="0">
                <a:sym typeface="Symbol" pitchFamily="18" charset="2"/>
              </a:rPr>
              <a:t>0,3</a:t>
            </a:r>
            <a:r>
              <a:rPr lang="en-US" sz="2000" dirty="0">
                <a:sym typeface="Symbol" pitchFamily="18" charset="2"/>
              </a:rPr>
              <a:t>]</a:t>
            </a:r>
            <a:endParaRPr lang="en-US" sz="2000" dirty="0"/>
          </a:p>
          <a:p>
            <a:pPr marL="457200" indent="-457200"/>
            <a:endParaRPr lang="en-US" sz="2000" dirty="0"/>
          </a:p>
          <a:p>
            <a:pPr marL="457200" indent="-457200"/>
            <a:r>
              <a:rPr lang="en-US" sz="2000" dirty="0"/>
              <a:t>(z</a:t>
            </a:r>
            <a:r>
              <a:rPr lang="en-US" sz="2000" baseline="-25000" dirty="0"/>
              <a:t>0</a:t>
            </a:r>
            <a:r>
              <a:rPr lang="en-US" sz="2000" dirty="0"/>
              <a:t>, z</a:t>
            </a:r>
            <a:r>
              <a:rPr lang="en-US" sz="2000" baseline="-25000" dirty="0"/>
              <a:t>1</a:t>
            </a:r>
            <a:r>
              <a:rPr lang="en-US" sz="2000" dirty="0"/>
              <a:t>, z</a:t>
            </a:r>
            <a:r>
              <a:rPr lang="en-US" sz="2000" baseline="-25000" dirty="0"/>
              <a:t>2</a:t>
            </a:r>
            <a:r>
              <a:rPr lang="en-US" sz="2000" dirty="0"/>
              <a:t>, z</a:t>
            </a:r>
            <a:r>
              <a:rPr lang="en-US" sz="2000" baseline="-25000" dirty="0"/>
              <a:t>3</a:t>
            </a:r>
            <a:r>
              <a:rPr lang="en-US" sz="2000" dirty="0"/>
              <a:t>)</a:t>
            </a:r>
            <a:r>
              <a:rPr lang="en-US" sz="2000" baseline="30000" dirty="0"/>
              <a:t>T</a:t>
            </a:r>
            <a:r>
              <a:rPr lang="en-US" sz="2000" dirty="0"/>
              <a:t>= MDS(y</a:t>
            </a:r>
            <a:r>
              <a:rPr lang="en-US" sz="2000" baseline="-25000" dirty="0"/>
              <a:t>0</a:t>
            </a:r>
            <a:r>
              <a:rPr lang="en-US" sz="2000" dirty="0"/>
              <a:t>, y</a:t>
            </a:r>
            <a:r>
              <a:rPr lang="en-US" sz="2000" baseline="-25000" dirty="0"/>
              <a:t>1</a:t>
            </a:r>
            <a:r>
              <a:rPr lang="en-US" sz="2000" dirty="0"/>
              <a:t>, y</a:t>
            </a:r>
            <a:r>
              <a:rPr lang="en-US" sz="2000" baseline="-25000" dirty="0"/>
              <a:t>2</a:t>
            </a:r>
            <a:r>
              <a:rPr lang="en-US" sz="2000" dirty="0"/>
              <a:t>,y</a:t>
            </a:r>
            <a:r>
              <a:rPr lang="en-US" sz="2000" baseline="-25000" dirty="0"/>
              <a:t>3</a:t>
            </a:r>
            <a:r>
              <a:rPr lang="en-US" sz="2000" dirty="0"/>
              <a:t>)</a:t>
            </a:r>
            <a:r>
              <a:rPr lang="en-US" sz="2000" baseline="30000" dirty="0"/>
              <a:t>T</a:t>
            </a:r>
          </a:p>
          <a:p>
            <a:pPr marL="457200" indent="-457200"/>
            <a:endParaRPr lang="en-US" sz="2000" dirty="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p:txBody>
          <a:bodyPr/>
          <a:lstStyle/>
          <a:p>
            <a:pPr>
              <a:defRPr/>
            </a:pPr>
            <a:fld id="{EDEE4094-A55B-4939-AA91-235621D0B666}" type="slidenum">
              <a:rPr lang="en-US"/>
              <a:pPr>
                <a:defRPr/>
              </a:pPr>
              <a:t>26</a:t>
            </a:fld>
            <a:endParaRPr lang="en-US"/>
          </a:p>
        </p:txBody>
      </p:sp>
      <p:sp>
        <p:nvSpPr>
          <p:cNvPr id="211972" name="Rectangle 2"/>
          <p:cNvSpPr>
            <a:spLocks noGrp="1" noChangeArrowheads="1"/>
          </p:cNvSpPr>
          <p:nvPr>
            <p:ph type="title"/>
          </p:nvPr>
        </p:nvSpPr>
        <p:spPr>
          <a:xfrm>
            <a:off x="685800" y="76200"/>
            <a:ext cx="7772400" cy="685800"/>
          </a:xfrm>
        </p:spPr>
        <p:txBody>
          <a:bodyPr/>
          <a:lstStyle/>
          <a:p>
            <a:r>
              <a:rPr lang="en-US" sz="3600" dirty="0"/>
              <a:t>The Function h</a:t>
            </a:r>
          </a:p>
        </p:txBody>
      </p:sp>
      <p:sp>
        <p:nvSpPr>
          <p:cNvPr id="21197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1975" name="Text Box 7"/>
          <p:cNvSpPr txBox="1">
            <a:spLocks noChangeArrowheads="1"/>
          </p:cNvSpPr>
          <p:nvPr/>
        </p:nvSpPr>
        <p:spPr bwMode="auto">
          <a:xfrm>
            <a:off x="4497388" y="2422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1976" name="Rectangle 8"/>
          <p:cNvSpPr>
            <a:spLocks noChangeArrowheads="1"/>
          </p:cNvSpPr>
          <p:nvPr/>
        </p:nvSpPr>
        <p:spPr bwMode="auto">
          <a:xfrm>
            <a:off x="2895600" y="5365750"/>
            <a:ext cx="34290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MDS</a:t>
            </a:r>
          </a:p>
        </p:txBody>
      </p:sp>
      <p:sp>
        <p:nvSpPr>
          <p:cNvPr id="211977" name="Rectangle 9"/>
          <p:cNvSpPr>
            <a:spLocks noChangeArrowheads="1"/>
          </p:cNvSpPr>
          <p:nvPr/>
        </p:nvSpPr>
        <p:spPr bwMode="auto">
          <a:xfrm>
            <a:off x="30480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78" name="Rectangle 11"/>
          <p:cNvSpPr>
            <a:spLocks noChangeArrowheads="1"/>
          </p:cNvSpPr>
          <p:nvPr/>
        </p:nvSpPr>
        <p:spPr bwMode="auto">
          <a:xfrm>
            <a:off x="39624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79" name="Rectangle 12"/>
          <p:cNvSpPr>
            <a:spLocks noChangeArrowheads="1"/>
          </p:cNvSpPr>
          <p:nvPr/>
        </p:nvSpPr>
        <p:spPr bwMode="auto">
          <a:xfrm>
            <a:off x="48006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0" name="Rectangle 13"/>
          <p:cNvSpPr>
            <a:spLocks noChangeArrowheads="1"/>
          </p:cNvSpPr>
          <p:nvPr/>
        </p:nvSpPr>
        <p:spPr bwMode="auto">
          <a:xfrm>
            <a:off x="56388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1" name="Rectangle 14"/>
          <p:cNvSpPr>
            <a:spLocks noChangeArrowheads="1"/>
          </p:cNvSpPr>
          <p:nvPr/>
        </p:nvSpPr>
        <p:spPr bwMode="auto">
          <a:xfrm>
            <a:off x="30480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2" name="Rectangle 15"/>
          <p:cNvSpPr>
            <a:spLocks noChangeArrowheads="1"/>
          </p:cNvSpPr>
          <p:nvPr/>
        </p:nvSpPr>
        <p:spPr bwMode="auto">
          <a:xfrm>
            <a:off x="39624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3" name="Rectangle 16"/>
          <p:cNvSpPr>
            <a:spLocks noChangeArrowheads="1"/>
          </p:cNvSpPr>
          <p:nvPr/>
        </p:nvSpPr>
        <p:spPr bwMode="auto">
          <a:xfrm>
            <a:off x="48006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4" name="Rectangle 17"/>
          <p:cNvSpPr>
            <a:spLocks noChangeArrowheads="1"/>
          </p:cNvSpPr>
          <p:nvPr/>
        </p:nvSpPr>
        <p:spPr bwMode="auto">
          <a:xfrm>
            <a:off x="56388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5" name="Line 23"/>
          <p:cNvSpPr>
            <a:spLocks noChangeShapeType="1"/>
          </p:cNvSpPr>
          <p:nvPr/>
        </p:nvSpPr>
        <p:spPr bwMode="auto">
          <a:xfrm>
            <a:off x="3124200" y="3429000"/>
            <a:ext cx="2667000" cy="0"/>
          </a:xfrm>
          <a:prstGeom prst="line">
            <a:avLst/>
          </a:prstGeom>
          <a:noFill/>
          <a:ln w="12700" cap="sq">
            <a:noFill/>
            <a:round/>
            <a:headEnd/>
            <a:tailEnd/>
          </a:ln>
        </p:spPr>
        <p:txBody>
          <a:bodyPr wrap="none" anchor="ctr">
            <a:spAutoFit/>
          </a:bodyPr>
          <a:lstStyle/>
          <a:p>
            <a:endParaRPr lang="en-US"/>
          </a:p>
        </p:txBody>
      </p:sp>
      <p:sp>
        <p:nvSpPr>
          <p:cNvPr id="211986" name="Line 27"/>
          <p:cNvSpPr>
            <a:spLocks noChangeShapeType="1"/>
          </p:cNvSpPr>
          <p:nvPr/>
        </p:nvSpPr>
        <p:spPr bwMode="auto">
          <a:xfrm>
            <a:off x="3276600" y="13716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87" name="Line 28"/>
          <p:cNvSpPr>
            <a:spLocks noChangeShapeType="1"/>
          </p:cNvSpPr>
          <p:nvPr/>
        </p:nvSpPr>
        <p:spPr bwMode="auto">
          <a:xfrm>
            <a:off x="4648200" y="9906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1988" name="Line 29"/>
          <p:cNvSpPr>
            <a:spLocks noChangeShapeType="1"/>
          </p:cNvSpPr>
          <p:nvPr/>
        </p:nvSpPr>
        <p:spPr bwMode="auto">
          <a:xfrm>
            <a:off x="32766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89" name="Line 33"/>
          <p:cNvSpPr>
            <a:spLocks noChangeShapeType="1"/>
          </p:cNvSpPr>
          <p:nvPr/>
        </p:nvSpPr>
        <p:spPr bwMode="auto">
          <a:xfrm>
            <a:off x="41910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0" name="Line 34"/>
          <p:cNvSpPr>
            <a:spLocks noChangeShapeType="1"/>
          </p:cNvSpPr>
          <p:nvPr/>
        </p:nvSpPr>
        <p:spPr bwMode="auto">
          <a:xfrm>
            <a:off x="50292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1" name="Line 35"/>
          <p:cNvSpPr>
            <a:spLocks noChangeShapeType="1"/>
          </p:cNvSpPr>
          <p:nvPr/>
        </p:nvSpPr>
        <p:spPr bwMode="auto">
          <a:xfrm>
            <a:off x="58674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2" name="Line 36"/>
          <p:cNvSpPr>
            <a:spLocks noChangeShapeType="1"/>
          </p:cNvSpPr>
          <p:nvPr/>
        </p:nvSpPr>
        <p:spPr bwMode="auto">
          <a:xfrm>
            <a:off x="2362200" y="2590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1993" name="Text Box 37"/>
          <p:cNvSpPr txBox="1">
            <a:spLocks noChangeArrowheads="1"/>
          </p:cNvSpPr>
          <p:nvPr/>
        </p:nvSpPr>
        <p:spPr bwMode="auto">
          <a:xfrm>
            <a:off x="1981200" y="2362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1</a:t>
            </a:r>
          </a:p>
        </p:txBody>
      </p:sp>
      <p:sp>
        <p:nvSpPr>
          <p:cNvPr id="211994" name="Line 39"/>
          <p:cNvSpPr>
            <a:spLocks noChangeShapeType="1"/>
          </p:cNvSpPr>
          <p:nvPr/>
        </p:nvSpPr>
        <p:spPr bwMode="auto">
          <a:xfrm>
            <a:off x="3276600" y="2286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95" name="Line 40"/>
          <p:cNvSpPr>
            <a:spLocks noChangeShapeType="1"/>
          </p:cNvSpPr>
          <p:nvPr/>
        </p:nvSpPr>
        <p:spPr bwMode="auto">
          <a:xfrm>
            <a:off x="32766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6" name="Line 41"/>
          <p:cNvSpPr>
            <a:spLocks noChangeShapeType="1"/>
          </p:cNvSpPr>
          <p:nvPr/>
        </p:nvSpPr>
        <p:spPr bwMode="auto">
          <a:xfrm>
            <a:off x="41910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7" name="Line 42"/>
          <p:cNvSpPr>
            <a:spLocks noChangeShapeType="1"/>
          </p:cNvSpPr>
          <p:nvPr/>
        </p:nvSpPr>
        <p:spPr bwMode="auto">
          <a:xfrm>
            <a:off x="50292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8" name="Line 43"/>
          <p:cNvSpPr>
            <a:spLocks noChangeShapeType="1"/>
          </p:cNvSpPr>
          <p:nvPr/>
        </p:nvSpPr>
        <p:spPr bwMode="auto">
          <a:xfrm>
            <a:off x="58674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9" name="Line 44"/>
          <p:cNvSpPr>
            <a:spLocks noChangeShapeType="1"/>
          </p:cNvSpPr>
          <p:nvPr/>
        </p:nvSpPr>
        <p:spPr bwMode="auto">
          <a:xfrm>
            <a:off x="4648200" y="2286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0" name="Line 45"/>
          <p:cNvSpPr>
            <a:spLocks noChangeShapeType="1"/>
          </p:cNvSpPr>
          <p:nvPr/>
        </p:nvSpPr>
        <p:spPr bwMode="auto">
          <a:xfrm>
            <a:off x="3276600" y="2927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01" name="Line 46"/>
          <p:cNvSpPr>
            <a:spLocks noChangeShapeType="1"/>
          </p:cNvSpPr>
          <p:nvPr/>
        </p:nvSpPr>
        <p:spPr bwMode="auto">
          <a:xfrm>
            <a:off x="32766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2" name="Line 47"/>
          <p:cNvSpPr>
            <a:spLocks noChangeShapeType="1"/>
          </p:cNvSpPr>
          <p:nvPr/>
        </p:nvSpPr>
        <p:spPr bwMode="auto">
          <a:xfrm>
            <a:off x="41910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3" name="Line 48"/>
          <p:cNvSpPr>
            <a:spLocks noChangeShapeType="1"/>
          </p:cNvSpPr>
          <p:nvPr/>
        </p:nvSpPr>
        <p:spPr bwMode="auto">
          <a:xfrm>
            <a:off x="50292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4" name="Line 49"/>
          <p:cNvSpPr>
            <a:spLocks noChangeShapeType="1"/>
          </p:cNvSpPr>
          <p:nvPr/>
        </p:nvSpPr>
        <p:spPr bwMode="auto">
          <a:xfrm>
            <a:off x="58674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5" name="Line 50"/>
          <p:cNvSpPr>
            <a:spLocks noChangeShapeType="1"/>
          </p:cNvSpPr>
          <p:nvPr/>
        </p:nvSpPr>
        <p:spPr bwMode="auto">
          <a:xfrm>
            <a:off x="4648200" y="2667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6" name="Text Box 51"/>
          <p:cNvSpPr txBox="1">
            <a:spLocks noChangeArrowheads="1"/>
          </p:cNvSpPr>
          <p:nvPr/>
        </p:nvSpPr>
        <p:spPr bwMode="auto">
          <a:xfrm>
            <a:off x="4497388" y="3946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2007" name="Rectangle 52"/>
          <p:cNvSpPr>
            <a:spLocks noChangeArrowheads="1"/>
          </p:cNvSpPr>
          <p:nvPr/>
        </p:nvSpPr>
        <p:spPr bwMode="auto">
          <a:xfrm>
            <a:off x="30480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08" name="Rectangle 53"/>
          <p:cNvSpPr>
            <a:spLocks noChangeArrowheads="1"/>
          </p:cNvSpPr>
          <p:nvPr/>
        </p:nvSpPr>
        <p:spPr bwMode="auto">
          <a:xfrm>
            <a:off x="39624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09" name="Rectangle 54"/>
          <p:cNvSpPr>
            <a:spLocks noChangeArrowheads="1"/>
          </p:cNvSpPr>
          <p:nvPr/>
        </p:nvSpPr>
        <p:spPr bwMode="auto">
          <a:xfrm>
            <a:off x="48006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10" name="Rectangle 55"/>
          <p:cNvSpPr>
            <a:spLocks noChangeArrowheads="1"/>
          </p:cNvSpPr>
          <p:nvPr/>
        </p:nvSpPr>
        <p:spPr bwMode="auto">
          <a:xfrm>
            <a:off x="56388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11" name="Line 56"/>
          <p:cNvSpPr>
            <a:spLocks noChangeShapeType="1"/>
          </p:cNvSpPr>
          <p:nvPr/>
        </p:nvSpPr>
        <p:spPr bwMode="auto">
          <a:xfrm>
            <a:off x="2362200" y="4114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2012" name="Text Box 57"/>
          <p:cNvSpPr txBox="1">
            <a:spLocks noChangeArrowheads="1"/>
          </p:cNvSpPr>
          <p:nvPr/>
        </p:nvSpPr>
        <p:spPr bwMode="auto">
          <a:xfrm>
            <a:off x="1981200" y="3886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0</a:t>
            </a:r>
          </a:p>
        </p:txBody>
      </p:sp>
      <p:sp>
        <p:nvSpPr>
          <p:cNvPr id="212013" name="Line 58"/>
          <p:cNvSpPr>
            <a:spLocks noChangeShapeType="1"/>
          </p:cNvSpPr>
          <p:nvPr/>
        </p:nvSpPr>
        <p:spPr bwMode="auto">
          <a:xfrm>
            <a:off x="3276600" y="3810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14" name="Line 59"/>
          <p:cNvSpPr>
            <a:spLocks noChangeShapeType="1"/>
          </p:cNvSpPr>
          <p:nvPr/>
        </p:nvSpPr>
        <p:spPr bwMode="auto">
          <a:xfrm>
            <a:off x="32766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5" name="Line 60"/>
          <p:cNvSpPr>
            <a:spLocks noChangeShapeType="1"/>
          </p:cNvSpPr>
          <p:nvPr/>
        </p:nvSpPr>
        <p:spPr bwMode="auto">
          <a:xfrm>
            <a:off x="41910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6" name="Line 61"/>
          <p:cNvSpPr>
            <a:spLocks noChangeShapeType="1"/>
          </p:cNvSpPr>
          <p:nvPr/>
        </p:nvSpPr>
        <p:spPr bwMode="auto">
          <a:xfrm>
            <a:off x="50292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7" name="Line 62"/>
          <p:cNvSpPr>
            <a:spLocks noChangeShapeType="1"/>
          </p:cNvSpPr>
          <p:nvPr/>
        </p:nvSpPr>
        <p:spPr bwMode="auto">
          <a:xfrm>
            <a:off x="58674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8" name="Line 63"/>
          <p:cNvSpPr>
            <a:spLocks noChangeShapeType="1"/>
          </p:cNvSpPr>
          <p:nvPr/>
        </p:nvSpPr>
        <p:spPr bwMode="auto">
          <a:xfrm>
            <a:off x="4648200" y="3810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9" name="Line 64"/>
          <p:cNvSpPr>
            <a:spLocks noChangeShapeType="1"/>
          </p:cNvSpPr>
          <p:nvPr/>
        </p:nvSpPr>
        <p:spPr bwMode="auto">
          <a:xfrm>
            <a:off x="3276600" y="4451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0" name="Line 65"/>
          <p:cNvSpPr>
            <a:spLocks noChangeShapeType="1"/>
          </p:cNvSpPr>
          <p:nvPr/>
        </p:nvSpPr>
        <p:spPr bwMode="auto">
          <a:xfrm>
            <a:off x="32766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1" name="Line 66"/>
          <p:cNvSpPr>
            <a:spLocks noChangeShapeType="1"/>
          </p:cNvSpPr>
          <p:nvPr/>
        </p:nvSpPr>
        <p:spPr bwMode="auto">
          <a:xfrm>
            <a:off x="41910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2" name="Line 67"/>
          <p:cNvSpPr>
            <a:spLocks noChangeShapeType="1"/>
          </p:cNvSpPr>
          <p:nvPr/>
        </p:nvSpPr>
        <p:spPr bwMode="auto">
          <a:xfrm>
            <a:off x="50292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3" name="Line 68"/>
          <p:cNvSpPr>
            <a:spLocks noChangeShapeType="1"/>
          </p:cNvSpPr>
          <p:nvPr/>
        </p:nvSpPr>
        <p:spPr bwMode="auto">
          <a:xfrm>
            <a:off x="58674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4" name="Line 69"/>
          <p:cNvSpPr>
            <a:spLocks noChangeShapeType="1"/>
          </p:cNvSpPr>
          <p:nvPr/>
        </p:nvSpPr>
        <p:spPr bwMode="auto">
          <a:xfrm>
            <a:off x="4648200" y="4191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5" name="Line 70"/>
          <p:cNvSpPr>
            <a:spLocks noChangeShapeType="1"/>
          </p:cNvSpPr>
          <p:nvPr/>
        </p:nvSpPr>
        <p:spPr bwMode="auto">
          <a:xfrm>
            <a:off x="4495800" y="57912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2026" name="Line 71"/>
          <p:cNvSpPr>
            <a:spLocks noChangeShapeType="1"/>
          </p:cNvSpPr>
          <p:nvPr/>
        </p:nvSpPr>
        <p:spPr bwMode="auto">
          <a:xfrm>
            <a:off x="3276600" y="51054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7" name="Line 72"/>
          <p:cNvSpPr>
            <a:spLocks noChangeShapeType="1"/>
          </p:cNvSpPr>
          <p:nvPr/>
        </p:nvSpPr>
        <p:spPr bwMode="auto">
          <a:xfrm>
            <a:off x="32766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8" name="Line 73"/>
          <p:cNvSpPr>
            <a:spLocks noChangeShapeType="1"/>
          </p:cNvSpPr>
          <p:nvPr/>
        </p:nvSpPr>
        <p:spPr bwMode="auto">
          <a:xfrm>
            <a:off x="41910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9" name="Line 74"/>
          <p:cNvSpPr>
            <a:spLocks noChangeShapeType="1"/>
          </p:cNvSpPr>
          <p:nvPr/>
        </p:nvSpPr>
        <p:spPr bwMode="auto">
          <a:xfrm>
            <a:off x="50292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30" name="Line 75"/>
          <p:cNvSpPr>
            <a:spLocks noChangeShapeType="1"/>
          </p:cNvSpPr>
          <p:nvPr/>
        </p:nvSpPr>
        <p:spPr bwMode="auto">
          <a:xfrm>
            <a:off x="58674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62" name="Date Placeholder 61"/>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p:txBody>
          <a:bodyPr/>
          <a:lstStyle/>
          <a:p>
            <a:pPr>
              <a:defRPr/>
            </a:pPr>
            <a:fld id="{73661E5F-6593-45A2-BBCD-2A820B2169F3}" type="slidenum">
              <a:rPr lang="en-US"/>
              <a:pPr>
                <a:defRPr/>
              </a:pPr>
              <a:t>27</a:t>
            </a:fld>
            <a:endParaRPr lang="en-US"/>
          </a:p>
        </p:txBody>
      </p:sp>
      <p:sp>
        <p:nvSpPr>
          <p:cNvPr id="212996" name="Rectangle 2"/>
          <p:cNvSpPr>
            <a:spLocks noGrp="1" noChangeArrowheads="1"/>
          </p:cNvSpPr>
          <p:nvPr>
            <p:ph type="title"/>
          </p:nvPr>
        </p:nvSpPr>
        <p:spPr>
          <a:xfrm>
            <a:off x="685800" y="76200"/>
            <a:ext cx="7772400" cy="838200"/>
          </a:xfrm>
        </p:spPr>
        <p:txBody>
          <a:bodyPr/>
          <a:lstStyle/>
          <a:p>
            <a:r>
              <a:rPr lang="en-US" sz="3600"/>
              <a:t>q</a:t>
            </a:r>
            <a:r>
              <a:rPr lang="en-US" sz="3600" baseline="-25000"/>
              <a:t>0</a:t>
            </a:r>
            <a:r>
              <a:rPr lang="en-US" sz="3600"/>
              <a:t>, q</a:t>
            </a:r>
            <a:r>
              <a:rPr lang="en-US" sz="3600" baseline="-25000"/>
              <a:t>1</a:t>
            </a:r>
          </a:p>
        </p:txBody>
      </p:sp>
      <p:sp>
        <p:nvSpPr>
          <p:cNvPr id="21299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299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2999" name="Text Box 5"/>
          <p:cNvSpPr txBox="1">
            <a:spLocks noChangeArrowheads="1"/>
          </p:cNvSpPr>
          <p:nvPr/>
        </p:nvSpPr>
        <p:spPr bwMode="auto">
          <a:xfrm>
            <a:off x="533400" y="1524000"/>
            <a:ext cx="8534400" cy="4349909"/>
          </a:xfrm>
          <a:prstGeom prst="rect">
            <a:avLst/>
          </a:prstGeom>
          <a:noFill/>
          <a:ln w="12700" cap="sq">
            <a:noFill/>
            <a:miter lim="800000"/>
            <a:headEnd/>
            <a:tailEnd/>
          </a:ln>
        </p:spPr>
        <p:txBody>
          <a:bodyPr>
            <a:spAutoFit/>
          </a:bodyPr>
          <a:lstStyle/>
          <a:p>
            <a:pPr marL="457200" indent="-457200">
              <a:spcBef>
                <a:spcPts val="200"/>
              </a:spcBef>
            </a:pPr>
            <a:r>
              <a:rPr lang="en-US" sz="2000" dirty="0"/>
              <a:t>For q</a:t>
            </a:r>
            <a:r>
              <a:rPr lang="en-US" sz="2000" baseline="-25000" dirty="0"/>
              <a:t>0</a:t>
            </a:r>
          </a:p>
          <a:p>
            <a:pPr marL="914400" lvl="1" indent="-457200">
              <a:spcBef>
                <a:spcPts val="200"/>
              </a:spcBef>
            </a:pPr>
            <a:r>
              <a:rPr lang="en-US" sz="2000" dirty="0"/>
              <a:t>t</a:t>
            </a:r>
            <a:r>
              <a:rPr lang="en-US" sz="2000" baseline="-25000" dirty="0"/>
              <a:t>0</a:t>
            </a:r>
            <a:r>
              <a:rPr lang="en-US" sz="2000" dirty="0"/>
              <a:t>= [8 1 7 d 6 f 3 2 0 b 5 9 e c a 4]</a:t>
            </a:r>
          </a:p>
          <a:p>
            <a:pPr marL="914400" lvl="1" indent="-457200">
              <a:spcBef>
                <a:spcPts val="200"/>
              </a:spcBef>
            </a:pPr>
            <a:r>
              <a:rPr lang="en-US" sz="2000" dirty="0"/>
              <a:t>t</a:t>
            </a:r>
            <a:r>
              <a:rPr lang="en-US" sz="2000" baseline="-25000" dirty="0"/>
              <a:t>1</a:t>
            </a:r>
            <a:r>
              <a:rPr lang="en-US" sz="2000" dirty="0"/>
              <a:t>= [e c b 8 1 2 3 5 f 4 a 6 7 0 9 d]</a:t>
            </a:r>
          </a:p>
          <a:p>
            <a:pPr marL="914400" lvl="1" indent="-457200">
              <a:spcBef>
                <a:spcPts val="200"/>
              </a:spcBef>
            </a:pPr>
            <a:r>
              <a:rPr lang="en-US" sz="2000" dirty="0"/>
              <a:t>t</a:t>
            </a:r>
            <a:r>
              <a:rPr lang="en-US" sz="2000" baseline="-25000" dirty="0"/>
              <a:t>2</a:t>
            </a:r>
            <a:r>
              <a:rPr lang="en-US" sz="2000" dirty="0"/>
              <a:t>= [b a 5 e 6 d 9 0 c 8 f 3 2 4 7 1]</a:t>
            </a:r>
          </a:p>
          <a:p>
            <a:pPr marL="914400" lvl="1" indent="-457200">
              <a:spcBef>
                <a:spcPts val="200"/>
              </a:spcBef>
            </a:pPr>
            <a:r>
              <a:rPr lang="en-US" sz="2000" dirty="0"/>
              <a:t>t</a:t>
            </a:r>
            <a:r>
              <a:rPr lang="en-US" sz="2000" baseline="-25000" dirty="0"/>
              <a:t>3</a:t>
            </a:r>
            <a:r>
              <a:rPr lang="en-US" sz="2000" dirty="0"/>
              <a:t>= [d 7 f 4 1 2 6 e 9 b 3 0 8 5 c a]</a:t>
            </a:r>
          </a:p>
          <a:p>
            <a:pPr marL="457200" indent="-457200">
              <a:spcBef>
                <a:spcPts val="200"/>
              </a:spcBef>
            </a:pPr>
            <a:endParaRPr lang="en-US" sz="2000" dirty="0"/>
          </a:p>
          <a:p>
            <a:pPr marL="457200" indent="-457200">
              <a:spcBef>
                <a:spcPts val="200"/>
              </a:spcBef>
            </a:pPr>
            <a:r>
              <a:rPr lang="en-US" sz="2000" dirty="0"/>
              <a:t>For q</a:t>
            </a:r>
            <a:r>
              <a:rPr lang="en-US" sz="2000" baseline="-25000" dirty="0"/>
              <a:t>1</a:t>
            </a:r>
          </a:p>
          <a:p>
            <a:pPr marL="914400" lvl="1" indent="-457200">
              <a:spcBef>
                <a:spcPts val="200"/>
              </a:spcBef>
            </a:pPr>
            <a:r>
              <a:rPr lang="en-US" sz="2000" dirty="0"/>
              <a:t>t</a:t>
            </a:r>
            <a:r>
              <a:rPr lang="en-US" sz="2000" baseline="-25000" dirty="0"/>
              <a:t>0</a:t>
            </a:r>
            <a:r>
              <a:rPr lang="en-US" sz="2000" dirty="0"/>
              <a:t>= [2 8 b d f 7 6 e 3 1 9 4 0 a c 5]</a:t>
            </a:r>
          </a:p>
          <a:p>
            <a:pPr marL="914400" lvl="1" indent="-457200">
              <a:spcBef>
                <a:spcPts val="200"/>
              </a:spcBef>
            </a:pPr>
            <a:r>
              <a:rPr lang="en-US" sz="2000" dirty="0"/>
              <a:t>t</a:t>
            </a:r>
            <a:r>
              <a:rPr lang="en-US" sz="2000" baseline="-25000" dirty="0"/>
              <a:t>1</a:t>
            </a:r>
            <a:r>
              <a:rPr lang="en-US" sz="2000" dirty="0"/>
              <a:t>= [1 e 2 b 4 c 3 7 6 d a 5 f 9 0 8]</a:t>
            </a:r>
          </a:p>
          <a:p>
            <a:pPr marL="914400" lvl="1" indent="-457200">
              <a:spcBef>
                <a:spcPts val="200"/>
              </a:spcBef>
            </a:pPr>
            <a:r>
              <a:rPr lang="en-US" sz="2000" dirty="0"/>
              <a:t>t</a:t>
            </a:r>
            <a:r>
              <a:rPr lang="en-US" sz="2000" baseline="-25000" dirty="0"/>
              <a:t>2</a:t>
            </a:r>
            <a:r>
              <a:rPr lang="en-US" sz="2000" dirty="0"/>
              <a:t>= [4 c 7 5 1 6 9 a 0 e d 8 2 b 3 f]</a:t>
            </a:r>
          </a:p>
          <a:p>
            <a:pPr marL="914400" lvl="1" indent="-457200">
              <a:spcBef>
                <a:spcPts val="200"/>
              </a:spcBef>
            </a:pPr>
            <a:r>
              <a:rPr lang="en-US" sz="2000" dirty="0"/>
              <a:t>t</a:t>
            </a:r>
            <a:r>
              <a:rPr lang="en-US" sz="2000" baseline="-25000" dirty="0"/>
              <a:t>3</a:t>
            </a:r>
            <a:r>
              <a:rPr lang="en-US" sz="2000" dirty="0"/>
              <a:t>= [b 9 5 1 c 3 d e 6 4 7 f 2 0 8 a]</a:t>
            </a:r>
          </a:p>
          <a:p>
            <a:pPr marL="457200" indent="-457200"/>
            <a:endParaRPr lang="en-US" sz="2000" dirty="0"/>
          </a:p>
          <a:p>
            <a:pPr marL="457200" indent="-457200"/>
            <a:endParaRPr lang="en-US" sz="2000" dirty="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p:txBody>
          <a:bodyPr/>
          <a:lstStyle/>
          <a:p>
            <a:pPr>
              <a:defRPr/>
            </a:pPr>
            <a:fld id="{2FC3BAB1-321C-406C-961B-15C73F40604B}" type="slidenum">
              <a:rPr lang="en-US"/>
              <a:pPr>
                <a:defRPr/>
              </a:pPr>
              <a:t>28</a:t>
            </a:fld>
            <a:endParaRPr lang="en-US"/>
          </a:p>
        </p:txBody>
      </p:sp>
      <p:sp>
        <p:nvSpPr>
          <p:cNvPr id="214020" name="Rectangle 2"/>
          <p:cNvSpPr>
            <a:spLocks noGrp="1" noChangeArrowheads="1"/>
          </p:cNvSpPr>
          <p:nvPr>
            <p:ph type="title"/>
          </p:nvPr>
        </p:nvSpPr>
        <p:spPr>
          <a:xfrm>
            <a:off x="685800" y="76200"/>
            <a:ext cx="7772400" cy="762000"/>
          </a:xfrm>
        </p:spPr>
        <p:txBody>
          <a:bodyPr/>
          <a:lstStyle/>
          <a:p>
            <a:r>
              <a:rPr lang="en-US" sz="3600" dirty="0"/>
              <a:t>q</a:t>
            </a:r>
            <a:r>
              <a:rPr lang="en-US" sz="3600" baseline="-25000" dirty="0"/>
              <a:t>0</a:t>
            </a:r>
            <a:r>
              <a:rPr lang="en-US" sz="3600" dirty="0"/>
              <a:t>, q</a:t>
            </a:r>
            <a:r>
              <a:rPr lang="en-US" sz="3600" baseline="-25000" dirty="0"/>
              <a:t>1</a:t>
            </a:r>
          </a:p>
        </p:txBody>
      </p:sp>
      <p:sp>
        <p:nvSpPr>
          <p:cNvPr id="2140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40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4023" name="Text Box 5"/>
          <p:cNvSpPr txBox="1">
            <a:spLocks noChangeArrowheads="1"/>
          </p:cNvSpPr>
          <p:nvPr/>
        </p:nvSpPr>
        <p:spPr bwMode="auto">
          <a:xfrm>
            <a:off x="533400" y="2473325"/>
            <a:ext cx="8534400" cy="3354765"/>
          </a:xfrm>
          <a:prstGeom prst="rect">
            <a:avLst/>
          </a:prstGeom>
          <a:noFill/>
          <a:ln w="12700" cap="sq">
            <a:noFill/>
            <a:miter lim="800000"/>
            <a:headEnd/>
            <a:tailEnd/>
          </a:ln>
        </p:spPr>
        <p:txBody>
          <a:bodyPr>
            <a:spAutoFit/>
          </a:bodyPr>
          <a:lstStyle/>
          <a:p>
            <a:pPr marL="457200" indent="-457200"/>
            <a:r>
              <a:rPr lang="en-US" sz="2400" dirty="0"/>
              <a:t>a</a:t>
            </a:r>
            <a:r>
              <a:rPr lang="en-US" sz="2400" baseline="-25000" dirty="0"/>
              <a:t>0</a:t>
            </a:r>
            <a:r>
              <a:rPr lang="en-US" sz="2400" dirty="0"/>
              <a:t>= </a:t>
            </a:r>
            <a:r>
              <a:rPr lang="en-US" sz="2400" dirty="0" err="1"/>
              <a:t>int</a:t>
            </a:r>
            <a:r>
              <a:rPr lang="en-US" sz="2400" dirty="0"/>
              <a:t>(x/16), b</a:t>
            </a:r>
            <a:r>
              <a:rPr lang="en-US" sz="2400" baseline="-25000" dirty="0"/>
              <a:t>0</a:t>
            </a:r>
            <a:r>
              <a:rPr lang="en-US" sz="2400" dirty="0"/>
              <a:t>= x (mod 16)</a:t>
            </a:r>
          </a:p>
          <a:p>
            <a:pPr marL="457200" indent="-457200"/>
            <a:r>
              <a:rPr lang="en-US" sz="2400" dirty="0"/>
              <a:t>a</a:t>
            </a:r>
            <a:r>
              <a:rPr lang="en-US" sz="2400" baseline="-25000" dirty="0"/>
              <a:t>1</a:t>
            </a:r>
            <a:r>
              <a:rPr lang="en-US" sz="2400" dirty="0"/>
              <a:t>= a</a:t>
            </a:r>
            <a:r>
              <a:rPr lang="en-US" sz="2400" baseline="-25000" dirty="0"/>
              <a:t>0</a:t>
            </a:r>
            <a:r>
              <a:rPr lang="en-US" sz="2400" dirty="0">
                <a:sym typeface="Symbol" pitchFamily="18" charset="2"/>
              </a:rPr>
              <a:t>⨁</a:t>
            </a:r>
            <a:r>
              <a:rPr lang="en-US" sz="2400" dirty="0"/>
              <a:t>b</a:t>
            </a:r>
            <a:r>
              <a:rPr lang="en-US" sz="2400" baseline="-25000" dirty="0"/>
              <a:t>0</a:t>
            </a:r>
            <a:r>
              <a:rPr lang="en-US" sz="2400" dirty="0"/>
              <a:t>, b</a:t>
            </a:r>
            <a:r>
              <a:rPr lang="en-US" sz="2400" baseline="-25000" dirty="0"/>
              <a:t>1</a:t>
            </a:r>
            <a:r>
              <a:rPr lang="en-US" sz="2400" dirty="0"/>
              <a:t>= a</a:t>
            </a:r>
            <a:r>
              <a:rPr lang="en-US" sz="2400" baseline="-25000" dirty="0"/>
              <a:t>0</a:t>
            </a:r>
            <a:r>
              <a:rPr lang="en-US" sz="2400" dirty="0">
                <a:sym typeface="Symbol" pitchFamily="18" charset="2"/>
              </a:rPr>
              <a:t>⨁</a:t>
            </a:r>
            <a:r>
              <a:rPr lang="en-US" sz="2400" dirty="0"/>
              <a:t>ror</a:t>
            </a:r>
            <a:r>
              <a:rPr lang="en-US" sz="2400" baseline="-25000" dirty="0"/>
              <a:t>4</a:t>
            </a:r>
            <a:r>
              <a:rPr lang="en-US" sz="2400" dirty="0"/>
              <a:t>(b</a:t>
            </a:r>
            <a:r>
              <a:rPr lang="en-US" sz="2400" baseline="-25000" dirty="0"/>
              <a:t>0</a:t>
            </a:r>
            <a:r>
              <a:rPr lang="en-US" sz="2400" dirty="0"/>
              <a:t>, 1)</a:t>
            </a:r>
            <a:r>
              <a:rPr lang="en-US" sz="2400" dirty="0">
                <a:sym typeface="Symbol" pitchFamily="18" charset="2"/>
              </a:rPr>
              <a:t>⨁</a:t>
            </a:r>
            <a:r>
              <a:rPr lang="en-US" sz="2400" dirty="0"/>
              <a:t>8a</a:t>
            </a:r>
            <a:r>
              <a:rPr lang="en-US" sz="2400" baseline="-25000" dirty="0"/>
              <a:t>0</a:t>
            </a:r>
          </a:p>
          <a:p>
            <a:pPr marL="457200" indent="-457200"/>
            <a:r>
              <a:rPr lang="en-US" sz="2400" dirty="0"/>
              <a:t>a</a:t>
            </a:r>
            <a:r>
              <a:rPr lang="en-US" sz="2400" baseline="-25000" dirty="0"/>
              <a:t>2</a:t>
            </a:r>
            <a:r>
              <a:rPr lang="en-US" sz="2400" dirty="0"/>
              <a:t>= t</a:t>
            </a:r>
            <a:r>
              <a:rPr lang="en-US" sz="2400" baseline="-25000" dirty="0"/>
              <a:t>0</a:t>
            </a:r>
            <a:r>
              <a:rPr lang="en-US" sz="2400" dirty="0"/>
              <a:t>[a</a:t>
            </a:r>
            <a:r>
              <a:rPr lang="en-US" sz="2400" baseline="-25000" dirty="0"/>
              <a:t>1</a:t>
            </a:r>
            <a:r>
              <a:rPr lang="en-US" sz="2400" dirty="0"/>
              <a:t>] b</a:t>
            </a:r>
            <a:r>
              <a:rPr lang="en-US" sz="2400" baseline="-25000" dirty="0"/>
              <a:t>2</a:t>
            </a:r>
            <a:r>
              <a:rPr lang="en-US" sz="2400" dirty="0"/>
              <a:t>=t</a:t>
            </a:r>
            <a:r>
              <a:rPr lang="en-US" sz="2400" baseline="-25000" dirty="0"/>
              <a:t>1</a:t>
            </a:r>
            <a:r>
              <a:rPr lang="en-US" sz="2400" dirty="0"/>
              <a:t>[b</a:t>
            </a:r>
            <a:r>
              <a:rPr lang="en-US" sz="2400" baseline="-25000" dirty="0"/>
              <a:t>1</a:t>
            </a:r>
            <a:r>
              <a:rPr lang="en-US" sz="2400" dirty="0"/>
              <a:t>]</a:t>
            </a:r>
          </a:p>
          <a:p>
            <a:pPr marL="457200" indent="-457200"/>
            <a:r>
              <a:rPr lang="en-US" sz="2400" dirty="0"/>
              <a:t>a</a:t>
            </a:r>
            <a:r>
              <a:rPr lang="en-US" sz="2400" baseline="-25000" dirty="0"/>
              <a:t>3</a:t>
            </a:r>
            <a:r>
              <a:rPr lang="en-US" sz="2400" dirty="0"/>
              <a:t>= a</a:t>
            </a:r>
            <a:r>
              <a:rPr lang="en-US" sz="2400" baseline="-25000" dirty="0"/>
              <a:t>2</a:t>
            </a:r>
            <a:r>
              <a:rPr lang="en-US" sz="2400" dirty="0">
                <a:sym typeface="Symbol" pitchFamily="18" charset="2"/>
              </a:rPr>
              <a:t>⨁</a:t>
            </a:r>
            <a:r>
              <a:rPr lang="en-US" sz="2400" dirty="0"/>
              <a:t>b</a:t>
            </a:r>
            <a:r>
              <a:rPr lang="en-US" sz="2400" baseline="-25000" dirty="0"/>
              <a:t>2</a:t>
            </a:r>
            <a:r>
              <a:rPr lang="en-US" sz="2400" dirty="0"/>
              <a:t>, b</a:t>
            </a:r>
            <a:r>
              <a:rPr lang="en-US" sz="2400" baseline="-25000" dirty="0"/>
              <a:t>3</a:t>
            </a:r>
            <a:r>
              <a:rPr lang="en-US" sz="2400" dirty="0"/>
              <a:t>= a</a:t>
            </a:r>
            <a:r>
              <a:rPr lang="en-US" sz="2400" baseline="-25000" dirty="0"/>
              <a:t>2</a:t>
            </a:r>
            <a:r>
              <a:rPr lang="en-US" sz="2400" dirty="0">
                <a:sym typeface="Symbol" pitchFamily="18" charset="2"/>
              </a:rPr>
              <a:t>⨁</a:t>
            </a:r>
            <a:r>
              <a:rPr lang="en-US" sz="2400" dirty="0"/>
              <a:t>ror</a:t>
            </a:r>
            <a:r>
              <a:rPr lang="en-US" sz="2400" baseline="-25000" dirty="0"/>
              <a:t>4</a:t>
            </a:r>
            <a:r>
              <a:rPr lang="en-US" sz="2400" dirty="0"/>
              <a:t>(b</a:t>
            </a:r>
            <a:r>
              <a:rPr lang="en-US" sz="2400" baseline="-25000" dirty="0"/>
              <a:t>2 </a:t>
            </a:r>
            <a:r>
              <a:rPr lang="en-US" sz="2400" dirty="0"/>
              <a:t>,1)</a:t>
            </a:r>
            <a:r>
              <a:rPr lang="en-US" sz="2400" dirty="0">
                <a:sym typeface="Symbol" pitchFamily="18" charset="2"/>
              </a:rPr>
              <a:t>⨁</a:t>
            </a:r>
            <a:r>
              <a:rPr lang="en-US" sz="2400" dirty="0"/>
              <a:t>8a</a:t>
            </a:r>
            <a:r>
              <a:rPr lang="en-US" sz="2400" baseline="-25000" dirty="0"/>
              <a:t>2</a:t>
            </a:r>
          </a:p>
          <a:p>
            <a:pPr marL="457200" indent="-457200"/>
            <a:r>
              <a:rPr lang="en-US" sz="2400" dirty="0"/>
              <a:t>a</a:t>
            </a:r>
            <a:r>
              <a:rPr lang="en-US" sz="2400" baseline="-25000" dirty="0"/>
              <a:t>4</a:t>
            </a:r>
            <a:r>
              <a:rPr lang="en-US" sz="2400" dirty="0"/>
              <a:t>= t</a:t>
            </a:r>
            <a:r>
              <a:rPr lang="en-US" sz="2400" baseline="-25000" dirty="0"/>
              <a:t>2</a:t>
            </a:r>
            <a:r>
              <a:rPr lang="en-US" sz="2400" dirty="0"/>
              <a:t>[a</a:t>
            </a:r>
            <a:r>
              <a:rPr lang="en-US" sz="2400" baseline="-25000" dirty="0"/>
              <a:t>3</a:t>
            </a:r>
            <a:r>
              <a:rPr lang="en-US" sz="2400" dirty="0"/>
              <a:t>], b</a:t>
            </a:r>
            <a:r>
              <a:rPr lang="en-US" sz="2400" baseline="-25000" dirty="0"/>
              <a:t>4</a:t>
            </a:r>
            <a:r>
              <a:rPr lang="en-US" sz="2400" dirty="0"/>
              <a:t>=t</a:t>
            </a:r>
            <a:r>
              <a:rPr lang="en-US" sz="2400" baseline="-25000" dirty="0"/>
              <a:t>3</a:t>
            </a:r>
            <a:r>
              <a:rPr lang="en-US" sz="2400" dirty="0"/>
              <a:t>[b</a:t>
            </a:r>
            <a:r>
              <a:rPr lang="en-US" sz="2400" baseline="-25000" dirty="0"/>
              <a:t>3</a:t>
            </a:r>
            <a:r>
              <a:rPr lang="en-US" sz="2400" dirty="0"/>
              <a:t>]</a:t>
            </a:r>
          </a:p>
          <a:p>
            <a:pPr marL="457200" indent="-457200"/>
            <a:r>
              <a:rPr lang="en-US" sz="2400" dirty="0"/>
              <a:t>y= 16b</a:t>
            </a:r>
            <a:r>
              <a:rPr lang="en-US" sz="2400" baseline="-25000" dirty="0"/>
              <a:t>4</a:t>
            </a:r>
            <a:r>
              <a:rPr lang="en-US" sz="2400" dirty="0"/>
              <a:t>+a</a:t>
            </a:r>
            <a:r>
              <a:rPr lang="en-US" sz="2400" baseline="-25000" dirty="0"/>
              <a:t>4</a:t>
            </a:r>
            <a:endParaRPr lang="en-US" sz="2400" dirty="0"/>
          </a:p>
          <a:p>
            <a:pPr marL="457200" indent="-457200"/>
            <a:endParaRPr lang="en-US" sz="2400" dirty="0"/>
          </a:p>
          <a:p>
            <a:pPr marL="457200" indent="-457200"/>
            <a:endParaRPr lang="en-US" sz="2400" dirty="0"/>
          </a:p>
          <a:p>
            <a:pPr marL="457200" indent="-457200"/>
            <a:endParaRPr lang="en-US" sz="2000" dirty="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067D5E1-363F-4A22-B7DB-7627C5CE2371}" type="slidenum">
              <a:rPr lang="en-US"/>
              <a:pPr>
                <a:defRPr/>
              </a:pPr>
              <a:t>29</a:t>
            </a:fld>
            <a:endParaRPr lang="en-US" dirty="0"/>
          </a:p>
        </p:txBody>
      </p:sp>
      <p:sp>
        <p:nvSpPr>
          <p:cNvPr id="63492" name="Rectangle 2"/>
          <p:cNvSpPr>
            <a:spLocks noGrp="1" noChangeArrowheads="1"/>
          </p:cNvSpPr>
          <p:nvPr>
            <p:ph type="title"/>
          </p:nvPr>
        </p:nvSpPr>
        <p:spPr>
          <a:xfrm>
            <a:off x="609600" y="76200"/>
            <a:ext cx="7772400" cy="685800"/>
          </a:xfrm>
        </p:spPr>
        <p:txBody>
          <a:bodyPr/>
          <a:lstStyle/>
          <a:p>
            <a:r>
              <a:rPr lang="en-US" sz="3600" dirty="0"/>
              <a:t>Review: Arithmetic of GF(2</a:t>
            </a:r>
            <a:r>
              <a:rPr lang="en-US" sz="3600" baseline="30000" dirty="0"/>
              <a:t>n</a:t>
            </a:r>
            <a:r>
              <a:rPr lang="en-US" sz="3600" dirty="0"/>
              <a:t>)</a:t>
            </a:r>
          </a:p>
        </p:txBody>
      </p:sp>
      <p:sp>
        <p:nvSpPr>
          <p:cNvPr id="63493" name="Rectangle 3"/>
          <p:cNvSpPr>
            <a:spLocks noGrp="1" noChangeArrowheads="1"/>
          </p:cNvSpPr>
          <p:nvPr>
            <p:ph type="body" idx="1"/>
          </p:nvPr>
        </p:nvSpPr>
        <p:spPr>
          <a:xfrm>
            <a:off x="152400" y="1143000"/>
            <a:ext cx="8763000" cy="4876800"/>
          </a:xfrm>
        </p:spPr>
        <p:txBody>
          <a:bodyPr/>
          <a:lstStyle/>
          <a:p>
            <a:pPr>
              <a:spcBef>
                <a:spcPts val="200"/>
              </a:spcBef>
            </a:pPr>
            <a:r>
              <a:rPr lang="en-US" sz="2000" dirty="0">
                <a:latin typeface="Arial Unicode MS" pitchFamily="34" charset="-128"/>
                <a:sym typeface="Wingdings" pitchFamily="2" charset="2"/>
              </a:rPr>
              <a:t>Suppose m(x) is an irreducible polynomial of degree n over GF(2): m(x)= x</a:t>
            </a:r>
            <a:r>
              <a:rPr lang="en-US" sz="2000" baseline="30000" dirty="0">
                <a:latin typeface="Arial Unicode MS" pitchFamily="34" charset="-128"/>
                <a:sym typeface="Wingdings" pitchFamily="2" charset="2"/>
              </a:rPr>
              <a:t>n</a:t>
            </a:r>
            <a:r>
              <a:rPr lang="en-US" sz="2000" dirty="0">
                <a:latin typeface="Arial Unicode MS" pitchFamily="34" charset="-128"/>
                <a:sym typeface="Wingdings" pitchFamily="2" charset="2"/>
              </a:rPr>
              <a:t> + m</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 x</a:t>
            </a:r>
            <a:r>
              <a:rPr lang="en-US" sz="2000" baseline="30000" dirty="0">
                <a:latin typeface="Arial Unicode MS" pitchFamily="34" charset="-128"/>
                <a:sym typeface="Wingdings" pitchFamily="2" charset="2"/>
              </a:rPr>
              <a:t>n-1</a:t>
            </a:r>
            <a:r>
              <a:rPr lang="en-US" sz="2000" dirty="0">
                <a:latin typeface="Arial Unicode MS" pitchFamily="34" charset="-128"/>
                <a:sym typeface="Wingdings" pitchFamily="2" charset="2"/>
              </a:rPr>
              <a:t> + … + m</a:t>
            </a:r>
            <a:r>
              <a:rPr lang="en-US" sz="2000" baseline="-25000" dirty="0">
                <a:latin typeface="Arial Unicode MS" pitchFamily="34" charset="-128"/>
                <a:sym typeface="Wingdings" pitchFamily="2" charset="2"/>
              </a:rPr>
              <a:t>0.</a:t>
            </a:r>
          </a:p>
          <a:p>
            <a:pPr>
              <a:spcBef>
                <a:spcPts val="200"/>
              </a:spcBef>
            </a:pPr>
            <a:r>
              <a:rPr lang="en-US" sz="2000" dirty="0">
                <a:latin typeface="Arial Unicode MS" pitchFamily="34" charset="-128"/>
                <a:sym typeface="Wingdings" pitchFamily="2" charset="2"/>
              </a:rPr>
              <a:t>Let a(x) and b(x) be polynomials of degree &lt;n.  They form a vector space of dimension n over GF(2).  Coefficients of like exponent </a:t>
            </a:r>
            <a:r>
              <a:rPr lang="en-US" sz="2000" dirty="0">
                <a:sym typeface="Wingdings" pitchFamily="2" charset="2"/>
              </a:rPr>
              <a:t>“</a:t>
            </a:r>
            <a:r>
              <a:rPr lang="en-US" sz="2000" dirty="0">
                <a:latin typeface="Arial Unicode MS" pitchFamily="34" charset="-128"/>
                <a:sym typeface="Wingdings" pitchFamily="2" charset="2"/>
              </a:rPr>
              <a:t>add</a:t>
            </a:r>
            <a:r>
              <a:rPr lang="en-US" sz="2000" dirty="0">
                <a:sym typeface="Wingdings" pitchFamily="2" charset="2"/>
              </a:rPr>
              <a:t>”</a:t>
            </a:r>
            <a:r>
              <a:rPr lang="en-US" sz="2000" dirty="0">
                <a:latin typeface="Arial Unicode MS" pitchFamily="34" charset="-128"/>
                <a:sym typeface="Wingdings" pitchFamily="2" charset="2"/>
              </a:rPr>
              <a:t>: (a</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 x</a:t>
            </a:r>
            <a:r>
              <a:rPr lang="en-US" sz="2000" baseline="30000" dirty="0">
                <a:latin typeface="Arial Unicode MS" pitchFamily="34" charset="-128"/>
                <a:sym typeface="Wingdings" pitchFamily="2" charset="2"/>
              </a:rPr>
              <a:t>n-1</a:t>
            </a:r>
            <a:r>
              <a:rPr lang="en-US" sz="2000" dirty="0">
                <a:latin typeface="Arial Unicode MS" pitchFamily="34" charset="-128"/>
                <a:sym typeface="Wingdings" pitchFamily="2" charset="2"/>
              </a:rPr>
              <a:t> + … + a</a:t>
            </a:r>
            <a:r>
              <a:rPr lang="en-US" sz="2000" baseline="-25000" dirty="0">
                <a:latin typeface="Arial Unicode MS" pitchFamily="34" charset="-128"/>
                <a:sym typeface="Wingdings" pitchFamily="2" charset="2"/>
              </a:rPr>
              <a:t>0</a:t>
            </a:r>
            <a:r>
              <a:rPr lang="en-US" sz="2000" dirty="0">
                <a:latin typeface="Arial Unicode MS" pitchFamily="34" charset="-128"/>
                <a:sym typeface="Wingdings" pitchFamily="2" charset="2"/>
              </a:rPr>
              <a:t>)+ (b</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 x</a:t>
            </a:r>
            <a:r>
              <a:rPr lang="en-US" sz="2000" baseline="30000" dirty="0">
                <a:latin typeface="Arial Unicode MS" pitchFamily="34" charset="-128"/>
                <a:sym typeface="Wingdings" pitchFamily="2" charset="2"/>
              </a:rPr>
              <a:t>n-1</a:t>
            </a:r>
            <a:r>
              <a:rPr lang="en-US" sz="2000" dirty="0">
                <a:latin typeface="Arial Unicode MS" pitchFamily="34" charset="-128"/>
                <a:sym typeface="Wingdings" pitchFamily="2" charset="2"/>
              </a:rPr>
              <a:t> + … + b</a:t>
            </a:r>
            <a:r>
              <a:rPr lang="en-US" sz="2000" baseline="-25000" dirty="0">
                <a:latin typeface="Arial Unicode MS" pitchFamily="34" charset="-128"/>
                <a:sym typeface="Wingdings" pitchFamily="2" charset="2"/>
              </a:rPr>
              <a:t>0</a:t>
            </a:r>
            <a:r>
              <a:rPr lang="en-US" sz="2000" dirty="0">
                <a:latin typeface="Arial Unicode MS" pitchFamily="34" charset="-128"/>
                <a:sym typeface="Wingdings" pitchFamily="2" charset="2"/>
              </a:rPr>
              <a:t>)= (a</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 b</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)x</a:t>
            </a:r>
            <a:r>
              <a:rPr lang="en-US" sz="2000" baseline="30000" dirty="0">
                <a:latin typeface="Arial Unicode MS" pitchFamily="34" charset="-128"/>
                <a:sym typeface="Wingdings" pitchFamily="2" charset="2"/>
              </a:rPr>
              <a:t>n-1</a:t>
            </a:r>
            <a:r>
              <a:rPr lang="en-US" sz="2000" dirty="0">
                <a:latin typeface="Arial Unicode MS" pitchFamily="34" charset="-128"/>
                <a:sym typeface="Wingdings" pitchFamily="2" charset="2"/>
              </a:rPr>
              <a:t> + … + a</a:t>
            </a:r>
            <a:r>
              <a:rPr lang="en-US" sz="2000" baseline="-25000" dirty="0">
                <a:latin typeface="Arial Unicode MS" pitchFamily="34" charset="-128"/>
                <a:sym typeface="Wingdings" pitchFamily="2" charset="2"/>
              </a:rPr>
              <a:t>0 </a:t>
            </a:r>
            <a:r>
              <a:rPr lang="en-US" sz="2000" dirty="0">
                <a:latin typeface="Arial Unicode MS" pitchFamily="34" charset="-128"/>
                <a:sym typeface="Wingdings" pitchFamily="2" charset="2"/>
              </a:rPr>
              <a:t>+ b</a:t>
            </a:r>
            <a:r>
              <a:rPr lang="en-US" sz="2000" baseline="-25000" dirty="0">
                <a:latin typeface="Arial Unicode MS" pitchFamily="34" charset="-128"/>
                <a:sym typeface="Wingdings" pitchFamily="2" charset="2"/>
              </a:rPr>
              <a:t>0</a:t>
            </a:r>
            <a:r>
              <a:rPr lang="en-US" sz="2000" dirty="0">
                <a:latin typeface="Arial Unicode MS" pitchFamily="34" charset="-128"/>
                <a:sym typeface="Wingdings" pitchFamily="2" charset="2"/>
              </a:rPr>
              <a:t>)</a:t>
            </a:r>
          </a:p>
          <a:p>
            <a:pPr>
              <a:spcBef>
                <a:spcPts val="200"/>
              </a:spcBef>
            </a:pPr>
            <a:r>
              <a:rPr lang="en-US" sz="2000" dirty="0">
                <a:latin typeface="Arial Unicode MS" pitchFamily="34" charset="-128"/>
                <a:sym typeface="Wingdings" pitchFamily="2" charset="2"/>
              </a:rPr>
              <a:t>Euclidean algorithm: for a(x), b(x) polynomials of degrees </a:t>
            </a:r>
            <a:r>
              <a:rPr lang="en-US" sz="2000" dirty="0" err="1">
                <a:latin typeface="Arial Unicode MS" pitchFamily="34" charset="-128"/>
                <a:sym typeface="Wingdings" pitchFamily="2" charset="2"/>
              </a:rPr>
              <a:t>m</a:t>
            </a:r>
            <a:r>
              <a:rPr lang="en-US" altLang="zh-TW" sz="2000" dirty="0" err="1">
                <a:latin typeface="Math3" pitchFamily="2" charset="2"/>
                <a:ea typeface="PMingLiU" pitchFamily="18" charset="-120"/>
              </a:rPr>
              <a:t>c</a:t>
            </a:r>
            <a:r>
              <a:rPr lang="en-US" altLang="zh-TW" sz="2000" dirty="0" err="1">
                <a:ea typeface="PMingLiU" pitchFamily="18" charset="-120"/>
              </a:rPr>
              <a:t>n</a:t>
            </a:r>
            <a:r>
              <a:rPr lang="en-US" altLang="zh-TW" sz="2000" dirty="0">
                <a:ea typeface="PMingLiU" pitchFamily="18" charset="-120"/>
              </a:rPr>
              <a:t>, there are polynomials q(x), r(x), deg r(x) &lt;n such that a(x)=q(x)b(x)+r(x)</a:t>
            </a:r>
            <a:endParaRPr lang="en-US" sz="2000" dirty="0">
              <a:latin typeface="Arial Unicode MS" pitchFamily="34" charset="-128"/>
              <a:sym typeface="Wingdings" pitchFamily="2" charset="2"/>
            </a:endParaRPr>
          </a:p>
          <a:p>
            <a:pPr>
              <a:spcBef>
                <a:spcPts val="200"/>
              </a:spcBef>
            </a:pPr>
            <a:r>
              <a:rPr lang="en-US" sz="2000" dirty="0">
                <a:latin typeface="Arial Unicode MS" pitchFamily="34" charset="-128"/>
                <a:sym typeface="Wingdings" pitchFamily="2" charset="2"/>
              </a:rPr>
              <a:t>Polynomials over GF(2) modulo m(x) form a field (with 2</a:t>
            </a:r>
            <a:r>
              <a:rPr lang="en-US" sz="2000" baseline="30000" dirty="0">
                <a:latin typeface="Arial Unicode MS" pitchFamily="34" charset="-128"/>
                <a:sym typeface="Wingdings" pitchFamily="2" charset="2"/>
              </a:rPr>
              <a:t>n</a:t>
            </a:r>
            <a:r>
              <a:rPr lang="en-US" sz="2000" dirty="0">
                <a:latin typeface="Arial Unicode MS" pitchFamily="34" charset="-128"/>
                <a:sym typeface="Wingdings" pitchFamily="2" charset="2"/>
              </a:rPr>
              <a:t> elements).  Multiplication is multiplication of polynomials mod m(x).</a:t>
            </a:r>
          </a:p>
          <a:p>
            <a:pPr>
              <a:spcBef>
                <a:spcPts val="200"/>
              </a:spcBef>
            </a:pPr>
            <a:r>
              <a:rPr lang="en-US" sz="2000" dirty="0">
                <a:latin typeface="Arial Unicode MS" pitchFamily="34" charset="-128"/>
                <a:sym typeface="Wingdings" pitchFamily="2" charset="2"/>
              </a:rPr>
              <a:t>Inverses exist :  If a(x) and b(x) are polynomials their greatest common denominator d(x) can be written as</a:t>
            </a:r>
          </a:p>
          <a:p>
            <a:pPr lvl="1">
              <a:spcBef>
                <a:spcPts val="200"/>
              </a:spcBef>
              <a:buFontTx/>
              <a:buNone/>
            </a:pPr>
            <a:r>
              <a:rPr lang="en-US" sz="2000" dirty="0">
                <a:latin typeface="Arial Unicode MS" pitchFamily="34" charset="-128"/>
                <a:sym typeface="Wingdings" pitchFamily="2" charset="2"/>
              </a:rPr>
              <a:t>	d(x)= a(x)u(x)+b(x)v(x) for some u(x), v(x).</a:t>
            </a:r>
          </a:p>
          <a:p>
            <a:pPr>
              <a:spcBef>
                <a:spcPts val="200"/>
              </a:spcBef>
              <a:buFontTx/>
              <a:buNone/>
            </a:pPr>
            <a:r>
              <a:rPr lang="en-US" sz="2000" dirty="0">
                <a:latin typeface="Arial Unicode MS" pitchFamily="34" charset="-128"/>
                <a:sym typeface="Wingdings" pitchFamily="2" charset="2"/>
              </a:rPr>
              <a:t>In particular, if a(x) and b(x) are co-prime: 1= a(x)u(x)+b(x)v(x) for some u(x), v(x).</a:t>
            </a:r>
          </a:p>
        </p:txBody>
      </p:sp>
      <p:sp>
        <p:nvSpPr>
          <p:cNvPr id="7" name="Date Placeholder 6"/>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4C58CE1E-66A0-4302-B370-850A1806EA13}" type="slidenum">
              <a:rPr lang="en-US"/>
              <a:pPr>
                <a:defRPr/>
              </a:pPr>
              <a:t>3</a:t>
            </a:fld>
            <a:endParaRPr lang="en-US" dirty="0"/>
          </a:p>
        </p:txBody>
      </p:sp>
      <p:sp>
        <p:nvSpPr>
          <p:cNvPr id="188420" name="Rectangle 2"/>
          <p:cNvSpPr>
            <a:spLocks noGrp="1" noChangeArrowheads="1"/>
          </p:cNvSpPr>
          <p:nvPr>
            <p:ph type="title"/>
          </p:nvPr>
        </p:nvSpPr>
        <p:spPr>
          <a:xfrm>
            <a:off x="685800" y="0"/>
            <a:ext cx="7772400" cy="914400"/>
          </a:xfrm>
        </p:spPr>
        <p:txBody>
          <a:bodyPr/>
          <a:lstStyle/>
          <a:p>
            <a:r>
              <a:rPr lang="en-US" sz="3600" dirty="0"/>
              <a:t>AES</a:t>
            </a:r>
          </a:p>
        </p:txBody>
      </p:sp>
      <p:sp>
        <p:nvSpPr>
          <p:cNvPr id="188421" name="Rectangle 3"/>
          <p:cNvSpPr>
            <a:spLocks noChangeArrowheads="1"/>
          </p:cNvSpPr>
          <p:nvPr/>
        </p:nvSpPr>
        <p:spPr bwMode="auto">
          <a:xfrm>
            <a:off x="2482850" y="3048000"/>
            <a:ext cx="1828800" cy="2438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endParaRPr lang="en-US" sz="2400" dirty="0">
              <a:latin typeface="Arial" pitchFamily="34" charset="0"/>
            </a:endParaRPr>
          </a:p>
        </p:txBody>
      </p:sp>
      <p:sp>
        <p:nvSpPr>
          <p:cNvPr id="188422" name="Text Box 4"/>
          <p:cNvSpPr txBox="1">
            <a:spLocks noChangeArrowheads="1"/>
          </p:cNvSpPr>
          <p:nvPr/>
        </p:nvSpPr>
        <p:spPr bwMode="auto">
          <a:xfrm>
            <a:off x="381000" y="2401888"/>
            <a:ext cx="1354138"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Plaintext</a:t>
            </a:r>
          </a:p>
        </p:txBody>
      </p:sp>
      <p:sp>
        <p:nvSpPr>
          <p:cNvPr id="188423" name="Text Box 5"/>
          <p:cNvSpPr txBox="1">
            <a:spLocks noChangeArrowheads="1"/>
          </p:cNvSpPr>
          <p:nvPr/>
        </p:nvSpPr>
        <p:spPr bwMode="auto">
          <a:xfrm>
            <a:off x="3886200" y="5602288"/>
            <a:ext cx="15748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Ciphertext</a:t>
            </a:r>
          </a:p>
        </p:txBody>
      </p:sp>
      <p:sp>
        <p:nvSpPr>
          <p:cNvPr id="188424" name="Freeform 6"/>
          <p:cNvSpPr>
            <a:spLocks/>
          </p:cNvSpPr>
          <p:nvPr/>
        </p:nvSpPr>
        <p:spPr bwMode="auto">
          <a:xfrm>
            <a:off x="1797050" y="2667000"/>
            <a:ext cx="1600200" cy="381000"/>
          </a:xfrm>
          <a:custGeom>
            <a:avLst/>
            <a:gdLst>
              <a:gd name="T0" fmla="*/ 0 w 259"/>
              <a:gd name="T1" fmla="*/ 0 h 331"/>
              <a:gd name="T2" fmla="*/ 2147483647 w 259"/>
              <a:gd name="T3" fmla="*/ 0 h 331"/>
              <a:gd name="T4" fmla="*/ 2147483647 w 259"/>
              <a:gd name="T5" fmla="*/ 2147483647 h 331"/>
              <a:gd name="T6" fmla="*/ 0 60000 65536"/>
              <a:gd name="T7" fmla="*/ 0 60000 65536"/>
              <a:gd name="T8" fmla="*/ 0 60000 65536"/>
              <a:gd name="T9" fmla="*/ 0 w 259"/>
              <a:gd name="T10" fmla="*/ 0 h 331"/>
              <a:gd name="T11" fmla="*/ 259 w 259"/>
              <a:gd name="T12" fmla="*/ 331 h 331"/>
            </a:gdLst>
            <a:ahLst/>
            <a:cxnLst>
              <a:cxn ang="T6">
                <a:pos x="T0" y="T1"/>
              </a:cxn>
              <a:cxn ang="T7">
                <a:pos x="T2" y="T3"/>
              </a:cxn>
              <a:cxn ang="T8">
                <a:pos x="T4" y="T5"/>
              </a:cxn>
            </a:cxnLst>
            <a:rect l="T9" t="T10" r="T11" b="T12"/>
            <a:pathLst>
              <a:path w="259" h="331">
                <a:moveTo>
                  <a:pt x="0" y="0"/>
                </a:moveTo>
                <a:lnTo>
                  <a:pt x="257" y="0"/>
                </a:lnTo>
                <a:lnTo>
                  <a:pt x="259" y="331"/>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5" name="Freeform 7"/>
          <p:cNvSpPr>
            <a:spLocks/>
          </p:cNvSpPr>
          <p:nvPr/>
        </p:nvSpPr>
        <p:spPr bwMode="auto">
          <a:xfrm>
            <a:off x="3394075" y="5486400"/>
            <a:ext cx="482600" cy="328613"/>
          </a:xfrm>
          <a:custGeom>
            <a:avLst/>
            <a:gdLst>
              <a:gd name="T0" fmla="*/ 2147483647 w 304"/>
              <a:gd name="T1" fmla="*/ 0 h 207"/>
              <a:gd name="T2" fmla="*/ 0 w 304"/>
              <a:gd name="T3" fmla="*/ 2147483647 h 207"/>
              <a:gd name="T4" fmla="*/ 2147483647 w 304"/>
              <a:gd name="T5" fmla="*/ 2147483647 h 207"/>
              <a:gd name="T6" fmla="*/ 0 60000 65536"/>
              <a:gd name="T7" fmla="*/ 0 60000 65536"/>
              <a:gd name="T8" fmla="*/ 0 60000 65536"/>
              <a:gd name="T9" fmla="*/ 0 w 304"/>
              <a:gd name="T10" fmla="*/ 0 h 207"/>
              <a:gd name="T11" fmla="*/ 304 w 304"/>
              <a:gd name="T12" fmla="*/ 207 h 207"/>
            </a:gdLst>
            <a:ahLst/>
            <a:cxnLst>
              <a:cxn ang="T6">
                <a:pos x="T0" y="T1"/>
              </a:cxn>
              <a:cxn ang="T7">
                <a:pos x="T2" y="T3"/>
              </a:cxn>
              <a:cxn ang="T8">
                <a:pos x="T4" y="T5"/>
              </a:cxn>
            </a:cxnLst>
            <a:rect l="T9" t="T10" r="T11" b="T12"/>
            <a:pathLst>
              <a:path w="304" h="207">
                <a:moveTo>
                  <a:pt x="2" y="0"/>
                </a:moveTo>
                <a:lnTo>
                  <a:pt x="0" y="207"/>
                </a:lnTo>
                <a:lnTo>
                  <a:pt x="304" y="207"/>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6" name="Line 8"/>
          <p:cNvSpPr>
            <a:spLocks noChangeShapeType="1"/>
          </p:cNvSpPr>
          <p:nvPr/>
        </p:nvSpPr>
        <p:spPr bwMode="auto">
          <a:xfrm>
            <a:off x="2482850" y="3200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7" name="Line 9"/>
          <p:cNvSpPr>
            <a:spLocks noChangeShapeType="1"/>
          </p:cNvSpPr>
          <p:nvPr/>
        </p:nvSpPr>
        <p:spPr bwMode="auto">
          <a:xfrm>
            <a:off x="2482850" y="3352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8" name="Line 10"/>
          <p:cNvSpPr>
            <a:spLocks noChangeShapeType="1"/>
          </p:cNvSpPr>
          <p:nvPr/>
        </p:nvSpPr>
        <p:spPr bwMode="auto">
          <a:xfrm>
            <a:off x="2482850" y="3505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9" name="Line 11"/>
          <p:cNvSpPr>
            <a:spLocks noChangeShapeType="1"/>
          </p:cNvSpPr>
          <p:nvPr/>
        </p:nvSpPr>
        <p:spPr bwMode="auto">
          <a:xfrm>
            <a:off x="2482850" y="3657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0" name="Line 12"/>
          <p:cNvSpPr>
            <a:spLocks noChangeShapeType="1"/>
          </p:cNvSpPr>
          <p:nvPr/>
        </p:nvSpPr>
        <p:spPr bwMode="auto">
          <a:xfrm>
            <a:off x="2482850" y="3810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1" name="Line 13"/>
          <p:cNvSpPr>
            <a:spLocks noChangeShapeType="1"/>
          </p:cNvSpPr>
          <p:nvPr/>
        </p:nvSpPr>
        <p:spPr bwMode="auto">
          <a:xfrm>
            <a:off x="2482850" y="3962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2" name="Line 14"/>
          <p:cNvSpPr>
            <a:spLocks noChangeShapeType="1"/>
          </p:cNvSpPr>
          <p:nvPr/>
        </p:nvSpPr>
        <p:spPr bwMode="auto">
          <a:xfrm>
            <a:off x="2482850" y="4114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3" name="Line 15"/>
          <p:cNvSpPr>
            <a:spLocks noChangeShapeType="1"/>
          </p:cNvSpPr>
          <p:nvPr/>
        </p:nvSpPr>
        <p:spPr bwMode="auto">
          <a:xfrm>
            <a:off x="2482850" y="4267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4" name="Line 16"/>
          <p:cNvSpPr>
            <a:spLocks noChangeShapeType="1"/>
          </p:cNvSpPr>
          <p:nvPr/>
        </p:nvSpPr>
        <p:spPr bwMode="auto">
          <a:xfrm>
            <a:off x="2482850" y="4419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5" name="Line 17"/>
          <p:cNvSpPr>
            <a:spLocks noChangeShapeType="1"/>
          </p:cNvSpPr>
          <p:nvPr/>
        </p:nvSpPr>
        <p:spPr bwMode="auto">
          <a:xfrm>
            <a:off x="2482850" y="4572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6" name="Line 18"/>
          <p:cNvSpPr>
            <a:spLocks noChangeShapeType="1"/>
          </p:cNvSpPr>
          <p:nvPr/>
        </p:nvSpPr>
        <p:spPr bwMode="auto">
          <a:xfrm>
            <a:off x="2482850" y="4724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7" name="Line 19"/>
          <p:cNvSpPr>
            <a:spLocks noChangeShapeType="1"/>
          </p:cNvSpPr>
          <p:nvPr/>
        </p:nvSpPr>
        <p:spPr bwMode="auto">
          <a:xfrm>
            <a:off x="2482850" y="4876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8" name="Line 20"/>
          <p:cNvSpPr>
            <a:spLocks noChangeShapeType="1"/>
          </p:cNvSpPr>
          <p:nvPr/>
        </p:nvSpPr>
        <p:spPr bwMode="auto">
          <a:xfrm>
            <a:off x="2482850" y="5029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9" name="Line 21"/>
          <p:cNvSpPr>
            <a:spLocks noChangeShapeType="1"/>
          </p:cNvSpPr>
          <p:nvPr/>
        </p:nvSpPr>
        <p:spPr bwMode="auto">
          <a:xfrm>
            <a:off x="2482850" y="5181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0" name="Line 22"/>
          <p:cNvSpPr>
            <a:spLocks noChangeShapeType="1"/>
          </p:cNvSpPr>
          <p:nvPr/>
        </p:nvSpPr>
        <p:spPr bwMode="auto">
          <a:xfrm>
            <a:off x="2482850" y="5334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1" name="AutoShape 23"/>
          <p:cNvSpPr>
            <a:spLocks/>
          </p:cNvSpPr>
          <p:nvPr/>
        </p:nvSpPr>
        <p:spPr bwMode="auto">
          <a:xfrm>
            <a:off x="4540250" y="3048000"/>
            <a:ext cx="457200" cy="2438400"/>
          </a:xfrm>
          <a:prstGeom prst="rightBrace">
            <a:avLst>
              <a:gd name="adj1" fmla="val 44444"/>
              <a:gd name="adj2" fmla="val 50000"/>
            </a:avLst>
          </a:prstGeom>
          <a:noFill/>
          <a:ln w="12700" cap="sq">
            <a:solidFill>
              <a:schemeClr val="tx1"/>
            </a:solidFill>
            <a:round/>
            <a:headEnd type="none" w="sm" len="sm"/>
            <a:tailEnd type="none" w="sm" len="sm"/>
          </a:ln>
        </p:spPr>
        <p:txBody>
          <a:bodyPr wrap="none" anchor="ctr"/>
          <a:lstStyle/>
          <a:p>
            <a:endParaRPr lang="en-US" dirty="0"/>
          </a:p>
        </p:txBody>
      </p:sp>
      <p:sp>
        <p:nvSpPr>
          <p:cNvPr id="188442" name="Text Box 24"/>
          <p:cNvSpPr txBox="1">
            <a:spLocks noChangeArrowheads="1"/>
          </p:cNvSpPr>
          <p:nvPr/>
        </p:nvSpPr>
        <p:spPr bwMode="auto">
          <a:xfrm>
            <a:off x="5226050" y="3833813"/>
            <a:ext cx="14224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r Rounds</a:t>
            </a:r>
          </a:p>
        </p:txBody>
      </p:sp>
      <p:sp>
        <p:nvSpPr>
          <p:cNvPr id="188443" name="Line 25"/>
          <p:cNvSpPr>
            <a:spLocks noChangeShapeType="1"/>
          </p:cNvSpPr>
          <p:nvPr/>
        </p:nvSpPr>
        <p:spPr bwMode="auto">
          <a:xfrm>
            <a:off x="4387850" y="3124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4" name="Text Box 26"/>
          <p:cNvSpPr txBox="1">
            <a:spLocks noChangeArrowheads="1"/>
          </p:cNvSpPr>
          <p:nvPr/>
        </p:nvSpPr>
        <p:spPr bwMode="auto">
          <a:xfrm>
            <a:off x="5715000" y="2819400"/>
            <a:ext cx="336550" cy="304800"/>
          </a:xfrm>
          <a:prstGeom prst="rect">
            <a:avLst/>
          </a:prstGeom>
          <a:noFill/>
          <a:ln w="12700" cap="sq">
            <a:noFill/>
            <a:miter lim="800000"/>
            <a:headEnd type="none" w="sm" len="sm"/>
            <a:tailEnd type="none" w="sm" len="sm"/>
          </a:ln>
        </p:spPr>
        <p:txBody>
          <a:bodyPr wrap="none">
            <a:spAutoFit/>
          </a:bodyPr>
          <a:lstStyle/>
          <a:p>
            <a:r>
              <a:rPr lang="en-US" sz="1400" dirty="0">
                <a:latin typeface="Arial Unicode MS" pitchFamily="34" charset="-128"/>
              </a:rPr>
              <a:t>k</a:t>
            </a:r>
            <a:r>
              <a:rPr lang="en-US" sz="1400" baseline="-25000" dirty="0">
                <a:latin typeface="Arial Unicode MS" pitchFamily="34" charset="-128"/>
              </a:rPr>
              <a:t>1</a:t>
            </a:r>
          </a:p>
        </p:txBody>
      </p:sp>
      <p:sp>
        <p:nvSpPr>
          <p:cNvPr id="188445" name="Line 27"/>
          <p:cNvSpPr>
            <a:spLocks noChangeShapeType="1"/>
          </p:cNvSpPr>
          <p:nvPr/>
        </p:nvSpPr>
        <p:spPr bwMode="auto">
          <a:xfrm>
            <a:off x="4387850" y="32766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6" name="Text Box 28"/>
          <p:cNvSpPr txBox="1">
            <a:spLocks noChangeArrowheads="1"/>
          </p:cNvSpPr>
          <p:nvPr/>
        </p:nvSpPr>
        <p:spPr bwMode="auto">
          <a:xfrm>
            <a:off x="5715000" y="3352800"/>
            <a:ext cx="358775"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2</a:t>
            </a:r>
          </a:p>
        </p:txBody>
      </p:sp>
      <p:sp>
        <p:nvSpPr>
          <p:cNvPr id="188447" name="Line 29"/>
          <p:cNvSpPr>
            <a:spLocks noChangeShapeType="1"/>
          </p:cNvSpPr>
          <p:nvPr/>
        </p:nvSpPr>
        <p:spPr bwMode="auto">
          <a:xfrm>
            <a:off x="4387850" y="5410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8" name="Text Box 30"/>
          <p:cNvSpPr txBox="1">
            <a:spLocks noChangeArrowheads="1"/>
          </p:cNvSpPr>
          <p:nvPr/>
        </p:nvSpPr>
        <p:spPr bwMode="auto">
          <a:xfrm>
            <a:off x="5867400" y="5105400"/>
            <a:ext cx="533400"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r</a:t>
            </a:r>
          </a:p>
        </p:txBody>
      </p:sp>
      <p:sp>
        <p:nvSpPr>
          <p:cNvPr id="188449" name="Rectangle 31"/>
          <p:cNvSpPr>
            <a:spLocks noChangeArrowheads="1"/>
          </p:cNvSpPr>
          <p:nvPr/>
        </p:nvSpPr>
        <p:spPr bwMode="auto">
          <a:xfrm>
            <a:off x="6324600" y="2133600"/>
            <a:ext cx="2743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2000" dirty="0">
                <a:latin typeface="Arial" pitchFamily="34" charset="0"/>
              </a:rPr>
              <a:t>Key Schedule</a:t>
            </a:r>
          </a:p>
        </p:txBody>
      </p:sp>
      <p:sp>
        <p:nvSpPr>
          <p:cNvPr id="188450" name="Text Box 32"/>
          <p:cNvSpPr txBox="1">
            <a:spLocks noChangeArrowheads="1"/>
          </p:cNvSpPr>
          <p:nvPr/>
        </p:nvSpPr>
        <p:spPr bwMode="auto">
          <a:xfrm>
            <a:off x="7315200" y="1293813"/>
            <a:ext cx="622300" cy="396875"/>
          </a:xfrm>
          <a:prstGeom prst="rect">
            <a:avLst/>
          </a:prstGeom>
          <a:noFill/>
          <a:ln w="12700" cap="sq">
            <a:noFill/>
            <a:miter lim="800000"/>
            <a:headEnd type="none" w="sm" len="sm"/>
            <a:tailEnd type="none" w="sm" len="sm"/>
          </a:ln>
        </p:spPr>
        <p:txBody>
          <a:bodyPr wrap="none">
            <a:spAutoFit/>
          </a:bodyPr>
          <a:lstStyle/>
          <a:p>
            <a:r>
              <a:rPr lang="en-US" sz="2000" dirty="0">
                <a:latin typeface="Arial" pitchFamily="34" charset="0"/>
              </a:rPr>
              <a:t>Key</a:t>
            </a:r>
          </a:p>
        </p:txBody>
      </p:sp>
      <p:sp>
        <p:nvSpPr>
          <p:cNvPr id="188451" name="Line 33"/>
          <p:cNvSpPr>
            <a:spLocks noChangeShapeType="1"/>
          </p:cNvSpPr>
          <p:nvPr/>
        </p:nvSpPr>
        <p:spPr bwMode="auto">
          <a:xfrm>
            <a:off x="7620000" y="1752600"/>
            <a:ext cx="0" cy="381000"/>
          </a:xfrm>
          <a:prstGeom prst="line">
            <a:avLst/>
          </a:prstGeom>
          <a:noFill/>
          <a:ln w="12700" cap="sq">
            <a:solidFill>
              <a:schemeClr val="tx1"/>
            </a:solidFill>
            <a:round/>
            <a:headEnd type="none" w="sm" len="sm"/>
            <a:tailEnd type="triangle" w="sm" len="sm"/>
          </a:ln>
        </p:spPr>
        <p:txBody>
          <a:bodyPr/>
          <a:lstStyle/>
          <a:p>
            <a:endParaRPr lang="en-US" dirty="0"/>
          </a:p>
        </p:txBody>
      </p:sp>
      <p:sp>
        <p:nvSpPr>
          <p:cNvPr id="188452" name="Line 34"/>
          <p:cNvSpPr>
            <a:spLocks noChangeShapeType="1"/>
          </p:cNvSpPr>
          <p:nvPr/>
        </p:nvSpPr>
        <p:spPr bwMode="auto">
          <a:xfrm>
            <a:off x="7620000" y="2667000"/>
            <a:ext cx="0" cy="2743200"/>
          </a:xfrm>
          <a:prstGeom prst="line">
            <a:avLst/>
          </a:prstGeom>
          <a:noFill/>
          <a:ln w="12700" cap="sq">
            <a:solidFill>
              <a:schemeClr val="tx1"/>
            </a:solidFill>
            <a:round/>
            <a:headEnd type="none" w="sm" len="sm"/>
            <a:tailEnd type="none" w="sm" len="sm"/>
          </a:ln>
        </p:spPr>
        <p:txBody>
          <a:bodyPr/>
          <a:lstStyle/>
          <a:p>
            <a:endParaRPr lang="en-US" dirty="0"/>
          </a:p>
        </p:txBody>
      </p:sp>
      <p:sp>
        <p:nvSpPr>
          <p:cNvPr id="39" name="Date Placeholder 3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1002B53-59DC-4EA2-AF7C-1B0B58CF8877}" type="slidenum">
              <a:rPr lang="en-US"/>
              <a:pPr>
                <a:defRPr/>
              </a:pPr>
              <a:t>30</a:t>
            </a:fld>
            <a:endParaRPr lang="en-US"/>
          </a:p>
        </p:txBody>
      </p:sp>
      <p:sp>
        <p:nvSpPr>
          <p:cNvPr id="64516" name="Rectangle 2"/>
          <p:cNvSpPr>
            <a:spLocks noGrp="1" noChangeArrowheads="1"/>
          </p:cNvSpPr>
          <p:nvPr>
            <p:ph type="title"/>
          </p:nvPr>
        </p:nvSpPr>
        <p:spPr>
          <a:xfrm>
            <a:off x="609600" y="76200"/>
            <a:ext cx="7772400" cy="685800"/>
          </a:xfrm>
        </p:spPr>
        <p:txBody>
          <a:bodyPr/>
          <a:lstStyle/>
          <a:p>
            <a:r>
              <a:rPr lang="en-US" sz="3600" dirty="0"/>
              <a:t>Example of multiplication and inverse</a:t>
            </a:r>
          </a:p>
        </p:txBody>
      </p:sp>
      <p:sp>
        <p:nvSpPr>
          <p:cNvPr id="64517" name="Rectangle 3"/>
          <p:cNvSpPr>
            <a:spLocks noGrp="1" noChangeArrowheads="1"/>
          </p:cNvSpPr>
          <p:nvPr>
            <p:ph type="body" idx="1"/>
          </p:nvPr>
        </p:nvSpPr>
        <p:spPr>
          <a:xfrm>
            <a:off x="457200" y="1600200"/>
            <a:ext cx="8305800" cy="4495800"/>
          </a:xfrm>
        </p:spPr>
        <p:txBody>
          <a:bodyPr/>
          <a:lstStyle/>
          <a:p>
            <a:pPr>
              <a:spcBef>
                <a:spcPts val="200"/>
              </a:spcBef>
            </a:pPr>
            <a:r>
              <a:rPr lang="en-US" sz="2000" dirty="0">
                <a:sym typeface="Wingdings" pitchFamily="2" charset="2"/>
              </a:rPr>
              <a:t>m(x)= x</a:t>
            </a:r>
            <a:r>
              <a:rPr lang="en-US" sz="2000" baseline="30000" dirty="0">
                <a:sym typeface="Wingdings" pitchFamily="2" charset="2"/>
              </a:rPr>
              <a:t>2</a:t>
            </a:r>
            <a:r>
              <a:rPr lang="en-US" sz="2000" dirty="0">
                <a:sym typeface="Wingdings" pitchFamily="2" charset="2"/>
              </a:rPr>
              <a:t> +x +1.  m(x) is irreducible (otherwise it would have a root in GF(2)</a:t>
            </a:r>
          </a:p>
          <a:p>
            <a:pPr>
              <a:spcBef>
                <a:spcPts val="200"/>
              </a:spcBef>
            </a:pPr>
            <a:r>
              <a:rPr lang="en-US" sz="2000" dirty="0">
                <a:sym typeface="Wingdings" pitchFamily="2" charset="2"/>
              </a:rPr>
              <a:t>x+(x+1) =1, 1+(x+1)= x</a:t>
            </a:r>
          </a:p>
          <a:p>
            <a:pPr>
              <a:spcBef>
                <a:spcPts val="200"/>
              </a:spcBef>
            </a:pPr>
            <a:r>
              <a:rPr lang="en-US" sz="2000" dirty="0">
                <a:sym typeface="Wingdings" pitchFamily="2" charset="2"/>
              </a:rPr>
              <a:t>(x+1)(x+1)= x</a:t>
            </a:r>
            <a:r>
              <a:rPr lang="en-US" sz="2000" baseline="30000" dirty="0">
                <a:sym typeface="Wingdings" pitchFamily="2" charset="2"/>
              </a:rPr>
              <a:t>2</a:t>
            </a:r>
            <a:r>
              <a:rPr lang="en-US" sz="2000" dirty="0">
                <a:sym typeface="Wingdings" pitchFamily="2" charset="2"/>
              </a:rPr>
              <a:t>+2x+1=x</a:t>
            </a:r>
            <a:r>
              <a:rPr lang="en-US" sz="2000" baseline="30000" dirty="0">
                <a:sym typeface="Wingdings" pitchFamily="2" charset="2"/>
              </a:rPr>
              <a:t>2</a:t>
            </a:r>
            <a:r>
              <a:rPr lang="en-US" sz="2000" dirty="0">
                <a:sym typeface="Wingdings" pitchFamily="2" charset="2"/>
              </a:rPr>
              <a:t>+1= (x) + (x</a:t>
            </a:r>
            <a:r>
              <a:rPr lang="en-US" sz="2000" baseline="30000" dirty="0">
                <a:sym typeface="Wingdings" pitchFamily="2" charset="2"/>
              </a:rPr>
              <a:t>2</a:t>
            </a:r>
            <a:r>
              <a:rPr lang="en-US" sz="2000" dirty="0">
                <a:sym typeface="Wingdings" pitchFamily="2" charset="2"/>
              </a:rPr>
              <a:t> +x +1)= x (mod m(x))</a:t>
            </a:r>
          </a:p>
          <a:p>
            <a:pPr>
              <a:spcBef>
                <a:spcPts val="200"/>
              </a:spcBef>
            </a:pPr>
            <a:r>
              <a:rPr lang="en-US" sz="2000" dirty="0">
                <a:sym typeface="Wingdings" pitchFamily="2" charset="2"/>
              </a:rPr>
              <a:t>(x+1) and m(x) are co-prime in fact,</a:t>
            </a:r>
          </a:p>
          <a:p>
            <a:pPr lvl="1">
              <a:spcBef>
                <a:spcPts val="200"/>
              </a:spcBef>
              <a:buFontTx/>
              <a:buNone/>
            </a:pPr>
            <a:r>
              <a:rPr lang="en-US" sz="2000" dirty="0">
                <a:sym typeface="Wingdings" pitchFamily="2" charset="2"/>
              </a:rPr>
              <a:t>1= (x+1)(x) + (x</a:t>
            </a:r>
            <a:r>
              <a:rPr lang="en-US" sz="2000" baseline="30000" dirty="0">
                <a:sym typeface="Wingdings" pitchFamily="2" charset="2"/>
              </a:rPr>
              <a:t>2</a:t>
            </a:r>
            <a:r>
              <a:rPr lang="en-US" sz="2000" dirty="0">
                <a:sym typeface="Wingdings" pitchFamily="2" charset="2"/>
              </a:rPr>
              <a:t>+x+1)(1)</a:t>
            </a:r>
          </a:p>
          <a:p>
            <a:pPr>
              <a:spcBef>
                <a:spcPts val="200"/>
              </a:spcBef>
            </a:pPr>
            <a:r>
              <a:rPr lang="en-US" sz="2000" dirty="0">
                <a:sym typeface="Wingdings" pitchFamily="2" charset="2"/>
              </a:rPr>
              <a:t>So “x” is the multiplicative inverse of “x+1” in GF(4).</a:t>
            </a:r>
          </a:p>
          <a:p>
            <a:pPr>
              <a:spcBef>
                <a:spcPts val="200"/>
              </a:spcBef>
            </a:pPr>
            <a:r>
              <a:rPr lang="en-US" sz="2000" dirty="0">
                <a:sym typeface="Wingdings" pitchFamily="2" charset="2"/>
              </a:rPr>
              <a:t>Usually elements of GF(2</a:t>
            </a:r>
            <a:r>
              <a:rPr lang="en-US" sz="2000" baseline="30000" dirty="0">
                <a:sym typeface="Wingdings" pitchFamily="2" charset="2"/>
              </a:rPr>
              <a:t>n</a:t>
            </a:r>
            <a:r>
              <a:rPr lang="en-US" sz="2000" dirty="0">
                <a:sym typeface="Wingdings" pitchFamily="2" charset="2"/>
              </a:rPr>
              <a:t>) are written in place notation so x</a:t>
            </a:r>
            <a:r>
              <a:rPr lang="en-US" sz="2000" baseline="30000" dirty="0">
                <a:sym typeface="Wingdings" pitchFamily="2" charset="2"/>
              </a:rPr>
              <a:t>5</a:t>
            </a:r>
            <a:r>
              <a:rPr lang="en-US" sz="2000" dirty="0">
                <a:sym typeface="Wingdings" pitchFamily="2" charset="2"/>
              </a:rPr>
              <a:t>+x</a:t>
            </a:r>
            <a:r>
              <a:rPr lang="en-US" sz="2000" baseline="30000" dirty="0">
                <a:sym typeface="Wingdings" pitchFamily="2" charset="2"/>
              </a:rPr>
              <a:t>3</a:t>
            </a:r>
            <a:r>
              <a:rPr lang="en-US" sz="2000" dirty="0">
                <a:sym typeface="Wingdings" pitchFamily="2" charset="2"/>
              </a:rPr>
              <a:t>+x</a:t>
            </a:r>
            <a:r>
              <a:rPr lang="en-US" sz="2000" baseline="30000" dirty="0">
                <a:sym typeface="Wingdings" pitchFamily="2" charset="2"/>
              </a:rPr>
              <a:t>2</a:t>
            </a:r>
            <a:r>
              <a:rPr lang="en-US" sz="2000" dirty="0">
                <a:sym typeface="Wingdings" pitchFamily="2" charset="2"/>
              </a:rPr>
              <a:t>+1=  101101.</a:t>
            </a:r>
          </a:p>
        </p:txBody>
      </p:sp>
      <p:sp>
        <p:nvSpPr>
          <p:cNvPr id="7" name="Date Placeholder 6"/>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E23CADC4-B2E9-4832-BD8E-61AC5959AE55}" type="slidenum">
              <a:rPr lang="en-US"/>
              <a:pPr>
                <a:defRPr/>
              </a:pPr>
              <a:t>31</a:t>
            </a:fld>
            <a:endParaRPr lang="en-US"/>
          </a:p>
        </p:txBody>
      </p:sp>
      <p:sp>
        <p:nvSpPr>
          <p:cNvPr id="215044" name="Rectangle 2"/>
          <p:cNvSpPr>
            <a:spLocks noGrp="1" noChangeArrowheads="1"/>
          </p:cNvSpPr>
          <p:nvPr>
            <p:ph type="title"/>
          </p:nvPr>
        </p:nvSpPr>
        <p:spPr>
          <a:xfrm>
            <a:off x="685800" y="0"/>
            <a:ext cx="7772400" cy="838200"/>
          </a:xfrm>
        </p:spPr>
        <p:txBody>
          <a:bodyPr/>
          <a:lstStyle/>
          <a:p>
            <a:r>
              <a:rPr lang="en-US" sz="3600" dirty="0"/>
              <a:t>Rijndael Overview</a:t>
            </a:r>
          </a:p>
        </p:txBody>
      </p:sp>
      <p:sp>
        <p:nvSpPr>
          <p:cNvPr id="21504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504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5047" name="Text Box 5"/>
          <p:cNvSpPr txBox="1">
            <a:spLocks noChangeArrowheads="1"/>
          </p:cNvSpPr>
          <p:nvPr/>
        </p:nvSpPr>
        <p:spPr bwMode="auto">
          <a:xfrm>
            <a:off x="533400" y="990600"/>
            <a:ext cx="8229600" cy="569386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Input</a:t>
            </a:r>
          </a:p>
          <a:p>
            <a:pPr marL="800100" lvl="1" indent="-342900">
              <a:buFont typeface="Arial" panose="020B0604020202020204" pitchFamily="34" charset="0"/>
              <a:buChar char="•"/>
            </a:pPr>
            <a:r>
              <a:rPr lang="en-US" sz="2000" dirty="0">
                <a:latin typeface="Arial" pitchFamily="34" charset="0"/>
              </a:rPr>
              <a:t> p consisting of </a:t>
            </a:r>
            <a:r>
              <a:rPr lang="en-US" sz="2000" dirty="0" err="1">
                <a:latin typeface="Arial" pitchFamily="34" charset="0"/>
              </a:rPr>
              <a:t>N</a:t>
            </a:r>
            <a:r>
              <a:rPr lang="en-US" sz="2000" baseline="-25000" dirty="0" err="1">
                <a:latin typeface="Arial" pitchFamily="34" charset="0"/>
              </a:rPr>
              <a:t>b</a:t>
            </a:r>
            <a:r>
              <a:rPr lang="en-US" sz="2000" dirty="0">
                <a:latin typeface="Arial" pitchFamily="34" charset="0"/>
              </a:rPr>
              <a:t> words</a:t>
            </a:r>
          </a:p>
          <a:p>
            <a:pPr marL="800100" lvl="1" indent="-342900">
              <a:buFont typeface="Arial" panose="020B0604020202020204" pitchFamily="34" charset="0"/>
              <a:buChar char="•"/>
            </a:pPr>
            <a:r>
              <a:rPr lang="en-US" sz="2000" dirty="0">
                <a:latin typeface="Arial" pitchFamily="34" charset="0"/>
              </a:rPr>
              <a:t> k with </a:t>
            </a:r>
            <a:r>
              <a:rPr lang="en-US" sz="2000" dirty="0" err="1">
                <a:latin typeface="Arial" pitchFamily="34" charset="0"/>
              </a:rPr>
              <a:t>N</a:t>
            </a:r>
            <a:r>
              <a:rPr lang="en-US" sz="2000" baseline="-25000" dirty="0" err="1">
                <a:latin typeface="Arial" pitchFamily="34" charset="0"/>
              </a:rPr>
              <a:t>k</a:t>
            </a:r>
            <a:r>
              <a:rPr lang="en-US" sz="2000" dirty="0">
                <a:latin typeface="Arial" pitchFamily="34" charset="0"/>
              </a:rPr>
              <a:t> words (</a:t>
            </a:r>
            <a:r>
              <a:rPr lang="en-US" sz="2000" dirty="0" err="1">
                <a:latin typeface="Arial" pitchFamily="34" charset="0"/>
              </a:rPr>
              <a:t>N</a:t>
            </a:r>
            <a:r>
              <a:rPr lang="en-US" sz="2000" baseline="-25000" dirty="0" err="1">
                <a:latin typeface="Arial" pitchFamily="34" charset="0"/>
              </a:rPr>
              <a:t>k</a:t>
            </a:r>
            <a:r>
              <a:rPr lang="en-US" sz="2000" dirty="0">
                <a:latin typeface="Arial" pitchFamily="34" charset="0"/>
              </a:rPr>
              <a:t>= 4,6,8)</a:t>
            </a:r>
          </a:p>
          <a:p>
            <a:pPr marL="342900" indent="-342900">
              <a:buFont typeface="Arial" panose="020B0604020202020204" pitchFamily="34" charset="0"/>
              <a:buChar char="•"/>
            </a:pPr>
            <a:r>
              <a:rPr lang="en-US" sz="2000" dirty="0">
                <a:latin typeface="Arial" pitchFamily="34" charset="0"/>
              </a:rPr>
              <a:t> State</a:t>
            </a:r>
          </a:p>
          <a:p>
            <a:pPr marL="800100" lvl="1" indent="-342900">
              <a:buFont typeface="Arial" panose="020B0604020202020204" pitchFamily="34" charset="0"/>
              <a:buChar char="•"/>
            </a:pPr>
            <a:r>
              <a:rPr lang="en-US" sz="2000" dirty="0">
                <a:latin typeface="Arial" pitchFamily="34" charset="0"/>
              </a:rPr>
              <a:t> 4 rows, </a:t>
            </a:r>
            <a:r>
              <a:rPr lang="en-US" sz="2000" dirty="0" err="1">
                <a:latin typeface="Arial" pitchFamily="34" charset="0"/>
              </a:rPr>
              <a:t>N</a:t>
            </a:r>
            <a:r>
              <a:rPr lang="en-US" sz="2000" baseline="-25000" dirty="0" err="1">
                <a:latin typeface="Arial" pitchFamily="34" charset="0"/>
              </a:rPr>
              <a:t>b</a:t>
            </a:r>
            <a:r>
              <a:rPr lang="en-US" sz="2000" dirty="0">
                <a:latin typeface="Arial" pitchFamily="34" charset="0"/>
              </a:rPr>
              <a:t> columns</a:t>
            </a:r>
          </a:p>
          <a:p>
            <a:pPr marL="342900" indent="-342900">
              <a:buFont typeface="Arial" panose="020B0604020202020204" pitchFamily="34" charset="0"/>
              <a:buChar char="•"/>
            </a:pPr>
            <a:r>
              <a:rPr lang="en-US" sz="2000" dirty="0">
                <a:latin typeface="Arial" pitchFamily="34" charset="0"/>
              </a:rPr>
              <a:t> Key</a:t>
            </a:r>
          </a:p>
          <a:p>
            <a:pPr marL="800100" lvl="1" indent="-342900">
              <a:buFont typeface="Arial" panose="020B0604020202020204" pitchFamily="34" charset="0"/>
              <a:buChar char="•"/>
            </a:pPr>
            <a:r>
              <a:rPr lang="en-US" sz="2000" dirty="0">
                <a:latin typeface="Arial" pitchFamily="34" charset="0"/>
              </a:rPr>
              <a:t> 4 rows, columns</a:t>
            </a:r>
          </a:p>
          <a:p>
            <a:pPr marL="342900" indent="-342900">
              <a:buFont typeface="Arial" panose="020B0604020202020204" pitchFamily="34" charset="0"/>
              <a:buChar char="•"/>
            </a:pPr>
            <a:r>
              <a:rPr lang="en-US" sz="2000" dirty="0">
                <a:latin typeface="Arial" pitchFamily="34" charset="0"/>
              </a:rPr>
              <a:t> Output</a:t>
            </a:r>
          </a:p>
          <a:p>
            <a:pPr marL="800100" lvl="1" indent="-342900">
              <a:buFont typeface="Arial" panose="020B0604020202020204" pitchFamily="34" charset="0"/>
              <a:buChar char="•"/>
            </a:pPr>
            <a:r>
              <a:rPr lang="en-US" sz="2000" dirty="0">
                <a:latin typeface="Arial" pitchFamily="34" charset="0"/>
              </a:rPr>
              <a:t> c consisting of </a:t>
            </a:r>
            <a:r>
              <a:rPr lang="en-US" sz="2000" dirty="0" err="1">
                <a:latin typeface="Arial" pitchFamily="34" charset="0"/>
              </a:rPr>
              <a:t>N</a:t>
            </a:r>
            <a:r>
              <a:rPr lang="en-US" sz="2000" baseline="-25000" dirty="0" err="1">
                <a:latin typeface="Arial" pitchFamily="34" charset="0"/>
              </a:rPr>
              <a:t>b</a:t>
            </a:r>
            <a:r>
              <a:rPr lang="en-US" sz="2000" dirty="0">
                <a:latin typeface="Arial" pitchFamily="34" charset="0"/>
              </a:rPr>
              <a:t> words</a:t>
            </a:r>
          </a:p>
          <a:p>
            <a:pPr marL="342900" indent="-342900">
              <a:buFont typeface="Arial" panose="020B0604020202020204" pitchFamily="34" charset="0"/>
              <a:buChar char="•"/>
            </a:pPr>
            <a:r>
              <a:rPr lang="en-US" sz="2000" dirty="0">
                <a:latin typeface="Arial" pitchFamily="34" charset="0"/>
              </a:rPr>
              <a:t>All tables filled first column first s</a:t>
            </a:r>
            <a:r>
              <a:rPr lang="en-US" sz="2000" baseline="-25000" dirty="0">
                <a:latin typeface="Arial" pitchFamily="34" charset="0"/>
              </a:rPr>
              <a:t>0,0</a:t>
            </a:r>
            <a:r>
              <a:rPr lang="en-US" sz="2000" dirty="0">
                <a:latin typeface="Arial" pitchFamily="34" charset="0"/>
              </a:rPr>
              <a:t>, s</a:t>
            </a:r>
            <a:r>
              <a:rPr lang="en-US" sz="2000" baseline="-25000" dirty="0">
                <a:latin typeface="Arial" pitchFamily="34" charset="0"/>
              </a:rPr>
              <a:t>1,0</a:t>
            </a:r>
            <a:r>
              <a:rPr lang="en-US" sz="2000" dirty="0">
                <a:latin typeface="Arial" pitchFamily="34" charset="0"/>
              </a:rPr>
              <a:t>, s</a:t>
            </a:r>
            <a:r>
              <a:rPr lang="en-US" sz="2000" baseline="-25000" dirty="0">
                <a:latin typeface="Arial" pitchFamily="34" charset="0"/>
              </a:rPr>
              <a:t>2,0</a:t>
            </a:r>
            <a:r>
              <a:rPr lang="en-US" sz="2000" dirty="0">
                <a:latin typeface="Arial" pitchFamily="34" charset="0"/>
              </a:rPr>
              <a:t>, s</a:t>
            </a:r>
            <a:r>
              <a:rPr lang="en-US" sz="2000" baseline="-25000" dirty="0">
                <a:latin typeface="Arial" pitchFamily="34" charset="0"/>
              </a:rPr>
              <a:t>3,0</a:t>
            </a:r>
            <a:r>
              <a:rPr lang="en-US" sz="2000" dirty="0">
                <a:latin typeface="Arial" pitchFamily="34" charset="0"/>
              </a:rPr>
              <a:t>, s</a:t>
            </a:r>
            <a:r>
              <a:rPr lang="en-US" sz="2000" baseline="-25000" dirty="0">
                <a:latin typeface="Arial" pitchFamily="34" charset="0"/>
              </a:rPr>
              <a:t>0,1</a:t>
            </a:r>
            <a:r>
              <a:rPr lang="en-US" sz="2000" dirty="0">
                <a:latin typeface="Arial" pitchFamily="34" charset="0"/>
              </a:rPr>
              <a:t>, …</a:t>
            </a:r>
          </a:p>
          <a:p>
            <a:pPr marL="342900" indent="-342900">
              <a:buFont typeface="Arial" panose="020B0604020202020204" pitchFamily="34" charset="0"/>
              <a:buChar char="•"/>
            </a:pPr>
            <a:r>
              <a:rPr lang="en-US" sz="2000" dirty="0">
                <a:latin typeface="Arial" pitchFamily="34" charset="0"/>
              </a:rPr>
              <a:t> </a:t>
            </a:r>
          </a:p>
          <a:p>
            <a:pPr marL="342900" indent="-342900">
              <a:buFont typeface="Arial" panose="020B0604020202020204" pitchFamily="34" charset="0"/>
              <a:buChar char="•"/>
            </a:pPr>
            <a:r>
              <a:rPr lang="en-US" sz="2000" dirty="0">
                <a:latin typeface="Arial" pitchFamily="34" charset="0"/>
              </a:rPr>
              <a:t> Design Philosophy</a:t>
            </a:r>
          </a:p>
          <a:p>
            <a:pPr marL="800100" lvl="1" indent="-342900">
              <a:buFont typeface="Arial" panose="020B0604020202020204" pitchFamily="34" charset="0"/>
              <a:buChar char="•"/>
            </a:pPr>
            <a:r>
              <a:rPr lang="en-US" sz="2000" dirty="0">
                <a:latin typeface="Arial" pitchFamily="34" charset="0"/>
              </a:rPr>
              <a:t> Wide Trails</a:t>
            </a:r>
          </a:p>
          <a:p>
            <a:pPr marL="342900" indent="-342900">
              <a:buFont typeface="Arial" panose="020B0604020202020204" pitchFamily="34" charset="0"/>
              <a:buChar char="•"/>
            </a:pPr>
            <a:r>
              <a:rPr lang="en-US" sz="2000" dirty="0">
                <a:latin typeface="Arial" pitchFamily="34" charset="0"/>
              </a:rPr>
              <a:t> 32-bit word operations</a:t>
            </a:r>
          </a:p>
          <a:p>
            <a:pPr marL="342900" indent="-342900">
              <a:buFont typeface="Arial" panose="020B0604020202020204" pitchFamily="34" charset="0"/>
              <a:buChar char="•"/>
            </a:pPr>
            <a:r>
              <a:rPr lang="en-US" sz="2000" dirty="0">
                <a:latin typeface="Arial" pitchFamily="34" charset="0"/>
              </a:rPr>
              <a:t> Non-linear substitution uses arithmetic over GF(2)</a:t>
            </a:r>
          </a:p>
          <a:p>
            <a:pPr marL="342900" indent="-342900">
              <a:buFont typeface="Arial" panose="020B0604020202020204" pitchFamily="34" charset="0"/>
              <a:buChar char="•"/>
            </a:pPr>
            <a:r>
              <a:rPr lang="en-US" sz="2000" dirty="0">
                <a:latin typeface="Arial" pitchFamily="34" charset="0"/>
              </a:rPr>
              <a:t> Mixing uses polynomial arithmetic mod (x</a:t>
            </a:r>
            <a:r>
              <a:rPr lang="en-US" sz="2000" baseline="30000" dirty="0">
                <a:latin typeface="Arial" pitchFamily="34" charset="0"/>
              </a:rPr>
              <a:t>4</a:t>
            </a:r>
            <a:r>
              <a:rPr lang="en-US" sz="2000" dirty="0">
                <a:latin typeface="Arial" pitchFamily="34" charset="0"/>
              </a:rPr>
              <a:t>+1)</a:t>
            </a:r>
          </a:p>
          <a:p>
            <a:endParaRPr lang="en-US" sz="2000" dirty="0">
              <a:latin typeface="Arial" pitchFamily="34" charset="0"/>
            </a:endParaRPr>
          </a:p>
          <a:p>
            <a:endParaRPr lang="en-US" sz="24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7EC1C133-F231-4EDE-8B85-784B5F788875}" type="slidenum">
              <a:rPr lang="en-US"/>
              <a:pPr>
                <a:defRPr/>
              </a:pPr>
              <a:t>32</a:t>
            </a:fld>
            <a:endParaRPr lang="en-US"/>
          </a:p>
        </p:txBody>
      </p:sp>
      <p:sp>
        <p:nvSpPr>
          <p:cNvPr id="217092" name="Rectangle 2"/>
          <p:cNvSpPr>
            <a:spLocks noGrp="1" noChangeArrowheads="1"/>
          </p:cNvSpPr>
          <p:nvPr>
            <p:ph type="title"/>
          </p:nvPr>
        </p:nvSpPr>
        <p:spPr>
          <a:xfrm>
            <a:off x="685800" y="228600"/>
            <a:ext cx="7772400" cy="762000"/>
          </a:xfrm>
        </p:spPr>
        <p:txBody>
          <a:bodyPr/>
          <a:lstStyle/>
          <a:p>
            <a:r>
              <a:rPr lang="en-US" sz="3600" dirty="0"/>
              <a:t>Rijndael Round Structure</a:t>
            </a:r>
          </a:p>
        </p:txBody>
      </p:sp>
      <p:sp>
        <p:nvSpPr>
          <p:cNvPr id="21709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709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7095"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7096" name="Text Box 6"/>
          <p:cNvSpPr txBox="1">
            <a:spLocks noChangeArrowheads="1"/>
          </p:cNvSpPr>
          <p:nvPr/>
        </p:nvSpPr>
        <p:spPr bwMode="auto">
          <a:xfrm>
            <a:off x="822325" y="1893888"/>
            <a:ext cx="4587875" cy="400110"/>
          </a:xfrm>
          <a:prstGeom prst="rect">
            <a:avLst/>
          </a:prstGeom>
          <a:noFill/>
          <a:ln w="12700" cap="sq">
            <a:noFill/>
            <a:miter lim="800000"/>
            <a:headEnd/>
            <a:tailEnd/>
          </a:ln>
        </p:spPr>
        <p:txBody>
          <a:bodyPr>
            <a:spAutoFit/>
          </a:bodyPr>
          <a:lstStyle/>
          <a:p>
            <a:r>
              <a:rPr lang="en-US" sz="2000" dirty="0">
                <a:latin typeface="Arial" pitchFamily="34" charset="0"/>
              </a:rPr>
              <a:t>N</a:t>
            </a:r>
            <a:r>
              <a:rPr lang="en-US" sz="2000" baseline="-25000" dirty="0">
                <a:latin typeface="Arial" pitchFamily="34" charset="0"/>
              </a:rPr>
              <a:t>r</a:t>
            </a:r>
            <a:r>
              <a:rPr lang="en-US" sz="2000" dirty="0">
                <a:latin typeface="Arial" pitchFamily="34" charset="0"/>
              </a:rPr>
              <a:t>= max(</a:t>
            </a:r>
            <a:r>
              <a:rPr lang="en-US" sz="2000" dirty="0" err="1">
                <a:latin typeface="Arial" pitchFamily="34" charset="0"/>
              </a:rPr>
              <a:t>N</a:t>
            </a:r>
            <a:r>
              <a:rPr lang="en-US" sz="2000" baseline="-25000" dirty="0" err="1">
                <a:latin typeface="Arial" pitchFamily="34" charset="0"/>
              </a:rPr>
              <a:t>k</a:t>
            </a:r>
            <a:r>
              <a:rPr lang="en-US" sz="2000" dirty="0">
                <a:latin typeface="Arial" pitchFamily="34" charset="0"/>
              </a:rPr>
              <a:t>, </a:t>
            </a:r>
            <a:r>
              <a:rPr lang="en-US" sz="2000" dirty="0" err="1">
                <a:latin typeface="Arial" pitchFamily="34" charset="0"/>
              </a:rPr>
              <a:t>N</a:t>
            </a:r>
            <a:r>
              <a:rPr lang="en-US" sz="2000" baseline="-25000" dirty="0" err="1">
                <a:latin typeface="Arial" pitchFamily="34" charset="0"/>
              </a:rPr>
              <a:t>b</a:t>
            </a:r>
            <a:r>
              <a:rPr lang="en-US" sz="2000" dirty="0">
                <a:latin typeface="Arial" pitchFamily="34" charset="0"/>
              </a:rPr>
              <a:t>)+6</a:t>
            </a:r>
          </a:p>
        </p:txBody>
      </p:sp>
      <p:graphicFrame>
        <p:nvGraphicFramePr>
          <p:cNvPr id="3093511" name="Group 7"/>
          <p:cNvGraphicFramePr>
            <a:graphicFrameLocks noGrp="1"/>
          </p:cNvGraphicFramePr>
          <p:nvPr>
            <p:extLst>
              <p:ext uri="{D42A27DB-BD31-4B8C-83A1-F6EECF244321}">
                <p14:modId xmlns:p14="http://schemas.microsoft.com/office/powerpoint/2010/main" val="2896890449"/>
              </p:ext>
            </p:extLst>
          </p:nvPr>
        </p:nvGraphicFramePr>
        <p:xfrm>
          <a:off x="1447800" y="2743200"/>
          <a:ext cx="5562600" cy="2438400"/>
        </p:xfrm>
        <a:graphic>
          <a:graphicData uri="http://schemas.openxmlformats.org/drawingml/2006/table">
            <a:tbl>
              <a:tblPr/>
              <a:tblGrid>
                <a:gridCol w="139065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b</a:t>
                      </a:r>
                      <a:r>
                        <a:rPr kumimoji="1" lang="en-US" sz="2000" b="1" i="0" u="none" strike="noStrike" cap="none" normalizeH="0" baseline="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b</a:t>
                      </a:r>
                      <a:r>
                        <a:rPr kumimoji="1" lang="en-US" sz="2000" b="1" i="0" u="none" strike="noStrike" cap="none" normalizeH="0" baseline="0">
                          <a:ln>
                            <a:noFill/>
                          </a:ln>
                          <a:solidFill>
                            <a:schemeClr val="tx1"/>
                          </a:solidFill>
                          <a:effectLst/>
                          <a:latin typeface="Arial" pitchFamily="34"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b</a:t>
                      </a:r>
                      <a:r>
                        <a:rPr kumimoji="1" lang="en-US" sz="2000" b="1"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k</a:t>
                      </a:r>
                      <a:r>
                        <a:rPr kumimoji="1" lang="en-US" sz="2000" b="1" i="0" u="none" strike="noStrike" cap="none" normalizeH="0" baseline="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k</a:t>
                      </a:r>
                      <a:r>
                        <a:rPr kumimoji="1" lang="en-US" sz="2000" b="1" i="0" u="none" strike="noStrike" cap="none" normalizeH="0" baseline="0">
                          <a:ln>
                            <a:noFill/>
                          </a:ln>
                          <a:solidFill>
                            <a:schemeClr val="tx1"/>
                          </a:solidFill>
                          <a:effectLst/>
                          <a:latin typeface="Arial"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k</a:t>
                      </a:r>
                      <a:r>
                        <a:rPr kumimoji="1" lang="en-US" sz="2000" b="1" i="0" u="none" strike="noStrike" cap="none" normalizeH="0" baseline="0">
                          <a:ln>
                            <a:noFill/>
                          </a:ln>
                          <a:solidFill>
                            <a:schemeClr val="tx1"/>
                          </a:solidFill>
                          <a:effectLst/>
                          <a:latin typeface="Arial"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6DB623AA-2163-4DBC-BE06-DD6E7528F5B6}" type="slidenum">
              <a:rPr lang="en-US"/>
              <a:pPr>
                <a:defRPr/>
              </a:pPr>
              <a:t>33</a:t>
            </a:fld>
            <a:endParaRPr lang="en-US"/>
          </a:p>
        </p:txBody>
      </p:sp>
      <p:sp>
        <p:nvSpPr>
          <p:cNvPr id="218116" name="Rectangle 2"/>
          <p:cNvSpPr>
            <a:spLocks noGrp="1" noChangeArrowheads="1"/>
          </p:cNvSpPr>
          <p:nvPr>
            <p:ph type="title"/>
          </p:nvPr>
        </p:nvSpPr>
        <p:spPr>
          <a:xfrm>
            <a:off x="685800" y="76200"/>
            <a:ext cx="7772400" cy="762000"/>
          </a:xfrm>
        </p:spPr>
        <p:txBody>
          <a:bodyPr/>
          <a:lstStyle/>
          <a:p>
            <a:r>
              <a:rPr lang="en-US" sz="3600" dirty="0"/>
              <a:t>Rijndael State Layout</a:t>
            </a:r>
          </a:p>
        </p:txBody>
      </p:sp>
      <p:sp>
        <p:nvSpPr>
          <p:cNvPr id="21811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811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8119"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8120" name="Text Box 6"/>
          <p:cNvSpPr txBox="1">
            <a:spLocks noChangeArrowheads="1"/>
          </p:cNvSpPr>
          <p:nvPr/>
        </p:nvSpPr>
        <p:spPr bwMode="auto">
          <a:xfrm>
            <a:off x="838200" y="1524000"/>
            <a:ext cx="7102475" cy="1187450"/>
          </a:xfrm>
          <a:prstGeom prst="rect">
            <a:avLst/>
          </a:prstGeom>
          <a:noFill/>
          <a:ln w="12700" cap="sq">
            <a:noFill/>
            <a:miter lim="800000"/>
            <a:headEnd/>
            <a:tailEnd/>
          </a:ln>
        </p:spPr>
        <p:txBody>
          <a:bodyPr>
            <a:spAutoFit/>
          </a:bodyPr>
          <a:lstStyle/>
          <a:p>
            <a:r>
              <a:rPr lang="en-US" sz="2400" dirty="0">
                <a:latin typeface="Arial" pitchFamily="34" charset="0"/>
              </a:rPr>
              <a:t>State: </a:t>
            </a:r>
            <a:r>
              <a:rPr lang="en-US" sz="2400" dirty="0" err="1">
                <a:latin typeface="Arial" pitchFamily="34" charset="0"/>
              </a:rPr>
              <a:t>s</a:t>
            </a:r>
            <a:r>
              <a:rPr lang="en-US" sz="2400" baseline="-25000" dirty="0" err="1">
                <a:latin typeface="Arial" pitchFamily="34" charset="0"/>
              </a:rPr>
              <a:t>i,j</a:t>
            </a:r>
            <a:r>
              <a:rPr lang="en-US" sz="2400" dirty="0">
                <a:latin typeface="Arial" pitchFamily="34" charset="0"/>
              </a:rPr>
              <a:t>, i= </a:t>
            </a:r>
            <a:r>
              <a:rPr lang="en-US" sz="2400" dirty="0" err="1">
                <a:latin typeface="Arial" pitchFamily="34" charset="0"/>
              </a:rPr>
              <a:t>Nb</a:t>
            </a:r>
            <a:r>
              <a:rPr lang="en-US" sz="2400" dirty="0">
                <a:latin typeface="Arial" pitchFamily="34" charset="0"/>
              </a:rPr>
              <a:t> (mod 4), j= [</a:t>
            </a:r>
            <a:r>
              <a:rPr lang="en-US" sz="2400" dirty="0" err="1">
                <a:latin typeface="Arial" pitchFamily="34" charset="0"/>
              </a:rPr>
              <a:t>Nb</a:t>
            </a:r>
            <a:r>
              <a:rPr lang="en-US" sz="2400" dirty="0">
                <a:latin typeface="Arial" pitchFamily="34" charset="0"/>
              </a:rPr>
              <a:t>/4], </a:t>
            </a:r>
            <a:r>
              <a:rPr lang="en-US" sz="2400" dirty="0" err="1">
                <a:latin typeface="Arial" pitchFamily="34" charset="0"/>
              </a:rPr>
              <a:t>Nb</a:t>
            </a:r>
            <a:r>
              <a:rPr lang="en-US" sz="2400" dirty="0">
                <a:latin typeface="Arial" pitchFamily="34" charset="0"/>
              </a:rPr>
              <a:t>=4j+i</a:t>
            </a:r>
          </a:p>
          <a:p>
            <a:endParaRPr lang="en-US" sz="2400" dirty="0">
              <a:latin typeface="Arial" pitchFamily="34" charset="0"/>
            </a:endParaRPr>
          </a:p>
          <a:p>
            <a:r>
              <a:rPr lang="en-US" sz="2400" dirty="0">
                <a:latin typeface="Arial" pitchFamily="34" charset="0"/>
              </a:rPr>
              <a:t>For </a:t>
            </a:r>
            <a:r>
              <a:rPr lang="en-US" sz="2400" dirty="0" err="1">
                <a:latin typeface="Arial" pitchFamily="34" charset="0"/>
              </a:rPr>
              <a:t>Nb</a:t>
            </a:r>
            <a:r>
              <a:rPr lang="en-US" sz="2400" dirty="0">
                <a:latin typeface="Arial" pitchFamily="34" charset="0"/>
              </a:rPr>
              <a:t>= 4</a:t>
            </a:r>
          </a:p>
        </p:txBody>
      </p:sp>
      <p:graphicFrame>
        <p:nvGraphicFramePr>
          <p:cNvPr id="3094535" name="Group 7"/>
          <p:cNvGraphicFramePr>
            <a:graphicFrameLocks noGrp="1"/>
          </p:cNvGraphicFramePr>
          <p:nvPr/>
        </p:nvGraphicFramePr>
        <p:xfrm>
          <a:off x="1447800" y="3429000"/>
          <a:ext cx="5715000" cy="20574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B64387B9-EB01-44ED-B57A-91326DAD4E22}" type="slidenum">
              <a:rPr lang="en-US"/>
              <a:pPr>
                <a:defRPr/>
              </a:pPr>
              <a:t>34</a:t>
            </a:fld>
            <a:endParaRPr lang="en-US"/>
          </a:p>
        </p:txBody>
      </p:sp>
      <p:sp>
        <p:nvSpPr>
          <p:cNvPr id="219140" name="Rectangle 2"/>
          <p:cNvSpPr>
            <a:spLocks noGrp="1" noChangeArrowheads="1"/>
          </p:cNvSpPr>
          <p:nvPr>
            <p:ph type="title"/>
          </p:nvPr>
        </p:nvSpPr>
        <p:spPr>
          <a:xfrm>
            <a:off x="685800" y="76200"/>
            <a:ext cx="7772400" cy="762000"/>
          </a:xfrm>
        </p:spPr>
        <p:txBody>
          <a:bodyPr/>
          <a:lstStyle/>
          <a:p>
            <a:r>
              <a:rPr lang="en-US" sz="3600" dirty="0"/>
              <a:t>Rijndael Key Layout</a:t>
            </a:r>
          </a:p>
        </p:txBody>
      </p:sp>
      <p:sp>
        <p:nvSpPr>
          <p:cNvPr id="21914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914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914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9144" name="Text Box 6"/>
          <p:cNvSpPr txBox="1">
            <a:spLocks noChangeArrowheads="1"/>
          </p:cNvSpPr>
          <p:nvPr/>
        </p:nvSpPr>
        <p:spPr bwMode="auto">
          <a:xfrm>
            <a:off x="838200" y="1695271"/>
            <a:ext cx="7102475" cy="40011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rPr>
              <a:t> Keys: </a:t>
            </a:r>
            <a:r>
              <a:rPr lang="en-US" sz="2000" dirty="0" err="1">
                <a:latin typeface="Arial" pitchFamily="34" charset="0"/>
              </a:rPr>
              <a:t>k</a:t>
            </a:r>
            <a:r>
              <a:rPr lang="en-US" sz="2000" baseline="-25000" dirty="0" err="1">
                <a:latin typeface="Arial" pitchFamily="34" charset="0"/>
              </a:rPr>
              <a:t>i,j</a:t>
            </a:r>
            <a:r>
              <a:rPr lang="en-US" sz="2000" dirty="0">
                <a:latin typeface="Arial" pitchFamily="34" charset="0"/>
              </a:rPr>
              <a:t>, i= </a:t>
            </a:r>
            <a:r>
              <a:rPr lang="en-US" sz="2000" dirty="0" err="1">
                <a:latin typeface="Arial" pitchFamily="34" charset="0"/>
              </a:rPr>
              <a:t>Nk</a:t>
            </a:r>
            <a:r>
              <a:rPr lang="en-US" sz="2000" dirty="0">
                <a:latin typeface="Arial" pitchFamily="34" charset="0"/>
              </a:rPr>
              <a:t> (mod 4), j= [</a:t>
            </a:r>
            <a:r>
              <a:rPr lang="en-US" sz="2000" dirty="0" err="1">
                <a:latin typeface="Arial" pitchFamily="34" charset="0"/>
              </a:rPr>
              <a:t>Nk</a:t>
            </a:r>
            <a:r>
              <a:rPr lang="en-US" sz="2000" dirty="0">
                <a:latin typeface="Arial" pitchFamily="34" charset="0"/>
              </a:rPr>
              <a:t>/4], for </a:t>
            </a:r>
            <a:r>
              <a:rPr lang="en-US" sz="2000" dirty="0" err="1">
                <a:latin typeface="Arial" pitchFamily="34" charset="0"/>
              </a:rPr>
              <a:t>Nk</a:t>
            </a:r>
            <a:r>
              <a:rPr lang="en-US" sz="2000" dirty="0">
                <a:latin typeface="Arial" pitchFamily="34" charset="0"/>
              </a:rPr>
              <a:t>= 4</a:t>
            </a:r>
          </a:p>
        </p:txBody>
      </p:sp>
      <p:graphicFrame>
        <p:nvGraphicFramePr>
          <p:cNvPr id="3095559" name="Group 7"/>
          <p:cNvGraphicFramePr>
            <a:graphicFrameLocks noGrp="1"/>
          </p:cNvGraphicFramePr>
          <p:nvPr>
            <p:extLst>
              <p:ext uri="{D42A27DB-BD31-4B8C-83A1-F6EECF244321}">
                <p14:modId xmlns:p14="http://schemas.microsoft.com/office/powerpoint/2010/main" val="3540410403"/>
              </p:ext>
            </p:extLst>
          </p:nvPr>
        </p:nvGraphicFramePr>
        <p:xfrm>
          <a:off x="1531937" y="2679819"/>
          <a:ext cx="5715000" cy="21336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167AF27-6675-4141-A076-6FFE88241605}" type="slidenum">
              <a:rPr lang="en-US"/>
              <a:pPr>
                <a:defRPr/>
              </a:pPr>
              <a:t>35</a:t>
            </a:fld>
            <a:endParaRPr lang="en-US"/>
          </a:p>
        </p:txBody>
      </p:sp>
      <p:sp>
        <p:nvSpPr>
          <p:cNvPr id="220164" name="Rectangle 2"/>
          <p:cNvSpPr>
            <a:spLocks noGrp="1" noChangeArrowheads="1"/>
          </p:cNvSpPr>
          <p:nvPr>
            <p:ph type="title"/>
          </p:nvPr>
        </p:nvSpPr>
        <p:spPr>
          <a:xfrm>
            <a:off x="685800" y="0"/>
            <a:ext cx="7772400" cy="914400"/>
          </a:xfrm>
        </p:spPr>
        <p:txBody>
          <a:bodyPr/>
          <a:lstStyle/>
          <a:p>
            <a:r>
              <a:rPr lang="en-US" sz="3600" dirty="0"/>
              <a:t>Rijndael Algorithm</a:t>
            </a:r>
          </a:p>
        </p:txBody>
      </p:sp>
      <p:sp>
        <p:nvSpPr>
          <p:cNvPr id="22016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016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0167" name="Text Box 5"/>
          <p:cNvSpPr txBox="1">
            <a:spLocks noChangeArrowheads="1"/>
          </p:cNvSpPr>
          <p:nvPr/>
        </p:nvSpPr>
        <p:spPr bwMode="auto">
          <a:xfrm>
            <a:off x="533400" y="1371600"/>
            <a:ext cx="8077200" cy="4664075"/>
          </a:xfrm>
          <a:prstGeom prst="rect">
            <a:avLst/>
          </a:prstGeom>
          <a:noFill/>
          <a:ln w="12700" cap="sq">
            <a:noFill/>
            <a:miter lim="800000"/>
            <a:headEnd/>
            <a:tailEnd/>
          </a:ln>
        </p:spPr>
        <p:txBody>
          <a:bodyPr>
            <a:spAutoFit/>
          </a:bodyPr>
          <a:lstStyle/>
          <a:p>
            <a:r>
              <a:rPr lang="en-US" sz="2000" dirty="0">
                <a:cs typeface="Courier New" panose="02070309020205020404" pitchFamily="49" charset="0"/>
              </a:rPr>
              <a:t>Rijndael (p, k, </a:t>
            </a:r>
            <a:r>
              <a:rPr lang="en-US" sz="2000" dirty="0" err="1">
                <a:cs typeface="Courier New" panose="02070309020205020404" pitchFamily="49" charset="0"/>
              </a:rPr>
              <a:t>Nb</a:t>
            </a:r>
            <a:r>
              <a:rPr lang="en-US" sz="2000" dirty="0">
                <a:cs typeface="Courier New" panose="02070309020205020404" pitchFamily="49" charset="0"/>
              </a:rPr>
              <a:t>, </a:t>
            </a:r>
            <a:r>
              <a:rPr lang="en-US" sz="2000" dirty="0" err="1">
                <a:cs typeface="Courier New" panose="02070309020205020404" pitchFamily="49" charset="0"/>
              </a:rPr>
              <a:t>Nk</a:t>
            </a:r>
            <a:r>
              <a:rPr lang="en-US" sz="2000" dirty="0">
                <a:cs typeface="Courier New" panose="02070309020205020404" pitchFamily="49" charset="0"/>
              </a:rPr>
              <a:t>)  {</a:t>
            </a:r>
          </a:p>
          <a:p>
            <a:pPr lvl="1"/>
            <a:r>
              <a:rPr lang="en-US" sz="2000" dirty="0" err="1">
                <a:cs typeface="Courier New" panose="02070309020205020404" pitchFamily="49" charset="0"/>
              </a:rPr>
              <a:t>ComputeRoundKeys</a:t>
            </a:r>
            <a:r>
              <a:rPr lang="en-US" sz="2000" dirty="0">
                <a:cs typeface="Courier New" panose="02070309020205020404" pitchFamily="49" charset="0"/>
              </a:rPr>
              <a:t>(K, W[0…Nr])</a:t>
            </a:r>
          </a:p>
          <a:p>
            <a:pPr lvl="1"/>
            <a:r>
              <a:rPr lang="en-US" sz="2000" dirty="0">
                <a:cs typeface="Courier New" panose="02070309020205020404" pitchFamily="49" charset="0"/>
              </a:rPr>
              <a:t>state= p</a:t>
            </a:r>
          </a:p>
          <a:p>
            <a:pPr lvl="1"/>
            <a:r>
              <a:rPr lang="en-US" sz="2000" dirty="0" err="1">
                <a:cs typeface="Courier New" panose="02070309020205020404" pitchFamily="49" charset="0"/>
              </a:rPr>
              <a:t>AddRoundKey</a:t>
            </a:r>
            <a:r>
              <a:rPr lang="en-US" sz="2000" dirty="0">
                <a:cs typeface="Courier New" panose="02070309020205020404" pitchFamily="49" charset="0"/>
              </a:rPr>
              <a:t>(0, state)</a:t>
            </a:r>
          </a:p>
          <a:p>
            <a:pPr lvl="1"/>
            <a:r>
              <a:rPr lang="en-US" sz="2000" dirty="0">
                <a:cs typeface="Courier New" panose="02070309020205020404" pitchFamily="49" charset="0"/>
              </a:rPr>
              <a:t>for (i=1, i&lt;=Nr, i++) {</a:t>
            </a:r>
          </a:p>
          <a:p>
            <a:pPr lvl="2"/>
            <a:r>
              <a:rPr lang="en-US" sz="2000" dirty="0">
                <a:cs typeface="Courier New" panose="02070309020205020404" pitchFamily="49" charset="0"/>
              </a:rPr>
              <a:t>for each byte, b in state</a:t>
            </a:r>
          </a:p>
          <a:p>
            <a:pPr lvl="3"/>
            <a:r>
              <a:rPr lang="en-US" sz="2000" dirty="0" err="1">
                <a:cs typeface="Courier New" panose="02070309020205020404" pitchFamily="49" charset="0"/>
              </a:rPr>
              <a:t>ByteSub</a:t>
            </a:r>
            <a:r>
              <a:rPr lang="en-US" sz="2000" dirty="0">
                <a:cs typeface="Courier New" panose="02070309020205020404" pitchFamily="49" charset="0"/>
              </a:rPr>
              <a:t>(b)</a:t>
            </a:r>
          </a:p>
          <a:p>
            <a:pPr lvl="2"/>
            <a:r>
              <a:rPr lang="en-US" sz="2000" dirty="0">
                <a:cs typeface="Courier New" panose="02070309020205020404" pitchFamily="49" charset="0"/>
              </a:rPr>
              <a:t>ShiftRow(state)</a:t>
            </a:r>
          </a:p>
          <a:p>
            <a:pPr lvl="2"/>
            <a:r>
              <a:rPr lang="en-US" sz="2000" dirty="0">
                <a:cs typeface="Courier New" panose="02070309020205020404" pitchFamily="49" charset="0"/>
              </a:rPr>
              <a:t>if(</a:t>
            </a:r>
            <a:r>
              <a:rPr lang="en-US" sz="2000" dirty="0" err="1">
                <a:cs typeface="Courier New" panose="02070309020205020404" pitchFamily="49" charset="0"/>
              </a:rPr>
              <a:t>i</a:t>
            </a:r>
            <a:r>
              <a:rPr lang="en-US" sz="2000" dirty="0">
                <a:cs typeface="Courier New" panose="02070309020205020404" pitchFamily="49" charset="0"/>
              </a:rPr>
              <a:t>&lt;Nr)</a:t>
            </a:r>
          </a:p>
          <a:p>
            <a:pPr lvl="3"/>
            <a:r>
              <a:rPr lang="en-US" sz="2000" dirty="0" err="1">
                <a:cs typeface="Courier New" panose="02070309020205020404" pitchFamily="49" charset="0"/>
              </a:rPr>
              <a:t>MixCol</a:t>
            </a:r>
            <a:r>
              <a:rPr lang="en-US" sz="2000" dirty="0">
                <a:cs typeface="Courier New" panose="02070309020205020404" pitchFamily="49" charset="0"/>
              </a:rPr>
              <a:t>(state)</a:t>
            </a:r>
          </a:p>
          <a:p>
            <a:pPr lvl="2"/>
            <a:r>
              <a:rPr lang="en-US" sz="2000" dirty="0" err="1">
                <a:cs typeface="Courier New" panose="02070309020205020404" pitchFamily="49" charset="0"/>
              </a:rPr>
              <a:t>AddRoundKey</a:t>
            </a:r>
            <a:r>
              <a:rPr lang="en-US" sz="2000" dirty="0">
                <a:cs typeface="Courier New" panose="02070309020205020404" pitchFamily="49" charset="0"/>
              </a:rPr>
              <a:t>(</a:t>
            </a:r>
            <a:r>
              <a:rPr lang="en-US" sz="2000" dirty="0" err="1">
                <a:cs typeface="Courier New" panose="02070309020205020404" pitchFamily="49" charset="0"/>
              </a:rPr>
              <a:t>i</a:t>
            </a:r>
            <a:r>
              <a:rPr lang="en-US" sz="2000" dirty="0">
                <a:cs typeface="Courier New" panose="02070309020205020404" pitchFamily="49" charset="0"/>
              </a:rPr>
              <a:t>, state)</a:t>
            </a:r>
          </a:p>
          <a:p>
            <a:pPr lvl="2"/>
            <a:r>
              <a:rPr lang="en-US" sz="2000" dirty="0">
                <a:cs typeface="Courier New" panose="02070309020205020404" pitchFamily="49" charset="0"/>
              </a:rPr>
              <a:t>}</a:t>
            </a:r>
          </a:p>
          <a:p>
            <a:pPr lvl="1"/>
            <a:r>
              <a:rPr lang="en-US" sz="2000" dirty="0">
                <a:cs typeface="Courier New" panose="02070309020205020404" pitchFamily="49" charset="0"/>
              </a:rPr>
              <a:t>c= state</a:t>
            </a:r>
          </a:p>
          <a:p>
            <a:pPr lvl="1"/>
            <a:r>
              <a:rPr lang="en-US" sz="2000" dirty="0">
                <a:cs typeface="Courier New" panose="02070309020205020404" pitchFamily="49" charset="0"/>
              </a:rPr>
              <a:t>}</a:t>
            </a:r>
          </a:p>
          <a:p>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FD8132D9-7738-4399-86A9-0D9A7CE9634A}" type="slidenum">
              <a:rPr lang="en-US"/>
              <a:pPr>
                <a:defRPr/>
              </a:pPr>
              <a:t>36</a:t>
            </a:fld>
            <a:endParaRPr lang="en-US"/>
          </a:p>
        </p:txBody>
      </p:sp>
      <p:sp>
        <p:nvSpPr>
          <p:cNvPr id="221188" name="Rectangle 2"/>
          <p:cNvSpPr>
            <a:spLocks noGrp="1" noChangeArrowheads="1"/>
          </p:cNvSpPr>
          <p:nvPr>
            <p:ph type="title"/>
          </p:nvPr>
        </p:nvSpPr>
        <p:spPr>
          <a:xfrm>
            <a:off x="685800" y="0"/>
            <a:ext cx="7772400" cy="838200"/>
          </a:xfrm>
        </p:spPr>
        <p:txBody>
          <a:bodyPr/>
          <a:lstStyle/>
          <a:p>
            <a:r>
              <a:rPr lang="en-US" sz="3600" dirty="0"/>
              <a:t>Inverse Rijndael Algorithm</a:t>
            </a:r>
          </a:p>
        </p:txBody>
      </p:sp>
      <p:sp>
        <p:nvSpPr>
          <p:cNvPr id="22118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119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1191" name="Text Box 5"/>
          <p:cNvSpPr txBox="1">
            <a:spLocks noChangeArrowheads="1"/>
          </p:cNvSpPr>
          <p:nvPr/>
        </p:nvSpPr>
        <p:spPr bwMode="auto">
          <a:xfrm>
            <a:off x="533400" y="1524000"/>
            <a:ext cx="8077200" cy="4664075"/>
          </a:xfrm>
          <a:prstGeom prst="rect">
            <a:avLst/>
          </a:prstGeom>
          <a:noFill/>
          <a:ln w="12700" cap="sq">
            <a:noFill/>
            <a:miter lim="800000"/>
            <a:headEnd/>
            <a:tailEnd/>
          </a:ln>
        </p:spPr>
        <p:txBody>
          <a:bodyPr>
            <a:spAutoFit/>
          </a:bodyPr>
          <a:lstStyle/>
          <a:p>
            <a:r>
              <a:rPr lang="en-US" sz="2000" dirty="0" err="1">
                <a:cs typeface="Courier New" panose="02070309020205020404" pitchFamily="49" charset="0"/>
              </a:rPr>
              <a:t>InvRijndael</a:t>
            </a:r>
            <a:r>
              <a:rPr lang="en-US" sz="2000" dirty="0">
                <a:cs typeface="Courier New" panose="02070309020205020404" pitchFamily="49" charset="0"/>
              </a:rPr>
              <a:t> (c, k, </a:t>
            </a:r>
            <a:r>
              <a:rPr lang="en-US" sz="2000" dirty="0" err="1">
                <a:cs typeface="Courier New" panose="02070309020205020404" pitchFamily="49" charset="0"/>
              </a:rPr>
              <a:t>Nb</a:t>
            </a:r>
            <a:r>
              <a:rPr lang="en-US" sz="2000" dirty="0">
                <a:cs typeface="Courier New" panose="02070309020205020404" pitchFamily="49" charset="0"/>
              </a:rPr>
              <a:t>, </a:t>
            </a:r>
            <a:r>
              <a:rPr lang="en-US" sz="2000" dirty="0" err="1">
                <a:cs typeface="Courier New" panose="02070309020205020404" pitchFamily="49" charset="0"/>
              </a:rPr>
              <a:t>Nk</a:t>
            </a:r>
            <a:r>
              <a:rPr lang="en-US" sz="2000" dirty="0">
                <a:cs typeface="Courier New" panose="02070309020205020404" pitchFamily="49" charset="0"/>
              </a:rPr>
              <a:t>)  {</a:t>
            </a:r>
          </a:p>
          <a:p>
            <a:pPr lvl="1"/>
            <a:r>
              <a:rPr lang="en-US" sz="2000" dirty="0" err="1">
                <a:cs typeface="Courier New" panose="02070309020205020404" pitchFamily="49" charset="0"/>
              </a:rPr>
              <a:t>ComputeRoundKeys</a:t>
            </a:r>
            <a:r>
              <a:rPr lang="en-US" sz="2000" dirty="0">
                <a:cs typeface="Courier New" panose="02070309020205020404" pitchFamily="49" charset="0"/>
              </a:rPr>
              <a:t>(K, W[0…Nr])</a:t>
            </a:r>
          </a:p>
          <a:p>
            <a:pPr lvl="1"/>
            <a:r>
              <a:rPr lang="en-US" sz="2000" dirty="0">
                <a:cs typeface="Courier New" panose="02070309020205020404" pitchFamily="49" charset="0"/>
              </a:rPr>
              <a:t>state= c</a:t>
            </a:r>
          </a:p>
          <a:p>
            <a:pPr lvl="1"/>
            <a:r>
              <a:rPr lang="en-US" sz="2000" dirty="0">
                <a:cs typeface="Courier New" panose="02070309020205020404" pitchFamily="49" charset="0"/>
              </a:rPr>
              <a:t>for (i=0, i&lt;Nr, i++) {</a:t>
            </a:r>
          </a:p>
          <a:p>
            <a:pPr lvl="2"/>
            <a:r>
              <a:rPr lang="en-US" sz="2000" dirty="0" err="1">
                <a:cs typeface="Courier New" panose="02070309020205020404" pitchFamily="49" charset="0"/>
              </a:rPr>
              <a:t>AddRoundKey</a:t>
            </a:r>
            <a:r>
              <a:rPr lang="en-US" sz="2000" dirty="0">
                <a:cs typeface="Courier New" panose="02070309020205020404" pitchFamily="49" charset="0"/>
              </a:rPr>
              <a:t>(Nr-i, state)</a:t>
            </a:r>
          </a:p>
          <a:p>
            <a:pPr lvl="2"/>
            <a:r>
              <a:rPr lang="en-US" sz="2000" dirty="0">
                <a:cs typeface="Courier New" panose="02070309020205020404" pitchFamily="49" charset="0"/>
              </a:rPr>
              <a:t>if(i&gt;0)</a:t>
            </a:r>
          </a:p>
          <a:p>
            <a:pPr lvl="3"/>
            <a:r>
              <a:rPr lang="en-US" sz="2000" dirty="0" err="1">
                <a:cs typeface="Courier New" panose="02070309020205020404" pitchFamily="49" charset="0"/>
              </a:rPr>
              <a:t>InvMixCol</a:t>
            </a:r>
            <a:r>
              <a:rPr lang="en-US" sz="2000" dirty="0">
                <a:cs typeface="Courier New" panose="02070309020205020404" pitchFamily="49" charset="0"/>
              </a:rPr>
              <a:t>(state)</a:t>
            </a:r>
          </a:p>
          <a:p>
            <a:pPr lvl="2"/>
            <a:r>
              <a:rPr lang="en-US" sz="2000" dirty="0" err="1">
                <a:cs typeface="Courier New" panose="02070309020205020404" pitchFamily="49" charset="0"/>
              </a:rPr>
              <a:t>InvShiftRow</a:t>
            </a:r>
            <a:r>
              <a:rPr lang="en-US" sz="2000" dirty="0">
                <a:cs typeface="Courier New" panose="02070309020205020404" pitchFamily="49" charset="0"/>
              </a:rPr>
              <a:t>(state)</a:t>
            </a:r>
          </a:p>
          <a:p>
            <a:pPr lvl="2"/>
            <a:r>
              <a:rPr lang="en-US" sz="2000" dirty="0">
                <a:cs typeface="Courier New" panose="02070309020205020404" pitchFamily="49" charset="0"/>
              </a:rPr>
              <a:t>for each byte, b in state</a:t>
            </a:r>
          </a:p>
          <a:p>
            <a:pPr lvl="3"/>
            <a:r>
              <a:rPr lang="en-US" sz="2000" dirty="0" err="1">
                <a:cs typeface="Courier New" panose="02070309020205020404" pitchFamily="49" charset="0"/>
              </a:rPr>
              <a:t>InvByteSub</a:t>
            </a:r>
            <a:r>
              <a:rPr lang="en-US" sz="2000" dirty="0">
                <a:cs typeface="Courier New" panose="02070309020205020404" pitchFamily="49" charset="0"/>
              </a:rPr>
              <a:t>(b)</a:t>
            </a:r>
          </a:p>
          <a:p>
            <a:pPr lvl="2"/>
            <a:r>
              <a:rPr lang="en-US" sz="2000" dirty="0">
                <a:cs typeface="Courier New" panose="02070309020205020404" pitchFamily="49" charset="0"/>
              </a:rPr>
              <a:t>}</a:t>
            </a:r>
          </a:p>
          <a:p>
            <a:pPr lvl="1"/>
            <a:r>
              <a:rPr lang="en-US" sz="2000" dirty="0" err="1">
                <a:cs typeface="Courier New" panose="02070309020205020404" pitchFamily="49" charset="0"/>
              </a:rPr>
              <a:t>AddRoundKey</a:t>
            </a:r>
            <a:r>
              <a:rPr lang="en-US" sz="2000" dirty="0">
                <a:cs typeface="Courier New" panose="02070309020205020404" pitchFamily="49" charset="0"/>
              </a:rPr>
              <a:t>(0, state)</a:t>
            </a:r>
          </a:p>
          <a:p>
            <a:pPr lvl="1"/>
            <a:r>
              <a:rPr lang="en-US" sz="2000" dirty="0">
                <a:cs typeface="Courier New" panose="02070309020205020404" pitchFamily="49" charset="0"/>
              </a:rPr>
              <a:t>p= state</a:t>
            </a:r>
          </a:p>
          <a:p>
            <a:pPr lvl="1"/>
            <a:r>
              <a:rPr lang="en-US" sz="2000" dirty="0">
                <a:cs typeface="Courier New" panose="02070309020205020404" pitchFamily="49" charset="0"/>
              </a:rPr>
              <a:t>}</a:t>
            </a:r>
          </a:p>
          <a:p>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653DF66-F160-40C9-A399-B38C6A839738}" type="slidenum">
              <a:rPr lang="en-US"/>
              <a:pPr>
                <a:defRPr/>
              </a:pPr>
              <a:t>37</a:t>
            </a:fld>
            <a:endParaRPr lang="en-US"/>
          </a:p>
        </p:txBody>
      </p:sp>
      <p:sp>
        <p:nvSpPr>
          <p:cNvPr id="222212" name="Rectangle 2"/>
          <p:cNvSpPr>
            <a:spLocks noGrp="1" noChangeArrowheads="1"/>
          </p:cNvSpPr>
          <p:nvPr>
            <p:ph type="title"/>
          </p:nvPr>
        </p:nvSpPr>
        <p:spPr>
          <a:xfrm>
            <a:off x="685800" y="0"/>
            <a:ext cx="7772400" cy="838200"/>
          </a:xfrm>
        </p:spPr>
        <p:txBody>
          <a:bodyPr/>
          <a:lstStyle/>
          <a:p>
            <a:r>
              <a:rPr kumimoji="0" lang="en-US" sz="3600" dirty="0" err="1">
                <a:solidFill>
                  <a:schemeClr val="tx1"/>
                </a:solidFill>
              </a:rPr>
              <a:t>ByteSub</a:t>
            </a:r>
            <a:r>
              <a:rPr kumimoji="0" lang="en-US" sz="3600" dirty="0">
                <a:solidFill>
                  <a:schemeClr val="tx1"/>
                </a:solidFill>
              </a:rPr>
              <a:t> Primitive</a:t>
            </a:r>
          </a:p>
        </p:txBody>
      </p:sp>
      <p:sp>
        <p:nvSpPr>
          <p:cNvPr id="22221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221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2215" name="Text Box 5"/>
          <p:cNvSpPr txBox="1">
            <a:spLocks noChangeArrowheads="1"/>
          </p:cNvSpPr>
          <p:nvPr/>
        </p:nvSpPr>
        <p:spPr bwMode="auto">
          <a:xfrm>
            <a:off x="990600" y="1676400"/>
            <a:ext cx="7239000" cy="3231654"/>
          </a:xfrm>
          <a:prstGeom prst="rect">
            <a:avLst/>
          </a:prstGeom>
          <a:noFill/>
          <a:ln w="12700" cap="sq">
            <a:noFill/>
            <a:miter lim="800000"/>
            <a:headEnd/>
            <a:tailEnd/>
          </a:ln>
        </p:spPr>
        <p:txBody>
          <a:bodyPr wrap="square">
            <a:spAutoFit/>
          </a:bodyPr>
          <a:lstStyle/>
          <a:p>
            <a:r>
              <a:rPr lang="en-US" sz="2000" dirty="0" err="1">
                <a:cs typeface="Courier New" panose="02070309020205020404" pitchFamily="49" charset="0"/>
              </a:rPr>
              <a:t>ByteSub</a:t>
            </a:r>
            <a:r>
              <a:rPr lang="en-US" sz="2000" dirty="0">
                <a:cs typeface="Courier New" panose="02070309020205020404" pitchFamily="49" charset="0"/>
              </a:rPr>
              <a:t>(b)</a:t>
            </a:r>
          </a:p>
          <a:p>
            <a:pPr lvl="1"/>
            <a:r>
              <a:rPr lang="en-US" sz="2000" dirty="0">
                <a:cs typeface="Courier New" panose="02070309020205020404" pitchFamily="49" charset="0"/>
              </a:rPr>
              <a:t>if b==0</a:t>
            </a:r>
          </a:p>
          <a:p>
            <a:pPr lvl="1"/>
            <a:r>
              <a:rPr lang="en-US" sz="2000" dirty="0">
                <a:cs typeface="Courier New" panose="02070309020205020404" pitchFamily="49" charset="0"/>
              </a:rPr>
              <a:t>	t= 0</a:t>
            </a:r>
          </a:p>
          <a:p>
            <a:pPr lvl="1"/>
            <a:r>
              <a:rPr lang="en-US" sz="2000" dirty="0">
                <a:cs typeface="Courier New" panose="02070309020205020404" pitchFamily="49" charset="0"/>
              </a:rPr>
              <a:t>else</a:t>
            </a:r>
          </a:p>
          <a:p>
            <a:r>
              <a:rPr lang="en-US" sz="2000" dirty="0">
                <a:cs typeface="Courier New" panose="02070309020205020404" pitchFamily="49" charset="0"/>
              </a:rPr>
              <a:t>	t= b</a:t>
            </a:r>
            <a:r>
              <a:rPr lang="en-US" sz="2000" baseline="30000" dirty="0">
                <a:cs typeface="Courier New" panose="02070309020205020404" pitchFamily="49" charset="0"/>
              </a:rPr>
              <a:t>-1</a:t>
            </a:r>
            <a:r>
              <a:rPr lang="en-US" sz="2000" dirty="0">
                <a:cs typeface="Courier New" panose="02070309020205020404" pitchFamily="49" charset="0"/>
              </a:rPr>
              <a:t> </a:t>
            </a:r>
          </a:p>
          <a:p>
            <a:r>
              <a:rPr lang="en-US" sz="2000" dirty="0">
                <a:cs typeface="Courier New" panose="02070309020205020404" pitchFamily="49" charset="0"/>
              </a:rPr>
              <a:t>return(Mt + a)</a:t>
            </a:r>
          </a:p>
          <a:p>
            <a:endParaRPr lang="en-US" sz="2000" dirty="0">
              <a:latin typeface="Arial" pitchFamily="34" charset="0"/>
            </a:endParaRPr>
          </a:p>
          <a:p>
            <a:r>
              <a:rPr lang="en-US" sz="2000" dirty="0">
                <a:latin typeface="Arial" pitchFamily="34" charset="0"/>
              </a:rPr>
              <a:t>M= circ(1,0,0,0,1,1,1,1)</a:t>
            </a:r>
          </a:p>
          <a:p>
            <a:r>
              <a:rPr lang="en-US" sz="2000" dirty="0">
                <a:latin typeface="Arial" pitchFamily="34" charset="0"/>
              </a:rPr>
              <a:t>a= (1,1,0,0,0,1,1,0)</a:t>
            </a:r>
            <a:r>
              <a:rPr lang="en-US" sz="2000" baseline="30000" dirty="0">
                <a:latin typeface="Arial" pitchFamily="34" charset="0"/>
              </a:rPr>
              <a:t>T</a:t>
            </a:r>
          </a:p>
          <a:p>
            <a:r>
              <a:rPr lang="en-US" sz="2000" dirty="0">
                <a:latin typeface="Arial" pitchFamily="34" charset="0"/>
              </a:rPr>
              <a:t>Arithmetic over GF(2) with m(x)= x</a:t>
            </a:r>
            <a:r>
              <a:rPr lang="en-US" sz="2000" baseline="30000" dirty="0">
                <a:latin typeface="Arial" pitchFamily="34" charset="0"/>
              </a:rPr>
              <a:t>8</a:t>
            </a:r>
            <a:r>
              <a:rPr lang="en-US" sz="2000" dirty="0">
                <a:latin typeface="Arial" pitchFamily="34" charset="0"/>
              </a:rPr>
              <a:t>+x</a:t>
            </a:r>
            <a:r>
              <a:rPr lang="en-US" sz="2000" baseline="30000" dirty="0">
                <a:latin typeface="Arial" pitchFamily="34" charset="0"/>
              </a:rPr>
              <a:t>4</a:t>
            </a:r>
            <a:r>
              <a:rPr lang="en-US" sz="2000" dirty="0">
                <a:latin typeface="Arial" pitchFamily="34" charset="0"/>
              </a:rPr>
              <a:t>+x</a:t>
            </a:r>
            <a:r>
              <a:rPr lang="en-US" sz="2000" baseline="30000" dirty="0">
                <a:latin typeface="Arial" pitchFamily="34" charset="0"/>
              </a:rPr>
              <a:t>3</a:t>
            </a:r>
            <a:r>
              <a:rPr lang="en-US" sz="2000" dirty="0">
                <a:latin typeface="Arial" pitchFamily="34" charset="0"/>
              </a:rPr>
              <a:t>+x+1</a:t>
            </a:r>
            <a:r>
              <a:rPr lang="en-US" sz="2400" dirty="0">
                <a:latin typeface="Arial" pitchFamily="34"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lide Number Placeholder 5"/>
          <p:cNvSpPr>
            <a:spLocks noGrp="1"/>
          </p:cNvSpPr>
          <p:nvPr>
            <p:ph type="sldNum" sz="quarter" idx="12"/>
          </p:nvPr>
        </p:nvSpPr>
        <p:spPr/>
        <p:txBody>
          <a:bodyPr/>
          <a:lstStyle/>
          <a:p>
            <a:pPr>
              <a:defRPr/>
            </a:pPr>
            <a:fld id="{C03C63B5-5D47-427C-B723-2177949EEA19}" type="slidenum">
              <a:rPr lang="en-US"/>
              <a:pPr>
                <a:defRPr/>
              </a:pPr>
              <a:t>38</a:t>
            </a:fld>
            <a:endParaRPr lang="en-US"/>
          </a:p>
        </p:txBody>
      </p:sp>
      <p:sp>
        <p:nvSpPr>
          <p:cNvPr id="223236" name="Rectangle 2"/>
          <p:cNvSpPr>
            <a:spLocks noGrp="1" noChangeArrowheads="1"/>
          </p:cNvSpPr>
          <p:nvPr>
            <p:ph type="title"/>
          </p:nvPr>
        </p:nvSpPr>
        <p:spPr>
          <a:xfrm>
            <a:off x="685800" y="0"/>
            <a:ext cx="7772400" cy="838200"/>
          </a:xfrm>
        </p:spPr>
        <p:txBody>
          <a:bodyPr/>
          <a:lstStyle/>
          <a:p>
            <a:r>
              <a:rPr lang="en-US" sz="3600" dirty="0" err="1"/>
              <a:t>ByteSub</a:t>
            </a:r>
            <a:r>
              <a:rPr lang="en-US" sz="3600" dirty="0"/>
              <a:t> Data</a:t>
            </a:r>
          </a:p>
        </p:txBody>
      </p:sp>
      <p:sp>
        <p:nvSpPr>
          <p:cNvPr id="22323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323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3239" name="Text Box 5"/>
          <p:cNvSpPr txBox="1">
            <a:spLocks noChangeArrowheads="1"/>
          </p:cNvSpPr>
          <p:nvPr/>
        </p:nvSpPr>
        <p:spPr bwMode="auto">
          <a:xfrm>
            <a:off x="609600" y="1295400"/>
            <a:ext cx="7848600" cy="457200"/>
          </a:xfrm>
          <a:prstGeom prst="rect">
            <a:avLst/>
          </a:prstGeom>
          <a:noFill/>
          <a:ln w="12700" cap="sq">
            <a:noFill/>
            <a:miter lim="800000"/>
            <a:headEnd/>
            <a:tailEnd/>
          </a:ln>
        </p:spPr>
        <p:txBody>
          <a:bodyPr>
            <a:spAutoFit/>
          </a:bodyPr>
          <a:lstStyle/>
          <a:p>
            <a:r>
              <a:rPr lang="en-US" sz="2400">
                <a:latin typeface="Arial" pitchFamily="34" charset="0"/>
              </a:rPr>
              <a:t>M:							a:</a:t>
            </a:r>
          </a:p>
        </p:txBody>
      </p:sp>
      <p:graphicFrame>
        <p:nvGraphicFramePr>
          <p:cNvPr id="3099654" name="Group 6"/>
          <p:cNvGraphicFramePr>
            <a:graphicFrameLocks noGrp="1"/>
          </p:cNvGraphicFramePr>
          <p:nvPr>
            <p:extLst>
              <p:ext uri="{D42A27DB-BD31-4B8C-83A1-F6EECF244321}">
                <p14:modId xmlns:p14="http://schemas.microsoft.com/office/powerpoint/2010/main" val="997223796"/>
              </p:ext>
            </p:extLst>
          </p:nvPr>
        </p:nvGraphicFramePr>
        <p:xfrm>
          <a:off x="609600" y="1828800"/>
          <a:ext cx="5638800" cy="316992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4850">
                  <a:extLst>
                    <a:ext uri="{9D8B030D-6E8A-4147-A177-3AD203B41FA5}">
                      <a16:colId xmlns:a16="http://schemas.microsoft.com/office/drawing/2014/main" val="20007"/>
                    </a:ext>
                  </a:extLst>
                </a:gridCol>
              </a:tblGrid>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3099737" name="Group 89"/>
          <p:cNvGraphicFramePr>
            <a:graphicFrameLocks noGrp="1"/>
          </p:cNvGraphicFramePr>
          <p:nvPr>
            <p:extLst>
              <p:ext uri="{D42A27DB-BD31-4B8C-83A1-F6EECF244321}">
                <p14:modId xmlns:p14="http://schemas.microsoft.com/office/powerpoint/2010/main" val="39724813"/>
              </p:ext>
            </p:extLst>
          </p:nvPr>
        </p:nvGraphicFramePr>
        <p:xfrm>
          <a:off x="6934200" y="1828800"/>
          <a:ext cx="685800" cy="3860800"/>
        </p:xfrm>
        <a:graphic>
          <a:graphicData uri="http://schemas.openxmlformats.org/drawingml/2006/table">
            <a:tbl>
              <a:tblPr/>
              <a:tblGrid>
                <a:gridCol w="685800">
                  <a:extLst>
                    <a:ext uri="{9D8B030D-6E8A-4147-A177-3AD203B41FA5}">
                      <a16:colId xmlns:a16="http://schemas.microsoft.com/office/drawing/2014/main" val="20000"/>
                    </a:ext>
                  </a:extLst>
                </a:gridCol>
              </a:tblGrid>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CE74FC0D-D1FF-4E20-84DA-F678273D8B8F}" type="slidenum">
              <a:rPr lang="en-US"/>
              <a:pPr>
                <a:defRPr/>
              </a:pPr>
              <a:t>39</a:t>
            </a:fld>
            <a:endParaRPr lang="en-US"/>
          </a:p>
        </p:txBody>
      </p:sp>
      <p:sp>
        <p:nvSpPr>
          <p:cNvPr id="224260" name="Rectangle 2"/>
          <p:cNvSpPr>
            <a:spLocks noGrp="1" noChangeArrowheads="1"/>
          </p:cNvSpPr>
          <p:nvPr>
            <p:ph type="title"/>
          </p:nvPr>
        </p:nvSpPr>
        <p:spPr>
          <a:xfrm>
            <a:off x="685800" y="0"/>
            <a:ext cx="7772400" cy="838200"/>
          </a:xfrm>
        </p:spPr>
        <p:txBody>
          <a:bodyPr/>
          <a:lstStyle/>
          <a:p>
            <a:r>
              <a:rPr lang="en-US" sz="3600" dirty="0" err="1"/>
              <a:t>Bytesub</a:t>
            </a:r>
            <a:endParaRPr lang="en-US" sz="3600" dirty="0"/>
          </a:p>
        </p:txBody>
      </p:sp>
      <p:sp>
        <p:nvSpPr>
          <p:cNvPr id="224261" name="Text Box 3"/>
          <p:cNvSpPr txBox="1">
            <a:spLocks noChangeArrowheads="1"/>
          </p:cNvSpPr>
          <p:nvPr/>
        </p:nvSpPr>
        <p:spPr bwMode="auto">
          <a:xfrm>
            <a:off x="609600" y="220980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426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426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0678" name="Group 6"/>
          <p:cNvGraphicFramePr>
            <a:graphicFrameLocks noGrp="1"/>
          </p:cNvGraphicFramePr>
          <p:nvPr/>
        </p:nvGraphicFramePr>
        <p:xfrm>
          <a:off x="685800" y="1600200"/>
          <a:ext cx="4343400" cy="1830388"/>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pitchFamily="34" charset="0"/>
                        </a:rPr>
                        <a:t>s</a:t>
                      </a:r>
                      <a:r>
                        <a:rPr kumimoji="0" lang="en-US" sz="2400" b="0" i="0" u="none" strike="noStrike" cap="none" normalizeH="0" baseline="-25000" dirty="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s</a:t>
                      </a:r>
                      <a:r>
                        <a:rPr kumimoji="0" lang="en-US" sz="2400" b="0" i="0" u="none" strike="noStrike" cap="none" normalizeH="0" baseline="-25000" dirty="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0705" name="Group 33"/>
          <p:cNvGraphicFramePr>
            <a:graphicFrameLocks noGrp="1"/>
          </p:cNvGraphicFramePr>
          <p:nvPr/>
        </p:nvGraphicFramePr>
        <p:xfrm>
          <a:off x="3276600" y="4114800"/>
          <a:ext cx="4343400" cy="18288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t</a:t>
                      </a:r>
                      <a:r>
                        <a:rPr kumimoji="0" lang="en-US" sz="24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4318" name="Line 60"/>
          <p:cNvSpPr>
            <a:spLocks noChangeShapeType="1"/>
          </p:cNvSpPr>
          <p:nvPr/>
        </p:nvSpPr>
        <p:spPr bwMode="auto">
          <a:xfrm>
            <a:off x="1371600" y="2057400"/>
            <a:ext cx="2286000" cy="2133600"/>
          </a:xfrm>
          <a:prstGeom prst="line">
            <a:avLst/>
          </a:prstGeom>
          <a:noFill/>
          <a:ln w="12700" cap="sq">
            <a:noFill/>
            <a:round/>
            <a:headEnd/>
            <a:tailEnd type="triangle" w="med" len="med"/>
          </a:ln>
        </p:spPr>
        <p:txBody>
          <a:bodyPr wrap="none">
            <a:spAutoFit/>
          </a:bodyPr>
          <a:lstStyle/>
          <a:p>
            <a:endParaRPr lang="en-US"/>
          </a:p>
        </p:txBody>
      </p:sp>
      <p:sp>
        <p:nvSpPr>
          <p:cNvPr id="224319" name="Line 61"/>
          <p:cNvSpPr>
            <a:spLocks noChangeShapeType="1"/>
          </p:cNvSpPr>
          <p:nvPr/>
        </p:nvSpPr>
        <p:spPr bwMode="auto">
          <a:xfrm>
            <a:off x="1447800" y="1905000"/>
            <a:ext cx="2209800" cy="2438400"/>
          </a:xfrm>
          <a:prstGeom prst="line">
            <a:avLst/>
          </a:prstGeom>
          <a:noFill/>
          <a:ln w="38100" cap="sq">
            <a:solidFill>
              <a:schemeClr val="tx1"/>
            </a:solidFill>
            <a:round/>
            <a:headEnd/>
            <a:tailEnd type="triangle" w="med" len="med"/>
          </a:ln>
        </p:spPr>
        <p:txBody>
          <a:bodyPr>
            <a:spAutoFit/>
          </a:bodyPr>
          <a:lstStyle/>
          <a:p>
            <a:endParaRPr lang="en-US"/>
          </a:p>
        </p:txBody>
      </p:sp>
      <p:sp>
        <p:nvSpPr>
          <p:cNvPr id="13" name="Date Placeholder 12"/>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417B9A8-9F0E-4F89-ABBB-D43C91BED5B7}" type="slidenum">
              <a:rPr lang="en-US"/>
              <a:pPr>
                <a:defRPr/>
              </a:pPr>
              <a:t>4</a:t>
            </a:fld>
            <a:endParaRPr lang="en-US" dirty="0"/>
          </a:p>
        </p:txBody>
      </p:sp>
      <p:sp>
        <p:nvSpPr>
          <p:cNvPr id="189444" name="Rectangle 2"/>
          <p:cNvSpPr>
            <a:spLocks noGrp="1" noChangeArrowheads="1"/>
          </p:cNvSpPr>
          <p:nvPr>
            <p:ph type="title"/>
          </p:nvPr>
        </p:nvSpPr>
        <p:spPr>
          <a:xfrm>
            <a:off x="685800" y="76200"/>
            <a:ext cx="7772400" cy="838200"/>
          </a:xfrm>
        </p:spPr>
        <p:txBody>
          <a:bodyPr/>
          <a:lstStyle/>
          <a:p>
            <a:r>
              <a:rPr lang="en-US" sz="3600" dirty="0"/>
              <a:t>AES Requirements</a:t>
            </a:r>
          </a:p>
        </p:txBody>
      </p:sp>
      <p:sp>
        <p:nvSpPr>
          <p:cNvPr id="189445" name="Rectangle 3"/>
          <p:cNvSpPr>
            <a:spLocks noGrp="1" noChangeArrowheads="1"/>
          </p:cNvSpPr>
          <p:nvPr>
            <p:ph type="body" idx="1"/>
          </p:nvPr>
        </p:nvSpPr>
        <p:spPr>
          <a:xfrm>
            <a:off x="228600" y="1295400"/>
            <a:ext cx="8458200" cy="4572000"/>
          </a:xfrm>
        </p:spPr>
        <p:txBody>
          <a:bodyPr/>
          <a:lstStyle/>
          <a:p>
            <a:pPr>
              <a:spcBef>
                <a:spcPts val="200"/>
              </a:spcBef>
            </a:pPr>
            <a:r>
              <a:rPr lang="en-US" sz="2000" dirty="0"/>
              <a:t>128, 192, 256 bit keys</a:t>
            </a:r>
          </a:p>
          <a:p>
            <a:pPr>
              <a:spcBef>
                <a:spcPts val="200"/>
              </a:spcBef>
            </a:pPr>
            <a:r>
              <a:rPr lang="en-US" sz="2000" dirty="0"/>
              <a:t>Algorithms will be judged on the following factors: </a:t>
            </a:r>
          </a:p>
          <a:p>
            <a:pPr lvl="1">
              <a:spcBef>
                <a:spcPts val="200"/>
              </a:spcBef>
            </a:pPr>
            <a:r>
              <a:rPr lang="en-US" sz="1800" dirty="0"/>
              <a:t>Actual security of the algorithm compared to other submitted algorithms (at the same key and block size). </a:t>
            </a:r>
          </a:p>
          <a:p>
            <a:pPr lvl="1">
              <a:spcBef>
                <a:spcPts val="200"/>
              </a:spcBef>
            </a:pPr>
            <a:r>
              <a:rPr lang="en-US" sz="1800" dirty="0"/>
              <a:t>The extent to which the algorithm output is indistinguishable from a random permutation on the input block. </a:t>
            </a:r>
          </a:p>
          <a:p>
            <a:pPr lvl="1">
              <a:spcBef>
                <a:spcPts val="200"/>
              </a:spcBef>
            </a:pPr>
            <a:r>
              <a:rPr lang="en-US" sz="1800" dirty="0"/>
              <a:t>Soundness of the mathematical basis for the algorithm’s security. </a:t>
            </a:r>
          </a:p>
          <a:p>
            <a:pPr lvl="1">
              <a:spcBef>
                <a:spcPts val="200"/>
              </a:spcBef>
            </a:pPr>
            <a:r>
              <a:rPr lang="en-US" sz="1800" dirty="0"/>
              <a:t>Other security factors raised by the public during the evaluation process, including any attacks which demonstrate that the actual security of the algorithm is less than the strength claimed by the submitter. </a:t>
            </a:r>
          </a:p>
          <a:p>
            <a:pPr lvl="1">
              <a:spcBef>
                <a:spcPts val="200"/>
              </a:spcBef>
            </a:pPr>
            <a:r>
              <a:rPr lang="en-US" sz="1800" dirty="0"/>
              <a:t>Claimed attacks will be evaluated for practicality.</a:t>
            </a:r>
            <a:r>
              <a:rPr lang="en-US" dirty="0"/>
              <a:t> </a:t>
            </a:r>
            <a:endParaRPr lang="en-US" sz="2400" dirty="0"/>
          </a:p>
          <a:p>
            <a:pPr>
              <a:spcBef>
                <a:spcPts val="200"/>
              </a:spcBef>
            </a:pPr>
            <a:r>
              <a:rPr lang="en-US" sz="2000" dirty="0"/>
              <a:t>Key agility (NSA): “Two blocks encrypted with two different keys should not take much more time than two blocks encrypted with the same key.</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6CD1D99-420F-477D-8028-E7D6D45C74BD}" type="slidenum">
              <a:rPr lang="en-US"/>
              <a:pPr>
                <a:defRPr/>
              </a:pPr>
              <a:t>40</a:t>
            </a:fld>
            <a:endParaRPr lang="en-US"/>
          </a:p>
        </p:txBody>
      </p:sp>
      <p:sp>
        <p:nvSpPr>
          <p:cNvPr id="225284" name="Rectangle 2"/>
          <p:cNvSpPr>
            <a:spLocks noGrp="1" noChangeArrowheads="1"/>
          </p:cNvSpPr>
          <p:nvPr>
            <p:ph type="title"/>
          </p:nvPr>
        </p:nvSpPr>
        <p:spPr>
          <a:xfrm>
            <a:off x="685800" y="0"/>
            <a:ext cx="7772400" cy="838200"/>
          </a:xfrm>
        </p:spPr>
        <p:txBody>
          <a:bodyPr/>
          <a:lstStyle/>
          <a:p>
            <a:r>
              <a:rPr lang="en-US" sz="3600" dirty="0"/>
              <a:t>Rijndael Primitives</a:t>
            </a:r>
          </a:p>
        </p:txBody>
      </p:sp>
      <p:sp>
        <p:nvSpPr>
          <p:cNvPr id="22528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528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5287" name="Text Box 5"/>
          <p:cNvSpPr txBox="1">
            <a:spLocks noChangeArrowheads="1"/>
          </p:cNvSpPr>
          <p:nvPr/>
        </p:nvSpPr>
        <p:spPr bwMode="auto">
          <a:xfrm>
            <a:off x="754062" y="1483027"/>
            <a:ext cx="7467600" cy="4093428"/>
          </a:xfrm>
          <a:prstGeom prst="rect">
            <a:avLst/>
          </a:prstGeom>
          <a:noFill/>
          <a:ln w="12700" cap="sq">
            <a:noFill/>
            <a:miter lim="800000"/>
            <a:headEnd/>
            <a:tailEnd/>
          </a:ln>
        </p:spPr>
        <p:txBody>
          <a:bodyPr>
            <a:spAutoFit/>
          </a:bodyPr>
          <a:lstStyle/>
          <a:p>
            <a:r>
              <a:rPr lang="en-US" sz="2000" dirty="0">
                <a:latin typeface="Arial" pitchFamily="34" charset="0"/>
              </a:rPr>
              <a:t>ShiftRow(state)</a:t>
            </a:r>
          </a:p>
          <a:p>
            <a:pPr lvl="1"/>
            <a:r>
              <a:rPr lang="en-US" sz="2000" dirty="0">
                <a:latin typeface="Arial" pitchFamily="34" charset="0"/>
              </a:rPr>
              <a:t>shift row 1 by 0. </a:t>
            </a:r>
          </a:p>
          <a:p>
            <a:pPr lvl="1"/>
            <a:r>
              <a:rPr lang="en-US" sz="2000" dirty="0">
                <a:latin typeface="Arial" pitchFamily="34" charset="0"/>
              </a:rPr>
              <a:t>shift row 2 by 1. </a:t>
            </a:r>
          </a:p>
          <a:p>
            <a:pPr lvl="1"/>
            <a:r>
              <a:rPr lang="en-US" sz="2000" dirty="0">
                <a:latin typeface="Arial" pitchFamily="34" charset="0"/>
              </a:rPr>
              <a:t>shift row 3 by 2 if </a:t>
            </a:r>
            <a:r>
              <a:rPr lang="en-US" sz="2000" dirty="0" err="1">
                <a:latin typeface="Arial" pitchFamily="34" charset="0"/>
              </a:rPr>
              <a:t>Nb</a:t>
            </a:r>
            <a:r>
              <a:rPr lang="en-US" sz="2000" dirty="0">
                <a:latin typeface="Arial" pitchFamily="34" charset="0"/>
              </a:rPr>
              <a:t>&lt;8, 3 otherwise. </a:t>
            </a:r>
          </a:p>
          <a:p>
            <a:pPr lvl="1"/>
            <a:r>
              <a:rPr lang="en-US" sz="2000" dirty="0">
                <a:latin typeface="Arial" pitchFamily="34" charset="0"/>
              </a:rPr>
              <a:t>shift row 3 by 3 if </a:t>
            </a:r>
            <a:r>
              <a:rPr lang="en-US" sz="2000" dirty="0" err="1">
                <a:latin typeface="Arial" pitchFamily="34" charset="0"/>
              </a:rPr>
              <a:t>Nb</a:t>
            </a:r>
            <a:r>
              <a:rPr lang="en-US" sz="2000" dirty="0">
                <a:latin typeface="Arial" pitchFamily="34" charset="0"/>
              </a:rPr>
              <a:t>&lt;8, 4 otherwise.</a:t>
            </a:r>
          </a:p>
          <a:p>
            <a:r>
              <a:rPr lang="en-US" sz="2000" dirty="0" err="1">
                <a:latin typeface="Arial" pitchFamily="34" charset="0"/>
              </a:rPr>
              <a:t>MixCol</a:t>
            </a:r>
            <a:r>
              <a:rPr lang="en-US" sz="2000" dirty="0">
                <a:latin typeface="Arial" pitchFamily="34" charset="0"/>
              </a:rPr>
              <a:t>(state)    </a:t>
            </a:r>
          </a:p>
          <a:p>
            <a:pPr lvl="1"/>
            <a:r>
              <a:rPr lang="en-US" sz="2000" dirty="0">
                <a:latin typeface="Arial" pitchFamily="34" charset="0"/>
              </a:rPr>
              <a:t>multiply each column of state by c(x) (mod x</a:t>
            </a:r>
            <a:r>
              <a:rPr lang="en-US" sz="2000" baseline="30000" dirty="0">
                <a:latin typeface="Arial" pitchFamily="34" charset="0"/>
              </a:rPr>
              <a:t>4</a:t>
            </a:r>
            <a:r>
              <a:rPr lang="en-US" sz="2000" dirty="0">
                <a:latin typeface="Arial" pitchFamily="34" charset="0"/>
              </a:rPr>
              <a:t>+1)</a:t>
            </a:r>
          </a:p>
          <a:p>
            <a:pPr lvl="1"/>
            <a:r>
              <a:rPr lang="en-US" sz="2000" dirty="0">
                <a:latin typeface="Arial" pitchFamily="34" charset="0"/>
              </a:rPr>
              <a:t>c(x)= 0x03 x</a:t>
            </a:r>
            <a:r>
              <a:rPr lang="en-US" sz="2000" baseline="30000" dirty="0">
                <a:latin typeface="Arial" pitchFamily="34" charset="0"/>
              </a:rPr>
              <a:t>3</a:t>
            </a:r>
            <a:r>
              <a:rPr lang="en-US" sz="2000" dirty="0">
                <a:latin typeface="Arial" pitchFamily="34" charset="0"/>
              </a:rPr>
              <a:t> + 0x01 x</a:t>
            </a:r>
            <a:r>
              <a:rPr lang="en-US" sz="2000" baseline="30000" dirty="0">
                <a:latin typeface="Arial" pitchFamily="34" charset="0"/>
              </a:rPr>
              <a:t>2</a:t>
            </a:r>
            <a:r>
              <a:rPr lang="en-US" sz="2000" dirty="0">
                <a:latin typeface="Arial" pitchFamily="34" charset="0"/>
              </a:rPr>
              <a:t> + 0x01 x + 0x02</a:t>
            </a:r>
          </a:p>
          <a:p>
            <a:r>
              <a:rPr lang="en-US" sz="2000" dirty="0" err="1">
                <a:latin typeface="Arial" pitchFamily="34" charset="0"/>
              </a:rPr>
              <a:t>InvMixCol</a:t>
            </a:r>
            <a:r>
              <a:rPr lang="en-US" sz="2000" dirty="0">
                <a:latin typeface="Arial" pitchFamily="34" charset="0"/>
              </a:rPr>
              <a:t>(state)    </a:t>
            </a:r>
          </a:p>
          <a:p>
            <a:pPr lvl="1"/>
            <a:r>
              <a:rPr lang="en-US" sz="2000" dirty="0">
                <a:latin typeface="Arial" pitchFamily="34" charset="0"/>
              </a:rPr>
              <a:t>multiply each column of state by d(x) (mod x</a:t>
            </a:r>
            <a:r>
              <a:rPr lang="en-US" sz="2000" baseline="30000" dirty="0">
                <a:latin typeface="Arial" pitchFamily="34" charset="0"/>
              </a:rPr>
              <a:t>4</a:t>
            </a:r>
            <a:r>
              <a:rPr lang="en-US" sz="2000" dirty="0">
                <a:latin typeface="Arial" pitchFamily="34" charset="0"/>
              </a:rPr>
              <a:t>+1)</a:t>
            </a:r>
          </a:p>
          <a:p>
            <a:pPr lvl="1"/>
            <a:r>
              <a:rPr lang="en-US" sz="2000" dirty="0">
                <a:latin typeface="Arial" pitchFamily="34" charset="0"/>
              </a:rPr>
              <a:t>d(x)= 0x0b x</a:t>
            </a:r>
            <a:r>
              <a:rPr lang="en-US" sz="2000" baseline="30000" dirty="0">
                <a:latin typeface="Arial" pitchFamily="34" charset="0"/>
              </a:rPr>
              <a:t>3</a:t>
            </a:r>
            <a:r>
              <a:rPr lang="en-US" sz="2000" dirty="0">
                <a:latin typeface="Arial" pitchFamily="34" charset="0"/>
              </a:rPr>
              <a:t> + 0x0d x</a:t>
            </a:r>
            <a:r>
              <a:rPr lang="en-US" sz="2000" baseline="30000" dirty="0">
                <a:latin typeface="Arial" pitchFamily="34" charset="0"/>
              </a:rPr>
              <a:t>2</a:t>
            </a:r>
            <a:r>
              <a:rPr lang="en-US" sz="2000" dirty="0">
                <a:latin typeface="Arial" pitchFamily="34" charset="0"/>
              </a:rPr>
              <a:t> + 0x09 x + 0x0e</a:t>
            </a:r>
          </a:p>
          <a:p>
            <a:r>
              <a:rPr lang="en-US" sz="2000" dirty="0" err="1">
                <a:latin typeface="Arial" pitchFamily="34" charset="0"/>
              </a:rPr>
              <a:t>AddRoundKey</a:t>
            </a:r>
            <a:r>
              <a:rPr lang="en-US" sz="2000" dirty="0">
                <a:latin typeface="Arial" pitchFamily="34" charset="0"/>
              </a:rPr>
              <a:t>(</a:t>
            </a:r>
            <a:r>
              <a:rPr lang="en-US" sz="2000" dirty="0" err="1">
                <a:latin typeface="Arial" pitchFamily="34" charset="0"/>
              </a:rPr>
              <a:t>i</a:t>
            </a:r>
            <a:r>
              <a:rPr lang="en-US" sz="2000" dirty="0">
                <a:latin typeface="Arial" pitchFamily="34" charset="0"/>
              </a:rPr>
              <a:t>, state)</a:t>
            </a:r>
          </a:p>
          <a:p>
            <a:pPr lvl="1"/>
            <a:r>
              <a:rPr lang="en-US" sz="2000" dirty="0">
                <a:latin typeface="Arial" pitchFamily="34" charset="0"/>
              </a:rPr>
              <a:t>state= state + W[</a:t>
            </a:r>
            <a:r>
              <a:rPr lang="en-US" sz="2000" dirty="0" err="1">
                <a:latin typeface="Arial" pitchFamily="34" charset="0"/>
              </a:rPr>
              <a:t>i</a:t>
            </a:r>
            <a:r>
              <a:rPr lang="en-US" sz="2000" dirty="0">
                <a:latin typeface="Arial" pitchFamily="34"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pPr>
              <a:defRPr/>
            </a:pPr>
            <a:fld id="{3B558068-0C62-474A-92E9-A04A10767264}" type="slidenum">
              <a:rPr lang="en-US"/>
              <a:pPr>
                <a:defRPr/>
              </a:pPr>
              <a:t>41</a:t>
            </a:fld>
            <a:endParaRPr lang="en-US"/>
          </a:p>
        </p:txBody>
      </p:sp>
      <p:sp>
        <p:nvSpPr>
          <p:cNvPr id="226308" name="Rectangle 2"/>
          <p:cNvSpPr>
            <a:spLocks noGrp="1" noChangeArrowheads="1"/>
          </p:cNvSpPr>
          <p:nvPr>
            <p:ph type="title"/>
          </p:nvPr>
        </p:nvSpPr>
        <p:spPr>
          <a:xfrm>
            <a:off x="685800" y="76200"/>
            <a:ext cx="7772400" cy="685800"/>
          </a:xfrm>
        </p:spPr>
        <p:txBody>
          <a:bodyPr/>
          <a:lstStyle/>
          <a:p>
            <a:r>
              <a:rPr lang="en-US" sz="3600" dirty="0"/>
              <a:t>ShiftRow</a:t>
            </a:r>
          </a:p>
        </p:txBody>
      </p:sp>
      <p:sp>
        <p:nvSpPr>
          <p:cNvPr id="226309" name="Text Box 3"/>
          <p:cNvSpPr txBox="1">
            <a:spLocks noChangeArrowheads="1"/>
          </p:cNvSpPr>
          <p:nvPr/>
        </p:nvSpPr>
        <p:spPr bwMode="auto">
          <a:xfrm>
            <a:off x="806450"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6311" name="Text Box 5"/>
          <p:cNvSpPr txBox="1">
            <a:spLocks noChangeArrowheads="1"/>
          </p:cNvSpPr>
          <p:nvPr/>
        </p:nvSpPr>
        <p:spPr bwMode="auto">
          <a:xfrm>
            <a:off x="1050925"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2726" name="Group 6"/>
          <p:cNvGraphicFramePr>
            <a:graphicFrameLocks noGrp="1"/>
          </p:cNvGraphicFramePr>
          <p:nvPr>
            <p:extLst>
              <p:ext uri="{D42A27DB-BD31-4B8C-83A1-F6EECF244321}">
                <p14:modId xmlns:p14="http://schemas.microsoft.com/office/powerpoint/2010/main" val="1659370530"/>
              </p:ext>
            </p:extLst>
          </p:nvPr>
        </p:nvGraphicFramePr>
        <p:xfrm>
          <a:off x="669925" y="1371600"/>
          <a:ext cx="3429000" cy="2133600"/>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2753" name="Group 33"/>
          <p:cNvGraphicFramePr>
            <a:graphicFrameLocks noGrp="1"/>
          </p:cNvGraphicFramePr>
          <p:nvPr>
            <p:extLst>
              <p:ext uri="{D42A27DB-BD31-4B8C-83A1-F6EECF244321}">
                <p14:modId xmlns:p14="http://schemas.microsoft.com/office/powerpoint/2010/main" val="476211688"/>
              </p:ext>
            </p:extLst>
          </p:nvPr>
        </p:nvGraphicFramePr>
        <p:xfrm>
          <a:off x="4882055" y="1371600"/>
          <a:ext cx="3505200" cy="21336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366" name="Line 60"/>
          <p:cNvSpPr>
            <a:spLocks noChangeShapeType="1"/>
          </p:cNvSpPr>
          <p:nvPr/>
        </p:nvSpPr>
        <p:spPr bwMode="auto">
          <a:xfrm>
            <a:off x="1584325" y="1752600"/>
            <a:ext cx="2286000" cy="2133600"/>
          </a:xfrm>
          <a:prstGeom prst="line">
            <a:avLst/>
          </a:prstGeom>
          <a:noFill/>
          <a:ln w="12700" cap="sq">
            <a:noFill/>
            <a:round/>
            <a:headEnd/>
            <a:tailEnd type="triangle" w="med" len="med"/>
          </a:ln>
        </p:spPr>
        <p:txBody>
          <a:bodyPr wrap="none">
            <a:spAutoFit/>
          </a:bodyPr>
          <a:lstStyle/>
          <a:p>
            <a:endParaRPr lang="en-US"/>
          </a:p>
        </p:txBody>
      </p:sp>
      <p:sp>
        <p:nvSpPr>
          <p:cNvPr id="12" name="Date Placeholder 11"/>
          <p:cNvSpPr>
            <a:spLocks noGrp="1"/>
          </p:cNvSpPr>
          <p:nvPr>
            <p:ph type="dt" sz="half" idx="10"/>
          </p:nvPr>
        </p:nvSpPr>
        <p:spPr/>
        <p:txBody>
          <a:bodyPr/>
          <a:lstStyle/>
          <a:p>
            <a:pPr>
              <a:defRPr/>
            </a:pPr>
            <a:r>
              <a:rPr lang="en-US"/>
              <a:t>JLM 20110129</a:t>
            </a:r>
          </a:p>
        </p:txBody>
      </p:sp>
      <p:sp>
        <p:nvSpPr>
          <p:cNvPr id="2" name="TextBox 1">
            <a:extLst>
              <a:ext uri="{FF2B5EF4-FFF2-40B4-BE49-F238E27FC236}">
                <a16:creationId xmlns:a16="http://schemas.microsoft.com/office/drawing/2014/main" id="{8AFCEAE8-9ED4-534C-A258-7CD38A61C30E}"/>
              </a:ext>
            </a:extLst>
          </p:cNvPr>
          <p:cNvSpPr txBox="1"/>
          <p:nvPr/>
        </p:nvSpPr>
        <p:spPr>
          <a:xfrm>
            <a:off x="334649" y="3733800"/>
            <a:ext cx="6647974" cy="2246769"/>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Before ShiftRow</a:t>
            </a:r>
          </a:p>
          <a:p>
            <a:pPr lvl="1"/>
            <a:r>
              <a:rPr lang="en-US" sz="2000" dirty="0"/>
              <a:t>0x00 0x01 0x02 0x03 0x04 0x05 0x06 0x07</a:t>
            </a:r>
          </a:p>
          <a:p>
            <a:pPr lvl="1"/>
            <a:r>
              <a:rPr lang="en-US" sz="2000" dirty="0"/>
              <a:t>0x08 0x09 0x0a 0x0b 0x0c 0x0d 0x0e 0x0f</a:t>
            </a:r>
          </a:p>
          <a:p>
            <a:endParaRPr lang="en-US" sz="2000" dirty="0"/>
          </a:p>
          <a:p>
            <a:r>
              <a:rPr lang="en-US" sz="2000" dirty="0">
                <a:latin typeface="Calibri" panose="020F0502020204030204" pitchFamily="34" charset="0"/>
                <a:cs typeface="Calibri" panose="020F0502020204030204" pitchFamily="34" charset="0"/>
              </a:rPr>
              <a:t>After ShiftRow</a:t>
            </a:r>
          </a:p>
          <a:p>
            <a:pPr lvl="1"/>
            <a:r>
              <a:rPr lang="en-US" sz="2000" dirty="0"/>
              <a:t>0x00 0x05 0x0a 0x0f 0x04 0x09 0x0e 0x03</a:t>
            </a:r>
          </a:p>
          <a:p>
            <a:pPr lvl="1"/>
            <a:r>
              <a:rPr lang="en-US" sz="2000" dirty="0"/>
              <a:t>0x08 0x0d 0x02 0x07 0x0c 0x01 0x06 0x0b</a:t>
            </a:r>
          </a:p>
        </p:txBody>
      </p:sp>
      <p:sp>
        <p:nvSpPr>
          <p:cNvPr id="3" name="TextBox 2">
            <a:extLst>
              <a:ext uri="{FF2B5EF4-FFF2-40B4-BE49-F238E27FC236}">
                <a16:creationId xmlns:a16="http://schemas.microsoft.com/office/drawing/2014/main" id="{2E4975F2-3531-3F4F-B594-1DB4C5035AC7}"/>
              </a:ext>
            </a:extLst>
          </p:cNvPr>
          <p:cNvSpPr txBox="1"/>
          <p:nvPr/>
        </p:nvSpPr>
        <p:spPr>
          <a:xfrm>
            <a:off x="4251325" y="2057400"/>
            <a:ext cx="457200" cy="461665"/>
          </a:xfrm>
          <a:prstGeom prst="rect">
            <a:avLst/>
          </a:prstGeom>
          <a:noFill/>
        </p:spPr>
        <p:txBody>
          <a:bodyPr wrap="square" rtlCol="0">
            <a:spAutoFit/>
          </a:bodyPr>
          <a:lstStyle/>
          <a:p>
            <a:r>
              <a:rPr lang="en-US" sz="2400" dirty="0"/>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17206892-F0B6-47EF-B82F-A7E5F8229A4A}" type="slidenum">
              <a:rPr lang="en-US"/>
              <a:pPr>
                <a:defRPr/>
              </a:pPr>
              <a:t>42</a:t>
            </a:fld>
            <a:endParaRPr lang="en-US"/>
          </a:p>
        </p:txBody>
      </p:sp>
      <p:sp>
        <p:nvSpPr>
          <p:cNvPr id="227332" name="Rectangle 2"/>
          <p:cNvSpPr>
            <a:spLocks noGrp="1" noChangeArrowheads="1"/>
          </p:cNvSpPr>
          <p:nvPr>
            <p:ph type="title"/>
          </p:nvPr>
        </p:nvSpPr>
        <p:spPr>
          <a:xfrm>
            <a:off x="685800" y="152400"/>
            <a:ext cx="7772400" cy="685800"/>
          </a:xfrm>
        </p:spPr>
        <p:txBody>
          <a:bodyPr/>
          <a:lstStyle/>
          <a:p>
            <a:r>
              <a:rPr lang="en-US" sz="3600" dirty="0" err="1"/>
              <a:t>MixCol</a:t>
            </a:r>
            <a:endParaRPr lang="en-US" sz="3600" dirty="0"/>
          </a:p>
        </p:txBody>
      </p:sp>
      <p:sp>
        <p:nvSpPr>
          <p:cNvPr id="22733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7334" name="Text Box 4"/>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3749" name="Group 5"/>
          <p:cNvGraphicFramePr>
            <a:graphicFrameLocks noGrp="1"/>
          </p:cNvGraphicFramePr>
          <p:nvPr>
            <p:extLst>
              <p:ext uri="{D42A27DB-BD31-4B8C-83A1-F6EECF244321}">
                <p14:modId xmlns:p14="http://schemas.microsoft.com/office/powerpoint/2010/main" val="2885447114"/>
              </p:ext>
            </p:extLst>
          </p:nvPr>
        </p:nvGraphicFramePr>
        <p:xfrm>
          <a:off x="228600" y="1219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3776" name="Group 32"/>
          <p:cNvGraphicFramePr>
            <a:graphicFrameLocks noGrp="1"/>
          </p:cNvGraphicFramePr>
          <p:nvPr>
            <p:extLst>
              <p:ext uri="{D42A27DB-BD31-4B8C-83A1-F6EECF244321}">
                <p14:modId xmlns:p14="http://schemas.microsoft.com/office/powerpoint/2010/main" val="3036336619"/>
              </p:ext>
            </p:extLst>
          </p:nvPr>
        </p:nvGraphicFramePr>
        <p:xfrm>
          <a:off x="3733800" y="4267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7389" name="Line 59"/>
          <p:cNvSpPr>
            <a:spLocks noChangeShapeType="1"/>
          </p:cNvSpPr>
          <p:nvPr/>
        </p:nvSpPr>
        <p:spPr bwMode="auto">
          <a:xfrm>
            <a:off x="1371600" y="2286000"/>
            <a:ext cx="2286000" cy="2133600"/>
          </a:xfrm>
          <a:prstGeom prst="line">
            <a:avLst/>
          </a:prstGeom>
          <a:noFill/>
          <a:ln w="12700" cap="sq">
            <a:noFill/>
            <a:round/>
            <a:headEnd/>
            <a:tailEnd type="triangle" w="med" len="med"/>
          </a:ln>
        </p:spPr>
        <p:txBody>
          <a:bodyPr wrap="none">
            <a:spAutoFit/>
          </a:bodyPr>
          <a:lstStyle/>
          <a:p>
            <a:endParaRPr lang="en-US"/>
          </a:p>
        </p:txBody>
      </p:sp>
      <p:sp>
        <p:nvSpPr>
          <p:cNvPr id="227390" name="Line 60"/>
          <p:cNvSpPr>
            <a:spLocks noChangeShapeType="1"/>
          </p:cNvSpPr>
          <p:nvPr/>
        </p:nvSpPr>
        <p:spPr bwMode="auto">
          <a:xfrm>
            <a:off x="381000" y="3352800"/>
            <a:ext cx="3352800" cy="2514600"/>
          </a:xfrm>
          <a:prstGeom prst="line">
            <a:avLst/>
          </a:prstGeom>
          <a:noFill/>
          <a:ln w="38100" cap="sq">
            <a:solidFill>
              <a:schemeClr val="tx1"/>
            </a:solidFill>
            <a:round/>
            <a:headEnd/>
            <a:tailEnd type="triangle" w="med" len="med"/>
          </a:ln>
        </p:spPr>
        <p:txBody>
          <a:bodyPr wrap="square">
            <a:spAutoFit/>
          </a:bodyPr>
          <a:lstStyle/>
          <a:p>
            <a:endParaRPr lang="en-US"/>
          </a:p>
        </p:txBody>
      </p:sp>
      <p:sp>
        <p:nvSpPr>
          <p:cNvPr id="227391" name="Text Box 61"/>
          <p:cNvSpPr txBox="1">
            <a:spLocks noChangeArrowheads="1"/>
          </p:cNvSpPr>
          <p:nvPr/>
        </p:nvSpPr>
        <p:spPr bwMode="auto">
          <a:xfrm>
            <a:off x="914400" y="3429000"/>
            <a:ext cx="8305800" cy="701675"/>
          </a:xfrm>
          <a:prstGeom prst="rect">
            <a:avLst/>
          </a:prstGeom>
          <a:noFill/>
          <a:ln w="12700" cap="sq">
            <a:noFill/>
            <a:miter lim="800000"/>
            <a:headEnd/>
            <a:tailEnd/>
          </a:ln>
        </p:spPr>
        <p:txBody>
          <a:bodyPr>
            <a:spAutoFit/>
          </a:bodyPr>
          <a:lstStyle/>
          <a:p>
            <a:r>
              <a:rPr lang="en-US" sz="2000" dirty="0">
                <a:latin typeface="Arial" pitchFamily="34" charset="0"/>
              </a:rPr>
              <a:t>   t</a:t>
            </a:r>
            <a:r>
              <a:rPr lang="en-US" sz="2000" baseline="-25000" dirty="0">
                <a:latin typeface="Arial" pitchFamily="34" charset="0"/>
              </a:rPr>
              <a:t>0,0</a:t>
            </a:r>
            <a:r>
              <a:rPr lang="en-US" sz="2000" dirty="0">
                <a:latin typeface="Arial" pitchFamily="34" charset="0"/>
              </a:rPr>
              <a:t>x</a:t>
            </a:r>
            <a:r>
              <a:rPr lang="en-US" sz="2000" baseline="30000" dirty="0">
                <a:latin typeface="Arial" pitchFamily="34" charset="0"/>
              </a:rPr>
              <a:t>3</a:t>
            </a:r>
            <a:r>
              <a:rPr lang="en-US" sz="2000" dirty="0">
                <a:latin typeface="Arial" pitchFamily="34" charset="0"/>
              </a:rPr>
              <a:t>+t</a:t>
            </a:r>
            <a:r>
              <a:rPr lang="en-US" sz="2000" baseline="-25000" dirty="0">
                <a:latin typeface="Arial" pitchFamily="34" charset="0"/>
              </a:rPr>
              <a:t>1,0</a:t>
            </a:r>
            <a:r>
              <a:rPr lang="en-US" sz="2000" dirty="0">
                <a:latin typeface="Arial" pitchFamily="34" charset="0"/>
              </a:rPr>
              <a:t>x</a:t>
            </a:r>
            <a:r>
              <a:rPr lang="en-US" sz="2000" baseline="30000" dirty="0">
                <a:latin typeface="Arial" pitchFamily="34" charset="0"/>
              </a:rPr>
              <a:t>2</a:t>
            </a:r>
            <a:r>
              <a:rPr lang="en-US" sz="2000" dirty="0">
                <a:latin typeface="Arial" pitchFamily="34" charset="0"/>
              </a:rPr>
              <a:t>+t</a:t>
            </a:r>
            <a:r>
              <a:rPr lang="en-US" sz="2000" baseline="-25000" dirty="0">
                <a:latin typeface="Arial" pitchFamily="34" charset="0"/>
              </a:rPr>
              <a:t>2,0</a:t>
            </a:r>
            <a:r>
              <a:rPr lang="en-US" sz="2000" dirty="0">
                <a:latin typeface="Arial" pitchFamily="34" charset="0"/>
              </a:rPr>
              <a:t>x+t</a:t>
            </a:r>
            <a:r>
              <a:rPr lang="en-US" sz="2000" baseline="-25000" dirty="0">
                <a:latin typeface="Arial" pitchFamily="34" charset="0"/>
              </a:rPr>
              <a:t>3,0</a:t>
            </a:r>
            <a:r>
              <a:rPr lang="en-US" sz="2000" dirty="0">
                <a:latin typeface="Arial" pitchFamily="34" charset="0"/>
              </a:rPr>
              <a:t>= </a:t>
            </a:r>
          </a:p>
          <a:p>
            <a:r>
              <a:rPr lang="en-US" sz="2000" dirty="0">
                <a:latin typeface="Arial" pitchFamily="34" charset="0"/>
              </a:rPr>
              <a:t>        (0x03x</a:t>
            </a:r>
            <a:r>
              <a:rPr lang="en-US" sz="2000" baseline="30000" dirty="0">
                <a:latin typeface="Arial" pitchFamily="34" charset="0"/>
              </a:rPr>
              <a:t>3</a:t>
            </a:r>
            <a:r>
              <a:rPr lang="en-US" sz="2000" dirty="0">
                <a:latin typeface="Arial" pitchFamily="34" charset="0"/>
              </a:rPr>
              <a:t>+0x01x</a:t>
            </a:r>
            <a:r>
              <a:rPr lang="en-US" sz="2000" baseline="30000" dirty="0">
                <a:latin typeface="Arial" pitchFamily="34" charset="0"/>
              </a:rPr>
              <a:t>2</a:t>
            </a:r>
            <a:r>
              <a:rPr lang="en-US" sz="2000" dirty="0">
                <a:latin typeface="Arial" pitchFamily="34" charset="0"/>
              </a:rPr>
              <a:t>+0x01x+0x02) x</a:t>
            </a:r>
            <a:r>
              <a:rPr lang="en-US" sz="2000" dirty="0">
                <a:latin typeface="Math1" pitchFamily="2" charset="2"/>
              </a:rPr>
              <a:t> </a:t>
            </a:r>
            <a:r>
              <a:rPr lang="en-US" sz="2000" dirty="0">
                <a:latin typeface="Arial" pitchFamily="34" charset="0"/>
              </a:rPr>
              <a:t>(s</a:t>
            </a:r>
            <a:r>
              <a:rPr lang="en-US" sz="2000" baseline="-25000" dirty="0">
                <a:latin typeface="Arial" pitchFamily="34" charset="0"/>
              </a:rPr>
              <a:t>0,0</a:t>
            </a:r>
            <a:r>
              <a:rPr lang="en-US" sz="2000" dirty="0">
                <a:latin typeface="Arial" pitchFamily="34" charset="0"/>
              </a:rPr>
              <a:t>x</a:t>
            </a:r>
            <a:r>
              <a:rPr lang="en-US" sz="2000" baseline="30000" dirty="0">
                <a:latin typeface="Arial" pitchFamily="34" charset="0"/>
              </a:rPr>
              <a:t>3</a:t>
            </a:r>
            <a:r>
              <a:rPr lang="en-US" sz="2000" dirty="0">
                <a:latin typeface="Arial" pitchFamily="34" charset="0"/>
              </a:rPr>
              <a:t>+s</a:t>
            </a:r>
            <a:r>
              <a:rPr lang="en-US" sz="2000" baseline="-25000" dirty="0">
                <a:latin typeface="Arial" pitchFamily="34" charset="0"/>
              </a:rPr>
              <a:t>1,0</a:t>
            </a:r>
            <a:r>
              <a:rPr lang="en-US" sz="2000" dirty="0">
                <a:latin typeface="Arial" pitchFamily="34" charset="0"/>
              </a:rPr>
              <a:t>x</a:t>
            </a:r>
            <a:r>
              <a:rPr lang="en-US" sz="2000" baseline="30000" dirty="0">
                <a:latin typeface="Arial" pitchFamily="34" charset="0"/>
              </a:rPr>
              <a:t>2</a:t>
            </a:r>
            <a:r>
              <a:rPr lang="en-US" sz="2000" dirty="0">
                <a:latin typeface="Arial" pitchFamily="34" charset="0"/>
              </a:rPr>
              <a:t>+s</a:t>
            </a:r>
            <a:r>
              <a:rPr lang="en-US" sz="2000" baseline="-25000" dirty="0">
                <a:latin typeface="Arial" pitchFamily="34" charset="0"/>
              </a:rPr>
              <a:t>2,0</a:t>
            </a:r>
            <a:r>
              <a:rPr lang="en-US" sz="2000" dirty="0">
                <a:latin typeface="Arial" pitchFamily="34" charset="0"/>
              </a:rPr>
              <a:t>x+s</a:t>
            </a:r>
            <a:r>
              <a:rPr lang="en-US" sz="2000" baseline="-25000" dirty="0">
                <a:latin typeface="Arial" pitchFamily="34" charset="0"/>
              </a:rPr>
              <a:t>3,0</a:t>
            </a:r>
            <a:r>
              <a:rPr lang="en-US" sz="2000" dirty="0">
                <a:latin typeface="Arial" pitchFamily="34" charset="0"/>
              </a:rPr>
              <a:t>)(mod x</a:t>
            </a:r>
            <a:r>
              <a:rPr lang="en-US" sz="2000" baseline="30000" dirty="0">
                <a:latin typeface="Arial" pitchFamily="34" charset="0"/>
              </a:rPr>
              <a:t>4</a:t>
            </a:r>
            <a:r>
              <a:rPr lang="en-US" sz="2000" dirty="0">
                <a:latin typeface="Arial" pitchFamily="34" charset="0"/>
              </a:rPr>
              <a:t>+1)</a:t>
            </a:r>
            <a:endParaRPr lang="en-US" sz="2000" baseline="30000" dirty="0">
              <a:latin typeface="Arial" pitchFamily="34" charset="0"/>
            </a:endParaRPr>
          </a:p>
        </p:txBody>
      </p:sp>
      <p:sp>
        <p:nvSpPr>
          <p:cNvPr id="13" name="Date Placeholder 12"/>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103D724-0099-453F-8E21-B1C2A7FC58B5}" type="slidenum">
              <a:rPr lang="en-US"/>
              <a:pPr>
                <a:defRPr/>
              </a:pPr>
              <a:t>43</a:t>
            </a:fld>
            <a:endParaRPr lang="en-US"/>
          </a:p>
        </p:txBody>
      </p:sp>
      <p:sp>
        <p:nvSpPr>
          <p:cNvPr id="228356" name="Rectangle 2"/>
          <p:cNvSpPr>
            <a:spLocks noGrp="1" noChangeArrowheads="1"/>
          </p:cNvSpPr>
          <p:nvPr>
            <p:ph type="title"/>
          </p:nvPr>
        </p:nvSpPr>
        <p:spPr>
          <a:xfrm>
            <a:off x="685800" y="76200"/>
            <a:ext cx="7772400" cy="762000"/>
          </a:xfrm>
        </p:spPr>
        <p:txBody>
          <a:bodyPr/>
          <a:lstStyle/>
          <a:p>
            <a:r>
              <a:rPr lang="en-US" sz="3600" dirty="0" err="1"/>
              <a:t>RoundKeys</a:t>
            </a:r>
            <a:endParaRPr lang="en-US" sz="3600" dirty="0"/>
          </a:p>
        </p:txBody>
      </p:sp>
      <p:sp>
        <p:nvSpPr>
          <p:cNvPr id="22835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835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8359" name="Text Box 5"/>
          <p:cNvSpPr txBox="1">
            <a:spLocks noChangeArrowheads="1"/>
          </p:cNvSpPr>
          <p:nvPr/>
        </p:nvSpPr>
        <p:spPr bwMode="auto">
          <a:xfrm>
            <a:off x="457200" y="1546225"/>
            <a:ext cx="8153400" cy="3785652"/>
          </a:xfrm>
          <a:prstGeom prst="rect">
            <a:avLst/>
          </a:prstGeom>
          <a:noFill/>
          <a:ln w="12700" cap="sq">
            <a:noFill/>
            <a:miter lim="800000"/>
            <a:headEnd/>
            <a:tailEnd/>
          </a:ln>
        </p:spPr>
        <p:txBody>
          <a:bodyPr>
            <a:spAutoFit/>
          </a:bodyPr>
          <a:lstStyle/>
          <a:p>
            <a:r>
              <a:rPr lang="en-US" sz="2000" dirty="0" err="1">
                <a:cs typeface="Courier New" panose="02070309020205020404" pitchFamily="49" charset="0"/>
              </a:rPr>
              <a:t>ComputeRoundKeys</a:t>
            </a:r>
            <a:r>
              <a:rPr lang="en-US" sz="2000" dirty="0">
                <a:cs typeface="Courier New" panose="02070309020205020404" pitchFamily="49" charset="0"/>
              </a:rPr>
              <a:t>(K[4*</a:t>
            </a:r>
            <a:r>
              <a:rPr lang="en-US" sz="2000" dirty="0" err="1">
                <a:cs typeface="Courier New" panose="02070309020205020404" pitchFamily="49" charset="0"/>
              </a:rPr>
              <a:t>Nk</a:t>
            </a:r>
            <a:r>
              <a:rPr lang="en-US" sz="2000" dirty="0">
                <a:cs typeface="Courier New" panose="02070309020205020404" pitchFamily="49" charset="0"/>
              </a:rPr>
              <a:t>], W[</a:t>
            </a:r>
            <a:r>
              <a:rPr lang="en-US" sz="2000" dirty="0" err="1">
                <a:cs typeface="Courier New" panose="02070309020205020404" pitchFamily="49" charset="0"/>
              </a:rPr>
              <a:t>Nb</a:t>
            </a:r>
            <a:r>
              <a:rPr lang="en-US" sz="2000" dirty="0">
                <a:cs typeface="Courier New" panose="02070309020205020404" pitchFamily="49" charset="0"/>
              </a:rPr>
              <a:t>*(Nr+1)]) {</a:t>
            </a:r>
          </a:p>
          <a:p>
            <a:pPr lvl="1"/>
            <a:r>
              <a:rPr lang="en-US" sz="2000" dirty="0">
                <a:cs typeface="Courier New" panose="02070309020205020404" pitchFamily="49" charset="0"/>
              </a:rPr>
              <a:t>for(i=0; i&lt;</a:t>
            </a:r>
            <a:r>
              <a:rPr lang="en-US" sz="2000" dirty="0" err="1">
                <a:cs typeface="Courier New" panose="02070309020205020404" pitchFamily="49" charset="0"/>
              </a:rPr>
              <a:t>Nk</a:t>
            </a:r>
            <a:r>
              <a:rPr lang="en-US" sz="2000" dirty="0">
                <a:cs typeface="Courier New" panose="02070309020205020404" pitchFamily="49" charset="0"/>
              </a:rPr>
              <a:t>; i++) </a:t>
            </a:r>
          </a:p>
          <a:p>
            <a:pPr lvl="2"/>
            <a:r>
              <a:rPr lang="en-US" sz="2000" dirty="0">
                <a:cs typeface="Courier New" panose="02070309020205020404" pitchFamily="49" charset="0"/>
              </a:rPr>
              <a:t>W[i]= (K[4i], K[4i+1], K[4i+2], K[4i+3])</a:t>
            </a:r>
          </a:p>
          <a:p>
            <a:pPr lvl="1"/>
            <a:r>
              <a:rPr lang="en-US" sz="2000" dirty="0">
                <a:cs typeface="Courier New" panose="02070309020205020404" pitchFamily="49" charset="0"/>
              </a:rPr>
              <a:t>for(i=</a:t>
            </a:r>
            <a:r>
              <a:rPr lang="en-US" sz="2000" dirty="0" err="1">
                <a:cs typeface="Courier New" panose="02070309020205020404" pitchFamily="49" charset="0"/>
              </a:rPr>
              <a:t>Nk</a:t>
            </a:r>
            <a:r>
              <a:rPr lang="en-US" sz="2000" dirty="0">
                <a:cs typeface="Courier New" panose="02070309020205020404" pitchFamily="49" charset="0"/>
              </a:rPr>
              <a:t>; i&lt;</a:t>
            </a:r>
            <a:r>
              <a:rPr lang="en-US" sz="2000" dirty="0" err="1">
                <a:cs typeface="Courier New" panose="02070309020205020404" pitchFamily="49" charset="0"/>
              </a:rPr>
              <a:t>Nb</a:t>
            </a:r>
            <a:r>
              <a:rPr lang="en-US" sz="2000" dirty="0">
                <a:cs typeface="Courier New" panose="02070309020205020404" pitchFamily="49" charset="0"/>
              </a:rPr>
              <a:t>*Nr+1); i++) {</a:t>
            </a:r>
          </a:p>
          <a:p>
            <a:pPr lvl="2"/>
            <a:r>
              <a:rPr lang="en-US" sz="2000" dirty="0">
                <a:cs typeface="Courier New" panose="02070309020205020404" pitchFamily="49" charset="0"/>
              </a:rPr>
              <a:t>t= W[i-1]</a:t>
            </a:r>
          </a:p>
          <a:p>
            <a:pPr lvl="2"/>
            <a:r>
              <a:rPr lang="en-US" sz="2000" dirty="0">
                <a:cs typeface="Courier New" panose="02070309020205020404" pitchFamily="49" charset="0"/>
              </a:rPr>
              <a:t>if((i mod </a:t>
            </a:r>
            <a:r>
              <a:rPr lang="en-US" sz="2000" dirty="0" err="1">
                <a:cs typeface="Courier New" panose="02070309020205020404" pitchFamily="49" charset="0"/>
              </a:rPr>
              <a:t>Nk</a:t>
            </a:r>
            <a:r>
              <a:rPr lang="en-US" sz="2000" dirty="0">
                <a:cs typeface="Courier New" panose="02070309020205020404" pitchFamily="49" charset="0"/>
              </a:rPr>
              <a:t>)==0)</a:t>
            </a:r>
          </a:p>
          <a:p>
            <a:pPr lvl="3"/>
            <a:r>
              <a:rPr lang="en-US" sz="2000" dirty="0">
                <a:cs typeface="Courier New" panose="02070309020205020404" pitchFamily="49" charset="0"/>
              </a:rPr>
              <a:t>t= </a:t>
            </a:r>
            <a:r>
              <a:rPr lang="en-US" sz="2000" dirty="0" err="1">
                <a:cs typeface="Courier New" panose="02070309020205020404" pitchFamily="49" charset="0"/>
              </a:rPr>
              <a:t>SubByte</a:t>
            </a:r>
            <a:r>
              <a:rPr lang="en-US" sz="2000" dirty="0">
                <a:cs typeface="Courier New" panose="02070309020205020404" pitchFamily="49" charset="0"/>
              </a:rPr>
              <a:t>(</a:t>
            </a:r>
            <a:r>
              <a:rPr lang="en-US" sz="2000" dirty="0" err="1">
                <a:cs typeface="Courier New" panose="02070309020205020404" pitchFamily="49" charset="0"/>
              </a:rPr>
              <a:t>RotByte</a:t>
            </a:r>
            <a:r>
              <a:rPr lang="en-US" sz="2000" dirty="0">
                <a:cs typeface="Courier New" panose="02070309020205020404" pitchFamily="49" charset="0"/>
              </a:rPr>
              <a:t>(t)) + </a:t>
            </a:r>
            <a:r>
              <a:rPr lang="en-US" sz="2000" dirty="0" err="1">
                <a:cs typeface="Courier New" panose="02070309020205020404" pitchFamily="49" charset="0"/>
              </a:rPr>
              <a:t>RCon</a:t>
            </a:r>
            <a:r>
              <a:rPr lang="en-US" sz="2000" dirty="0">
                <a:cs typeface="Courier New" panose="02070309020205020404" pitchFamily="49" charset="0"/>
              </a:rPr>
              <a:t>(i/</a:t>
            </a:r>
            <a:r>
              <a:rPr lang="en-US" sz="2000" dirty="0" err="1">
                <a:cs typeface="Courier New" panose="02070309020205020404" pitchFamily="49" charset="0"/>
              </a:rPr>
              <a:t>Nk</a:t>
            </a:r>
            <a:r>
              <a:rPr lang="en-US" sz="2000" dirty="0">
                <a:cs typeface="Courier New" panose="02070309020205020404" pitchFamily="49" charset="0"/>
              </a:rPr>
              <a:t>)</a:t>
            </a:r>
          </a:p>
          <a:p>
            <a:pPr lvl="2"/>
            <a:r>
              <a:rPr lang="en-US" sz="2000" dirty="0">
                <a:cs typeface="Courier New" panose="02070309020205020404" pitchFamily="49" charset="0"/>
              </a:rPr>
              <a:t>else if( (i mod </a:t>
            </a:r>
            <a:r>
              <a:rPr lang="en-US" sz="2000" dirty="0" err="1">
                <a:cs typeface="Courier New" panose="02070309020205020404" pitchFamily="49" charset="0"/>
              </a:rPr>
              <a:t>Nk</a:t>
            </a:r>
            <a:r>
              <a:rPr lang="en-US" sz="2000" dirty="0">
                <a:cs typeface="Courier New" panose="02070309020205020404" pitchFamily="49" charset="0"/>
              </a:rPr>
              <a:t>)==0)  	// only if </a:t>
            </a:r>
            <a:r>
              <a:rPr lang="en-US" sz="2000" dirty="0" err="1">
                <a:cs typeface="Courier New" panose="02070309020205020404" pitchFamily="49" charset="0"/>
              </a:rPr>
              <a:t>Nk</a:t>
            </a:r>
            <a:r>
              <a:rPr lang="en-US" sz="2000" dirty="0">
                <a:cs typeface="Courier New" panose="02070309020205020404" pitchFamily="49" charset="0"/>
              </a:rPr>
              <a:t>&gt;6</a:t>
            </a:r>
          </a:p>
          <a:p>
            <a:pPr lvl="3"/>
            <a:r>
              <a:rPr lang="en-US" sz="2000" dirty="0">
                <a:cs typeface="Courier New" panose="02070309020205020404" pitchFamily="49" charset="0"/>
              </a:rPr>
              <a:t>t=</a:t>
            </a:r>
            <a:r>
              <a:rPr lang="en-US" sz="2000" dirty="0" err="1">
                <a:cs typeface="Courier New" panose="02070309020205020404" pitchFamily="49" charset="0"/>
              </a:rPr>
              <a:t>SubByte</a:t>
            </a:r>
            <a:r>
              <a:rPr lang="en-US" sz="2000" dirty="0">
                <a:cs typeface="Courier New" panose="02070309020205020404" pitchFamily="49" charset="0"/>
              </a:rPr>
              <a:t>(t) 		// only </a:t>
            </a:r>
            <a:r>
              <a:rPr lang="en-US" sz="2000" dirty="0" err="1">
                <a:cs typeface="Courier New" panose="02070309020205020404" pitchFamily="49" charset="0"/>
              </a:rPr>
              <a:t>ifNk</a:t>
            </a:r>
            <a:r>
              <a:rPr lang="en-US" sz="2000" dirty="0">
                <a:cs typeface="Courier New" panose="02070309020205020404" pitchFamily="49" charset="0"/>
              </a:rPr>
              <a:t>&gt;6</a:t>
            </a:r>
          </a:p>
          <a:p>
            <a:pPr lvl="2"/>
            <a:r>
              <a:rPr lang="en-US" sz="2000" dirty="0">
                <a:cs typeface="Courier New" panose="02070309020205020404" pitchFamily="49" charset="0"/>
              </a:rPr>
              <a:t>}</a:t>
            </a:r>
          </a:p>
          <a:p>
            <a:pPr lvl="1"/>
            <a:r>
              <a:rPr lang="en-US" sz="2000" dirty="0">
                <a:cs typeface="Courier New" panose="02070309020205020404" pitchFamily="49" charset="0"/>
              </a:rPr>
              <a:t>W[i]= W[i-</a:t>
            </a:r>
            <a:r>
              <a:rPr lang="en-US" sz="2000" dirty="0" err="1">
                <a:cs typeface="Courier New" panose="02070309020205020404" pitchFamily="49" charset="0"/>
              </a:rPr>
              <a:t>Nk</a:t>
            </a:r>
            <a:r>
              <a:rPr lang="en-US" sz="2000" dirty="0">
                <a:cs typeface="Courier New" panose="02070309020205020404" pitchFamily="49" charset="0"/>
              </a:rPr>
              <a:t>] + t</a:t>
            </a:r>
          </a:p>
          <a:p>
            <a:pPr lvl="1"/>
            <a:r>
              <a:rPr lang="en-US" sz="2000" dirty="0">
                <a:cs typeface="Courier New" panose="02070309020205020404" pitchFamily="49"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28A5C48-FFA7-4958-9D21-07F5E947743D}" type="slidenum">
              <a:rPr lang="en-US"/>
              <a:pPr>
                <a:defRPr/>
              </a:pPr>
              <a:t>44</a:t>
            </a:fld>
            <a:endParaRPr lang="en-US"/>
          </a:p>
        </p:txBody>
      </p:sp>
      <p:sp>
        <p:nvSpPr>
          <p:cNvPr id="229380" name="Rectangle 2"/>
          <p:cNvSpPr>
            <a:spLocks noGrp="1" noChangeArrowheads="1"/>
          </p:cNvSpPr>
          <p:nvPr>
            <p:ph type="title"/>
          </p:nvPr>
        </p:nvSpPr>
        <p:spPr>
          <a:xfrm>
            <a:off x="685800" y="0"/>
            <a:ext cx="7772400" cy="914400"/>
          </a:xfrm>
        </p:spPr>
        <p:txBody>
          <a:bodyPr/>
          <a:lstStyle/>
          <a:p>
            <a:r>
              <a:rPr lang="en-US" sz="3600" dirty="0" err="1"/>
              <a:t>Roundkeys</a:t>
            </a:r>
            <a:r>
              <a:rPr lang="en-US" sz="3600" dirty="0"/>
              <a:t> Primitives</a:t>
            </a:r>
          </a:p>
        </p:txBody>
      </p:sp>
      <p:sp>
        <p:nvSpPr>
          <p:cNvPr id="2293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93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9383" name="Text Box 5"/>
          <p:cNvSpPr txBox="1">
            <a:spLocks noChangeArrowheads="1"/>
          </p:cNvSpPr>
          <p:nvPr/>
        </p:nvSpPr>
        <p:spPr bwMode="auto">
          <a:xfrm>
            <a:off x="762000" y="1546225"/>
            <a:ext cx="7620000" cy="3170099"/>
          </a:xfrm>
          <a:prstGeom prst="rect">
            <a:avLst/>
          </a:prstGeom>
          <a:noFill/>
          <a:ln w="12700" cap="sq">
            <a:noFill/>
            <a:miter lim="800000"/>
            <a:headEnd/>
            <a:tailEnd/>
          </a:ln>
        </p:spPr>
        <p:txBody>
          <a:bodyPr wrap="square">
            <a:spAutoFit/>
          </a:bodyPr>
          <a:lstStyle/>
          <a:p>
            <a:r>
              <a:rPr lang="en-US" sz="2000" dirty="0" err="1">
                <a:cs typeface="Courier New" panose="02070309020205020404" pitchFamily="49" charset="0"/>
              </a:rPr>
              <a:t>SubByte</a:t>
            </a:r>
            <a:r>
              <a:rPr lang="en-US" sz="2000" dirty="0">
                <a:cs typeface="Courier New" panose="02070309020205020404" pitchFamily="49" charset="0"/>
              </a:rPr>
              <a:t>(w)</a:t>
            </a:r>
          </a:p>
          <a:p>
            <a:pPr lvl="1"/>
            <a:r>
              <a:rPr lang="en-US" sz="2000" dirty="0">
                <a:cs typeface="Courier New" panose="02070309020205020404" pitchFamily="49" charset="0"/>
              </a:rPr>
              <a:t>w= </a:t>
            </a:r>
            <a:r>
              <a:rPr lang="en-US" sz="2000" dirty="0" err="1">
                <a:cs typeface="Courier New" panose="02070309020205020404" pitchFamily="49" charset="0"/>
              </a:rPr>
              <a:t>ByteSub</a:t>
            </a:r>
            <a:r>
              <a:rPr lang="en-US" sz="2000" dirty="0">
                <a:cs typeface="Courier New" panose="02070309020205020404" pitchFamily="49" charset="0"/>
              </a:rPr>
              <a:t>(w)</a:t>
            </a:r>
          </a:p>
          <a:p>
            <a:endParaRPr lang="en-US" sz="2000" dirty="0">
              <a:cs typeface="Courier New" panose="02070309020205020404" pitchFamily="49" charset="0"/>
            </a:endParaRPr>
          </a:p>
          <a:p>
            <a:r>
              <a:rPr lang="en-US" sz="2000" dirty="0" err="1">
                <a:cs typeface="Courier New" panose="02070309020205020404" pitchFamily="49" charset="0"/>
              </a:rPr>
              <a:t>RotByte</a:t>
            </a:r>
            <a:r>
              <a:rPr lang="en-US" sz="2000" dirty="0">
                <a:cs typeface="Courier New" panose="02070309020205020404" pitchFamily="49" charset="0"/>
              </a:rPr>
              <a:t>(w= (a, b, c, d))</a:t>
            </a:r>
          </a:p>
          <a:p>
            <a:pPr lvl="1"/>
            <a:r>
              <a:rPr lang="en-US" sz="2000" dirty="0">
                <a:cs typeface="Courier New" panose="02070309020205020404" pitchFamily="49" charset="0"/>
              </a:rPr>
              <a:t>w= (b, c, d, a)</a:t>
            </a:r>
          </a:p>
          <a:p>
            <a:endParaRPr lang="en-US" sz="2000" dirty="0">
              <a:cs typeface="Courier New" panose="02070309020205020404" pitchFamily="49" charset="0"/>
            </a:endParaRPr>
          </a:p>
          <a:p>
            <a:r>
              <a:rPr lang="en-US" sz="2000" dirty="0" err="1">
                <a:cs typeface="Courier New" panose="02070309020205020404" pitchFamily="49" charset="0"/>
              </a:rPr>
              <a:t>RCon</a:t>
            </a:r>
            <a:r>
              <a:rPr lang="en-US" sz="2000" dirty="0">
                <a:cs typeface="Courier New" panose="02070309020205020404" pitchFamily="49" charset="0"/>
              </a:rPr>
              <a:t>[i]= (RC[i], 0x00, 0x00, 0x00);</a:t>
            </a:r>
          </a:p>
          <a:p>
            <a:r>
              <a:rPr lang="en-US" sz="2000" dirty="0">
                <a:cs typeface="Courier New" panose="02070309020205020404" pitchFamily="49" charset="0"/>
              </a:rPr>
              <a:t>RC[1]= 0x01</a:t>
            </a:r>
          </a:p>
          <a:p>
            <a:r>
              <a:rPr lang="en-US" sz="2000" dirty="0">
                <a:cs typeface="Courier New" panose="02070309020205020404" pitchFamily="49" charset="0"/>
              </a:rPr>
              <a:t>RC[i+1]=  RC[i]**(i) [multiply by “x” in polynomial representation]</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841AEC5-1050-4ABA-B547-95AC8A12D5E3}" type="slidenum">
              <a:rPr lang="en-US"/>
              <a:pPr>
                <a:defRPr/>
              </a:pPr>
              <a:t>45</a:t>
            </a:fld>
            <a:endParaRPr lang="en-US"/>
          </a:p>
        </p:txBody>
      </p:sp>
      <p:sp>
        <p:nvSpPr>
          <p:cNvPr id="230404" name="Rectangle 2"/>
          <p:cNvSpPr>
            <a:spLocks noGrp="1" noChangeArrowheads="1"/>
          </p:cNvSpPr>
          <p:nvPr>
            <p:ph type="title"/>
          </p:nvPr>
        </p:nvSpPr>
        <p:spPr>
          <a:xfrm>
            <a:off x="685800" y="0"/>
            <a:ext cx="7772400" cy="838200"/>
          </a:xfrm>
        </p:spPr>
        <p:txBody>
          <a:bodyPr/>
          <a:lstStyle/>
          <a:p>
            <a:r>
              <a:rPr lang="en-US" sz="3600" dirty="0"/>
              <a:t>Cryptographic Effect</a:t>
            </a:r>
          </a:p>
        </p:txBody>
      </p:sp>
      <p:sp>
        <p:nvSpPr>
          <p:cNvPr id="2304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04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0407" name="Text Box 5"/>
          <p:cNvSpPr txBox="1">
            <a:spLocks noChangeArrowheads="1"/>
          </p:cNvSpPr>
          <p:nvPr/>
        </p:nvSpPr>
        <p:spPr bwMode="auto">
          <a:xfrm>
            <a:off x="1371600" y="1765280"/>
            <a:ext cx="6858000" cy="286232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Linear Mixing (diffusion)</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MixCol</a:t>
            </a:r>
            <a:endParaRPr lang="en-US" sz="2000" dirty="0">
              <a:latin typeface="Arial" pitchFamily="34" charset="0"/>
            </a:endParaRPr>
          </a:p>
          <a:p>
            <a:pPr marL="800100" lvl="1" indent="-342900">
              <a:buFont typeface="Arial" panose="020B0604020202020204" pitchFamily="34" charset="0"/>
              <a:buChar char="•"/>
            </a:pPr>
            <a:r>
              <a:rPr lang="en-US" sz="2000" dirty="0">
                <a:latin typeface="Arial" pitchFamily="34" charset="0"/>
              </a:rPr>
              <a:t> ShiftRow </a:t>
            </a:r>
          </a:p>
          <a:p>
            <a:pPr marL="342900" indent="-342900">
              <a:buFont typeface="Arial" panose="020B0604020202020204" pitchFamily="34" charset="0"/>
              <a:buChar char="•"/>
            </a:pPr>
            <a:r>
              <a:rPr lang="en-US" sz="2000" dirty="0">
                <a:latin typeface="Arial" pitchFamily="34" charset="0"/>
              </a:rPr>
              <a:t> Non-Linear Mixing (confusion)</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ByteSub</a:t>
            </a:r>
            <a:endParaRPr lang="en-US" sz="2000" dirty="0">
              <a:latin typeface="Arial" pitchFamily="34" charset="0"/>
            </a:endParaRPr>
          </a:p>
          <a:p>
            <a:pPr marL="342900" indent="-342900">
              <a:buFont typeface="Arial" panose="020B0604020202020204" pitchFamily="34" charset="0"/>
              <a:buChar char="•"/>
            </a:pPr>
            <a:r>
              <a:rPr lang="en-US" sz="2000" dirty="0">
                <a:latin typeface="Arial" pitchFamily="34" charset="0"/>
              </a:rPr>
              <a:t> Avalanche</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MixCol</a:t>
            </a:r>
            <a:endParaRPr lang="en-US" sz="2000" dirty="0">
              <a:latin typeface="Arial" pitchFamily="34" charset="0"/>
            </a:endParaRPr>
          </a:p>
          <a:p>
            <a:pPr marL="800100" lvl="1" indent="-342900">
              <a:buFont typeface="Arial" panose="020B0604020202020204" pitchFamily="34" charset="0"/>
              <a:buChar char="•"/>
            </a:pPr>
            <a:r>
              <a:rPr lang="en-US" sz="2000" dirty="0">
                <a:latin typeface="Arial" pitchFamily="34" charset="0"/>
              </a:rPr>
              <a:t> ShiftRow </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RoundKeys</a:t>
            </a:r>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DD8EBDC6-499B-4B79-8B4C-A1C6203EA934}" type="slidenum">
              <a:rPr lang="en-US"/>
              <a:pPr>
                <a:defRPr/>
              </a:pPr>
              <a:t>46</a:t>
            </a:fld>
            <a:endParaRPr lang="en-US"/>
          </a:p>
        </p:txBody>
      </p:sp>
      <p:sp>
        <p:nvSpPr>
          <p:cNvPr id="231428"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ByteSub</a:t>
            </a:r>
            <a:endParaRPr lang="en-US" sz="3600" dirty="0"/>
          </a:p>
        </p:txBody>
      </p:sp>
      <p:sp>
        <p:nvSpPr>
          <p:cNvPr id="2314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14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1431" name="Text Box 5"/>
          <p:cNvSpPr txBox="1">
            <a:spLocks noChangeArrowheads="1"/>
          </p:cNvSpPr>
          <p:nvPr/>
        </p:nvSpPr>
        <p:spPr bwMode="auto">
          <a:xfrm>
            <a:off x="746125" y="2514600"/>
            <a:ext cx="7788275" cy="230832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rPr>
              <a:t>Invertibility</a:t>
            </a:r>
          </a:p>
          <a:p>
            <a:pPr marL="342900" indent="-342900">
              <a:buFont typeface="Arial" panose="020B0604020202020204" pitchFamily="34" charset="0"/>
              <a:buChar char="•"/>
            </a:pPr>
            <a:r>
              <a:rPr lang="en-US" sz="2000" dirty="0">
                <a:latin typeface="Arial" pitchFamily="34" charset="0"/>
              </a:rPr>
              <a:t>Minimize largest non-trivial correlation between input and output (Linear resistance)</a:t>
            </a:r>
          </a:p>
          <a:p>
            <a:pPr marL="342900" indent="-342900">
              <a:buFont typeface="Arial" panose="020B0604020202020204" pitchFamily="34" charset="0"/>
              <a:buChar char="•"/>
            </a:pPr>
            <a:r>
              <a:rPr lang="en-US" sz="2000" dirty="0">
                <a:latin typeface="Arial" pitchFamily="34" charset="0"/>
              </a:rPr>
              <a:t>Minimize max </a:t>
            </a:r>
            <a:r>
              <a:rPr lang="en-US" sz="2000" dirty="0" err="1">
                <a:latin typeface="Arial" pitchFamily="34" charset="0"/>
              </a:rPr>
              <a:t>xor</a:t>
            </a:r>
            <a:r>
              <a:rPr lang="en-US" sz="2000" dirty="0">
                <a:latin typeface="Arial" pitchFamily="34" charset="0"/>
              </a:rPr>
              <a:t> table (Differential resistance)</a:t>
            </a:r>
          </a:p>
          <a:p>
            <a:pPr marL="342900" indent="-342900">
              <a:buFont typeface="Arial" panose="020B0604020202020204" pitchFamily="34" charset="0"/>
              <a:buChar char="•"/>
            </a:pPr>
            <a:r>
              <a:rPr lang="en-US" sz="2000" dirty="0">
                <a:latin typeface="Arial" pitchFamily="34" charset="0"/>
              </a:rPr>
              <a:t>Complexity of Algebraic expression in GF(2</a:t>
            </a:r>
            <a:r>
              <a:rPr lang="en-US" sz="2000" baseline="30000" dirty="0">
                <a:latin typeface="Arial" pitchFamily="34" charset="0"/>
              </a:rPr>
              <a:t>8</a:t>
            </a:r>
            <a:r>
              <a:rPr lang="en-US" sz="2000" dirty="0">
                <a:latin typeface="Arial" pitchFamily="34" charset="0"/>
              </a:rPr>
              <a:t>)</a:t>
            </a:r>
          </a:p>
          <a:p>
            <a:pPr marL="342900" indent="-342900">
              <a:buFont typeface="Arial" panose="020B0604020202020204" pitchFamily="34" charset="0"/>
              <a:buChar char="•"/>
            </a:pPr>
            <a:r>
              <a:rPr lang="en-US" sz="2000" dirty="0">
                <a:latin typeface="Arial" pitchFamily="34" charset="0"/>
              </a:rPr>
              <a:t>Simplicity of description</a:t>
            </a:r>
          </a:p>
          <a:p>
            <a:pPr marL="457200" indent="-457200">
              <a:buFontTx/>
              <a:buChar char="•"/>
            </a:pPr>
            <a:endParaRPr lang="en-US" sz="24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7CF08ED-C7FE-4929-8F53-BB54D179E320}" type="slidenum">
              <a:rPr lang="en-US"/>
              <a:pPr>
                <a:defRPr/>
              </a:pPr>
              <a:t>47</a:t>
            </a:fld>
            <a:endParaRPr lang="en-US"/>
          </a:p>
        </p:txBody>
      </p:sp>
      <p:sp>
        <p:nvSpPr>
          <p:cNvPr id="233476"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Shiftrow</a:t>
            </a:r>
            <a:endParaRPr lang="en-US" sz="3600" dirty="0"/>
          </a:p>
        </p:txBody>
      </p:sp>
      <p:sp>
        <p:nvSpPr>
          <p:cNvPr id="23347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347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3479" name="Text Box 5"/>
          <p:cNvSpPr txBox="1">
            <a:spLocks noChangeArrowheads="1"/>
          </p:cNvSpPr>
          <p:nvPr/>
        </p:nvSpPr>
        <p:spPr bwMode="auto">
          <a:xfrm>
            <a:off x="746125" y="2638425"/>
            <a:ext cx="7788275" cy="1552575"/>
          </a:xfrm>
          <a:prstGeom prst="rect">
            <a:avLst/>
          </a:prstGeom>
          <a:noFill/>
          <a:ln w="12700" cap="sq">
            <a:noFill/>
            <a:miter lim="800000"/>
            <a:headEnd/>
            <a:tailEnd/>
          </a:ln>
        </p:spPr>
        <p:txBody>
          <a:bodyPr>
            <a:spAutoFit/>
          </a:bodyPr>
          <a:lstStyle/>
          <a:p>
            <a:pPr marL="457200" indent="-457200">
              <a:buFontTx/>
              <a:buChar char="•"/>
            </a:pPr>
            <a:r>
              <a:rPr lang="en-US" sz="2400">
                <a:latin typeface="Arial" pitchFamily="34" charset="0"/>
              </a:rPr>
              <a:t>Four different offsets</a:t>
            </a:r>
          </a:p>
          <a:p>
            <a:pPr marL="457200" indent="-457200">
              <a:buFontTx/>
              <a:buChar char="•"/>
            </a:pPr>
            <a:r>
              <a:rPr lang="en-US" sz="2400">
                <a:latin typeface="Arial" pitchFamily="34" charset="0"/>
              </a:rPr>
              <a:t>Resistance against truncated differentials</a:t>
            </a:r>
          </a:p>
          <a:p>
            <a:pPr marL="457200" indent="-457200">
              <a:buFontTx/>
              <a:buChar char="•"/>
            </a:pPr>
            <a:r>
              <a:rPr lang="en-US" sz="2400">
                <a:latin typeface="Arial" pitchFamily="34" charset="0"/>
              </a:rPr>
              <a:t>Resistance against square attack</a:t>
            </a:r>
          </a:p>
          <a:p>
            <a:pPr marL="457200" indent="-457200">
              <a:buFontTx/>
              <a:buChar char="•"/>
            </a:pPr>
            <a:r>
              <a:rPr lang="en-US" sz="2400">
                <a:latin typeface="Arial" pitchFamily="34" charset="0"/>
              </a:rPr>
              <a:t>Simplicity</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1A8CD1-5447-411B-AA8C-6C539FBD8663}" type="slidenum">
              <a:rPr lang="en-US"/>
              <a:pPr>
                <a:defRPr/>
              </a:pPr>
              <a:t>48</a:t>
            </a:fld>
            <a:endParaRPr lang="en-US"/>
          </a:p>
        </p:txBody>
      </p:sp>
      <p:sp>
        <p:nvSpPr>
          <p:cNvPr id="234500" name="Rectangle 2"/>
          <p:cNvSpPr>
            <a:spLocks noGrp="1" noChangeArrowheads="1"/>
          </p:cNvSpPr>
          <p:nvPr>
            <p:ph type="title"/>
          </p:nvPr>
        </p:nvSpPr>
        <p:spPr>
          <a:xfrm>
            <a:off x="685800" y="0"/>
            <a:ext cx="7772400" cy="914400"/>
          </a:xfrm>
        </p:spPr>
        <p:txBody>
          <a:bodyPr/>
          <a:lstStyle/>
          <a:p>
            <a:r>
              <a:rPr lang="en-US" sz="3600" dirty="0"/>
              <a:t>Design Criteria for </a:t>
            </a:r>
            <a:r>
              <a:rPr lang="en-US" sz="3600" dirty="0" err="1"/>
              <a:t>KeySched</a:t>
            </a:r>
            <a:endParaRPr lang="en-US" sz="3600" dirty="0"/>
          </a:p>
        </p:txBody>
      </p:sp>
      <p:sp>
        <p:nvSpPr>
          <p:cNvPr id="2345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450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4503" name="Text Box 5"/>
          <p:cNvSpPr txBox="1">
            <a:spLocks noChangeArrowheads="1"/>
          </p:cNvSpPr>
          <p:nvPr/>
        </p:nvSpPr>
        <p:spPr bwMode="auto">
          <a:xfrm>
            <a:off x="746125" y="1741488"/>
            <a:ext cx="7788275" cy="2862322"/>
          </a:xfrm>
          <a:prstGeom prst="rect">
            <a:avLst/>
          </a:prstGeom>
          <a:noFill/>
          <a:ln w="12700" cap="sq">
            <a:noFill/>
            <a:miter lim="800000"/>
            <a:headEnd/>
            <a:tailEnd/>
          </a:ln>
        </p:spPr>
        <p:txBody>
          <a:bodyPr>
            <a:spAutoFit/>
          </a:bodyPr>
          <a:lstStyle/>
          <a:p>
            <a:pPr marL="457200" indent="-457200">
              <a:buFontTx/>
              <a:buChar char="•"/>
            </a:pPr>
            <a:r>
              <a:rPr lang="en-US" sz="2000" dirty="0">
                <a:latin typeface="Arial" pitchFamily="34" charset="0"/>
              </a:rPr>
              <a:t>Invertibility</a:t>
            </a:r>
          </a:p>
          <a:p>
            <a:pPr marL="457200" indent="-457200">
              <a:buFontTx/>
              <a:buChar char="•"/>
            </a:pPr>
            <a:r>
              <a:rPr lang="en-US" sz="2000" dirty="0">
                <a:latin typeface="Arial" pitchFamily="34" charset="0"/>
              </a:rPr>
              <a:t>Speed</a:t>
            </a:r>
          </a:p>
          <a:p>
            <a:pPr marL="457200" indent="-457200">
              <a:buFontTx/>
              <a:buChar char="•"/>
            </a:pPr>
            <a:r>
              <a:rPr lang="en-US" sz="2000" dirty="0">
                <a:latin typeface="Arial" pitchFamily="34" charset="0"/>
              </a:rPr>
              <a:t>Eliminate symmetry with round constants (weak key resistance, related key resistance)</a:t>
            </a:r>
          </a:p>
          <a:p>
            <a:pPr marL="457200" indent="-457200">
              <a:buFontTx/>
              <a:buChar char="•"/>
            </a:pPr>
            <a:r>
              <a:rPr lang="en-US" sz="2000" dirty="0">
                <a:latin typeface="Arial" pitchFamily="34" charset="0"/>
              </a:rPr>
              <a:t>Diffusion of key differences</a:t>
            </a:r>
          </a:p>
          <a:p>
            <a:pPr marL="457200" indent="-457200">
              <a:buFontTx/>
              <a:buChar char="•"/>
            </a:pPr>
            <a:r>
              <a:rPr lang="en-US" sz="2000" dirty="0">
                <a:latin typeface="Arial" pitchFamily="34" charset="0"/>
              </a:rPr>
              <a:t>Partial knowledge of cipher key doesn’t reveal others</a:t>
            </a:r>
          </a:p>
          <a:p>
            <a:pPr marL="457200" indent="-457200">
              <a:buFontTx/>
              <a:buChar char="•"/>
            </a:pPr>
            <a:r>
              <a:rPr lang="en-US" sz="2000" dirty="0">
                <a:latin typeface="Arial" pitchFamily="34" charset="0"/>
              </a:rPr>
              <a:t>Round differences don’t reveal cipher key differences</a:t>
            </a:r>
          </a:p>
          <a:p>
            <a:pPr marL="457200" indent="-457200">
              <a:buFontTx/>
              <a:buChar char="•"/>
            </a:pPr>
            <a:r>
              <a:rPr lang="en-US" sz="2000" dirty="0">
                <a:latin typeface="Arial" pitchFamily="34" charset="0"/>
              </a:rPr>
              <a:t>Don’t need to precompute entire schedule</a:t>
            </a:r>
          </a:p>
          <a:p>
            <a:pPr marL="457200" indent="-457200">
              <a:buFontTx/>
              <a:buChar char="•"/>
            </a:pPr>
            <a:r>
              <a:rPr lang="en-US" sz="2000" dirty="0">
                <a:latin typeface="Arial" pitchFamily="34" charset="0"/>
              </a:rPr>
              <a:t>Simplicity</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49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Branch Number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331184"/>
            <a:ext cx="8169275"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Let W(a)= number of non-zero (active) bytes</a:t>
            </a:r>
          </a:p>
          <a:p>
            <a:pPr marL="342900" indent="-342900">
              <a:buFont typeface="Arial" panose="020B0604020202020204" pitchFamily="34" charset="0"/>
              <a:buChar char="•"/>
            </a:pPr>
            <a:r>
              <a:rPr lang="en-US" sz="2000" dirty="0">
                <a:latin typeface="Arial" pitchFamily="34" charset="0"/>
              </a:rPr>
              <a:t> Branch Number of F= min</a:t>
            </a:r>
            <a:r>
              <a:rPr lang="en-US" sz="2000" baseline="-25000" dirty="0">
                <a:latin typeface="Arial" pitchFamily="34" charset="0"/>
              </a:rPr>
              <a:t>a≠0</a:t>
            </a:r>
            <a:r>
              <a:rPr lang="en-US" sz="2000" dirty="0">
                <a:latin typeface="Arial" pitchFamily="34" charset="0"/>
              </a:rPr>
              <a:t> W(a)+W(F(a))</a:t>
            </a:r>
          </a:p>
          <a:p>
            <a:pPr marL="342900" indent="-342900">
              <a:buFont typeface="Arial" panose="020B0604020202020204" pitchFamily="34" charset="0"/>
              <a:buChar char="•"/>
            </a:pPr>
            <a:r>
              <a:rPr lang="en-US" sz="2000" dirty="0">
                <a:latin typeface="Arial" pitchFamily="34" charset="0"/>
              </a:rPr>
              <a:t> Prop ratio of differential trail </a:t>
            </a:r>
            <a:r>
              <a:rPr lang="en-US" sz="2000" dirty="0">
                <a:latin typeface="Math1Mono"/>
              </a:rPr>
              <a:t>∼</a:t>
            </a:r>
            <a:r>
              <a:rPr lang="en-US" sz="2000" dirty="0">
                <a:latin typeface="Math1"/>
              </a:rPr>
              <a:t> </a:t>
            </a:r>
            <a:r>
              <a:rPr lang="en-US" sz="2000" dirty="0">
                <a:latin typeface="Arial" pitchFamily="34" charset="0"/>
              </a:rPr>
              <a:t>prop ratio of active S-boxes</a:t>
            </a:r>
          </a:p>
          <a:p>
            <a:pPr marL="342900" indent="-342900">
              <a:buFont typeface="Arial" panose="020B0604020202020204" pitchFamily="34" charset="0"/>
              <a:buChar char="•"/>
            </a:pPr>
            <a:r>
              <a:rPr lang="en-US" sz="2000" dirty="0">
                <a:latin typeface="Arial" pitchFamily="34" charset="0"/>
              </a:rPr>
              <a:t> Correlation of linear trail </a:t>
            </a:r>
            <a:r>
              <a:rPr lang="en-US" sz="2000" dirty="0">
                <a:latin typeface="Math1Mono"/>
              </a:rPr>
              <a:t>∼</a:t>
            </a:r>
            <a:r>
              <a:rPr lang="en-US" sz="2000" dirty="0">
                <a:latin typeface="Math1"/>
              </a:rPr>
              <a:t> </a:t>
            </a:r>
            <a:r>
              <a:rPr lang="en-US" sz="2000" dirty="0">
                <a:latin typeface="Arial" pitchFamily="34" charset="0"/>
              </a:rPr>
              <a:t>product of correlations of active S-boxes</a:t>
            </a:r>
          </a:p>
          <a:p>
            <a:pPr marL="342900" indent="-342900">
              <a:buFont typeface="Arial" panose="020B0604020202020204" pitchFamily="34" charset="0"/>
              <a:buChar char="•"/>
            </a:pPr>
            <a:r>
              <a:rPr lang="en-US" sz="2000" dirty="0">
                <a:latin typeface="Arial" pitchFamily="34" charset="0"/>
              </a:rPr>
              <a:t> Wide Trail Strategy</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5</a:t>
            </a:fld>
            <a:endParaRPr lang="en-US" dirty="0"/>
          </a:p>
        </p:txBody>
      </p:sp>
      <p:sp>
        <p:nvSpPr>
          <p:cNvPr id="190468" name="Rectangle 2"/>
          <p:cNvSpPr>
            <a:spLocks noGrp="1" noChangeArrowheads="1"/>
          </p:cNvSpPr>
          <p:nvPr>
            <p:ph type="title"/>
          </p:nvPr>
        </p:nvSpPr>
        <p:spPr>
          <a:xfrm>
            <a:off x="685800" y="152400"/>
            <a:ext cx="7772400" cy="762000"/>
          </a:xfrm>
        </p:spPr>
        <p:txBody>
          <a:bodyPr/>
          <a:lstStyle/>
          <a:p>
            <a:r>
              <a:rPr lang="en-US" sz="3200" dirty="0"/>
              <a:t>DESX and whitening</a:t>
            </a: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304800" y="1507153"/>
            <a:ext cx="8534400" cy="4031873"/>
          </a:xfrm>
          <a:prstGeom prst="rect">
            <a:avLst/>
          </a:prstGeom>
          <a:noFill/>
          <a:ln w="12700" cap="sq">
            <a:noFill/>
            <a:miter lim="800000"/>
            <a:headEnd/>
            <a:tailEnd/>
          </a:ln>
        </p:spPr>
        <p:txBody>
          <a:bodyPr wrap="square">
            <a:spAutoFit/>
          </a:bodyPr>
          <a:lstStyle/>
          <a:p>
            <a:pPr marL="457200" indent="-457200">
              <a:buFont typeface="Arial" pitchFamily="34" charset="0"/>
              <a:buChar char="•"/>
            </a:pPr>
            <a:r>
              <a:rPr lang="en-US" sz="2000" dirty="0">
                <a:latin typeface="Arial" pitchFamily="34" charset="0"/>
              </a:rPr>
              <a:t>Attacks like differential and linear cryptanalysis are easier since we can direct observe the input to the first round and output of the last round directly.</a:t>
            </a:r>
          </a:p>
          <a:p>
            <a:pPr marL="457200" indent="-457200">
              <a:buFont typeface="Arial" pitchFamily="34" charset="0"/>
              <a:buChar char="•"/>
            </a:pPr>
            <a:endParaRPr lang="en-US" sz="2000" dirty="0">
              <a:latin typeface="Arial" pitchFamily="34" charset="0"/>
            </a:endParaRPr>
          </a:p>
          <a:p>
            <a:pPr marL="457200" indent="-457200">
              <a:buFont typeface="Arial" pitchFamily="34" charset="0"/>
              <a:buChar char="•"/>
            </a:pPr>
            <a:r>
              <a:rPr lang="en-US" sz="2000" dirty="0">
                <a:latin typeface="Arial" pitchFamily="34" charset="0"/>
              </a:rPr>
              <a:t>Rivest and Killian:  </a:t>
            </a:r>
          </a:p>
          <a:p>
            <a:pPr marL="914400" lvl="1" indent="-457200">
              <a:buFont typeface="Arial"/>
              <a:buChar char="•"/>
            </a:pPr>
            <a:r>
              <a:rPr lang="en-US" sz="2000" dirty="0">
                <a:latin typeface="Arial" pitchFamily="34" charset="0"/>
              </a:rPr>
              <a:t>DESX(k</a:t>
            </a:r>
            <a:r>
              <a:rPr lang="en-US" sz="2000" baseline="-25000" dirty="0">
                <a:latin typeface="Arial" pitchFamily="34" charset="0"/>
              </a:rPr>
              <a:t>1</a:t>
            </a:r>
            <a:r>
              <a:rPr lang="en-US" sz="2000" dirty="0">
                <a:latin typeface="Arial" pitchFamily="34" charset="0"/>
              </a:rPr>
              <a:t>,k</a:t>
            </a:r>
            <a:r>
              <a:rPr lang="en-US" sz="2000" baseline="-25000" dirty="0">
                <a:latin typeface="Arial" pitchFamily="34" charset="0"/>
              </a:rPr>
              <a:t>2</a:t>
            </a:r>
            <a:r>
              <a:rPr lang="en-US" sz="2000" dirty="0">
                <a:latin typeface="Arial" pitchFamily="34" charset="0"/>
              </a:rPr>
              <a:t>,k</a:t>
            </a:r>
            <a:r>
              <a:rPr lang="en-US" sz="2000" baseline="-25000" dirty="0">
                <a:latin typeface="Arial" pitchFamily="34" charset="0"/>
              </a:rPr>
              <a:t>3</a:t>
            </a:r>
            <a:r>
              <a:rPr lang="en-US" sz="2000" dirty="0">
                <a:latin typeface="Arial" pitchFamily="34" charset="0"/>
              </a:rPr>
              <a:t>,x)= k</a:t>
            </a:r>
            <a:r>
              <a:rPr lang="en-US" sz="2000" baseline="-25000" dirty="0">
                <a:latin typeface="Arial" pitchFamily="34" charset="0"/>
              </a:rPr>
              <a:t>3</a:t>
            </a:r>
            <a:r>
              <a:rPr lang="en-US" sz="2000" dirty="0">
                <a:sym typeface="Symbol" pitchFamily="18" charset="2"/>
              </a:rPr>
              <a:t>⨁</a:t>
            </a:r>
            <a:r>
              <a:rPr lang="en-US" sz="2000" dirty="0">
                <a:latin typeface="Arial" pitchFamily="34" charset="0"/>
              </a:rPr>
              <a:t>DES(k</a:t>
            </a:r>
            <a:r>
              <a:rPr lang="en-US" sz="2000" baseline="-25000" dirty="0">
                <a:latin typeface="Arial" pitchFamily="34" charset="0"/>
              </a:rPr>
              <a:t>1</a:t>
            </a:r>
            <a:r>
              <a:rPr lang="en-US" sz="2000" dirty="0">
                <a:latin typeface="Arial" pitchFamily="34" charset="0"/>
              </a:rPr>
              <a:t>, k</a:t>
            </a:r>
            <a:r>
              <a:rPr lang="en-US" sz="2000" baseline="-25000" dirty="0">
                <a:latin typeface="Arial" pitchFamily="34" charset="0"/>
              </a:rPr>
              <a:t>2</a:t>
            </a:r>
            <a:r>
              <a:rPr lang="en-US" sz="2000" dirty="0">
                <a:sym typeface="Symbol" pitchFamily="18" charset="2"/>
              </a:rPr>
              <a:t>⨁</a:t>
            </a:r>
            <a:r>
              <a:rPr lang="en-US" sz="2000" dirty="0">
                <a:latin typeface="Arial" pitchFamily="34" charset="0"/>
              </a:rPr>
              <a:t>x)</a:t>
            </a:r>
          </a:p>
          <a:p>
            <a:pPr marL="914400" lvl="1" indent="-457200">
              <a:buFont typeface="Arial" pitchFamily="34" charset="0"/>
              <a:buChar char="•"/>
            </a:pPr>
            <a:endParaRPr lang="en-US" sz="2000" dirty="0">
              <a:latin typeface="Arial" pitchFamily="34" charset="0"/>
            </a:endParaRPr>
          </a:p>
          <a:p>
            <a:pPr marL="457200" indent="-457200">
              <a:buFont typeface="Arial" pitchFamily="34" charset="0"/>
              <a:buChar char="•"/>
            </a:pPr>
            <a:r>
              <a:rPr lang="en-US" sz="2000" dirty="0">
                <a:latin typeface="Arial" pitchFamily="34" charset="0"/>
              </a:rPr>
              <a:t>Strategy adopted by almost all the AES participants.</a:t>
            </a: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C14C1F1-5377-4169-8B7A-E73CD35226F2}" type="slidenum">
              <a:rPr lang="en-US"/>
              <a:pPr>
                <a:defRPr/>
              </a:pPr>
              <a:t>50</a:t>
            </a:fld>
            <a:endParaRPr lang="en-US"/>
          </a:p>
        </p:txBody>
      </p:sp>
      <p:sp>
        <p:nvSpPr>
          <p:cNvPr id="236548" name="Rectangle 2"/>
          <p:cNvSpPr>
            <a:spLocks noGrp="1" noChangeArrowheads="1"/>
          </p:cNvSpPr>
          <p:nvPr>
            <p:ph type="title"/>
          </p:nvPr>
        </p:nvSpPr>
        <p:spPr>
          <a:xfrm>
            <a:off x="685800" y="0"/>
            <a:ext cx="7772400" cy="838200"/>
          </a:xfrm>
        </p:spPr>
        <p:txBody>
          <a:bodyPr/>
          <a:lstStyle/>
          <a:p>
            <a:pPr>
              <a:lnSpc>
                <a:spcPct val="90000"/>
              </a:lnSpc>
            </a:pPr>
            <a:r>
              <a:rPr lang="en-US" sz="3600" dirty="0"/>
              <a:t>Differential Trail</a:t>
            </a:r>
          </a:p>
        </p:txBody>
      </p:sp>
      <p:sp>
        <p:nvSpPr>
          <p:cNvPr id="236549" name="Rectangle 3"/>
          <p:cNvSpPr>
            <a:spLocks noGrp="1" noChangeArrowheads="1"/>
          </p:cNvSpPr>
          <p:nvPr>
            <p:ph type="body" idx="1"/>
          </p:nvPr>
        </p:nvSpPr>
        <p:spPr>
          <a:xfrm>
            <a:off x="457200" y="1600200"/>
            <a:ext cx="8229600" cy="3429000"/>
          </a:xfrm>
        </p:spPr>
        <p:txBody>
          <a:bodyPr/>
          <a:lstStyle/>
          <a:p>
            <a:pPr>
              <a:lnSpc>
                <a:spcPct val="90000"/>
              </a:lnSpc>
            </a:pPr>
            <a:r>
              <a:rPr lang="en-US" sz="2000" dirty="0"/>
              <a:t>If </a:t>
            </a:r>
            <a:r>
              <a:rPr lang="en-US" sz="2000" dirty="0">
                <a:latin typeface="Math1" pitchFamily="2" charset="2"/>
              </a:rPr>
              <a:t>𝛽</a:t>
            </a:r>
            <a:r>
              <a:rPr lang="en-US" sz="2000" dirty="0"/>
              <a:t>= </a:t>
            </a:r>
            <a:r>
              <a:rPr lang="en-US" sz="2000" dirty="0">
                <a:latin typeface="Math1" pitchFamily="2" charset="2"/>
              </a:rPr>
              <a:t>𝜌</a:t>
            </a:r>
            <a:r>
              <a:rPr lang="en-US" sz="2000" baseline="30000" dirty="0"/>
              <a:t>(r)</a:t>
            </a:r>
            <a:r>
              <a:rPr lang="en-US" sz="2000" dirty="0"/>
              <a:t> </a:t>
            </a:r>
            <a:r>
              <a:rPr lang="en-US" sz="2000" dirty="0">
                <a:latin typeface="Math1" pitchFamily="2" charset="2"/>
              </a:rPr>
              <a:t>𝜌 </a:t>
            </a:r>
            <a:r>
              <a:rPr lang="en-US" sz="2000" baseline="30000" dirty="0">
                <a:latin typeface="Math1" pitchFamily="2" charset="2"/>
              </a:rPr>
              <a:t>(</a:t>
            </a:r>
            <a:r>
              <a:rPr lang="en-US" sz="2000" baseline="30000" dirty="0"/>
              <a:t>r-1) </a:t>
            </a:r>
            <a:r>
              <a:rPr lang="en-US" sz="2000" dirty="0"/>
              <a:t>… </a:t>
            </a:r>
            <a:r>
              <a:rPr lang="en-US" sz="2000" dirty="0">
                <a:latin typeface="Math1" pitchFamily="2" charset="2"/>
              </a:rPr>
              <a:t>𝜌</a:t>
            </a:r>
            <a:r>
              <a:rPr lang="en-US" sz="2000" baseline="30000" dirty="0"/>
              <a:t>(1)</a:t>
            </a:r>
            <a:r>
              <a:rPr lang="en-US" sz="2000" dirty="0"/>
              <a:t>,</a:t>
            </a:r>
            <a:r>
              <a:rPr lang="en-US" sz="2000" baseline="30000" dirty="0"/>
              <a:t> </a:t>
            </a:r>
            <a:r>
              <a:rPr lang="en-US" sz="2000" dirty="0"/>
              <a:t>𝛀= (𝜔(0), 𝜔(1), …, 𝜔(r)) is a differential trail whose probability is the number of a(0) for which the differential tail follows the difference pattern divided by the number of possible a(0).</a:t>
            </a:r>
          </a:p>
          <a:p>
            <a:pPr>
              <a:lnSpc>
                <a:spcPct val="90000"/>
              </a:lnSpc>
            </a:pPr>
            <a:r>
              <a:rPr lang="en-US" sz="2000" dirty="0"/>
              <a:t>The weight of a differential trail is the sum of the weights of its differential steps.: </a:t>
            </a:r>
            <a:r>
              <a:rPr lang="en-US" sz="2000" dirty="0" err="1"/>
              <a:t>w</a:t>
            </a:r>
            <a:r>
              <a:rPr lang="en-US" sz="2000" baseline="-25000" dirty="0" err="1"/>
              <a:t>r</a:t>
            </a:r>
            <a:r>
              <a:rPr lang="en-US" sz="2000" dirty="0"/>
              <a:t>(𝛀) = </a:t>
            </a:r>
            <a:r>
              <a:rPr lang="en-US" sz="2800" dirty="0">
                <a:latin typeface="Math1Mono"/>
              </a:rPr>
              <a:t>∑</a:t>
            </a:r>
            <a:r>
              <a:rPr lang="en-US" sz="2000" baseline="-25000" dirty="0" err="1"/>
              <a:t>i</a:t>
            </a:r>
            <a:r>
              <a:rPr lang="en-US" sz="2000" dirty="0"/>
              <a:t> </a:t>
            </a:r>
            <a:r>
              <a:rPr lang="en-US" sz="2000" dirty="0" err="1"/>
              <a:t>w</a:t>
            </a:r>
            <a:r>
              <a:rPr lang="en-US" sz="2000" baseline="30000" dirty="0" err="1">
                <a:latin typeface="Math1" pitchFamily="2" charset="2"/>
              </a:rPr>
              <a:t>r</a:t>
            </a:r>
            <a:r>
              <a:rPr lang="en-US" sz="2000" baseline="30000" dirty="0"/>
              <a:t>(</a:t>
            </a:r>
            <a:r>
              <a:rPr lang="en-US" sz="2000" baseline="30000" dirty="0" err="1"/>
              <a:t>i</a:t>
            </a:r>
            <a:r>
              <a:rPr lang="en-US" sz="2000" baseline="30000" dirty="0"/>
              <a:t>)</a:t>
            </a:r>
            <a:r>
              <a:rPr lang="en-US" sz="2000" dirty="0"/>
              <a:t> (𝜔(i-1), 𝜔(</a:t>
            </a:r>
            <a:r>
              <a:rPr lang="en-US" sz="2000" dirty="0" err="1"/>
              <a:t>i</a:t>
            </a:r>
            <a:r>
              <a:rPr lang="en-US" sz="2000" dirty="0"/>
              <a:t>)).</a:t>
            </a:r>
          </a:p>
          <a:p>
            <a:pPr>
              <a:lnSpc>
                <a:spcPct val="90000"/>
              </a:lnSpc>
            </a:pPr>
            <a:r>
              <a:rPr lang="en-US" sz="2000" dirty="0"/>
              <a:t>The differential trail imposes restrictions on the intermediate states a(</a:t>
            </a:r>
            <a:r>
              <a:rPr lang="en-US" sz="2000" dirty="0" err="1"/>
              <a:t>i</a:t>
            </a:r>
            <a:r>
              <a:rPr lang="en-US" sz="2000" dirty="0"/>
              <a:t>).</a:t>
            </a:r>
          </a:p>
          <a:p>
            <a:pPr>
              <a:lnSpc>
                <a:spcPct val="90000"/>
              </a:lnSpc>
            </a:pPr>
            <a:r>
              <a:rPr lang="en-US" sz="2000" b="1" dirty="0"/>
              <a:t>Theorem</a:t>
            </a:r>
            <a:r>
              <a:rPr lang="en-US" sz="2000" dirty="0"/>
              <a:t>: Pr(a', b')= </a:t>
            </a:r>
            <a:r>
              <a:rPr lang="en-US" sz="2800" dirty="0">
                <a:latin typeface="Math1Mono"/>
              </a:rPr>
              <a:t>∑</a:t>
            </a:r>
            <a:r>
              <a:rPr lang="en-US" sz="2000" dirty="0"/>
              <a:t> </a:t>
            </a:r>
            <a:r>
              <a:rPr lang="en-US" sz="2000" baseline="-25000" dirty="0"/>
              <a:t>𝜔(0)=a', 𝜔(r)=b'</a:t>
            </a:r>
            <a:r>
              <a:rPr lang="en-US" sz="2000" dirty="0"/>
              <a:t> </a:t>
            </a:r>
            <a:r>
              <a:rPr lang="en-US" sz="2000" dirty="0" err="1"/>
              <a:t>Pr</a:t>
            </a:r>
            <a:r>
              <a:rPr lang="en-US" sz="2000" dirty="0"/>
              <a:t>(𝛀),  </a:t>
            </a:r>
            <a:r>
              <a:rPr lang="en-US" sz="2000" dirty="0" err="1"/>
              <a:t>Pr</a:t>
            </a:r>
            <a:r>
              <a:rPr lang="en-US" sz="2000" dirty="0"/>
              <a:t>(𝛀) ∼</a:t>
            </a:r>
            <a:r>
              <a:rPr lang="en-US" sz="2000" dirty="0">
                <a:latin typeface="Math1"/>
              </a:rPr>
              <a:t> </a:t>
            </a:r>
            <a:r>
              <a:rPr lang="en-US" sz="2000" dirty="0"/>
              <a:t>exp</a:t>
            </a:r>
            <a:r>
              <a:rPr lang="en-US" sz="2000" baseline="-25000" dirty="0"/>
              <a:t>2</a:t>
            </a:r>
            <a:r>
              <a:rPr lang="en-US" sz="2000" dirty="0"/>
              <a:t>(-</a:t>
            </a:r>
            <a:r>
              <a:rPr lang="en-US" sz="2000" dirty="0" err="1"/>
              <a:t>w</a:t>
            </a:r>
            <a:r>
              <a:rPr lang="en-US" sz="2000" baseline="-25000" dirty="0" err="1"/>
              <a:t>r</a:t>
            </a:r>
            <a:r>
              <a:rPr lang="en-US" sz="2000" dirty="0"/>
              <a:t>(𝛀)) where  </a:t>
            </a:r>
            <a:r>
              <a:rPr lang="en-US" sz="2000" dirty="0" err="1"/>
              <a:t>w</a:t>
            </a:r>
            <a:r>
              <a:rPr lang="en-US" sz="2000" baseline="-25000" dirty="0" err="1"/>
              <a:t>r</a:t>
            </a:r>
            <a:r>
              <a:rPr lang="en-US" sz="2000" dirty="0"/>
              <a:t>(𝛀)= </a:t>
            </a:r>
            <a:r>
              <a:rPr lang="en-US" sz="2800" dirty="0">
                <a:latin typeface="Math1Mono"/>
              </a:rPr>
              <a:t>∑</a:t>
            </a:r>
            <a:r>
              <a:rPr lang="en-US" sz="2000" baseline="-25000" dirty="0" err="1"/>
              <a:t>i</a:t>
            </a:r>
            <a:r>
              <a:rPr lang="en-US" sz="2000" dirty="0"/>
              <a:t> </a:t>
            </a:r>
            <a:r>
              <a:rPr lang="en-US" sz="2000" dirty="0" err="1"/>
              <a:t>w</a:t>
            </a:r>
            <a:r>
              <a:rPr lang="en-US" sz="2000" baseline="30000" dirty="0" err="1">
                <a:latin typeface="Math1" pitchFamily="2" charset="2"/>
              </a:rPr>
              <a:t>r</a:t>
            </a:r>
            <a:r>
              <a:rPr lang="en-US" sz="2000" baseline="30000" dirty="0"/>
              <a:t>(</a:t>
            </a:r>
            <a:r>
              <a:rPr lang="en-US" sz="2000" baseline="30000" dirty="0" err="1"/>
              <a:t>i</a:t>
            </a:r>
            <a:r>
              <a:rPr lang="en-US" sz="2000" baseline="30000" dirty="0"/>
              <a:t>)</a:t>
            </a:r>
            <a:r>
              <a:rPr lang="en-US" sz="2000" dirty="0"/>
              <a:t>(𝜔(i-1), 𝜔(</a:t>
            </a:r>
            <a:r>
              <a:rPr lang="en-US" sz="2000" dirty="0" err="1"/>
              <a:t>i</a:t>
            </a:r>
            <a:r>
              <a:rPr lang="en-US" sz="2000" dirty="0"/>
              <a:t>))..</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C15337-8243-4B64-9CE6-F578E8055E3C}" type="slidenum">
              <a:rPr lang="en-US"/>
              <a:pPr>
                <a:defRPr/>
              </a:pPr>
              <a:t>51</a:t>
            </a:fld>
            <a:endParaRPr lang="en-US"/>
          </a:p>
        </p:txBody>
      </p:sp>
      <p:sp>
        <p:nvSpPr>
          <p:cNvPr id="237572" name="Rectangle 2"/>
          <p:cNvSpPr>
            <a:spLocks noGrp="1" noChangeArrowheads="1"/>
          </p:cNvSpPr>
          <p:nvPr>
            <p:ph type="title"/>
          </p:nvPr>
        </p:nvSpPr>
        <p:spPr>
          <a:xfrm>
            <a:off x="685800" y="76200"/>
            <a:ext cx="7772400" cy="838200"/>
          </a:xfrm>
        </p:spPr>
        <p:txBody>
          <a:bodyPr/>
          <a:lstStyle/>
          <a:p>
            <a:r>
              <a:rPr lang="en-US" sz="3600"/>
              <a:t>Weight Bundle</a:t>
            </a:r>
          </a:p>
        </p:txBody>
      </p:sp>
      <p:sp>
        <p:nvSpPr>
          <p:cNvPr id="237573" name="Rectangle 3"/>
          <p:cNvSpPr>
            <a:spLocks noGrp="1" noChangeArrowheads="1"/>
          </p:cNvSpPr>
          <p:nvPr>
            <p:ph type="body" idx="1"/>
          </p:nvPr>
        </p:nvSpPr>
        <p:spPr>
          <a:xfrm>
            <a:off x="228600" y="1371600"/>
            <a:ext cx="8686800" cy="4724400"/>
          </a:xfrm>
        </p:spPr>
        <p:txBody>
          <a:bodyPr/>
          <a:lstStyle/>
          <a:p>
            <a:pPr>
              <a:lnSpc>
                <a:spcPct val="90000"/>
              </a:lnSpc>
              <a:buFontTx/>
              <a:buNone/>
            </a:pPr>
            <a:endParaRPr lang="en-US" sz="1200" dirty="0"/>
          </a:p>
          <a:p>
            <a:pPr>
              <a:lnSpc>
                <a:spcPct val="90000"/>
              </a:lnSpc>
              <a:buFontTx/>
              <a:buNone/>
            </a:pPr>
            <a:r>
              <a:rPr lang="en-US" sz="2000" dirty="0"/>
              <a:t>Define </a:t>
            </a:r>
            <a:r>
              <a:rPr lang="en-US" sz="2000" dirty="0" err="1"/>
              <a:t>w</a:t>
            </a:r>
            <a:r>
              <a:rPr lang="en-US" sz="2000" baseline="-25000" dirty="0" err="1"/>
              <a:t>b</a:t>
            </a:r>
            <a:r>
              <a:rPr lang="en-US" sz="2000" dirty="0"/>
              <a:t>(a) as the bundle weight of a.  </a:t>
            </a:r>
          </a:p>
          <a:p>
            <a:pPr>
              <a:lnSpc>
                <a:spcPct val="90000"/>
              </a:lnSpc>
              <a:buNone/>
            </a:pPr>
            <a:r>
              <a:rPr lang="en-US" sz="2000" dirty="0" err="1"/>
              <a:t>B</a:t>
            </a:r>
            <a:r>
              <a:rPr lang="en-US" sz="2000" baseline="-25000" dirty="0" err="1"/>
              <a:t>d</a:t>
            </a:r>
            <a:r>
              <a:rPr lang="en-US" sz="2000" dirty="0"/>
              <a:t>(</a:t>
            </a:r>
            <a:r>
              <a:rPr lang="en-US" sz="2000" dirty="0">
                <a:latin typeface="Math1" pitchFamily="2" charset="2"/>
              </a:rPr>
              <a:t>𝜃</a:t>
            </a:r>
            <a:r>
              <a:rPr lang="en-US" sz="2000" dirty="0"/>
              <a:t>)= min</a:t>
            </a:r>
            <a:r>
              <a:rPr lang="en-US" sz="2000" baseline="-25000" dirty="0"/>
              <a:t>(a, </a:t>
            </a:r>
            <a:r>
              <a:rPr lang="en-US" sz="2000" baseline="-25000" dirty="0" err="1"/>
              <a:t>b</a:t>
            </a:r>
            <a:r>
              <a:rPr lang="en-US" sz="2000" baseline="-25000" dirty="0" err="1">
                <a:latin typeface="Math1"/>
              </a:rPr>
              <a:t>≠</a:t>
            </a:r>
            <a:r>
              <a:rPr lang="en-US" sz="2000" baseline="-25000" dirty="0" err="1"/>
              <a:t>a</a:t>
            </a:r>
            <a:r>
              <a:rPr lang="en-US" sz="2000" baseline="-25000" dirty="0"/>
              <a:t>)</a:t>
            </a:r>
            <a:r>
              <a:rPr lang="en-US" sz="2000" dirty="0"/>
              <a:t> (</a:t>
            </a:r>
            <a:r>
              <a:rPr lang="en-US" sz="2000" dirty="0" err="1"/>
              <a:t>w</a:t>
            </a:r>
            <a:r>
              <a:rPr lang="en-US" sz="2000" baseline="-25000" dirty="0" err="1"/>
              <a:t>b</a:t>
            </a:r>
            <a:r>
              <a:rPr lang="en-US" sz="2000" dirty="0"/>
              <a:t>(</a:t>
            </a:r>
            <a:r>
              <a:rPr lang="en-US" sz="2000" dirty="0" err="1"/>
              <a:t>a</a:t>
            </a:r>
            <a:r>
              <a:rPr lang="en-US" sz="2000" dirty="0" err="1">
                <a:latin typeface="Math1Mono"/>
              </a:rPr>
              <a:t>⨁</a:t>
            </a:r>
            <a:r>
              <a:rPr lang="en-US" sz="2000" dirty="0" err="1"/>
              <a:t>b</a:t>
            </a:r>
            <a:r>
              <a:rPr lang="en-US" sz="2000" dirty="0"/>
              <a:t>)+</a:t>
            </a:r>
            <a:r>
              <a:rPr lang="en-US" sz="2000" dirty="0" err="1"/>
              <a:t>w</a:t>
            </a:r>
            <a:r>
              <a:rPr lang="en-US" sz="2000" baseline="-25000" dirty="0" err="1"/>
              <a:t>b</a:t>
            </a:r>
            <a:r>
              <a:rPr lang="en-US" sz="2000" dirty="0"/>
              <a:t>(</a:t>
            </a:r>
            <a:r>
              <a:rPr lang="en-US" sz="2000" dirty="0">
                <a:latin typeface="Math1" pitchFamily="2" charset="2"/>
              </a:rPr>
              <a:t>𝜃</a:t>
            </a:r>
            <a:r>
              <a:rPr lang="en-US" sz="2000" dirty="0"/>
              <a:t>(a)</a:t>
            </a:r>
            <a:r>
              <a:rPr lang="en-US" sz="2000" dirty="0">
                <a:latin typeface="Math1Mono"/>
              </a:rPr>
              <a:t> ⨁</a:t>
            </a:r>
            <a:r>
              <a:rPr lang="en-US" sz="2000" dirty="0">
                <a:latin typeface="Math1" pitchFamily="2" charset="2"/>
              </a:rPr>
              <a:t> 𝜃</a:t>
            </a:r>
            <a:r>
              <a:rPr lang="en-US" sz="2000" dirty="0"/>
              <a:t>(b))).</a:t>
            </a:r>
          </a:p>
          <a:p>
            <a:pPr>
              <a:lnSpc>
                <a:spcPct val="90000"/>
              </a:lnSpc>
              <a:buNone/>
            </a:pPr>
            <a:r>
              <a:rPr lang="en-US" sz="2000" dirty="0" err="1"/>
              <a:t>B</a:t>
            </a:r>
            <a:r>
              <a:rPr lang="en-US" sz="2000" baseline="-25000" dirty="0" err="1"/>
              <a:t>l</a:t>
            </a:r>
            <a:r>
              <a:rPr lang="en-US" sz="2000" dirty="0"/>
              <a:t>(</a:t>
            </a:r>
            <a:r>
              <a:rPr lang="en-US" sz="2000" dirty="0">
                <a:latin typeface="Math1" pitchFamily="2" charset="2"/>
              </a:rPr>
              <a:t>𝜃</a:t>
            </a:r>
            <a:r>
              <a:rPr lang="en-US" sz="2000" dirty="0"/>
              <a:t>, </a:t>
            </a:r>
            <a:r>
              <a:rPr lang="en-US" sz="2000" dirty="0">
                <a:latin typeface="Math1" pitchFamily="2" charset="2"/>
              </a:rPr>
              <a:t>a</a:t>
            </a:r>
            <a:r>
              <a:rPr lang="en-US" sz="2000" dirty="0"/>
              <a:t>)= min</a:t>
            </a:r>
            <a:r>
              <a:rPr lang="en-US" sz="2000" baseline="-25000" dirty="0"/>
              <a:t>(</a:t>
            </a:r>
            <a:r>
              <a:rPr lang="en-US" sz="2000" baseline="-25000" dirty="0">
                <a:latin typeface="Math1" pitchFamily="2" charset="2"/>
              </a:rPr>
              <a:t>a</a:t>
            </a:r>
            <a:r>
              <a:rPr lang="en-US" sz="2000" baseline="-25000" dirty="0"/>
              <a:t>, </a:t>
            </a:r>
            <a:r>
              <a:rPr lang="en-US" sz="2000" baseline="-25000" dirty="0">
                <a:latin typeface="Math1" pitchFamily="2" charset="2"/>
              </a:rPr>
              <a:t>b</a:t>
            </a:r>
            <a:r>
              <a:rPr lang="en-US" sz="2000" baseline="-25000" dirty="0"/>
              <a:t>, C(</a:t>
            </a:r>
            <a:r>
              <a:rPr lang="en-US" sz="2000" baseline="-25000" dirty="0" err="1">
                <a:latin typeface="Math1" pitchFamily="2" charset="2"/>
              </a:rPr>
              <a:t>a</a:t>
            </a:r>
            <a:r>
              <a:rPr lang="en-US" sz="2000" baseline="-25000" dirty="0" err="1">
                <a:latin typeface="Math1"/>
              </a:rPr>
              <a:t>·</a:t>
            </a:r>
            <a:r>
              <a:rPr lang="en-US" sz="2000" baseline="-25000" dirty="0" err="1"/>
              <a:t>x</a:t>
            </a:r>
            <a:r>
              <a:rPr lang="en-US" sz="2000" baseline="-25000" dirty="0"/>
              <a:t>,</a:t>
            </a:r>
            <a:r>
              <a:rPr lang="en-US" sz="2000" baseline="-25000" dirty="0">
                <a:latin typeface="Math1" pitchFamily="2" charset="2"/>
              </a:rPr>
              <a:t> b </a:t>
            </a:r>
            <a:r>
              <a:rPr lang="en-US" sz="2000" baseline="-25000" dirty="0">
                <a:latin typeface="Math1"/>
              </a:rPr>
              <a:t>·</a:t>
            </a:r>
            <a:r>
              <a:rPr lang="en-US" sz="2000" baseline="-25000" dirty="0">
                <a:latin typeface="Math1" pitchFamily="2" charset="2"/>
              </a:rPr>
              <a:t>𝜃</a:t>
            </a:r>
            <a:r>
              <a:rPr lang="en-US" sz="2000" baseline="-25000" dirty="0"/>
              <a:t>(x))</a:t>
            </a:r>
            <a:r>
              <a:rPr lang="en-US" sz="2000" baseline="-25000" dirty="0">
                <a:latin typeface="Math1"/>
              </a:rPr>
              <a:t> ≠</a:t>
            </a:r>
            <a:r>
              <a:rPr lang="en-US" sz="2000" baseline="-25000" dirty="0"/>
              <a:t>0)</a:t>
            </a:r>
            <a:r>
              <a:rPr lang="en-US" sz="2000" dirty="0"/>
              <a:t> (</a:t>
            </a:r>
            <a:r>
              <a:rPr lang="en-US" sz="2000" dirty="0" err="1"/>
              <a:t>w</a:t>
            </a:r>
            <a:r>
              <a:rPr lang="en-US" sz="2000" baseline="-25000" dirty="0" err="1"/>
              <a:t>b</a:t>
            </a:r>
            <a:r>
              <a:rPr lang="en-US" sz="2000" dirty="0"/>
              <a:t>(</a:t>
            </a:r>
            <a:r>
              <a:rPr lang="en-US" sz="2000" dirty="0">
                <a:latin typeface="Math1" pitchFamily="2" charset="2"/>
              </a:rPr>
              <a:t>a</a:t>
            </a:r>
            <a:r>
              <a:rPr lang="en-US" sz="2000" dirty="0"/>
              <a:t>)+</a:t>
            </a:r>
            <a:r>
              <a:rPr lang="en-US" sz="2000" dirty="0" err="1"/>
              <a:t>w</a:t>
            </a:r>
            <a:r>
              <a:rPr lang="en-US" sz="2000" baseline="-25000" dirty="0" err="1"/>
              <a:t>b</a:t>
            </a:r>
            <a:r>
              <a:rPr lang="en-US" sz="2000" baseline="-25000" dirty="0"/>
              <a:t> </a:t>
            </a:r>
            <a:r>
              <a:rPr lang="en-US" sz="2000" dirty="0"/>
              <a:t>(</a:t>
            </a:r>
            <a:r>
              <a:rPr lang="en-US" sz="2000" dirty="0">
                <a:latin typeface="Math1" pitchFamily="2" charset="2"/>
              </a:rPr>
              <a:t>b</a:t>
            </a:r>
            <a:r>
              <a:rPr lang="en-US" sz="2000" dirty="0"/>
              <a:t>)).</a:t>
            </a:r>
          </a:p>
          <a:p>
            <a:pPr>
              <a:lnSpc>
                <a:spcPct val="90000"/>
              </a:lnSpc>
              <a:buFontTx/>
              <a:buNone/>
            </a:pPr>
            <a:endParaRPr lang="en-US" sz="2000" dirty="0"/>
          </a:p>
          <a:p>
            <a:pPr>
              <a:lnSpc>
                <a:spcPct val="90000"/>
              </a:lnSpc>
              <a:spcBef>
                <a:spcPts val="200"/>
              </a:spcBef>
            </a:pPr>
            <a:r>
              <a:rPr lang="en-US" sz="2000" b="1" dirty="0"/>
              <a:t>Theorem</a:t>
            </a:r>
            <a:r>
              <a:rPr lang="en-US" sz="2000" dirty="0"/>
              <a:t>: In an alternating key block cipher with </a:t>
            </a:r>
            <a:r>
              <a:rPr lang="en-US" sz="2000" dirty="0">
                <a:latin typeface="Math1Mono"/>
              </a:rPr>
              <a:t>𝛾𝜆 </a:t>
            </a:r>
            <a:r>
              <a:rPr lang="en-US" sz="2000" dirty="0"/>
              <a:t>round functions, the number of active bundles in a two round trail is </a:t>
            </a:r>
            <a:r>
              <a:rPr lang="en-US" sz="2000" dirty="0">
                <a:latin typeface="Math1Mono"/>
              </a:rPr>
              <a:t>≧</a:t>
            </a:r>
            <a:r>
              <a:rPr lang="en-US" sz="2000" dirty="0"/>
              <a:t> the bundle branch number of </a:t>
            </a:r>
            <a:r>
              <a:rPr lang="en-US" sz="2000" dirty="0">
                <a:latin typeface="Math1Mono"/>
              </a:rPr>
              <a:t>𝜆</a:t>
            </a:r>
            <a:r>
              <a:rPr lang="en-US" sz="2000" dirty="0"/>
              <a:t>. If </a:t>
            </a:r>
            <a:r>
              <a:rPr lang="en-US" sz="2000" dirty="0">
                <a:latin typeface="Math1" pitchFamily="2" charset="2"/>
              </a:rPr>
              <a:t>𝜑</a:t>
            </a:r>
            <a:r>
              <a:rPr lang="en-US" sz="2000" dirty="0"/>
              <a:t>= </a:t>
            </a:r>
            <a:r>
              <a:rPr lang="en-US" sz="2000" dirty="0">
                <a:latin typeface="Math1Mono"/>
              </a:rPr>
              <a:t>𝛾</a:t>
            </a:r>
            <a:r>
              <a:rPr lang="en-US" sz="2000" dirty="0">
                <a:latin typeface="Math1" pitchFamily="2" charset="2"/>
              </a:rPr>
              <a:t>𝜃</a:t>
            </a:r>
            <a:r>
              <a:rPr lang="en-US" sz="2000" dirty="0">
                <a:latin typeface="Math1Mono"/>
              </a:rPr>
              <a:t>𝛾</a:t>
            </a:r>
            <a:r>
              <a:rPr lang="en-US" sz="2000" dirty="0">
                <a:latin typeface="Math1" pitchFamily="2" charset="2"/>
              </a:rPr>
              <a:t>𝜆 </a:t>
            </a:r>
            <a:r>
              <a:rPr lang="en-US" sz="2000" dirty="0"/>
              <a:t>is a four round function, B(</a:t>
            </a:r>
            <a:r>
              <a:rPr lang="en-US" sz="2000" dirty="0">
                <a:latin typeface="Math1" pitchFamily="2" charset="2"/>
              </a:rPr>
              <a:t>𝜑</a:t>
            </a:r>
            <a:r>
              <a:rPr lang="en-US" sz="2000" dirty="0"/>
              <a:t>)</a:t>
            </a:r>
            <a:r>
              <a:rPr lang="en-US" sz="2000" dirty="0">
                <a:latin typeface="Math1Mono"/>
              </a:rPr>
              <a:t> ≧ </a:t>
            </a:r>
            <a:r>
              <a:rPr lang="en-US" sz="2000" dirty="0"/>
              <a:t>B(</a:t>
            </a:r>
            <a:r>
              <a:rPr lang="en-US" sz="2000" dirty="0">
                <a:latin typeface="Math1Mono"/>
              </a:rPr>
              <a:t>𝜆</a:t>
            </a:r>
            <a:r>
              <a:rPr lang="en-US" sz="2000" dirty="0"/>
              <a:t>)</a:t>
            </a:r>
            <a:r>
              <a:rPr lang="en-US" sz="2000" dirty="0" err="1"/>
              <a:t>xB</a:t>
            </a:r>
            <a:r>
              <a:rPr lang="en-US" sz="2000" baseline="30000" dirty="0" err="1"/>
              <a:t>c</a:t>
            </a:r>
            <a:r>
              <a:rPr lang="en-US" sz="2000" baseline="30000" dirty="0"/>
              <a:t>(</a:t>
            </a:r>
            <a:r>
              <a:rPr lang="en-US" sz="2000" baseline="30000" dirty="0">
                <a:latin typeface="Math1" pitchFamily="2" charset="2"/>
              </a:rPr>
              <a:t>𝜑</a:t>
            </a:r>
            <a:r>
              <a:rPr lang="en-US" sz="2000" baseline="30000" dirty="0"/>
              <a:t>)</a:t>
            </a:r>
            <a:r>
              <a:rPr lang="en-US" sz="2000" dirty="0"/>
              <a:t> where B can be either the linear or differential branch number.  The linear and differential branch numbers for an AES round is 5.</a:t>
            </a:r>
          </a:p>
          <a:p>
            <a:pPr>
              <a:lnSpc>
                <a:spcPct val="90000"/>
              </a:lnSpc>
              <a:buFontTx/>
              <a:buNone/>
            </a:pPr>
            <a:endParaRPr lang="en-US" sz="2000" dirty="0"/>
          </a:p>
          <a:p>
            <a:pPr>
              <a:lnSpc>
                <a:spcPct val="90000"/>
              </a:lnSpc>
            </a:pPr>
            <a:r>
              <a:rPr lang="en-US" sz="2000" dirty="0"/>
              <a:t>Inverse provides linear/differential immunity, linear diffusion provides algebraic complexity.</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0039C6C-7B5E-43A2-AFF2-77141CCA68B1}" type="slidenum">
              <a:rPr lang="en-US"/>
              <a:pPr>
                <a:defRPr/>
              </a:pPr>
              <a:t>52</a:t>
            </a:fld>
            <a:endParaRPr lang="en-US"/>
          </a:p>
        </p:txBody>
      </p:sp>
      <p:sp>
        <p:nvSpPr>
          <p:cNvPr id="238596" name="Rectangle 2"/>
          <p:cNvSpPr>
            <a:spLocks noGrp="1" noChangeArrowheads="1"/>
          </p:cNvSpPr>
          <p:nvPr>
            <p:ph type="title"/>
          </p:nvPr>
        </p:nvSpPr>
        <p:spPr>
          <a:xfrm>
            <a:off x="685800" y="0"/>
            <a:ext cx="7772400" cy="838200"/>
          </a:xfrm>
        </p:spPr>
        <p:txBody>
          <a:bodyPr/>
          <a:lstStyle/>
          <a:p>
            <a:r>
              <a:rPr lang="en-US" sz="3600" dirty="0"/>
              <a:t>Design strategy for Rijndael</a:t>
            </a:r>
          </a:p>
        </p:txBody>
      </p:sp>
      <p:sp>
        <p:nvSpPr>
          <p:cNvPr id="238597" name="Rectangle 3"/>
          <p:cNvSpPr>
            <a:spLocks noGrp="1" noChangeArrowheads="1"/>
          </p:cNvSpPr>
          <p:nvPr>
            <p:ph type="body" idx="1"/>
          </p:nvPr>
        </p:nvSpPr>
        <p:spPr>
          <a:xfrm>
            <a:off x="381000" y="1219200"/>
            <a:ext cx="8458200" cy="4724400"/>
          </a:xfrm>
        </p:spPr>
        <p:txBody>
          <a:bodyPr/>
          <a:lstStyle/>
          <a:p>
            <a:pPr>
              <a:lnSpc>
                <a:spcPct val="90000"/>
              </a:lnSpc>
              <a:spcBef>
                <a:spcPts val="200"/>
              </a:spcBef>
            </a:pPr>
            <a:r>
              <a:rPr lang="en-US" sz="2000" dirty="0"/>
              <a:t>Choose number of rounds so that there is no correlation over all but a few rounds with amplitude significantly  larger than 2</a:t>
            </a:r>
            <a:r>
              <a:rPr lang="en-US" sz="2000" baseline="30000" dirty="0"/>
              <a:t>nb/2</a:t>
            </a:r>
            <a:r>
              <a:rPr lang="en-US" sz="2000" dirty="0"/>
              <a:t> by insuring there are no  linear trails with correlation contribution above nk</a:t>
            </a:r>
            <a:r>
              <a:rPr lang="en-US" sz="2000" baseline="30000" dirty="0"/>
              <a:t>-1</a:t>
            </a:r>
            <a:r>
              <a:rPr lang="en-US" sz="2000" dirty="0"/>
              <a:t>2</a:t>
            </a:r>
            <a:r>
              <a:rPr lang="en-US" sz="2000" baseline="30000" dirty="0"/>
              <a:t>nb/2</a:t>
            </a:r>
            <a:r>
              <a:rPr lang="en-US" sz="2000" dirty="0"/>
              <a:t> and no differential trails with weight below </a:t>
            </a:r>
            <a:r>
              <a:rPr lang="en-US" sz="2000" dirty="0" err="1"/>
              <a:t>nb</a:t>
            </a:r>
            <a:r>
              <a:rPr lang="en-US" sz="2000" dirty="0"/>
              <a:t>.</a:t>
            </a:r>
          </a:p>
          <a:p>
            <a:pPr>
              <a:lnSpc>
                <a:spcPct val="90000"/>
              </a:lnSpc>
              <a:spcBef>
                <a:spcPts val="200"/>
              </a:spcBef>
            </a:pPr>
            <a:r>
              <a:rPr lang="en-US" sz="2000" dirty="0"/>
              <a:t>Examine round transformations </a:t>
            </a:r>
            <a:r>
              <a:rPr lang="en-US" sz="2000" dirty="0">
                <a:latin typeface="Math1Mono"/>
              </a:rPr>
              <a:t>𝜌</a:t>
            </a:r>
            <a:r>
              <a:rPr lang="en-US" sz="2000" dirty="0"/>
              <a:t>=𝜆</a:t>
            </a:r>
            <a:r>
              <a:rPr lang="en-US" sz="2000" dirty="0">
                <a:latin typeface="Math1Mono"/>
              </a:rPr>
              <a:t>𝛾</a:t>
            </a:r>
            <a:r>
              <a:rPr lang="en-US" sz="2000" dirty="0"/>
              <a:t>, where</a:t>
            </a:r>
            <a:r>
              <a:rPr lang="en-US" sz="2000" dirty="0">
                <a:latin typeface="Math1Mono"/>
              </a:rPr>
              <a:t> l </a:t>
            </a:r>
            <a:r>
              <a:rPr lang="en-US" sz="2000" dirty="0"/>
              <a:t>is the mixing function and </a:t>
            </a:r>
            <a:r>
              <a:rPr lang="en-US" sz="2000" dirty="0">
                <a:latin typeface="Math1Mono"/>
              </a:rPr>
              <a:t>𝛾 </a:t>
            </a:r>
            <a:r>
              <a:rPr lang="en-US" sz="2000" dirty="0"/>
              <a:t>is a bricklayer function that acts on bundles of </a:t>
            </a:r>
            <a:r>
              <a:rPr lang="en-US" sz="2000" dirty="0" err="1"/>
              <a:t>nt</a:t>
            </a:r>
            <a:r>
              <a:rPr lang="en-US" sz="2000" dirty="0"/>
              <a:t> bits.  Block size is </a:t>
            </a:r>
            <a:r>
              <a:rPr lang="en-US" sz="2000" dirty="0" err="1"/>
              <a:t>nb</a:t>
            </a:r>
            <a:r>
              <a:rPr lang="en-US" sz="2000" dirty="0"/>
              <a:t>=m nt.  The correlation over </a:t>
            </a:r>
            <a:r>
              <a:rPr lang="en-US" sz="2000" dirty="0">
                <a:latin typeface="Math1Mono"/>
              </a:rPr>
              <a:t>𝛾</a:t>
            </a:r>
            <a:r>
              <a:rPr lang="en-US" sz="2000" dirty="0">
                <a:latin typeface="Math1" pitchFamily="2" charset="2"/>
              </a:rPr>
              <a:t> </a:t>
            </a:r>
            <a:r>
              <a:rPr lang="en-US" sz="2000" dirty="0"/>
              <a:t>is the product of correlations over different S-box positions for given input and output patterns.  Define weight of correlation as -</a:t>
            </a:r>
            <a:r>
              <a:rPr lang="en-US" sz="2000" dirty="0" err="1"/>
              <a:t>lg</a:t>
            </a:r>
            <a:r>
              <a:rPr lang="en-US" sz="2000" dirty="0"/>
              <a:t>(Amplitude).</a:t>
            </a:r>
          </a:p>
          <a:p>
            <a:pPr>
              <a:lnSpc>
                <a:spcPct val="90000"/>
              </a:lnSpc>
              <a:spcBef>
                <a:spcPts val="200"/>
              </a:spcBef>
            </a:pPr>
            <a:r>
              <a:rPr lang="en-US" sz="2000" dirty="0"/>
              <a:t>If output selection pattern is </a:t>
            </a:r>
            <a:r>
              <a:rPr lang="en-US" sz="2000" dirty="0">
                <a:latin typeface="Math1Mono"/>
              </a:rPr>
              <a:t>≠</a:t>
            </a:r>
            <a:r>
              <a:rPr lang="en-US" sz="2000" dirty="0"/>
              <a:t>0, the S-box is active.  Looking for maximum  amplitude of correlations and maximum difference propagation probability.</a:t>
            </a:r>
          </a:p>
          <a:p>
            <a:pPr>
              <a:lnSpc>
                <a:spcPct val="90000"/>
              </a:lnSpc>
              <a:spcBef>
                <a:spcPts val="200"/>
              </a:spcBef>
            </a:pPr>
            <a:r>
              <a:rPr lang="en-US" sz="2000" dirty="0"/>
              <a:t>The weight of a trail is the sum of the weights of the selection patterns or the sum of the active S-box positions so it is</a:t>
            </a:r>
            <a:r>
              <a:rPr lang="en-US" sz="2000" dirty="0">
                <a:latin typeface="Math1Mono"/>
              </a:rPr>
              <a:t> ³e </a:t>
            </a:r>
            <a:r>
              <a:rPr lang="en-US" sz="2000" dirty="0"/>
              <a:t>number of active S-boxes times the minimum correlation weight per S-box.  </a:t>
            </a:r>
          </a:p>
          <a:p>
            <a:pPr>
              <a:lnSpc>
                <a:spcPct val="90000"/>
              </a:lnSpc>
              <a:spcBef>
                <a:spcPts val="200"/>
              </a:spcBef>
            </a:pPr>
            <a:r>
              <a:rPr lang="en-US" sz="2000" dirty="0"/>
              <a:t>Wide trail: design round transformations so there are no trails with low bundle weight.</a:t>
            </a:r>
          </a:p>
          <a:p>
            <a:pPr>
              <a:lnSpc>
                <a:spcPct val="90000"/>
              </a:lnSpc>
            </a:pPr>
            <a:endParaRPr lang="en-US" sz="1600" dirty="0"/>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pPr>
              <a:defRPr/>
            </a:pPr>
            <a:fld id="{373775FB-7722-4714-907A-356591A0856C}" type="slidenum">
              <a:rPr lang="en-US"/>
              <a:pPr>
                <a:defRPr/>
              </a:pPr>
              <a:t>53</a:t>
            </a:fld>
            <a:endParaRPr lang="en-US"/>
          </a:p>
        </p:txBody>
      </p:sp>
      <p:sp>
        <p:nvSpPr>
          <p:cNvPr id="239620" name="Rectangle 2"/>
          <p:cNvSpPr>
            <a:spLocks noGrp="1" noChangeArrowheads="1"/>
          </p:cNvSpPr>
          <p:nvPr>
            <p:ph type="title"/>
          </p:nvPr>
        </p:nvSpPr>
        <p:spPr>
          <a:xfrm>
            <a:off x="685800" y="76200"/>
            <a:ext cx="7772400" cy="838200"/>
          </a:xfrm>
        </p:spPr>
        <p:txBody>
          <a:bodyPr/>
          <a:lstStyle/>
          <a:p>
            <a:r>
              <a:rPr lang="en-US" sz="3600" dirty="0"/>
              <a:t>Rijndael Performance on 200MHz PII</a:t>
            </a:r>
          </a:p>
        </p:txBody>
      </p:sp>
      <p:sp>
        <p:nvSpPr>
          <p:cNvPr id="2396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96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962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15014" name="Group 6"/>
          <p:cNvGraphicFramePr>
            <a:graphicFrameLocks noGrp="1"/>
          </p:cNvGraphicFramePr>
          <p:nvPr>
            <p:extLst>
              <p:ext uri="{D42A27DB-BD31-4B8C-83A1-F6EECF244321}">
                <p14:modId xmlns:p14="http://schemas.microsoft.com/office/powerpoint/2010/main" val="2190759471"/>
              </p:ext>
            </p:extLst>
          </p:nvPr>
        </p:nvGraphicFramePr>
        <p:xfrm>
          <a:off x="1295400" y="2209800"/>
          <a:ext cx="6400800" cy="2762250"/>
        </p:xfrm>
        <a:graphic>
          <a:graphicData uri="http://schemas.openxmlformats.org/drawingml/2006/table">
            <a:tbl>
              <a:tblPr/>
              <a:tblGrid>
                <a:gridCol w="2057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(KeyLen, BlockLen)</a:t>
                      </a:r>
                      <a:endParaRPr kumimoji="0" lang="en-US" sz="2000" b="0" i="0" u="none" strike="noStrike" cap="none" normalizeH="0" baseline="-2500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Seed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(Mb/sec)</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Cycles/Blk</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(128,128)</a:t>
                      </a:r>
                      <a:endParaRPr kumimoji="0" lang="en-US" sz="2000" b="0" i="0" u="none" strike="noStrike" cap="none" normalizeH="0" baseline="-2500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70.5</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363</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(192, 128)</a:t>
                      </a:r>
                      <a:endParaRPr kumimoji="0" lang="en-US" sz="2000" b="0" i="0" u="none" strike="noStrike" cap="none" normalizeH="0" baseline="-2500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59.3</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432</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(256, 128)</a:t>
                      </a:r>
                      <a:endParaRPr kumimoji="0" lang="en-US" sz="2000" b="0" i="0" u="none" strike="noStrike" cap="none" normalizeH="0" baseline="-2500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51.2</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500</a:t>
                      </a:r>
                      <a:endParaRPr kumimoji="0" lang="en-US" sz="2000" b="0" i="0" u="none" strike="noStrike" cap="none" normalizeH="0" baseline="-2500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D396E6BF-48B4-4341-9BAB-35ED0E4FF492}" type="slidenum">
              <a:rPr lang="en-US"/>
              <a:pPr>
                <a:defRPr/>
              </a:pPr>
              <a:t>54</a:t>
            </a:fld>
            <a:endParaRPr lang="en-US"/>
          </a:p>
        </p:txBody>
      </p:sp>
      <p:sp>
        <p:nvSpPr>
          <p:cNvPr id="240644" name="Rectangle 2"/>
          <p:cNvSpPr>
            <a:spLocks noGrp="1" noChangeArrowheads="1"/>
          </p:cNvSpPr>
          <p:nvPr>
            <p:ph type="title"/>
          </p:nvPr>
        </p:nvSpPr>
        <p:spPr>
          <a:xfrm>
            <a:off x="762000" y="76200"/>
            <a:ext cx="7772400" cy="609600"/>
          </a:xfrm>
        </p:spPr>
        <p:txBody>
          <a:bodyPr/>
          <a:lstStyle/>
          <a:p>
            <a:r>
              <a:rPr lang="en-US" sz="3600" dirty="0"/>
              <a:t>AES Finalist Bakeoff</a:t>
            </a:r>
          </a:p>
        </p:txBody>
      </p:sp>
      <p:sp>
        <p:nvSpPr>
          <p:cNvPr id="240645" name="Rectangle 3"/>
          <p:cNvSpPr>
            <a:spLocks noGrp="1" noChangeArrowheads="1"/>
          </p:cNvSpPr>
          <p:nvPr>
            <p:ph type="body" idx="1"/>
          </p:nvPr>
        </p:nvSpPr>
        <p:spPr>
          <a:xfrm>
            <a:off x="381000" y="5715000"/>
            <a:ext cx="8001000" cy="304800"/>
          </a:xfrm>
        </p:spPr>
        <p:txBody>
          <a:bodyPr/>
          <a:lstStyle/>
          <a:p>
            <a:pPr>
              <a:lnSpc>
                <a:spcPct val="90000"/>
              </a:lnSpc>
              <a:buFontTx/>
              <a:buNone/>
            </a:pPr>
            <a:r>
              <a:rPr lang="en-US" sz="2000"/>
              <a:t>Score: 1 (low) to 3 (high).  From NIST report 2 Oct 2000.</a:t>
            </a:r>
          </a:p>
        </p:txBody>
      </p:sp>
      <p:graphicFrame>
        <p:nvGraphicFramePr>
          <p:cNvPr id="3127300" name="Group 4"/>
          <p:cNvGraphicFramePr>
            <a:graphicFrameLocks noGrp="1"/>
          </p:cNvGraphicFramePr>
          <p:nvPr/>
        </p:nvGraphicFramePr>
        <p:xfrm>
          <a:off x="457200" y="1371600"/>
          <a:ext cx="7848600" cy="4244976"/>
        </p:xfrm>
        <a:graphic>
          <a:graphicData uri="http://schemas.openxmlformats.org/drawingml/2006/table">
            <a:tbl>
              <a:tblPr/>
              <a:tblGrid>
                <a:gridCol w="2362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RC6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Rijndael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(AES)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Serpent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Twofish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General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Implementation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SW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Smart Card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HW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Design 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514600"/>
            <a:ext cx="7772400" cy="990600"/>
          </a:xfrm>
        </p:spPr>
        <p:txBody>
          <a:bodyPr/>
          <a:lstStyle/>
          <a:p>
            <a:r>
              <a:rPr lang="en-US" sz="4000" dirty="0"/>
              <a:t>Modes of operation, block ciphers as primitives for integrity operations</a:t>
            </a:r>
          </a:p>
        </p:txBody>
      </p:sp>
      <p:sp>
        <p:nvSpPr>
          <p:cNvPr id="5" name="Date Placeholder 4"/>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457200" y="914400"/>
            <a:ext cx="8382000" cy="501675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Suppose E</a:t>
            </a:r>
            <a:r>
              <a:rPr lang="en-US" sz="2000" baseline="-25000" dirty="0">
                <a:latin typeface="Arial" pitchFamily="34" charset="0"/>
              </a:rPr>
              <a:t>K</a:t>
            </a:r>
            <a:r>
              <a:rPr lang="en-US" sz="2000" dirty="0">
                <a:latin typeface="Arial" pitchFamily="34" charset="0"/>
              </a:rPr>
              <a:t>(P) has a block size of </a:t>
            </a:r>
            <a:r>
              <a:rPr lang="en-US" sz="2000" dirty="0" err="1">
                <a:latin typeface="Arial" pitchFamily="34" charset="0"/>
              </a:rPr>
              <a:t>n</a:t>
            </a:r>
            <a:r>
              <a:rPr lang="en-US" sz="2000" dirty="0">
                <a:latin typeface="Arial" pitchFamily="34" charset="0"/>
              </a:rPr>
              <a:t> bytes</a:t>
            </a:r>
          </a:p>
          <a:p>
            <a:pPr marL="800100" lvl="1" indent="-342900">
              <a:buFont typeface="Arial" panose="020B0604020202020204" pitchFamily="34" charset="0"/>
              <a:buChar char="•"/>
            </a:pPr>
            <a:r>
              <a:rPr lang="en-US" sz="2000" dirty="0">
                <a:latin typeface="Arial" pitchFamily="34" charset="0"/>
              </a:rPr>
              <a:t> For AES-128, </a:t>
            </a:r>
            <a:r>
              <a:rPr lang="en-US" sz="2000" dirty="0" err="1">
                <a:latin typeface="Arial" pitchFamily="34" charset="0"/>
              </a:rPr>
              <a:t>n</a:t>
            </a:r>
            <a:r>
              <a:rPr lang="en-US" sz="2000" dirty="0">
                <a:latin typeface="Arial" pitchFamily="34" charset="0"/>
              </a:rPr>
              <a:t>=16.</a:t>
            </a:r>
          </a:p>
          <a:p>
            <a:pPr marL="800100" lvl="1" indent="-342900">
              <a:buFont typeface="Arial" panose="020B0604020202020204" pitchFamily="34" charset="0"/>
              <a:buChar char="•"/>
            </a:pPr>
            <a:endParaRPr lang="en-US" sz="2000" dirty="0">
              <a:latin typeface="Arial" pitchFamily="34" charset="0"/>
            </a:endParaRPr>
          </a:p>
          <a:p>
            <a:pPr marL="342900" indent="-342900">
              <a:buFont typeface="Arial" panose="020B0604020202020204" pitchFamily="34" charset="0"/>
              <a:buChar char="•"/>
            </a:pPr>
            <a:r>
              <a:rPr lang="en-US" sz="2000" dirty="0">
                <a:latin typeface="Arial" pitchFamily="34" charset="0"/>
              </a:rPr>
              <a:t> If the message, M, to be encrypted is </a:t>
            </a:r>
            <a:r>
              <a:rPr lang="en-US" sz="2000" dirty="0" err="1">
                <a:latin typeface="Arial" pitchFamily="34" charset="0"/>
              </a:rPr>
              <a:t>m</a:t>
            </a:r>
            <a:r>
              <a:rPr lang="en-US" sz="2000" dirty="0">
                <a:latin typeface="Arial" pitchFamily="34" charset="0"/>
              </a:rPr>
              <a:t> bytes, we do  </a:t>
            </a:r>
          </a:p>
          <a:p>
            <a:pPr marL="342900" indent="-342900">
              <a:buFont typeface="Arial" panose="020B0604020202020204" pitchFamily="34" charset="0"/>
              <a:buChar char="•"/>
            </a:pPr>
            <a:r>
              <a:rPr lang="en-US" sz="2000" dirty="0">
                <a:latin typeface="Arial" pitchFamily="34" charset="0"/>
              </a:rPr>
              <a:t>  the following:</a:t>
            </a:r>
          </a:p>
          <a:p>
            <a:pPr marL="800100" lvl="1" indent="-342900">
              <a:buFont typeface="Arial" panose="020B0604020202020204" pitchFamily="34" charset="0"/>
              <a:buChar char="•"/>
            </a:pPr>
            <a:r>
              <a:rPr lang="en-US" sz="2000" dirty="0">
                <a:latin typeface="Arial" pitchFamily="34" charset="0"/>
              </a:rPr>
              <a:t> Break M into </a:t>
            </a:r>
            <a:r>
              <a:rPr lang="en-US" sz="2000" dirty="0" err="1">
                <a:latin typeface="Arial" pitchFamily="34" charset="0"/>
              </a:rPr>
              <a:t>k</a:t>
            </a:r>
            <a:r>
              <a:rPr lang="en-US" sz="2000" dirty="0">
                <a:latin typeface="Arial" pitchFamily="34" charset="0"/>
              </a:rPr>
              <a:t>=int((m+15)/n) byte blocks, P</a:t>
            </a:r>
            <a:r>
              <a:rPr lang="en-US" sz="2000" baseline="-25000" dirty="0">
                <a:latin typeface="Arial" pitchFamily="34" charset="0"/>
              </a:rPr>
              <a:t>1</a:t>
            </a:r>
            <a:r>
              <a:rPr lang="en-US" sz="2000" dirty="0">
                <a:latin typeface="Arial" pitchFamily="34" charset="0"/>
              </a:rPr>
              <a:t>, P</a:t>
            </a:r>
            <a:r>
              <a:rPr lang="en-US" sz="2000" baseline="-25000" dirty="0">
                <a:latin typeface="Arial" pitchFamily="34" charset="0"/>
              </a:rPr>
              <a:t>2</a:t>
            </a:r>
            <a:r>
              <a:rPr lang="en-US" sz="2000" dirty="0">
                <a:latin typeface="Arial" pitchFamily="34" charset="0"/>
              </a:rPr>
              <a:t>, …,</a:t>
            </a:r>
            <a:r>
              <a:rPr lang="en-US" sz="2000" dirty="0" err="1">
                <a:latin typeface="Arial" pitchFamily="34" charset="0"/>
              </a:rPr>
              <a:t>P</a:t>
            </a:r>
            <a:r>
              <a:rPr lang="en-US" sz="2000" baseline="-25000" dirty="0" err="1">
                <a:latin typeface="Arial" pitchFamily="34" charset="0"/>
              </a:rPr>
              <a:t>k</a:t>
            </a:r>
            <a:r>
              <a:rPr lang="en-US" sz="2000" dirty="0">
                <a:latin typeface="Arial" pitchFamily="34" charset="0"/>
              </a:rPr>
              <a:t> </a:t>
            </a:r>
          </a:p>
          <a:p>
            <a:pPr marL="800100" lvl="1" indent="-342900">
              <a:buFont typeface="Arial" panose="020B0604020202020204" pitchFamily="34" charset="0"/>
              <a:buChar char="•"/>
            </a:pPr>
            <a:r>
              <a:rPr lang="en-US" sz="2000" dirty="0">
                <a:latin typeface="Arial" pitchFamily="34" charset="0"/>
              </a:rPr>
              <a:t>   blocks.   The last block may be only partially filled.</a:t>
            </a:r>
          </a:p>
          <a:p>
            <a:pPr marL="800100" lvl="1" indent="-342900">
              <a:buFont typeface="Arial" panose="020B0604020202020204" pitchFamily="34" charset="0"/>
              <a:buChar char="•"/>
            </a:pPr>
            <a:r>
              <a:rPr lang="en-US" sz="2000" dirty="0">
                <a:latin typeface="Arial" pitchFamily="34" charset="0"/>
              </a:rPr>
              <a:t> If </a:t>
            </a:r>
            <a:r>
              <a:rPr lang="en-US" sz="2000" dirty="0" err="1">
                <a:latin typeface="Arial" pitchFamily="34" charset="0"/>
              </a:rPr>
              <a:t>P</a:t>
            </a:r>
            <a:r>
              <a:rPr lang="en-US" sz="2000" baseline="-25000" dirty="0" err="1">
                <a:latin typeface="Arial" pitchFamily="34" charset="0"/>
              </a:rPr>
              <a:t>k</a:t>
            </a:r>
            <a:r>
              <a:rPr lang="en-US" sz="2000" baseline="-25000" dirty="0">
                <a:latin typeface="Arial" pitchFamily="34" charset="0"/>
              </a:rPr>
              <a:t> </a:t>
            </a:r>
            <a:r>
              <a:rPr lang="en-US" sz="2000" dirty="0">
                <a:latin typeface="Arial" pitchFamily="34" charset="0"/>
              </a:rPr>
              <a:t>is partially full, append the byte 0x80 and as many 0x00 </a:t>
            </a:r>
          </a:p>
          <a:p>
            <a:pPr marL="800100" lvl="1" indent="-342900">
              <a:buFont typeface="Arial" panose="020B0604020202020204" pitchFamily="34" charset="0"/>
              <a:buChar char="•"/>
            </a:pPr>
            <a:r>
              <a:rPr lang="en-US" sz="2000" dirty="0">
                <a:latin typeface="Arial" pitchFamily="34" charset="0"/>
              </a:rPr>
              <a:t>  bytes as needed to fill this block.  Encrypt the now full blocks P</a:t>
            </a:r>
            <a:r>
              <a:rPr lang="en-US" sz="2000" baseline="-25000" dirty="0">
                <a:latin typeface="Arial" pitchFamily="34" charset="0"/>
              </a:rPr>
              <a:t>1</a:t>
            </a:r>
            <a:r>
              <a:rPr lang="en-US" sz="2000" dirty="0">
                <a:latin typeface="Arial" pitchFamily="34" charset="0"/>
              </a:rPr>
              <a:t>, </a:t>
            </a:r>
          </a:p>
          <a:p>
            <a:pPr marL="800100" lvl="1" indent="-342900">
              <a:buFont typeface="Arial" panose="020B0604020202020204" pitchFamily="34" charset="0"/>
              <a:buChar char="•"/>
            </a:pPr>
            <a:r>
              <a:rPr lang="en-US" sz="2000" dirty="0">
                <a:latin typeface="Arial" pitchFamily="34" charset="0"/>
              </a:rPr>
              <a:t>  P</a:t>
            </a:r>
            <a:r>
              <a:rPr lang="en-US" sz="2000" baseline="-25000" dirty="0">
                <a:latin typeface="Arial" pitchFamily="34" charset="0"/>
              </a:rPr>
              <a:t>2</a:t>
            </a:r>
            <a:r>
              <a:rPr lang="en-US" sz="2000" dirty="0">
                <a:latin typeface="Arial" pitchFamily="34" charset="0"/>
              </a:rPr>
              <a:t>, …,</a:t>
            </a:r>
            <a:r>
              <a:rPr lang="en-US" sz="2000" dirty="0" err="1">
                <a:latin typeface="Arial" pitchFamily="34" charset="0"/>
              </a:rPr>
              <a:t>P</a:t>
            </a:r>
            <a:r>
              <a:rPr lang="en-US" sz="2000" baseline="-25000" dirty="0" err="1">
                <a:latin typeface="Arial" pitchFamily="34" charset="0"/>
              </a:rPr>
              <a:t>k</a:t>
            </a:r>
            <a:r>
              <a:rPr lang="en-US" sz="2000" dirty="0">
                <a:latin typeface="Arial" pitchFamily="34" charset="0"/>
              </a:rPr>
              <a:t> using whatever block cipher mode of operation is </a:t>
            </a:r>
          </a:p>
          <a:p>
            <a:pPr marL="800100" lvl="1" indent="-342900">
              <a:buFont typeface="Arial" panose="020B0604020202020204" pitchFamily="34" charset="0"/>
              <a:buChar char="•"/>
            </a:pPr>
            <a:r>
              <a:rPr lang="en-US" sz="2000" dirty="0">
                <a:latin typeface="Arial" pitchFamily="34" charset="0"/>
              </a:rPr>
              <a:t>  employed.</a:t>
            </a:r>
          </a:p>
          <a:p>
            <a:pPr marL="800100" lvl="1" indent="-342900">
              <a:buFont typeface="Arial" panose="020B0604020202020204" pitchFamily="34" charset="0"/>
              <a:buChar char="•"/>
            </a:pPr>
            <a:r>
              <a:rPr lang="en-US" sz="2000" dirty="0">
                <a:latin typeface="Arial" pitchFamily="34" charset="0"/>
              </a:rPr>
              <a:t> If </a:t>
            </a:r>
            <a:r>
              <a:rPr lang="en-US" sz="2000" dirty="0" err="1">
                <a:latin typeface="Arial" pitchFamily="34" charset="0"/>
              </a:rPr>
              <a:t>P</a:t>
            </a:r>
            <a:r>
              <a:rPr lang="en-US" sz="2000" baseline="-25000" dirty="0" err="1">
                <a:latin typeface="Arial" pitchFamily="34" charset="0"/>
              </a:rPr>
              <a:t>k</a:t>
            </a:r>
            <a:r>
              <a:rPr lang="en-US" sz="2000" baseline="-25000" dirty="0">
                <a:latin typeface="Arial" pitchFamily="34" charset="0"/>
              </a:rPr>
              <a:t> </a:t>
            </a:r>
            <a:r>
              <a:rPr lang="en-US" sz="2000" dirty="0">
                <a:latin typeface="Arial" pitchFamily="34" charset="0"/>
              </a:rPr>
              <a:t>is full, append an additional block, P</a:t>
            </a:r>
            <a:r>
              <a:rPr lang="en-US" sz="2000" baseline="-25000" dirty="0">
                <a:latin typeface="Arial" pitchFamily="34" charset="0"/>
              </a:rPr>
              <a:t>k+1 </a:t>
            </a:r>
            <a:r>
              <a:rPr lang="en-US" sz="2000" dirty="0">
                <a:latin typeface="Arial" pitchFamily="34" charset="0"/>
              </a:rPr>
              <a:t>, of </a:t>
            </a:r>
            <a:r>
              <a:rPr lang="en-US" sz="2000" dirty="0" err="1">
                <a:latin typeface="Arial" pitchFamily="34" charset="0"/>
              </a:rPr>
              <a:t>n</a:t>
            </a:r>
            <a:r>
              <a:rPr lang="en-US" sz="2000" dirty="0">
                <a:latin typeface="Arial" pitchFamily="34" charset="0"/>
              </a:rPr>
              <a:t> bytes, the first </a:t>
            </a:r>
          </a:p>
          <a:p>
            <a:pPr marL="800100" lvl="1" indent="-342900">
              <a:buFont typeface="Arial" panose="020B0604020202020204" pitchFamily="34" charset="0"/>
              <a:buChar char="•"/>
            </a:pPr>
            <a:r>
              <a:rPr lang="en-US" sz="2000" dirty="0">
                <a:latin typeface="Arial" pitchFamily="34" charset="0"/>
              </a:rPr>
              <a:t>   byte of the new block begins with the byte 0x80 followed by n-1 </a:t>
            </a:r>
          </a:p>
          <a:p>
            <a:pPr marL="800100" lvl="1" indent="-342900">
              <a:buFont typeface="Arial" panose="020B0604020202020204" pitchFamily="34" charset="0"/>
              <a:buChar char="•"/>
            </a:pPr>
            <a:r>
              <a:rPr lang="en-US" sz="2000" dirty="0">
                <a:latin typeface="Arial" pitchFamily="34" charset="0"/>
              </a:rPr>
              <a:t>   zero bytes, 0x00 bytes.  Encrypt the blocks  P</a:t>
            </a:r>
            <a:r>
              <a:rPr lang="en-US" sz="2000" baseline="-25000" dirty="0">
                <a:latin typeface="Arial" pitchFamily="34" charset="0"/>
              </a:rPr>
              <a:t>1</a:t>
            </a:r>
            <a:r>
              <a:rPr lang="en-US" sz="2000" dirty="0">
                <a:latin typeface="Arial" pitchFamily="34" charset="0"/>
              </a:rPr>
              <a:t>, P</a:t>
            </a:r>
            <a:r>
              <a:rPr lang="en-US" sz="2000" baseline="-25000" dirty="0">
                <a:latin typeface="Arial" pitchFamily="34" charset="0"/>
              </a:rPr>
              <a:t>2</a:t>
            </a:r>
            <a:r>
              <a:rPr lang="en-US" sz="2000" dirty="0">
                <a:latin typeface="Arial" pitchFamily="34" charset="0"/>
              </a:rPr>
              <a:t>, …,P</a:t>
            </a:r>
            <a:r>
              <a:rPr lang="en-US" sz="2000" baseline="-25000" dirty="0">
                <a:latin typeface="Arial" pitchFamily="34" charset="0"/>
              </a:rPr>
              <a:t>k+1</a:t>
            </a:r>
            <a:r>
              <a:rPr lang="en-US" sz="2000" dirty="0">
                <a:latin typeface="Arial" pitchFamily="34" charset="0"/>
              </a:rPr>
              <a:t> using whatever block cipher mode of operation is employed</a:t>
            </a:r>
          </a:p>
          <a:p>
            <a:pPr lvl="1">
              <a:buFontTx/>
              <a:buChar char="•"/>
            </a:pPr>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57</a:t>
            </a:fld>
            <a:endParaRPr lang="en-US"/>
          </a:p>
        </p:txBody>
      </p:sp>
      <p:sp>
        <p:nvSpPr>
          <p:cNvPr id="235524" name="Rectangle 2"/>
          <p:cNvSpPr>
            <a:spLocks noGrp="1" noChangeArrowheads="1"/>
          </p:cNvSpPr>
          <p:nvPr>
            <p:ph type="title"/>
          </p:nvPr>
        </p:nvSpPr>
        <p:spPr>
          <a:xfrm>
            <a:off x="685800" y="2286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674435"/>
            <a:ext cx="7788275" cy="292387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Arial" pitchFamily="34" charset="0"/>
              </a:rPr>
              <a:t> </a:t>
            </a:r>
            <a:r>
              <a:rPr lang="en-US" sz="2000" dirty="0">
                <a:latin typeface="Arial" pitchFamily="34" charset="0"/>
              </a:rPr>
              <a:t>With this padding, the message is “uniquely readable.”  </a:t>
            </a:r>
          </a:p>
          <a:p>
            <a:pPr marL="342900" indent="-342900">
              <a:buFont typeface="Arial" panose="020B0604020202020204" pitchFamily="34" charset="0"/>
              <a:buChar char="•"/>
            </a:pPr>
            <a:endParaRPr lang="en-US" sz="2000" dirty="0">
              <a:latin typeface="Arial" pitchFamily="34" charset="0"/>
            </a:endParaRPr>
          </a:p>
          <a:p>
            <a:pPr marL="342900" indent="-342900">
              <a:buFont typeface="Arial" panose="020B0604020202020204" pitchFamily="34" charset="0"/>
              <a:buChar char="•"/>
            </a:pPr>
            <a:r>
              <a:rPr lang="en-US" sz="2000" dirty="0">
                <a:latin typeface="Arial" pitchFamily="34" charset="0"/>
              </a:rPr>
              <a:t> Decrypt each block of the transmitted cipher-text, </a:t>
            </a:r>
          </a:p>
          <a:p>
            <a:pPr marL="342900" indent="-342900">
              <a:buFont typeface="Arial" panose="020B0604020202020204" pitchFamily="34" charset="0"/>
              <a:buChar char="•"/>
            </a:pPr>
            <a:r>
              <a:rPr lang="en-US" sz="2000" dirty="0">
                <a:latin typeface="Arial" pitchFamily="34" charset="0"/>
              </a:rPr>
              <a:t>  C</a:t>
            </a:r>
            <a:r>
              <a:rPr lang="en-US" sz="2000" baseline="-25000" dirty="0">
                <a:latin typeface="Arial" pitchFamily="34" charset="0"/>
              </a:rPr>
              <a:t>1</a:t>
            </a:r>
            <a:r>
              <a:rPr lang="en-US" sz="2000" dirty="0">
                <a:latin typeface="Arial" pitchFamily="34" charset="0"/>
              </a:rPr>
              <a:t>, C</a:t>
            </a:r>
            <a:r>
              <a:rPr lang="en-US" sz="2000" baseline="-25000" dirty="0">
                <a:latin typeface="Arial" pitchFamily="34" charset="0"/>
              </a:rPr>
              <a:t>2</a:t>
            </a:r>
            <a:r>
              <a:rPr lang="en-US" sz="2000" dirty="0">
                <a:latin typeface="Arial" pitchFamily="34" charset="0"/>
              </a:rPr>
              <a:t>, …,C</a:t>
            </a:r>
            <a:r>
              <a:rPr lang="en-US" sz="2000" baseline="-25000" dirty="0">
                <a:latin typeface="Arial" pitchFamily="34" charset="0"/>
              </a:rPr>
              <a:t>k</a:t>
            </a:r>
            <a:r>
              <a:rPr lang="en-US" sz="2000" dirty="0">
                <a:latin typeface="Arial" pitchFamily="34" charset="0"/>
              </a:rPr>
              <a:t>, according to the block cipher mode of  </a:t>
            </a:r>
          </a:p>
          <a:p>
            <a:pPr marL="342900" indent="-342900">
              <a:buFont typeface="Arial" panose="020B0604020202020204" pitchFamily="34" charset="0"/>
              <a:buChar char="•"/>
            </a:pPr>
            <a:r>
              <a:rPr lang="en-US" sz="2000" dirty="0">
                <a:latin typeface="Arial" pitchFamily="34" charset="0"/>
              </a:rPr>
              <a:t>  operation employed, to obtain, P</a:t>
            </a:r>
            <a:r>
              <a:rPr lang="en-US" sz="2000" baseline="-25000" dirty="0">
                <a:latin typeface="Arial" pitchFamily="34" charset="0"/>
              </a:rPr>
              <a:t>1</a:t>
            </a:r>
            <a:r>
              <a:rPr lang="en-US" sz="2000" dirty="0">
                <a:latin typeface="Arial" pitchFamily="34" charset="0"/>
              </a:rPr>
              <a:t>, P</a:t>
            </a:r>
            <a:r>
              <a:rPr lang="en-US" sz="2000" baseline="-25000" dirty="0">
                <a:latin typeface="Arial" pitchFamily="34" charset="0"/>
              </a:rPr>
              <a:t>2</a:t>
            </a:r>
            <a:r>
              <a:rPr lang="en-US" sz="2000" dirty="0">
                <a:latin typeface="Arial" pitchFamily="34" charset="0"/>
              </a:rPr>
              <a:t>, …,P</a:t>
            </a:r>
            <a:r>
              <a:rPr lang="en-US" sz="2000" baseline="-25000" dirty="0">
                <a:latin typeface="Arial" pitchFamily="34" charset="0"/>
              </a:rPr>
              <a:t>k</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Check that the final (up to </a:t>
            </a:r>
            <a:r>
              <a:rPr lang="en-US" sz="2000" dirty="0" err="1">
                <a:latin typeface="Arial" pitchFamily="34" charset="0"/>
              </a:rPr>
              <a:t>n</a:t>
            </a:r>
            <a:r>
              <a:rPr lang="en-US" sz="2000" dirty="0">
                <a:latin typeface="Arial" pitchFamily="34" charset="0"/>
              </a:rPr>
              <a:t>) bytes have the prescribed</a:t>
            </a:r>
          </a:p>
          <a:p>
            <a:pPr marL="800100" lvl="1" indent="-342900">
              <a:buFont typeface="Arial" panose="020B0604020202020204" pitchFamily="34" charset="0"/>
              <a:buChar char="•"/>
            </a:pPr>
            <a:r>
              <a:rPr lang="en-US" sz="2000" dirty="0">
                <a:latin typeface="Arial" pitchFamily="34" charset="0"/>
              </a:rPr>
              <a:t>   padding of the form 0x80 0x00*.  If not, this is an error.</a:t>
            </a:r>
          </a:p>
          <a:p>
            <a:pPr marL="800100" lvl="1" indent="-342900">
              <a:buFont typeface="Arial" panose="020B0604020202020204" pitchFamily="34" charset="0"/>
              <a:buChar char="•"/>
            </a:pPr>
            <a:r>
              <a:rPr lang="en-US" sz="2000" dirty="0">
                <a:latin typeface="Arial" pitchFamily="34" charset="0"/>
              </a:rPr>
              <a:t> If the pad is correct, remove the padding to reconstruct the </a:t>
            </a:r>
          </a:p>
          <a:p>
            <a:pPr marL="800100" lvl="1" indent="-342900">
              <a:buFont typeface="Arial" panose="020B0604020202020204" pitchFamily="34" charset="0"/>
              <a:buChar char="•"/>
            </a:pPr>
            <a:r>
              <a:rPr lang="en-US" sz="2000" dirty="0">
                <a:latin typeface="Arial" pitchFamily="34" charset="0"/>
              </a:rPr>
              <a:t>  original plain text.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58</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ECB</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295400"/>
            <a:ext cx="7788275" cy="427809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Arial" pitchFamily="34" charset="0"/>
              </a:rPr>
              <a:t> </a:t>
            </a:r>
            <a:r>
              <a:rPr lang="en-US" sz="2000" dirty="0">
                <a:latin typeface="Arial" pitchFamily="34" charset="0"/>
              </a:rPr>
              <a:t>Given padded input blocks to obtain, P</a:t>
            </a:r>
            <a:r>
              <a:rPr lang="en-US" sz="2000" baseline="-25000" dirty="0">
                <a:latin typeface="Arial" pitchFamily="34" charset="0"/>
              </a:rPr>
              <a:t>1</a:t>
            </a:r>
            <a:r>
              <a:rPr lang="en-US" sz="2000" dirty="0">
                <a:latin typeface="Arial" pitchFamily="34" charset="0"/>
              </a:rPr>
              <a:t>, P</a:t>
            </a:r>
            <a:r>
              <a:rPr lang="en-US" sz="2000" baseline="-25000" dirty="0">
                <a:latin typeface="Arial" pitchFamily="34" charset="0"/>
              </a:rPr>
              <a:t>2</a:t>
            </a:r>
            <a:r>
              <a:rPr lang="en-US" sz="2000" dirty="0">
                <a:latin typeface="Arial" pitchFamily="34" charset="0"/>
              </a:rPr>
              <a:t>, …,P</a:t>
            </a:r>
            <a:r>
              <a:rPr lang="en-US" sz="2000" baseline="-25000" dirty="0">
                <a:latin typeface="Arial" pitchFamily="34" charset="0"/>
              </a:rPr>
              <a:t>k</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C</a:t>
            </a:r>
            <a:r>
              <a:rPr lang="en-US" sz="2000" baseline="-25000" dirty="0" err="1">
                <a:latin typeface="Arial" pitchFamily="34" charset="0"/>
              </a:rPr>
              <a:t>i</a:t>
            </a:r>
            <a:r>
              <a:rPr lang="en-US" sz="2000" dirty="0">
                <a:latin typeface="Arial" pitchFamily="34" charset="0"/>
              </a:rPr>
              <a:t>= </a:t>
            </a:r>
            <a:r>
              <a:rPr lang="en-US" sz="2000" dirty="0" err="1">
                <a:latin typeface="Arial" pitchFamily="34" charset="0"/>
              </a:rPr>
              <a:t>E</a:t>
            </a:r>
            <a:r>
              <a:rPr lang="en-US" sz="2000" baseline="-25000" dirty="0" err="1">
                <a:latin typeface="Arial" pitchFamily="34" charset="0"/>
              </a:rPr>
              <a:t>K</a:t>
            </a:r>
            <a:r>
              <a:rPr lang="en-US" sz="2000" dirty="0" err="1">
                <a:latin typeface="Arial" pitchFamily="34" charset="0"/>
              </a:rPr>
              <a:t>(P</a:t>
            </a:r>
            <a:r>
              <a:rPr lang="en-US" sz="2000" baseline="-25000" dirty="0" err="1">
                <a:latin typeface="Arial" pitchFamily="34" charset="0"/>
              </a:rPr>
              <a:t>i</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P</a:t>
            </a:r>
            <a:r>
              <a:rPr lang="en-US" sz="2000" baseline="-25000" dirty="0">
                <a:latin typeface="Arial" pitchFamily="34" charset="0"/>
              </a:rPr>
              <a:t>i</a:t>
            </a:r>
            <a:r>
              <a:rPr lang="en-US" sz="2000" dirty="0">
                <a:latin typeface="Arial" pitchFamily="34" charset="0"/>
              </a:rPr>
              <a:t>= E</a:t>
            </a:r>
            <a:r>
              <a:rPr lang="en-US" sz="2000" baseline="-25000" dirty="0">
                <a:latin typeface="Arial" pitchFamily="34" charset="0"/>
              </a:rPr>
              <a:t>K</a:t>
            </a:r>
            <a:r>
              <a:rPr lang="en-US" sz="2000" baseline="30000" dirty="0">
                <a:latin typeface="Arial" pitchFamily="34" charset="0"/>
              </a:rPr>
              <a:t>-1</a:t>
            </a:r>
            <a:r>
              <a:rPr lang="en-US" sz="2000" dirty="0">
                <a:latin typeface="Arial" pitchFamily="34" charset="0"/>
              </a:rPr>
              <a:t>(C</a:t>
            </a:r>
            <a:r>
              <a:rPr lang="en-US" sz="2000" baseline="-25000" dirty="0">
                <a:latin typeface="Arial" pitchFamily="34" charset="0"/>
              </a:rPr>
              <a:t>i</a:t>
            </a:r>
            <a:r>
              <a:rPr lang="en-US" sz="2000" dirty="0">
                <a:latin typeface="Arial" pitchFamily="34" charset="0"/>
              </a:rPr>
              <a:t>)</a:t>
            </a:r>
          </a:p>
          <a:p>
            <a:pPr marL="342900" indent="-342900">
              <a:buFont typeface="Arial" panose="020B0604020202020204" pitchFamily="34" charset="0"/>
              <a:buChar char="•"/>
            </a:pPr>
            <a:endParaRPr lang="en-US" sz="2000" dirty="0">
              <a:latin typeface="Arial" pitchFamily="34" charset="0"/>
            </a:endParaRPr>
          </a:p>
          <a:p>
            <a:pPr marL="342900" indent="-342900">
              <a:buFont typeface="Arial" panose="020B0604020202020204" pitchFamily="34" charset="0"/>
              <a:buChar char="•"/>
            </a:pPr>
            <a:r>
              <a:rPr lang="en-US" sz="2000" dirty="0">
                <a:latin typeface="Arial" pitchFamily="34" charset="0"/>
              </a:rPr>
              <a:t> If a block of plaintext is repeated, the corresponding  </a:t>
            </a:r>
          </a:p>
          <a:p>
            <a:pPr marL="342900" indent="-342900">
              <a:buFont typeface="Arial" panose="020B0604020202020204" pitchFamily="34" charset="0"/>
              <a:buChar char="•"/>
            </a:pPr>
            <a:r>
              <a:rPr lang="en-US" sz="2000" dirty="0">
                <a:latin typeface="Arial" pitchFamily="34" charset="0"/>
              </a:rPr>
              <a:t>  cipher text blocks are identical.</a:t>
            </a:r>
          </a:p>
          <a:p>
            <a:pPr marL="342900" indent="-342900">
              <a:buFont typeface="Arial" panose="020B0604020202020204" pitchFamily="34" charset="0"/>
              <a:buChar char="•"/>
            </a:pPr>
            <a:r>
              <a:rPr lang="en-US" sz="2000" dirty="0">
                <a:latin typeface="Arial" pitchFamily="34" charset="0"/>
              </a:rPr>
              <a:t> What happens if we use this to encode only two </a:t>
            </a:r>
          </a:p>
          <a:p>
            <a:pPr marL="342900" indent="-342900">
              <a:buFont typeface="Arial" panose="020B0604020202020204" pitchFamily="34" charset="0"/>
              <a:buChar char="•"/>
            </a:pPr>
            <a:r>
              <a:rPr lang="en-US" sz="2000" dirty="0">
                <a:latin typeface="Arial" pitchFamily="34" charset="0"/>
              </a:rPr>
              <a:t>   messages?</a:t>
            </a:r>
          </a:p>
          <a:p>
            <a:pPr marL="800100" lvl="1" indent="-342900">
              <a:buFont typeface="Arial" panose="020B0604020202020204" pitchFamily="34" charset="0"/>
              <a:buChar char="•"/>
            </a:pPr>
            <a:r>
              <a:rPr lang="en-US" sz="2000" dirty="0">
                <a:latin typeface="Arial" pitchFamily="34" charset="0"/>
              </a:rPr>
              <a:t> “Attack”</a:t>
            </a:r>
          </a:p>
          <a:p>
            <a:pPr marL="800100" lvl="1" indent="-342900">
              <a:buFont typeface="Arial" panose="020B0604020202020204" pitchFamily="34" charset="0"/>
              <a:buChar char="•"/>
            </a:pPr>
            <a:r>
              <a:rPr lang="en-US" sz="2000" dirty="0">
                <a:latin typeface="Arial" pitchFamily="34" charset="0"/>
              </a:rPr>
              <a:t> “Sleep”</a:t>
            </a:r>
          </a:p>
          <a:p>
            <a:pPr marL="342900" indent="-342900">
              <a:buFont typeface="Arial" panose="020B0604020202020204" pitchFamily="34" charset="0"/>
              <a:buChar char="•"/>
            </a:pPr>
            <a:r>
              <a:rPr lang="en-US" sz="2000" dirty="0">
                <a:latin typeface="Arial" pitchFamily="34" charset="0"/>
              </a:rPr>
              <a:t> Don’t use ECB</a:t>
            </a:r>
          </a:p>
          <a:p>
            <a:pPr>
              <a:buFontTx/>
              <a:buChar char="•"/>
            </a:pPr>
            <a:endParaRPr lang="en-US" sz="2400" dirty="0">
              <a:latin typeface="Arial" pitchFamily="34" charset="0"/>
            </a:endParaRPr>
          </a:p>
          <a:p>
            <a:pPr>
              <a:buFontTx/>
              <a:buChar char="•"/>
            </a:pPr>
            <a:endParaRPr lang="en-US" sz="24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716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Arial" pitchFamily="34" charset="0"/>
              </a:rPr>
              <a:t> </a:t>
            </a:r>
            <a:r>
              <a:rPr lang="en-US" sz="2000" dirty="0">
                <a:latin typeface="Arial" pitchFamily="34" charset="0"/>
              </a:rPr>
              <a:t>To encrypt in CBC mode, given padded input blocks to obtain, </a:t>
            </a:r>
          </a:p>
          <a:p>
            <a:pPr marL="342900" indent="-342900">
              <a:buFont typeface="Arial" panose="020B0604020202020204" pitchFamily="34" charset="0"/>
              <a:buChar char="•"/>
            </a:pPr>
            <a:r>
              <a:rPr lang="en-US" sz="2000" dirty="0">
                <a:latin typeface="Arial" pitchFamily="34" charset="0"/>
              </a:rPr>
              <a:t>   P</a:t>
            </a:r>
            <a:r>
              <a:rPr lang="en-US" sz="2000" baseline="-25000" dirty="0">
                <a:latin typeface="Arial" pitchFamily="34" charset="0"/>
              </a:rPr>
              <a:t>1</a:t>
            </a:r>
            <a:r>
              <a:rPr lang="en-US" sz="2000" dirty="0">
                <a:latin typeface="Arial" pitchFamily="34" charset="0"/>
              </a:rPr>
              <a:t>, P</a:t>
            </a:r>
            <a:r>
              <a:rPr lang="en-US" sz="2000" baseline="-25000" dirty="0">
                <a:latin typeface="Arial" pitchFamily="34" charset="0"/>
              </a:rPr>
              <a:t>2</a:t>
            </a:r>
            <a:r>
              <a:rPr lang="en-US" sz="2000" dirty="0">
                <a:latin typeface="Arial" pitchFamily="34" charset="0"/>
              </a:rPr>
              <a:t>, …,P</a:t>
            </a:r>
            <a:r>
              <a:rPr lang="en-US" sz="2000" baseline="-25000" dirty="0">
                <a:latin typeface="Arial" pitchFamily="34" charset="0"/>
              </a:rPr>
              <a:t>k</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Generate a random </a:t>
            </a:r>
            <a:r>
              <a:rPr lang="en-US" sz="2000" dirty="0" err="1">
                <a:latin typeface="Arial" pitchFamily="34" charset="0"/>
              </a:rPr>
              <a:t>n</a:t>
            </a:r>
            <a:r>
              <a:rPr lang="en-US" sz="2000" dirty="0">
                <a:latin typeface="Arial" pitchFamily="34" charset="0"/>
              </a:rPr>
              <a:t>-byte block IV.  Really, random.</a:t>
            </a:r>
          </a:p>
          <a:p>
            <a:pPr marL="800100" lvl="1" indent="-342900">
              <a:buFont typeface="Arial" panose="020B0604020202020204" pitchFamily="34" charset="0"/>
              <a:buChar char="•"/>
            </a:pPr>
            <a:r>
              <a:rPr lang="en-US" sz="2000" dirty="0">
                <a:latin typeface="Arial" pitchFamily="34" charset="0"/>
              </a:rPr>
              <a:t> P</a:t>
            </a:r>
            <a:r>
              <a:rPr lang="en-US" sz="2000" baseline="-25000" dirty="0">
                <a:latin typeface="Arial" pitchFamily="34" charset="0"/>
              </a:rPr>
              <a:t>0</a:t>
            </a:r>
            <a:r>
              <a:rPr lang="en-US" sz="2000" dirty="0">
                <a:latin typeface="Arial" pitchFamily="34" charset="0"/>
              </a:rPr>
              <a:t>=IV</a:t>
            </a:r>
          </a:p>
          <a:p>
            <a:pPr marL="800100" lvl="1" indent="-342900">
              <a:buFont typeface="Arial" panose="020B0604020202020204" pitchFamily="34" charset="0"/>
              <a:buChar char="•"/>
            </a:pPr>
            <a:r>
              <a:rPr lang="en-US" sz="2000" dirty="0">
                <a:latin typeface="Arial" pitchFamily="34" charset="0"/>
              </a:rPr>
              <a:t> C</a:t>
            </a:r>
            <a:r>
              <a:rPr lang="en-US" sz="2000" baseline="-25000" dirty="0">
                <a:latin typeface="Arial" pitchFamily="34" charset="0"/>
              </a:rPr>
              <a:t>0</a:t>
            </a:r>
            <a:r>
              <a:rPr lang="en-US" sz="2000" dirty="0">
                <a:latin typeface="Arial" pitchFamily="34" charset="0"/>
              </a:rPr>
              <a:t>= P</a:t>
            </a:r>
            <a:r>
              <a:rPr lang="en-US" sz="2000" baseline="-25000" dirty="0">
                <a:latin typeface="Arial" pitchFamily="34" charset="0"/>
              </a:rPr>
              <a:t>0</a:t>
            </a:r>
          </a:p>
          <a:p>
            <a:pPr marL="800100" lvl="1" indent="-342900">
              <a:buFont typeface="Arial" panose="020B0604020202020204" pitchFamily="34" charset="0"/>
              <a:buChar char="•"/>
            </a:pPr>
            <a:r>
              <a:rPr lang="en-US" sz="2000" dirty="0">
                <a:latin typeface="Arial" pitchFamily="34" charset="0"/>
              </a:rPr>
              <a:t> C</a:t>
            </a:r>
            <a:r>
              <a:rPr lang="en-US" sz="2000" baseline="-25000" dirty="0">
                <a:latin typeface="Arial" pitchFamily="34" charset="0"/>
              </a:rPr>
              <a:t>i+1</a:t>
            </a:r>
            <a:r>
              <a:rPr lang="en-US" sz="2000" dirty="0">
                <a:latin typeface="Arial" pitchFamily="34" charset="0"/>
              </a:rPr>
              <a:t>= </a:t>
            </a:r>
            <a:r>
              <a:rPr lang="en-US" sz="2000" dirty="0" err="1">
                <a:latin typeface="Arial" pitchFamily="34" charset="0"/>
              </a:rPr>
              <a:t>E</a:t>
            </a:r>
            <a:r>
              <a:rPr lang="en-US" sz="2000" baseline="-25000" dirty="0" err="1">
                <a:latin typeface="Arial" pitchFamily="34" charset="0"/>
              </a:rPr>
              <a:t>K</a:t>
            </a:r>
            <a:r>
              <a:rPr lang="en-US" sz="2000" dirty="0" err="1">
                <a:latin typeface="Arial" pitchFamily="34" charset="0"/>
              </a:rPr>
              <a:t>(P</a:t>
            </a:r>
            <a:r>
              <a:rPr lang="en-US" sz="2000" baseline="-25000" dirty="0" err="1">
                <a:latin typeface="Arial" pitchFamily="34" charset="0"/>
              </a:rPr>
              <a:t>i</a:t>
            </a:r>
            <a:r>
              <a:rPr lang="en-US" sz="2000" dirty="0" err="1">
                <a:latin typeface="Arial" pitchFamily="34" charset="0"/>
              </a:rPr>
              <a:t>⊕C</a:t>
            </a:r>
            <a:r>
              <a:rPr lang="en-US" sz="2000" baseline="-25000" dirty="0" err="1">
                <a:latin typeface="Arial" pitchFamily="34" charset="0"/>
              </a:rPr>
              <a:t>i</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Transmit C</a:t>
            </a:r>
            <a:r>
              <a:rPr lang="en-US" sz="2000" baseline="-25000" dirty="0">
                <a:latin typeface="Arial" pitchFamily="34" charset="0"/>
              </a:rPr>
              <a:t>0</a:t>
            </a:r>
            <a:r>
              <a:rPr lang="en-US" sz="2000" dirty="0">
                <a:latin typeface="Arial" pitchFamily="34" charset="0"/>
              </a:rPr>
              <a:t>, C</a:t>
            </a:r>
            <a:r>
              <a:rPr lang="en-US" sz="2000" baseline="-25000" dirty="0">
                <a:latin typeface="Arial" pitchFamily="34" charset="0"/>
              </a:rPr>
              <a:t>1</a:t>
            </a:r>
            <a:r>
              <a:rPr lang="en-US" sz="2000" dirty="0">
                <a:latin typeface="Arial" pitchFamily="34" charset="0"/>
              </a:rPr>
              <a:t>, …,C</a:t>
            </a:r>
            <a:r>
              <a:rPr lang="en-US" sz="2000" baseline="-25000" dirty="0">
                <a:latin typeface="Arial" pitchFamily="34" charset="0"/>
              </a:rPr>
              <a:t>k</a:t>
            </a:r>
            <a:r>
              <a:rPr lang="en-US" sz="2000" dirty="0">
                <a:latin typeface="Arial" pitchFamily="34" charset="0"/>
              </a:rPr>
              <a:t>.</a:t>
            </a:r>
          </a:p>
          <a:p>
            <a:pPr marL="342900" indent="-342900">
              <a:buFont typeface="Arial" panose="020B0604020202020204" pitchFamily="34" charset="0"/>
              <a:buChar char="•"/>
            </a:pPr>
            <a:r>
              <a:rPr lang="en-US" sz="2000" dirty="0">
                <a:latin typeface="Arial" pitchFamily="34" charset="0"/>
              </a:rPr>
              <a:t> To decrypt C</a:t>
            </a:r>
            <a:r>
              <a:rPr lang="en-US" sz="2000" baseline="-25000" dirty="0">
                <a:latin typeface="Arial" pitchFamily="34" charset="0"/>
              </a:rPr>
              <a:t>0</a:t>
            </a:r>
            <a:r>
              <a:rPr lang="en-US" sz="2000" dirty="0">
                <a:latin typeface="Arial" pitchFamily="34" charset="0"/>
              </a:rPr>
              <a:t>, C</a:t>
            </a:r>
            <a:r>
              <a:rPr lang="en-US" sz="2000" baseline="-25000" dirty="0">
                <a:latin typeface="Arial" pitchFamily="34" charset="0"/>
              </a:rPr>
              <a:t>1</a:t>
            </a:r>
            <a:r>
              <a:rPr lang="en-US" sz="2000" dirty="0">
                <a:latin typeface="Arial" pitchFamily="34" charset="0"/>
              </a:rPr>
              <a:t>, …,C</a:t>
            </a:r>
            <a:r>
              <a:rPr lang="en-US" sz="2000" baseline="-25000" dirty="0">
                <a:latin typeface="Arial" pitchFamily="34" charset="0"/>
              </a:rPr>
              <a:t>k</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P</a:t>
            </a:r>
            <a:r>
              <a:rPr lang="en-US" sz="2000" baseline="-25000" dirty="0">
                <a:latin typeface="Arial" pitchFamily="34" charset="0"/>
              </a:rPr>
              <a:t>i</a:t>
            </a:r>
            <a:r>
              <a:rPr lang="en-US" sz="2000" dirty="0">
                <a:latin typeface="Arial" pitchFamily="34" charset="0"/>
              </a:rPr>
              <a:t>= E</a:t>
            </a:r>
            <a:r>
              <a:rPr lang="en-US" sz="2000" baseline="-25000" dirty="0">
                <a:latin typeface="Arial" pitchFamily="34" charset="0"/>
              </a:rPr>
              <a:t>K</a:t>
            </a:r>
            <a:r>
              <a:rPr lang="en-US" sz="2000" baseline="30000" dirty="0">
                <a:latin typeface="Arial" pitchFamily="34" charset="0"/>
              </a:rPr>
              <a:t>-1</a:t>
            </a:r>
            <a:r>
              <a:rPr lang="en-US" sz="2000" dirty="0">
                <a:latin typeface="Arial" pitchFamily="34" charset="0"/>
              </a:rPr>
              <a:t>(C</a:t>
            </a:r>
            <a:r>
              <a:rPr lang="en-US" sz="2000" baseline="-25000" dirty="0">
                <a:latin typeface="Arial" pitchFamily="34" charset="0"/>
              </a:rPr>
              <a:t>i</a:t>
            </a:r>
            <a:r>
              <a:rPr lang="en-US" sz="2000" dirty="0">
                <a:latin typeface="Arial" pitchFamily="34" charset="0"/>
              </a:rPr>
              <a:t>)⊕C</a:t>
            </a:r>
            <a:r>
              <a:rPr lang="en-US" sz="2000" baseline="-25000" dirty="0">
                <a:latin typeface="Arial" pitchFamily="34" charset="0"/>
              </a:rPr>
              <a:t>i-1</a:t>
            </a:r>
            <a:r>
              <a:rPr lang="en-US" sz="2000" dirty="0">
                <a:latin typeface="Arial" pitchFamily="34" charset="0"/>
              </a:rPr>
              <a:t>, </a:t>
            </a:r>
            <a:r>
              <a:rPr lang="en-US" sz="2000" dirty="0" err="1">
                <a:latin typeface="Arial" pitchFamily="34" charset="0"/>
              </a:rPr>
              <a:t>i</a:t>
            </a:r>
            <a:r>
              <a:rPr lang="en-US" sz="2000" dirty="0">
                <a:latin typeface="Arial" pitchFamily="34" charset="0"/>
              </a:rPr>
              <a:t>= 1,2,…,</a:t>
            </a:r>
            <a:r>
              <a:rPr lang="en-US" sz="2000" dirty="0" err="1">
                <a:latin typeface="Arial" pitchFamily="34" charset="0"/>
              </a:rPr>
              <a:t>k</a:t>
            </a:r>
            <a:endParaRPr lang="en-US" sz="2000" dirty="0">
              <a:latin typeface="Arial" pitchFamily="34" charset="0"/>
            </a:endParaRPr>
          </a:p>
          <a:p>
            <a:pPr marL="800100" lvl="1" indent="-342900">
              <a:buFont typeface="Arial" panose="020B0604020202020204" pitchFamily="34" charset="0"/>
              <a:buChar char="•"/>
            </a:pPr>
            <a:endParaRPr lang="en-US" sz="2000" dirty="0">
              <a:latin typeface="Arial" pitchFamily="34" charset="0"/>
            </a:endParaRPr>
          </a:p>
          <a:p>
            <a:pPr marL="342900" indent="-342900">
              <a:buFont typeface="Arial" panose="020B0604020202020204" pitchFamily="34" charset="0"/>
              <a:buChar char="•"/>
            </a:pPr>
            <a:r>
              <a:rPr lang="en-US" sz="2000" dirty="0">
                <a:latin typeface="Arial" pitchFamily="34" charset="0"/>
              </a:rPr>
              <a:t> Same plaintext block has different encryption depending on </a:t>
            </a:r>
          </a:p>
          <a:p>
            <a:pPr marL="342900" indent="-342900">
              <a:buFont typeface="Arial" panose="020B0604020202020204" pitchFamily="34" charset="0"/>
              <a:buChar char="•"/>
            </a:pPr>
            <a:r>
              <a:rPr lang="en-US" sz="2000" dirty="0">
                <a:latin typeface="Arial" pitchFamily="34" charset="0"/>
              </a:rPr>
              <a:t>  position in message stream.</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6</a:t>
            </a:fld>
            <a:endParaRPr lang="en-US" dirty="0"/>
          </a:p>
        </p:txBody>
      </p:sp>
      <p:sp>
        <p:nvSpPr>
          <p:cNvPr id="190468" name="Rectangle 2"/>
          <p:cNvSpPr>
            <a:spLocks noGrp="1" noChangeArrowheads="1"/>
          </p:cNvSpPr>
          <p:nvPr>
            <p:ph type="title"/>
          </p:nvPr>
        </p:nvSpPr>
        <p:spPr/>
        <p:txBody>
          <a:bodyPr/>
          <a:lstStyle/>
          <a:p>
            <a:r>
              <a:rPr lang="en-US" sz="3200" dirty="0"/>
              <a:t>Mars (Multiplication, Addition, Rotation and Substitution)</a:t>
            </a:r>
          </a:p>
        </p:txBody>
      </p:sp>
      <p:sp>
        <p:nvSpPr>
          <p:cNvPr id="19046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533400" y="2133600"/>
            <a:ext cx="7924800" cy="2246769"/>
          </a:xfrm>
          <a:prstGeom prst="rect">
            <a:avLst/>
          </a:prstGeom>
          <a:noFill/>
          <a:ln w="12700" cap="sq">
            <a:noFill/>
            <a:miter lim="800000"/>
            <a:headEnd/>
            <a:tailEnd/>
          </a:ln>
        </p:spPr>
        <p:txBody>
          <a:bodyPr>
            <a:spAutoFit/>
          </a:bodyPr>
          <a:lstStyle/>
          <a:p>
            <a:pPr marL="457200" indent="-457200"/>
            <a:r>
              <a:rPr lang="en-US" sz="2000" dirty="0">
                <a:latin typeface="Arial" pitchFamily="34" charset="0"/>
              </a:rPr>
              <a:t>Basic Structure</a:t>
            </a:r>
          </a:p>
          <a:p>
            <a:pPr marL="457200" indent="-457200"/>
            <a:endParaRPr lang="en-US" sz="2000" dirty="0">
              <a:latin typeface="Arial" pitchFamily="34" charset="0"/>
            </a:endParaRPr>
          </a:p>
          <a:p>
            <a:pPr marL="914400" lvl="1" indent="-457200">
              <a:buFontTx/>
              <a:buAutoNum type="arabicPeriod"/>
            </a:pPr>
            <a:r>
              <a:rPr lang="en-US" sz="2000" dirty="0">
                <a:latin typeface="Arial" pitchFamily="34" charset="0"/>
              </a:rPr>
              <a:t>Whiten</a:t>
            </a:r>
          </a:p>
          <a:p>
            <a:pPr marL="914400" lvl="1" indent="-457200">
              <a:buFontTx/>
              <a:buAutoNum type="arabicPeriod"/>
            </a:pPr>
            <a:r>
              <a:rPr lang="en-US" sz="2000" dirty="0">
                <a:latin typeface="Arial" pitchFamily="34" charset="0"/>
              </a:rPr>
              <a:t>8 rounds of key independent mixing</a:t>
            </a:r>
          </a:p>
          <a:p>
            <a:pPr marL="914400" lvl="1" indent="-457200">
              <a:buFontTx/>
              <a:buAutoNum type="arabicPeriod"/>
            </a:pPr>
            <a:r>
              <a:rPr lang="en-US" sz="2000" dirty="0">
                <a:latin typeface="Arial" pitchFamily="34" charset="0"/>
              </a:rPr>
              <a:t>16 rounds of keyed </a:t>
            </a:r>
            <a:r>
              <a:rPr lang="en-US" sz="2000" dirty="0" err="1">
                <a:latin typeface="Arial" pitchFamily="34" charset="0"/>
              </a:rPr>
              <a:t>Feistel</a:t>
            </a:r>
            <a:r>
              <a:rPr lang="en-US" sz="2000" dirty="0">
                <a:latin typeface="Arial" pitchFamily="34" charset="0"/>
              </a:rPr>
              <a:t> transforms (2 S-boxes)</a:t>
            </a:r>
          </a:p>
          <a:p>
            <a:pPr marL="914400" lvl="1" indent="-457200">
              <a:buFontTx/>
              <a:buAutoNum type="arabicPeriod"/>
            </a:pPr>
            <a:r>
              <a:rPr lang="en-US" sz="2000" dirty="0">
                <a:latin typeface="Arial" pitchFamily="34" charset="0"/>
              </a:rPr>
              <a:t>8 rounds of key independent mixing</a:t>
            </a:r>
          </a:p>
          <a:p>
            <a:pPr marL="914400" lvl="1" indent="-457200">
              <a:buFontTx/>
              <a:buAutoNum type="arabicPeriod"/>
            </a:pPr>
            <a:r>
              <a:rPr lang="en-US" sz="2000" dirty="0">
                <a:latin typeface="Arial" pitchFamily="34" charset="0"/>
              </a:rPr>
              <a:t>Whiten</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60</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err="1"/>
              <a:t>Joux’s</a:t>
            </a:r>
            <a:r>
              <a:rPr lang="en-US" sz="3600" dirty="0"/>
              <a:t> padding attack on 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450062"/>
            <a:ext cx="8610600" cy="449353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We want to decrypt a block c= c</a:t>
            </a:r>
            <a:r>
              <a:rPr lang="en-US" sz="2000" baseline="-25000" dirty="0">
                <a:latin typeface="Arial" pitchFamily="34" charset="0"/>
              </a:rPr>
              <a:t>1</a:t>
            </a:r>
            <a:r>
              <a:rPr lang="en-US" sz="2000" dirty="0">
                <a:latin typeface="Arial" pitchFamily="34" charset="0"/>
              </a:rPr>
              <a:t>||c</a:t>
            </a:r>
            <a:r>
              <a:rPr lang="en-US" sz="2000" baseline="-25000" dirty="0">
                <a:latin typeface="Arial" pitchFamily="34" charset="0"/>
              </a:rPr>
              <a:t>2</a:t>
            </a:r>
            <a:r>
              <a:rPr lang="en-US" sz="2000" dirty="0">
                <a:latin typeface="Arial" pitchFamily="34" charset="0"/>
              </a:rPr>
              <a:t>…||c</a:t>
            </a:r>
            <a:r>
              <a:rPr lang="en-US" sz="2000" baseline="-25000" dirty="0">
                <a:latin typeface="Arial" pitchFamily="34" charset="0"/>
              </a:rPr>
              <a:t>16</a:t>
            </a:r>
            <a:r>
              <a:rPr lang="en-US" sz="2000" dirty="0">
                <a:latin typeface="Arial" pitchFamily="34" charset="0"/>
              </a:rPr>
              <a:t> corresponding to plaintext p= p</a:t>
            </a:r>
            <a:r>
              <a:rPr lang="en-US" sz="2000" baseline="-25000" dirty="0">
                <a:latin typeface="Arial" pitchFamily="34" charset="0"/>
              </a:rPr>
              <a:t>1</a:t>
            </a:r>
            <a:r>
              <a:rPr lang="en-US" sz="2000" dirty="0">
                <a:latin typeface="Arial" pitchFamily="34" charset="0"/>
              </a:rPr>
              <a:t>||p</a:t>
            </a:r>
            <a:r>
              <a:rPr lang="en-US" sz="2000" baseline="-25000" dirty="0">
                <a:latin typeface="Arial" pitchFamily="34" charset="0"/>
              </a:rPr>
              <a:t>2</a:t>
            </a:r>
            <a:r>
              <a:rPr lang="en-US" sz="2000" dirty="0">
                <a:latin typeface="Arial" pitchFamily="34" charset="0"/>
              </a:rPr>
              <a:t>||…||p</a:t>
            </a:r>
            <a:r>
              <a:rPr lang="en-US" sz="2000" baseline="-25000" dirty="0">
                <a:latin typeface="Arial" pitchFamily="34" charset="0"/>
              </a:rPr>
              <a:t>16</a:t>
            </a:r>
            <a:r>
              <a:rPr lang="en-US" sz="2000" dirty="0">
                <a:latin typeface="Arial" pitchFamily="34" charset="0"/>
              </a:rPr>
              <a:t> which was padded and CBC encrypted. </a:t>
            </a:r>
          </a:p>
          <a:p>
            <a:pPr marL="342900" indent="-342900">
              <a:buFont typeface="Arial" panose="020B0604020202020204" pitchFamily="34" charset="0"/>
              <a:buChar char="•"/>
            </a:pPr>
            <a:r>
              <a:rPr lang="en-US" sz="2000" dirty="0">
                <a:latin typeface="Arial" pitchFamily="34" charset="0"/>
              </a:rPr>
              <a:t> Suppose we have a padding oracle which returns “padding error”  or “success” when we submit a message to decrypt.</a:t>
            </a:r>
            <a:endParaRPr lang="en-US" sz="2000" baseline="-25000" dirty="0">
              <a:latin typeface="Arial" pitchFamily="34" charset="0"/>
            </a:endParaRPr>
          </a:p>
          <a:p>
            <a:pPr marL="342900" indent="-342900">
              <a:buFont typeface="Arial" panose="020B0604020202020204" pitchFamily="34" charset="0"/>
              <a:buChar char="•"/>
            </a:pPr>
            <a:r>
              <a:rPr lang="en-US" sz="2000" baseline="-25000" dirty="0">
                <a:latin typeface="Arial" pitchFamily="34" charset="0"/>
              </a:rPr>
              <a:t> </a:t>
            </a:r>
            <a:r>
              <a:rPr lang="en-US" sz="2000" dirty="0">
                <a:latin typeface="Arial" pitchFamily="34" charset="0"/>
              </a:rPr>
              <a:t>Choose a randomly selected block </a:t>
            </a:r>
            <a:r>
              <a:rPr lang="en-US" sz="2000" dirty="0" err="1">
                <a:latin typeface="Arial" pitchFamily="34" charset="0"/>
              </a:rPr>
              <a:t>r</a:t>
            </a:r>
            <a:r>
              <a:rPr lang="en-US" sz="2000" dirty="0">
                <a:latin typeface="Arial" pitchFamily="34" charset="0"/>
              </a:rPr>
              <a:t>=r</a:t>
            </a:r>
            <a:r>
              <a:rPr lang="en-US" sz="2000" baseline="-25000" dirty="0">
                <a:latin typeface="Arial" pitchFamily="34" charset="0"/>
              </a:rPr>
              <a:t>1</a:t>
            </a:r>
            <a:r>
              <a:rPr lang="en-US" sz="2000" dirty="0">
                <a:latin typeface="Arial" pitchFamily="34" charset="0"/>
              </a:rPr>
              <a:t>||r</a:t>
            </a:r>
            <a:r>
              <a:rPr lang="en-US" sz="2000" baseline="-25000" dirty="0">
                <a:latin typeface="Arial" pitchFamily="34" charset="0"/>
              </a:rPr>
              <a:t>2</a:t>
            </a:r>
            <a:r>
              <a:rPr lang="en-US" sz="2000" dirty="0">
                <a:latin typeface="Arial" pitchFamily="34" charset="0"/>
              </a:rPr>
              <a:t>…||r</a:t>
            </a:r>
            <a:r>
              <a:rPr lang="en-US" sz="2000" baseline="-25000" dirty="0">
                <a:latin typeface="Arial" pitchFamily="34" charset="0"/>
              </a:rPr>
              <a:t>16</a:t>
            </a:r>
            <a:r>
              <a:rPr lang="en-US" sz="2000" dirty="0">
                <a:latin typeface="Arial" pitchFamily="34" charset="0"/>
              </a:rPr>
              <a:t>.</a:t>
            </a:r>
          </a:p>
          <a:p>
            <a:pPr marL="342900" indent="-342900">
              <a:buFont typeface="Arial" panose="020B0604020202020204" pitchFamily="34" charset="0"/>
              <a:buChar char="•"/>
            </a:pPr>
            <a:r>
              <a:rPr lang="en-US" sz="2000" dirty="0">
                <a:latin typeface="Arial" pitchFamily="34" charset="0"/>
              </a:rPr>
              <a:t> Send the oracle the message </a:t>
            </a:r>
            <a:r>
              <a:rPr lang="en-US" sz="2000" dirty="0" err="1">
                <a:latin typeface="Arial" pitchFamily="34" charset="0"/>
              </a:rPr>
              <a:t>r||c</a:t>
            </a:r>
            <a:endParaRPr lang="en-US" sz="2000" dirty="0">
              <a:latin typeface="Arial" pitchFamily="34" charset="0"/>
            </a:endParaRPr>
          </a:p>
          <a:p>
            <a:pPr marL="742950" lvl="1" indent="-285750">
              <a:buFont typeface="Arial" panose="020B0604020202020204" pitchFamily="34" charset="0"/>
              <a:buChar char="•"/>
            </a:pPr>
            <a:r>
              <a:rPr lang="en-US" sz="1800" dirty="0">
                <a:latin typeface="Arial" pitchFamily="34" charset="0"/>
              </a:rPr>
              <a:t> If the oracle returns “success,” r⊕E</a:t>
            </a:r>
            <a:r>
              <a:rPr lang="en-US" sz="1800" baseline="-25000" dirty="0">
                <a:latin typeface="Arial" pitchFamily="34" charset="0"/>
              </a:rPr>
              <a:t>K</a:t>
            </a:r>
            <a:r>
              <a:rPr lang="en-US" sz="1800" baseline="30000" dirty="0">
                <a:latin typeface="Arial" pitchFamily="34" charset="0"/>
              </a:rPr>
              <a:t>-1</a:t>
            </a:r>
            <a:r>
              <a:rPr lang="en-US" sz="1800" dirty="0">
                <a:latin typeface="Arial" pitchFamily="34" charset="0"/>
              </a:rPr>
              <a:t>(c) must be a valid pad.  </a:t>
            </a:r>
          </a:p>
          <a:p>
            <a:pPr marL="1200150" lvl="2" indent="-285750">
              <a:buFont typeface="Arial" panose="020B0604020202020204" pitchFamily="34" charset="0"/>
              <a:buChar char="•"/>
            </a:pPr>
            <a:r>
              <a:rPr lang="en-US" sz="1800" dirty="0">
                <a:latin typeface="Arial" pitchFamily="34" charset="0"/>
              </a:rPr>
              <a:t> Most likely, ???????????????0x80. </a:t>
            </a:r>
          </a:p>
          <a:p>
            <a:pPr marL="1200150" lvl="2" indent="-285750">
              <a:buFont typeface="Arial" panose="020B0604020202020204" pitchFamily="34" charset="0"/>
              <a:buChar char="•"/>
            </a:pPr>
            <a:r>
              <a:rPr lang="en-US" sz="1800" dirty="0">
                <a:latin typeface="Arial" pitchFamily="34" charset="0"/>
              </a:rPr>
              <a:t> Padding could have been 0x80 (0x00*) but that’s easy to incorporate.</a:t>
            </a:r>
          </a:p>
          <a:p>
            <a:pPr marL="1200150" lvl="2" indent="-285750">
              <a:buFont typeface="Arial" panose="020B0604020202020204" pitchFamily="34" charset="0"/>
              <a:buChar char="•"/>
            </a:pPr>
            <a:r>
              <a:rPr lang="en-US" sz="1800" dirty="0">
                <a:latin typeface="Arial" pitchFamily="34" charset="0"/>
              </a:rPr>
              <a:t> So E</a:t>
            </a:r>
            <a:r>
              <a:rPr lang="en-US" sz="1800" baseline="-25000" dirty="0">
                <a:latin typeface="Arial" pitchFamily="34" charset="0"/>
              </a:rPr>
              <a:t>K</a:t>
            </a:r>
            <a:r>
              <a:rPr lang="en-US" sz="1800" baseline="30000" dirty="0">
                <a:latin typeface="Arial" pitchFamily="34" charset="0"/>
              </a:rPr>
              <a:t>-1</a:t>
            </a:r>
            <a:r>
              <a:rPr lang="en-US" sz="1800" dirty="0">
                <a:latin typeface="Arial" pitchFamily="34" charset="0"/>
              </a:rPr>
              <a:t>(c)=</a:t>
            </a:r>
            <a:r>
              <a:rPr lang="en-US" sz="1800" dirty="0" err="1">
                <a:latin typeface="Arial" pitchFamily="34" charset="0"/>
              </a:rPr>
              <a:t>r⊕p</a:t>
            </a:r>
            <a:r>
              <a:rPr lang="en-US" sz="1800" dirty="0">
                <a:latin typeface="Arial" pitchFamily="34" charset="0"/>
              </a:rPr>
              <a:t>=???????????????0x80.  Thus p</a:t>
            </a:r>
            <a:r>
              <a:rPr lang="en-US" sz="1800" baseline="-25000" dirty="0">
                <a:latin typeface="Arial" pitchFamily="34" charset="0"/>
              </a:rPr>
              <a:t>16</a:t>
            </a:r>
            <a:r>
              <a:rPr lang="en-US" sz="1800" dirty="0">
                <a:latin typeface="Arial" pitchFamily="34" charset="0"/>
              </a:rPr>
              <a:t>=r</a:t>
            </a:r>
            <a:r>
              <a:rPr lang="en-US" sz="1800" baseline="-25000" dirty="0">
                <a:latin typeface="Arial" pitchFamily="34" charset="0"/>
              </a:rPr>
              <a:t>16</a:t>
            </a:r>
            <a:r>
              <a:rPr lang="en-US" sz="1800" dirty="0">
                <a:latin typeface="Arial" pitchFamily="34" charset="0"/>
              </a:rPr>
              <a:t>⊕0x80.</a:t>
            </a:r>
          </a:p>
          <a:p>
            <a:pPr marL="742950" lvl="1" indent="-285750">
              <a:buFont typeface="Arial" panose="020B0604020202020204" pitchFamily="34" charset="0"/>
              <a:buChar char="•"/>
            </a:pPr>
            <a:r>
              <a:rPr lang="en-US" sz="1800" dirty="0">
                <a:latin typeface="Arial" pitchFamily="34" charset="0"/>
              </a:rPr>
              <a:t> If oracle returns “padding error”,  bump r</a:t>
            </a:r>
            <a:r>
              <a:rPr lang="en-US" sz="1800" baseline="-25000" dirty="0">
                <a:latin typeface="Arial" pitchFamily="34" charset="0"/>
              </a:rPr>
              <a:t>16</a:t>
            </a:r>
            <a:r>
              <a:rPr lang="en-US" sz="1800" dirty="0">
                <a:latin typeface="Arial" pitchFamily="34" charset="0"/>
              </a:rPr>
              <a:t>. Eventually, we find</a:t>
            </a:r>
          </a:p>
          <a:p>
            <a:pPr marL="742950" lvl="1" indent="-285750">
              <a:buFont typeface="Arial" panose="020B0604020202020204" pitchFamily="34" charset="0"/>
              <a:buChar char="•"/>
            </a:pPr>
            <a:r>
              <a:rPr lang="en-US" sz="1800" dirty="0">
                <a:latin typeface="Arial" pitchFamily="34" charset="0"/>
              </a:rPr>
              <a:t>   p</a:t>
            </a:r>
            <a:r>
              <a:rPr lang="en-US" sz="1800" baseline="-25000" dirty="0">
                <a:latin typeface="Arial" pitchFamily="34" charset="0"/>
              </a:rPr>
              <a:t>16</a:t>
            </a:r>
            <a:r>
              <a:rPr lang="en-US" sz="1800" dirty="0">
                <a:latin typeface="Arial" pitchFamily="34" charset="0"/>
              </a:rPr>
              <a:t>=r</a:t>
            </a:r>
            <a:r>
              <a:rPr lang="en-US" sz="1800" baseline="-25000" dirty="0">
                <a:latin typeface="Arial" pitchFamily="34" charset="0"/>
              </a:rPr>
              <a:t>16</a:t>
            </a:r>
            <a:r>
              <a:rPr lang="en-US" sz="1800" dirty="0">
                <a:latin typeface="Arial" pitchFamily="34" charset="0"/>
              </a:rPr>
              <a:t>⊕0x80 for some r</a:t>
            </a:r>
            <a:r>
              <a:rPr lang="en-US" sz="1800" baseline="-25000" dirty="0">
                <a:latin typeface="Arial" pitchFamily="34" charset="0"/>
              </a:rPr>
              <a:t>16</a:t>
            </a:r>
            <a:r>
              <a:rPr lang="en-US" sz="1800" dirty="0">
                <a:latin typeface="Arial" pitchFamily="34" charset="0"/>
              </a:rPr>
              <a:t>. Thus we find p</a:t>
            </a:r>
            <a:r>
              <a:rPr lang="en-US" sz="1800" baseline="-25000" dirty="0">
                <a:latin typeface="Arial" pitchFamily="34" charset="0"/>
              </a:rPr>
              <a:t>16 </a:t>
            </a:r>
            <a:r>
              <a:rPr lang="en-US" sz="1800" dirty="0">
                <a:latin typeface="Arial" pitchFamily="34" charset="0"/>
              </a:rPr>
              <a:t>in at most 2</a:t>
            </a:r>
            <a:r>
              <a:rPr lang="en-US" sz="1800" baseline="30000" dirty="0">
                <a:latin typeface="Arial" pitchFamily="34" charset="0"/>
              </a:rPr>
              <a:t>8</a:t>
            </a:r>
            <a:r>
              <a:rPr lang="en-US" sz="1800" dirty="0">
                <a:latin typeface="Arial" pitchFamily="34" charset="0"/>
              </a:rPr>
              <a:t> steps.</a:t>
            </a:r>
          </a:p>
          <a:p>
            <a:pPr marL="342900" indent="-342900">
              <a:buFont typeface="Arial" panose="020B0604020202020204" pitchFamily="34" charset="0"/>
              <a:buChar char="•"/>
            </a:pPr>
            <a:r>
              <a:rPr lang="en-US" sz="2000" dirty="0">
                <a:latin typeface="Arial" pitchFamily="34" charset="0"/>
              </a:rPr>
              <a:t> Now set r</a:t>
            </a:r>
            <a:r>
              <a:rPr lang="en-US" sz="2000" baseline="-25000" dirty="0">
                <a:latin typeface="Arial" pitchFamily="34" charset="0"/>
              </a:rPr>
              <a:t>16</a:t>
            </a:r>
            <a:r>
              <a:rPr lang="en-US" sz="2000" dirty="0">
                <a:latin typeface="Arial" pitchFamily="34" charset="0"/>
              </a:rPr>
              <a:t>=r</a:t>
            </a:r>
            <a:r>
              <a:rPr lang="en-US" sz="2000" baseline="-25000" dirty="0">
                <a:latin typeface="Arial" pitchFamily="34" charset="0"/>
              </a:rPr>
              <a:t>16</a:t>
            </a:r>
            <a:r>
              <a:rPr lang="en-US" sz="2000" dirty="0">
                <a:latin typeface="Arial" pitchFamily="34" charset="0"/>
              </a:rPr>
              <a:t>⊕0x80, last plaintext byte will be 0x00.</a:t>
            </a:r>
          </a:p>
          <a:p>
            <a:pPr marL="742950" lvl="1" indent="-285750">
              <a:buFont typeface="Arial" panose="020B0604020202020204" pitchFamily="34" charset="0"/>
              <a:buChar char="•"/>
            </a:pPr>
            <a:r>
              <a:rPr lang="en-US" sz="1800" dirty="0">
                <a:latin typeface="Arial" pitchFamily="34" charset="0"/>
              </a:rPr>
              <a:t> Repeat with r</a:t>
            </a:r>
            <a:r>
              <a:rPr lang="en-US" sz="1800" baseline="-25000" dirty="0">
                <a:latin typeface="Arial" pitchFamily="34" charset="0"/>
              </a:rPr>
              <a:t>15</a:t>
            </a:r>
            <a:r>
              <a:rPr lang="en-US" sz="1800" dirty="0">
                <a:latin typeface="Arial" pitchFamily="34" charset="0"/>
              </a:rPr>
              <a:t> to get p</a:t>
            </a:r>
            <a:r>
              <a:rPr lang="en-US" sz="1800" baseline="-25000" dirty="0">
                <a:latin typeface="Arial" pitchFamily="34" charset="0"/>
              </a:rPr>
              <a:t>15</a:t>
            </a:r>
            <a:r>
              <a:rPr lang="en-US" sz="1800" dirty="0">
                <a:latin typeface="Arial" pitchFamily="34" charset="0"/>
              </a:rPr>
              <a:t>, etc.</a:t>
            </a:r>
          </a:p>
          <a:p>
            <a:pPr marL="342900" indent="-342900">
              <a:buFont typeface="Arial" panose="020B0604020202020204" pitchFamily="34" charset="0"/>
              <a:buChar char="•"/>
            </a:pPr>
            <a:r>
              <a:rPr lang="en-US" sz="2000" dirty="0">
                <a:latin typeface="Arial" pitchFamily="34" charset="0"/>
              </a:rPr>
              <a:t> Decrypting all of </a:t>
            </a:r>
            <a:r>
              <a:rPr lang="en-US" sz="2000" dirty="0" err="1">
                <a:latin typeface="Arial" pitchFamily="34" charset="0"/>
              </a:rPr>
              <a:t>c</a:t>
            </a:r>
            <a:r>
              <a:rPr lang="en-US" sz="2000" dirty="0">
                <a:latin typeface="Arial" pitchFamily="34" charset="0"/>
              </a:rPr>
              <a:t> takes at most 16 </a:t>
            </a:r>
            <a:r>
              <a:rPr lang="en-US" sz="2000" dirty="0" err="1">
                <a:latin typeface="Arial" pitchFamily="34" charset="0"/>
              </a:rPr>
              <a:t>x</a:t>
            </a:r>
            <a:r>
              <a:rPr lang="en-US" sz="2000" dirty="0">
                <a:latin typeface="Arial" pitchFamily="34" charset="0"/>
              </a:rPr>
              <a:t> 2</a:t>
            </a:r>
            <a:r>
              <a:rPr lang="en-US" sz="2000" baseline="30000" dirty="0">
                <a:latin typeface="Arial" pitchFamily="34" charset="0"/>
              </a:rPr>
              <a:t>8</a:t>
            </a:r>
            <a:r>
              <a:rPr lang="en-US" sz="2000" dirty="0">
                <a:latin typeface="Arial" pitchFamily="34" charset="0"/>
              </a:rPr>
              <a:t> oracle calls.</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CTR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72094" y="1600200"/>
            <a:ext cx="8382000" cy="3170099"/>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To encrypt in CTR, given padded input blocks to obtain, P</a:t>
            </a:r>
            <a:r>
              <a:rPr lang="en-US" sz="2000" baseline="-25000" dirty="0">
                <a:latin typeface="Arial" pitchFamily="34" charset="0"/>
              </a:rPr>
              <a:t>1</a:t>
            </a:r>
            <a:r>
              <a:rPr lang="en-US" sz="2000" dirty="0">
                <a:latin typeface="Arial" pitchFamily="34" charset="0"/>
              </a:rPr>
              <a:t>, P</a:t>
            </a:r>
            <a:r>
              <a:rPr lang="en-US" sz="2000" baseline="-25000" dirty="0">
                <a:latin typeface="Arial" pitchFamily="34" charset="0"/>
              </a:rPr>
              <a:t>2</a:t>
            </a:r>
            <a:r>
              <a:rPr lang="en-US" sz="2000" dirty="0">
                <a:latin typeface="Arial" pitchFamily="34" charset="0"/>
              </a:rPr>
              <a:t>, …,</a:t>
            </a:r>
            <a:r>
              <a:rPr lang="en-US" sz="2000" dirty="0" err="1">
                <a:latin typeface="Arial" pitchFamily="34" charset="0"/>
              </a:rPr>
              <a:t>P</a:t>
            </a:r>
            <a:r>
              <a:rPr lang="en-US" sz="2000" baseline="-25000" dirty="0" err="1">
                <a:latin typeface="Arial" pitchFamily="34" charset="0"/>
              </a:rPr>
              <a:t>k</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Generate a random n, 32-byte block IV.</a:t>
            </a:r>
          </a:p>
          <a:p>
            <a:pPr marL="800100" lvl="1" indent="-342900">
              <a:buFont typeface="Arial" panose="020B0604020202020204" pitchFamily="34" charset="0"/>
              <a:buChar char="•"/>
            </a:pPr>
            <a:r>
              <a:rPr lang="en-US" sz="2000" dirty="0">
                <a:latin typeface="Arial" pitchFamily="34" charset="0"/>
              </a:rPr>
              <a:t> CTR</a:t>
            </a:r>
            <a:r>
              <a:rPr lang="en-US" sz="2000" baseline="-25000" dirty="0">
                <a:latin typeface="Arial" pitchFamily="34" charset="0"/>
              </a:rPr>
              <a:t>0</a:t>
            </a:r>
            <a:r>
              <a:rPr lang="en-US" sz="2000" dirty="0">
                <a:latin typeface="Arial" pitchFamily="34" charset="0"/>
              </a:rPr>
              <a:t>=IV||0</a:t>
            </a:r>
            <a:r>
              <a:rPr lang="en-US" sz="2000" baseline="30000" dirty="0">
                <a:latin typeface="Arial" pitchFamily="34" charset="0"/>
              </a:rPr>
              <a:t>32</a:t>
            </a:r>
          </a:p>
          <a:p>
            <a:pPr marL="800100" lvl="1" indent="-342900">
              <a:buFont typeface="Arial" panose="020B0604020202020204" pitchFamily="34" charset="0"/>
              <a:buChar char="•"/>
            </a:pPr>
            <a:r>
              <a:rPr lang="en-US" sz="2000" dirty="0">
                <a:latin typeface="Arial" pitchFamily="34" charset="0"/>
              </a:rPr>
              <a:t> CTR</a:t>
            </a:r>
            <a:r>
              <a:rPr lang="en-US" sz="2000" baseline="-25000" dirty="0">
                <a:latin typeface="Arial" pitchFamily="34" charset="0"/>
              </a:rPr>
              <a:t>i+1</a:t>
            </a:r>
            <a:r>
              <a:rPr lang="en-US" sz="2000" dirty="0">
                <a:latin typeface="Arial" pitchFamily="34" charset="0"/>
              </a:rPr>
              <a:t>=CTR</a:t>
            </a:r>
            <a:r>
              <a:rPr lang="en-US" sz="2000" baseline="-25000" dirty="0">
                <a:latin typeface="Arial" pitchFamily="34" charset="0"/>
              </a:rPr>
              <a:t>i</a:t>
            </a:r>
            <a:r>
              <a:rPr lang="en-US" sz="2000" dirty="0">
                <a:latin typeface="Arial" pitchFamily="34" charset="0"/>
              </a:rPr>
              <a:t>+1</a:t>
            </a:r>
            <a:endParaRPr lang="en-US" sz="2000" baseline="-25000" dirty="0">
              <a:latin typeface="Arial" pitchFamily="34" charset="0"/>
            </a:endParaRP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C</a:t>
            </a:r>
            <a:r>
              <a:rPr lang="en-US" sz="2000" baseline="-25000" dirty="0" err="1">
                <a:latin typeface="Arial" pitchFamily="34" charset="0"/>
              </a:rPr>
              <a:t>i</a:t>
            </a:r>
            <a:r>
              <a:rPr lang="en-US" sz="2000" dirty="0">
                <a:latin typeface="Arial" pitchFamily="34" charset="0"/>
              </a:rPr>
              <a:t>= </a:t>
            </a:r>
            <a:r>
              <a:rPr lang="en-US" sz="2000" dirty="0" err="1">
                <a:latin typeface="Arial" pitchFamily="34" charset="0"/>
              </a:rPr>
              <a:t>E</a:t>
            </a:r>
            <a:r>
              <a:rPr lang="en-US" sz="2000" baseline="-25000" dirty="0" err="1">
                <a:latin typeface="Arial" pitchFamily="34" charset="0"/>
              </a:rPr>
              <a:t>K</a:t>
            </a:r>
            <a:r>
              <a:rPr lang="en-US" sz="2000" dirty="0" err="1">
                <a:latin typeface="Arial" pitchFamily="34" charset="0"/>
              </a:rPr>
              <a:t>(CTR</a:t>
            </a:r>
            <a:r>
              <a:rPr lang="en-US" sz="2000" baseline="-25000" dirty="0" err="1">
                <a:latin typeface="Arial" pitchFamily="34" charset="0"/>
              </a:rPr>
              <a:t>i</a:t>
            </a:r>
            <a:r>
              <a:rPr lang="en-US" sz="2000" dirty="0" err="1">
                <a:latin typeface="Arial" pitchFamily="34" charset="0"/>
              </a:rPr>
              <a:t>)⊕P</a:t>
            </a:r>
            <a:r>
              <a:rPr lang="en-US" sz="2000" baseline="-25000" dirty="0" err="1">
                <a:latin typeface="Arial" pitchFamily="34" charset="0"/>
              </a:rPr>
              <a:t>i</a:t>
            </a:r>
            <a:endParaRPr lang="en-US" sz="2000" dirty="0">
              <a:latin typeface="Arial" pitchFamily="34" charset="0"/>
            </a:endParaRPr>
          </a:p>
          <a:p>
            <a:pPr marL="800100" lvl="1" indent="-342900">
              <a:buFont typeface="Arial" panose="020B0604020202020204" pitchFamily="34" charset="0"/>
              <a:buChar char="•"/>
            </a:pPr>
            <a:r>
              <a:rPr lang="en-US" sz="2000" dirty="0">
                <a:latin typeface="Arial" pitchFamily="34" charset="0"/>
              </a:rPr>
              <a:t> Transmit CTR</a:t>
            </a:r>
            <a:r>
              <a:rPr lang="en-US" sz="2000" baseline="-25000" dirty="0">
                <a:latin typeface="Arial" pitchFamily="34" charset="0"/>
              </a:rPr>
              <a:t>0</a:t>
            </a:r>
            <a:r>
              <a:rPr lang="en-US" sz="2000" dirty="0">
                <a:latin typeface="Arial" pitchFamily="34" charset="0"/>
              </a:rPr>
              <a:t>, C</a:t>
            </a:r>
            <a:r>
              <a:rPr lang="en-US" sz="2000" baseline="-25000" dirty="0">
                <a:latin typeface="Arial" pitchFamily="34" charset="0"/>
              </a:rPr>
              <a:t>1</a:t>
            </a:r>
            <a:r>
              <a:rPr lang="en-US" sz="2000" dirty="0">
                <a:latin typeface="Arial" pitchFamily="34" charset="0"/>
              </a:rPr>
              <a:t>, …,C</a:t>
            </a:r>
            <a:r>
              <a:rPr lang="en-US" sz="2000" baseline="-25000" dirty="0">
                <a:latin typeface="Arial" pitchFamily="34" charset="0"/>
              </a:rPr>
              <a:t>k</a:t>
            </a:r>
            <a:r>
              <a:rPr lang="en-US" sz="2000" dirty="0">
                <a:latin typeface="Arial" pitchFamily="34" charset="0"/>
              </a:rPr>
              <a:t>.</a:t>
            </a:r>
          </a:p>
          <a:p>
            <a:pPr marL="342900" indent="-342900">
              <a:buFont typeface="Arial" panose="020B0604020202020204" pitchFamily="34" charset="0"/>
              <a:buChar char="•"/>
            </a:pPr>
            <a:r>
              <a:rPr lang="en-US" sz="2000" dirty="0">
                <a:latin typeface="Arial" pitchFamily="34" charset="0"/>
              </a:rPr>
              <a:t> To decrypt IV, C</a:t>
            </a:r>
            <a:r>
              <a:rPr lang="en-US" sz="2000" baseline="-25000" dirty="0">
                <a:latin typeface="Arial" pitchFamily="34" charset="0"/>
              </a:rPr>
              <a:t>1</a:t>
            </a:r>
            <a:r>
              <a:rPr lang="en-US" sz="2000" dirty="0">
                <a:latin typeface="Arial" pitchFamily="34" charset="0"/>
              </a:rPr>
              <a:t>, …,C</a:t>
            </a:r>
            <a:r>
              <a:rPr lang="en-US" sz="2000" baseline="-25000" dirty="0">
                <a:latin typeface="Arial" pitchFamily="34" charset="0"/>
              </a:rPr>
              <a:t>k</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P</a:t>
            </a:r>
            <a:r>
              <a:rPr lang="en-US" sz="2000" baseline="-25000" dirty="0">
                <a:latin typeface="Arial" pitchFamily="34" charset="0"/>
              </a:rPr>
              <a:t>i</a:t>
            </a:r>
            <a:r>
              <a:rPr lang="en-US" sz="2000" dirty="0">
                <a:latin typeface="Arial" pitchFamily="34" charset="0"/>
              </a:rPr>
              <a:t>= E</a:t>
            </a:r>
            <a:r>
              <a:rPr lang="en-US" sz="2000" baseline="-25000" dirty="0">
                <a:latin typeface="Arial" pitchFamily="34" charset="0"/>
              </a:rPr>
              <a:t>K</a:t>
            </a:r>
            <a:r>
              <a:rPr lang="en-US" sz="2000" baseline="30000" dirty="0">
                <a:latin typeface="Arial" pitchFamily="34" charset="0"/>
              </a:rPr>
              <a:t> </a:t>
            </a:r>
            <a:r>
              <a:rPr lang="en-US" sz="2000" dirty="0">
                <a:latin typeface="Arial" pitchFamily="34" charset="0"/>
              </a:rPr>
              <a:t>(</a:t>
            </a:r>
            <a:r>
              <a:rPr lang="en-US" sz="2000" dirty="0" err="1">
                <a:latin typeface="Arial" pitchFamily="34" charset="0"/>
              </a:rPr>
              <a:t>CTR</a:t>
            </a:r>
            <a:r>
              <a:rPr lang="en-US" sz="2000" baseline="-25000" dirty="0" err="1">
                <a:latin typeface="Arial" pitchFamily="34" charset="0"/>
              </a:rPr>
              <a:t>i</a:t>
            </a:r>
            <a:r>
              <a:rPr lang="en-US" sz="2000" dirty="0">
                <a:latin typeface="Arial" pitchFamily="34" charset="0"/>
              </a:rPr>
              <a:t>)⊕C</a:t>
            </a:r>
            <a:r>
              <a:rPr lang="en-US" sz="2000" baseline="-25000" dirty="0">
                <a:latin typeface="Arial" pitchFamily="34" charset="0"/>
              </a:rPr>
              <a:t>i</a:t>
            </a:r>
            <a:endParaRPr lang="en-US" sz="2000" dirty="0">
              <a:latin typeface="Arial" pitchFamily="34" charset="0"/>
            </a:endParaRPr>
          </a:p>
          <a:p>
            <a:pPr marL="342900" indent="-342900">
              <a:buFont typeface="Arial" panose="020B0604020202020204" pitchFamily="34" charset="0"/>
              <a:buChar char="•"/>
            </a:pPr>
            <a:r>
              <a:rPr lang="en-US" sz="2000" dirty="0">
                <a:latin typeface="Arial" pitchFamily="34" charset="0"/>
              </a:rPr>
              <a:t> Same plaintext block has different encryption </a:t>
            </a:r>
          </a:p>
          <a:p>
            <a:pPr marL="342900" indent="-342900">
              <a:buFont typeface="Arial" panose="020B0604020202020204" pitchFamily="34" charset="0"/>
              <a:buChar char="•"/>
            </a:pPr>
            <a:r>
              <a:rPr lang="en-US" sz="2000" dirty="0">
                <a:latin typeface="Arial" pitchFamily="34" charset="0"/>
              </a:rPr>
              <a:t>  depending on position in message stream.</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Cryptographic hashes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676400"/>
            <a:ext cx="7788275" cy="2862322"/>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rPr>
              <a:t> Pre-image resistance:</a:t>
            </a:r>
          </a:p>
          <a:p>
            <a:pPr marL="800100" lvl="1" indent="-342900">
              <a:buFont typeface="Arial" panose="020B0604020202020204" pitchFamily="34" charset="0"/>
              <a:buChar char="•"/>
            </a:pPr>
            <a:r>
              <a:rPr lang="en-US" sz="2000" dirty="0">
                <a:latin typeface="Arial" pitchFamily="34" charset="0"/>
              </a:rPr>
              <a:t> Given </a:t>
            </a:r>
            <a:r>
              <a:rPr lang="en-US" sz="2000" dirty="0" err="1">
                <a:latin typeface="Arial" pitchFamily="34" charset="0"/>
              </a:rPr>
              <a:t>y</a:t>
            </a:r>
            <a:r>
              <a:rPr lang="en-US" sz="2000" dirty="0">
                <a:latin typeface="Arial" pitchFamily="34" charset="0"/>
              </a:rPr>
              <a:t>: </a:t>
            </a:r>
            <a:r>
              <a:rPr lang="en-US" sz="2000" dirty="0" err="1">
                <a:latin typeface="Arial" pitchFamily="34" charset="0"/>
              </a:rPr>
              <a:t>y</a:t>
            </a:r>
            <a:r>
              <a:rPr lang="en-US" sz="2000" dirty="0">
                <a:latin typeface="Arial" pitchFamily="34" charset="0"/>
              </a:rPr>
              <a:t>=</a:t>
            </a:r>
            <a:r>
              <a:rPr lang="en-US" sz="2000" dirty="0" err="1">
                <a:latin typeface="Arial" pitchFamily="34" charset="0"/>
              </a:rPr>
              <a:t>h(x</a:t>
            </a:r>
            <a:r>
              <a:rPr lang="en-US" sz="2000" dirty="0">
                <a:latin typeface="Arial" pitchFamily="34" charset="0"/>
              </a:rPr>
              <a:t>), </a:t>
            </a:r>
            <a:r>
              <a:rPr lang="en-US" sz="2000" dirty="0" err="1">
                <a:latin typeface="Arial" pitchFamily="34" charset="0"/>
              </a:rPr>
              <a:t>x</a:t>
            </a:r>
            <a:r>
              <a:rPr lang="en-US" sz="2000" dirty="0">
                <a:latin typeface="Arial" pitchFamily="34" charset="0"/>
              </a:rPr>
              <a:t>, unknown, it is computationally infeasible to compute </a:t>
            </a:r>
            <a:r>
              <a:rPr lang="en-US" sz="2000" dirty="0" err="1">
                <a:latin typeface="Arial" pitchFamily="34" charset="0"/>
              </a:rPr>
              <a:t>x</a:t>
            </a:r>
            <a:endParaRPr lang="en-US" sz="2000" dirty="0">
              <a:latin typeface="Arial" pitchFamily="34" charset="0"/>
            </a:endParaRPr>
          </a:p>
          <a:p>
            <a:pPr marL="342900" indent="-342900">
              <a:buFont typeface="Arial" panose="020B0604020202020204" pitchFamily="34" charset="0"/>
              <a:buChar char="•"/>
            </a:pPr>
            <a:r>
              <a:rPr lang="en-US" sz="2000" dirty="0">
                <a:latin typeface="Arial" pitchFamily="34" charset="0"/>
              </a:rPr>
              <a:t> Second pre-image resistance:</a:t>
            </a:r>
          </a:p>
          <a:p>
            <a:pPr marL="800100" lvl="1" indent="-342900">
              <a:buFont typeface="Arial" panose="020B0604020202020204" pitchFamily="34" charset="0"/>
              <a:buChar char="•"/>
            </a:pPr>
            <a:r>
              <a:rPr lang="en-US" sz="2000" dirty="0">
                <a:latin typeface="Arial" pitchFamily="34" charset="0"/>
              </a:rPr>
              <a:t> Given </a:t>
            </a:r>
            <a:r>
              <a:rPr lang="en-US" sz="2000" dirty="0" err="1">
                <a:latin typeface="Arial" pitchFamily="34" charset="0"/>
              </a:rPr>
              <a:t>y</a:t>
            </a:r>
            <a:r>
              <a:rPr lang="en-US" sz="2000" dirty="0">
                <a:latin typeface="Arial" pitchFamily="34" charset="0"/>
              </a:rPr>
              <a:t> and </a:t>
            </a:r>
            <a:r>
              <a:rPr lang="en-US" sz="2000" dirty="0" err="1">
                <a:latin typeface="Arial" pitchFamily="34" charset="0"/>
              </a:rPr>
              <a:t>x</a:t>
            </a:r>
            <a:r>
              <a:rPr lang="en-US" sz="2000" dirty="0">
                <a:latin typeface="Arial" pitchFamily="34" charset="0"/>
              </a:rPr>
              <a:t> with </a:t>
            </a:r>
            <a:r>
              <a:rPr lang="en-US" sz="2000" dirty="0" err="1">
                <a:latin typeface="Arial" pitchFamily="34" charset="0"/>
              </a:rPr>
              <a:t>y</a:t>
            </a:r>
            <a:r>
              <a:rPr lang="en-US" sz="2000" dirty="0">
                <a:latin typeface="Arial" pitchFamily="34" charset="0"/>
              </a:rPr>
              <a:t>=</a:t>
            </a:r>
            <a:r>
              <a:rPr lang="en-US" sz="2000" dirty="0" err="1">
                <a:latin typeface="Arial" pitchFamily="34" charset="0"/>
              </a:rPr>
              <a:t>h(x</a:t>
            </a:r>
            <a:r>
              <a:rPr lang="en-US" sz="2000" dirty="0">
                <a:latin typeface="Arial" pitchFamily="34" charset="0"/>
              </a:rPr>
              <a:t>), it is computationally infeasible to compute </a:t>
            </a:r>
            <a:r>
              <a:rPr lang="en-US" sz="2000" dirty="0" err="1">
                <a:latin typeface="Arial" pitchFamily="34" charset="0"/>
              </a:rPr>
              <a:t>x’≠x</a:t>
            </a:r>
            <a:r>
              <a:rPr lang="en-US" sz="2000" dirty="0">
                <a:latin typeface="Arial" pitchFamily="34" charset="0"/>
              </a:rPr>
              <a:t>: </a:t>
            </a:r>
            <a:r>
              <a:rPr lang="en-US" sz="2000" dirty="0" err="1">
                <a:latin typeface="Arial" pitchFamily="34" charset="0"/>
              </a:rPr>
              <a:t>h(x</a:t>
            </a:r>
            <a:r>
              <a:rPr lang="en-US" sz="2000" dirty="0">
                <a:latin typeface="Arial" pitchFamily="34" charset="0"/>
              </a:rPr>
              <a:t>)=</a:t>
            </a:r>
            <a:r>
              <a:rPr lang="en-US" sz="2000" dirty="0" err="1">
                <a:latin typeface="Arial" pitchFamily="34" charset="0"/>
              </a:rPr>
              <a:t>h(x</a:t>
            </a:r>
            <a:r>
              <a:rPr lang="en-US" sz="2000" dirty="0">
                <a:latin typeface="Arial" pitchFamily="34" charset="0"/>
              </a:rPr>
              <a:t>’).</a:t>
            </a:r>
          </a:p>
          <a:p>
            <a:pPr marL="342900" indent="-342900">
              <a:buFont typeface="Arial" panose="020B0604020202020204" pitchFamily="34" charset="0"/>
              <a:buChar char="•"/>
            </a:pPr>
            <a:r>
              <a:rPr lang="en-US" sz="2000" dirty="0">
                <a:latin typeface="Arial" pitchFamily="34" charset="0"/>
              </a:rPr>
              <a:t> Collision resistance:</a:t>
            </a:r>
          </a:p>
          <a:p>
            <a:pPr marL="800100" lvl="1" indent="-342900">
              <a:buFont typeface="Arial" panose="020B0604020202020204" pitchFamily="34" charset="0"/>
              <a:buChar char="•"/>
            </a:pPr>
            <a:r>
              <a:rPr lang="en-US" sz="2000" dirty="0">
                <a:latin typeface="Arial" pitchFamily="34" charset="0"/>
              </a:rPr>
              <a:t> It is computationally infeasible to compute </a:t>
            </a:r>
            <a:r>
              <a:rPr lang="en-US" sz="2000" dirty="0" err="1">
                <a:latin typeface="Arial" pitchFamily="34" charset="0"/>
              </a:rPr>
              <a:t>x</a:t>
            </a:r>
            <a:r>
              <a:rPr lang="en-US" sz="2000" dirty="0">
                <a:latin typeface="Arial" pitchFamily="34" charset="0"/>
              </a:rPr>
              <a:t>’ ≠</a:t>
            </a:r>
            <a:r>
              <a:rPr lang="en-US" sz="2000" dirty="0" err="1">
                <a:latin typeface="Arial" pitchFamily="34" charset="0"/>
              </a:rPr>
              <a:t>x</a:t>
            </a:r>
            <a:r>
              <a:rPr lang="en-US" sz="2000" dirty="0">
                <a:latin typeface="Arial" pitchFamily="34" charset="0"/>
              </a:rPr>
              <a:t>:      </a:t>
            </a:r>
            <a:r>
              <a:rPr lang="en-US" sz="2000" dirty="0" err="1">
                <a:latin typeface="Arial" pitchFamily="34" charset="0"/>
              </a:rPr>
              <a:t>h(x</a:t>
            </a:r>
            <a:r>
              <a:rPr lang="en-US" sz="2000" dirty="0">
                <a:latin typeface="Arial" pitchFamily="34" charset="0"/>
              </a:rPr>
              <a:t>)=</a:t>
            </a:r>
            <a:r>
              <a:rPr lang="en-US" sz="2000" dirty="0" err="1">
                <a:latin typeface="Arial" pitchFamily="34" charset="0"/>
              </a:rPr>
              <a:t>h(x</a:t>
            </a:r>
            <a:r>
              <a:rPr lang="en-US" sz="2000" dirty="0">
                <a:latin typeface="Arial" pitchFamily="34"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63</a:t>
            </a:fld>
            <a:endParaRPr lang="en-US" dirty="0"/>
          </a:p>
        </p:txBody>
      </p:sp>
      <p:sp>
        <p:nvSpPr>
          <p:cNvPr id="235524" name="Rectangle 2"/>
          <p:cNvSpPr>
            <a:spLocks noGrp="1" noChangeArrowheads="1"/>
          </p:cNvSpPr>
          <p:nvPr>
            <p:ph type="title"/>
          </p:nvPr>
        </p:nvSpPr>
        <p:spPr>
          <a:xfrm>
            <a:off x="381000" y="76200"/>
            <a:ext cx="8229600" cy="838200"/>
          </a:xfrm>
        </p:spPr>
        <p:txBody>
          <a:bodyPr/>
          <a:lstStyle/>
          <a:p>
            <a:r>
              <a:rPr lang="en-US" sz="3600" dirty="0"/>
              <a:t>What cryptographic hashes good for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152400" y="1219200"/>
            <a:ext cx="8686800" cy="464742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Arial" pitchFamily="34" charset="0"/>
              </a:rPr>
              <a:t> </a:t>
            </a:r>
            <a:r>
              <a:rPr lang="en-US" sz="2000" dirty="0" err="1">
                <a:latin typeface="Arial" pitchFamily="34" charset="0"/>
              </a:rPr>
              <a:t>Unforgeable</a:t>
            </a:r>
            <a:r>
              <a:rPr lang="en-US" sz="2000" dirty="0">
                <a:latin typeface="Arial" pitchFamily="34" charset="0"/>
              </a:rPr>
              <a:t> fixed length identifier</a:t>
            </a:r>
          </a:p>
          <a:p>
            <a:pPr marL="742950" lvl="1" indent="-285750">
              <a:buFont typeface="Arial" panose="020B0604020202020204" pitchFamily="34" charset="0"/>
              <a:buChar char="•"/>
            </a:pPr>
            <a:r>
              <a:rPr lang="en-US" sz="1800" dirty="0">
                <a:latin typeface="Arial" pitchFamily="34" charset="0"/>
              </a:rPr>
              <a:t>If hash(</a:t>
            </a:r>
            <a:r>
              <a:rPr lang="en-US" sz="1800" dirty="0" err="1">
                <a:latin typeface="Arial" pitchFamily="34" charset="0"/>
              </a:rPr>
              <a:t>MyProgram.exe</a:t>
            </a:r>
            <a:r>
              <a:rPr lang="en-US" sz="1800" dirty="0">
                <a:latin typeface="Arial" pitchFamily="34" charset="0"/>
              </a:rPr>
              <a:t>)= x and you find a program </a:t>
            </a:r>
            <a:r>
              <a:rPr lang="en-US" sz="1800" dirty="0" err="1">
                <a:latin typeface="Arial" pitchFamily="34" charset="0"/>
              </a:rPr>
              <a:t>Unknown.exe</a:t>
            </a:r>
            <a:r>
              <a:rPr lang="en-US" sz="1800" dirty="0">
                <a:latin typeface="Arial" pitchFamily="34" charset="0"/>
              </a:rPr>
              <a:t> with hash(</a:t>
            </a:r>
            <a:r>
              <a:rPr lang="en-US" sz="1800" dirty="0" err="1">
                <a:latin typeface="Arial" pitchFamily="34" charset="0"/>
              </a:rPr>
              <a:t>Unknown.exe</a:t>
            </a:r>
            <a:r>
              <a:rPr lang="en-US" sz="1800" dirty="0">
                <a:latin typeface="Arial" pitchFamily="34" charset="0"/>
              </a:rPr>
              <a:t>)= x then </a:t>
            </a:r>
            <a:r>
              <a:rPr lang="en-US" sz="1800" dirty="0" err="1">
                <a:latin typeface="Arial" pitchFamily="34" charset="0"/>
              </a:rPr>
              <a:t>Unknown.exe</a:t>
            </a:r>
            <a:r>
              <a:rPr lang="en-US" sz="1800" dirty="0">
                <a:latin typeface="Arial" pitchFamily="34" charset="0"/>
              </a:rPr>
              <a:t> is </a:t>
            </a:r>
            <a:r>
              <a:rPr lang="en-US" sz="1800" dirty="0" err="1">
                <a:latin typeface="Arial" pitchFamily="34" charset="0"/>
              </a:rPr>
              <a:t>MyProgram.exe</a:t>
            </a:r>
            <a:r>
              <a:rPr lang="en-US" sz="1800" dirty="0">
                <a:latin typeface="Arial" pitchFamily="34" charset="0"/>
              </a:rPr>
              <a:t>.</a:t>
            </a:r>
          </a:p>
          <a:p>
            <a:pPr marL="742950" lvl="1" indent="-285750">
              <a:buFont typeface="Arial" panose="020B0604020202020204" pitchFamily="34" charset="0"/>
              <a:buChar char="•"/>
            </a:pPr>
            <a:r>
              <a:rPr lang="en-US" sz="1800" dirty="0">
                <a:latin typeface="Arial" pitchFamily="34" charset="0"/>
              </a:rPr>
              <a:t>If I make a promise written in ASCII text, </a:t>
            </a:r>
            <a:r>
              <a:rPr lang="en-US" sz="1800" dirty="0" err="1">
                <a:latin typeface="Arial" pitchFamily="34" charset="0"/>
              </a:rPr>
              <a:t>MyPromise.txt</a:t>
            </a:r>
            <a:r>
              <a:rPr lang="en-US" sz="1800" dirty="0">
                <a:latin typeface="Arial" pitchFamily="34" charset="0"/>
              </a:rPr>
              <a:t>, and </a:t>
            </a:r>
            <a:r>
              <a:rPr lang="en-US" sz="1800" dirty="0" err="1">
                <a:latin typeface="Arial" pitchFamily="34" charset="0"/>
              </a:rPr>
              <a:t>Promise</a:t>
            </a:r>
            <a:r>
              <a:rPr lang="en-US" sz="1800" baseline="-25000" dirty="0" err="1">
                <a:latin typeface="Arial" pitchFamily="34" charset="0"/>
              </a:rPr>
              <a:t>Hash</a:t>
            </a:r>
            <a:r>
              <a:rPr lang="en-US" sz="1800" dirty="0">
                <a:latin typeface="Arial" pitchFamily="34" charset="0"/>
              </a:rPr>
              <a:t>= hash(</a:t>
            </a:r>
            <a:r>
              <a:rPr lang="en-US" sz="1800" dirty="0" err="1">
                <a:latin typeface="Arial" pitchFamily="34" charset="0"/>
              </a:rPr>
              <a:t>MyPromise.txt</a:t>
            </a:r>
            <a:r>
              <a:rPr lang="en-US" sz="1800" dirty="0">
                <a:latin typeface="Arial" pitchFamily="34" charset="0"/>
              </a:rPr>
              <a:t>), you and I can give </a:t>
            </a:r>
            <a:r>
              <a:rPr lang="en-US" sz="1800" dirty="0" err="1">
                <a:latin typeface="Arial" pitchFamily="34" charset="0"/>
              </a:rPr>
              <a:t>Promise</a:t>
            </a:r>
            <a:r>
              <a:rPr lang="en-US" sz="1800" baseline="-25000" dirty="0" err="1">
                <a:latin typeface="Arial" pitchFamily="34" charset="0"/>
              </a:rPr>
              <a:t>Hash</a:t>
            </a:r>
            <a:r>
              <a:rPr lang="en-US" sz="1800" dirty="0">
                <a:latin typeface="Arial" pitchFamily="34" charset="0"/>
              </a:rPr>
              <a:t> to an escrow agent without telling them the promise. If we get into a dispute and I claim I never made the promise, you can go to the agent with </a:t>
            </a:r>
            <a:r>
              <a:rPr lang="en-US" sz="1800" dirty="0" err="1">
                <a:latin typeface="Arial" pitchFamily="34" charset="0"/>
              </a:rPr>
              <a:t>IClaimJohnPromised.txt</a:t>
            </a:r>
            <a:r>
              <a:rPr lang="en-US" sz="1800" dirty="0">
                <a:latin typeface="Arial" pitchFamily="34" charset="0"/>
              </a:rPr>
              <a:t> and ask them to hash it, if hash(</a:t>
            </a:r>
            <a:r>
              <a:rPr lang="en-US" sz="1800" dirty="0" err="1">
                <a:latin typeface="Arial" pitchFamily="34" charset="0"/>
              </a:rPr>
              <a:t>IClaimJohnPromised.txt</a:t>
            </a:r>
            <a:r>
              <a:rPr lang="en-US" sz="1800" dirty="0">
                <a:latin typeface="Arial" pitchFamily="34" charset="0"/>
              </a:rPr>
              <a:t>)= </a:t>
            </a:r>
            <a:r>
              <a:rPr lang="en-US" sz="1800" dirty="0" err="1">
                <a:latin typeface="Arial" pitchFamily="34" charset="0"/>
              </a:rPr>
              <a:t>Promise</a:t>
            </a:r>
            <a:r>
              <a:rPr lang="en-US" sz="1800" baseline="-25000" dirty="0" err="1">
                <a:latin typeface="Arial" pitchFamily="34" charset="0"/>
              </a:rPr>
              <a:t>Hash</a:t>
            </a:r>
            <a:r>
              <a:rPr lang="en-US" sz="1800" dirty="0" err="1">
                <a:latin typeface="Arial" pitchFamily="34" charset="0"/>
              </a:rPr>
              <a:t>then</a:t>
            </a:r>
            <a:r>
              <a:rPr lang="en-US" sz="1800" dirty="0">
                <a:latin typeface="Arial" pitchFamily="34" charset="0"/>
              </a:rPr>
              <a:t> you win!</a:t>
            </a:r>
          </a:p>
          <a:p>
            <a:pPr marL="742950" lvl="1" indent="-285750">
              <a:buFont typeface="Arial" panose="020B0604020202020204" pitchFamily="34" charset="0"/>
              <a:buChar char="•"/>
            </a:pPr>
            <a:r>
              <a:rPr lang="en-US" sz="2000" dirty="0">
                <a:latin typeface="Arial" pitchFamily="34" charset="0"/>
              </a:rPr>
              <a:t>Message authentication codes</a:t>
            </a:r>
          </a:p>
          <a:p>
            <a:pPr marL="742950" lvl="1" indent="-285750">
              <a:buFont typeface="Arial" panose="020B0604020202020204" pitchFamily="34" charset="0"/>
              <a:buChar char="•"/>
            </a:pPr>
            <a:r>
              <a:rPr lang="en-US" sz="1800" dirty="0">
                <a:latin typeface="Arial" pitchFamily="34" charset="0"/>
              </a:rPr>
              <a:t> Suppose I send you an encrypted message, C and you decrypt it as P.  </a:t>
            </a:r>
          </a:p>
          <a:p>
            <a:pPr marL="742950" lvl="1" indent="-285750">
              <a:buFont typeface="Arial" panose="020B0604020202020204" pitchFamily="34" charset="0"/>
              <a:buChar char="•"/>
            </a:pPr>
            <a:r>
              <a:rPr lang="en-US" sz="1800" dirty="0">
                <a:latin typeface="Arial" pitchFamily="34" charset="0"/>
              </a:rPr>
              <a:t> How do you know the cipher text wasn’t tampered with?</a:t>
            </a:r>
          </a:p>
          <a:p>
            <a:pPr marL="742950" lvl="1" indent="-285750">
              <a:buFont typeface="Arial" panose="020B0604020202020204" pitchFamily="34" charset="0"/>
              <a:buChar char="•"/>
            </a:pPr>
            <a:r>
              <a:rPr lang="en-US" sz="1800" dirty="0">
                <a:latin typeface="Arial" pitchFamily="34" charset="0"/>
              </a:rPr>
              <a:t> I also send </a:t>
            </a:r>
            <a:r>
              <a:rPr lang="en-US" sz="1800" dirty="0" err="1">
                <a:latin typeface="Arial" pitchFamily="34" charset="0"/>
              </a:rPr>
              <a:t>Hash(K</a:t>
            </a:r>
            <a:r>
              <a:rPr lang="en-US" sz="1800" baseline="-25000" dirty="0" err="1">
                <a:latin typeface="Arial" pitchFamily="34" charset="0"/>
              </a:rPr>
              <a:t>integrity</a:t>
            </a:r>
            <a:r>
              <a:rPr lang="en-US" sz="1800" dirty="0" err="1">
                <a:latin typeface="Arial" pitchFamily="34" charset="0"/>
              </a:rPr>
              <a:t>||C</a:t>
            </a:r>
            <a:r>
              <a:rPr lang="en-US" sz="1800" dirty="0">
                <a:latin typeface="Arial" pitchFamily="34" charset="0"/>
              </a:rPr>
              <a:t>). </a:t>
            </a:r>
            <a:r>
              <a:rPr lang="en-US" sz="1800" dirty="0" err="1">
                <a:latin typeface="Arial" pitchFamily="34" charset="0"/>
              </a:rPr>
              <a:t>K</a:t>
            </a:r>
            <a:r>
              <a:rPr lang="en-US" sz="1800" baseline="-25000" dirty="0" err="1">
                <a:latin typeface="Arial" pitchFamily="34" charset="0"/>
              </a:rPr>
              <a:t>integrity</a:t>
            </a:r>
            <a:r>
              <a:rPr lang="en-US" sz="1800" baseline="-25000" dirty="0">
                <a:latin typeface="Arial" pitchFamily="34" charset="0"/>
              </a:rPr>
              <a:t> </a:t>
            </a:r>
            <a:r>
              <a:rPr lang="en-US" sz="1800" dirty="0">
                <a:latin typeface="Arial" pitchFamily="34" charset="0"/>
              </a:rPr>
              <a:t>is another secret key you and I share. </a:t>
            </a:r>
          </a:p>
          <a:p>
            <a:pPr marL="742950" lvl="1" indent="-285750">
              <a:buFont typeface="Arial" panose="020B0604020202020204" pitchFamily="34" charset="0"/>
              <a:buChar char="•"/>
            </a:pPr>
            <a:r>
              <a:rPr lang="en-US" sz="1800" dirty="0">
                <a:latin typeface="Arial" pitchFamily="34" charset="0"/>
              </a:rPr>
              <a:t>  If you compute </a:t>
            </a:r>
            <a:r>
              <a:rPr lang="en-US" sz="1800" dirty="0" err="1">
                <a:latin typeface="Arial" pitchFamily="34" charset="0"/>
              </a:rPr>
              <a:t>Hash(K</a:t>
            </a:r>
            <a:r>
              <a:rPr lang="en-US" sz="1800" baseline="-25000" dirty="0" err="1">
                <a:latin typeface="Arial" pitchFamily="34" charset="0"/>
              </a:rPr>
              <a:t>integrity</a:t>
            </a:r>
            <a:r>
              <a:rPr lang="en-US" sz="1800" dirty="0" err="1">
                <a:latin typeface="Arial" pitchFamily="34" charset="0"/>
              </a:rPr>
              <a:t>||C</a:t>
            </a:r>
            <a:r>
              <a:rPr lang="en-US" sz="1800" dirty="0">
                <a:latin typeface="Arial" pitchFamily="34" charset="0"/>
              </a:rPr>
              <a:t>) after receiving the message and it’s the </a:t>
            </a:r>
          </a:p>
          <a:p>
            <a:pPr marL="742950" lvl="1" indent="-285750">
              <a:buFont typeface="Arial" panose="020B0604020202020204" pitchFamily="34" charset="0"/>
              <a:buChar char="•"/>
            </a:pPr>
            <a:r>
              <a:rPr lang="en-US" sz="1800" dirty="0">
                <a:latin typeface="Arial" pitchFamily="34" charset="0"/>
              </a:rPr>
              <a:t>  same as the hash I sent, the message was correctly transmitted (and the </a:t>
            </a:r>
          </a:p>
          <a:p>
            <a:pPr marL="742950" lvl="1" indent="-285750">
              <a:buFont typeface="Arial" panose="020B0604020202020204" pitchFamily="34" charset="0"/>
              <a:buChar char="•"/>
            </a:pPr>
            <a:r>
              <a:rPr lang="en-US" sz="1800" dirty="0">
                <a:latin typeface="Arial" pitchFamily="34" charset="0"/>
              </a:rPr>
              <a:t>  corresponding plaintext is correct).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64</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752600"/>
            <a:ext cx="84582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Padded message to hash is M= m[0], m[1],…</a:t>
            </a:r>
            <a:r>
              <a:rPr lang="en-US" sz="2000" dirty="0" err="1">
                <a:latin typeface="Arial" pitchFamily="34" charset="0"/>
              </a:rPr>
              <a:t>m[k</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H[0] = IV</a:t>
            </a:r>
          </a:p>
          <a:p>
            <a:pPr marL="800100" lvl="1" indent="-342900">
              <a:buFont typeface="Arial" panose="020B0604020202020204" pitchFamily="34" charset="0"/>
              <a:buChar char="•"/>
            </a:pPr>
            <a:r>
              <a:rPr lang="en-US" sz="2000" dirty="0">
                <a:latin typeface="Arial" pitchFamily="34" charset="0"/>
              </a:rPr>
              <a:t> H[i+1]= </a:t>
            </a:r>
            <a:r>
              <a:rPr lang="en-US" sz="2000" dirty="0" err="1">
                <a:latin typeface="Arial" pitchFamily="34" charset="0"/>
              </a:rPr>
              <a:t>E</a:t>
            </a:r>
            <a:r>
              <a:rPr lang="en-US" sz="2000" baseline="-25000" dirty="0" err="1">
                <a:latin typeface="Arial" pitchFamily="34" charset="0"/>
              </a:rPr>
              <a:t>m[i]</a:t>
            </a:r>
            <a:r>
              <a:rPr lang="en-US" sz="2000" dirty="0" err="1">
                <a:latin typeface="Arial" pitchFamily="34" charset="0"/>
              </a:rPr>
              <a:t>(H[i])⊕H[i</a:t>
            </a:r>
            <a:r>
              <a:rPr lang="en-US" sz="2000" dirty="0">
                <a:latin typeface="Arial" pitchFamily="34" charset="0"/>
              </a:rPr>
              <a:t>]</a:t>
            </a:r>
          </a:p>
          <a:p>
            <a:pPr marL="800100" lvl="1" indent="-342900">
              <a:buFont typeface="Arial" panose="020B0604020202020204" pitchFamily="34" charset="0"/>
              <a:buChar char="•"/>
            </a:pPr>
            <a:r>
              <a:rPr lang="en-US" sz="2000" dirty="0">
                <a:latin typeface="Arial" pitchFamily="34" charset="0"/>
              </a:rPr>
              <a:t> Hash value is H[k].</a:t>
            </a:r>
          </a:p>
          <a:p>
            <a:pPr marL="342900" indent="-342900">
              <a:buFont typeface="Arial" panose="020B0604020202020204" pitchFamily="34" charset="0"/>
              <a:buChar char="•"/>
            </a:pPr>
            <a:r>
              <a:rPr lang="en-US" sz="2000" dirty="0">
                <a:latin typeface="Arial" pitchFamily="34" charset="0"/>
              </a:rPr>
              <a:t> Coppersmith (85) showed that H[i+1]= E</a:t>
            </a:r>
            <a:r>
              <a:rPr lang="en-US" sz="2000" baseline="-25000" dirty="0">
                <a:latin typeface="Arial" pitchFamily="34" charset="0"/>
              </a:rPr>
              <a:t>m[i]</a:t>
            </a:r>
            <a:r>
              <a:rPr lang="en-US" sz="2000" dirty="0">
                <a:latin typeface="Arial" pitchFamily="34" charset="0"/>
              </a:rPr>
              <a:t>(H[i]) was </a:t>
            </a:r>
          </a:p>
          <a:p>
            <a:pPr marL="342900" indent="-342900">
              <a:buFont typeface="Arial" panose="020B0604020202020204" pitchFamily="34" charset="0"/>
              <a:buChar char="•"/>
            </a:pPr>
            <a:r>
              <a:rPr lang="en-US" sz="2000" dirty="0">
                <a:latin typeface="Arial" pitchFamily="34" charset="0"/>
              </a:rPr>
              <a:t>   susceptible to collision attacks</a:t>
            </a:r>
          </a:p>
          <a:p>
            <a:pPr marL="342900" indent="-342900">
              <a:buFont typeface="Arial" panose="020B0604020202020204" pitchFamily="34" charset="0"/>
              <a:buChar char="•"/>
            </a:pPr>
            <a:r>
              <a:rPr lang="en-US" sz="2000" dirty="0">
                <a:latin typeface="Arial" pitchFamily="34" charset="0"/>
              </a:rPr>
              <a:t> This hash construction takes an arbitrarily long set of bits </a:t>
            </a:r>
          </a:p>
          <a:p>
            <a:pPr marL="342900" indent="-342900">
              <a:buFont typeface="Arial" panose="020B0604020202020204" pitchFamily="34" charset="0"/>
              <a:buChar char="•"/>
            </a:pPr>
            <a:r>
              <a:rPr lang="en-US" sz="2000" dirty="0">
                <a:latin typeface="Arial" pitchFamily="34" charset="0"/>
              </a:rPr>
              <a:t>  and maps it to an 8n-bit binary string.</a:t>
            </a:r>
          </a:p>
        </p:txBody>
      </p:sp>
      <p:sp>
        <p:nvSpPr>
          <p:cNvPr id="10" name="Date Placeholder 9"/>
          <p:cNvSpPr>
            <a:spLocks noGrp="1"/>
          </p:cNvSpPr>
          <p:nvPr>
            <p:ph type="dt" sz="half" idx="10"/>
          </p:nvPr>
        </p:nvSpPr>
        <p:spPr/>
        <p:txBody>
          <a:bodyPr/>
          <a:lstStyle/>
          <a:p>
            <a:pPr>
              <a:defRPr/>
            </a:pPr>
            <a:r>
              <a:rPr lang="en-US" dirty="0"/>
              <a:t>JLM 20110129</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65</a:t>
            </a:fld>
            <a:endParaRPr lang="en-US" dirty="0"/>
          </a:p>
        </p:txBody>
      </p:sp>
      <p:sp>
        <p:nvSpPr>
          <p:cNvPr id="235524" name="Rectangle 2"/>
          <p:cNvSpPr>
            <a:spLocks noGrp="1" noChangeArrowheads="1"/>
          </p:cNvSpPr>
          <p:nvPr>
            <p:ph type="title"/>
          </p:nvPr>
        </p:nvSpPr>
        <p:spPr>
          <a:xfrm>
            <a:off x="685800" y="76200"/>
            <a:ext cx="7772400" cy="838200"/>
          </a:xfrm>
        </p:spPr>
        <p:txBody>
          <a:bodyPr/>
          <a:lstStyle/>
          <a:p>
            <a:r>
              <a:rPr lang="en-US" sz="3600" dirty="0"/>
              <a:t>Hash 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304800" y="2099608"/>
            <a:ext cx="8458200"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Extension attack: </a:t>
            </a:r>
          </a:p>
          <a:p>
            <a:pPr lvl="1"/>
            <a:r>
              <a:rPr lang="en-US" sz="2000" dirty="0">
                <a:latin typeface="Arial" pitchFamily="34" charset="0"/>
              </a:rPr>
              <a:t>Without padding, hash(a)=hash(b) </a:t>
            </a:r>
            <a:r>
              <a:rPr lang="en-US" sz="2000" dirty="0">
                <a:latin typeface="Arial" pitchFamily="34" charset="0"/>
                <a:sym typeface="Wingdings"/>
              </a:rPr>
              <a:t> hash(a||c)=hash(b||c).</a:t>
            </a:r>
          </a:p>
          <a:p>
            <a:pPr marL="342900" indent="-342900">
              <a:buFont typeface="Arial" panose="020B0604020202020204" pitchFamily="34" charset="0"/>
              <a:buChar char="•"/>
            </a:pPr>
            <a:r>
              <a:rPr lang="en-US" sz="2000" dirty="0">
                <a:latin typeface="Arial" pitchFamily="34" charset="0"/>
                <a:sym typeface="Wingdings"/>
              </a:rPr>
              <a:t> Hash pad scheme: </a:t>
            </a:r>
          </a:p>
          <a:p>
            <a:pPr lvl="1"/>
            <a:r>
              <a:rPr lang="en-US" sz="2000" dirty="0">
                <a:latin typeface="Arial" pitchFamily="34" charset="0"/>
                <a:sym typeface="Wingdings"/>
              </a:rPr>
              <a:t>Append 0x80 (0x00*) like block cipher except for last </a:t>
            </a:r>
          </a:p>
          <a:p>
            <a:pPr lvl="1"/>
            <a:r>
              <a:rPr lang="en-US" sz="2000" dirty="0">
                <a:latin typeface="Arial" pitchFamily="34" charset="0"/>
                <a:sym typeface="Wingdings"/>
              </a:rPr>
              <a:t>64-bits then append message length size (64 bits)</a:t>
            </a:r>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19748"/>
            <a:ext cx="8458200" cy="409342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E(k,m</a:t>
            </a:r>
            <a:r>
              <a:rPr lang="en-US" sz="2000" dirty="0">
                <a:latin typeface="Arial" pitchFamily="34" charset="0"/>
              </a:rPr>
              <a:t>) acts as a “compression function.”</a:t>
            </a:r>
          </a:p>
          <a:p>
            <a:pPr marL="342900" indent="-342900">
              <a:buFont typeface="Arial" panose="020B0604020202020204" pitchFamily="34" charset="0"/>
              <a:buChar char="•"/>
            </a:pPr>
            <a:r>
              <a:rPr lang="en-US" sz="2000" dirty="0">
                <a:latin typeface="Arial" pitchFamily="34" charset="0"/>
              </a:rPr>
              <a:t> Ideal cipher:  For random </a:t>
            </a:r>
            <a:r>
              <a:rPr lang="en-US" sz="2000" dirty="0" err="1">
                <a:latin typeface="Arial" pitchFamily="34" charset="0"/>
              </a:rPr>
              <a:t>k</a:t>
            </a:r>
            <a:r>
              <a:rPr lang="en-US" sz="2000" dirty="0">
                <a:latin typeface="Arial" pitchFamily="34" charset="0"/>
              </a:rPr>
              <a:t>, </a:t>
            </a:r>
            <a:r>
              <a:rPr lang="en-US" sz="2000" dirty="0" err="1">
                <a:latin typeface="Arial" pitchFamily="34" charset="0"/>
              </a:rPr>
              <a:t>x</a:t>
            </a:r>
            <a:r>
              <a:rPr lang="en-US" sz="2000" dirty="0">
                <a:latin typeface="Arial" pitchFamily="34" charset="0"/>
              </a:rPr>
              <a:t> </a:t>
            </a:r>
            <a:r>
              <a:rPr lang="en-US" sz="2000" dirty="0" err="1">
                <a:latin typeface="Arial" pitchFamily="34" charset="0"/>
                <a:sym typeface="Wingdings"/>
              </a:rPr>
              <a:t></a:t>
            </a:r>
            <a:r>
              <a:rPr lang="en-US" sz="2000" dirty="0" err="1">
                <a:latin typeface="Arial" pitchFamily="34" charset="0"/>
              </a:rPr>
              <a:t>E(k</a:t>
            </a:r>
            <a:r>
              <a:rPr lang="en-US" sz="2000" dirty="0">
                <a:latin typeface="Arial" pitchFamily="34" charset="0"/>
              </a:rPr>
              <a:t>, </a:t>
            </a:r>
            <a:r>
              <a:rPr lang="en-US" sz="2000" dirty="0" err="1">
                <a:latin typeface="Arial" pitchFamily="34" charset="0"/>
              </a:rPr>
              <a:t>x</a:t>
            </a:r>
            <a:r>
              <a:rPr lang="en-US" sz="2000" dirty="0">
                <a:latin typeface="Arial" pitchFamily="34" charset="0"/>
              </a:rPr>
              <a:t>) acts like a random</a:t>
            </a:r>
          </a:p>
          <a:p>
            <a:pPr marL="342900" indent="-342900">
              <a:buFont typeface="Arial" panose="020B0604020202020204" pitchFamily="34" charset="0"/>
              <a:buChar char="•"/>
            </a:pPr>
            <a:r>
              <a:rPr lang="en-US" sz="2000" dirty="0">
                <a:latin typeface="Arial" pitchFamily="34" charset="0"/>
              </a:rPr>
              <a:t>  permutation. Consequence: each of the possible 2</a:t>
            </a:r>
            <a:r>
              <a:rPr lang="en-US" sz="2000" baseline="30000" dirty="0">
                <a:latin typeface="Arial" pitchFamily="34" charset="0"/>
              </a:rPr>
              <a:t>n</a:t>
            </a:r>
            <a:r>
              <a:rPr lang="en-US" sz="2000" dirty="0">
                <a:latin typeface="Arial" pitchFamily="34" charset="0"/>
              </a:rPr>
              <a:t> images is equally likely </a:t>
            </a:r>
          </a:p>
          <a:p>
            <a:pPr marL="342900" indent="-342900">
              <a:buFont typeface="Arial" panose="020B0604020202020204" pitchFamily="34" charset="0"/>
              <a:buChar char="•"/>
            </a:pPr>
            <a:r>
              <a:rPr lang="en-US" sz="2000" dirty="0">
                <a:latin typeface="Arial" pitchFamily="34" charset="0"/>
              </a:rPr>
              <a:t> For Davis Meyer: </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Pr[E(m,h)⊕h</a:t>
            </a:r>
            <a:r>
              <a:rPr lang="en-US" sz="2000" dirty="0">
                <a:latin typeface="Arial" pitchFamily="34" charset="0"/>
              </a:rPr>
              <a:t>= </a:t>
            </a:r>
            <a:r>
              <a:rPr lang="en-US" sz="2000" dirty="0" err="1">
                <a:latin typeface="Arial" pitchFamily="34" charset="0"/>
              </a:rPr>
              <a:t>h</a:t>
            </a:r>
            <a:r>
              <a:rPr lang="en-US" sz="2000" dirty="0">
                <a:latin typeface="Arial" pitchFamily="34" charset="0"/>
              </a:rPr>
              <a:t>’]=</a:t>
            </a:r>
            <a:r>
              <a:rPr lang="en-US" sz="2000" dirty="0" err="1">
                <a:latin typeface="Arial" pitchFamily="34" charset="0"/>
              </a:rPr>
              <a:t>Pr[E(m,h</a:t>
            </a:r>
            <a:r>
              <a:rPr lang="en-US" sz="2000" dirty="0">
                <a:latin typeface="Arial" pitchFamily="34" charset="0"/>
              </a:rPr>
              <a:t>)= </a:t>
            </a:r>
            <a:r>
              <a:rPr lang="en-US" sz="2000" dirty="0" err="1">
                <a:latin typeface="Arial" pitchFamily="34" charset="0"/>
              </a:rPr>
              <a:t>h’⊕h</a:t>
            </a:r>
            <a:r>
              <a:rPr lang="en-US" sz="2000" dirty="0">
                <a:latin typeface="Arial" pitchFamily="34" charset="0"/>
              </a:rPr>
              <a:t>]=</a:t>
            </a:r>
            <a:r>
              <a:rPr lang="en-US" sz="2000" dirty="0" err="1">
                <a:latin typeface="Arial" pitchFamily="34" charset="0"/>
              </a:rPr>
              <a:t>Pr[E(m,h</a:t>
            </a:r>
            <a:r>
              <a:rPr lang="en-US" sz="2000" dirty="0">
                <a:latin typeface="Arial" pitchFamily="34" charset="0"/>
              </a:rPr>
              <a:t>)= </a:t>
            </a:r>
            <a:r>
              <a:rPr lang="en-US" sz="2000" dirty="0" err="1">
                <a:latin typeface="Arial" pitchFamily="34" charset="0"/>
              </a:rPr>
              <a:t>h</a:t>
            </a:r>
            <a:r>
              <a:rPr lang="en-US" sz="2000" dirty="0">
                <a:latin typeface="Arial" pitchFamily="34" charset="0"/>
              </a:rPr>
              <a:t>’’]= 2</a:t>
            </a:r>
            <a:r>
              <a:rPr lang="en-US" sz="2000" baseline="30000" dirty="0">
                <a:latin typeface="Arial" pitchFamily="34" charset="0"/>
              </a:rPr>
              <a:t>-n</a:t>
            </a:r>
            <a:r>
              <a:rPr lang="en-US" sz="2000" dirty="0">
                <a:latin typeface="Arial" pitchFamily="34" charset="0"/>
              </a:rPr>
              <a:t>.</a:t>
            </a:r>
          </a:p>
          <a:p>
            <a:pPr marL="342900"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Pr</a:t>
            </a:r>
            <a:r>
              <a:rPr lang="en-US" sz="2000" dirty="0">
                <a:latin typeface="Arial" pitchFamily="34" charset="0"/>
              </a:rPr>
              <a:t>[E(</a:t>
            </a:r>
            <a:r>
              <a:rPr lang="en-US" sz="2000" dirty="0" err="1">
                <a:latin typeface="Arial" pitchFamily="34" charset="0"/>
              </a:rPr>
              <a:t>m,h</a:t>
            </a:r>
            <a:r>
              <a:rPr lang="en-US" sz="2000" dirty="0">
                <a:latin typeface="Arial" pitchFamily="34" charset="0"/>
              </a:rPr>
              <a:t>)⊕h=E(</a:t>
            </a:r>
            <a:r>
              <a:rPr lang="en-US" sz="2000" dirty="0" err="1">
                <a:latin typeface="Arial" pitchFamily="34" charset="0"/>
              </a:rPr>
              <a:t>m,h</a:t>
            </a:r>
            <a:r>
              <a:rPr lang="en-US" sz="2000" dirty="0">
                <a:latin typeface="Arial" pitchFamily="34" charset="0"/>
              </a:rPr>
              <a:t>’)⊕h’]= 2</a:t>
            </a:r>
            <a:r>
              <a:rPr lang="en-US" sz="2000" baseline="30000" dirty="0">
                <a:latin typeface="Arial" pitchFamily="34" charset="0"/>
              </a:rPr>
              <a:t>-n/2</a:t>
            </a:r>
            <a:r>
              <a:rPr lang="en-US" sz="2000" dirty="0">
                <a:latin typeface="Arial" pitchFamily="34" charset="0"/>
              </a:rPr>
              <a:t> (</a:t>
            </a:r>
            <a:r>
              <a:rPr lang="en-US" sz="2000" dirty="0" err="1">
                <a:latin typeface="Arial" pitchFamily="34" charset="0"/>
              </a:rPr>
              <a:t>Rogaway</a:t>
            </a:r>
            <a:r>
              <a:rPr lang="en-US" sz="2000" dirty="0">
                <a:latin typeface="Arial" pitchFamily="34" charset="0"/>
              </a:rPr>
              <a:t>-Shrimpton).</a:t>
            </a:r>
          </a:p>
          <a:p>
            <a:pPr marL="342900" indent="-342900">
              <a:buFont typeface="Arial" panose="020B0604020202020204" pitchFamily="34" charset="0"/>
              <a:buChar char="•"/>
            </a:pPr>
            <a:r>
              <a:rPr lang="en-US" sz="2000" dirty="0">
                <a:latin typeface="Arial" pitchFamily="34" charset="0"/>
              </a:rPr>
              <a:t> Collision resistance can be no better than 2</a:t>
            </a:r>
            <a:r>
              <a:rPr lang="en-US" sz="2000" baseline="30000" dirty="0">
                <a:latin typeface="Arial" pitchFamily="34" charset="0"/>
              </a:rPr>
              <a:t>-n/2</a:t>
            </a:r>
            <a:r>
              <a:rPr lang="en-US" sz="2000" dirty="0">
                <a:latin typeface="Arial" pitchFamily="34" charset="0"/>
              </a:rPr>
              <a:t>: </a:t>
            </a:r>
          </a:p>
          <a:p>
            <a:pPr marL="800100" lvl="1" indent="-342900">
              <a:buFont typeface="Arial" panose="020B0604020202020204" pitchFamily="34" charset="0"/>
              <a:buChar char="•"/>
            </a:pPr>
            <a:r>
              <a:rPr lang="en-US" sz="2000" dirty="0">
                <a:latin typeface="Arial" pitchFamily="34" charset="0"/>
              </a:rPr>
              <a:t>If there are N distinct outputs of a hash and the has function is “perfectly random,” after 2 output, the probability that the second pick is not the same as the first is (1-1/N).  After k picks, the probability of “non-collision” is (1-1/N)(1-2/N)…(1-(k-1)/N)≈1-exp(-k</a:t>
            </a:r>
            <a:r>
              <a:rPr lang="en-US" sz="2000" baseline="30000" dirty="0">
                <a:latin typeface="Arial" pitchFamily="34" charset="0"/>
              </a:rPr>
              <a:t>2</a:t>
            </a:r>
            <a:r>
              <a:rPr lang="en-US" sz="2000" dirty="0">
                <a:latin typeface="Arial" pitchFamily="34" charset="0"/>
              </a:rPr>
              <a:t>/(2n)).  This is about ½ when </a:t>
            </a:r>
            <a:r>
              <a:rPr lang="en-US" sz="2000" dirty="0" err="1">
                <a:latin typeface="Arial" pitchFamily="34" charset="0"/>
              </a:rPr>
              <a:t>k</a:t>
            </a:r>
            <a:r>
              <a:rPr lang="en-US" sz="2000" dirty="0">
                <a:latin typeface="Arial" pitchFamily="34" charset="0"/>
              </a:rPr>
              <a:t>= N</a:t>
            </a:r>
            <a:r>
              <a:rPr lang="en-US" sz="2000" baseline="30000" dirty="0">
                <a:latin typeface="Arial" pitchFamily="34" charset="0"/>
              </a:rPr>
              <a:t>1/2</a:t>
            </a:r>
            <a:r>
              <a:rPr lang="en-US" sz="2000" dirty="0">
                <a:latin typeface="Arial" pitchFamily="34"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67</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Authenticated Encryption</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371600"/>
            <a:ext cx="7788275" cy="433965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Arial" pitchFamily="34" charset="0"/>
              </a:rPr>
              <a:t> Example with CTR mode</a:t>
            </a:r>
          </a:p>
          <a:p>
            <a:pPr marL="800100" lvl="1" indent="-342900">
              <a:buFont typeface="Arial" panose="020B0604020202020204" pitchFamily="34" charset="0"/>
              <a:buChar char="•"/>
            </a:pPr>
            <a:r>
              <a:rPr lang="en-US" sz="2400" dirty="0">
                <a:latin typeface="Arial" pitchFamily="34" charset="0"/>
              </a:rPr>
              <a:t> </a:t>
            </a:r>
            <a:r>
              <a:rPr lang="en-US" sz="2000" dirty="0">
                <a:latin typeface="Arial" pitchFamily="34" charset="0"/>
              </a:rPr>
              <a:t>Added input blocks to obtain, P</a:t>
            </a:r>
            <a:r>
              <a:rPr lang="en-US" sz="2000" baseline="-25000" dirty="0">
                <a:latin typeface="Arial" pitchFamily="34" charset="0"/>
              </a:rPr>
              <a:t>1</a:t>
            </a:r>
            <a:r>
              <a:rPr lang="en-US" sz="2000" dirty="0">
                <a:latin typeface="Arial" pitchFamily="34" charset="0"/>
              </a:rPr>
              <a:t>, P</a:t>
            </a:r>
            <a:r>
              <a:rPr lang="en-US" sz="2000" baseline="-25000" dirty="0">
                <a:latin typeface="Arial" pitchFamily="34" charset="0"/>
              </a:rPr>
              <a:t>2</a:t>
            </a:r>
            <a:r>
              <a:rPr lang="en-US" sz="2000" dirty="0">
                <a:latin typeface="Arial" pitchFamily="34" charset="0"/>
              </a:rPr>
              <a:t>, …,</a:t>
            </a:r>
            <a:r>
              <a:rPr lang="en-US" sz="2000" dirty="0" err="1">
                <a:latin typeface="Arial" pitchFamily="34" charset="0"/>
              </a:rPr>
              <a:t>P</a:t>
            </a:r>
            <a:r>
              <a:rPr lang="en-US" sz="2000" baseline="-25000" dirty="0" err="1">
                <a:latin typeface="Arial" pitchFamily="34" charset="0"/>
              </a:rPr>
              <a:t>k</a:t>
            </a:r>
            <a:r>
              <a:rPr lang="en-US" sz="2000" dirty="0">
                <a:latin typeface="Arial" pitchFamily="34" charset="0"/>
              </a:rPr>
              <a:t>, shared encryption key K, shared integrity key </a:t>
            </a:r>
            <a:r>
              <a:rPr lang="en-US" sz="2000" dirty="0" err="1">
                <a:latin typeface="Arial" pitchFamily="34" charset="0"/>
              </a:rPr>
              <a:t>K</a:t>
            </a:r>
            <a:r>
              <a:rPr lang="en-US" sz="2000" baseline="-25000" dirty="0" err="1">
                <a:latin typeface="Arial" pitchFamily="34" charset="0"/>
              </a:rPr>
              <a:t>integrity</a:t>
            </a:r>
            <a:r>
              <a:rPr lang="en-US" sz="2000" dirty="0">
                <a:latin typeface="Arial" pitchFamily="34" charset="0"/>
              </a:rPr>
              <a:t>.</a:t>
            </a:r>
          </a:p>
          <a:p>
            <a:pPr marL="800100" lvl="1" indent="-342900">
              <a:buFont typeface="Arial" panose="020B0604020202020204" pitchFamily="34" charset="0"/>
              <a:buChar char="•"/>
            </a:pPr>
            <a:r>
              <a:rPr lang="en-US" sz="2400" dirty="0">
                <a:latin typeface="Arial" pitchFamily="34" charset="0"/>
              </a:rPr>
              <a:t> </a:t>
            </a:r>
            <a:r>
              <a:rPr lang="en-US" sz="2000" dirty="0">
                <a:latin typeface="Arial" pitchFamily="34" charset="0"/>
              </a:rPr>
              <a:t>Generate a random n-4 byte block IV.</a:t>
            </a:r>
          </a:p>
          <a:p>
            <a:pPr marL="800100" lvl="1" indent="-342900">
              <a:buFont typeface="Arial" panose="020B0604020202020204" pitchFamily="34" charset="0"/>
              <a:buChar char="•"/>
            </a:pPr>
            <a:r>
              <a:rPr lang="en-US" sz="2000" dirty="0">
                <a:latin typeface="Arial" pitchFamily="34" charset="0"/>
              </a:rPr>
              <a:t> CTR</a:t>
            </a:r>
            <a:r>
              <a:rPr lang="en-US" sz="2000" baseline="-25000" dirty="0">
                <a:latin typeface="Arial" pitchFamily="34" charset="0"/>
              </a:rPr>
              <a:t>0</a:t>
            </a:r>
            <a:r>
              <a:rPr lang="en-US" sz="2000" dirty="0">
                <a:latin typeface="Arial" pitchFamily="34" charset="0"/>
              </a:rPr>
              <a:t>=IV||0</a:t>
            </a:r>
            <a:r>
              <a:rPr lang="en-US" sz="2000" baseline="30000" dirty="0">
                <a:latin typeface="Arial" pitchFamily="34" charset="0"/>
              </a:rPr>
              <a:t>32</a:t>
            </a:r>
          </a:p>
          <a:p>
            <a:pPr marL="800100" lvl="1" indent="-342900">
              <a:buFont typeface="Arial" panose="020B0604020202020204" pitchFamily="34" charset="0"/>
              <a:buChar char="•"/>
            </a:pPr>
            <a:r>
              <a:rPr lang="en-US" sz="2000" dirty="0">
                <a:latin typeface="Arial" pitchFamily="34" charset="0"/>
              </a:rPr>
              <a:t> CTR</a:t>
            </a:r>
            <a:r>
              <a:rPr lang="en-US" sz="2000" baseline="-25000" dirty="0">
                <a:latin typeface="Arial" pitchFamily="34" charset="0"/>
              </a:rPr>
              <a:t>i+1</a:t>
            </a:r>
            <a:r>
              <a:rPr lang="en-US" sz="2000" dirty="0">
                <a:latin typeface="Arial" pitchFamily="34" charset="0"/>
              </a:rPr>
              <a:t>=CTR</a:t>
            </a:r>
            <a:r>
              <a:rPr lang="en-US" sz="2000" baseline="-25000" dirty="0">
                <a:latin typeface="Arial" pitchFamily="34" charset="0"/>
              </a:rPr>
              <a:t>i</a:t>
            </a:r>
            <a:r>
              <a:rPr lang="en-US" sz="2000" dirty="0">
                <a:latin typeface="Arial" pitchFamily="34" charset="0"/>
              </a:rPr>
              <a:t>+1</a:t>
            </a:r>
            <a:endParaRPr lang="en-US" sz="2000" baseline="-25000" dirty="0">
              <a:latin typeface="Arial" pitchFamily="34" charset="0"/>
            </a:endParaRP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C</a:t>
            </a:r>
            <a:r>
              <a:rPr lang="en-US" sz="2000" baseline="-25000" dirty="0" err="1">
                <a:latin typeface="Arial" pitchFamily="34" charset="0"/>
              </a:rPr>
              <a:t>i</a:t>
            </a:r>
            <a:r>
              <a:rPr lang="en-US" sz="2000" dirty="0">
                <a:latin typeface="Arial" pitchFamily="34" charset="0"/>
              </a:rPr>
              <a:t>= </a:t>
            </a:r>
            <a:r>
              <a:rPr lang="en-US" sz="2000" dirty="0" err="1">
                <a:latin typeface="Arial" pitchFamily="34" charset="0"/>
              </a:rPr>
              <a:t>E</a:t>
            </a:r>
            <a:r>
              <a:rPr lang="en-US" sz="2000" baseline="-25000" dirty="0" err="1">
                <a:latin typeface="Arial" pitchFamily="34" charset="0"/>
              </a:rPr>
              <a:t>K</a:t>
            </a:r>
            <a:r>
              <a:rPr lang="en-US" sz="2000" dirty="0" err="1">
                <a:latin typeface="Arial" pitchFamily="34" charset="0"/>
              </a:rPr>
              <a:t>(CTR</a:t>
            </a:r>
            <a:r>
              <a:rPr lang="en-US" sz="2000" baseline="-25000" dirty="0" err="1">
                <a:latin typeface="Arial" pitchFamily="34" charset="0"/>
              </a:rPr>
              <a:t>i</a:t>
            </a:r>
            <a:r>
              <a:rPr lang="en-US" sz="2000" dirty="0" err="1">
                <a:latin typeface="Arial" pitchFamily="34" charset="0"/>
              </a:rPr>
              <a:t>)⊕P</a:t>
            </a:r>
            <a:r>
              <a:rPr lang="en-US" sz="2000" baseline="-25000" dirty="0" err="1">
                <a:latin typeface="Arial" pitchFamily="34" charset="0"/>
              </a:rPr>
              <a:t>i</a:t>
            </a:r>
            <a:endParaRPr lang="en-US" sz="2000" baseline="-25000" dirty="0">
              <a:latin typeface="Arial" pitchFamily="34" charset="0"/>
            </a:endParaRPr>
          </a:p>
          <a:p>
            <a:pPr marL="800100" lvl="1" indent="-342900">
              <a:buFont typeface="Arial" panose="020B0604020202020204" pitchFamily="34" charset="0"/>
              <a:buChar char="•"/>
            </a:pPr>
            <a:r>
              <a:rPr lang="en-US" sz="2000" baseline="-25000" dirty="0">
                <a:latin typeface="Arial" pitchFamily="34" charset="0"/>
              </a:rPr>
              <a:t> </a:t>
            </a:r>
            <a:r>
              <a:rPr lang="en-US" sz="2000" dirty="0">
                <a:latin typeface="Arial" pitchFamily="34" charset="0"/>
              </a:rPr>
              <a:t> T=MAC(</a:t>
            </a:r>
            <a:r>
              <a:rPr lang="en-US" sz="2000" dirty="0" err="1">
                <a:latin typeface="Arial" pitchFamily="34" charset="0"/>
              </a:rPr>
              <a:t>K</a:t>
            </a:r>
            <a:r>
              <a:rPr lang="en-US" sz="2000" baseline="-25000" dirty="0" err="1">
                <a:latin typeface="Arial" pitchFamily="34" charset="0"/>
              </a:rPr>
              <a:t>integrity,</a:t>
            </a:r>
            <a:r>
              <a:rPr lang="en-US" sz="2000" dirty="0" err="1">
                <a:latin typeface="Arial" pitchFamily="34" charset="0"/>
              </a:rPr>
              <a:t>C</a:t>
            </a:r>
            <a:r>
              <a:rPr lang="en-US" sz="2000" dirty="0">
                <a:latin typeface="Arial" pitchFamily="34" charset="0"/>
              </a:rPr>
              <a:t>)= hash(</a:t>
            </a:r>
            <a:r>
              <a:rPr lang="en-US" sz="2000" dirty="0" err="1">
                <a:latin typeface="Arial" pitchFamily="34" charset="0"/>
              </a:rPr>
              <a:t>K</a:t>
            </a:r>
            <a:r>
              <a:rPr lang="en-US" sz="2000" baseline="-25000" dirty="0" err="1">
                <a:latin typeface="Arial" pitchFamily="34" charset="0"/>
              </a:rPr>
              <a:t>integrity</a:t>
            </a:r>
            <a:r>
              <a:rPr lang="en-US" sz="2000" dirty="0">
                <a:latin typeface="Arial" pitchFamily="34" charset="0"/>
              </a:rPr>
              <a:t>||C)</a:t>
            </a:r>
          </a:p>
          <a:p>
            <a:pPr marL="800100" lvl="1" indent="-342900">
              <a:buFont typeface="Arial" panose="020B0604020202020204" pitchFamily="34" charset="0"/>
              <a:buChar char="•"/>
            </a:pPr>
            <a:r>
              <a:rPr lang="en-US" sz="2000" dirty="0">
                <a:latin typeface="Arial" pitchFamily="34" charset="0"/>
              </a:rPr>
              <a:t> Transmit IV, C</a:t>
            </a:r>
            <a:r>
              <a:rPr lang="en-US" sz="2000" baseline="-25000" dirty="0">
                <a:latin typeface="Arial" pitchFamily="34" charset="0"/>
              </a:rPr>
              <a:t>1</a:t>
            </a:r>
            <a:r>
              <a:rPr lang="en-US" sz="2000" dirty="0">
                <a:latin typeface="Arial" pitchFamily="34" charset="0"/>
              </a:rPr>
              <a:t>, …,C</a:t>
            </a:r>
            <a:r>
              <a:rPr lang="en-US" sz="2000" baseline="-25000" dirty="0">
                <a:latin typeface="Arial" pitchFamily="34" charset="0"/>
              </a:rPr>
              <a:t>k</a:t>
            </a:r>
            <a:r>
              <a:rPr lang="en-US" sz="2000" dirty="0">
                <a:latin typeface="Arial" pitchFamily="34" charset="0"/>
              </a:rPr>
              <a:t>, T.</a:t>
            </a:r>
          </a:p>
          <a:p>
            <a:pPr marL="800100" lvl="1" indent="-342900">
              <a:buFont typeface="Arial" panose="020B0604020202020204" pitchFamily="34" charset="0"/>
              <a:buChar char="•"/>
            </a:pPr>
            <a:r>
              <a:rPr lang="en-US" sz="2000" dirty="0">
                <a:latin typeface="Arial" pitchFamily="34" charset="0"/>
              </a:rPr>
              <a:t> Actually transmit </a:t>
            </a:r>
          </a:p>
          <a:p>
            <a:pPr marL="800100" lvl="1" indent="-342900">
              <a:buFont typeface="Arial" panose="020B0604020202020204" pitchFamily="34" charset="0"/>
              <a:buChar char="•"/>
            </a:pPr>
            <a:r>
              <a:rPr lang="en-US" sz="2000" dirty="0">
                <a:latin typeface="Arial" pitchFamily="34" charset="0"/>
              </a:rPr>
              <a:t>    T=</a:t>
            </a:r>
            <a:r>
              <a:rPr lang="en-US" sz="2000" dirty="0" err="1">
                <a:latin typeface="Arial" pitchFamily="34" charset="0"/>
              </a:rPr>
              <a:t>MAC(K</a:t>
            </a:r>
            <a:r>
              <a:rPr lang="en-US" sz="2000" baseline="-25000" dirty="0" err="1">
                <a:latin typeface="Arial" pitchFamily="34" charset="0"/>
              </a:rPr>
              <a:t>integrity,</a:t>
            </a:r>
            <a:r>
              <a:rPr lang="en-US" sz="2000" dirty="0" err="1">
                <a:latin typeface="Arial" pitchFamily="34" charset="0"/>
              </a:rPr>
              <a:t>C</a:t>
            </a:r>
            <a:r>
              <a:rPr lang="en-US" sz="2000" dirty="0">
                <a:latin typeface="Arial" pitchFamily="34" charset="0"/>
              </a:rPr>
              <a:t>)= </a:t>
            </a:r>
            <a:r>
              <a:rPr lang="en-US" sz="2000" dirty="0" err="1">
                <a:latin typeface="Arial" pitchFamily="34" charset="0"/>
              </a:rPr>
              <a:t>hash(hash(K</a:t>
            </a:r>
            <a:r>
              <a:rPr lang="en-US" sz="2000" baseline="-25000" dirty="0" err="1">
                <a:latin typeface="Arial" pitchFamily="34" charset="0"/>
              </a:rPr>
              <a:t>integrity</a:t>
            </a:r>
            <a:r>
              <a:rPr lang="en-US" sz="2000" dirty="0" err="1">
                <a:latin typeface="Arial" pitchFamily="34" charset="0"/>
              </a:rPr>
              <a:t>||C)||K</a:t>
            </a:r>
            <a:r>
              <a:rPr lang="en-US" sz="2000" baseline="-25000" dirty="0" err="1">
                <a:latin typeface="Arial" pitchFamily="34" charset="0"/>
              </a:rPr>
              <a:t>integrity</a:t>
            </a:r>
            <a:r>
              <a:rPr lang="en-US" sz="2000" dirty="0">
                <a:latin typeface="Arial" pitchFamily="34" charset="0"/>
              </a:rPr>
              <a:t>) </a:t>
            </a:r>
          </a:p>
          <a:p>
            <a:pPr marL="800100" lvl="1" indent="-342900">
              <a:buFont typeface="Arial" panose="020B0604020202020204" pitchFamily="34" charset="0"/>
              <a:buChar char="•"/>
            </a:pPr>
            <a:r>
              <a:rPr lang="en-US" sz="2000" dirty="0">
                <a:latin typeface="Arial" pitchFamily="34" charset="0"/>
              </a:rPr>
              <a:t>  to avoid “extension” attacks.</a:t>
            </a:r>
          </a:p>
          <a:p>
            <a:endParaRPr lang="en-US" sz="24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3"/>
          <p:cNvSpPr>
            <a:spLocks noGrp="1"/>
          </p:cNvSpPr>
          <p:nvPr>
            <p:ph type="dt" sz="quarter" idx="10"/>
          </p:nvPr>
        </p:nvSpPr>
        <p:spPr/>
        <p:txBody>
          <a:bodyPr/>
          <a:lstStyle/>
          <a:p>
            <a:pPr>
              <a:defRPr/>
            </a:pPr>
            <a:r>
              <a:rPr lang="en-US"/>
              <a:t>JLM 20101208</a:t>
            </a:r>
          </a:p>
        </p:txBody>
      </p:sp>
      <p:sp>
        <p:nvSpPr>
          <p:cNvPr id="18" name="Slide Number Placeholder 5"/>
          <p:cNvSpPr>
            <a:spLocks noGrp="1"/>
          </p:cNvSpPr>
          <p:nvPr>
            <p:ph type="sldNum" sz="quarter" idx="12"/>
          </p:nvPr>
        </p:nvSpPr>
        <p:spPr/>
        <p:txBody>
          <a:bodyPr/>
          <a:lstStyle/>
          <a:p>
            <a:pPr>
              <a:defRPr/>
            </a:pPr>
            <a:fld id="{13FB11AF-A600-45F1-B356-B79936D71202}" type="slidenum">
              <a:rPr lang="en-US"/>
              <a:pPr>
                <a:defRPr/>
              </a:pPr>
              <a:t>68</a:t>
            </a:fld>
            <a:endParaRPr lang="en-US"/>
          </a:p>
        </p:txBody>
      </p:sp>
      <p:sp>
        <p:nvSpPr>
          <p:cNvPr id="23556" name="Rectangle 2"/>
          <p:cNvSpPr>
            <a:spLocks noGrp="1" noChangeArrowheads="1"/>
          </p:cNvSpPr>
          <p:nvPr>
            <p:ph type="title"/>
          </p:nvPr>
        </p:nvSpPr>
        <p:spPr>
          <a:xfrm>
            <a:off x="228600" y="152400"/>
            <a:ext cx="8610600" cy="762000"/>
          </a:xfrm>
        </p:spPr>
        <p:txBody>
          <a:bodyPr/>
          <a:lstStyle/>
          <a:p>
            <a:r>
              <a:rPr lang="en-US" sz="3600" dirty="0"/>
              <a:t>General </a:t>
            </a:r>
            <a:r>
              <a:rPr lang="en-US" sz="3600" dirty="0" err="1"/>
              <a:t>Merkle/Damgard</a:t>
            </a:r>
            <a:r>
              <a:rPr lang="en-US" sz="3600" dirty="0"/>
              <a:t> Construction</a:t>
            </a:r>
          </a:p>
        </p:txBody>
      </p:sp>
      <p:sp>
        <p:nvSpPr>
          <p:cNvPr id="23557" name="AutoShape 3"/>
          <p:cNvSpPr>
            <a:spLocks noChangeArrowheads="1"/>
          </p:cNvSpPr>
          <p:nvPr/>
        </p:nvSpPr>
        <p:spPr bwMode="auto">
          <a:xfrm>
            <a:off x="1104900" y="2971800"/>
            <a:ext cx="3657600" cy="1143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cap="sq">
            <a:solidFill>
              <a:schemeClr val="tx1"/>
            </a:solidFill>
            <a:miter lim="800000"/>
            <a:headEnd type="none" w="sm" len="sm"/>
            <a:tailEnd type="none" w="sm" len="sm"/>
          </a:ln>
        </p:spPr>
        <p:txBody>
          <a:bodyPr wrap="none" anchor="ctr"/>
          <a:lstStyle/>
          <a:p>
            <a:r>
              <a:rPr lang="en-US" sz="2000">
                <a:latin typeface="Arial" charset="0"/>
              </a:rPr>
              <a:t>Compression</a:t>
            </a:r>
          </a:p>
          <a:p>
            <a:r>
              <a:rPr lang="en-US" sz="2000">
                <a:latin typeface="Arial" charset="0"/>
              </a:rPr>
              <a:t>Function (f)</a:t>
            </a:r>
          </a:p>
        </p:txBody>
      </p:sp>
      <p:sp>
        <p:nvSpPr>
          <p:cNvPr id="23558" name="Line 4"/>
          <p:cNvSpPr>
            <a:spLocks noChangeShapeType="1"/>
          </p:cNvSpPr>
          <p:nvPr/>
        </p:nvSpPr>
        <p:spPr bwMode="auto">
          <a:xfrm>
            <a:off x="2933700" y="4114800"/>
            <a:ext cx="0" cy="1143000"/>
          </a:xfrm>
          <a:prstGeom prst="line">
            <a:avLst/>
          </a:prstGeom>
          <a:noFill/>
          <a:ln w="12700" cap="sq">
            <a:solidFill>
              <a:schemeClr val="tx1"/>
            </a:solidFill>
            <a:round/>
            <a:headEnd type="none" w="sm" len="sm"/>
            <a:tailEnd type="triangle" w="lg" len="lg"/>
          </a:ln>
        </p:spPr>
        <p:txBody>
          <a:bodyPr wrap="none" anchor="ctr"/>
          <a:lstStyle/>
          <a:p>
            <a:endParaRPr lang="en-US"/>
          </a:p>
        </p:txBody>
      </p:sp>
      <p:sp>
        <p:nvSpPr>
          <p:cNvPr id="23559" name="Text Box 5"/>
          <p:cNvSpPr txBox="1">
            <a:spLocks noChangeArrowheads="1"/>
          </p:cNvSpPr>
          <p:nvPr/>
        </p:nvSpPr>
        <p:spPr bwMode="auto">
          <a:xfrm>
            <a:off x="2247900" y="5334000"/>
            <a:ext cx="1498600" cy="396875"/>
          </a:xfrm>
          <a:prstGeom prst="rect">
            <a:avLst/>
          </a:prstGeom>
          <a:noFill/>
          <a:ln w="12700" cap="sq">
            <a:noFill/>
            <a:miter lim="800000"/>
            <a:headEnd type="none" w="sm" len="sm"/>
            <a:tailEnd type="none" w="sm" len="sm"/>
          </a:ln>
        </p:spPr>
        <p:txBody>
          <a:bodyPr wrap="none">
            <a:spAutoFit/>
          </a:bodyPr>
          <a:lstStyle/>
          <a:p>
            <a:r>
              <a:rPr lang="en-US" sz="2000">
                <a:latin typeface="Arial" charset="0"/>
              </a:rPr>
              <a:t>Hash Value</a:t>
            </a:r>
          </a:p>
        </p:txBody>
      </p:sp>
      <p:sp>
        <p:nvSpPr>
          <p:cNvPr id="23560" name="Line 6"/>
          <p:cNvSpPr>
            <a:spLocks noChangeShapeType="1"/>
          </p:cNvSpPr>
          <p:nvPr/>
        </p:nvSpPr>
        <p:spPr bwMode="auto">
          <a:xfrm>
            <a:off x="3771900" y="2057400"/>
            <a:ext cx="0" cy="914400"/>
          </a:xfrm>
          <a:prstGeom prst="line">
            <a:avLst/>
          </a:prstGeom>
          <a:noFill/>
          <a:ln w="12700" cap="sq">
            <a:solidFill>
              <a:schemeClr val="tx1"/>
            </a:solidFill>
            <a:round/>
            <a:headEnd type="none" w="sm" len="sm"/>
            <a:tailEnd type="triangle" w="lg" len="lg"/>
          </a:ln>
        </p:spPr>
        <p:txBody>
          <a:bodyPr wrap="none" anchor="ctr"/>
          <a:lstStyle/>
          <a:p>
            <a:endParaRPr lang="en-US"/>
          </a:p>
        </p:txBody>
      </p:sp>
      <p:sp>
        <p:nvSpPr>
          <p:cNvPr id="23561" name="Text Box 7"/>
          <p:cNvSpPr txBox="1">
            <a:spLocks noChangeArrowheads="1"/>
          </p:cNvSpPr>
          <p:nvPr/>
        </p:nvSpPr>
        <p:spPr bwMode="auto">
          <a:xfrm>
            <a:off x="2476500" y="1535113"/>
            <a:ext cx="2579653" cy="400110"/>
          </a:xfrm>
          <a:prstGeom prst="rect">
            <a:avLst/>
          </a:prstGeom>
          <a:noFill/>
          <a:ln w="12700" cap="sq">
            <a:noFill/>
            <a:miter lim="800000"/>
            <a:headEnd type="none" w="sm" len="sm"/>
            <a:tailEnd type="none" w="sm" len="sm"/>
          </a:ln>
        </p:spPr>
        <p:txBody>
          <a:bodyPr wrap="none">
            <a:spAutoFit/>
          </a:bodyPr>
          <a:lstStyle/>
          <a:p>
            <a:r>
              <a:rPr lang="en-US" sz="2000" dirty="0" err="1">
                <a:latin typeface="Arial" charset="0"/>
              </a:rPr>
              <a:t>n</a:t>
            </a:r>
            <a:r>
              <a:rPr lang="en-US" sz="2000" dirty="0">
                <a:latin typeface="Arial" charset="0"/>
              </a:rPr>
              <a:t> bit message blocks</a:t>
            </a:r>
          </a:p>
        </p:txBody>
      </p:sp>
      <p:sp>
        <p:nvSpPr>
          <p:cNvPr id="23562" name="Line 8"/>
          <p:cNvSpPr>
            <a:spLocks noChangeShapeType="1"/>
          </p:cNvSpPr>
          <p:nvPr/>
        </p:nvSpPr>
        <p:spPr bwMode="auto">
          <a:xfrm>
            <a:off x="2095500" y="2438400"/>
            <a:ext cx="0" cy="533400"/>
          </a:xfrm>
          <a:prstGeom prst="line">
            <a:avLst/>
          </a:prstGeom>
          <a:noFill/>
          <a:ln w="12700" cap="sq">
            <a:solidFill>
              <a:schemeClr val="tx1"/>
            </a:solidFill>
            <a:round/>
            <a:headEnd type="none" w="sm" len="sm"/>
            <a:tailEnd type="triangle" w="lg" len="lg"/>
          </a:ln>
        </p:spPr>
        <p:txBody>
          <a:bodyPr wrap="none" anchor="ctr"/>
          <a:lstStyle/>
          <a:p>
            <a:endParaRPr lang="en-US"/>
          </a:p>
        </p:txBody>
      </p:sp>
      <p:sp>
        <p:nvSpPr>
          <p:cNvPr id="23563" name="Line 9"/>
          <p:cNvSpPr>
            <a:spLocks noChangeShapeType="1"/>
          </p:cNvSpPr>
          <p:nvPr/>
        </p:nvSpPr>
        <p:spPr bwMode="auto">
          <a:xfrm flipH="1">
            <a:off x="647700" y="2438400"/>
            <a:ext cx="1447800" cy="0"/>
          </a:xfrm>
          <a:prstGeom prst="line">
            <a:avLst/>
          </a:prstGeom>
          <a:noFill/>
          <a:ln w="12700" cap="sq">
            <a:solidFill>
              <a:schemeClr val="tx1"/>
            </a:solidFill>
            <a:round/>
            <a:headEnd type="stealth" w="lg" len="lg"/>
            <a:tailEnd type="none" w="sm" len="sm"/>
          </a:ln>
        </p:spPr>
        <p:txBody>
          <a:bodyPr wrap="none" anchor="ctr"/>
          <a:lstStyle/>
          <a:p>
            <a:endParaRPr lang="en-US"/>
          </a:p>
        </p:txBody>
      </p:sp>
      <p:sp>
        <p:nvSpPr>
          <p:cNvPr id="23564" name="Line 10"/>
          <p:cNvSpPr>
            <a:spLocks noChangeShapeType="1"/>
          </p:cNvSpPr>
          <p:nvPr/>
        </p:nvSpPr>
        <p:spPr bwMode="auto">
          <a:xfrm>
            <a:off x="647700" y="2438400"/>
            <a:ext cx="0" cy="21336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23565" name="Line 11"/>
          <p:cNvSpPr>
            <a:spLocks noChangeShapeType="1"/>
          </p:cNvSpPr>
          <p:nvPr/>
        </p:nvSpPr>
        <p:spPr bwMode="auto">
          <a:xfrm>
            <a:off x="647700" y="4572000"/>
            <a:ext cx="22860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23566" name="Text Box 12"/>
          <p:cNvSpPr txBox="1">
            <a:spLocks noChangeArrowheads="1"/>
          </p:cNvSpPr>
          <p:nvPr/>
        </p:nvSpPr>
        <p:spPr bwMode="auto">
          <a:xfrm>
            <a:off x="952500" y="1524000"/>
            <a:ext cx="552450" cy="396875"/>
          </a:xfrm>
          <a:prstGeom prst="rect">
            <a:avLst/>
          </a:prstGeom>
          <a:noFill/>
          <a:ln w="12700" cap="sq">
            <a:noFill/>
            <a:miter lim="800000"/>
            <a:headEnd type="none" w="sm" len="sm"/>
            <a:tailEnd type="none" w="sm" len="sm"/>
          </a:ln>
        </p:spPr>
        <p:txBody>
          <a:bodyPr wrap="none">
            <a:spAutoFit/>
          </a:bodyPr>
          <a:lstStyle/>
          <a:p>
            <a:r>
              <a:rPr lang="en-US" sz="2000">
                <a:latin typeface="Arial" charset="0"/>
              </a:rPr>
              <a:t>H</a:t>
            </a:r>
            <a:r>
              <a:rPr lang="en-US" sz="2000" baseline="-25000">
                <a:latin typeface="Arial" charset="0"/>
              </a:rPr>
              <a:t>i-1</a:t>
            </a:r>
          </a:p>
        </p:txBody>
      </p:sp>
      <p:sp>
        <p:nvSpPr>
          <p:cNvPr id="23567" name="Line 13"/>
          <p:cNvSpPr>
            <a:spLocks noChangeShapeType="1"/>
          </p:cNvSpPr>
          <p:nvPr/>
        </p:nvSpPr>
        <p:spPr bwMode="auto">
          <a:xfrm flipV="1">
            <a:off x="2095500" y="2057400"/>
            <a:ext cx="0" cy="3810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23568" name="Text Box 14"/>
          <p:cNvSpPr txBox="1">
            <a:spLocks noChangeArrowheads="1"/>
          </p:cNvSpPr>
          <p:nvPr/>
        </p:nvSpPr>
        <p:spPr bwMode="auto">
          <a:xfrm>
            <a:off x="5257800" y="6019800"/>
            <a:ext cx="2559050" cy="228600"/>
          </a:xfrm>
          <a:prstGeom prst="rect">
            <a:avLst/>
          </a:prstGeom>
          <a:noFill/>
          <a:ln w="12700" cap="sq" algn="ctr">
            <a:noFill/>
            <a:miter lim="800000"/>
            <a:headEnd/>
            <a:tailEnd/>
          </a:ln>
        </p:spPr>
        <p:txBody>
          <a:bodyPr>
            <a:spAutoFit/>
          </a:bodyPr>
          <a:lstStyle/>
          <a:p>
            <a:r>
              <a:rPr lang="en-US" sz="1400" baseline="-25000">
                <a:latin typeface="Arial" charset="0"/>
              </a:rPr>
              <a:t>Graphic by Josh Benaloh</a:t>
            </a:r>
          </a:p>
        </p:txBody>
      </p:sp>
      <p:sp>
        <p:nvSpPr>
          <p:cNvPr id="23569" name="Text Box 15"/>
          <p:cNvSpPr txBox="1">
            <a:spLocks noChangeArrowheads="1"/>
          </p:cNvSpPr>
          <p:nvPr/>
        </p:nvSpPr>
        <p:spPr bwMode="auto">
          <a:xfrm>
            <a:off x="5410200" y="1676400"/>
            <a:ext cx="3124200" cy="1920875"/>
          </a:xfrm>
          <a:prstGeom prst="rect">
            <a:avLst/>
          </a:prstGeom>
          <a:noFill/>
          <a:ln w="12700" cap="sq">
            <a:noFill/>
            <a:miter lim="800000"/>
            <a:headEnd type="none" w="sm" len="sm"/>
            <a:tailEnd type="none" w="sm" len="sm"/>
          </a:ln>
        </p:spPr>
        <p:txBody>
          <a:bodyPr>
            <a:spAutoFit/>
          </a:bodyPr>
          <a:lstStyle/>
          <a:p>
            <a:r>
              <a:rPr lang="en-US" sz="2000">
                <a:latin typeface="Arial" charset="0"/>
              </a:rPr>
              <a:t>Input: x=x</a:t>
            </a:r>
            <a:r>
              <a:rPr lang="en-US" sz="2000" baseline="-25000">
                <a:latin typeface="Arial" charset="0"/>
              </a:rPr>
              <a:t>1</a:t>
            </a:r>
            <a:r>
              <a:rPr lang="en-US" sz="2000">
                <a:latin typeface="Arial" charset="0"/>
              </a:rPr>
              <a:t>||…||x</a:t>
            </a:r>
            <a:r>
              <a:rPr lang="en-US" sz="2000" baseline="-25000">
                <a:latin typeface="Arial" charset="0"/>
              </a:rPr>
              <a:t>t</a:t>
            </a:r>
          </a:p>
          <a:p>
            <a:r>
              <a:rPr lang="en-US" sz="2000">
                <a:latin typeface="Arial" charset="0"/>
              </a:rPr>
              <a:t>Input is usually padded</a:t>
            </a:r>
          </a:p>
          <a:p>
            <a:endParaRPr lang="en-US" sz="2000">
              <a:latin typeface="Arial" charset="0"/>
            </a:endParaRPr>
          </a:p>
          <a:p>
            <a:r>
              <a:rPr lang="en-US" sz="2000">
                <a:latin typeface="Arial" charset="0"/>
              </a:rPr>
              <a:t>H</a:t>
            </a:r>
            <a:r>
              <a:rPr lang="en-US" sz="2000" baseline="-25000">
                <a:latin typeface="Arial" charset="0"/>
              </a:rPr>
              <a:t>0</a:t>
            </a:r>
            <a:r>
              <a:rPr lang="en-US" sz="2000">
                <a:latin typeface="Arial" charset="0"/>
              </a:rPr>
              <a:t>= IV</a:t>
            </a:r>
          </a:p>
          <a:p>
            <a:r>
              <a:rPr lang="en-US" sz="2000">
                <a:latin typeface="Arial" charset="0"/>
              </a:rPr>
              <a:t>H</a:t>
            </a:r>
            <a:r>
              <a:rPr lang="en-US" sz="2000" baseline="-25000">
                <a:latin typeface="Arial" charset="0"/>
              </a:rPr>
              <a:t>i</a:t>
            </a:r>
            <a:r>
              <a:rPr lang="en-US" sz="2000">
                <a:latin typeface="Arial" charset="0"/>
              </a:rPr>
              <a:t>= f(H</a:t>
            </a:r>
            <a:r>
              <a:rPr lang="en-US" sz="2000" baseline="-25000">
                <a:latin typeface="Arial" charset="0"/>
              </a:rPr>
              <a:t>i-1</a:t>
            </a:r>
            <a:r>
              <a:rPr lang="en-US" sz="2000">
                <a:latin typeface="Arial" charset="0"/>
              </a:rPr>
              <a:t>, x</a:t>
            </a:r>
            <a:r>
              <a:rPr lang="en-US" sz="2000" baseline="-25000">
                <a:latin typeface="Arial" charset="0"/>
              </a:rPr>
              <a:t>i</a:t>
            </a:r>
            <a:r>
              <a:rPr lang="en-US" sz="2000">
                <a:latin typeface="Arial" charset="0"/>
              </a:rPr>
              <a:t>)</a:t>
            </a:r>
          </a:p>
          <a:p>
            <a:r>
              <a:rPr lang="en-US" sz="2000">
                <a:latin typeface="Arial" charset="0"/>
              </a:rPr>
              <a:t>h(x)= g(h</a:t>
            </a:r>
            <a:r>
              <a:rPr lang="en-US" sz="2000" baseline="-25000">
                <a:latin typeface="Arial" charset="0"/>
              </a:rPr>
              <a:t>t</a:t>
            </a:r>
            <a:r>
              <a:rPr lang="en-US" sz="2000">
                <a:latin typeface="Arial"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JLM 20101208</a:t>
            </a:r>
            <a:endParaRPr lang="en-US" dirty="0"/>
          </a:p>
        </p:txBody>
      </p:sp>
      <p:sp>
        <p:nvSpPr>
          <p:cNvPr id="6" name="Slide Number Placeholder 5"/>
          <p:cNvSpPr>
            <a:spLocks noGrp="1"/>
          </p:cNvSpPr>
          <p:nvPr>
            <p:ph type="sldNum" sz="quarter" idx="12"/>
          </p:nvPr>
        </p:nvSpPr>
        <p:spPr/>
        <p:txBody>
          <a:bodyPr/>
          <a:lstStyle/>
          <a:p>
            <a:pPr>
              <a:defRPr/>
            </a:pPr>
            <a:fld id="{C5A9D08C-9C6A-4B68-8C81-E6E026FD41DE}" type="slidenum">
              <a:rPr lang="en-US"/>
              <a:pPr>
                <a:defRPr/>
              </a:pPr>
              <a:t>69</a:t>
            </a:fld>
            <a:endParaRPr lang="en-US"/>
          </a:p>
        </p:txBody>
      </p:sp>
      <p:sp>
        <p:nvSpPr>
          <p:cNvPr id="21508" name="Rectangle 2"/>
          <p:cNvSpPr>
            <a:spLocks noGrp="1" noChangeArrowheads="1"/>
          </p:cNvSpPr>
          <p:nvPr>
            <p:ph type="title"/>
          </p:nvPr>
        </p:nvSpPr>
        <p:spPr>
          <a:xfrm>
            <a:off x="685800" y="228600"/>
            <a:ext cx="7772400" cy="685800"/>
          </a:xfrm>
        </p:spPr>
        <p:txBody>
          <a:bodyPr/>
          <a:lstStyle/>
          <a:p>
            <a:r>
              <a:rPr lang="en-US" sz="3600" dirty="0"/>
              <a:t>Proofs about compression function</a:t>
            </a:r>
          </a:p>
        </p:txBody>
      </p:sp>
      <p:sp>
        <p:nvSpPr>
          <p:cNvPr id="21509" name="Rectangle 3"/>
          <p:cNvSpPr>
            <a:spLocks noGrp="1" noChangeArrowheads="1"/>
          </p:cNvSpPr>
          <p:nvPr>
            <p:ph type="body" idx="1"/>
          </p:nvPr>
        </p:nvSpPr>
        <p:spPr>
          <a:xfrm>
            <a:off x="228600" y="1371600"/>
            <a:ext cx="8686800" cy="4419600"/>
          </a:xfrm>
        </p:spPr>
        <p:txBody>
          <a:bodyPr/>
          <a:lstStyle/>
          <a:p>
            <a:r>
              <a:rPr lang="en-US" sz="2000" b="1" dirty="0"/>
              <a:t>Theorem:  </a:t>
            </a:r>
            <a:r>
              <a:rPr lang="en-US" sz="2000" dirty="0"/>
              <a:t>If g: {0,1}</a:t>
            </a:r>
            <a:r>
              <a:rPr lang="en-US" sz="2000" baseline="30000" dirty="0"/>
              <a:t>m</a:t>
            </a:r>
            <a:r>
              <a:rPr lang="en-US" sz="2000" dirty="0"/>
              <a:t> </a:t>
            </a:r>
            <a:r>
              <a:rPr lang="en-US" sz="2000" dirty="0">
                <a:sym typeface="Wingdings" pitchFamily="2" charset="2"/>
              </a:rPr>
              <a:t> {0,1}</a:t>
            </a:r>
            <a:r>
              <a:rPr lang="en-US" sz="2000" baseline="30000" dirty="0">
                <a:sym typeface="Wingdings" pitchFamily="2" charset="2"/>
              </a:rPr>
              <a:t>n</a:t>
            </a:r>
            <a:r>
              <a:rPr lang="en-US" sz="2000" dirty="0">
                <a:sym typeface="Wingdings" pitchFamily="2" charset="2"/>
              </a:rPr>
              <a:t>, for a sequence of n bit blocks, </a:t>
            </a:r>
            <a:r>
              <a:rPr lang="en-US" sz="2000" b="1" dirty="0">
                <a:sym typeface="Wingdings" pitchFamily="2" charset="2"/>
              </a:rPr>
              <a:t>x</a:t>
            </a:r>
            <a:r>
              <a:rPr lang="en-US" sz="2000" dirty="0">
                <a:sym typeface="Wingdings" pitchFamily="2" charset="2"/>
              </a:rPr>
              <a:t>= x</a:t>
            </a:r>
            <a:r>
              <a:rPr lang="en-US" sz="2000" baseline="-25000" dirty="0">
                <a:sym typeface="Wingdings" pitchFamily="2" charset="2"/>
              </a:rPr>
              <a:t>1</a:t>
            </a:r>
            <a:r>
              <a:rPr lang="en-US" sz="2000" dirty="0">
                <a:sym typeface="Wingdings" pitchFamily="2" charset="2"/>
              </a:rPr>
              <a:t>, x</a:t>
            </a:r>
            <a:r>
              <a:rPr lang="en-US" sz="2000" baseline="-25000" dirty="0">
                <a:sym typeface="Wingdings" pitchFamily="2" charset="2"/>
              </a:rPr>
              <a:t>2</a:t>
            </a:r>
            <a:r>
              <a:rPr lang="en-US" sz="2000" dirty="0">
                <a:sym typeface="Wingdings" pitchFamily="2" charset="2"/>
              </a:rPr>
              <a:t>, …, </a:t>
            </a:r>
            <a:r>
              <a:rPr lang="en-US" sz="2000" dirty="0" err="1">
                <a:sym typeface="Wingdings" pitchFamily="2" charset="2"/>
              </a:rPr>
              <a:t>x</a:t>
            </a:r>
            <a:r>
              <a:rPr lang="en-US" sz="2000" baseline="-25000" dirty="0" err="1">
                <a:sym typeface="Wingdings" pitchFamily="2" charset="2"/>
              </a:rPr>
              <a:t>t</a:t>
            </a:r>
            <a:r>
              <a:rPr lang="en-US" sz="2000" dirty="0">
                <a:sym typeface="Wingdings" pitchFamily="2" charset="2"/>
              </a:rPr>
              <a:t>, we can define a hash function h: {0,1}*  {0,1}</a:t>
            </a:r>
            <a:r>
              <a:rPr lang="en-US" sz="2000" baseline="30000" dirty="0">
                <a:sym typeface="Wingdings" pitchFamily="2" charset="2"/>
              </a:rPr>
              <a:t>n</a:t>
            </a:r>
            <a:r>
              <a:rPr lang="en-US" sz="2000" dirty="0">
                <a:sym typeface="Wingdings" pitchFamily="2" charset="2"/>
              </a:rPr>
              <a:t> by H</a:t>
            </a:r>
            <a:r>
              <a:rPr lang="en-US" sz="2000" baseline="-25000" dirty="0">
                <a:sym typeface="Wingdings" pitchFamily="2" charset="2"/>
              </a:rPr>
              <a:t>0</a:t>
            </a:r>
            <a:r>
              <a:rPr lang="en-US" sz="2000" dirty="0">
                <a:sym typeface="Wingdings" pitchFamily="2" charset="2"/>
              </a:rPr>
              <a:t>= c, H</a:t>
            </a:r>
            <a:r>
              <a:rPr lang="en-US" sz="2000" baseline="-25000" dirty="0">
                <a:sym typeface="Wingdings" pitchFamily="2" charset="2"/>
              </a:rPr>
              <a:t>i+1</a:t>
            </a:r>
            <a:r>
              <a:rPr lang="en-US" sz="2000" dirty="0">
                <a:sym typeface="Wingdings" pitchFamily="2" charset="2"/>
              </a:rPr>
              <a:t>= g(H</a:t>
            </a:r>
            <a:r>
              <a:rPr lang="en-US" sz="2000" baseline="-25000" dirty="0">
                <a:sym typeface="Wingdings" pitchFamily="2" charset="2"/>
              </a:rPr>
              <a:t>i</a:t>
            </a:r>
            <a:r>
              <a:rPr lang="en-US" sz="2000" dirty="0">
                <a:sym typeface="Wingdings" pitchFamily="2" charset="2"/>
              </a:rPr>
              <a:t>||x</a:t>
            </a:r>
            <a:r>
              <a:rPr lang="en-US" sz="2000" baseline="-25000" dirty="0">
                <a:sym typeface="Wingdings" pitchFamily="2" charset="2"/>
              </a:rPr>
              <a:t>i</a:t>
            </a:r>
            <a:r>
              <a:rPr lang="en-US" sz="2000" dirty="0">
                <a:sym typeface="Wingdings" pitchFamily="2" charset="2"/>
              </a:rPr>
              <a:t>) with h(x)=H</a:t>
            </a:r>
            <a:r>
              <a:rPr lang="en-US" sz="2000" baseline="-25000" dirty="0">
                <a:sym typeface="Wingdings" pitchFamily="2" charset="2"/>
              </a:rPr>
              <a:t>t</a:t>
            </a:r>
            <a:r>
              <a:rPr lang="en-US" sz="2000" dirty="0">
                <a:sym typeface="Wingdings" pitchFamily="2" charset="2"/>
              </a:rPr>
              <a:t>.  h is collision resistant if g is.</a:t>
            </a:r>
          </a:p>
          <a:p>
            <a:pPr>
              <a:buNone/>
            </a:pPr>
            <a:endParaRPr lang="en-US" sz="2000" dirty="0">
              <a:sym typeface="Wingdings" pitchFamily="2" charset="2"/>
            </a:endParaRPr>
          </a:p>
          <a:p>
            <a:pPr lvl="1"/>
            <a:r>
              <a:rPr lang="en-US" sz="2000" dirty="0">
                <a:sym typeface="Wingdings" pitchFamily="2" charset="2"/>
              </a:rPr>
              <a:t>Proof:  Let </a:t>
            </a:r>
            <a:r>
              <a:rPr lang="en-US" sz="2000" b="1" dirty="0">
                <a:sym typeface="Wingdings" pitchFamily="2" charset="2"/>
              </a:rPr>
              <a:t>x</a:t>
            </a:r>
            <a:r>
              <a:rPr lang="en-US" sz="2000" dirty="0">
                <a:sym typeface="Wingdings" pitchFamily="2" charset="2"/>
              </a:rPr>
              <a:t>= x</a:t>
            </a:r>
            <a:r>
              <a:rPr lang="en-US" sz="2000" baseline="-25000" dirty="0">
                <a:sym typeface="Wingdings" pitchFamily="2" charset="2"/>
              </a:rPr>
              <a:t>1</a:t>
            </a:r>
            <a:r>
              <a:rPr lang="en-US" sz="2000" dirty="0">
                <a:sym typeface="Wingdings" pitchFamily="2" charset="2"/>
              </a:rPr>
              <a:t>, x</a:t>
            </a:r>
            <a:r>
              <a:rPr lang="en-US" sz="2000" baseline="-25000" dirty="0">
                <a:sym typeface="Wingdings" pitchFamily="2" charset="2"/>
              </a:rPr>
              <a:t>2</a:t>
            </a:r>
            <a:r>
              <a:rPr lang="en-US" sz="2000" dirty="0">
                <a:sym typeface="Wingdings" pitchFamily="2" charset="2"/>
              </a:rPr>
              <a:t>, …, </a:t>
            </a:r>
            <a:r>
              <a:rPr lang="en-US" sz="2000" dirty="0" err="1">
                <a:sym typeface="Wingdings" pitchFamily="2" charset="2"/>
              </a:rPr>
              <a:t>x</a:t>
            </a:r>
            <a:r>
              <a:rPr lang="en-US" sz="2000" baseline="-25000" dirty="0" err="1">
                <a:sym typeface="Wingdings" pitchFamily="2" charset="2"/>
              </a:rPr>
              <a:t>t</a:t>
            </a:r>
            <a:r>
              <a:rPr lang="en-US" sz="2000" dirty="0">
                <a:sym typeface="Wingdings" pitchFamily="2" charset="2"/>
              </a:rPr>
              <a:t> and </a:t>
            </a:r>
            <a:r>
              <a:rPr lang="en-US" sz="2000" b="1" dirty="0">
                <a:sym typeface="Wingdings" pitchFamily="2" charset="2"/>
              </a:rPr>
              <a:t>x’</a:t>
            </a:r>
            <a:r>
              <a:rPr lang="en-US" sz="2000" dirty="0">
                <a:sym typeface="Wingdings" pitchFamily="2" charset="2"/>
              </a:rPr>
              <a:t>= x</a:t>
            </a:r>
            <a:r>
              <a:rPr lang="en-US" sz="2000" baseline="-25000" dirty="0">
                <a:sym typeface="Wingdings" pitchFamily="2" charset="2"/>
              </a:rPr>
              <a:t>1</a:t>
            </a:r>
            <a:r>
              <a:rPr lang="en-US" sz="2000" dirty="0">
                <a:sym typeface="Wingdings" pitchFamily="2" charset="2"/>
              </a:rPr>
              <a:t>’, x</a:t>
            </a:r>
            <a:r>
              <a:rPr lang="en-US" sz="2000" baseline="-25000" dirty="0">
                <a:sym typeface="Wingdings" pitchFamily="2" charset="2"/>
              </a:rPr>
              <a:t>2</a:t>
            </a:r>
            <a:r>
              <a:rPr lang="en-US" sz="2000" dirty="0">
                <a:sym typeface="Wingdings" pitchFamily="2" charset="2"/>
              </a:rPr>
              <a:t>’, …, </a:t>
            </a:r>
            <a:r>
              <a:rPr lang="en-US" sz="2000" dirty="0" err="1">
                <a:sym typeface="Wingdings" pitchFamily="2" charset="2"/>
              </a:rPr>
              <a:t>x</a:t>
            </a:r>
            <a:r>
              <a:rPr lang="en-US" sz="2000" baseline="-25000" dirty="0" err="1">
                <a:sym typeface="Wingdings" pitchFamily="2" charset="2"/>
              </a:rPr>
              <a:t>t</a:t>
            </a:r>
            <a:r>
              <a:rPr lang="en-US" sz="2000" baseline="-25000" dirty="0">
                <a:sym typeface="Wingdings" pitchFamily="2" charset="2"/>
              </a:rPr>
              <a:t>’</a:t>
            </a:r>
            <a:r>
              <a:rPr lang="en-US" sz="2000" dirty="0">
                <a:sym typeface="Wingdings" pitchFamily="2" charset="2"/>
              </a:rPr>
              <a:t>’ be two strings with </a:t>
            </a:r>
          </a:p>
          <a:p>
            <a:pPr lvl="1">
              <a:buNone/>
            </a:pPr>
            <a:r>
              <a:rPr lang="en-US" sz="2000" dirty="0">
                <a:sym typeface="Wingdings" pitchFamily="2" charset="2"/>
              </a:rPr>
              <a:t>    </a:t>
            </a:r>
            <a:r>
              <a:rPr lang="en-US" sz="2000" dirty="0" err="1">
                <a:sym typeface="Wingdings" pitchFamily="2" charset="2"/>
              </a:rPr>
              <a:t>h(</a:t>
            </a:r>
            <a:r>
              <a:rPr lang="en-US" sz="2000" b="1" dirty="0" err="1">
                <a:sym typeface="Wingdings" pitchFamily="2" charset="2"/>
              </a:rPr>
              <a:t>x</a:t>
            </a:r>
            <a:r>
              <a:rPr lang="en-US" sz="2000" dirty="0">
                <a:sym typeface="Wingdings" pitchFamily="2" charset="2"/>
              </a:rPr>
              <a:t>)=h(</a:t>
            </a:r>
            <a:r>
              <a:rPr lang="en-US" sz="2000" b="1" dirty="0">
                <a:sym typeface="Wingdings" pitchFamily="2" charset="2"/>
              </a:rPr>
              <a:t>x’</a:t>
            </a:r>
            <a:r>
              <a:rPr lang="en-US" sz="2000" dirty="0">
                <a:sym typeface="Wingdings" pitchFamily="2" charset="2"/>
              </a:rPr>
              <a:t>) and let H</a:t>
            </a:r>
            <a:r>
              <a:rPr lang="en-US" sz="2000" baseline="-25000" dirty="0">
                <a:sym typeface="Wingdings" pitchFamily="2" charset="2"/>
              </a:rPr>
              <a:t>i</a:t>
            </a:r>
            <a:r>
              <a:rPr lang="en-US" sz="2000" dirty="0">
                <a:sym typeface="Wingdings" pitchFamily="2" charset="2"/>
              </a:rPr>
              <a:t>, H</a:t>
            </a:r>
            <a:r>
              <a:rPr lang="en-US" sz="2000" baseline="-25000" dirty="0">
                <a:sym typeface="Wingdings" pitchFamily="2" charset="2"/>
              </a:rPr>
              <a:t>i’</a:t>
            </a:r>
            <a:r>
              <a:rPr lang="en-US" sz="2000" dirty="0">
                <a:sym typeface="Wingdings" pitchFamily="2" charset="2"/>
              </a:rPr>
              <a:t> be the intermediate values.  Suppose there is an </a:t>
            </a:r>
            <a:r>
              <a:rPr lang="en-US" sz="2000" dirty="0" err="1">
                <a:sym typeface="Wingdings" pitchFamily="2" charset="2"/>
              </a:rPr>
              <a:t>i</a:t>
            </a:r>
            <a:r>
              <a:rPr lang="en-US" sz="2000" dirty="0">
                <a:sym typeface="Wingdings" pitchFamily="2" charset="2"/>
              </a:rPr>
              <a:t>&lt;t: H</a:t>
            </a:r>
            <a:r>
              <a:rPr lang="en-US" sz="2000" baseline="-25000" dirty="0">
                <a:sym typeface="Wingdings" pitchFamily="2" charset="2"/>
              </a:rPr>
              <a:t>t-</a:t>
            </a:r>
            <a:r>
              <a:rPr lang="en-US" sz="2000" baseline="-25000" dirty="0" err="1">
                <a:sym typeface="Wingdings" pitchFamily="2" charset="2"/>
              </a:rPr>
              <a:t>i</a:t>
            </a:r>
            <a:r>
              <a:rPr lang="en-US" sz="2000" dirty="0">
                <a:sym typeface="Wingdings" pitchFamily="2" charset="2"/>
              </a:rPr>
              <a:t>=</a:t>
            </a:r>
            <a:r>
              <a:rPr lang="en-US" sz="2000" dirty="0" err="1">
                <a:sym typeface="Wingdings" pitchFamily="2" charset="2"/>
              </a:rPr>
              <a:t>H</a:t>
            </a:r>
            <a:r>
              <a:rPr lang="en-US" sz="2000" baseline="-25000" dirty="0" err="1">
                <a:sym typeface="Wingdings" pitchFamily="2" charset="2"/>
              </a:rPr>
              <a:t>t’-i</a:t>
            </a:r>
            <a:r>
              <a:rPr lang="en-US" sz="2000" dirty="0">
                <a:sym typeface="Wingdings" pitchFamily="2" charset="2"/>
              </a:rPr>
              <a:t>’ and H</a:t>
            </a:r>
            <a:r>
              <a:rPr lang="en-US" sz="2000" baseline="-25000" dirty="0">
                <a:sym typeface="Wingdings" pitchFamily="2" charset="2"/>
              </a:rPr>
              <a:t>t-i-1</a:t>
            </a:r>
            <a:r>
              <a:rPr lang="en-US" sz="2000" dirty="0">
                <a:latin typeface="Math1Mono"/>
              </a:rPr>
              <a:t>¹</a:t>
            </a:r>
            <a:r>
              <a:rPr lang="en-US" sz="2000" dirty="0">
                <a:sym typeface="Wingdings" pitchFamily="2" charset="2"/>
              </a:rPr>
              <a:t>H</a:t>
            </a:r>
            <a:r>
              <a:rPr lang="en-US" sz="2000" baseline="-25000" dirty="0">
                <a:sym typeface="Wingdings" pitchFamily="2" charset="2"/>
              </a:rPr>
              <a:t>t’-i-1</a:t>
            </a:r>
            <a:r>
              <a:rPr lang="en-US" sz="2000" dirty="0">
                <a:sym typeface="Wingdings" pitchFamily="2" charset="2"/>
              </a:rPr>
              <a:t>’.  Then g(H</a:t>
            </a:r>
            <a:r>
              <a:rPr lang="en-US" sz="2000" baseline="-25000" dirty="0">
                <a:sym typeface="Wingdings" pitchFamily="2" charset="2"/>
              </a:rPr>
              <a:t>t-i-1</a:t>
            </a:r>
            <a:r>
              <a:rPr lang="en-US" sz="2000" dirty="0">
                <a:sym typeface="Wingdings" pitchFamily="2" charset="2"/>
              </a:rPr>
              <a:t>||x</a:t>
            </a:r>
            <a:r>
              <a:rPr lang="en-US" sz="2000" baseline="-25000" dirty="0">
                <a:sym typeface="Wingdings" pitchFamily="2" charset="2"/>
              </a:rPr>
              <a:t>i</a:t>
            </a:r>
            <a:r>
              <a:rPr lang="en-US" sz="2000" dirty="0">
                <a:sym typeface="Wingdings" pitchFamily="2" charset="2"/>
              </a:rPr>
              <a:t>)= g(H</a:t>
            </a:r>
            <a:r>
              <a:rPr lang="en-US" sz="2000" baseline="-25000" dirty="0">
                <a:sym typeface="Wingdings" pitchFamily="2" charset="2"/>
              </a:rPr>
              <a:t>t-i-1</a:t>
            </a:r>
            <a:r>
              <a:rPr lang="en-US" sz="2000" dirty="0">
                <a:sym typeface="Wingdings" pitchFamily="2" charset="2"/>
              </a:rPr>
              <a:t>’||x</a:t>
            </a:r>
            <a:r>
              <a:rPr lang="en-US" sz="2000" baseline="-25000" dirty="0">
                <a:sym typeface="Wingdings" pitchFamily="2" charset="2"/>
              </a:rPr>
              <a:t>i</a:t>
            </a:r>
            <a:r>
              <a:rPr lang="en-US" sz="2000" dirty="0">
                <a:sym typeface="Wingdings" pitchFamily="2" charset="2"/>
              </a:rPr>
              <a:t>’) so g is not collision resistant.  Otherwise H</a:t>
            </a:r>
            <a:r>
              <a:rPr lang="en-US" sz="2000" baseline="-25000" dirty="0">
                <a:sym typeface="Wingdings" pitchFamily="2" charset="2"/>
              </a:rPr>
              <a:t>i</a:t>
            </a:r>
            <a:r>
              <a:rPr lang="en-US" sz="2000" dirty="0">
                <a:sym typeface="Wingdings" pitchFamily="2" charset="2"/>
              </a:rPr>
              <a:t>=H</a:t>
            </a:r>
            <a:r>
              <a:rPr lang="en-US" sz="2000" baseline="-25000" dirty="0">
                <a:sym typeface="Wingdings" pitchFamily="2" charset="2"/>
              </a:rPr>
              <a:t>i</a:t>
            </a:r>
            <a:r>
              <a:rPr lang="en-US" sz="2000" dirty="0">
                <a:sym typeface="Wingdings" pitchFamily="2" charset="2"/>
              </a:rPr>
              <a:t>’ and either x</a:t>
            </a:r>
            <a:r>
              <a:rPr lang="en-US" sz="2000" baseline="-25000" dirty="0">
                <a:sym typeface="Wingdings" pitchFamily="2" charset="2"/>
              </a:rPr>
              <a:t>i</a:t>
            </a:r>
            <a:r>
              <a:rPr lang="en-US" sz="2000" dirty="0">
                <a:sym typeface="Wingdings" pitchFamily="2" charset="2"/>
              </a:rPr>
              <a:t>=x</a:t>
            </a:r>
            <a:r>
              <a:rPr lang="en-US" sz="2000" baseline="-25000" dirty="0">
                <a:sym typeface="Wingdings" pitchFamily="2" charset="2"/>
              </a:rPr>
              <a:t>i</a:t>
            </a:r>
            <a:r>
              <a:rPr lang="en-US" sz="2000" dirty="0">
                <a:sym typeface="Wingdings" pitchFamily="2" charset="2"/>
              </a:rPr>
              <a:t>’, </a:t>
            </a:r>
            <a:r>
              <a:rPr lang="en-US" sz="2000" dirty="0" err="1">
                <a:sym typeface="Wingdings" pitchFamily="2" charset="2"/>
              </a:rPr>
              <a:t>i</a:t>
            </a:r>
            <a:r>
              <a:rPr lang="en-US" sz="2000" dirty="0" err="1">
                <a:latin typeface="Math1Mono"/>
              </a:rPr>
              <a:t>£</a:t>
            </a:r>
            <a:r>
              <a:rPr lang="en-US" sz="2000" dirty="0" err="1">
                <a:sym typeface="Wingdings" pitchFamily="2" charset="2"/>
              </a:rPr>
              <a:t>t</a:t>
            </a:r>
            <a:r>
              <a:rPr lang="en-US" sz="2000" dirty="0">
                <a:sym typeface="Wingdings" pitchFamily="2" charset="2"/>
              </a:rPr>
              <a:t>, in which case there is nothing to prove or some x</a:t>
            </a:r>
            <a:r>
              <a:rPr lang="en-US" sz="2000" baseline="-25000" dirty="0">
                <a:sym typeface="Wingdings" pitchFamily="2" charset="2"/>
              </a:rPr>
              <a:t>i</a:t>
            </a:r>
            <a:r>
              <a:rPr lang="en-US" sz="2000" dirty="0">
                <a:latin typeface="Math1Mono"/>
              </a:rPr>
              <a:t>¹</a:t>
            </a:r>
            <a:r>
              <a:rPr lang="en-US" sz="2000" dirty="0">
                <a:sym typeface="Wingdings" pitchFamily="2" charset="2"/>
              </a:rPr>
              <a:t>x</a:t>
            </a:r>
            <a:r>
              <a:rPr lang="en-US" sz="2000" baseline="-25000" dirty="0">
                <a:sym typeface="Wingdings" pitchFamily="2" charset="2"/>
              </a:rPr>
              <a:t>i</a:t>
            </a:r>
            <a:r>
              <a:rPr lang="en-US" sz="2000" dirty="0">
                <a:sym typeface="Wingdings" pitchFamily="2" charset="2"/>
              </a:rPr>
              <a:t>’(but then g(H</a:t>
            </a:r>
            <a:r>
              <a:rPr lang="en-US" sz="2000" baseline="-25000" dirty="0">
                <a:sym typeface="Wingdings" pitchFamily="2" charset="2"/>
              </a:rPr>
              <a:t>i</a:t>
            </a:r>
            <a:r>
              <a:rPr lang="en-US" sz="2000" dirty="0">
                <a:sym typeface="Wingdings" pitchFamily="2" charset="2"/>
              </a:rPr>
              <a:t>||x</a:t>
            </a:r>
            <a:r>
              <a:rPr lang="en-US" sz="2000" baseline="-25000" dirty="0">
                <a:sym typeface="Wingdings" pitchFamily="2" charset="2"/>
              </a:rPr>
              <a:t>i</a:t>
            </a:r>
            <a:r>
              <a:rPr lang="en-US" sz="2000" dirty="0">
                <a:sym typeface="Wingdings" pitchFamily="2" charset="2"/>
              </a:rPr>
              <a:t>) = g(H</a:t>
            </a:r>
            <a:r>
              <a:rPr lang="en-US" sz="2000" baseline="-25000" dirty="0">
                <a:sym typeface="Wingdings" pitchFamily="2" charset="2"/>
              </a:rPr>
              <a:t>i</a:t>
            </a:r>
            <a:r>
              <a:rPr lang="en-US" sz="2000" dirty="0">
                <a:sym typeface="Wingdings" pitchFamily="2" charset="2"/>
              </a:rPr>
              <a:t>’||x</a:t>
            </a:r>
            <a:r>
              <a:rPr lang="en-US" sz="2000" baseline="-25000" dirty="0">
                <a:sym typeface="Wingdings" pitchFamily="2" charset="2"/>
              </a:rPr>
              <a:t>i</a:t>
            </a:r>
            <a:r>
              <a:rPr lang="en-US" sz="2000" dirty="0">
                <a:sym typeface="Wingdings" pitchFamily="2" charset="2"/>
              </a:rPr>
              <a:t>’) and again g is not collision resistant) or g(H</a:t>
            </a:r>
            <a:r>
              <a:rPr lang="en-US" sz="2000" baseline="-25000" dirty="0">
                <a:sym typeface="Wingdings" pitchFamily="2" charset="2"/>
              </a:rPr>
              <a:t>t-1</a:t>
            </a:r>
            <a:r>
              <a:rPr lang="en-US" sz="2000" dirty="0">
                <a:sym typeface="Wingdings" pitchFamily="2" charset="2"/>
              </a:rPr>
              <a:t>)= g(</a:t>
            </a:r>
            <a:r>
              <a:rPr lang="en-US" sz="2000" dirty="0" err="1">
                <a:sym typeface="Wingdings" pitchFamily="2" charset="2"/>
              </a:rPr>
              <a:t>H</a:t>
            </a:r>
            <a:r>
              <a:rPr lang="en-US" sz="2000" baseline="-25000" dirty="0" err="1">
                <a:sym typeface="Wingdings" pitchFamily="2" charset="2"/>
              </a:rPr>
              <a:t>j</a:t>
            </a:r>
            <a:r>
              <a:rPr lang="en-US" sz="2000" dirty="0">
                <a:sym typeface="Wingdings" pitchFamily="2" charset="2"/>
              </a:rPr>
              <a:t>’||</a:t>
            </a:r>
            <a:r>
              <a:rPr lang="en-US" sz="2000" dirty="0" err="1">
                <a:sym typeface="Wingdings" pitchFamily="2" charset="2"/>
              </a:rPr>
              <a:t>x</a:t>
            </a:r>
            <a:r>
              <a:rPr lang="en-US" sz="2000" baseline="-25000" dirty="0" err="1">
                <a:sym typeface="Wingdings" pitchFamily="2" charset="2"/>
              </a:rPr>
              <a:t>j</a:t>
            </a:r>
            <a:r>
              <a:rPr lang="en-US" sz="2000" dirty="0">
                <a:sym typeface="Wingdings" pitchFamily="2" charset="2"/>
              </a:rPr>
              <a:t>’), j&gt;t and again g is not collision resistant.</a:t>
            </a:r>
            <a:endParaRPr lang="en-US" sz="20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0984C8F-6DDA-4340-BC69-1ABF4FE44DCD}" type="slidenum">
              <a:rPr lang="en-US"/>
              <a:pPr>
                <a:defRPr/>
              </a:pPr>
              <a:t>7</a:t>
            </a:fld>
            <a:endParaRPr lang="en-US"/>
          </a:p>
        </p:txBody>
      </p:sp>
      <p:sp>
        <p:nvSpPr>
          <p:cNvPr id="191492" name="Rectangle 2"/>
          <p:cNvSpPr>
            <a:spLocks noGrp="1" noChangeArrowheads="1"/>
          </p:cNvSpPr>
          <p:nvPr>
            <p:ph type="title"/>
          </p:nvPr>
        </p:nvSpPr>
        <p:spPr>
          <a:xfrm>
            <a:off x="685800" y="0"/>
            <a:ext cx="7772400" cy="990600"/>
          </a:xfrm>
        </p:spPr>
        <p:txBody>
          <a:bodyPr/>
          <a:lstStyle/>
          <a:p>
            <a:r>
              <a:rPr lang="en-US" sz="3600" dirty="0"/>
              <a:t>RC6 Design Philosophy</a:t>
            </a:r>
          </a:p>
        </p:txBody>
      </p:sp>
      <p:sp>
        <p:nvSpPr>
          <p:cNvPr id="191493" name="Rectangle 3"/>
          <p:cNvSpPr>
            <a:spLocks noGrp="1" noChangeArrowheads="1"/>
          </p:cNvSpPr>
          <p:nvPr>
            <p:ph type="body" idx="1"/>
          </p:nvPr>
        </p:nvSpPr>
        <p:spPr>
          <a:xfrm>
            <a:off x="533400" y="1981200"/>
            <a:ext cx="7880350" cy="2895600"/>
          </a:xfrm>
        </p:spPr>
        <p:txBody>
          <a:bodyPr/>
          <a:lstStyle/>
          <a:p>
            <a:r>
              <a:rPr lang="en-US" sz="2000" dirty="0"/>
              <a:t>Leverage our experience with RC5: use </a:t>
            </a:r>
            <a:r>
              <a:rPr lang="en-US" sz="2000" i="1" dirty="0"/>
              <a:t>data-dependent rotations</a:t>
            </a:r>
            <a:r>
              <a:rPr lang="en-US" sz="2000" dirty="0"/>
              <a:t> to achieve a high level of security.</a:t>
            </a:r>
          </a:p>
          <a:p>
            <a:r>
              <a:rPr lang="en-US" sz="2000" dirty="0"/>
              <a:t>Adapt RC5 to meet AES requirements </a:t>
            </a:r>
          </a:p>
          <a:p>
            <a:r>
              <a:rPr lang="en-US" sz="2000" dirty="0"/>
              <a:t>Take advantage of a new primitive for increased security and efficiency: </a:t>
            </a:r>
            <a:r>
              <a:rPr lang="en-US" sz="2000" i="1" dirty="0"/>
              <a:t>32x32 multiplication</a:t>
            </a:r>
            <a:r>
              <a:rPr lang="en-US" sz="2000" dirty="0"/>
              <a:t>, which executes quickly on modern processors, to compute rotation amounts.</a:t>
            </a:r>
          </a:p>
        </p:txBody>
      </p:sp>
      <p:sp>
        <p:nvSpPr>
          <p:cNvPr id="19149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70</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GCM</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04800" y="8382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Given m blocks of authentication data, A=A</a:t>
            </a:r>
            <a:r>
              <a:rPr lang="en-US" sz="2000" baseline="-25000" dirty="0">
                <a:latin typeface="Arial" pitchFamily="34" charset="0"/>
              </a:rPr>
              <a:t>1</a:t>
            </a:r>
            <a:r>
              <a:rPr lang="en-US" sz="2000" dirty="0">
                <a:latin typeface="Arial" pitchFamily="34" charset="0"/>
              </a:rPr>
              <a:t>, A</a:t>
            </a:r>
            <a:r>
              <a:rPr lang="en-US" sz="2000" baseline="-25000" dirty="0">
                <a:latin typeface="Arial" pitchFamily="34" charset="0"/>
              </a:rPr>
              <a:t>2</a:t>
            </a:r>
            <a:r>
              <a:rPr lang="en-US" sz="2000" dirty="0">
                <a:latin typeface="Arial" pitchFamily="34" charset="0"/>
              </a:rPr>
              <a:t>,…,A</a:t>
            </a:r>
            <a:r>
              <a:rPr lang="en-US" sz="2000" baseline="-25000" dirty="0">
                <a:latin typeface="Arial" pitchFamily="34" charset="0"/>
              </a:rPr>
              <a:t>m</a:t>
            </a:r>
            <a:r>
              <a:rPr lang="en-US" sz="2000" dirty="0">
                <a:latin typeface="Arial" pitchFamily="34" charset="0"/>
              </a:rPr>
              <a:t> and n blocks, </a:t>
            </a:r>
          </a:p>
          <a:p>
            <a:r>
              <a:rPr lang="en-US" sz="2000" dirty="0">
                <a:latin typeface="Arial" pitchFamily="34" charset="0"/>
              </a:rPr>
              <a:t>   P=P</a:t>
            </a:r>
            <a:r>
              <a:rPr lang="en-US" sz="2000" baseline="-25000" dirty="0">
                <a:latin typeface="Arial" pitchFamily="34" charset="0"/>
              </a:rPr>
              <a:t>1</a:t>
            </a:r>
            <a:r>
              <a:rPr lang="en-US" sz="2000" dirty="0">
                <a:latin typeface="Arial" pitchFamily="34" charset="0"/>
              </a:rPr>
              <a:t>, …, </a:t>
            </a:r>
            <a:r>
              <a:rPr lang="en-US" sz="2000" dirty="0" err="1">
                <a:latin typeface="Arial" pitchFamily="34" charset="0"/>
              </a:rPr>
              <a:t>P</a:t>
            </a:r>
            <a:r>
              <a:rPr lang="en-US" sz="2000" baseline="-25000" dirty="0" err="1">
                <a:latin typeface="Arial" pitchFamily="34" charset="0"/>
              </a:rPr>
              <a:t>n</a:t>
            </a:r>
            <a:r>
              <a:rPr lang="en-US" sz="2000" dirty="0">
                <a:latin typeface="Arial" pitchFamily="34" charset="0"/>
              </a:rPr>
              <a:t> of message, authentication length parameter, </a:t>
            </a:r>
            <a:r>
              <a:rPr lang="en-US" sz="2000" dirty="0" err="1">
                <a:latin typeface="Arial" pitchFamily="34" charset="0"/>
              </a:rPr>
              <a:t>t</a:t>
            </a:r>
            <a:r>
              <a:rPr lang="en-US" sz="2000" dirty="0">
                <a:latin typeface="Arial" pitchFamily="34" charset="0"/>
              </a:rPr>
              <a:t>.</a:t>
            </a:r>
          </a:p>
          <a:p>
            <a:endParaRPr lang="en-US" sz="2000" dirty="0">
              <a:latin typeface="Arial" pitchFamily="34" charset="0"/>
            </a:endParaRPr>
          </a:p>
          <a:p>
            <a:r>
              <a:rPr lang="en-US" sz="2000" dirty="0">
                <a:latin typeface="Arial" pitchFamily="34" charset="0"/>
              </a:rPr>
              <a:t>GCM(K,IV,A,P)</a:t>
            </a:r>
          </a:p>
          <a:p>
            <a:pPr lvl="1"/>
            <a:r>
              <a:rPr lang="en-US" sz="2000" dirty="0">
                <a:latin typeface="Arial" pitchFamily="34" charset="0"/>
              </a:rPr>
              <a:t>H= E</a:t>
            </a:r>
            <a:r>
              <a:rPr lang="en-US" sz="2000" baseline="-25000" dirty="0">
                <a:latin typeface="Arial" pitchFamily="34" charset="0"/>
              </a:rPr>
              <a:t>K</a:t>
            </a:r>
            <a:r>
              <a:rPr lang="en-US" sz="2000" dirty="0">
                <a:latin typeface="Arial" pitchFamily="34" charset="0"/>
              </a:rPr>
              <a:t>(0</a:t>
            </a:r>
            <a:r>
              <a:rPr lang="en-US" sz="2000" baseline="30000" dirty="0">
                <a:latin typeface="Arial" pitchFamily="34" charset="0"/>
              </a:rPr>
              <a:t>128</a:t>
            </a:r>
            <a:r>
              <a:rPr lang="en-US" sz="2000" dirty="0">
                <a:latin typeface="Arial" pitchFamily="34" charset="0"/>
              </a:rPr>
              <a:t>), H</a:t>
            </a:r>
            <a:r>
              <a:rPr lang="en-US" sz="2000" dirty="0">
                <a:latin typeface="Math1Mono" charset="2"/>
                <a:cs typeface="Math1Mono" charset="2"/>
              </a:rPr>
              <a:t>e</a:t>
            </a:r>
            <a:r>
              <a:rPr lang="en-US" sz="2000" dirty="0">
                <a:latin typeface="Arial" pitchFamily="34" charset="0"/>
              </a:rPr>
              <a:t>GF(2</a:t>
            </a:r>
            <a:r>
              <a:rPr lang="en-US" sz="2000" baseline="30000" dirty="0">
                <a:latin typeface="Arial" pitchFamily="34" charset="0"/>
              </a:rPr>
              <a:t>128</a:t>
            </a:r>
            <a:r>
              <a:rPr lang="en-US" sz="2000" dirty="0">
                <a:latin typeface="Arial" pitchFamily="34" charset="0"/>
              </a:rPr>
              <a:t>) with minimal polynomial </a:t>
            </a:r>
            <a:r>
              <a:rPr lang="en-US" sz="2000" dirty="0" err="1">
                <a:latin typeface="Arial" pitchFamily="34" charset="0"/>
              </a:rPr>
              <a:t>p(x</a:t>
            </a:r>
            <a:r>
              <a:rPr lang="en-US" sz="2000" dirty="0">
                <a:latin typeface="Arial" pitchFamily="34" charset="0"/>
              </a:rPr>
              <a:t>)= x</a:t>
            </a:r>
            <a:r>
              <a:rPr lang="en-US" sz="2000" baseline="30000" dirty="0">
                <a:latin typeface="Arial" pitchFamily="34" charset="0"/>
              </a:rPr>
              <a:t>128</a:t>
            </a:r>
            <a:r>
              <a:rPr lang="en-US" sz="2000" dirty="0">
                <a:latin typeface="Arial" pitchFamily="34" charset="0"/>
              </a:rPr>
              <a:t>+x</a:t>
            </a:r>
            <a:r>
              <a:rPr lang="en-US" sz="2000" baseline="30000" dirty="0">
                <a:latin typeface="Arial" pitchFamily="34" charset="0"/>
              </a:rPr>
              <a:t>7</a:t>
            </a:r>
            <a:r>
              <a:rPr lang="en-US" sz="2000" dirty="0">
                <a:latin typeface="Arial" pitchFamily="34" charset="0"/>
              </a:rPr>
              <a:t>+x</a:t>
            </a:r>
            <a:r>
              <a:rPr lang="en-US" sz="2000" baseline="30000" dirty="0">
                <a:latin typeface="Arial" pitchFamily="34" charset="0"/>
              </a:rPr>
              <a:t>2</a:t>
            </a:r>
            <a:r>
              <a:rPr lang="en-US" sz="2000" dirty="0">
                <a:latin typeface="Arial" pitchFamily="34" charset="0"/>
              </a:rPr>
              <a:t>+x+1</a:t>
            </a:r>
          </a:p>
          <a:p>
            <a:pPr lvl="1"/>
            <a:r>
              <a:rPr lang="en-US" sz="2000" dirty="0">
                <a:latin typeface="Arial" pitchFamily="34" charset="0"/>
              </a:rPr>
              <a:t>J</a:t>
            </a:r>
            <a:r>
              <a:rPr lang="en-US" sz="2000" baseline="-25000" dirty="0">
                <a:latin typeface="Arial" pitchFamily="34" charset="0"/>
              </a:rPr>
              <a:t>0</a:t>
            </a:r>
            <a:r>
              <a:rPr lang="en-US" sz="2000" dirty="0">
                <a:latin typeface="Arial" pitchFamily="34" charset="0"/>
              </a:rPr>
              <a:t>= IV || 0</a:t>
            </a:r>
            <a:r>
              <a:rPr lang="en-US" sz="2000" baseline="30000" dirty="0">
                <a:latin typeface="Arial" pitchFamily="34" charset="0"/>
              </a:rPr>
              <a:t>31</a:t>
            </a:r>
            <a:r>
              <a:rPr lang="en-US" sz="2000" dirty="0">
                <a:latin typeface="Arial" pitchFamily="34" charset="0"/>
              </a:rPr>
              <a:t>|| 1</a:t>
            </a:r>
          </a:p>
          <a:p>
            <a:pPr lvl="1"/>
            <a:r>
              <a:rPr lang="en-US" sz="2000" dirty="0">
                <a:latin typeface="Arial" pitchFamily="34" charset="0"/>
              </a:rPr>
              <a:t>C= GCTR(K,J</a:t>
            </a:r>
            <a:r>
              <a:rPr lang="en-US" sz="2000" baseline="-25000" dirty="0">
                <a:latin typeface="Arial" pitchFamily="34" charset="0"/>
              </a:rPr>
              <a:t>0</a:t>
            </a:r>
            <a:r>
              <a:rPr lang="en-US" sz="2000" dirty="0">
                <a:latin typeface="Arial" pitchFamily="34" charset="0"/>
              </a:rPr>
              <a:t>+1,P)</a:t>
            </a:r>
          </a:p>
          <a:p>
            <a:pPr lvl="1"/>
            <a:r>
              <a:rPr lang="en-US" sz="2000" dirty="0" err="1">
                <a:latin typeface="Arial" pitchFamily="34" charset="0"/>
              </a:rPr>
              <a:t>u</a:t>
            </a:r>
            <a:r>
              <a:rPr lang="en-US" sz="2000" dirty="0">
                <a:latin typeface="Arial" pitchFamily="34" charset="0"/>
              </a:rPr>
              <a:t>= 128⎡len(C)/128⎤-len(C), </a:t>
            </a:r>
            <a:r>
              <a:rPr lang="en-US" sz="2000" dirty="0" err="1">
                <a:latin typeface="Arial" pitchFamily="34" charset="0"/>
              </a:rPr>
              <a:t>v</a:t>
            </a:r>
            <a:r>
              <a:rPr lang="en-US" sz="2000" dirty="0">
                <a:latin typeface="Arial" pitchFamily="34" charset="0"/>
              </a:rPr>
              <a:t>= 128⎡len(A)/128⎤-len(A)</a:t>
            </a:r>
          </a:p>
          <a:p>
            <a:pPr lvl="1"/>
            <a:r>
              <a:rPr lang="en-US" sz="2000" dirty="0">
                <a:latin typeface="Arial" pitchFamily="34" charset="0"/>
              </a:rPr>
              <a:t>S= GHASH(H,A||0</a:t>
            </a:r>
            <a:r>
              <a:rPr lang="en-US" sz="2000" baseline="30000" dirty="0">
                <a:latin typeface="Arial" pitchFamily="34" charset="0"/>
              </a:rPr>
              <a:t>v</a:t>
            </a:r>
            <a:r>
              <a:rPr lang="en-US" sz="2000" dirty="0">
                <a:latin typeface="Arial" pitchFamily="34" charset="0"/>
              </a:rPr>
              <a:t>||C||0</a:t>
            </a:r>
            <a:r>
              <a:rPr lang="en-US" sz="2000" baseline="30000" dirty="0">
                <a:latin typeface="Arial" pitchFamily="34" charset="0"/>
              </a:rPr>
              <a:t>u</a:t>
            </a:r>
            <a:r>
              <a:rPr lang="en-US" sz="2000" dirty="0">
                <a:latin typeface="Arial" pitchFamily="34" charset="0"/>
              </a:rPr>
              <a:t>||len(A)</a:t>
            </a:r>
            <a:r>
              <a:rPr lang="en-US" sz="2000" baseline="-25000" dirty="0">
                <a:latin typeface="Arial" pitchFamily="34" charset="0"/>
              </a:rPr>
              <a:t>64</a:t>
            </a:r>
            <a:r>
              <a:rPr lang="en-US" sz="2000" dirty="0">
                <a:latin typeface="Arial" pitchFamily="34" charset="0"/>
              </a:rPr>
              <a:t>||len(C)</a:t>
            </a:r>
            <a:r>
              <a:rPr lang="en-US" sz="2000" baseline="-25000" dirty="0">
                <a:latin typeface="Arial" pitchFamily="34" charset="0"/>
              </a:rPr>
              <a:t>64</a:t>
            </a:r>
            <a:r>
              <a:rPr lang="en-US" sz="2000" dirty="0">
                <a:latin typeface="Arial" pitchFamily="34" charset="0"/>
              </a:rPr>
              <a:t>), </a:t>
            </a:r>
          </a:p>
          <a:p>
            <a:pPr lvl="1"/>
            <a:r>
              <a:rPr lang="en-US" sz="2000" dirty="0">
                <a:latin typeface="Arial" pitchFamily="34" charset="0"/>
              </a:rPr>
              <a:t>T= MSB</a:t>
            </a:r>
            <a:r>
              <a:rPr lang="en-US" sz="2000" baseline="-25000" dirty="0">
                <a:latin typeface="Arial" pitchFamily="34" charset="0"/>
              </a:rPr>
              <a:t>t</a:t>
            </a:r>
            <a:r>
              <a:rPr lang="en-US" sz="2000" dirty="0">
                <a:latin typeface="Arial" pitchFamily="34" charset="0"/>
              </a:rPr>
              <a:t>(J</a:t>
            </a:r>
            <a:r>
              <a:rPr lang="en-US" sz="2000" baseline="-25000" dirty="0">
                <a:latin typeface="Arial" pitchFamily="34" charset="0"/>
              </a:rPr>
              <a:t>0</a:t>
            </a:r>
            <a:r>
              <a:rPr lang="en-US" sz="2000" dirty="0">
                <a:latin typeface="Arial" pitchFamily="34" charset="0"/>
              </a:rPr>
              <a:t>,S)</a:t>
            </a:r>
          </a:p>
          <a:p>
            <a:pPr lvl="1"/>
            <a:r>
              <a:rPr lang="en-US" sz="2000" dirty="0">
                <a:latin typeface="Arial" pitchFamily="34" charset="0"/>
              </a:rPr>
              <a:t>return (C,T)</a:t>
            </a:r>
          </a:p>
          <a:p>
            <a:pPr lvl="1"/>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
        <p:nvSpPr>
          <p:cNvPr id="11" name="Text Box 5"/>
          <p:cNvSpPr txBox="1">
            <a:spLocks noChangeArrowheads="1"/>
          </p:cNvSpPr>
          <p:nvPr/>
        </p:nvSpPr>
        <p:spPr bwMode="auto">
          <a:xfrm>
            <a:off x="304800" y="4538008"/>
            <a:ext cx="3733800" cy="1938992"/>
          </a:xfrm>
          <a:prstGeom prst="rect">
            <a:avLst/>
          </a:prstGeom>
          <a:noFill/>
          <a:ln w="12700" cap="sq">
            <a:noFill/>
            <a:miter lim="800000"/>
            <a:headEnd/>
            <a:tailEnd/>
          </a:ln>
        </p:spPr>
        <p:txBody>
          <a:bodyPr wrap="square">
            <a:spAutoFit/>
          </a:bodyPr>
          <a:lstStyle/>
          <a:p>
            <a:r>
              <a:rPr lang="en-US" sz="2000" dirty="0">
                <a:latin typeface="Arial" pitchFamily="34" charset="0"/>
              </a:rPr>
              <a:t>GHASH(H,X), X= X</a:t>
            </a:r>
            <a:r>
              <a:rPr lang="en-US" sz="2000" baseline="-25000" dirty="0">
                <a:latin typeface="Arial" pitchFamily="34" charset="0"/>
              </a:rPr>
              <a:t>1</a:t>
            </a:r>
            <a:r>
              <a:rPr lang="en-US" sz="2000" dirty="0">
                <a:latin typeface="Arial" pitchFamily="34" charset="0"/>
              </a:rPr>
              <a:t>, …, </a:t>
            </a:r>
            <a:r>
              <a:rPr lang="en-US" sz="2000" dirty="0" err="1">
                <a:latin typeface="Arial" pitchFamily="34" charset="0"/>
              </a:rPr>
              <a:t>X</a:t>
            </a:r>
            <a:r>
              <a:rPr lang="en-US" sz="2000" baseline="-25000" dirty="0" err="1">
                <a:latin typeface="Arial" pitchFamily="34" charset="0"/>
              </a:rPr>
              <a:t>m</a:t>
            </a:r>
            <a:r>
              <a:rPr lang="en-US" sz="2000" dirty="0">
                <a:latin typeface="Arial" pitchFamily="34" charset="0"/>
              </a:rPr>
              <a:t> </a:t>
            </a:r>
          </a:p>
          <a:p>
            <a:pPr lvl="1"/>
            <a:r>
              <a:rPr lang="en-US" sz="2000" dirty="0">
                <a:latin typeface="Arial" pitchFamily="34" charset="0"/>
              </a:rPr>
              <a:t>Y</a:t>
            </a:r>
            <a:r>
              <a:rPr lang="en-US" sz="2000" baseline="-25000" dirty="0">
                <a:latin typeface="Arial" pitchFamily="34" charset="0"/>
              </a:rPr>
              <a:t>0</a:t>
            </a:r>
            <a:r>
              <a:rPr lang="en-US" sz="2000" dirty="0">
                <a:latin typeface="Arial" pitchFamily="34" charset="0"/>
              </a:rPr>
              <a:t>= 0</a:t>
            </a:r>
            <a:r>
              <a:rPr lang="en-US" sz="2000" baseline="30000" dirty="0">
                <a:latin typeface="Arial" pitchFamily="34" charset="0"/>
              </a:rPr>
              <a:t>128</a:t>
            </a:r>
          </a:p>
          <a:p>
            <a:pPr lvl="1"/>
            <a:r>
              <a:rPr lang="en-US" sz="2000" dirty="0" err="1">
                <a:latin typeface="Arial" pitchFamily="34" charset="0"/>
              </a:rPr>
              <a:t>for(i</a:t>
            </a:r>
            <a:r>
              <a:rPr lang="en-US" sz="2000" dirty="0">
                <a:latin typeface="Arial" pitchFamily="34" charset="0"/>
              </a:rPr>
              <a:t>=1;i&lt;=</a:t>
            </a:r>
            <a:r>
              <a:rPr lang="en-US" sz="2000" dirty="0" err="1">
                <a:latin typeface="Arial" pitchFamily="34" charset="0"/>
              </a:rPr>
              <a:t>m;i</a:t>
            </a:r>
            <a:r>
              <a:rPr lang="en-US" sz="2000" dirty="0">
                <a:latin typeface="Arial" pitchFamily="34" charset="0"/>
              </a:rPr>
              <a:t>++)     </a:t>
            </a:r>
            <a:endParaRPr lang="en-US" sz="2000" baseline="30000" dirty="0">
              <a:latin typeface="Arial" pitchFamily="34" charset="0"/>
            </a:endParaRPr>
          </a:p>
          <a:p>
            <a:pPr lvl="1"/>
            <a:r>
              <a:rPr lang="en-US" sz="2000" dirty="0">
                <a:latin typeface="Arial" pitchFamily="34" charset="0"/>
              </a:rPr>
              <a:t>    Y</a:t>
            </a:r>
            <a:r>
              <a:rPr lang="en-US" sz="2000" baseline="-25000" dirty="0">
                <a:latin typeface="Arial" pitchFamily="34" charset="0"/>
              </a:rPr>
              <a:t>i</a:t>
            </a:r>
            <a:r>
              <a:rPr lang="en-US" sz="2000" dirty="0">
                <a:latin typeface="Arial" pitchFamily="34" charset="0"/>
              </a:rPr>
              <a:t>= (Y</a:t>
            </a:r>
            <a:r>
              <a:rPr lang="en-US" sz="2000" baseline="-25000" dirty="0">
                <a:latin typeface="Arial" pitchFamily="34" charset="0"/>
              </a:rPr>
              <a:t>i-1</a:t>
            </a:r>
            <a:r>
              <a:rPr lang="en-US" sz="2000" dirty="0">
                <a:latin typeface="Arial" pitchFamily="34" charset="0"/>
              </a:rPr>
              <a:t>⊕X</a:t>
            </a:r>
            <a:r>
              <a:rPr lang="en-US" sz="2000" baseline="-25000" dirty="0">
                <a:latin typeface="Arial" pitchFamily="34" charset="0"/>
              </a:rPr>
              <a:t>i</a:t>
            </a:r>
            <a:r>
              <a:rPr lang="en-US" sz="2000" dirty="0">
                <a:latin typeface="Arial" pitchFamily="34" charset="0"/>
              </a:rPr>
              <a:t>)∙H</a:t>
            </a:r>
          </a:p>
          <a:p>
            <a:pPr lvl="1"/>
            <a:r>
              <a:rPr lang="en-US" sz="2000" dirty="0">
                <a:latin typeface="Arial" pitchFamily="34" charset="0"/>
              </a:rPr>
              <a:t>return </a:t>
            </a:r>
            <a:r>
              <a:rPr lang="en-US" sz="2000" dirty="0" err="1">
                <a:latin typeface="Arial" pitchFamily="34" charset="0"/>
              </a:rPr>
              <a:t>Y</a:t>
            </a:r>
            <a:r>
              <a:rPr lang="en-US" sz="2000" baseline="-25000" dirty="0" err="1">
                <a:latin typeface="Arial" pitchFamily="34" charset="0"/>
              </a:rPr>
              <a:t>m</a:t>
            </a:r>
            <a:endParaRPr lang="en-US" sz="2000" baseline="-25000" dirty="0">
              <a:latin typeface="Arial" pitchFamily="34" charset="0"/>
            </a:endParaRPr>
          </a:p>
          <a:p>
            <a:pPr>
              <a:buFont typeface="Arial"/>
              <a:buChar char="•"/>
            </a:pPr>
            <a:endParaRPr lang="en-US" sz="2000" dirty="0">
              <a:latin typeface="Arial" pitchFamily="34" charset="0"/>
            </a:endParaRPr>
          </a:p>
        </p:txBody>
      </p:sp>
      <p:sp>
        <p:nvSpPr>
          <p:cNvPr id="12" name="Text Box 5"/>
          <p:cNvSpPr txBox="1">
            <a:spLocks noChangeArrowheads="1"/>
          </p:cNvSpPr>
          <p:nvPr/>
        </p:nvSpPr>
        <p:spPr bwMode="auto">
          <a:xfrm>
            <a:off x="4038600" y="4318099"/>
            <a:ext cx="4953000" cy="2616101"/>
          </a:xfrm>
          <a:prstGeom prst="rect">
            <a:avLst/>
          </a:prstGeom>
          <a:noFill/>
          <a:ln w="12700" cap="sq">
            <a:noFill/>
            <a:miter lim="800000"/>
            <a:headEnd/>
            <a:tailEnd/>
          </a:ln>
        </p:spPr>
        <p:txBody>
          <a:bodyPr wrap="square">
            <a:spAutoFit/>
          </a:bodyPr>
          <a:lstStyle/>
          <a:p>
            <a:r>
              <a:rPr lang="en-US" sz="2000" dirty="0">
                <a:latin typeface="Arial" pitchFamily="34" charset="0"/>
              </a:rPr>
              <a:t>GCTR(K,CTR,P), P=P</a:t>
            </a:r>
            <a:r>
              <a:rPr lang="en-US" sz="2000" baseline="-25000" dirty="0">
                <a:latin typeface="Arial" pitchFamily="34" charset="0"/>
              </a:rPr>
              <a:t>1</a:t>
            </a:r>
            <a:r>
              <a:rPr lang="en-US" sz="2000" dirty="0">
                <a:latin typeface="Arial" pitchFamily="34" charset="0"/>
              </a:rPr>
              <a:t>, …, </a:t>
            </a:r>
            <a:r>
              <a:rPr lang="en-US" sz="2000" dirty="0" err="1">
                <a:latin typeface="Arial" pitchFamily="34" charset="0"/>
              </a:rPr>
              <a:t>P</a:t>
            </a:r>
            <a:r>
              <a:rPr lang="en-US" sz="2000" baseline="-25000" dirty="0" err="1">
                <a:latin typeface="Arial" pitchFamily="34" charset="0"/>
              </a:rPr>
              <a:t>n</a:t>
            </a:r>
            <a:r>
              <a:rPr lang="en-US" sz="2000" dirty="0">
                <a:latin typeface="Arial" pitchFamily="34" charset="0"/>
              </a:rPr>
              <a:t> </a:t>
            </a:r>
            <a:endParaRPr lang="en-US" sz="2400" dirty="0">
              <a:latin typeface="Arial" pitchFamily="34" charset="0"/>
            </a:endParaRPr>
          </a:p>
          <a:p>
            <a:pPr lvl="1"/>
            <a:r>
              <a:rPr lang="en-US" sz="2000" dirty="0">
                <a:latin typeface="Arial" pitchFamily="34" charset="0"/>
              </a:rPr>
              <a:t>for(i-1; </a:t>
            </a:r>
            <a:r>
              <a:rPr lang="en-US" sz="2000" dirty="0" err="1">
                <a:latin typeface="Arial" pitchFamily="34" charset="0"/>
              </a:rPr>
              <a:t>i</a:t>
            </a:r>
            <a:r>
              <a:rPr lang="en-US" sz="2000" dirty="0">
                <a:latin typeface="Arial" pitchFamily="34" charset="0"/>
              </a:rPr>
              <a:t>&lt;</a:t>
            </a:r>
            <a:r>
              <a:rPr lang="en-US" sz="2000" dirty="0" err="1">
                <a:latin typeface="Arial" pitchFamily="34" charset="0"/>
              </a:rPr>
              <a:t>n,i</a:t>
            </a:r>
            <a:r>
              <a:rPr lang="en-US" sz="2000" dirty="0">
                <a:latin typeface="Arial" pitchFamily="34" charset="0"/>
              </a:rPr>
              <a:t>++) {</a:t>
            </a:r>
          </a:p>
          <a:p>
            <a:pPr lvl="1"/>
            <a:r>
              <a:rPr lang="en-US" sz="2000" dirty="0">
                <a:latin typeface="Arial" pitchFamily="34" charset="0"/>
              </a:rPr>
              <a:t>    </a:t>
            </a:r>
            <a:r>
              <a:rPr lang="en-US" sz="2000" dirty="0" err="1">
                <a:latin typeface="Arial" pitchFamily="34" charset="0"/>
              </a:rPr>
              <a:t>C</a:t>
            </a:r>
            <a:r>
              <a:rPr lang="en-US" sz="2000" baseline="-25000" dirty="0" err="1">
                <a:latin typeface="Arial" pitchFamily="34" charset="0"/>
              </a:rPr>
              <a:t>i</a:t>
            </a:r>
            <a:r>
              <a:rPr lang="en-US" sz="2000" dirty="0">
                <a:latin typeface="Arial" pitchFamily="34" charset="0"/>
              </a:rPr>
              <a:t>= (</a:t>
            </a:r>
            <a:r>
              <a:rPr lang="en-US" sz="2000" dirty="0" err="1">
                <a:latin typeface="Arial" pitchFamily="34" charset="0"/>
              </a:rPr>
              <a:t>P</a:t>
            </a:r>
            <a:r>
              <a:rPr lang="en-US" sz="2000" baseline="-25000" dirty="0" err="1">
                <a:latin typeface="Arial" pitchFamily="34" charset="0"/>
              </a:rPr>
              <a:t>i</a:t>
            </a:r>
            <a:r>
              <a:rPr lang="en-US" sz="2000" dirty="0" err="1">
                <a:latin typeface="Arial" pitchFamily="34" charset="0"/>
              </a:rPr>
              <a:t>⊕E</a:t>
            </a:r>
            <a:r>
              <a:rPr lang="en-US" sz="2000" baseline="-25000" dirty="0" err="1">
                <a:latin typeface="Arial" pitchFamily="34" charset="0"/>
              </a:rPr>
              <a:t>K</a:t>
            </a:r>
            <a:r>
              <a:rPr lang="en-US" sz="2000" dirty="0" err="1">
                <a:latin typeface="Arial" pitchFamily="34" charset="0"/>
              </a:rPr>
              <a:t>(X</a:t>
            </a:r>
            <a:r>
              <a:rPr lang="en-US" sz="2000" baseline="-25000" dirty="0" err="1">
                <a:latin typeface="Arial" pitchFamily="34" charset="0"/>
              </a:rPr>
              <a:t>i</a:t>
            </a:r>
            <a:r>
              <a:rPr lang="en-US" sz="2000" dirty="0">
                <a:latin typeface="Arial" pitchFamily="34" charset="0"/>
              </a:rPr>
              <a:t>)</a:t>
            </a:r>
          </a:p>
          <a:p>
            <a:pPr lvl="1"/>
            <a:r>
              <a:rPr lang="en-US" sz="2000" dirty="0">
                <a:latin typeface="Arial" pitchFamily="34" charset="0"/>
              </a:rPr>
              <a:t>    CTR= CTR+1</a:t>
            </a:r>
          </a:p>
          <a:p>
            <a:pPr lvl="1"/>
            <a:r>
              <a:rPr lang="en-US" sz="2000" dirty="0" err="1">
                <a:latin typeface="Arial" pitchFamily="34" charset="0"/>
              </a:rPr>
              <a:t>C</a:t>
            </a:r>
            <a:r>
              <a:rPr lang="en-US" sz="2000" baseline="-25000" dirty="0" err="1">
                <a:latin typeface="Arial" pitchFamily="34" charset="0"/>
              </a:rPr>
              <a:t>n</a:t>
            </a:r>
            <a:r>
              <a:rPr lang="en-US" sz="2000" dirty="0">
                <a:latin typeface="Arial" pitchFamily="34" charset="0"/>
              </a:rPr>
              <a:t>*= </a:t>
            </a:r>
            <a:r>
              <a:rPr lang="en-US" sz="2000" dirty="0" err="1">
                <a:latin typeface="Arial" pitchFamily="34" charset="0"/>
              </a:rPr>
              <a:t>X</a:t>
            </a:r>
            <a:r>
              <a:rPr lang="en-US" sz="2000" baseline="-25000" dirty="0" err="1">
                <a:latin typeface="Arial" pitchFamily="34" charset="0"/>
              </a:rPr>
              <a:t>n</a:t>
            </a:r>
            <a:r>
              <a:rPr lang="en-US" sz="2000" dirty="0">
                <a:latin typeface="Arial" pitchFamily="34" charset="0"/>
              </a:rPr>
              <a:t>*⊕</a:t>
            </a:r>
            <a:r>
              <a:rPr lang="en-US" sz="2000" dirty="0" err="1">
                <a:latin typeface="Arial" pitchFamily="34" charset="0"/>
              </a:rPr>
              <a:t>MSB</a:t>
            </a:r>
            <a:r>
              <a:rPr lang="en-US" sz="2000" baseline="-25000" dirty="0" err="1">
                <a:latin typeface="Arial" pitchFamily="34" charset="0"/>
              </a:rPr>
              <a:t>r</a:t>
            </a:r>
            <a:r>
              <a:rPr lang="en-US" sz="2000" dirty="0" err="1">
                <a:latin typeface="Arial" pitchFamily="34" charset="0"/>
              </a:rPr>
              <a:t>(E</a:t>
            </a:r>
            <a:r>
              <a:rPr lang="en-US" sz="2000" baseline="-25000" dirty="0" err="1">
                <a:latin typeface="Arial" pitchFamily="34" charset="0"/>
              </a:rPr>
              <a:t>K</a:t>
            </a:r>
            <a:r>
              <a:rPr lang="en-US" sz="2000" dirty="0" err="1">
                <a:latin typeface="Arial" pitchFamily="34" charset="0"/>
              </a:rPr>
              <a:t>(CTR</a:t>
            </a:r>
            <a:r>
              <a:rPr lang="en-US" sz="2000" dirty="0">
                <a:latin typeface="Arial" pitchFamily="34" charset="0"/>
              </a:rPr>
              <a:t>)), </a:t>
            </a:r>
            <a:r>
              <a:rPr lang="en-US" sz="2000" dirty="0" err="1">
                <a:latin typeface="Arial" pitchFamily="34" charset="0"/>
              </a:rPr>
              <a:t>r</a:t>
            </a:r>
            <a:r>
              <a:rPr lang="en-US" sz="2000" dirty="0">
                <a:latin typeface="Arial" pitchFamily="34" charset="0"/>
              </a:rPr>
              <a:t>=</a:t>
            </a:r>
            <a:r>
              <a:rPr lang="en-US" sz="2000" dirty="0" err="1">
                <a:latin typeface="Arial" pitchFamily="34" charset="0"/>
              </a:rPr>
              <a:t>len(X</a:t>
            </a:r>
            <a:r>
              <a:rPr lang="en-US" sz="2000" baseline="-25000" dirty="0" err="1">
                <a:latin typeface="Arial" pitchFamily="34" charset="0"/>
              </a:rPr>
              <a:t>n</a:t>
            </a:r>
            <a:r>
              <a:rPr lang="en-US" sz="2000" dirty="0">
                <a:latin typeface="Arial" pitchFamily="34" charset="0"/>
              </a:rPr>
              <a:t>*)</a:t>
            </a:r>
          </a:p>
          <a:p>
            <a:pPr lvl="1"/>
            <a:r>
              <a:rPr lang="en-US" sz="2000" dirty="0">
                <a:latin typeface="Arial" pitchFamily="34" charset="0"/>
              </a:rPr>
              <a:t>return C</a:t>
            </a:r>
          </a:p>
          <a:p>
            <a:pPr lvl="1"/>
            <a:r>
              <a:rPr lang="en-US" sz="2000" dirty="0">
                <a:latin typeface="Arial" pitchFamily="34" charset="0"/>
              </a:rPr>
              <a:t> </a:t>
            </a:r>
          </a:p>
          <a:p>
            <a:pPr>
              <a:buFont typeface="Arial"/>
              <a:buChar char="•"/>
            </a:pPr>
            <a:endParaRPr lang="en-US" sz="2000" dirty="0">
              <a:latin typeface="Arial" pitchFamily="34" charset="0"/>
            </a:endParaRPr>
          </a:p>
        </p:txBody>
      </p:sp>
      <p:sp>
        <p:nvSpPr>
          <p:cNvPr id="13" name="Rectangle 12"/>
          <p:cNvSpPr/>
          <p:nvPr/>
        </p:nvSpPr>
        <p:spPr bwMode="auto">
          <a:xfrm>
            <a:off x="228600" y="4492824"/>
            <a:ext cx="3581400" cy="17526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 name="Rectangle 13"/>
          <p:cNvSpPr/>
          <p:nvPr/>
        </p:nvSpPr>
        <p:spPr bwMode="auto">
          <a:xfrm>
            <a:off x="4038600" y="4343400"/>
            <a:ext cx="4876800" cy="19050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GCM</a:t>
            </a:r>
          </a:p>
        </p:txBody>
      </p:sp>
      <p:sp>
        <p:nvSpPr>
          <p:cNvPr id="10" name="Date Placeholder 9"/>
          <p:cNvSpPr>
            <a:spLocks noGrp="1"/>
          </p:cNvSpPr>
          <p:nvPr>
            <p:ph type="dt" sz="half" idx="10"/>
          </p:nvPr>
        </p:nvSpPr>
        <p:spPr/>
        <p:txBody>
          <a:bodyPr/>
          <a:lstStyle/>
          <a:p>
            <a:pPr>
              <a:defRPr/>
            </a:pPr>
            <a:r>
              <a:rPr lang="en-US"/>
              <a:t>JLM 20110129</a:t>
            </a:r>
          </a:p>
        </p:txBody>
      </p:sp>
      <p:sp>
        <p:nvSpPr>
          <p:cNvPr id="12" name="Rectangle 11"/>
          <p:cNvSpPr/>
          <p:nvPr/>
        </p:nvSpPr>
        <p:spPr bwMode="auto">
          <a:xfrm>
            <a:off x="768966" y="1295400"/>
            <a:ext cx="4979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7689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47" name="Rectangle 46"/>
          <p:cNvSpPr/>
          <p:nvPr/>
        </p:nvSpPr>
        <p:spPr bwMode="auto">
          <a:xfrm>
            <a:off x="768966" y="3581400"/>
            <a:ext cx="5741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48" name="TextBox 47"/>
          <p:cNvSpPr txBox="1"/>
          <p:nvPr/>
        </p:nvSpPr>
        <p:spPr>
          <a:xfrm>
            <a:off x="921366"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1</a:t>
            </a:r>
          </a:p>
        </p:txBody>
      </p:sp>
      <p:sp>
        <p:nvSpPr>
          <p:cNvPr id="70" name="TextBox 69"/>
          <p:cNvSpPr txBox="1"/>
          <p:nvPr/>
        </p:nvSpPr>
        <p:spPr>
          <a:xfrm>
            <a:off x="921366" y="20574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71" name="TextBox 70"/>
          <p:cNvSpPr txBox="1"/>
          <p:nvPr/>
        </p:nvSpPr>
        <p:spPr>
          <a:xfrm>
            <a:off x="1604008" y="2870776"/>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1</a:t>
            </a:r>
          </a:p>
        </p:txBody>
      </p:sp>
      <p:cxnSp>
        <p:nvCxnSpPr>
          <p:cNvPr id="72" name="Straight Arrow Connector 71"/>
          <p:cNvCxnSpPr/>
          <p:nvPr/>
        </p:nvCxnSpPr>
        <p:spPr bwMode="auto">
          <a:xfrm rot="10800000">
            <a:off x="122391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3" name="Straight Arrow Connector 72"/>
          <p:cNvCxnSpPr/>
          <p:nvPr/>
        </p:nvCxnSpPr>
        <p:spPr bwMode="auto">
          <a:xfrm rot="16200000" flipH="1">
            <a:off x="8460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4" name="Straight Arrow Connector 73"/>
          <p:cNvCxnSpPr/>
          <p:nvPr/>
        </p:nvCxnSpPr>
        <p:spPr bwMode="auto">
          <a:xfrm rot="16200000" flipH="1">
            <a:off x="8460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1" name="TextBox 80"/>
          <p:cNvSpPr txBox="1"/>
          <p:nvPr/>
        </p:nvSpPr>
        <p:spPr>
          <a:xfrm>
            <a:off x="8908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82" name="Straight Arrow Connector 81"/>
          <p:cNvCxnSpPr/>
          <p:nvPr/>
        </p:nvCxnSpPr>
        <p:spPr bwMode="auto">
          <a:xfrm rot="16200000" flipH="1">
            <a:off x="8460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4" name="TextBox 83"/>
          <p:cNvSpPr txBox="1"/>
          <p:nvPr/>
        </p:nvSpPr>
        <p:spPr>
          <a:xfrm>
            <a:off x="27501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85" name="Rectangle 84"/>
          <p:cNvSpPr/>
          <p:nvPr/>
        </p:nvSpPr>
        <p:spPr bwMode="auto">
          <a:xfrm>
            <a:off x="2750166"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6" name="TextBox 85"/>
          <p:cNvSpPr txBox="1"/>
          <p:nvPr/>
        </p:nvSpPr>
        <p:spPr>
          <a:xfrm>
            <a:off x="2906239"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87" name="Rectangle 86"/>
          <p:cNvSpPr/>
          <p:nvPr/>
        </p:nvSpPr>
        <p:spPr bwMode="auto">
          <a:xfrm>
            <a:off x="1759566"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8" name="TextBox 87"/>
          <p:cNvSpPr txBox="1"/>
          <p:nvPr/>
        </p:nvSpPr>
        <p:spPr>
          <a:xfrm>
            <a:off x="1759566"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89" name="Straight Arrow Connector 88"/>
          <p:cNvCxnSpPr/>
          <p:nvPr/>
        </p:nvCxnSpPr>
        <p:spPr bwMode="auto">
          <a:xfrm rot="10800000">
            <a:off x="1302366"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0" name="Straight Arrow Connector 89"/>
          <p:cNvCxnSpPr/>
          <p:nvPr/>
        </p:nvCxnSpPr>
        <p:spPr bwMode="auto">
          <a:xfrm rot="10800000">
            <a:off x="2292966"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92" name="TextBox 91"/>
          <p:cNvSpPr txBox="1"/>
          <p:nvPr/>
        </p:nvSpPr>
        <p:spPr>
          <a:xfrm>
            <a:off x="2902566"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93" name="TextBox 92"/>
          <p:cNvSpPr txBox="1"/>
          <p:nvPr/>
        </p:nvSpPr>
        <p:spPr>
          <a:xfrm>
            <a:off x="35852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2</a:t>
            </a:r>
          </a:p>
        </p:txBody>
      </p:sp>
      <p:cxnSp>
        <p:nvCxnSpPr>
          <p:cNvPr id="94" name="Straight Arrow Connector 93"/>
          <p:cNvCxnSpPr/>
          <p:nvPr/>
        </p:nvCxnSpPr>
        <p:spPr bwMode="auto">
          <a:xfrm rot="10800000">
            <a:off x="3131166"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5" name="Straight Arrow Connector 94"/>
          <p:cNvCxnSpPr/>
          <p:nvPr/>
        </p:nvCxnSpPr>
        <p:spPr bwMode="auto">
          <a:xfrm rot="16200000" flipH="1">
            <a:off x="28272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6" name="Straight Arrow Connector 95"/>
          <p:cNvCxnSpPr/>
          <p:nvPr/>
        </p:nvCxnSpPr>
        <p:spPr bwMode="auto">
          <a:xfrm rot="16200000" flipH="1">
            <a:off x="28272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97" name="TextBox 96"/>
          <p:cNvSpPr txBox="1"/>
          <p:nvPr/>
        </p:nvSpPr>
        <p:spPr>
          <a:xfrm>
            <a:off x="28720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98" name="Straight Arrow Connector 97"/>
          <p:cNvCxnSpPr/>
          <p:nvPr/>
        </p:nvCxnSpPr>
        <p:spPr bwMode="auto">
          <a:xfrm rot="16200000" flipH="1">
            <a:off x="28272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0" name="TextBox 99"/>
          <p:cNvSpPr txBox="1"/>
          <p:nvPr/>
        </p:nvSpPr>
        <p:spPr>
          <a:xfrm>
            <a:off x="859716" y="4846320"/>
            <a:ext cx="364202" cy="523220"/>
          </a:xfrm>
          <a:prstGeom prst="rect">
            <a:avLst/>
          </a:prstGeom>
          <a:noFill/>
        </p:spPr>
        <p:txBody>
          <a:bodyPr wrap="none" rtlCol="0">
            <a:spAutoFit/>
          </a:bodyPr>
          <a:lstStyle/>
          <a:p>
            <a:r>
              <a:rPr lang="en-US" sz="2800" dirty="0">
                <a:latin typeface="Calibri"/>
                <a:cs typeface="Calibri"/>
              </a:rPr>
              <a:t>⊗</a:t>
            </a:r>
          </a:p>
        </p:txBody>
      </p:sp>
      <p:cxnSp>
        <p:nvCxnSpPr>
          <p:cNvPr id="101" name="Straight Arrow Connector 100"/>
          <p:cNvCxnSpPr/>
          <p:nvPr/>
        </p:nvCxnSpPr>
        <p:spPr bwMode="auto">
          <a:xfrm rot="16200000" flipH="1">
            <a:off x="846085" y="41900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03" name="Straight Arrow Connector 102"/>
          <p:cNvCxnSpPr/>
          <p:nvPr/>
        </p:nvCxnSpPr>
        <p:spPr bwMode="auto">
          <a:xfrm rot="10800000">
            <a:off x="464166" y="4495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05" name="Straight Arrow Connector 104"/>
          <p:cNvCxnSpPr/>
          <p:nvPr/>
        </p:nvCxnSpPr>
        <p:spPr bwMode="auto">
          <a:xfrm rot="16200000" flipH="1">
            <a:off x="2827285"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8" name="TextBox 107"/>
          <p:cNvSpPr txBox="1"/>
          <p:nvPr/>
        </p:nvSpPr>
        <p:spPr>
          <a:xfrm>
            <a:off x="888638"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12" name="TextBox 111"/>
          <p:cNvSpPr txBox="1"/>
          <p:nvPr/>
        </p:nvSpPr>
        <p:spPr>
          <a:xfrm>
            <a:off x="2872086" y="420624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13" name="Straight Arrow Connector 112"/>
          <p:cNvCxnSpPr/>
          <p:nvPr/>
        </p:nvCxnSpPr>
        <p:spPr bwMode="auto">
          <a:xfrm rot="16200000" flipH="1">
            <a:off x="2827285"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14" name="Straight Arrow Connector 113"/>
          <p:cNvCxnSpPr/>
          <p:nvPr/>
        </p:nvCxnSpPr>
        <p:spPr bwMode="auto">
          <a:xfrm rot="10800000">
            <a:off x="1607166"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6" name="TextBox 115"/>
          <p:cNvSpPr txBox="1"/>
          <p:nvPr/>
        </p:nvSpPr>
        <p:spPr>
          <a:xfrm>
            <a:off x="235566"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17" name="Straight Arrow Connector 116"/>
          <p:cNvCxnSpPr/>
          <p:nvPr/>
        </p:nvCxnSpPr>
        <p:spPr bwMode="auto">
          <a:xfrm rot="10800000">
            <a:off x="464167"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60" name="Rectangle 59"/>
          <p:cNvSpPr/>
          <p:nvPr/>
        </p:nvSpPr>
        <p:spPr bwMode="auto">
          <a:xfrm>
            <a:off x="8451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2" name="Rectangle 61"/>
          <p:cNvSpPr/>
          <p:nvPr/>
        </p:nvSpPr>
        <p:spPr bwMode="auto">
          <a:xfrm>
            <a:off x="2750166"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3" name="Rectangle 62"/>
          <p:cNvSpPr/>
          <p:nvPr/>
        </p:nvSpPr>
        <p:spPr bwMode="auto">
          <a:xfrm>
            <a:off x="28263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6" name="TextBox 65"/>
          <p:cNvSpPr txBox="1"/>
          <p:nvPr/>
        </p:nvSpPr>
        <p:spPr>
          <a:xfrm>
            <a:off x="157118" y="4191000"/>
            <a:ext cx="535648" cy="369332"/>
          </a:xfrm>
          <a:prstGeom prst="rect">
            <a:avLst/>
          </a:prstGeom>
          <a:noFill/>
        </p:spPr>
        <p:txBody>
          <a:bodyPr wrap="none" rtlCol="0">
            <a:spAutoFit/>
          </a:bodyPr>
          <a:lstStyle/>
          <a:p>
            <a:r>
              <a:rPr lang="en-US" sz="1800" dirty="0">
                <a:latin typeface="Calibri"/>
                <a:cs typeface="Calibri"/>
              </a:rPr>
              <a:t>0</a:t>
            </a:r>
            <a:r>
              <a:rPr lang="en-US" sz="1800" baseline="30000" dirty="0">
                <a:latin typeface="Calibri"/>
                <a:cs typeface="Calibri"/>
              </a:rPr>
              <a:t>128</a:t>
            </a:r>
          </a:p>
        </p:txBody>
      </p:sp>
      <p:cxnSp>
        <p:nvCxnSpPr>
          <p:cNvPr id="75" name="Straight Arrow Connector 74"/>
          <p:cNvCxnSpPr/>
          <p:nvPr/>
        </p:nvCxnSpPr>
        <p:spPr bwMode="auto">
          <a:xfrm rot="16200000" flipH="1">
            <a:off x="830726" y="47996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76" name="TextBox 75"/>
          <p:cNvSpPr txBox="1"/>
          <p:nvPr/>
        </p:nvSpPr>
        <p:spPr>
          <a:xfrm>
            <a:off x="2842406" y="4800600"/>
            <a:ext cx="364202" cy="523220"/>
          </a:xfrm>
          <a:prstGeom prst="rect">
            <a:avLst/>
          </a:prstGeom>
          <a:noFill/>
        </p:spPr>
        <p:txBody>
          <a:bodyPr wrap="none" rtlCol="0">
            <a:spAutoFit/>
          </a:bodyPr>
          <a:lstStyle/>
          <a:p>
            <a:r>
              <a:rPr lang="en-US" sz="2800" dirty="0">
                <a:latin typeface="Calibri"/>
                <a:cs typeface="Calibri"/>
              </a:rPr>
              <a:t>⊗</a:t>
            </a:r>
          </a:p>
        </p:txBody>
      </p:sp>
      <p:sp>
        <p:nvSpPr>
          <p:cNvPr id="77" name="TextBox 76"/>
          <p:cNvSpPr txBox="1"/>
          <p:nvPr/>
        </p:nvSpPr>
        <p:spPr>
          <a:xfrm>
            <a:off x="22145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78" name="Straight Arrow Connector 77"/>
          <p:cNvCxnSpPr/>
          <p:nvPr/>
        </p:nvCxnSpPr>
        <p:spPr bwMode="auto">
          <a:xfrm rot="10800000">
            <a:off x="24431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79" name="Straight Arrow Connector 78"/>
          <p:cNvCxnSpPr/>
          <p:nvPr/>
        </p:nvCxnSpPr>
        <p:spPr bwMode="auto">
          <a:xfrm rot="10800000">
            <a:off x="1149966"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9" name="Straight Arrow Connector 98"/>
          <p:cNvCxnSpPr/>
          <p:nvPr/>
        </p:nvCxnSpPr>
        <p:spPr bwMode="auto">
          <a:xfrm rot="16200000" flipH="1">
            <a:off x="1301448"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9" name="TextBox 118"/>
          <p:cNvSpPr txBox="1"/>
          <p:nvPr/>
        </p:nvSpPr>
        <p:spPr>
          <a:xfrm>
            <a:off x="4731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20" name="Rectangle 119"/>
          <p:cNvSpPr/>
          <p:nvPr/>
        </p:nvSpPr>
        <p:spPr bwMode="auto">
          <a:xfrm>
            <a:off x="4731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1" name="TextBox 120"/>
          <p:cNvSpPr txBox="1"/>
          <p:nvPr/>
        </p:nvSpPr>
        <p:spPr>
          <a:xfrm>
            <a:off x="4887440"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122" name="Rectangle 121"/>
          <p:cNvSpPr/>
          <p:nvPr/>
        </p:nvSpPr>
        <p:spPr bwMode="auto">
          <a:xfrm>
            <a:off x="3740767"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3" name="TextBox 122"/>
          <p:cNvSpPr txBox="1"/>
          <p:nvPr/>
        </p:nvSpPr>
        <p:spPr>
          <a:xfrm>
            <a:off x="3740767"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124" name="Straight Arrow Connector 123"/>
          <p:cNvCxnSpPr/>
          <p:nvPr/>
        </p:nvCxnSpPr>
        <p:spPr bwMode="auto">
          <a:xfrm rot="10800000">
            <a:off x="3283567"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25" name="Straight Arrow Connector 124"/>
          <p:cNvCxnSpPr/>
          <p:nvPr/>
        </p:nvCxnSpPr>
        <p:spPr bwMode="auto">
          <a:xfrm rot="10800000">
            <a:off x="4274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26" name="TextBox 125"/>
          <p:cNvSpPr txBox="1"/>
          <p:nvPr/>
        </p:nvSpPr>
        <p:spPr>
          <a:xfrm>
            <a:off x="4883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27" name="TextBox 126"/>
          <p:cNvSpPr txBox="1"/>
          <p:nvPr/>
        </p:nvSpPr>
        <p:spPr>
          <a:xfrm>
            <a:off x="55664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3</a:t>
            </a:r>
          </a:p>
        </p:txBody>
      </p:sp>
      <p:cxnSp>
        <p:nvCxnSpPr>
          <p:cNvPr id="128" name="Straight Arrow Connector 127"/>
          <p:cNvCxnSpPr/>
          <p:nvPr/>
        </p:nvCxnSpPr>
        <p:spPr bwMode="auto">
          <a:xfrm rot="10800000">
            <a:off x="5185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29" name="Straight Arrow Connector 128"/>
          <p:cNvCxnSpPr/>
          <p:nvPr/>
        </p:nvCxnSpPr>
        <p:spPr bwMode="auto">
          <a:xfrm rot="16200000" flipH="1">
            <a:off x="4808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0" name="Straight Arrow Connector 129"/>
          <p:cNvCxnSpPr/>
          <p:nvPr/>
        </p:nvCxnSpPr>
        <p:spPr bwMode="auto">
          <a:xfrm rot="16200000" flipH="1">
            <a:off x="4808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1" name="TextBox 130"/>
          <p:cNvSpPr txBox="1"/>
          <p:nvPr/>
        </p:nvSpPr>
        <p:spPr>
          <a:xfrm>
            <a:off x="4853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32" name="Straight Arrow Connector 131"/>
          <p:cNvCxnSpPr/>
          <p:nvPr/>
        </p:nvCxnSpPr>
        <p:spPr bwMode="auto">
          <a:xfrm rot="16200000" flipH="1">
            <a:off x="4808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3" name="Straight Arrow Connector 132"/>
          <p:cNvCxnSpPr/>
          <p:nvPr/>
        </p:nvCxnSpPr>
        <p:spPr bwMode="auto">
          <a:xfrm rot="16200000" flipH="1">
            <a:off x="4808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4" name="TextBox 133"/>
          <p:cNvSpPr txBox="1"/>
          <p:nvPr/>
        </p:nvSpPr>
        <p:spPr>
          <a:xfrm>
            <a:off x="4853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35" name="Straight Arrow Connector 134"/>
          <p:cNvCxnSpPr/>
          <p:nvPr/>
        </p:nvCxnSpPr>
        <p:spPr bwMode="auto">
          <a:xfrm rot="16200000" flipH="1">
            <a:off x="4808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6" name="Straight Arrow Connector 135"/>
          <p:cNvCxnSpPr/>
          <p:nvPr/>
        </p:nvCxnSpPr>
        <p:spPr bwMode="auto">
          <a:xfrm rot="10800000">
            <a:off x="3588367"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37" name="Rectangle 136"/>
          <p:cNvSpPr/>
          <p:nvPr/>
        </p:nvSpPr>
        <p:spPr bwMode="auto">
          <a:xfrm>
            <a:off x="4731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8" name="Rectangle 137"/>
          <p:cNvSpPr/>
          <p:nvPr/>
        </p:nvSpPr>
        <p:spPr bwMode="auto">
          <a:xfrm>
            <a:off x="4807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9" name="TextBox 138"/>
          <p:cNvSpPr txBox="1"/>
          <p:nvPr/>
        </p:nvSpPr>
        <p:spPr>
          <a:xfrm>
            <a:off x="4195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40" name="Straight Arrow Connector 139"/>
          <p:cNvCxnSpPr/>
          <p:nvPr/>
        </p:nvCxnSpPr>
        <p:spPr bwMode="auto">
          <a:xfrm rot="10800000">
            <a:off x="4424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1" name="Straight Arrow Connector 140"/>
          <p:cNvCxnSpPr/>
          <p:nvPr/>
        </p:nvCxnSpPr>
        <p:spPr bwMode="auto">
          <a:xfrm rot="10800000">
            <a:off x="3131167"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2" name="Straight Arrow Connector 141"/>
          <p:cNvCxnSpPr/>
          <p:nvPr/>
        </p:nvCxnSpPr>
        <p:spPr bwMode="auto">
          <a:xfrm rot="16200000" flipH="1">
            <a:off x="3282649"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3" name="TextBox 142"/>
          <p:cNvSpPr txBox="1"/>
          <p:nvPr/>
        </p:nvSpPr>
        <p:spPr>
          <a:xfrm>
            <a:off x="4807566" y="4800600"/>
            <a:ext cx="364202" cy="523220"/>
          </a:xfrm>
          <a:prstGeom prst="rect">
            <a:avLst/>
          </a:prstGeom>
          <a:noFill/>
        </p:spPr>
        <p:txBody>
          <a:bodyPr wrap="none" rtlCol="0">
            <a:spAutoFit/>
          </a:bodyPr>
          <a:lstStyle/>
          <a:p>
            <a:r>
              <a:rPr lang="en-US" sz="2800" dirty="0">
                <a:latin typeface="Calibri"/>
                <a:cs typeface="Calibri"/>
              </a:rPr>
              <a:t>⊗</a:t>
            </a:r>
          </a:p>
        </p:txBody>
      </p:sp>
      <p:sp>
        <p:nvSpPr>
          <p:cNvPr id="144" name="TextBox 143"/>
          <p:cNvSpPr txBox="1"/>
          <p:nvPr/>
        </p:nvSpPr>
        <p:spPr>
          <a:xfrm>
            <a:off x="6137679" y="2907268"/>
            <a:ext cx="344039" cy="369332"/>
          </a:xfrm>
          <a:prstGeom prst="rect">
            <a:avLst/>
          </a:prstGeom>
          <a:noFill/>
        </p:spPr>
        <p:txBody>
          <a:bodyPr wrap="none" rtlCol="0">
            <a:spAutoFit/>
          </a:bodyPr>
          <a:lstStyle/>
          <a:p>
            <a:r>
              <a:rPr lang="en-US" sz="1800" dirty="0">
                <a:latin typeface="Calibri"/>
                <a:cs typeface="Calibri"/>
              </a:rPr>
              <a:t>…</a:t>
            </a:r>
            <a:endParaRPr lang="en-US" sz="1800" baseline="-25000" dirty="0">
              <a:latin typeface="Calibri"/>
              <a:cs typeface="Calibri"/>
            </a:endParaRPr>
          </a:p>
        </p:txBody>
      </p:sp>
      <p:sp>
        <p:nvSpPr>
          <p:cNvPr id="145" name="TextBox 144"/>
          <p:cNvSpPr txBox="1"/>
          <p:nvPr/>
        </p:nvSpPr>
        <p:spPr>
          <a:xfrm>
            <a:off x="6636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46" name="Rectangle 145"/>
          <p:cNvSpPr/>
          <p:nvPr/>
        </p:nvSpPr>
        <p:spPr bwMode="auto">
          <a:xfrm>
            <a:off x="6636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7" name="TextBox 146"/>
          <p:cNvSpPr txBox="1"/>
          <p:nvPr/>
        </p:nvSpPr>
        <p:spPr>
          <a:xfrm>
            <a:off x="6792440" y="3581400"/>
            <a:ext cx="389850" cy="369332"/>
          </a:xfrm>
          <a:prstGeom prst="rect">
            <a:avLst/>
          </a:prstGeom>
          <a:noFill/>
        </p:spPr>
        <p:txBody>
          <a:bodyPr wrap="none" rtlCol="0">
            <a:spAutoFit/>
          </a:bodyPr>
          <a:lstStyle/>
          <a:p>
            <a:r>
              <a:rPr lang="en-US" sz="1800" dirty="0" err="1">
                <a:latin typeface="Calibri"/>
                <a:cs typeface="Calibri"/>
              </a:rPr>
              <a:t>C</a:t>
            </a:r>
            <a:r>
              <a:rPr lang="en-US" sz="1800" baseline="-25000" dirty="0" err="1">
                <a:latin typeface="Calibri"/>
                <a:cs typeface="Calibri"/>
              </a:rPr>
              <a:t>n</a:t>
            </a:r>
            <a:endParaRPr lang="en-US" sz="1800" baseline="-25000" dirty="0">
              <a:latin typeface="Calibri"/>
              <a:cs typeface="Calibri"/>
            </a:endParaRPr>
          </a:p>
        </p:txBody>
      </p:sp>
      <p:cxnSp>
        <p:nvCxnSpPr>
          <p:cNvPr id="148" name="Straight Arrow Connector 147"/>
          <p:cNvCxnSpPr/>
          <p:nvPr/>
        </p:nvCxnSpPr>
        <p:spPr bwMode="auto">
          <a:xfrm rot="10800000">
            <a:off x="6179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9" name="TextBox 148"/>
          <p:cNvSpPr txBox="1"/>
          <p:nvPr/>
        </p:nvSpPr>
        <p:spPr>
          <a:xfrm>
            <a:off x="6788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50" name="TextBox 149"/>
          <p:cNvSpPr txBox="1"/>
          <p:nvPr/>
        </p:nvSpPr>
        <p:spPr>
          <a:xfrm>
            <a:off x="7471408" y="2907268"/>
            <a:ext cx="381910" cy="369332"/>
          </a:xfrm>
          <a:prstGeom prst="rect">
            <a:avLst/>
          </a:prstGeom>
          <a:noFill/>
        </p:spPr>
        <p:txBody>
          <a:bodyPr wrap="none" rtlCol="0">
            <a:spAutoFit/>
          </a:bodyPr>
          <a:lstStyle/>
          <a:p>
            <a:r>
              <a:rPr lang="en-US" sz="1800" dirty="0" err="1">
                <a:latin typeface="Calibri"/>
                <a:cs typeface="Calibri"/>
              </a:rPr>
              <a:t>P</a:t>
            </a:r>
            <a:r>
              <a:rPr lang="en-US" sz="1800" baseline="-25000" dirty="0" err="1">
                <a:latin typeface="Calibri"/>
                <a:cs typeface="Calibri"/>
              </a:rPr>
              <a:t>n</a:t>
            </a:r>
            <a:endParaRPr lang="en-US" sz="1800" baseline="-25000" dirty="0">
              <a:latin typeface="Calibri"/>
              <a:cs typeface="Calibri"/>
            </a:endParaRPr>
          </a:p>
        </p:txBody>
      </p:sp>
      <p:cxnSp>
        <p:nvCxnSpPr>
          <p:cNvPr id="151" name="Straight Arrow Connector 150"/>
          <p:cNvCxnSpPr/>
          <p:nvPr/>
        </p:nvCxnSpPr>
        <p:spPr bwMode="auto">
          <a:xfrm rot="10800000">
            <a:off x="7090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2" name="Straight Arrow Connector 151"/>
          <p:cNvCxnSpPr/>
          <p:nvPr/>
        </p:nvCxnSpPr>
        <p:spPr bwMode="auto">
          <a:xfrm rot="16200000" flipH="1">
            <a:off x="6713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3" name="Straight Arrow Connector 152"/>
          <p:cNvCxnSpPr/>
          <p:nvPr/>
        </p:nvCxnSpPr>
        <p:spPr bwMode="auto">
          <a:xfrm rot="16200000" flipH="1">
            <a:off x="6713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4" name="TextBox 153"/>
          <p:cNvSpPr txBox="1"/>
          <p:nvPr/>
        </p:nvSpPr>
        <p:spPr>
          <a:xfrm>
            <a:off x="6758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55" name="Straight Arrow Connector 154"/>
          <p:cNvCxnSpPr/>
          <p:nvPr/>
        </p:nvCxnSpPr>
        <p:spPr bwMode="auto">
          <a:xfrm rot="16200000" flipH="1">
            <a:off x="6713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6" name="Straight Arrow Connector 155"/>
          <p:cNvCxnSpPr/>
          <p:nvPr/>
        </p:nvCxnSpPr>
        <p:spPr bwMode="auto">
          <a:xfrm rot="16200000" flipH="1">
            <a:off x="6713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7" name="TextBox 156"/>
          <p:cNvSpPr txBox="1"/>
          <p:nvPr/>
        </p:nvSpPr>
        <p:spPr>
          <a:xfrm>
            <a:off x="6758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58" name="Straight Arrow Connector 157"/>
          <p:cNvCxnSpPr/>
          <p:nvPr/>
        </p:nvCxnSpPr>
        <p:spPr bwMode="auto">
          <a:xfrm rot="16200000" flipH="1">
            <a:off x="6713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9" name="Straight Arrow Connector 158"/>
          <p:cNvCxnSpPr/>
          <p:nvPr/>
        </p:nvCxnSpPr>
        <p:spPr bwMode="auto">
          <a:xfrm rot="10800000">
            <a:off x="6102967" y="4495800"/>
            <a:ext cx="762001"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0" name="Rectangle 159"/>
          <p:cNvSpPr/>
          <p:nvPr/>
        </p:nvSpPr>
        <p:spPr bwMode="auto">
          <a:xfrm>
            <a:off x="6636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1" name="Rectangle 160"/>
          <p:cNvSpPr/>
          <p:nvPr/>
        </p:nvSpPr>
        <p:spPr bwMode="auto">
          <a:xfrm>
            <a:off x="6712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2" name="TextBox 161"/>
          <p:cNvSpPr txBox="1"/>
          <p:nvPr/>
        </p:nvSpPr>
        <p:spPr>
          <a:xfrm>
            <a:off x="6100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63" name="Straight Arrow Connector 162"/>
          <p:cNvCxnSpPr/>
          <p:nvPr/>
        </p:nvCxnSpPr>
        <p:spPr bwMode="auto">
          <a:xfrm rot="10800000">
            <a:off x="6329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4" name="TextBox 163"/>
          <p:cNvSpPr txBox="1"/>
          <p:nvPr/>
        </p:nvSpPr>
        <p:spPr>
          <a:xfrm>
            <a:off x="6712566" y="4800600"/>
            <a:ext cx="364202" cy="523220"/>
          </a:xfrm>
          <a:prstGeom prst="rect">
            <a:avLst/>
          </a:prstGeom>
          <a:noFill/>
        </p:spPr>
        <p:txBody>
          <a:bodyPr wrap="none" rtlCol="0">
            <a:spAutoFit/>
          </a:bodyPr>
          <a:lstStyle/>
          <a:p>
            <a:r>
              <a:rPr lang="en-US" sz="2800" dirty="0">
                <a:latin typeface="Calibri"/>
                <a:cs typeface="Calibri"/>
              </a:rPr>
              <a:t>⊗</a:t>
            </a:r>
          </a:p>
        </p:txBody>
      </p:sp>
      <p:cxnSp>
        <p:nvCxnSpPr>
          <p:cNvPr id="167" name="Straight Arrow Connector 166"/>
          <p:cNvCxnSpPr/>
          <p:nvPr/>
        </p:nvCxnSpPr>
        <p:spPr bwMode="auto">
          <a:xfrm rot="10800000">
            <a:off x="7017366" y="5105400"/>
            <a:ext cx="990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70" name="TextBox 169"/>
          <p:cNvSpPr txBox="1"/>
          <p:nvPr/>
        </p:nvSpPr>
        <p:spPr>
          <a:xfrm>
            <a:off x="8691518" y="5562600"/>
            <a:ext cx="300082" cy="369332"/>
          </a:xfrm>
          <a:prstGeom prst="rect">
            <a:avLst/>
          </a:prstGeom>
          <a:noFill/>
        </p:spPr>
        <p:txBody>
          <a:bodyPr wrap="none" rtlCol="0">
            <a:spAutoFit/>
          </a:bodyPr>
          <a:lstStyle/>
          <a:p>
            <a:r>
              <a:rPr lang="en-US" sz="1800" dirty="0">
                <a:latin typeface="Calibri"/>
                <a:cs typeface="Calibri"/>
              </a:rPr>
              <a:t>T</a:t>
            </a:r>
            <a:endParaRPr lang="en-US" sz="1800" baseline="-25000" dirty="0">
              <a:latin typeface="Calibri"/>
              <a:cs typeface="Calibri"/>
            </a:endParaRPr>
          </a:p>
        </p:txBody>
      </p:sp>
      <p:sp>
        <p:nvSpPr>
          <p:cNvPr id="171" name="TextBox 170"/>
          <p:cNvSpPr txBox="1"/>
          <p:nvPr/>
        </p:nvSpPr>
        <p:spPr>
          <a:xfrm>
            <a:off x="7901286" y="48006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72" name="TextBox 171"/>
          <p:cNvSpPr txBox="1"/>
          <p:nvPr/>
        </p:nvSpPr>
        <p:spPr>
          <a:xfrm>
            <a:off x="7243718" y="4202668"/>
            <a:ext cx="1486592" cy="369332"/>
          </a:xfrm>
          <a:prstGeom prst="rect">
            <a:avLst/>
          </a:prstGeom>
          <a:noFill/>
        </p:spPr>
        <p:txBody>
          <a:bodyPr wrap="none" rtlCol="0">
            <a:spAutoFit/>
          </a:bodyPr>
          <a:lstStyle/>
          <a:p>
            <a:r>
              <a:rPr lang="en-US" sz="1800" dirty="0" err="1">
                <a:latin typeface="Calibri"/>
                <a:cs typeface="Calibri"/>
              </a:rPr>
              <a:t>len(A)||len(c</a:t>
            </a:r>
            <a:r>
              <a:rPr lang="en-US" sz="1800" dirty="0">
                <a:latin typeface="Calibri"/>
                <a:cs typeface="Calibri"/>
              </a:rPr>
              <a:t>)</a:t>
            </a:r>
            <a:endParaRPr lang="en-US" sz="1800" baseline="-25000" dirty="0">
              <a:latin typeface="Calibri"/>
              <a:cs typeface="Calibri"/>
            </a:endParaRPr>
          </a:p>
        </p:txBody>
      </p:sp>
      <p:cxnSp>
        <p:nvCxnSpPr>
          <p:cNvPr id="175" name="Straight Arrow Connector 174"/>
          <p:cNvCxnSpPr/>
          <p:nvPr/>
        </p:nvCxnSpPr>
        <p:spPr bwMode="auto">
          <a:xfrm rot="16200000" flipH="1">
            <a:off x="7854647" y="47234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77" name="TextBox 176"/>
          <p:cNvSpPr txBox="1"/>
          <p:nvPr/>
        </p:nvSpPr>
        <p:spPr>
          <a:xfrm>
            <a:off x="7220033" y="5562600"/>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78" name="Straight Arrow Connector 177"/>
          <p:cNvCxnSpPr/>
          <p:nvPr/>
        </p:nvCxnSpPr>
        <p:spPr bwMode="auto">
          <a:xfrm rot="10800000">
            <a:off x="7548519"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80" name="TextBox 179"/>
          <p:cNvSpPr txBox="1"/>
          <p:nvPr/>
        </p:nvSpPr>
        <p:spPr>
          <a:xfrm>
            <a:off x="7922916" y="5435024"/>
            <a:ext cx="389850" cy="584776"/>
          </a:xfrm>
          <a:prstGeom prst="rect">
            <a:avLst/>
          </a:prstGeom>
          <a:noFill/>
        </p:spPr>
        <p:txBody>
          <a:bodyPr wrap="none" rtlCol="0">
            <a:spAutoFit/>
          </a:bodyPr>
          <a:lstStyle/>
          <a:p>
            <a:r>
              <a:rPr lang="en-US" sz="3200" dirty="0">
                <a:latin typeface="Calibri"/>
                <a:cs typeface="Calibri"/>
              </a:rPr>
              <a:t>⊗</a:t>
            </a:r>
          </a:p>
        </p:txBody>
      </p:sp>
      <p:cxnSp>
        <p:nvCxnSpPr>
          <p:cNvPr id="181" name="Straight Arrow Connector 180"/>
          <p:cNvCxnSpPr/>
          <p:nvPr/>
        </p:nvCxnSpPr>
        <p:spPr bwMode="auto">
          <a:xfrm rot="16200000" flipH="1">
            <a:off x="7856485" y="54092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82" name="Straight Arrow Connector 181"/>
          <p:cNvCxnSpPr/>
          <p:nvPr/>
        </p:nvCxnSpPr>
        <p:spPr bwMode="auto">
          <a:xfrm rot="10800000">
            <a:off x="8234318"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 attacks in the news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04800" y="1905000"/>
            <a:ext cx="83820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“Lucky Thirteen: Breaking the TLS and DTLS Record  </a:t>
            </a:r>
          </a:p>
          <a:p>
            <a:pPr marL="342900" indent="-342900">
              <a:buFont typeface="Arial" panose="020B0604020202020204" pitchFamily="34" charset="0"/>
              <a:buChar char="•"/>
            </a:pPr>
            <a:r>
              <a:rPr lang="en-US" sz="2000" dirty="0">
                <a:latin typeface="Arial" pitchFamily="34" charset="0"/>
              </a:rPr>
              <a:t>  Protocols,” </a:t>
            </a:r>
            <a:r>
              <a:rPr lang="en-US" sz="2000" dirty="0" err="1">
                <a:latin typeface="Arial" pitchFamily="34" charset="0"/>
              </a:rPr>
              <a:t>Nadhem</a:t>
            </a:r>
            <a:r>
              <a:rPr lang="en-US" sz="2000" dirty="0">
                <a:latin typeface="Arial" pitchFamily="34" charset="0"/>
              </a:rPr>
              <a:t> J. </a:t>
            </a:r>
            <a:r>
              <a:rPr lang="en-US" sz="2000" dirty="0" err="1">
                <a:latin typeface="Arial" pitchFamily="34" charset="0"/>
              </a:rPr>
              <a:t>AlFardan</a:t>
            </a:r>
            <a:r>
              <a:rPr lang="en-US" sz="2000" dirty="0">
                <a:latin typeface="Arial" pitchFamily="34" charset="0"/>
              </a:rPr>
              <a:t> and Kenneth G. Paterson</a:t>
            </a:r>
          </a:p>
          <a:p>
            <a:endParaRPr lang="en-US" sz="2000" dirty="0">
              <a:latin typeface="Arial" pitchFamily="34" charset="0"/>
            </a:endParaRPr>
          </a:p>
          <a:p>
            <a:pPr lvl="1"/>
            <a:r>
              <a:rPr lang="en-US" sz="2000" dirty="0">
                <a:latin typeface="Arial" pitchFamily="34" charset="0"/>
              </a:rPr>
              <a:t>We present a family of attacks that apply to CBC-mode in all TLS and DTLS implementations that are compliant with TLS 1.1 or 1.2, or with DTLS 1.0 or 1.2.</a:t>
            </a:r>
          </a:p>
          <a:p>
            <a:pPr>
              <a:buFontTx/>
              <a:buChar char="•"/>
            </a:pPr>
            <a:endParaRPr lang="en-US" sz="2000" dirty="0">
              <a:latin typeface="Arial" pitchFamily="34" charset="0"/>
            </a:endParaRPr>
          </a:p>
          <a:p>
            <a:pPr marL="342900" indent="-342900">
              <a:buFont typeface="Arial" panose="020B0604020202020204" pitchFamily="34" charset="0"/>
              <a:buChar char="•"/>
            </a:pPr>
            <a:r>
              <a:rPr lang="en-US" sz="2000" dirty="0">
                <a:latin typeface="Arial" pitchFamily="34" charset="0"/>
              </a:rPr>
              <a:t> http://</a:t>
            </a:r>
            <a:r>
              <a:rPr lang="en-US" sz="2000" dirty="0" err="1">
                <a:latin typeface="Arial" pitchFamily="34" charset="0"/>
              </a:rPr>
              <a:t>www.isg.rhul.ac.uk/tls/TLStiming.pdf</a:t>
            </a:r>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
        <p:nvSpPr>
          <p:cNvPr id="5" name="Date Placeholder 4"/>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558290B-C93D-43E6-A82E-A59F3FE1DFA3}" type="slidenum">
              <a:rPr lang="en-US"/>
              <a:pPr>
                <a:defRPr/>
              </a:pPr>
              <a:t>8</a:t>
            </a:fld>
            <a:endParaRPr lang="en-US"/>
          </a:p>
        </p:txBody>
      </p:sp>
      <p:sp>
        <p:nvSpPr>
          <p:cNvPr id="192516" name="Rectangle 2"/>
          <p:cNvSpPr>
            <a:spLocks noGrp="1" noChangeArrowheads="1"/>
          </p:cNvSpPr>
          <p:nvPr>
            <p:ph type="title"/>
          </p:nvPr>
        </p:nvSpPr>
        <p:spPr>
          <a:xfrm>
            <a:off x="685800" y="0"/>
            <a:ext cx="7772400" cy="685800"/>
          </a:xfrm>
        </p:spPr>
        <p:txBody>
          <a:bodyPr/>
          <a:lstStyle/>
          <a:p>
            <a:r>
              <a:rPr lang="en-US" sz="3600"/>
              <a:t>Description of RC6</a:t>
            </a:r>
          </a:p>
        </p:txBody>
      </p:sp>
      <p:sp>
        <p:nvSpPr>
          <p:cNvPr id="192517" name="Rectangle 3"/>
          <p:cNvSpPr>
            <a:spLocks noGrp="1" noChangeArrowheads="1"/>
          </p:cNvSpPr>
          <p:nvPr>
            <p:ph type="body" idx="1"/>
          </p:nvPr>
        </p:nvSpPr>
        <p:spPr>
          <a:xfrm>
            <a:off x="685800" y="1654320"/>
            <a:ext cx="8108950" cy="4114800"/>
          </a:xfrm>
        </p:spPr>
        <p:txBody>
          <a:bodyPr/>
          <a:lstStyle/>
          <a:p>
            <a:r>
              <a:rPr lang="en-US" sz="2000" dirty="0"/>
              <a:t>RC6-w/r/b</a:t>
            </a:r>
            <a:r>
              <a:rPr lang="en-US" sz="2000" i="1" dirty="0"/>
              <a:t>  </a:t>
            </a:r>
            <a:r>
              <a:rPr lang="en-US" sz="2000" dirty="0"/>
              <a:t>parameters:</a:t>
            </a:r>
          </a:p>
          <a:p>
            <a:pPr lvl="1"/>
            <a:r>
              <a:rPr lang="en-US" sz="2000" i="1" dirty="0"/>
              <a:t>Word size</a:t>
            </a:r>
            <a:r>
              <a:rPr lang="en-US" sz="2000" dirty="0"/>
              <a:t> in bits:         </a:t>
            </a:r>
            <a:r>
              <a:rPr lang="en-US" sz="2000" dirty="0" err="1"/>
              <a:t>w</a:t>
            </a:r>
            <a:r>
              <a:rPr lang="en-US" sz="2000" i="1" dirty="0"/>
              <a:t> </a:t>
            </a:r>
            <a:r>
              <a:rPr lang="en-US" sz="2000" dirty="0"/>
              <a:t>( 32 )(</a:t>
            </a:r>
            <a:r>
              <a:rPr lang="en-US" sz="2000" dirty="0" err="1"/>
              <a:t>lg(w</a:t>
            </a:r>
            <a:r>
              <a:rPr lang="en-US" sz="2000" dirty="0"/>
              <a:t>) = 5)</a:t>
            </a:r>
          </a:p>
          <a:p>
            <a:pPr lvl="1"/>
            <a:r>
              <a:rPr lang="en-US" sz="2000" dirty="0"/>
              <a:t>Number of </a:t>
            </a:r>
            <a:r>
              <a:rPr lang="en-US" sz="2000" i="1" dirty="0"/>
              <a:t>rounds</a:t>
            </a:r>
            <a:r>
              <a:rPr lang="en-US" sz="2000" dirty="0"/>
              <a:t>:       </a:t>
            </a:r>
            <a:r>
              <a:rPr lang="en-US" sz="2000" dirty="0" err="1"/>
              <a:t>r</a:t>
            </a:r>
            <a:r>
              <a:rPr lang="en-US" sz="2000" i="1" dirty="0"/>
              <a:t> </a:t>
            </a:r>
            <a:r>
              <a:rPr lang="en-US" sz="2000" dirty="0"/>
              <a:t>(20)</a:t>
            </a:r>
          </a:p>
          <a:p>
            <a:pPr lvl="1"/>
            <a:r>
              <a:rPr lang="en-US" sz="2000" dirty="0"/>
              <a:t>Number of </a:t>
            </a:r>
            <a:r>
              <a:rPr lang="en-US" sz="2000" i="1" dirty="0"/>
              <a:t>key bytes</a:t>
            </a:r>
            <a:r>
              <a:rPr lang="en-US" sz="2000" dirty="0"/>
              <a:t>:   b(16, 24, or 32 )</a:t>
            </a:r>
          </a:p>
          <a:p>
            <a:r>
              <a:rPr lang="en-US" sz="2000" dirty="0"/>
              <a:t>Key Expansion: </a:t>
            </a:r>
          </a:p>
          <a:p>
            <a:pPr lvl="1"/>
            <a:r>
              <a:rPr lang="en-US" sz="2000" dirty="0"/>
              <a:t>Produces array  S[0 … 2r+3]  of  w-bit </a:t>
            </a:r>
            <a:r>
              <a:rPr lang="en-US" sz="2000" i="1" dirty="0"/>
              <a:t>round keys.</a:t>
            </a:r>
          </a:p>
          <a:p>
            <a:r>
              <a:rPr lang="en-US" sz="2000" dirty="0"/>
              <a:t>Encryption and Decryption:</a:t>
            </a:r>
          </a:p>
          <a:p>
            <a:pPr lvl="1"/>
            <a:r>
              <a:rPr lang="en-US" sz="2000" dirty="0" err="1"/>
              <a:t>Input/Output</a:t>
            </a:r>
            <a:r>
              <a:rPr lang="en-US" sz="2000" dirty="0"/>
              <a:t> in 32-bit registers A,B,C,D</a:t>
            </a:r>
          </a:p>
        </p:txBody>
      </p:sp>
      <p:sp>
        <p:nvSpPr>
          <p:cNvPr id="19251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1D4E13C-D76B-4618-BD9C-55CC1D65BFE9}" type="slidenum">
              <a:rPr lang="en-US"/>
              <a:pPr>
                <a:defRPr/>
              </a:pPr>
              <a:t>9</a:t>
            </a:fld>
            <a:endParaRPr lang="en-US"/>
          </a:p>
        </p:txBody>
      </p:sp>
      <p:sp>
        <p:nvSpPr>
          <p:cNvPr id="193540" name="Rectangle 2"/>
          <p:cNvSpPr>
            <a:spLocks noGrp="1" noChangeArrowheads="1"/>
          </p:cNvSpPr>
          <p:nvPr>
            <p:ph type="title"/>
          </p:nvPr>
        </p:nvSpPr>
        <p:spPr>
          <a:xfrm>
            <a:off x="685800" y="0"/>
            <a:ext cx="7772400" cy="914400"/>
          </a:xfrm>
        </p:spPr>
        <p:txBody>
          <a:bodyPr/>
          <a:lstStyle/>
          <a:p>
            <a:r>
              <a:rPr lang="en-US" sz="3600" dirty="0"/>
              <a:t>RC6 Primitive Operations</a:t>
            </a:r>
          </a:p>
        </p:txBody>
      </p:sp>
      <p:sp>
        <p:nvSpPr>
          <p:cNvPr id="193541" name="Rectangle 3"/>
          <p:cNvSpPr>
            <a:spLocks noGrp="1" noChangeArrowheads="1"/>
          </p:cNvSpPr>
          <p:nvPr>
            <p:ph type="body" idx="1"/>
          </p:nvPr>
        </p:nvSpPr>
        <p:spPr>
          <a:xfrm>
            <a:off x="533400" y="1752600"/>
            <a:ext cx="7956550" cy="4114800"/>
          </a:xfrm>
        </p:spPr>
        <p:txBody>
          <a:bodyPr/>
          <a:lstStyle/>
          <a:p>
            <a:pPr>
              <a:spcBef>
                <a:spcPts val="200"/>
              </a:spcBef>
              <a:buFontTx/>
              <a:buNone/>
            </a:pPr>
            <a:r>
              <a:rPr lang="en-US" sz="2000" dirty="0"/>
              <a:t>A + B</a:t>
            </a:r>
            <a:r>
              <a:rPr lang="en-US" sz="2000" i="1" dirty="0"/>
              <a:t>				</a:t>
            </a:r>
            <a:r>
              <a:rPr lang="en-US" sz="2000" dirty="0"/>
              <a:t>Addition modulo 2</a:t>
            </a:r>
            <a:r>
              <a:rPr lang="en-US" sz="2000" baseline="60000" dirty="0"/>
              <a:t>w</a:t>
            </a:r>
          </a:p>
          <a:p>
            <a:pPr>
              <a:spcBef>
                <a:spcPts val="200"/>
              </a:spcBef>
              <a:buFontTx/>
              <a:buNone/>
            </a:pPr>
            <a:r>
              <a:rPr lang="en-US" sz="2000" dirty="0"/>
              <a:t>A - B</a:t>
            </a:r>
            <a:r>
              <a:rPr lang="en-US" sz="2000" i="1" dirty="0"/>
              <a:t>				</a:t>
            </a:r>
            <a:r>
              <a:rPr lang="en-US" sz="2000" dirty="0"/>
              <a:t>Subtraction modulo 2</a:t>
            </a:r>
            <a:r>
              <a:rPr lang="en-US" sz="2000" baseline="60000" dirty="0"/>
              <a:t>w</a:t>
            </a:r>
            <a:endParaRPr lang="en-US" sz="2000" dirty="0"/>
          </a:p>
          <a:p>
            <a:pPr>
              <a:spcBef>
                <a:spcPts val="200"/>
              </a:spcBef>
              <a:buFontTx/>
              <a:buNone/>
            </a:pPr>
            <a:r>
              <a:rPr lang="en-US" sz="2000" dirty="0"/>
              <a:t>A </a:t>
            </a:r>
            <a:r>
              <a:rPr lang="en-US" sz="2000" dirty="0">
                <a:sym typeface="Symbol" pitchFamily="18" charset="2"/>
              </a:rPr>
              <a:t>⨁ B</a:t>
            </a:r>
            <a:r>
              <a:rPr lang="en-US" sz="2000" i="1" dirty="0">
                <a:sym typeface="Symbol" pitchFamily="18" charset="2"/>
              </a:rPr>
              <a:t>				</a:t>
            </a:r>
            <a:r>
              <a:rPr lang="en-US" sz="2000" dirty="0">
                <a:sym typeface="Symbol" pitchFamily="18" charset="2"/>
              </a:rPr>
              <a:t>Exclusive-Or</a:t>
            </a:r>
          </a:p>
          <a:p>
            <a:pPr>
              <a:spcBef>
                <a:spcPts val="200"/>
              </a:spcBef>
              <a:buFontTx/>
              <a:buNone/>
            </a:pPr>
            <a:r>
              <a:rPr lang="en-US" sz="2000" dirty="0">
                <a:sym typeface="Symbol" pitchFamily="18" charset="2"/>
              </a:rPr>
              <a:t>A &lt;&lt;&lt; B			Rotate  A</a:t>
            </a:r>
            <a:r>
              <a:rPr lang="en-US" sz="2000" i="1" dirty="0">
                <a:sym typeface="Symbol" pitchFamily="18" charset="2"/>
              </a:rPr>
              <a:t>  </a:t>
            </a:r>
            <a:r>
              <a:rPr lang="en-US" sz="2000" dirty="0">
                <a:sym typeface="Symbol" pitchFamily="18" charset="2"/>
              </a:rPr>
              <a:t>left by amount in </a:t>
            </a:r>
            <a:br>
              <a:rPr lang="en-US" sz="2000" dirty="0">
                <a:sym typeface="Symbol" pitchFamily="18" charset="2"/>
              </a:rPr>
            </a:br>
            <a:r>
              <a:rPr lang="en-US" sz="2000" dirty="0">
                <a:sym typeface="Symbol" pitchFamily="18" charset="2"/>
              </a:rPr>
              <a:t>            			    low-order  </a:t>
            </a:r>
            <a:r>
              <a:rPr lang="en-US" sz="2000" dirty="0" err="1">
                <a:sym typeface="Symbol" pitchFamily="18" charset="2"/>
              </a:rPr>
              <a:t>lg</a:t>
            </a:r>
            <a:r>
              <a:rPr lang="en-US" sz="2000" dirty="0">
                <a:sym typeface="Symbol" pitchFamily="18" charset="2"/>
              </a:rPr>
              <a:t>(w</a:t>
            </a:r>
            <a:r>
              <a:rPr lang="en-US" sz="2000" i="1" dirty="0">
                <a:sym typeface="Symbol" pitchFamily="18" charset="2"/>
              </a:rPr>
              <a:t> </a:t>
            </a:r>
            <a:r>
              <a:rPr lang="en-US" sz="2000" dirty="0">
                <a:sym typeface="Symbol" pitchFamily="18" charset="2"/>
              </a:rPr>
              <a:t>) bits of B</a:t>
            </a:r>
            <a:r>
              <a:rPr lang="en-US" sz="2000" i="1" dirty="0">
                <a:sym typeface="Symbol" pitchFamily="18" charset="2"/>
              </a:rPr>
              <a:t> </a:t>
            </a:r>
          </a:p>
          <a:p>
            <a:pPr>
              <a:spcBef>
                <a:spcPts val="200"/>
              </a:spcBef>
              <a:buFontTx/>
              <a:buNone/>
            </a:pPr>
            <a:r>
              <a:rPr lang="en-US" sz="2000" dirty="0">
                <a:sym typeface="Symbol" pitchFamily="18" charset="2"/>
              </a:rPr>
              <a:t>A &gt;&gt;&gt; B</a:t>
            </a:r>
            <a:r>
              <a:rPr lang="en-US" sz="2000" i="1" dirty="0">
                <a:sym typeface="Symbol" pitchFamily="18" charset="2"/>
              </a:rPr>
              <a:t> 			</a:t>
            </a:r>
            <a:r>
              <a:rPr lang="en-US" sz="2000" dirty="0">
                <a:sym typeface="Symbol" pitchFamily="18" charset="2"/>
              </a:rPr>
              <a:t>Rotate  A </a:t>
            </a:r>
            <a:r>
              <a:rPr lang="en-US" sz="2000" i="1" dirty="0">
                <a:sym typeface="Symbol" pitchFamily="18" charset="2"/>
              </a:rPr>
              <a:t> </a:t>
            </a:r>
            <a:r>
              <a:rPr lang="en-US" sz="2000" dirty="0">
                <a:sym typeface="Symbol" pitchFamily="18" charset="2"/>
              </a:rPr>
              <a:t>right, similarly</a:t>
            </a:r>
            <a:endParaRPr lang="en-US" sz="2000" i="1" dirty="0">
              <a:sym typeface="Symbol" pitchFamily="18" charset="2"/>
            </a:endParaRPr>
          </a:p>
          <a:p>
            <a:pPr>
              <a:lnSpc>
                <a:spcPct val="115000"/>
              </a:lnSpc>
              <a:spcBef>
                <a:spcPts val="200"/>
              </a:spcBef>
              <a:buFontTx/>
              <a:buNone/>
            </a:pPr>
            <a:r>
              <a:rPr lang="en-US" sz="2000" dirty="0">
                <a:sym typeface="Symbol" pitchFamily="18" charset="2"/>
              </a:rPr>
              <a:t>(A,B,C,D) = (B,C,D,A)      	Parallel assignment</a:t>
            </a:r>
          </a:p>
          <a:p>
            <a:pPr>
              <a:lnSpc>
                <a:spcPct val="115000"/>
              </a:lnSpc>
              <a:spcBef>
                <a:spcPts val="200"/>
              </a:spcBef>
              <a:buFontTx/>
              <a:buNone/>
            </a:pPr>
            <a:r>
              <a:rPr lang="en-US" sz="2000" dirty="0"/>
              <a:t>A x B</a:t>
            </a:r>
            <a:r>
              <a:rPr lang="en-US" sz="2000" i="1" dirty="0"/>
              <a:t>				</a:t>
            </a:r>
            <a:r>
              <a:rPr lang="en-US" sz="2000" dirty="0"/>
              <a:t>Multiplication modulo 2</a:t>
            </a:r>
            <a:r>
              <a:rPr lang="en-US" sz="2000" baseline="60000" dirty="0"/>
              <a:t>w</a:t>
            </a:r>
            <a:r>
              <a:rPr lang="en-US" sz="2000" dirty="0">
                <a:sym typeface="Symbol" pitchFamily="18" charset="2"/>
              </a:rPr>
              <a:t> </a:t>
            </a:r>
            <a:endParaRPr lang="en-US" sz="2000" dirty="0"/>
          </a:p>
        </p:txBody>
      </p:sp>
      <p:sp>
        <p:nvSpPr>
          <p:cNvPr id="193542"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72011</TotalTime>
  <Words>7499</Words>
  <Application>Microsoft Macintosh PowerPoint</Application>
  <PresentationFormat>On-screen Show (4:3)</PresentationFormat>
  <Paragraphs>1211</Paragraphs>
  <Slides>73</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5" baseType="lpstr">
      <vt:lpstr>Arial Unicode MS</vt:lpstr>
      <vt:lpstr>Math1</vt:lpstr>
      <vt:lpstr>Math1Mono</vt:lpstr>
      <vt:lpstr>Math3</vt:lpstr>
      <vt:lpstr>Math3Mono</vt:lpstr>
      <vt:lpstr>Arial</vt:lpstr>
      <vt:lpstr>Calibri</vt:lpstr>
      <vt:lpstr>Comic Sans MS</vt:lpstr>
      <vt:lpstr>Courier New</vt:lpstr>
      <vt:lpstr>Times New Roman</vt:lpstr>
      <vt:lpstr>Contemporary</vt:lpstr>
      <vt:lpstr>Document</vt:lpstr>
      <vt:lpstr>PowerPoint Presentation</vt:lpstr>
      <vt:lpstr>AES History</vt:lpstr>
      <vt:lpstr>AES</vt:lpstr>
      <vt:lpstr>AES Requirements</vt:lpstr>
      <vt:lpstr>DESX and whitening</vt:lpstr>
      <vt:lpstr>Mars (Multiplication, Addition, Rotation and Substitution)</vt:lpstr>
      <vt:lpstr>RC6 Design Philosophy</vt:lpstr>
      <vt:lpstr>Description of RC6</vt:lpstr>
      <vt:lpstr>RC6 Primitive Operations</vt:lpstr>
      <vt:lpstr>RC6 Encryption (Generic)</vt:lpstr>
      <vt:lpstr>RC6 Encryption (for AES)</vt:lpstr>
      <vt:lpstr>RC6 Decryption (for AES)</vt:lpstr>
      <vt:lpstr>Key Expansion (Same as RC5’s)</vt:lpstr>
      <vt:lpstr>Encryption Rate (200MHz)</vt:lpstr>
      <vt:lpstr>Security against linear attacks</vt:lpstr>
      <vt:lpstr>Differential analysis</vt:lpstr>
      <vt:lpstr>An iterative RC6 differential</vt:lpstr>
      <vt:lpstr>Security against differential attacks</vt:lpstr>
      <vt:lpstr>Twofish Observations</vt:lpstr>
      <vt:lpstr>Twofish</vt:lpstr>
      <vt:lpstr>Twofish</vt:lpstr>
      <vt:lpstr>Twofish</vt:lpstr>
      <vt:lpstr>Twofish Key Schedule</vt:lpstr>
      <vt:lpstr>Twofish key schedule and S-Boxes</vt:lpstr>
      <vt:lpstr>The Function h</vt:lpstr>
      <vt:lpstr>The Function h</vt:lpstr>
      <vt:lpstr>q0, q1</vt:lpstr>
      <vt:lpstr>q0, q1</vt:lpstr>
      <vt:lpstr>Review: Arithmetic of GF(2n)</vt:lpstr>
      <vt:lpstr>Example of multiplication and inverse</vt:lpstr>
      <vt:lpstr>Rijndael Overview</vt:lpstr>
      <vt:lpstr>Rijndael Round Structure</vt:lpstr>
      <vt:lpstr>Rijndael State Layout</vt:lpstr>
      <vt:lpstr>Rijndael Key Layout</vt:lpstr>
      <vt:lpstr>Rijndael Algorithm</vt:lpstr>
      <vt:lpstr>Inverse Rijndael Algorithm</vt:lpstr>
      <vt:lpstr>ByteSub Primitive</vt:lpstr>
      <vt:lpstr>ByteSub Data</vt:lpstr>
      <vt:lpstr>Bytesub</vt:lpstr>
      <vt:lpstr>Rijndael Primitives</vt:lpstr>
      <vt:lpstr>ShiftRow</vt:lpstr>
      <vt:lpstr>MixCol</vt:lpstr>
      <vt:lpstr>RoundKeys</vt:lpstr>
      <vt:lpstr>Roundkeys Primitives</vt:lpstr>
      <vt:lpstr>Cryptographic Effect</vt:lpstr>
      <vt:lpstr>Design Criteria for ByteSub</vt:lpstr>
      <vt:lpstr>Design Criteria for Shiftrow</vt:lpstr>
      <vt:lpstr>Design Criteria for KeySched</vt:lpstr>
      <vt:lpstr>Branch Number</vt:lpstr>
      <vt:lpstr>Differential Trail</vt:lpstr>
      <vt:lpstr>Weight Bundle</vt:lpstr>
      <vt:lpstr>Design strategy for Rijndael</vt:lpstr>
      <vt:lpstr>Rijndael Performance on 200MHz PII</vt:lpstr>
      <vt:lpstr>AES Finalist Bakeoff</vt:lpstr>
      <vt:lpstr>Modes of operation, block ciphers as primitives for integrity operations</vt:lpstr>
      <vt:lpstr>Padding</vt:lpstr>
      <vt:lpstr>Padding</vt:lpstr>
      <vt:lpstr>ECB</vt:lpstr>
      <vt:lpstr>CBC</vt:lpstr>
      <vt:lpstr>Joux’s padding attack on CBC</vt:lpstr>
      <vt:lpstr>CTR</vt:lpstr>
      <vt:lpstr>Cryptographic hashes</vt:lpstr>
      <vt:lpstr>What cryptographic hashes good for</vt:lpstr>
      <vt:lpstr>Block cipher based hash functions</vt:lpstr>
      <vt:lpstr>Hash Padding</vt:lpstr>
      <vt:lpstr>Block cipher based hash functions</vt:lpstr>
      <vt:lpstr>Authenticated Encryption</vt:lpstr>
      <vt:lpstr>General Merkle/Damgard Construction</vt:lpstr>
      <vt:lpstr>Proofs about compression function</vt:lpstr>
      <vt:lpstr>GCM</vt:lpstr>
      <vt:lpstr>GCM</vt:lpstr>
      <vt:lpstr>Padding attacks in the news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in the 1990s</dc:title>
  <dc:subject>Cryptanalysis</dc:subject>
  <dc:creator>John L. Manferdelli</dc:creator>
  <cp:lastModifiedBy>John Manferdelli</cp:lastModifiedBy>
  <cp:revision>3771</cp:revision>
  <cp:lastPrinted>2013-02-20T17:49:09Z</cp:lastPrinted>
  <dcterms:created xsi:type="dcterms:W3CDTF">2013-02-20T18:38:23Z</dcterms:created>
  <dcterms:modified xsi:type="dcterms:W3CDTF">2020-03-06T00:27:44Z</dcterms:modified>
</cp:coreProperties>
</file>