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7"/>
  </p:notesMasterIdLst>
  <p:handoutMasterIdLst>
    <p:handoutMasterId r:id="rId98"/>
  </p:handoutMasterIdLst>
  <p:sldIdLst>
    <p:sldId id="3175" r:id="rId2"/>
    <p:sldId id="3358" r:id="rId3"/>
    <p:sldId id="3360" r:id="rId4"/>
    <p:sldId id="3363" r:id="rId5"/>
    <p:sldId id="3364" r:id="rId6"/>
    <p:sldId id="3521" r:id="rId7"/>
    <p:sldId id="3523" r:id="rId8"/>
    <p:sldId id="3367" r:id="rId9"/>
    <p:sldId id="3383" r:id="rId10"/>
    <p:sldId id="3387" r:id="rId11"/>
    <p:sldId id="3446" r:id="rId12"/>
    <p:sldId id="3522" r:id="rId13"/>
    <p:sldId id="3524" r:id="rId14"/>
    <p:sldId id="3452" r:id="rId15"/>
    <p:sldId id="3450" r:id="rId16"/>
    <p:sldId id="3515" r:id="rId17"/>
    <p:sldId id="3454" r:id="rId18"/>
    <p:sldId id="3456" r:id="rId19"/>
    <p:sldId id="3458" r:id="rId20"/>
    <p:sldId id="3460" r:id="rId21"/>
    <p:sldId id="3462" r:id="rId22"/>
    <p:sldId id="3463" r:id="rId23"/>
    <p:sldId id="3465" r:id="rId24"/>
    <p:sldId id="3467" r:id="rId25"/>
    <p:sldId id="3468" r:id="rId26"/>
    <p:sldId id="3470" r:id="rId27"/>
    <p:sldId id="3516" r:id="rId28"/>
    <p:sldId id="3517" r:id="rId29"/>
    <p:sldId id="3471" r:id="rId30"/>
    <p:sldId id="3472" r:id="rId31"/>
    <p:sldId id="3474" r:id="rId32"/>
    <p:sldId id="3475" r:id="rId33"/>
    <p:sldId id="3477" r:id="rId34"/>
    <p:sldId id="3518" r:id="rId35"/>
    <p:sldId id="3519" r:id="rId36"/>
    <p:sldId id="3520" r:id="rId37"/>
    <p:sldId id="3431" r:id="rId38"/>
    <p:sldId id="3432" r:id="rId39"/>
    <p:sldId id="3527" r:id="rId40"/>
    <p:sldId id="3584" r:id="rId41"/>
    <p:sldId id="3528" r:id="rId42"/>
    <p:sldId id="3529" r:id="rId43"/>
    <p:sldId id="3530" r:id="rId44"/>
    <p:sldId id="3531" r:id="rId45"/>
    <p:sldId id="3532" r:id="rId46"/>
    <p:sldId id="3533" r:id="rId47"/>
    <p:sldId id="3534" r:id="rId48"/>
    <p:sldId id="3535" r:id="rId49"/>
    <p:sldId id="3536" r:id="rId50"/>
    <p:sldId id="3537" r:id="rId51"/>
    <p:sldId id="3538" r:id="rId52"/>
    <p:sldId id="3539" r:id="rId53"/>
    <p:sldId id="3540" r:id="rId54"/>
    <p:sldId id="3541" r:id="rId55"/>
    <p:sldId id="3543" r:id="rId56"/>
    <p:sldId id="3544" r:id="rId57"/>
    <p:sldId id="3545" r:id="rId58"/>
    <p:sldId id="3547" r:id="rId59"/>
    <p:sldId id="3548" r:id="rId60"/>
    <p:sldId id="3549" r:id="rId61"/>
    <p:sldId id="3550" r:id="rId62"/>
    <p:sldId id="3551" r:id="rId63"/>
    <p:sldId id="3552" r:id="rId64"/>
    <p:sldId id="3553" r:id="rId65"/>
    <p:sldId id="3554" r:id="rId66"/>
    <p:sldId id="3555" r:id="rId67"/>
    <p:sldId id="3556" r:id="rId68"/>
    <p:sldId id="3557" r:id="rId69"/>
    <p:sldId id="3558" r:id="rId70"/>
    <p:sldId id="3559" r:id="rId71"/>
    <p:sldId id="3560" r:id="rId72"/>
    <p:sldId id="3561" r:id="rId73"/>
    <p:sldId id="3562" r:id="rId74"/>
    <p:sldId id="3563" r:id="rId75"/>
    <p:sldId id="3564" r:id="rId76"/>
    <p:sldId id="3565" r:id="rId77"/>
    <p:sldId id="3566" r:id="rId78"/>
    <p:sldId id="3567" r:id="rId79"/>
    <p:sldId id="3568" r:id="rId80"/>
    <p:sldId id="3569" r:id="rId81"/>
    <p:sldId id="3570" r:id="rId82"/>
    <p:sldId id="3571" r:id="rId83"/>
    <p:sldId id="3572" r:id="rId84"/>
    <p:sldId id="3573" r:id="rId85"/>
    <p:sldId id="3574" r:id="rId86"/>
    <p:sldId id="3575" r:id="rId87"/>
    <p:sldId id="3576" r:id="rId88"/>
    <p:sldId id="3577" r:id="rId89"/>
    <p:sldId id="3578" r:id="rId90"/>
    <p:sldId id="3579" r:id="rId91"/>
    <p:sldId id="3580" r:id="rId92"/>
    <p:sldId id="3581" r:id="rId93"/>
    <p:sldId id="3582" r:id="rId94"/>
    <p:sldId id="3583" r:id="rId95"/>
    <p:sldId id="3585" r:id="rId9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1" autoAdjust="0"/>
    <p:restoredTop sz="50000" autoAdjust="0"/>
  </p:normalViewPr>
  <p:slideViewPr>
    <p:cSldViewPr>
      <p:cViewPr varScale="1">
        <p:scale>
          <a:sx n="93" d="100"/>
          <a:sy n="93" d="100"/>
        </p:scale>
        <p:origin x="202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752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37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9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$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dirty="0">
                <a:sym typeface="Symbol"/>
              </a:rPr>
              <a:t> means to choose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dirty="0">
                <a:sym typeface="Symbol"/>
              </a:rPr>
              <a:t> uniformly</a:t>
            </a:r>
            <a:r>
              <a:rPr lang="en-US" baseline="0" dirty="0">
                <a:sym typeface="Symbol"/>
              </a:rPr>
              <a:t> at random from the set </a:t>
            </a:r>
            <a:r>
              <a:rPr lang="en-US" i="1" baseline="0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dirty="0"/>
              <a:t> denotes the DES decryption function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73F40-8BE9-4557-AE49-ED7CB7CCC01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gif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jpeg"/><Relationship Id="rId14" Type="http://schemas.openxmlformats.org/officeDocument/2006/relationships/image" Target="../media/image2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upload.wikimedia.org/wikipedia/en/d/d5/SHA-1.png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estl.info/Groestl.pdf" TargetMode="External"/><Relationship Id="rId2" Type="http://schemas.openxmlformats.org/officeDocument/2006/relationships/hyperlink" Target="https://131002.net/blake/blak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kein-hash.info/sites/default/files/skein1.1.pdf" TargetMode="External"/><Relationship Id="rId5" Type="http://schemas.openxmlformats.org/officeDocument/2006/relationships/hyperlink" Target="http://keccak.noekeon.org/Keccak-submission-3.pdf" TargetMode="External"/><Relationship Id="rId4" Type="http://schemas.openxmlformats.org/officeDocument/2006/relationships/hyperlink" Target="http://www3.ntu.edu.sg/home/wuhj/research/jh/jh_round3.pdf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Cryptographic Hashes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86400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 20200305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802FFB-0200-4439-AC47-FCE82F13394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200" dirty="0"/>
              <a:t>SHA-0/1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3810000" cy="5029200"/>
          </a:xfrm>
        </p:spPr>
        <p:txBody>
          <a:bodyPr/>
          <a:lstStyle/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A= 0x67452301, B= 0xefcdab89,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C= 0x98badcfe, D= 0x10325476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E= 0xc3d2e1f0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endParaRPr lang="en-US" sz="1600" b="1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</a:t>
            </a:r>
            <a:r>
              <a:rPr lang="en-US" sz="1600" b="1" dirty="0">
                <a:latin typeface="Courier New" pitchFamily="49" charset="0"/>
              </a:rPr>
              <a:t>(X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⋀Y)⋁((¬X)⋀Z),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0,…,19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X⨁Y⨁Z,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20,…,39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</a:t>
            </a:r>
            <a:r>
              <a:rPr lang="en-US" sz="1600" b="1" dirty="0">
                <a:latin typeface="Courier New" pitchFamily="49" charset="0"/>
              </a:rPr>
              <a:t>(X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⋀Y)⋁(X⋀Z)⋁(Y⋀Z),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40,…,59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X⨁Y⨁Z, t= 60,…,79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endParaRPr lang="en-US" sz="1600" b="1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0x5a827999, t= 0,…,19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0x6ed9eba1, t=20,…,39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0x8f1bbcdc, t= 40,…,59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0xca62c1d6, t=60,…,79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4419600" y="1295400"/>
            <a:ext cx="472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Do until no more input blocks {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If last input block</a:t>
            </a:r>
          </a:p>
          <a:p>
            <a:pPr marL="1371600" lvl="2" indent="-4572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Pad to 512 bits by adding 1 </a:t>
            </a:r>
          </a:p>
          <a:p>
            <a:pPr marL="1371600" lvl="2" indent="-4572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then 0s then 64 bits of length.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M</a:t>
            </a:r>
            <a:r>
              <a:rPr kumimoji="1" lang="en-US" sz="1600" b="1" baseline="-25000" dirty="0">
                <a:sym typeface="Symbol" pitchFamily="18" charset="2"/>
              </a:rPr>
              <a:t>i</a:t>
            </a:r>
            <a:r>
              <a:rPr kumimoji="1" lang="en-US" sz="1600" b="1" dirty="0">
                <a:sym typeface="Symbol" pitchFamily="18" charset="2"/>
              </a:rPr>
              <a:t>= input block(32 bits)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     </a:t>
            </a:r>
            <a:r>
              <a:rPr kumimoji="1" lang="en-US" sz="1600" b="1" dirty="0" err="1">
                <a:sym typeface="Symbol" pitchFamily="18" charset="2"/>
              </a:rPr>
              <a:t>i</a:t>
            </a:r>
            <a:r>
              <a:rPr kumimoji="1" lang="en-US" sz="1600" b="1" dirty="0">
                <a:sym typeface="Symbol" pitchFamily="18" charset="2"/>
              </a:rPr>
              <a:t>= 0,…,15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M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, </a:t>
            </a:r>
            <a:r>
              <a:rPr kumimoji="1" lang="en-US" sz="1600" b="1" dirty="0" err="1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0,…,15;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(W</a:t>
            </a:r>
            <a:r>
              <a:rPr kumimoji="1" lang="en-US" sz="1600" b="1" baseline="-25000" dirty="0">
                <a:sym typeface="Symbol" pitchFamily="18" charset="2"/>
              </a:rPr>
              <a:t>t-3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t-8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t-14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t-16</a:t>
            </a:r>
            <a:r>
              <a:rPr kumimoji="1" lang="en-US" sz="1600" b="1" dirty="0">
                <a:sym typeface="Symbol" pitchFamily="18" charset="2"/>
              </a:rPr>
              <a:t>) </a:t>
            </a:r>
            <a:r>
              <a:rPr kumimoji="1" lang="en-US" sz="1600" b="1" dirty="0">
                <a:solidFill>
                  <a:schemeClr val="accent2"/>
                </a:solidFill>
                <a:sym typeface="Symbol" pitchFamily="18" charset="2"/>
              </a:rPr>
              <a:t>&lt;&lt;&lt;1</a:t>
            </a:r>
            <a:r>
              <a:rPr kumimoji="1" lang="en-US" sz="1600" b="1" dirty="0">
                <a:sym typeface="Symbol" pitchFamily="18" charset="2"/>
              </a:rPr>
              <a:t>,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	</a:t>
            </a:r>
            <a:r>
              <a:rPr kumimoji="1" lang="en-US" sz="1600" b="1" dirty="0" err="1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16,…,79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a= A; 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= B;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= C;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= D; 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= E;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 err="1">
                <a:sym typeface="Symbol" pitchFamily="18" charset="2"/>
              </a:rPr>
              <a:t>for(t</a:t>
            </a:r>
            <a:r>
              <a:rPr kumimoji="1" lang="en-US" sz="1600" b="1" dirty="0">
                <a:sym typeface="Symbol" pitchFamily="18" charset="2"/>
              </a:rPr>
              <a:t>=0 to 79) {	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x</a:t>
            </a:r>
            <a:r>
              <a:rPr kumimoji="1" lang="en-US" sz="1600" b="1" dirty="0">
                <a:sym typeface="Symbol" pitchFamily="18" charset="2"/>
              </a:rPr>
              <a:t>= (a&lt;&lt;&lt;5)+f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(b,c,d)+e+W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+K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endParaRPr kumimoji="1" lang="en-US" sz="1600" b="1" dirty="0">
              <a:sym typeface="Symbol" pitchFamily="18" charset="2"/>
            </a:endParaRP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=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;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=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;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= 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&lt;&lt;&lt;30;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=a; a= </a:t>
            </a:r>
            <a:r>
              <a:rPr kumimoji="1" lang="en-US" sz="1600" b="1" dirty="0" err="1">
                <a:sym typeface="Symbol" pitchFamily="18" charset="2"/>
              </a:rPr>
              <a:t>x</a:t>
            </a:r>
            <a:r>
              <a:rPr kumimoji="1" lang="en-US" sz="1600" b="1" dirty="0">
                <a:sym typeface="Symbol" pitchFamily="18" charset="2"/>
              </a:rPr>
              <a:t>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}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A+= a; B+=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; C+=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; D+=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; E+= 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}</a:t>
            </a:r>
          </a:p>
        </p:txBody>
      </p:sp>
      <p:sp>
        <p:nvSpPr>
          <p:cNvPr id="46087" name="Line 5"/>
          <p:cNvSpPr>
            <a:spLocks noChangeShapeType="1"/>
          </p:cNvSpPr>
          <p:nvPr/>
        </p:nvSpPr>
        <p:spPr bwMode="auto">
          <a:xfrm>
            <a:off x="4191000" y="1295400"/>
            <a:ext cx="0" cy="5334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7848600" y="3352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5653088" y="457200"/>
            <a:ext cx="3221037" cy="5175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  <a:latin typeface="Arial" charset="0"/>
              </a:rPr>
              <a:t>Absence of this term is only </a:t>
            </a:r>
          </a:p>
          <a:p>
            <a:r>
              <a:rPr lang="en-US" sz="1400">
                <a:solidFill>
                  <a:schemeClr val="accent2"/>
                </a:solidFill>
                <a:latin typeface="Arial" charset="0"/>
              </a:rPr>
              <a:t>difference between  SHA-0 and SHA-1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5562600" y="457200"/>
            <a:ext cx="3352800" cy="609600"/>
          </a:xfrm>
          <a:prstGeom prst="rect">
            <a:avLst/>
          </a:prstGeom>
          <a:noFill/>
          <a:ln w="12700" cap="sq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8153400" y="1219200"/>
            <a:ext cx="0" cy="201168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MD4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114800"/>
          </a:xfrm>
        </p:spPr>
        <p:txBody>
          <a:bodyPr/>
          <a:lstStyle/>
          <a:p>
            <a:r>
              <a:rPr lang="en-US" sz="2000" dirty="0"/>
              <a:t>Invented by </a:t>
            </a:r>
            <a:r>
              <a:rPr lang="en-US" sz="2000" dirty="0" err="1"/>
              <a:t>Rivest</a:t>
            </a:r>
            <a:r>
              <a:rPr lang="en-US" sz="2000" dirty="0"/>
              <a:t>, ca 1990</a:t>
            </a:r>
          </a:p>
          <a:p>
            <a:r>
              <a:rPr lang="en-US" sz="2000" dirty="0"/>
              <a:t>Weaknesses found by 1992</a:t>
            </a:r>
          </a:p>
          <a:p>
            <a:pPr lvl="1"/>
            <a:r>
              <a:rPr lang="en-US" sz="2000" dirty="0" err="1"/>
              <a:t>Rivest</a:t>
            </a:r>
            <a:r>
              <a:rPr lang="en-US" sz="2000" dirty="0"/>
              <a:t> proposed improved version (MD5), 1992</a:t>
            </a:r>
          </a:p>
          <a:p>
            <a:pPr lvl="1"/>
            <a:r>
              <a:rPr lang="en-US" sz="2000" dirty="0"/>
              <a:t>SHA-0/1, 1993/1995</a:t>
            </a:r>
          </a:p>
          <a:p>
            <a:pPr lvl="1"/>
            <a:r>
              <a:rPr lang="en-US" sz="2000" dirty="0"/>
              <a:t>SHA-2,  2001</a:t>
            </a:r>
          </a:p>
          <a:p>
            <a:pPr lvl="1"/>
            <a:r>
              <a:rPr lang="en-US" sz="2000" dirty="0"/>
              <a:t>SHA-3, 2012</a:t>
            </a:r>
          </a:p>
          <a:p>
            <a:r>
              <a:rPr lang="en-US" sz="2000" dirty="0" err="1"/>
              <a:t>Dobbertin</a:t>
            </a:r>
            <a:r>
              <a:rPr lang="en-US" sz="2000" dirty="0"/>
              <a:t> found MD4 collision in 1998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EE92D-DB93-43EB-91CF-52720C19D5B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200" dirty="0"/>
              <a:t>A Cryptographic Hash:  MD-4</a:t>
            </a:r>
          </a:p>
        </p:txBody>
      </p:sp>
      <p:sp>
        <p:nvSpPr>
          <p:cNvPr id="40965" name="AutoShape 3"/>
          <p:cNvSpPr>
            <a:spLocks noChangeArrowheads="1"/>
          </p:cNvSpPr>
          <p:nvPr/>
        </p:nvSpPr>
        <p:spPr bwMode="auto">
          <a:xfrm>
            <a:off x="2743200" y="3276600"/>
            <a:ext cx="3657600" cy="1143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Compression</a:t>
            </a:r>
          </a:p>
          <a:p>
            <a:r>
              <a:rPr lang="en-US" sz="2400">
                <a:latin typeface="Arial" charset="0"/>
              </a:rPr>
              <a:t>Function</a:t>
            </a:r>
          </a:p>
        </p:txBody>
      </p:sp>
      <p:sp>
        <p:nvSpPr>
          <p:cNvPr id="40966" name="Line 4"/>
          <p:cNvSpPr>
            <a:spLocks noChangeShapeType="1"/>
          </p:cNvSpPr>
          <p:nvPr/>
        </p:nvSpPr>
        <p:spPr bwMode="auto">
          <a:xfrm>
            <a:off x="4572000" y="4419600"/>
            <a:ext cx="0" cy="114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3505200" y="5638800"/>
            <a:ext cx="213517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128-bit Output</a:t>
            </a:r>
          </a:p>
        </p:txBody>
      </p:sp>
      <p:sp>
        <p:nvSpPr>
          <p:cNvPr id="40968" name="Line 6"/>
          <p:cNvSpPr>
            <a:spLocks noChangeShapeType="1"/>
          </p:cNvSpPr>
          <p:nvPr/>
        </p:nvSpPr>
        <p:spPr bwMode="auto">
          <a:xfrm>
            <a:off x="5410200" y="2362200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Text Box 7"/>
          <p:cNvSpPr txBox="1">
            <a:spLocks noChangeArrowheads="1"/>
          </p:cNvSpPr>
          <p:nvPr/>
        </p:nvSpPr>
        <p:spPr bwMode="auto">
          <a:xfrm>
            <a:off x="4800600" y="1752600"/>
            <a:ext cx="187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512-bit Input</a:t>
            </a:r>
          </a:p>
        </p:txBody>
      </p:sp>
      <p:sp>
        <p:nvSpPr>
          <p:cNvPr id="40970" name="Line 8"/>
          <p:cNvSpPr>
            <a:spLocks noChangeShapeType="1"/>
          </p:cNvSpPr>
          <p:nvPr/>
        </p:nvSpPr>
        <p:spPr bwMode="auto">
          <a:xfrm>
            <a:off x="3733800" y="2743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9"/>
          <p:cNvSpPr>
            <a:spLocks noChangeShapeType="1"/>
          </p:cNvSpPr>
          <p:nvPr/>
        </p:nvSpPr>
        <p:spPr bwMode="auto">
          <a:xfrm flipH="1">
            <a:off x="2286000" y="2743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0"/>
          <p:cNvSpPr>
            <a:spLocks noChangeShapeType="1"/>
          </p:cNvSpPr>
          <p:nvPr/>
        </p:nvSpPr>
        <p:spPr bwMode="auto">
          <a:xfrm>
            <a:off x="2286000" y="2743200"/>
            <a:ext cx="0" cy="2133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1"/>
          <p:cNvSpPr>
            <a:spLocks noChangeShapeType="1"/>
          </p:cNvSpPr>
          <p:nvPr/>
        </p:nvSpPr>
        <p:spPr bwMode="auto">
          <a:xfrm>
            <a:off x="2286000" y="4876800"/>
            <a:ext cx="228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12"/>
          <p:cNvSpPr txBox="1">
            <a:spLocks noChangeArrowheads="1"/>
          </p:cNvSpPr>
          <p:nvPr/>
        </p:nvSpPr>
        <p:spPr bwMode="auto">
          <a:xfrm>
            <a:off x="2514600" y="1905000"/>
            <a:ext cx="218611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(IV ) – 128 bits</a:t>
            </a:r>
          </a:p>
        </p:txBody>
      </p:sp>
      <p:sp>
        <p:nvSpPr>
          <p:cNvPr id="40975" name="Line 13"/>
          <p:cNvSpPr>
            <a:spLocks noChangeShapeType="1"/>
          </p:cNvSpPr>
          <p:nvPr/>
        </p:nvSpPr>
        <p:spPr bwMode="auto">
          <a:xfrm flipV="1">
            <a:off x="3733800" y="2362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Text Box 14"/>
          <p:cNvSpPr txBox="1">
            <a:spLocks noChangeArrowheads="1"/>
          </p:cNvSpPr>
          <p:nvPr/>
        </p:nvSpPr>
        <p:spPr bwMode="auto">
          <a:xfrm>
            <a:off x="6661150" y="5634038"/>
            <a:ext cx="2559050" cy="27699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aseline="-25000" dirty="0">
                <a:latin typeface="Arial" charset="0"/>
              </a:rPr>
              <a:t>Slide by Josh Benaloh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JLM 20101208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MD4:  State and message schedule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153400" cy="5029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Compression function takes 128-bit state and 512 bit input and produces new 128 bit state (one </a:t>
            </a:r>
            <a:r>
              <a:rPr lang="en-US" sz="2000" dirty="0" err="1"/>
              <a:t>Merkle</a:t>
            </a:r>
            <a:r>
              <a:rPr lang="en-US" sz="2000" dirty="0"/>
              <a:t> </a:t>
            </a:r>
            <a:r>
              <a:rPr lang="en-US" sz="2000" dirty="0" err="1"/>
              <a:t>Damgard</a:t>
            </a:r>
            <a:r>
              <a:rPr lang="en-US" sz="2000" dirty="0"/>
              <a:t> round)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512-bit message input block: 16 32-bit words (M</a:t>
            </a:r>
            <a:r>
              <a:rPr lang="en-US" sz="2000" baseline="-25000" dirty="0"/>
              <a:t>0</a:t>
            </a:r>
            <a:r>
              <a:rPr lang="en-US" sz="2000" dirty="0"/>
              <a:t>, …, M</a:t>
            </a:r>
            <a:r>
              <a:rPr lang="en-US" sz="2000" baseline="-25000" dirty="0"/>
              <a:t>15</a:t>
            </a:r>
            <a:r>
              <a:rPr lang="en-US" sz="2000" dirty="0"/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Compression consists of 48 rounds 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Each round uses one 32 bit word derived  from input block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Message expansion algorithm produces subsequent rounds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Symbol" pitchFamily="18" charset="2"/>
              </a:rPr>
              <a:t>t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=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M</a:t>
            </a:r>
            <a:r>
              <a:rPr lang="en-US" sz="2000" baseline="-25000" dirty="0" err="1">
                <a:latin typeface="Math1Mono" charset="2"/>
                <a:cs typeface="Math1Mono" charset="2"/>
                <a:sym typeface="Symbol" pitchFamily="18" charset="2"/>
              </a:rPr>
              <a:t>s</a:t>
            </a:r>
            <a:r>
              <a:rPr lang="en-US" sz="2000" baseline="-250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(t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, 0≤t&lt;47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Structure of round is same for all 48 rounds, 3 round functions</a:t>
            </a:r>
          </a:p>
          <a:p>
            <a:pPr lvl="2">
              <a:buNone/>
            </a:pPr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2"/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4191000"/>
          <a:ext cx="8077209" cy="213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/>
                        <a:t>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8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Math1Mono" charset="2"/>
                          <a:cs typeface="Math1Mono" charset="2"/>
                          <a:sym typeface="Symbol" pitchFamily="18" charset="2"/>
                        </a:rPr>
                        <a:t>s</a:t>
                      </a:r>
                      <a:r>
                        <a:rPr lang="en-US" sz="1600" baseline="0" dirty="0" err="1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(t</a:t>
                      </a:r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/>
                        <a:t>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Math1Mono" charset="2"/>
                          <a:cs typeface="Math1Mono" charset="2"/>
                          <a:sym typeface="Symbol" pitchFamily="18" charset="2"/>
                        </a:rPr>
                        <a:t>s</a:t>
                      </a:r>
                      <a:r>
                        <a:rPr lang="en-US" sz="1600" baseline="0" dirty="0" err="1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(t</a:t>
                      </a:r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/>
                        <a:t>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Math1Mono" charset="2"/>
                          <a:cs typeface="Math1Mono" charset="2"/>
                          <a:sym typeface="Symbol" pitchFamily="18" charset="2"/>
                        </a:rPr>
                        <a:t>s</a:t>
                      </a:r>
                      <a:r>
                        <a:rPr lang="en-US" sz="1600" baseline="0" dirty="0" err="1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(t</a:t>
                      </a:r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sz="3600" dirty="0"/>
              <a:t>MD4 round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838200"/>
          </a:xfrm>
        </p:spPr>
        <p:txBody>
          <a:bodyPr/>
          <a:lstStyle/>
          <a:p>
            <a:r>
              <a:rPr lang="en-US" sz="2800" dirty="0"/>
              <a:t>Where</a:t>
            </a:r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82675"/>
            <a:ext cx="4648200" cy="3794125"/>
          </a:xfrm>
          <a:prstGeom prst="rect">
            <a:avLst/>
          </a:prstGeom>
          <a:noFill/>
        </p:spPr>
      </p:pic>
      <p:pic>
        <p:nvPicPr>
          <p:cNvPr id="2191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953000"/>
            <a:ext cx="5638800" cy="1025525"/>
          </a:xfrm>
          <a:prstGeom prst="rect">
            <a:avLst/>
          </a:prstGeom>
          <a:noFill/>
        </p:spPr>
      </p:pic>
      <p:sp>
        <p:nvSpPr>
          <p:cNvPr id="7" name="Slide Number Placeholder 5"/>
          <p:cNvSpPr txBox="1">
            <a:spLocks/>
          </p:cNvSpPr>
          <p:nvPr/>
        </p:nvSpPr>
        <p:spPr bwMode="auto">
          <a:xfrm>
            <a:off x="3048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1371600"/>
            <a:ext cx="3810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</a:t>
            </a:r>
            <a:r>
              <a:rPr lang="en-US" sz="1600" baseline="-25000" dirty="0" err="1"/>
              <a:t>i</a:t>
            </a:r>
            <a:r>
              <a:rPr lang="en-US" sz="1600" dirty="0" err="1"/>
              <a:t>(A,B,C</a:t>
            </a:r>
            <a:r>
              <a:rPr lang="en-US" sz="1600" dirty="0"/>
              <a:t>)</a:t>
            </a:r>
          </a:p>
          <a:p>
            <a:r>
              <a:rPr lang="en-US" sz="1600" dirty="0"/>
              <a:t>  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B)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</a:t>
            </a:r>
            <a:r>
              <a:rPr lang="en-US" sz="1600" dirty="0">
                <a:sym typeface="Symbol" pitchFamily="18" charset="2"/>
              </a:rPr>
              <a:t>¬</a:t>
            </a:r>
            <a:r>
              <a:rPr lang="en-US" sz="1600" dirty="0"/>
              <a:t>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C), 0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i&lt;16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B)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(B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C), 16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i&lt;32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A</a:t>
            </a:r>
            <a:r>
              <a:rPr lang="en-US" sz="1600" dirty="0">
                <a:sym typeface="Symbol" pitchFamily="18" charset="2"/>
              </a:rPr>
              <a:t>⨁</a:t>
            </a:r>
            <a:r>
              <a:rPr lang="en-US" sz="1600" dirty="0"/>
              <a:t>B</a:t>
            </a:r>
            <a:r>
              <a:rPr lang="en-US" sz="1600" dirty="0">
                <a:sym typeface="Symbol" pitchFamily="18" charset="2"/>
              </a:rPr>
              <a:t>⨁</a:t>
            </a:r>
            <a:r>
              <a:rPr lang="en-US" sz="1600" dirty="0"/>
              <a:t>C, 32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i&lt;48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	</a:t>
            </a:r>
            <a:endParaRPr lang="en-US" sz="1600" dirty="0">
              <a:sym typeface="Symbol" pitchFamily="18" charset="2"/>
            </a:endParaRPr>
          </a:p>
          <a:p>
            <a:r>
              <a:rPr lang="en-US" sz="1600" dirty="0"/>
              <a:t>K</a:t>
            </a:r>
            <a:r>
              <a:rPr lang="en-US" sz="1600" baseline="-25000" dirty="0"/>
              <a:t>0</a:t>
            </a:r>
            <a:r>
              <a:rPr lang="en-US" sz="1600" dirty="0"/>
              <a:t> = 0x00000000, 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K</a:t>
            </a:r>
            <a:r>
              <a:rPr lang="en-US" sz="1600" baseline="-25000" dirty="0"/>
              <a:t>1</a:t>
            </a:r>
            <a:r>
              <a:rPr lang="en-US" sz="1600" dirty="0"/>
              <a:t> = 0x5a827999, 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K</a:t>
            </a:r>
            <a:r>
              <a:rPr lang="en-US" sz="1600" baseline="-25000" dirty="0"/>
              <a:t>2</a:t>
            </a:r>
            <a:r>
              <a:rPr lang="en-US" sz="1600" dirty="0"/>
              <a:t> = 0x6ed9eba1.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600" dirty="0"/>
              <a:t>MD4 Algorithm</a:t>
            </a:r>
          </a:p>
        </p:txBody>
      </p:sp>
      <p:pic>
        <p:nvPicPr>
          <p:cNvPr id="2170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19188"/>
            <a:ext cx="6324600" cy="512921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 dirty="0"/>
              <a:t>Overview </a:t>
            </a:r>
            <a:r>
              <a:rPr lang="en-US" sz="3600"/>
              <a:t>of attack</a:t>
            </a:r>
            <a:endParaRPr lang="en-US" sz="3600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Try to find one block collision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Denote M = (X</a:t>
            </a:r>
            <a:r>
              <a:rPr lang="en-US" sz="2000" baseline="-25000" dirty="0"/>
              <a:t>0</a:t>
            </a:r>
            <a:r>
              <a:rPr lang="en-US" sz="2000" dirty="0"/>
              <a:t>,X</a:t>
            </a:r>
            <a:r>
              <a:rPr lang="en-US" sz="2000" baseline="-25000" dirty="0"/>
              <a:t>1</a:t>
            </a:r>
            <a:r>
              <a:rPr lang="en-US" sz="2000" dirty="0"/>
              <a:t>,…,X</a:t>
            </a:r>
            <a:r>
              <a:rPr lang="en-US" sz="2000" baseline="-25000" dirty="0"/>
              <a:t>15</a:t>
            </a:r>
            <a:r>
              <a:rPr lang="en-US" sz="2000" dirty="0"/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Define M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dirty="0"/>
              <a:t> by </a:t>
            </a:r>
            <a:r>
              <a:rPr lang="en-US" sz="2000" dirty="0" err="1"/>
              <a:t>X</a:t>
            </a:r>
            <a:r>
              <a:rPr lang="en-US" sz="2000" dirty="0" err="1">
                <a:sym typeface="Symbol" pitchFamily="18" charset="2"/>
              </a:rPr>
              <a:t></a:t>
            </a:r>
            <a:r>
              <a:rPr lang="en-US" sz="2000" baseline="-25000" dirty="0" err="1"/>
              <a:t>i</a:t>
            </a:r>
            <a:r>
              <a:rPr lang="en-US" sz="2000" dirty="0"/>
              <a:t> = X</a:t>
            </a:r>
            <a:r>
              <a:rPr lang="en-US" sz="2000" baseline="-25000" dirty="0"/>
              <a:t>i</a:t>
            </a:r>
            <a:r>
              <a:rPr lang="en-US" sz="2000" dirty="0"/>
              <a:t> for i</a:t>
            </a:r>
            <a:r>
              <a:rPr lang="en-US" sz="2000" dirty="0">
                <a:sym typeface="Symbol" pitchFamily="18" charset="2"/>
              </a:rPr>
              <a:t></a:t>
            </a:r>
            <a:r>
              <a:rPr lang="en-US" sz="2000" dirty="0"/>
              <a:t>12 and X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12</a:t>
            </a:r>
            <a:r>
              <a:rPr lang="en-US" sz="2000" dirty="0"/>
              <a:t>= X</a:t>
            </a:r>
            <a:r>
              <a:rPr lang="en-US" sz="2000" baseline="-25000" dirty="0"/>
              <a:t>12</a:t>
            </a:r>
            <a:r>
              <a:rPr lang="en-US" sz="2000" dirty="0"/>
              <a:t>+1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Word X</a:t>
            </a:r>
            <a:r>
              <a:rPr lang="en-US" sz="2000" baseline="-25000" dirty="0"/>
              <a:t>12</a:t>
            </a:r>
            <a:r>
              <a:rPr lang="en-US" sz="2000" dirty="0"/>
              <a:t> only appears in steps 12, 19, 35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This provides a “natural” round division of the attack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We have the freedom to choose </a:t>
            </a:r>
            <a:r>
              <a:rPr lang="en-US" sz="2000" dirty="0"/>
              <a:t>X</a:t>
            </a:r>
            <a:r>
              <a:rPr lang="en-US" sz="2000" baseline="-25000" dirty="0"/>
              <a:t>0</a:t>
            </a:r>
            <a:r>
              <a:rPr lang="en-US" sz="2000" dirty="0"/>
              <a:t>,X</a:t>
            </a:r>
            <a:r>
              <a:rPr lang="en-US" sz="2000" baseline="-25000" dirty="0"/>
              <a:t>1</a:t>
            </a:r>
            <a:r>
              <a:rPr lang="en-US" sz="2000" dirty="0"/>
              <a:t>,…,X</a:t>
            </a:r>
            <a:r>
              <a:rPr lang="en-US" sz="2000" baseline="-25000" dirty="0"/>
              <a:t>11</a:t>
            </a:r>
            <a:r>
              <a:rPr lang="en-US" sz="2000" dirty="0"/>
              <a:t> at our convenience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Goal is to find pair M and M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dirty="0"/>
              <a:t> with </a:t>
            </a:r>
            <a:r>
              <a:rPr lang="en-US" sz="2000" dirty="0">
                <a:latin typeface="Times-Roman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Times-Roman" charset="0"/>
                <a:sym typeface="Symbol" pitchFamily="18" charset="2"/>
              </a:rPr>
              <a:t>35</a:t>
            </a:r>
            <a:r>
              <a:rPr lang="en-US" sz="2000" dirty="0">
                <a:sym typeface="Symbol" pitchFamily="18" charset="2"/>
              </a:rPr>
              <a:t>= (0,0,0,0)</a:t>
            </a:r>
            <a:endParaRPr lang="en-US" sz="2000" dirty="0"/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228600" y="60960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Dobbertin’s attack strategy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Specify a differential condition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If condition holds, there’s a probability of collision---try enough times for overall probability to be high.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Derive system of nonlinear equations: solution satisfies differential condition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Find efficient method to solve equations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Find enough solutions to yield a collision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Find one-block collision, where M= (X</a:t>
            </a:r>
            <a:r>
              <a:rPr lang="en-US" sz="2000" baseline="-25000" dirty="0"/>
              <a:t>0</a:t>
            </a:r>
            <a:r>
              <a:rPr lang="en-US" sz="2000" dirty="0"/>
              <a:t>,X</a:t>
            </a:r>
            <a:r>
              <a:rPr lang="en-US" sz="2000" baseline="-25000" dirty="0"/>
              <a:t>1</a:t>
            </a:r>
            <a:r>
              <a:rPr lang="en-US" sz="2000" dirty="0"/>
              <a:t>,…,X</a:t>
            </a:r>
            <a:r>
              <a:rPr lang="en-US" sz="2000" baseline="-25000" dirty="0"/>
              <a:t>15</a:t>
            </a:r>
            <a:r>
              <a:rPr lang="en-US" sz="2000" dirty="0"/>
              <a:t>), M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dirty="0"/>
              <a:t>= (X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0</a:t>
            </a:r>
            <a:r>
              <a:rPr lang="en-US" sz="2000" dirty="0"/>
              <a:t>,X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</a:t>
            </a:r>
            <a:r>
              <a:rPr lang="en-US" sz="2000" dirty="0"/>
              <a:t>,…,X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15</a:t>
            </a:r>
            <a:r>
              <a:rPr lang="en-US" sz="2000" dirty="0"/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Difference is subtraction mod 2</a:t>
            </a:r>
            <a:r>
              <a:rPr lang="en-US" sz="2000" baseline="30000" dirty="0"/>
              <a:t>32</a:t>
            </a:r>
            <a:endParaRPr lang="en-US" sz="2000" dirty="0"/>
          </a:p>
          <a:p>
            <a:pPr>
              <a:spcBef>
                <a:spcPts val="200"/>
              </a:spcBef>
            </a:pPr>
            <a:r>
              <a:rPr lang="en-US" sz="2000" dirty="0"/>
              <a:t>Blocks differ in only 1 word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Difference in that word is exactly 1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Limits avalanche effect to steps 12 thru19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Only 8 of the 48 steps are critical to attack!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System of equations applies to these 8 steps</a:t>
            </a:r>
          </a:p>
          <a:p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81800" y="5562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Notation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Suppose (Q</a:t>
            </a:r>
            <a:r>
              <a:rPr lang="en-US" sz="2000" baseline="-25000" dirty="0"/>
              <a:t>j</a:t>
            </a:r>
            <a:r>
              <a:rPr lang="en-US" sz="2000" dirty="0"/>
              <a:t>,Q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1</a:t>
            </a:r>
            <a:r>
              <a:rPr lang="en-US" sz="2000" dirty="0"/>
              <a:t>,Q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2</a:t>
            </a:r>
            <a:r>
              <a:rPr lang="en-US" sz="2000" dirty="0"/>
              <a:t>,Q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3</a:t>
            </a:r>
            <a:r>
              <a:rPr lang="en-US" sz="2000" dirty="0"/>
              <a:t>) = MD4</a:t>
            </a:r>
            <a:r>
              <a:rPr lang="en-US" sz="2000" baseline="-25000" dirty="0"/>
              <a:t>0…j</a:t>
            </a:r>
            <a:r>
              <a:rPr lang="en-US" sz="2000" dirty="0"/>
              <a:t>(IV,M)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and (Q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j</a:t>
            </a:r>
            <a:r>
              <a:rPr lang="en-US" sz="2000" dirty="0"/>
              <a:t>,Q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1</a:t>
            </a:r>
            <a:r>
              <a:rPr lang="en-US" sz="2000" dirty="0"/>
              <a:t>,Q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2</a:t>
            </a:r>
            <a:r>
              <a:rPr lang="en-US" sz="2000" dirty="0"/>
              <a:t>,Q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3</a:t>
            </a:r>
            <a:r>
              <a:rPr lang="en-US" sz="2000" dirty="0"/>
              <a:t>) = MD4</a:t>
            </a:r>
            <a:r>
              <a:rPr lang="en-US" sz="2000" baseline="-25000" dirty="0"/>
              <a:t>0…j</a:t>
            </a:r>
            <a:r>
              <a:rPr lang="en-US" sz="2000" dirty="0"/>
              <a:t>(IV,M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dirty="0"/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Define </a:t>
            </a:r>
            <a:r>
              <a:rPr lang="en-US" sz="2000" dirty="0">
                <a:latin typeface="Times-Roman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Times-Roman" charset="0"/>
                <a:sym typeface="Symbol" pitchFamily="18" charset="2"/>
              </a:rPr>
              <a:t>j</a:t>
            </a:r>
            <a:r>
              <a:rPr lang="en-US" sz="2000" dirty="0">
                <a:latin typeface="Times-Roman" charset="0"/>
                <a:sym typeface="Symbol" pitchFamily="18" charset="2"/>
              </a:rPr>
              <a:t> = </a:t>
            </a:r>
            <a:r>
              <a:rPr lang="en-US" sz="2000" dirty="0"/>
              <a:t>(</a:t>
            </a:r>
            <a:r>
              <a:rPr lang="en-US" sz="2000" dirty="0" err="1"/>
              <a:t>Q</a:t>
            </a:r>
            <a:r>
              <a:rPr lang="en-US" sz="2000" baseline="-25000" dirty="0" err="1"/>
              <a:t>j</a:t>
            </a:r>
            <a:r>
              <a:rPr lang="en-US" sz="2000" dirty="0" err="1">
                <a:sym typeface="Symbol" pitchFamily="18" charset="2"/>
              </a:rPr>
              <a:t></a:t>
            </a:r>
            <a:r>
              <a:rPr lang="en-US" sz="2000" dirty="0" err="1"/>
              <a:t>Q</a:t>
            </a:r>
            <a:r>
              <a:rPr lang="en-US" sz="2000" dirty="0" err="1">
                <a:sym typeface="Symbol" pitchFamily="18" charset="2"/>
              </a:rPr>
              <a:t></a:t>
            </a:r>
            <a:r>
              <a:rPr lang="en-US" sz="2000" baseline="-25000" dirty="0" err="1"/>
              <a:t>j</a:t>
            </a:r>
            <a:r>
              <a:rPr lang="en-US" sz="2000" dirty="0"/>
              <a:t>, Q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1</a:t>
            </a:r>
            <a:r>
              <a:rPr lang="en-US" sz="2000" dirty="0">
                <a:sym typeface="Symbol" pitchFamily="18" charset="2"/>
              </a:rPr>
              <a:t></a:t>
            </a:r>
            <a:r>
              <a:rPr lang="en-US" sz="2000" dirty="0"/>
              <a:t>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1</a:t>
            </a:r>
            <a:r>
              <a:rPr lang="en-US" sz="2000" dirty="0"/>
              <a:t>, Q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2</a:t>
            </a:r>
            <a:r>
              <a:rPr lang="en-US" sz="2000" dirty="0">
                <a:sym typeface="Symbol" pitchFamily="18" charset="2"/>
              </a:rPr>
              <a:t></a:t>
            </a:r>
            <a:r>
              <a:rPr lang="en-US" sz="2000" dirty="0"/>
              <a:t>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2</a:t>
            </a:r>
            <a:r>
              <a:rPr lang="en-US" sz="2000" dirty="0"/>
              <a:t>, Q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3</a:t>
            </a:r>
            <a:r>
              <a:rPr lang="en-US" sz="2000" dirty="0">
                <a:sym typeface="Symbol" pitchFamily="18" charset="2"/>
              </a:rPr>
              <a:t></a:t>
            </a:r>
            <a:r>
              <a:rPr lang="en-US" sz="2000" dirty="0"/>
              <a:t>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3 </a:t>
            </a:r>
            <a:r>
              <a:rPr lang="en-US" sz="2000" dirty="0"/>
              <a:t>)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where subtraction is modulo 2</a:t>
            </a:r>
            <a:r>
              <a:rPr lang="en-US" sz="2000" baseline="30000" dirty="0"/>
              <a:t>32</a:t>
            </a:r>
            <a:endParaRPr lang="en-US" sz="2000" dirty="0"/>
          </a:p>
          <a:p>
            <a:pPr>
              <a:spcBef>
                <a:spcPts val="200"/>
              </a:spcBef>
            </a:pPr>
            <a:r>
              <a:rPr lang="en-US" sz="2000" dirty="0"/>
              <a:t>Let </a:t>
            </a:r>
            <a:r>
              <a:rPr lang="en-US" sz="2000" dirty="0">
                <a:sym typeface="Symbol" pitchFamily="18" charset="2"/>
              </a:rPr>
              <a:t></a:t>
            </a:r>
            <a:r>
              <a:rPr lang="en-US" sz="2000" dirty="0"/>
              <a:t>2</a:t>
            </a:r>
            <a:r>
              <a:rPr lang="en-US" sz="2000" baseline="30000" dirty="0">
                <a:latin typeface="Times-Roman" charset="0"/>
              </a:rPr>
              <a:t>n</a:t>
            </a:r>
            <a:r>
              <a:rPr lang="en-US" sz="2000" dirty="0"/>
              <a:t> denote </a:t>
            </a:r>
            <a:r>
              <a:rPr lang="en-US" sz="2000" dirty="0">
                <a:sym typeface="Symbol" pitchFamily="18" charset="2"/>
              </a:rPr>
              <a:t></a:t>
            </a:r>
            <a:r>
              <a:rPr lang="en-US" sz="2000" dirty="0"/>
              <a:t>2</a:t>
            </a:r>
            <a:r>
              <a:rPr lang="en-US" sz="2000" baseline="30000" dirty="0">
                <a:latin typeface="Times-Roman" charset="0"/>
              </a:rPr>
              <a:t>n</a:t>
            </a:r>
            <a:r>
              <a:rPr lang="en-US" sz="2000" dirty="0"/>
              <a:t> mod 2</a:t>
            </a:r>
            <a:r>
              <a:rPr lang="en-US" sz="2000" baseline="30000" dirty="0"/>
              <a:t>32</a:t>
            </a:r>
            <a:r>
              <a:rPr lang="en-US" sz="2000" dirty="0"/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2</a:t>
            </a:r>
            <a:r>
              <a:rPr lang="en-US" sz="2000" baseline="30000" dirty="0">
                <a:sym typeface="Symbol" pitchFamily="18" charset="2"/>
              </a:rPr>
              <a:t>25</a:t>
            </a:r>
            <a:r>
              <a:rPr lang="en-US" sz="2000" dirty="0">
                <a:sym typeface="Symbol" pitchFamily="18" charset="2"/>
              </a:rPr>
              <a:t> = 0x02000000</a:t>
            </a:r>
            <a:r>
              <a:rPr lang="en-US" sz="2000" dirty="0"/>
              <a:t> and </a:t>
            </a:r>
            <a:r>
              <a:rPr lang="en-US" sz="2000" dirty="0">
                <a:sym typeface="Symbol" pitchFamily="18" charset="2"/>
              </a:rPr>
              <a:t>2</a:t>
            </a:r>
            <a:r>
              <a:rPr lang="en-US" sz="2000" baseline="30000" dirty="0">
                <a:sym typeface="Symbol" pitchFamily="18" charset="2"/>
              </a:rPr>
              <a:t>5</a:t>
            </a:r>
            <a:r>
              <a:rPr lang="en-US" sz="2000" dirty="0">
                <a:sym typeface="Symbol" pitchFamily="18" charset="2"/>
              </a:rPr>
              <a:t> = 0x</a:t>
            </a:r>
            <a:r>
              <a:rPr lang="en-US" sz="2000" dirty="0">
                <a:cs typeface="Arial" pitchFamily="34" charset="0"/>
                <a:sym typeface="Symbol" pitchFamily="18" charset="2"/>
              </a:rPr>
              <a:t>ffffffe</a:t>
            </a:r>
            <a:r>
              <a:rPr lang="en-US" sz="2000" dirty="0">
                <a:sym typeface="Symbol" pitchFamily="18" charset="2"/>
              </a:rPr>
              <a:t>0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All arithmetic is modulo 2</a:t>
            </a:r>
            <a:r>
              <a:rPr lang="en-US" sz="2000" baseline="30000" dirty="0"/>
              <a:t>32</a:t>
            </a: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Three phases of MD4 attack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191000"/>
          </a:xfrm>
        </p:spPr>
        <p:txBody>
          <a:bodyPr/>
          <a:lstStyle/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/>
              <a:t>Show: </a:t>
            </a:r>
            <a:r>
              <a:rPr lang="en-US" sz="2000" dirty="0">
                <a:latin typeface="Times-Roman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Times-Roman" charset="0"/>
                <a:sym typeface="Symbol" pitchFamily="18" charset="2"/>
              </a:rPr>
              <a:t>19</a:t>
            </a:r>
            <a:r>
              <a:rPr lang="en-US" sz="2000" dirty="0">
                <a:latin typeface="Times-Roman" charset="0"/>
                <a:sym typeface="Symbol" pitchFamily="18" charset="2"/>
              </a:rPr>
              <a:t>= (2</a:t>
            </a:r>
            <a:r>
              <a:rPr lang="en-US" sz="2000" baseline="30000" dirty="0">
                <a:latin typeface="Times-Roman" charset="0"/>
                <a:sym typeface="Symbol" pitchFamily="18" charset="2"/>
              </a:rPr>
              <a:t>25</a:t>
            </a:r>
            <a:r>
              <a:rPr lang="en-US" sz="2000" dirty="0">
                <a:latin typeface="Times-Roman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Times-Roman" charset="0"/>
                <a:sym typeface="Symbol" pitchFamily="18" charset="2"/>
              </a:rPr>
              <a:t>5</a:t>
            </a:r>
            <a:r>
              <a:rPr lang="en-US" sz="2000" dirty="0">
                <a:latin typeface="Times-Roman" charset="0"/>
                <a:sym typeface="Symbol" pitchFamily="18" charset="2"/>
              </a:rPr>
              <a:t>,0,0)</a:t>
            </a:r>
            <a:r>
              <a:rPr lang="en-US" sz="2000" dirty="0"/>
              <a:t> implies probability at least 1/2</a:t>
            </a:r>
            <a:r>
              <a:rPr lang="en-US" sz="2000" baseline="30000" dirty="0"/>
              <a:t>30</a:t>
            </a:r>
            <a:r>
              <a:rPr lang="en-US" sz="2000" dirty="0"/>
              <a:t> that the </a:t>
            </a:r>
            <a:r>
              <a:rPr lang="en-US" sz="2000" dirty="0">
                <a:latin typeface="Times-Roman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Times-Roman" charset="0"/>
                <a:sym typeface="Symbol" pitchFamily="18" charset="2"/>
              </a:rPr>
              <a:t>35</a:t>
            </a:r>
            <a:r>
              <a:rPr lang="en-US" sz="2000" dirty="0"/>
              <a:t> condition holds</a:t>
            </a:r>
          </a:p>
          <a:p>
            <a:pPr marL="914400" lvl="1" indent="-457200">
              <a:spcBef>
                <a:spcPts val="200"/>
              </a:spcBef>
            </a:pPr>
            <a:r>
              <a:rPr lang="en-US" sz="2000" dirty="0"/>
              <a:t>Uses differential cryptanalysis</a:t>
            </a:r>
          </a:p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/>
              <a:t>“Backup” to step 12: We can start at step 12 and have </a:t>
            </a:r>
            <a:r>
              <a:rPr lang="en-US" sz="2000" dirty="0">
                <a:latin typeface="Times-Roman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Times-Roman" charset="0"/>
                <a:sym typeface="Symbol" pitchFamily="18" charset="2"/>
              </a:rPr>
              <a:t>19</a:t>
            </a:r>
            <a:r>
              <a:rPr lang="en-US" sz="2000" dirty="0"/>
              <a:t> condition hold</a:t>
            </a:r>
          </a:p>
          <a:p>
            <a:pPr marL="914400" lvl="1" indent="-457200">
              <a:spcBef>
                <a:spcPts val="200"/>
              </a:spcBef>
            </a:pPr>
            <a:r>
              <a:rPr lang="en-US" sz="2000" dirty="0"/>
              <a:t>By solving system of nonlinear equations</a:t>
            </a:r>
          </a:p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/>
              <a:t>“Backup” to step 0: And find collision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In each phase of attack, some words of </a:t>
            </a:r>
            <a:r>
              <a:rPr lang="en-US" sz="2000" dirty="0">
                <a:latin typeface="Times-Roman" charset="0"/>
              </a:rPr>
              <a:t>M</a:t>
            </a:r>
            <a:r>
              <a:rPr lang="en-US" sz="2000" dirty="0"/>
              <a:t> are determined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When completed, have </a:t>
            </a:r>
            <a:r>
              <a:rPr lang="en-US" sz="2000" dirty="0">
                <a:latin typeface="Times-Roman" charset="0"/>
              </a:rPr>
              <a:t>M</a:t>
            </a:r>
            <a:r>
              <a:rPr lang="en-US" sz="2000" dirty="0"/>
              <a:t> and </a:t>
            </a:r>
            <a:r>
              <a:rPr lang="en-US" sz="2000" dirty="0">
                <a:latin typeface="Times-Roman" charset="0"/>
              </a:rPr>
              <a:t>M</a:t>
            </a:r>
            <a:r>
              <a:rPr lang="en-US" sz="2000" dirty="0">
                <a:latin typeface="Times-Roman" charset="0"/>
                <a:sym typeface="Symbol" pitchFamily="18" charset="2"/>
              </a:rPr>
              <a:t></a:t>
            </a:r>
            <a:r>
              <a:rPr lang="en-US" sz="2000" dirty="0"/>
              <a:t> </a:t>
            </a:r>
          </a:p>
          <a:p>
            <a:pPr lvl="2">
              <a:spcBef>
                <a:spcPts val="200"/>
              </a:spcBef>
            </a:pPr>
            <a:r>
              <a:rPr lang="en-US" sz="2000" dirty="0"/>
              <a:t>Where </a:t>
            </a:r>
            <a:r>
              <a:rPr lang="en-US" sz="2000" dirty="0">
                <a:latin typeface="Times-Roman" charset="0"/>
              </a:rPr>
              <a:t>M </a:t>
            </a:r>
            <a:r>
              <a:rPr lang="en-US" sz="2000" dirty="0">
                <a:latin typeface="Times-Roman" charset="0"/>
                <a:sym typeface="Symbol" pitchFamily="18" charset="2"/>
              </a:rPr>
              <a:t> </a:t>
            </a:r>
            <a:r>
              <a:rPr lang="en-US" sz="2000" dirty="0">
                <a:latin typeface="Times-Roman" charset="0"/>
              </a:rPr>
              <a:t>M</a:t>
            </a:r>
            <a:r>
              <a:rPr lang="en-US" sz="2000" dirty="0">
                <a:latin typeface="Times-Roman" charset="0"/>
                <a:sym typeface="Symbol" pitchFamily="18" charset="2"/>
              </a:rPr>
              <a:t></a:t>
            </a:r>
            <a:r>
              <a:rPr lang="en-US" sz="2000" dirty="0"/>
              <a:t> but </a:t>
            </a:r>
            <a:r>
              <a:rPr lang="en-US" sz="2000" dirty="0">
                <a:latin typeface="Times-Roman" charset="0"/>
              </a:rPr>
              <a:t>h(M) = h(M</a:t>
            </a:r>
            <a:r>
              <a:rPr lang="en-US" sz="2000" dirty="0">
                <a:latin typeface="Times-Roman" charset="0"/>
                <a:sym typeface="Symbol" pitchFamily="18" charset="2"/>
              </a:rPr>
              <a:t></a:t>
            </a:r>
            <a:r>
              <a:rPr lang="en-US" sz="2000" dirty="0">
                <a:latin typeface="Times-Roman" charset="0"/>
              </a:rPr>
              <a:t>)</a:t>
            </a:r>
            <a:endParaRPr lang="en-US" sz="2000" dirty="0"/>
          </a:p>
          <a:p>
            <a:pPr lvl="1">
              <a:spcBef>
                <a:spcPts val="200"/>
              </a:spcBef>
            </a:pPr>
            <a:r>
              <a:rPr lang="en-US" sz="2000" dirty="0"/>
              <a:t>Equation solving step is tricky part</a:t>
            </a:r>
          </a:p>
          <a:p>
            <a:pPr lvl="2">
              <a:spcBef>
                <a:spcPts val="200"/>
              </a:spcBef>
            </a:pPr>
            <a:r>
              <a:rPr lang="en-US" sz="2000" dirty="0"/>
              <a:t>Nonlinear system of equations</a:t>
            </a:r>
          </a:p>
          <a:p>
            <a:pPr lvl="2">
              <a:spcBef>
                <a:spcPts val="200"/>
              </a:spcBef>
            </a:pPr>
            <a:r>
              <a:rPr lang="en-US" sz="2000" dirty="0"/>
              <a:t>Must be able to solve efficiently</a:t>
            </a:r>
          </a:p>
          <a:p>
            <a:pPr marL="533400" indent="-533400">
              <a:buSzTx/>
              <a:buFont typeface="Times" charset="0"/>
              <a:buAutoNum type="arabicPeriod"/>
            </a:pPr>
            <a:endParaRPr lang="en-US" sz="20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2286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93B4F-88DB-48FE-ACB5-0EF584AA391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Cryptographic Hashes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53340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sz="2000" dirty="0"/>
              <a:t>A cryptographic hash (“CH”) is a “one way function,” h, from all binary strings (of arbitrary length) into a fixed block of size n (called the size of the hash) with the following properties: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/>
              <a:t>Computing h is relatively cheap.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/>
              <a:t>Given y=h(x) it is infeasible to calculate x.  (“One way,” “non-</a:t>
            </a:r>
            <a:r>
              <a:rPr lang="en-US" sz="2000" dirty="0" err="1"/>
              <a:t>invertibility</a:t>
            </a:r>
            <a:r>
              <a:rPr lang="en-US" sz="2000" dirty="0"/>
              <a:t>” or “pre-image” resistance).  Functions satisfying this condition are called One Way Hash Functions (OWHF)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/>
              <a:t>Given u, it is infeasible to find w such that h(u)=h(w).  (weak collision resistance, 2</a:t>
            </a:r>
            <a:r>
              <a:rPr lang="en-US" sz="2000" baseline="30000" dirty="0"/>
              <a:t>nd</a:t>
            </a:r>
            <a:r>
              <a:rPr lang="en-US" sz="2000" dirty="0"/>
              <a:t> pre-image resistance). 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/>
              <a:t>It is infeasible to find u, w such that h(u)=h(w).  (strong collision resistance).  Note 4</a:t>
            </a:r>
            <a:r>
              <a:rPr lang="en-US" sz="2000" dirty="0">
                <a:sym typeface="Wingdings" pitchFamily="2" charset="2"/>
              </a:rPr>
              <a:t>3.  Functions satisfying this condition are called Collision Resistant Functions (CRFs).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Steps 19 to 35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3581400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/>
              <a:t>Differential phase of the attack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M and M</a:t>
            </a:r>
            <a:r>
              <a:rPr lang="en-US" sz="1800" dirty="0">
                <a:sym typeface="Symbol" pitchFamily="18" charset="2"/>
              </a:rPr>
              <a:t></a:t>
            </a:r>
            <a:r>
              <a:rPr lang="en-US" sz="1800" dirty="0"/>
              <a:t> as given above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Only differ in word 12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Assume that </a:t>
            </a:r>
            <a:r>
              <a:rPr lang="en-US" sz="1800" dirty="0">
                <a:latin typeface="Times-Roman" charset="0"/>
                <a:sym typeface="Symbol" pitchFamily="18" charset="2"/>
              </a:rPr>
              <a:t></a:t>
            </a:r>
            <a:r>
              <a:rPr lang="en-US" sz="1800" baseline="-25000" dirty="0">
                <a:latin typeface="Times-Roman" charset="0"/>
                <a:sym typeface="Symbol" pitchFamily="18" charset="2"/>
              </a:rPr>
              <a:t>19</a:t>
            </a:r>
            <a:r>
              <a:rPr lang="en-US" sz="1800" dirty="0">
                <a:latin typeface="Times-Roman" charset="0"/>
                <a:sym typeface="Symbol" pitchFamily="18" charset="2"/>
              </a:rPr>
              <a:t>= (2</a:t>
            </a:r>
            <a:r>
              <a:rPr lang="en-US" sz="1800" baseline="30000" dirty="0">
                <a:latin typeface="Times-Roman" charset="0"/>
                <a:sym typeface="Symbol" pitchFamily="18" charset="2"/>
              </a:rPr>
              <a:t>25</a:t>
            </a:r>
            <a:r>
              <a:rPr lang="en-US" sz="1800" dirty="0">
                <a:latin typeface="Times-Roman" charset="0"/>
                <a:sym typeface="Symbol" pitchFamily="18" charset="2"/>
              </a:rPr>
              <a:t>,2</a:t>
            </a:r>
            <a:r>
              <a:rPr lang="en-US" sz="1800" baseline="30000" dirty="0">
                <a:latin typeface="Times-Roman" charset="0"/>
                <a:sym typeface="Symbol" pitchFamily="18" charset="2"/>
              </a:rPr>
              <a:t>5</a:t>
            </a:r>
            <a:r>
              <a:rPr lang="en-US" sz="1800" dirty="0">
                <a:latin typeface="Times-Roman" charset="0"/>
                <a:sym typeface="Symbol" pitchFamily="18" charset="2"/>
              </a:rPr>
              <a:t>,0,0)</a:t>
            </a:r>
            <a:r>
              <a:rPr lang="en-US" sz="1800" dirty="0"/>
              <a:t> 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G(Q</a:t>
            </a:r>
            <a:r>
              <a:rPr lang="en-US" sz="1800" baseline="-25000" dirty="0"/>
              <a:t>19</a:t>
            </a:r>
            <a:r>
              <a:rPr lang="en-US" sz="1800" dirty="0"/>
              <a:t>,Q</a:t>
            </a:r>
            <a:r>
              <a:rPr lang="en-US" sz="1800" baseline="-25000" dirty="0"/>
              <a:t>18</a:t>
            </a:r>
            <a:r>
              <a:rPr lang="en-US" sz="1800" dirty="0"/>
              <a:t>,Q</a:t>
            </a:r>
            <a:r>
              <a:rPr lang="en-US" sz="1800" baseline="-25000" dirty="0"/>
              <a:t>17</a:t>
            </a:r>
            <a:r>
              <a:rPr lang="en-US" sz="1800" dirty="0"/>
              <a:t>)= 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/>
              <a:t>           G(Q</a:t>
            </a:r>
            <a:r>
              <a:rPr lang="en-US" sz="1800" dirty="0">
                <a:sym typeface="Symbol" pitchFamily="18" charset="2"/>
              </a:rPr>
              <a:t></a:t>
            </a:r>
            <a:r>
              <a:rPr lang="en-US" sz="1800" baseline="-25000" dirty="0"/>
              <a:t>19</a:t>
            </a:r>
            <a:r>
              <a:rPr lang="en-US" sz="1800" dirty="0"/>
              <a:t>,Q</a:t>
            </a:r>
            <a:r>
              <a:rPr lang="en-US" sz="1800" dirty="0">
                <a:sym typeface="Symbol" pitchFamily="18" charset="2"/>
              </a:rPr>
              <a:t></a:t>
            </a:r>
            <a:r>
              <a:rPr lang="en-US" sz="1800" baseline="-25000" dirty="0"/>
              <a:t>18</a:t>
            </a:r>
            <a:r>
              <a:rPr lang="en-US" sz="1800" dirty="0"/>
              <a:t>,Q</a:t>
            </a:r>
            <a:r>
              <a:rPr lang="en-US" sz="1800" dirty="0">
                <a:sym typeface="Symbol" pitchFamily="18" charset="2"/>
              </a:rPr>
              <a:t></a:t>
            </a:r>
            <a:r>
              <a:rPr lang="en-US" sz="1800" baseline="-25000" dirty="0"/>
              <a:t>17</a:t>
            </a:r>
            <a:r>
              <a:rPr lang="en-US" sz="1800" dirty="0"/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Then we compute probabilities of “</a:t>
            </a:r>
            <a:r>
              <a:rPr lang="en-US" sz="1800" dirty="0">
                <a:sym typeface="Symbol" pitchFamily="18" charset="2"/>
              </a:rPr>
              <a:t>”</a:t>
            </a:r>
            <a:r>
              <a:rPr lang="en-US" sz="1800" dirty="0"/>
              <a:t> conditions at steps 19 thru 35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Total probability: 2</a:t>
            </a:r>
            <a:r>
              <a:rPr lang="en-US" sz="1800" baseline="30000" dirty="0"/>
              <a:t>-30</a:t>
            </a:r>
            <a:r>
              <a:rPr lang="en-US" sz="1800" dirty="0"/>
              <a:t>, actually 2</a:t>
            </a:r>
            <a:r>
              <a:rPr lang="en-US" sz="1800" baseline="30000" dirty="0"/>
              <a:t>-22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457200" y="5867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295400"/>
            <a:ext cx="5562600" cy="4373563"/>
          </a:xfrm>
          <a:prstGeom prst="rect">
            <a:avLst/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286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JLM 20101208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Computing p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191000"/>
          </a:xfrm>
        </p:spPr>
        <p:txBody>
          <a:bodyPr/>
          <a:lstStyle/>
          <a:p>
            <a:r>
              <a:rPr lang="en-US" sz="2000" dirty="0"/>
              <a:t>Consider </a:t>
            </a:r>
            <a:r>
              <a:rPr lang="en-US" sz="2000" dirty="0">
                <a:latin typeface="Times-Roman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Times-Roman" charset="0"/>
                <a:sym typeface="Symbol" pitchFamily="18" charset="2"/>
              </a:rPr>
              <a:t>35</a:t>
            </a:r>
            <a:r>
              <a:rPr lang="en-US" sz="2000" dirty="0"/>
              <a:t> </a:t>
            </a:r>
          </a:p>
          <a:p>
            <a:r>
              <a:rPr lang="en-US" sz="2000" dirty="0"/>
              <a:t>Suppose </a:t>
            </a:r>
            <a:r>
              <a:rPr lang="en-US" sz="2000" dirty="0">
                <a:latin typeface="Times-Roman" charset="0"/>
              </a:rPr>
              <a:t>j = 34</a:t>
            </a:r>
            <a:r>
              <a:rPr lang="en-US" sz="2000" dirty="0"/>
              <a:t> holds: Then </a:t>
            </a:r>
            <a:r>
              <a:rPr lang="en-US" sz="2000" dirty="0">
                <a:latin typeface="Times-Roman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Times-Roman" charset="0"/>
                <a:sym typeface="Symbol" pitchFamily="18" charset="2"/>
              </a:rPr>
              <a:t>34</a:t>
            </a:r>
            <a:r>
              <a:rPr lang="en-US" sz="2000" dirty="0">
                <a:latin typeface="Times-Roman" charset="0"/>
              </a:rPr>
              <a:t>= (0,0,0,1)</a:t>
            </a:r>
            <a:r>
              <a:rPr lang="en-US" sz="2000" dirty="0"/>
              <a:t> and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Implies </a:t>
            </a:r>
            <a:r>
              <a:rPr lang="en-US" sz="2000" dirty="0">
                <a:latin typeface="Times-Roman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Times-Roman" charset="0"/>
                <a:sym typeface="Symbol" pitchFamily="18" charset="2"/>
              </a:rPr>
              <a:t>35</a:t>
            </a:r>
            <a:r>
              <a:rPr lang="en-US" sz="2000" dirty="0">
                <a:latin typeface="Times-Roman" charset="0"/>
              </a:rPr>
              <a:t>= (0,0,0,0)</a:t>
            </a:r>
            <a:r>
              <a:rPr lang="en-US" sz="2000" dirty="0"/>
              <a:t> with probability 1</a:t>
            </a:r>
          </a:p>
          <a:p>
            <a:pPr lvl="1"/>
            <a:r>
              <a:rPr lang="en-US" sz="2000" dirty="0"/>
              <a:t>As summarized in </a:t>
            </a:r>
            <a:r>
              <a:rPr lang="en-US" sz="2000" dirty="0">
                <a:latin typeface="Times-Roman" charset="0"/>
              </a:rPr>
              <a:t>j = 35</a:t>
            </a:r>
            <a:r>
              <a:rPr lang="en-US" sz="2000" dirty="0"/>
              <a:t> row of table</a:t>
            </a:r>
          </a:p>
        </p:txBody>
      </p:sp>
      <p:pic>
        <p:nvPicPr>
          <p:cNvPr id="235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81200"/>
            <a:ext cx="6477000" cy="1565275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3048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Steps 12 to 19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464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Analyze steps 12 to 19, find conditions that ensure </a:t>
            </a:r>
            <a:r>
              <a:rPr lang="en-US" sz="2000" dirty="0">
                <a:latin typeface="Times-Roman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Times-Roman" charset="0"/>
                <a:sym typeface="Symbol" pitchFamily="18" charset="2"/>
              </a:rPr>
              <a:t>19</a:t>
            </a:r>
            <a:r>
              <a:rPr lang="en-US" sz="2000" dirty="0">
                <a:latin typeface="Times-Roman" charset="0"/>
                <a:sym typeface="Symbol" pitchFamily="18" charset="2"/>
              </a:rPr>
              <a:t> = (2</a:t>
            </a:r>
            <a:r>
              <a:rPr lang="en-US" sz="2000" baseline="30000" dirty="0">
                <a:latin typeface="Times-Roman" charset="0"/>
                <a:sym typeface="Symbol" pitchFamily="18" charset="2"/>
              </a:rPr>
              <a:t>25</a:t>
            </a:r>
            <a:r>
              <a:rPr lang="en-US" sz="2000" dirty="0">
                <a:latin typeface="Times-Roman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Times-Roman" charset="0"/>
                <a:sym typeface="Symbol" pitchFamily="18" charset="2"/>
              </a:rPr>
              <a:t>5</a:t>
            </a:r>
            <a:r>
              <a:rPr lang="en-US" sz="2000" dirty="0">
                <a:latin typeface="Times-Roman" charset="0"/>
                <a:sym typeface="Symbol" pitchFamily="18" charset="2"/>
              </a:rPr>
              <a:t>,0,0)</a:t>
            </a:r>
            <a:r>
              <a:rPr lang="en-US" sz="2000" dirty="0"/>
              <a:t>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Times-Roman" charset="0"/>
              </a:rPr>
              <a:t>G(</a:t>
            </a:r>
            <a:r>
              <a:rPr lang="en-US" sz="2000" dirty="0">
                <a:latin typeface="Times Roman" charset="0"/>
              </a:rPr>
              <a:t>Q</a:t>
            </a:r>
            <a:r>
              <a:rPr lang="en-US" sz="2000" baseline="-25000" dirty="0">
                <a:latin typeface="Times Roman" charset="0"/>
              </a:rPr>
              <a:t>19</a:t>
            </a:r>
            <a:r>
              <a:rPr lang="en-US" sz="2000" dirty="0">
                <a:latin typeface="Times Roman" charset="0"/>
              </a:rPr>
              <a:t>,Q</a:t>
            </a:r>
            <a:r>
              <a:rPr lang="en-US" sz="2000" baseline="-25000" dirty="0">
                <a:latin typeface="Times Roman" charset="0"/>
              </a:rPr>
              <a:t>18</a:t>
            </a:r>
            <a:r>
              <a:rPr lang="en-US" sz="2000" dirty="0">
                <a:latin typeface="Times Roman" charset="0"/>
              </a:rPr>
              <a:t>,Q</a:t>
            </a:r>
            <a:r>
              <a:rPr lang="en-US" sz="2000" baseline="-25000" dirty="0">
                <a:latin typeface="Times Roman" charset="0"/>
              </a:rPr>
              <a:t>17</a:t>
            </a:r>
            <a:r>
              <a:rPr lang="en-US" sz="2000" dirty="0">
                <a:latin typeface="Times Roman" charset="0"/>
              </a:rPr>
              <a:t>)= G(Q</a:t>
            </a:r>
            <a:r>
              <a:rPr lang="en-US" sz="2000" dirty="0">
                <a:latin typeface="Times-Roman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Times Roman" charset="0"/>
              </a:rPr>
              <a:t>19</a:t>
            </a:r>
            <a:r>
              <a:rPr lang="en-US" sz="2000" dirty="0">
                <a:latin typeface="Times Roman" charset="0"/>
              </a:rPr>
              <a:t>,Q</a:t>
            </a:r>
            <a:r>
              <a:rPr lang="en-US" sz="2000" dirty="0">
                <a:latin typeface="Times-Roman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Times Roman" charset="0"/>
              </a:rPr>
              <a:t>18</a:t>
            </a:r>
            <a:r>
              <a:rPr lang="en-US" sz="2000" dirty="0">
                <a:latin typeface="Times Roman" charset="0"/>
              </a:rPr>
              <a:t>,Q</a:t>
            </a:r>
            <a:r>
              <a:rPr lang="en-US" sz="2000" dirty="0">
                <a:latin typeface="Times-Roman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Times Roman" charset="0"/>
              </a:rPr>
              <a:t>17</a:t>
            </a:r>
            <a:r>
              <a:rPr lang="en-US" sz="2000" dirty="0">
                <a:latin typeface="Times Roman" charset="0"/>
              </a:rPr>
              <a:t>)</a:t>
            </a:r>
            <a:r>
              <a:rPr lang="en-US" sz="2000" dirty="0"/>
              <a:t>, as required in differential phase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Step 12 to 19—equation solving phase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This is most complex part of attack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Last phase, steps 0 to 11, is easy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3810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8589" y="3048000"/>
            <a:ext cx="4595410" cy="3413125"/>
          </a:xfrm>
          <a:prstGeom prst="rect">
            <a:avLst/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/>
          <a:lstStyle/>
          <a:p>
            <a:r>
              <a:rPr lang="en-US" sz="3600" dirty="0"/>
              <a:t>Steps 12 to 19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To apply differential phase, must have  </a:t>
            </a:r>
            <a:r>
              <a:rPr lang="en-US" sz="2000" dirty="0">
                <a:sym typeface="Symbol" pitchFamily="18" charset="2"/>
              </a:rPr>
              <a:t></a:t>
            </a:r>
            <a:r>
              <a:rPr lang="en-US" sz="2000" baseline="-25000" dirty="0">
                <a:sym typeface="Symbol" pitchFamily="18" charset="2"/>
              </a:rPr>
              <a:t>19</a:t>
            </a:r>
            <a:r>
              <a:rPr lang="en-US" sz="2000" dirty="0">
                <a:sym typeface="Symbol" pitchFamily="18" charset="2"/>
              </a:rPr>
              <a:t>= (2</a:t>
            </a:r>
            <a:r>
              <a:rPr lang="en-US" sz="2000" baseline="30000" dirty="0">
                <a:sym typeface="Symbol" pitchFamily="18" charset="2"/>
              </a:rPr>
              <a:t>25</a:t>
            </a:r>
            <a:r>
              <a:rPr lang="en-US" sz="2000" dirty="0">
                <a:sym typeface="Symbol" pitchFamily="18" charset="2"/>
              </a:rPr>
              <a:t>,2</a:t>
            </a:r>
            <a:r>
              <a:rPr lang="en-US" sz="2000" baseline="30000" dirty="0">
                <a:sym typeface="Symbol" pitchFamily="18" charset="2"/>
              </a:rPr>
              <a:t>5</a:t>
            </a:r>
            <a:r>
              <a:rPr lang="en-US" sz="2000" dirty="0">
                <a:sym typeface="Symbol" pitchFamily="18" charset="2"/>
              </a:rPr>
              <a:t>,0,0)</a:t>
            </a:r>
            <a:endParaRPr lang="en-US" sz="2000" dirty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	Q</a:t>
            </a:r>
            <a:r>
              <a:rPr lang="en-US" sz="2000" baseline="-25000" dirty="0"/>
              <a:t>19</a:t>
            </a:r>
            <a:r>
              <a:rPr lang="en-US" sz="2000" dirty="0"/>
              <a:t>= 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19</a:t>
            </a:r>
            <a:r>
              <a:rPr lang="en-US" sz="2000" dirty="0"/>
              <a:t>+</a:t>
            </a:r>
            <a:r>
              <a:rPr lang="en-US" sz="2000" dirty="0">
                <a:sym typeface="Symbol" pitchFamily="18" charset="2"/>
              </a:rPr>
              <a:t>2</a:t>
            </a:r>
            <a:r>
              <a:rPr lang="en-US" sz="2000" baseline="30000" dirty="0">
                <a:sym typeface="Symbol" pitchFamily="18" charset="2"/>
              </a:rPr>
              <a:t>25</a:t>
            </a:r>
            <a:endParaRPr lang="en-US" sz="2000" dirty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	Q</a:t>
            </a:r>
            <a:r>
              <a:rPr lang="en-US" sz="2000" baseline="-25000" dirty="0"/>
              <a:t>18</a:t>
            </a:r>
            <a:r>
              <a:rPr lang="en-US" sz="2000" dirty="0"/>
              <a:t>+</a:t>
            </a:r>
            <a:r>
              <a:rPr lang="en-US" sz="2000" dirty="0">
                <a:sym typeface="Symbol" pitchFamily="18" charset="2"/>
              </a:rPr>
              <a:t>2</a:t>
            </a:r>
            <a:r>
              <a:rPr lang="en-US" sz="2000" baseline="30000" dirty="0">
                <a:sym typeface="Symbol" pitchFamily="18" charset="2"/>
              </a:rPr>
              <a:t>5</a:t>
            </a:r>
            <a:r>
              <a:rPr lang="en-US" sz="2000" dirty="0"/>
              <a:t> = 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18</a:t>
            </a:r>
            <a:endParaRPr lang="en-US" sz="2000" dirty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	Q</a:t>
            </a:r>
            <a:r>
              <a:rPr lang="en-US" sz="2000" baseline="-25000" dirty="0"/>
              <a:t>17</a:t>
            </a:r>
            <a:r>
              <a:rPr lang="en-US" sz="2000" dirty="0"/>
              <a:t>= 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17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	Q</a:t>
            </a:r>
            <a:r>
              <a:rPr lang="en-US" sz="2000" baseline="-25000" dirty="0"/>
              <a:t>16</a:t>
            </a:r>
            <a:r>
              <a:rPr lang="en-US" sz="2000" dirty="0"/>
              <a:t>= 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16</a:t>
            </a:r>
            <a:endParaRPr lang="en-US" sz="2000" dirty="0"/>
          </a:p>
          <a:p>
            <a:pPr>
              <a:spcBef>
                <a:spcPts val="200"/>
              </a:spcBef>
            </a:pPr>
            <a:r>
              <a:rPr lang="en-US" sz="2000" dirty="0"/>
              <a:t>At step 12 we have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Q</a:t>
            </a:r>
            <a:r>
              <a:rPr lang="en-US" sz="2000" baseline="-25000" dirty="0"/>
              <a:t>12</a:t>
            </a:r>
            <a:r>
              <a:rPr lang="en-US" sz="2000" dirty="0"/>
              <a:t>= (Q</a:t>
            </a:r>
            <a:r>
              <a:rPr lang="en-US" sz="2000" baseline="-25000" dirty="0"/>
              <a:t>8</a:t>
            </a:r>
            <a:r>
              <a:rPr lang="en-US" sz="2000" dirty="0"/>
              <a:t> + F(Q</a:t>
            </a:r>
            <a:r>
              <a:rPr lang="en-US" sz="2000" baseline="-25000" dirty="0"/>
              <a:t>11</a:t>
            </a:r>
            <a:r>
              <a:rPr lang="en-US" sz="2000" dirty="0"/>
              <a:t>,Q</a:t>
            </a:r>
            <a:r>
              <a:rPr lang="en-US" sz="2000" baseline="-25000" dirty="0"/>
              <a:t>10</a:t>
            </a:r>
            <a:r>
              <a:rPr lang="en-US" sz="2000" dirty="0"/>
              <a:t>,Q</a:t>
            </a:r>
            <a:r>
              <a:rPr lang="en-US" sz="2000" baseline="-25000" dirty="0"/>
              <a:t>9</a:t>
            </a:r>
            <a:r>
              <a:rPr lang="en-US" sz="2000" dirty="0"/>
              <a:t>) + X</a:t>
            </a:r>
            <a:r>
              <a:rPr lang="en-US" sz="2000" baseline="-25000" dirty="0"/>
              <a:t>12</a:t>
            </a:r>
            <a:r>
              <a:rPr lang="en-US" sz="2000" dirty="0"/>
              <a:t>) &lt;&lt;&lt; 3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12</a:t>
            </a:r>
            <a:r>
              <a:rPr lang="en-US" sz="2000" dirty="0"/>
              <a:t>=(Q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8</a:t>
            </a:r>
            <a:r>
              <a:rPr lang="en-US" sz="2000" dirty="0"/>
              <a:t> + F(Q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11</a:t>
            </a:r>
            <a:r>
              <a:rPr lang="en-US" sz="2000" dirty="0"/>
              <a:t>,Q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10</a:t>
            </a:r>
            <a:r>
              <a:rPr lang="en-US" sz="2000" dirty="0"/>
              <a:t>,Q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9</a:t>
            </a:r>
            <a:r>
              <a:rPr lang="en-US" sz="2000" dirty="0"/>
              <a:t>) + X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12</a:t>
            </a:r>
            <a:r>
              <a:rPr lang="en-US" sz="2000" dirty="0"/>
              <a:t>) &lt;&lt;&lt; 3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Since X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12</a:t>
            </a:r>
            <a:r>
              <a:rPr lang="en-US" sz="2000" dirty="0"/>
              <a:t>= X</a:t>
            </a:r>
            <a:r>
              <a:rPr lang="en-US" sz="2000" baseline="-25000" dirty="0"/>
              <a:t>12</a:t>
            </a:r>
            <a:r>
              <a:rPr lang="en-US" sz="2000" dirty="0"/>
              <a:t>+1 and (Q</a:t>
            </a:r>
            <a:r>
              <a:rPr lang="en-US" sz="2000" baseline="-25000" dirty="0"/>
              <a:t>8</a:t>
            </a:r>
            <a:r>
              <a:rPr lang="en-US" sz="2000" dirty="0"/>
              <a:t>,Q</a:t>
            </a:r>
            <a:r>
              <a:rPr lang="en-US" sz="2000" baseline="-25000" dirty="0"/>
              <a:t>9</a:t>
            </a:r>
            <a:r>
              <a:rPr lang="en-US" sz="2000" dirty="0"/>
              <a:t>,Q</a:t>
            </a:r>
            <a:r>
              <a:rPr lang="en-US" sz="2000" baseline="-25000" dirty="0"/>
              <a:t>10</a:t>
            </a:r>
            <a:r>
              <a:rPr lang="en-US" sz="2000" dirty="0"/>
              <a:t>,Q</a:t>
            </a:r>
            <a:r>
              <a:rPr lang="en-US" sz="2000" baseline="-25000" dirty="0"/>
              <a:t>11</a:t>
            </a:r>
            <a:r>
              <a:rPr lang="en-US" sz="2000" dirty="0"/>
              <a:t>)= (Q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8</a:t>
            </a:r>
            <a:r>
              <a:rPr lang="en-US" sz="2000" dirty="0"/>
              <a:t>,Q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9</a:t>
            </a:r>
            <a:r>
              <a:rPr lang="en-US" sz="2000" dirty="0"/>
              <a:t>,Q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10</a:t>
            </a:r>
            <a:r>
              <a:rPr lang="en-US" sz="2000" dirty="0"/>
              <a:t>,Q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11</a:t>
            </a:r>
            <a:r>
              <a:rPr lang="en-US" sz="2000" dirty="0"/>
              <a:t>),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(Q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12</a:t>
            </a:r>
            <a:r>
              <a:rPr lang="en-US" sz="2000" dirty="0"/>
              <a:t>&lt;&lt;&lt;29)</a:t>
            </a:r>
            <a:r>
              <a:rPr lang="en-US" sz="2000" dirty="0">
                <a:sym typeface="Symbol" pitchFamily="18" charset="2"/>
              </a:rPr>
              <a:t></a:t>
            </a:r>
            <a:r>
              <a:rPr lang="en-US" sz="2000" dirty="0"/>
              <a:t>(Q</a:t>
            </a:r>
            <a:r>
              <a:rPr lang="en-US" sz="2000" baseline="-25000" dirty="0"/>
              <a:t>12</a:t>
            </a:r>
            <a:r>
              <a:rPr lang="en-US" sz="2000" dirty="0"/>
              <a:t>&lt;&lt;&lt;29)= 1</a:t>
            </a:r>
          </a:p>
          <a:p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152400" y="5638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 20101208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Equations for 12 to 19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7772400" cy="990600"/>
          </a:xfrm>
        </p:spPr>
        <p:txBody>
          <a:bodyPr/>
          <a:lstStyle/>
          <a:p>
            <a:r>
              <a:rPr lang="en-US" sz="2000" dirty="0"/>
              <a:t>Similar analysis for remaining steps yields system of equations:</a:t>
            </a:r>
          </a:p>
        </p:txBody>
      </p:sp>
      <p:pic>
        <p:nvPicPr>
          <p:cNvPr id="2396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64544"/>
            <a:ext cx="7162800" cy="3490913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5257800" y="57150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Solving the equations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solve this system must find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  so that all equations hold.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there are 14 variables and 8 equations, we have wiggle room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such a solution, we determine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 = 13, 14, 15, 0, 4, 8, 12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so that we begin at step 12 and arrive at step 19 with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condition satisfied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phase reduces to solving (nonlinear) system of equations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manipulate the equations so that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arbitrary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determines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2406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696200" cy="442913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59436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 20101208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Conditions for solution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Three conditions must be satisfied:</a:t>
            </a:r>
          </a:p>
          <a:p>
            <a:pPr>
              <a:spcBef>
                <a:spcPts val="200"/>
              </a:spcBef>
            </a:pPr>
            <a:endParaRPr lang="en-US" sz="2000" dirty="0"/>
          </a:p>
          <a:p>
            <a:pPr>
              <a:spcBef>
                <a:spcPts val="200"/>
              </a:spcBef>
            </a:pPr>
            <a:endParaRPr lang="en-US" sz="2000" dirty="0"/>
          </a:p>
          <a:p>
            <a:pPr>
              <a:spcBef>
                <a:spcPts val="200"/>
              </a:spcBef>
            </a:pPr>
            <a:endParaRPr lang="en-US" sz="2000" dirty="0"/>
          </a:p>
          <a:p>
            <a:pPr>
              <a:spcBef>
                <a:spcPts val="200"/>
              </a:spcBef>
            </a:pPr>
            <a:endParaRPr lang="en-US" sz="2000" dirty="0"/>
          </a:p>
          <a:p>
            <a:pPr>
              <a:spcBef>
                <a:spcPts val="200"/>
              </a:spcBef>
            </a:pPr>
            <a:endParaRPr lang="en-US" sz="2000" dirty="0"/>
          </a:p>
          <a:p>
            <a:pPr>
              <a:spcBef>
                <a:spcPts val="200"/>
              </a:spcBef>
            </a:pPr>
            <a:r>
              <a:rPr lang="en-US" sz="2000" dirty="0"/>
              <a:t>First 2 are “check” equations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Third is “admissible” condition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Naïve algorithm: choose six </a:t>
            </a:r>
            <a:r>
              <a:rPr lang="en-US" sz="2000" dirty="0" err="1">
                <a:latin typeface="Times Roman" charset="0"/>
              </a:rPr>
              <a:t>Q</a:t>
            </a:r>
            <a:r>
              <a:rPr lang="en-US" sz="2000" baseline="-25000" dirty="0" err="1">
                <a:latin typeface="Times Roman" charset="0"/>
              </a:rPr>
              <a:t>j</a:t>
            </a:r>
            <a:r>
              <a:rPr lang="en-US" sz="2000" dirty="0"/>
              <a:t>, yields five </a:t>
            </a:r>
            <a:r>
              <a:rPr lang="en-US" sz="2000" dirty="0" err="1">
                <a:latin typeface="Times-Roman" charset="0"/>
              </a:rPr>
              <a:t>Q</a:t>
            </a:r>
            <a:r>
              <a:rPr lang="en-US" sz="2000" baseline="-25000" dirty="0" err="1">
                <a:latin typeface="Times-Roman" charset="0"/>
              </a:rPr>
              <a:t>j</a:t>
            </a:r>
            <a:r>
              <a:rPr lang="en-US" sz="2000" dirty="0">
                <a:latin typeface="Times-Roman" charset="0"/>
              </a:rPr>
              <a:t>, </a:t>
            </a:r>
            <a:r>
              <a:rPr lang="en-US" sz="2000" dirty="0" err="1">
                <a:latin typeface="Times-Roman" charset="0"/>
              </a:rPr>
              <a:t>Q</a:t>
            </a:r>
            <a:r>
              <a:rPr lang="en-US" sz="2000" dirty="0" err="1">
                <a:latin typeface="Times-Roman" charset="0"/>
                <a:sym typeface="Symbol" pitchFamily="18" charset="2"/>
              </a:rPr>
              <a:t></a:t>
            </a:r>
            <a:r>
              <a:rPr lang="en-US" sz="2000" baseline="-25000" dirty="0" err="1">
                <a:latin typeface="Times-Roman" charset="0"/>
              </a:rPr>
              <a:t>j</a:t>
            </a:r>
            <a:r>
              <a:rPr lang="en-US" sz="2000" dirty="0"/>
              <a:t> until 3 equations satisfied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How much work is this?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9200" y="2057401"/>
            <a:ext cx="6324600" cy="990600"/>
            <a:chOff x="672" y="1622"/>
            <a:chExt cx="4752" cy="730"/>
          </a:xfrm>
        </p:grpSpPr>
        <p:pic>
          <p:nvPicPr>
            <p:cNvPr id="2426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1622"/>
              <a:ext cx="4752" cy="475"/>
            </a:xfrm>
            <a:prstGeom prst="rect">
              <a:avLst/>
            </a:prstGeom>
            <a:noFill/>
          </p:spPr>
        </p:pic>
        <p:pic>
          <p:nvPicPr>
            <p:cNvPr id="24269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2102"/>
              <a:ext cx="2640" cy="250"/>
            </a:xfrm>
            <a:prstGeom prst="rect">
              <a:avLst/>
            </a:prstGeom>
            <a:noFill/>
          </p:spPr>
        </p:pic>
      </p:grpSp>
      <p:sp>
        <p:nvSpPr>
          <p:cNvPr id="8" name="Slide Number Placeholder 5"/>
          <p:cNvSpPr txBox="1">
            <a:spLocks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sz="3600" dirty="0"/>
              <a:t>Message conditions for equations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686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/>
              <a:t>Using this we can solve for seven message words: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X</a:t>
            </a:r>
            <a:r>
              <a:rPr lang="en-US" sz="2000" baseline="-25000" dirty="0"/>
              <a:t>13</a:t>
            </a:r>
            <a:r>
              <a:rPr lang="en-US" sz="2000" dirty="0"/>
              <a:t>= anything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X</a:t>
            </a:r>
            <a:r>
              <a:rPr lang="en-US" sz="2000" baseline="-25000" dirty="0"/>
              <a:t>14</a:t>
            </a:r>
            <a:r>
              <a:rPr lang="en-US" sz="2000" dirty="0"/>
              <a:t>= (Q</a:t>
            </a:r>
            <a:r>
              <a:rPr lang="en-US" sz="2000" baseline="-25000" dirty="0"/>
              <a:t>14</a:t>
            </a:r>
            <a:r>
              <a:rPr lang="en-US" sz="2000" dirty="0"/>
              <a:t>&lt;&lt;&lt;21)-Q</a:t>
            </a:r>
            <a:r>
              <a:rPr lang="en-US" sz="2000" baseline="-25000" dirty="0"/>
              <a:t>10</a:t>
            </a:r>
            <a:r>
              <a:rPr lang="en-US" sz="2000" dirty="0"/>
              <a:t>-F(Q</a:t>
            </a:r>
            <a:r>
              <a:rPr lang="en-US" sz="2000" baseline="-25000" dirty="0"/>
              <a:t>13</a:t>
            </a:r>
            <a:r>
              <a:rPr lang="en-US" sz="2000" dirty="0"/>
              <a:t>, Q</a:t>
            </a:r>
            <a:r>
              <a:rPr lang="en-US" sz="2000" baseline="-25000" dirty="0"/>
              <a:t>12</a:t>
            </a:r>
            <a:r>
              <a:rPr lang="en-US" sz="2000" dirty="0"/>
              <a:t>, Q</a:t>
            </a:r>
            <a:r>
              <a:rPr lang="en-US" sz="2000" baseline="-25000" dirty="0"/>
              <a:t>11</a:t>
            </a:r>
            <a:r>
              <a:rPr lang="en-US" sz="2000" dirty="0"/>
              <a:t>)</a:t>
            </a:r>
            <a:endParaRPr lang="en-US" sz="2000" baseline="-25000" dirty="0"/>
          </a:p>
          <a:p>
            <a:pPr lvl="1">
              <a:spcBef>
                <a:spcPts val="200"/>
              </a:spcBef>
            </a:pPr>
            <a:r>
              <a:rPr lang="en-US" sz="2000" dirty="0"/>
              <a:t>X</a:t>
            </a:r>
            <a:r>
              <a:rPr lang="en-US" sz="2000" baseline="-25000" dirty="0"/>
              <a:t>15</a:t>
            </a:r>
            <a:r>
              <a:rPr lang="en-US" sz="2000" dirty="0"/>
              <a:t>= (Q</a:t>
            </a:r>
            <a:r>
              <a:rPr lang="en-US" sz="2000" baseline="-25000" dirty="0"/>
              <a:t>15</a:t>
            </a:r>
            <a:r>
              <a:rPr lang="en-US" sz="2000" dirty="0"/>
              <a:t>&lt;&lt;&lt;21)-Q</a:t>
            </a:r>
            <a:r>
              <a:rPr lang="en-US" sz="2000" baseline="-25000" dirty="0"/>
              <a:t>11</a:t>
            </a:r>
            <a:r>
              <a:rPr lang="en-US" sz="2000" dirty="0"/>
              <a:t>-F(Q</a:t>
            </a:r>
            <a:r>
              <a:rPr lang="en-US" sz="2000" baseline="-25000" dirty="0"/>
              <a:t>14</a:t>
            </a:r>
            <a:r>
              <a:rPr lang="en-US" sz="2000" dirty="0"/>
              <a:t>, Q</a:t>
            </a:r>
            <a:r>
              <a:rPr lang="en-US" sz="2000" baseline="-25000" dirty="0"/>
              <a:t>13</a:t>
            </a:r>
            <a:r>
              <a:rPr lang="en-US" sz="2000" dirty="0"/>
              <a:t>, Q</a:t>
            </a:r>
            <a:r>
              <a:rPr lang="en-US" sz="2000" baseline="-25000" dirty="0"/>
              <a:t>12</a:t>
            </a:r>
            <a:r>
              <a:rPr lang="en-US" sz="2000" dirty="0"/>
              <a:t>) </a:t>
            </a:r>
            <a:endParaRPr lang="en-US" sz="2000" baseline="-25000" dirty="0"/>
          </a:p>
          <a:p>
            <a:pPr lvl="1">
              <a:spcBef>
                <a:spcPts val="200"/>
              </a:spcBef>
            </a:pPr>
            <a:r>
              <a:rPr lang="en-US" sz="2000" dirty="0"/>
              <a:t>X</a:t>
            </a:r>
            <a:r>
              <a:rPr lang="en-US" sz="2000" baseline="-25000" dirty="0"/>
              <a:t>0</a:t>
            </a:r>
            <a:r>
              <a:rPr lang="en-US" sz="2000" dirty="0"/>
              <a:t>=  (Q</a:t>
            </a:r>
            <a:r>
              <a:rPr lang="en-US" sz="2000" baseline="-25000" dirty="0"/>
              <a:t>16</a:t>
            </a:r>
            <a:r>
              <a:rPr lang="en-US" sz="2000" dirty="0"/>
              <a:t>&lt;&lt;&lt;21)-Q</a:t>
            </a:r>
            <a:r>
              <a:rPr lang="en-US" sz="2000" baseline="-25000" dirty="0"/>
              <a:t>12</a:t>
            </a:r>
            <a:r>
              <a:rPr lang="en-US" sz="2000" dirty="0"/>
              <a:t>-G(Q</a:t>
            </a:r>
            <a:r>
              <a:rPr lang="en-US" sz="2000" baseline="-25000" dirty="0"/>
              <a:t>15</a:t>
            </a:r>
            <a:r>
              <a:rPr lang="en-US" sz="2000" dirty="0"/>
              <a:t>, Q</a:t>
            </a:r>
            <a:r>
              <a:rPr lang="en-US" sz="2000" baseline="-25000" dirty="0"/>
              <a:t>14</a:t>
            </a:r>
            <a:r>
              <a:rPr lang="en-US" sz="2000" dirty="0"/>
              <a:t>, Q</a:t>
            </a:r>
            <a:r>
              <a:rPr lang="en-US" sz="2000" baseline="-25000" dirty="0"/>
              <a:t>13</a:t>
            </a:r>
            <a:r>
              <a:rPr lang="en-US" sz="2000" dirty="0"/>
              <a:t>) –K</a:t>
            </a:r>
            <a:r>
              <a:rPr lang="en-US" sz="2000" baseline="-25000" dirty="0"/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X</a:t>
            </a:r>
            <a:r>
              <a:rPr lang="en-US" sz="2000" baseline="-25000" dirty="0"/>
              <a:t>4</a:t>
            </a:r>
            <a:r>
              <a:rPr lang="en-US" sz="2000" dirty="0"/>
              <a:t>=  (Q</a:t>
            </a:r>
            <a:r>
              <a:rPr lang="en-US" sz="2000" baseline="-25000" dirty="0"/>
              <a:t>17</a:t>
            </a:r>
            <a:r>
              <a:rPr lang="en-US" sz="2000" dirty="0"/>
              <a:t>&lt;&lt;&lt;21)-Q</a:t>
            </a:r>
            <a:r>
              <a:rPr lang="en-US" sz="2000" baseline="-25000" dirty="0"/>
              <a:t>13</a:t>
            </a:r>
            <a:r>
              <a:rPr lang="en-US" sz="2000" dirty="0"/>
              <a:t>-G(Q</a:t>
            </a:r>
            <a:r>
              <a:rPr lang="en-US" sz="2000" baseline="-25000" dirty="0"/>
              <a:t>16</a:t>
            </a:r>
            <a:r>
              <a:rPr lang="en-US" sz="2000" dirty="0"/>
              <a:t>, Q</a:t>
            </a:r>
            <a:r>
              <a:rPr lang="en-US" sz="2000" baseline="-25000" dirty="0"/>
              <a:t>15</a:t>
            </a:r>
            <a:r>
              <a:rPr lang="en-US" sz="2000" dirty="0"/>
              <a:t>, Q</a:t>
            </a:r>
            <a:r>
              <a:rPr lang="en-US" sz="2000" baseline="-25000" dirty="0"/>
              <a:t>14</a:t>
            </a:r>
            <a:r>
              <a:rPr lang="en-US" sz="2000" dirty="0"/>
              <a:t>) –K</a:t>
            </a:r>
            <a:r>
              <a:rPr lang="en-US" sz="2000" baseline="-25000" dirty="0"/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X</a:t>
            </a:r>
            <a:r>
              <a:rPr lang="en-US" sz="2000" baseline="-25000" dirty="0"/>
              <a:t>8</a:t>
            </a:r>
            <a:r>
              <a:rPr lang="en-US" sz="2000" dirty="0"/>
              <a:t>=  (Q</a:t>
            </a:r>
            <a:r>
              <a:rPr lang="en-US" sz="2000" baseline="-25000" dirty="0"/>
              <a:t>18</a:t>
            </a:r>
            <a:r>
              <a:rPr lang="en-US" sz="2000" dirty="0"/>
              <a:t>&lt;&lt;&lt;21)-Q</a:t>
            </a:r>
            <a:r>
              <a:rPr lang="en-US" sz="2000" baseline="-25000" dirty="0"/>
              <a:t>14</a:t>
            </a:r>
            <a:r>
              <a:rPr lang="en-US" sz="2000" dirty="0"/>
              <a:t>-G(Q</a:t>
            </a:r>
            <a:r>
              <a:rPr lang="en-US" sz="2000" baseline="-25000" dirty="0"/>
              <a:t>17</a:t>
            </a:r>
            <a:r>
              <a:rPr lang="en-US" sz="2000" dirty="0"/>
              <a:t>, Q</a:t>
            </a:r>
            <a:r>
              <a:rPr lang="en-US" sz="2000" baseline="-25000" dirty="0"/>
              <a:t>16</a:t>
            </a:r>
            <a:r>
              <a:rPr lang="en-US" sz="2000" dirty="0"/>
              <a:t>, Q</a:t>
            </a:r>
            <a:r>
              <a:rPr lang="en-US" sz="2000" baseline="-25000" dirty="0"/>
              <a:t>15</a:t>
            </a:r>
            <a:r>
              <a:rPr lang="en-US" sz="2000" dirty="0"/>
              <a:t>) –K</a:t>
            </a:r>
            <a:r>
              <a:rPr lang="en-US" sz="2000" baseline="-25000" dirty="0"/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X</a:t>
            </a:r>
            <a:r>
              <a:rPr lang="en-US" sz="2000" baseline="-25000" dirty="0"/>
              <a:t>12</a:t>
            </a:r>
            <a:r>
              <a:rPr lang="en-US" sz="2000" dirty="0"/>
              <a:t>= (Q</a:t>
            </a:r>
            <a:r>
              <a:rPr lang="en-US" sz="2000" baseline="-25000" dirty="0"/>
              <a:t>19</a:t>
            </a:r>
            <a:r>
              <a:rPr lang="en-US" sz="2000" dirty="0"/>
              <a:t>&lt;&lt;&lt;21)-Q</a:t>
            </a:r>
            <a:r>
              <a:rPr lang="en-US" sz="2000" baseline="-25000" dirty="0"/>
              <a:t>15</a:t>
            </a:r>
            <a:r>
              <a:rPr lang="en-US" sz="2000" dirty="0"/>
              <a:t>-G(Q</a:t>
            </a:r>
            <a:r>
              <a:rPr lang="en-US" sz="2000" baseline="-25000" dirty="0"/>
              <a:t>18</a:t>
            </a:r>
            <a:r>
              <a:rPr lang="en-US" sz="2000" dirty="0"/>
              <a:t>, Q</a:t>
            </a:r>
            <a:r>
              <a:rPr lang="en-US" sz="2000" baseline="-25000" dirty="0"/>
              <a:t>17</a:t>
            </a:r>
            <a:r>
              <a:rPr lang="en-US" sz="2000" dirty="0"/>
              <a:t>, Q</a:t>
            </a:r>
            <a:r>
              <a:rPr lang="en-US" sz="2000" baseline="-25000" dirty="0"/>
              <a:t>16</a:t>
            </a:r>
            <a:r>
              <a:rPr lang="en-US" sz="2000" dirty="0"/>
              <a:t>) –K</a:t>
            </a:r>
            <a:r>
              <a:rPr lang="en-US" sz="2000" baseline="-25000" dirty="0"/>
              <a:t>1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sz="3600" dirty="0"/>
              <a:t>Solution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Choose Q</a:t>
            </a:r>
            <a:r>
              <a:rPr lang="en-US" sz="2000" baseline="-25000" dirty="0"/>
              <a:t>12</a:t>
            </a:r>
            <a:r>
              <a:rPr lang="en-US" sz="2000" dirty="0"/>
              <a:t>= -1, Q</a:t>
            </a:r>
            <a:r>
              <a:rPr lang="en-US" sz="2000" baseline="-25000" dirty="0"/>
              <a:t>12</a:t>
            </a:r>
            <a:r>
              <a:rPr lang="en-US" sz="2000" dirty="0"/>
              <a:t>’=0, Q</a:t>
            </a:r>
            <a:r>
              <a:rPr lang="en-US" sz="2000" baseline="-25000" dirty="0"/>
              <a:t>11</a:t>
            </a:r>
            <a:r>
              <a:rPr lang="en-US" sz="2000" dirty="0"/>
              <a:t>=0.  Then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Q</a:t>
            </a:r>
            <a:r>
              <a:rPr lang="en-US" sz="2000" baseline="-25000" dirty="0"/>
              <a:t>15</a:t>
            </a:r>
            <a:r>
              <a:rPr lang="en-US" sz="2000" dirty="0"/>
              <a:t>’= Q</a:t>
            </a:r>
            <a:r>
              <a:rPr lang="en-US" sz="2000" baseline="-25000" dirty="0"/>
              <a:t>15</a:t>
            </a:r>
            <a:r>
              <a:rPr lang="en-US" sz="2000" dirty="0"/>
              <a:t>-G(Q</a:t>
            </a:r>
            <a:r>
              <a:rPr lang="en-US" sz="2000" baseline="-25000" dirty="0"/>
              <a:t>18</a:t>
            </a:r>
            <a:r>
              <a:rPr lang="en-US" sz="2000" dirty="0"/>
              <a:t>’,Q</a:t>
            </a:r>
            <a:r>
              <a:rPr lang="en-US" sz="2000" baseline="-25000" dirty="0"/>
              <a:t>17</a:t>
            </a:r>
            <a:r>
              <a:rPr lang="en-US" sz="2000" dirty="0"/>
              <a:t>,Q</a:t>
            </a:r>
            <a:r>
              <a:rPr lang="en-US" sz="2000" baseline="-25000" dirty="0"/>
              <a:t>16</a:t>
            </a:r>
            <a:r>
              <a:rPr lang="en-US" sz="2000" dirty="0"/>
              <a:t>)+G(Q</a:t>
            </a:r>
            <a:r>
              <a:rPr lang="en-US" sz="2000" baseline="-25000" dirty="0"/>
              <a:t>18</a:t>
            </a:r>
            <a:r>
              <a:rPr lang="en-US" sz="2000" dirty="0"/>
              <a:t>,Q</a:t>
            </a:r>
            <a:r>
              <a:rPr lang="en-US" sz="2000" baseline="-25000" dirty="0"/>
              <a:t>17</a:t>
            </a:r>
            <a:r>
              <a:rPr lang="en-US" sz="2000" dirty="0"/>
              <a:t>,Q</a:t>
            </a:r>
            <a:r>
              <a:rPr lang="en-US" sz="2000" baseline="-25000" dirty="0"/>
              <a:t>16</a:t>
            </a:r>
            <a:r>
              <a:rPr lang="en-US" sz="2000" dirty="0"/>
              <a:t>)+(Q</a:t>
            </a:r>
            <a:r>
              <a:rPr lang="en-US" sz="2000" baseline="-25000" dirty="0"/>
              <a:t>19</a:t>
            </a:r>
            <a:r>
              <a:rPr lang="en-US" sz="2000" dirty="0"/>
              <a:t>’&lt;&lt;&lt;19)-(Q</a:t>
            </a:r>
            <a:r>
              <a:rPr lang="en-US" sz="2000" baseline="-25000" dirty="0"/>
              <a:t>19</a:t>
            </a:r>
            <a:r>
              <a:rPr lang="en-US" sz="2000" dirty="0"/>
              <a:t>&lt;&lt;&lt;19)-1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Q</a:t>
            </a:r>
            <a:r>
              <a:rPr lang="en-US" sz="2000" baseline="-25000" dirty="0"/>
              <a:t>14</a:t>
            </a:r>
            <a:r>
              <a:rPr lang="en-US" sz="2000" dirty="0"/>
              <a:t>’= Q</a:t>
            </a:r>
            <a:r>
              <a:rPr lang="en-US" sz="2000" baseline="-25000" dirty="0"/>
              <a:t>14</a:t>
            </a:r>
            <a:r>
              <a:rPr lang="en-US" sz="2000" dirty="0"/>
              <a:t>-G(Q</a:t>
            </a:r>
            <a:r>
              <a:rPr lang="en-US" sz="2000" baseline="-25000" dirty="0"/>
              <a:t>18</a:t>
            </a:r>
            <a:r>
              <a:rPr lang="en-US" sz="2000" dirty="0"/>
              <a:t>’,Q</a:t>
            </a:r>
            <a:r>
              <a:rPr lang="en-US" sz="2000" baseline="-25000" dirty="0"/>
              <a:t>17</a:t>
            </a:r>
            <a:r>
              <a:rPr lang="en-US" sz="2000" dirty="0"/>
              <a:t>,Q</a:t>
            </a:r>
            <a:r>
              <a:rPr lang="en-US" sz="2000" baseline="-25000" dirty="0"/>
              <a:t>16</a:t>
            </a:r>
            <a:r>
              <a:rPr lang="en-US" sz="2000" dirty="0"/>
              <a:t>)+G(Q</a:t>
            </a:r>
            <a:r>
              <a:rPr lang="en-US" sz="2000" baseline="-25000" dirty="0"/>
              <a:t>18</a:t>
            </a:r>
            <a:r>
              <a:rPr lang="en-US" sz="2000" dirty="0"/>
              <a:t>,Q</a:t>
            </a:r>
            <a:r>
              <a:rPr lang="en-US" sz="2000" baseline="-25000" dirty="0"/>
              <a:t>17</a:t>
            </a:r>
            <a:r>
              <a:rPr lang="en-US" sz="2000" dirty="0"/>
              <a:t>,Q</a:t>
            </a:r>
            <a:r>
              <a:rPr lang="en-US" sz="2000" baseline="-25000" dirty="0"/>
              <a:t>16</a:t>
            </a:r>
            <a:r>
              <a:rPr lang="en-US" sz="2000" dirty="0"/>
              <a:t>)+(Q</a:t>
            </a:r>
            <a:r>
              <a:rPr lang="en-US" sz="2000" baseline="-25000" dirty="0"/>
              <a:t>18</a:t>
            </a:r>
            <a:r>
              <a:rPr lang="en-US" sz="2000" dirty="0"/>
              <a:t>’&lt;&lt;&lt;23)-(Q</a:t>
            </a:r>
            <a:r>
              <a:rPr lang="en-US" sz="2000" baseline="-25000" dirty="0"/>
              <a:t>19</a:t>
            </a:r>
            <a:r>
              <a:rPr lang="en-US" sz="2000" dirty="0"/>
              <a:t>&lt;&lt;&lt;23)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Q</a:t>
            </a:r>
            <a:r>
              <a:rPr lang="en-US" sz="2000" baseline="-25000" dirty="0"/>
              <a:t>13</a:t>
            </a:r>
            <a:r>
              <a:rPr lang="en-US" sz="2000" dirty="0"/>
              <a:t>= (Q</a:t>
            </a:r>
            <a:r>
              <a:rPr lang="en-US" sz="2000" baseline="-25000" dirty="0"/>
              <a:t>14</a:t>
            </a:r>
            <a:r>
              <a:rPr lang="en-US" sz="2000" dirty="0"/>
              <a:t>&lt;&lt;&lt;21)-(Q</a:t>
            </a:r>
            <a:r>
              <a:rPr lang="en-US" sz="2000" baseline="-25000" dirty="0"/>
              <a:t>14</a:t>
            </a:r>
            <a:r>
              <a:rPr lang="en-US" sz="2000" dirty="0"/>
              <a:t>’&lt;&lt;&lt;21)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Q</a:t>
            </a:r>
            <a:r>
              <a:rPr lang="en-US" sz="2000" baseline="-25000" dirty="0"/>
              <a:t>13</a:t>
            </a:r>
            <a:r>
              <a:rPr lang="en-US" sz="2000" dirty="0"/>
              <a:t>’= Q</a:t>
            </a:r>
            <a:r>
              <a:rPr lang="en-US" sz="2000" baseline="-25000" dirty="0"/>
              <a:t>13</a:t>
            </a:r>
            <a:r>
              <a:rPr lang="en-US" sz="2000" dirty="0"/>
              <a:t>-G(Q</a:t>
            </a:r>
            <a:r>
              <a:rPr lang="en-US" sz="2000" baseline="-25000" dirty="0"/>
              <a:t>16</a:t>
            </a:r>
            <a:r>
              <a:rPr lang="en-US" sz="2000" dirty="0"/>
              <a:t>,Q</a:t>
            </a:r>
            <a:r>
              <a:rPr lang="en-US" sz="2000" baseline="-25000" dirty="0"/>
              <a:t>15</a:t>
            </a:r>
            <a:r>
              <a:rPr lang="en-US" sz="2000" dirty="0"/>
              <a:t>’,Q</a:t>
            </a:r>
            <a:r>
              <a:rPr lang="en-US" sz="2000" baseline="-25000" dirty="0"/>
              <a:t>14</a:t>
            </a:r>
            <a:r>
              <a:rPr lang="en-US" sz="2000" dirty="0"/>
              <a:t>’)+G(Q</a:t>
            </a:r>
            <a:r>
              <a:rPr lang="en-US" sz="2000" baseline="-25000" dirty="0"/>
              <a:t>16</a:t>
            </a:r>
            <a:r>
              <a:rPr lang="en-US" sz="2000" dirty="0"/>
              <a:t>,Q</a:t>
            </a:r>
            <a:r>
              <a:rPr lang="en-US" sz="2000" baseline="-25000" dirty="0"/>
              <a:t>15</a:t>
            </a:r>
            <a:r>
              <a:rPr lang="en-US" sz="2000" dirty="0"/>
              <a:t>,Q</a:t>
            </a:r>
            <a:r>
              <a:rPr lang="en-US" sz="2000" baseline="-25000" dirty="0"/>
              <a:t>14</a:t>
            </a:r>
            <a:r>
              <a:rPr lang="en-US" sz="2000" dirty="0"/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Q</a:t>
            </a:r>
            <a:r>
              <a:rPr lang="en-US" sz="2000" baseline="-25000" dirty="0"/>
              <a:t>10</a:t>
            </a:r>
            <a:r>
              <a:rPr lang="en-US" sz="2000" dirty="0"/>
              <a:t>= (Q</a:t>
            </a:r>
            <a:r>
              <a:rPr lang="en-US" sz="2000" baseline="-25000" dirty="0"/>
              <a:t>13</a:t>
            </a:r>
            <a:r>
              <a:rPr lang="en-US" sz="2000" dirty="0"/>
              <a:t>’&lt;&lt;&lt;25)-(Q</a:t>
            </a:r>
            <a:r>
              <a:rPr lang="en-US" sz="2000" baseline="-25000" dirty="0"/>
              <a:t>13</a:t>
            </a:r>
            <a:r>
              <a:rPr lang="en-US" sz="2000" dirty="0"/>
              <a:t>&lt;&lt;&lt;25)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F(Q</a:t>
            </a:r>
            <a:r>
              <a:rPr lang="en-US" sz="2000" baseline="-25000" dirty="0"/>
              <a:t>18</a:t>
            </a:r>
            <a:r>
              <a:rPr lang="en-US" sz="2000" dirty="0"/>
              <a:t>’,Q</a:t>
            </a:r>
            <a:r>
              <a:rPr lang="en-US" sz="2000" baseline="-25000" dirty="0"/>
              <a:t>17</a:t>
            </a:r>
            <a:r>
              <a:rPr lang="en-US" sz="2000" dirty="0"/>
              <a:t>,Q</a:t>
            </a:r>
            <a:r>
              <a:rPr lang="en-US" sz="2000" baseline="-25000" dirty="0"/>
              <a:t>16</a:t>
            </a:r>
            <a:r>
              <a:rPr lang="en-US" sz="2000" dirty="0"/>
              <a:t>)-F(Q</a:t>
            </a:r>
            <a:r>
              <a:rPr lang="en-US" sz="2000" baseline="-25000" dirty="0"/>
              <a:t>18</a:t>
            </a:r>
            <a:r>
              <a:rPr lang="en-US" sz="2000" dirty="0"/>
              <a:t>,Q</a:t>
            </a:r>
            <a:r>
              <a:rPr lang="en-US" sz="2000" baseline="-25000" dirty="0"/>
              <a:t>17</a:t>
            </a:r>
            <a:r>
              <a:rPr lang="en-US" sz="2000" dirty="0"/>
              <a:t>,Q</a:t>
            </a:r>
            <a:r>
              <a:rPr lang="en-US" sz="2000" baseline="-25000" dirty="0"/>
              <a:t>16</a:t>
            </a:r>
            <a:r>
              <a:rPr lang="en-US" sz="2000" dirty="0"/>
              <a:t>)= (Q</a:t>
            </a:r>
            <a:r>
              <a:rPr lang="en-US" sz="2000" baseline="-25000" dirty="0"/>
              <a:t>15</a:t>
            </a:r>
            <a:r>
              <a:rPr lang="en-US" sz="2000" dirty="0"/>
              <a:t>’&lt;&lt;&lt;13)-(Q</a:t>
            </a:r>
            <a:r>
              <a:rPr lang="en-US" sz="2000" baseline="-25000" dirty="0"/>
              <a:t>15</a:t>
            </a:r>
            <a:r>
              <a:rPr lang="en-US" sz="2000" dirty="0"/>
              <a:t>&lt;&lt;&lt;13)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G(Q</a:t>
            </a:r>
            <a:r>
              <a:rPr lang="en-US" sz="2000" baseline="-25000" dirty="0"/>
              <a:t>18</a:t>
            </a:r>
            <a:r>
              <a:rPr lang="en-US" sz="2000" dirty="0"/>
              <a:t>’,Q</a:t>
            </a:r>
            <a:r>
              <a:rPr lang="en-US" sz="2000" baseline="-25000" dirty="0"/>
              <a:t>17</a:t>
            </a:r>
            <a:r>
              <a:rPr lang="en-US" sz="2000" dirty="0"/>
              <a:t>,Q</a:t>
            </a:r>
            <a:r>
              <a:rPr lang="en-US" sz="2000" baseline="-25000" dirty="0"/>
              <a:t>16</a:t>
            </a:r>
            <a:r>
              <a:rPr lang="en-US" sz="2000" dirty="0"/>
              <a:t>)-G(Q</a:t>
            </a:r>
            <a:r>
              <a:rPr lang="en-US" sz="2000" baseline="-25000" dirty="0"/>
              <a:t>18</a:t>
            </a:r>
            <a:r>
              <a:rPr lang="en-US" sz="2000" dirty="0"/>
              <a:t>,Q</a:t>
            </a:r>
            <a:r>
              <a:rPr lang="en-US" sz="2000" baseline="-25000" dirty="0"/>
              <a:t>17</a:t>
            </a:r>
            <a:r>
              <a:rPr lang="en-US" sz="2000" dirty="0"/>
              <a:t>,Q</a:t>
            </a:r>
            <a:r>
              <a:rPr lang="en-US" sz="2000" baseline="-25000" dirty="0"/>
              <a:t>16</a:t>
            </a:r>
            <a:r>
              <a:rPr lang="en-US" sz="2000" dirty="0"/>
              <a:t>)= Q</a:t>
            </a:r>
            <a:r>
              <a:rPr lang="en-US" sz="2000" baseline="-25000" dirty="0"/>
              <a:t>12</a:t>
            </a:r>
            <a:r>
              <a:rPr lang="en-US" sz="2000" dirty="0"/>
              <a:t>-Q</a:t>
            </a:r>
            <a:r>
              <a:rPr lang="en-US" sz="2000" baseline="-25000" dirty="0"/>
              <a:t>11</a:t>
            </a:r>
            <a:r>
              <a:rPr lang="en-US" sz="2000" dirty="0"/>
              <a:t>’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Choose Q</a:t>
            </a:r>
            <a:r>
              <a:rPr lang="en-US" sz="2000" baseline="-25000" dirty="0"/>
              <a:t>14</a:t>
            </a:r>
            <a:r>
              <a:rPr lang="en-US" sz="2000" dirty="0"/>
              <a:t>, …, Q</a:t>
            </a:r>
            <a:r>
              <a:rPr lang="en-US" sz="2000" baseline="-25000" dirty="0"/>
              <a:t>19</a:t>
            </a:r>
            <a:r>
              <a:rPr lang="en-US" sz="2000" dirty="0"/>
              <a:t> arbitrarily and solve for Q</a:t>
            </a:r>
            <a:r>
              <a:rPr lang="en-US" sz="2000" baseline="-25000" dirty="0"/>
              <a:t>10</a:t>
            </a:r>
            <a:r>
              <a:rPr lang="en-US" sz="2000" dirty="0"/>
              <a:t>, Q</a:t>
            </a:r>
            <a:r>
              <a:rPr lang="en-US" sz="2000" baseline="-25000" dirty="0"/>
              <a:t>13</a:t>
            </a:r>
            <a:r>
              <a:rPr lang="en-US" sz="2000" dirty="0"/>
              <a:t>, Q</a:t>
            </a:r>
            <a:r>
              <a:rPr lang="en-US" sz="2000" baseline="-25000" dirty="0"/>
              <a:t>13</a:t>
            </a:r>
            <a:r>
              <a:rPr lang="en-US" sz="2000" dirty="0"/>
              <a:t>’, Q</a:t>
            </a:r>
            <a:r>
              <a:rPr lang="en-US" sz="2000" baseline="-25000" dirty="0"/>
              <a:t>14</a:t>
            </a:r>
            <a:r>
              <a:rPr lang="en-US" sz="2000" dirty="0"/>
              <a:t>’, Q</a:t>
            </a:r>
            <a:r>
              <a:rPr lang="en-US" sz="2000" baseline="-25000" dirty="0"/>
              <a:t>15</a:t>
            </a:r>
            <a:r>
              <a:rPr lang="en-US" sz="2000" dirty="0"/>
              <a:t>’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G(Q</a:t>
            </a:r>
            <a:r>
              <a:rPr lang="en-US" sz="2000" baseline="-25000" dirty="0"/>
              <a:t>15</a:t>
            </a:r>
            <a:r>
              <a:rPr lang="en-US" sz="2000" dirty="0"/>
              <a:t>,Q</a:t>
            </a:r>
            <a:r>
              <a:rPr lang="en-US" sz="2000" baseline="-25000" dirty="0"/>
              <a:t>14</a:t>
            </a:r>
            <a:r>
              <a:rPr lang="en-US" sz="2000" dirty="0"/>
              <a:t>,Q</a:t>
            </a:r>
            <a:r>
              <a:rPr lang="en-US" sz="2000" baseline="-25000" dirty="0"/>
              <a:t>13</a:t>
            </a:r>
            <a:r>
              <a:rPr lang="en-US" sz="2000" dirty="0"/>
              <a:t>)-G(Q</a:t>
            </a:r>
            <a:r>
              <a:rPr lang="en-US" sz="2000" baseline="-25000" dirty="0"/>
              <a:t>15</a:t>
            </a:r>
            <a:r>
              <a:rPr lang="en-US" sz="2000" dirty="0"/>
              <a:t>’, Q</a:t>
            </a:r>
            <a:r>
              <a:rPr lang="en-US" sz="2000" baseline="-25000" dirty="0"/>
              <a:t>14</a:t>
            </a:r>
            <a:r>
              <a:rPr lang="en-US" sz="2000" dirty="0"/>
              <a:t>’, Q</a:t>
            </a:r>
            <a:r>
              <a:rPr lang="en-US" sz="2000" baseline="-25000" dirty="0"/>
              <a:t>13</a:t>
            </a:r>
            <a:r>
              <a:rPr lang="en-US" sz="2000" dirty="0"/>
              <a:t>’)= 1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F(Q</a:t>
            </a:r>
            <a:r>
              <a:rPr lang="en-US" sz="2000" baseline="-25000" dirty="0"/>
              <a:t>14</a:t>
            </a:r>
            <a:r>
              <a:rPr lang="en-US" sz="2000" dirty="0"/>
              <a:t>’, Q</a:t>
            </a:r>
            <a:r>
              <a:rPr lang="en-US" sz="2000" baseline="-25000" dirty="0"/>
              <a:t>13</a:t>
            </a:r>
            <a:r>
              <a:rPr lang="en-US" sz="2000" dirty="0"/>
              <a:t>’, 0)-F(Q</a:t>
            </a:r>
            <a:r>
              <a:rPr lang="en-US" sz="2000" baseline="-25000" dirty="0"/>
              <a:t>14</a:t>
            </a:r>
            <a:r>
              <a:rPr lang="en-US" sz="2000" dirty="0"/>
              <a:t>, Q</a:t>
            </a:r>
            <a:r>
              <a:rPr lang="en-US" sz="2000" baseline="-25000" dirty="0"/>
              <a:t>13,</a:t>
            </a:r>
            <a:r>
              <a:rPr lang="en-US" sz="2000" dirty="0"/>
              <a:t>, -1)= 0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G(Q</a:t>
            </a:r>
            <a:r>
              <a:rPr lang="en-US" sz="2000" baseline="-25000" dirty="0"/>
              <a:t>19</a:t>
            </a:r>
            <a:r>
              <a:rPr lang="en-US" sz="2000" dirty="0"/>
              <a:t>’, Q</a:t>
            </a:r>
            <a:r>
              <a:rPr lang="en-US" sz="2000" baseline="-25000" dirty="0"/>
              <a:t>18</a:t>
            </a:r>
            <a:r>
              <a:rPr lang="en-US" sz="2000" dirty="0"/>
              <a:t>’, Q</a:t>
            </a:r>
            <a:r>
              <a:rPr lang="en-US" sz="2000" baseline="-25000" dirty="0"/>
              <a:t>17</a:t>
            </a:r>
            <a:r>
              <a:rPr lang="en-US" sz="2000" dirty="0"/>
              <a:t>)= G(Q</a:t>
            </a:r>
            <a:r>
              <a:rPr lang="en-US" sz="2000" baseline="-25000" dirty="0"/>
              <a:t>19</a:t>
            </a:r>
            <a:r>
              <a:rPr lang="en-US" sz="2000" dirty="0"/>
              <a:t>, Q</a:t>
            </a:r>
            <a:r>
              <a:rPr lang="en-US" sz="2000" baseline="-25000" dirty="0"/>
              <a:t>18,</a:t>
            </a:r>
            <a:r>
              <a:rPr lang="en-US" sz="2000" dirty="0"/>
              <a:t>, Q</a:t>
            </a:r>
            <a:r>
              <a:rPr lang="en-US" sz="2000" baseline="-25000" dirty="0"/>
              <a:t>17</a:t>
            </a:r>
            <a:r>
              <a:rPr lang="en-US" sz="20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Continuous Approximation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Each equation holds with probability 1/2</a:t>
            </a:r>
            <a:r>
              <a:rPr lang="en-US" sz="2000" baseline="30000" dirty="0"/>
              <a:t>32</a:t>
            </a:r>
            <a:endParaRPr lang="en-US" sz="2000" dirty="0"/>
          </a:p>
          <a:p>
            <a:pPr>
              <a:spcBef>
                <a:spcPts val="200"/>
              </a:spcBef>
            </a:pPr>
            <a:r>
              <a:rPr lang="en-US" sz="2000" dirty="0"/>
              <a:t>Appears that 2</a:t>
            </a:r>
            <a:r>
              <a:rPr lang="en-US" sz="2000" baseline="30000" dirty="0"/>
              <a:t>96</a:t>
            </a:r>
            <a:r>
              <a:rPr lang="en-US" sz="2000" dirty="0"/>
              <a:t> iterations required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Since three 32-bit check equations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Birthday attack on MD4 is only 2</a:t>
            </a:r>
            <a:r>
              <a:rPr lang="en-US" sz="2000" baseline="30000" dirty="0"/>
              <a:t>64</a:t>
            </a:r>
            <a:r>
              <a:rPr lang="en-US" sz="2000" dirty="0"/>
              <a:t> work!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Solution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A “continuous approximation”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Small changes, converge to a solution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05600" y="5029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4EBF1-491F-4807-9698-D630DF1163B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/>
          <a:lstStyle/>
          <a:p>
            <a:r>
              <a:rPr lang="en-US" sz="3600" dirty="0"/>
              <a:t>Observations</a:t>
            </a:r>
            <a:endParaRPr lang="en-US" sz="3200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4582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Collision Resistance </a:t>
            </a:r>
            <a:r>
              <a:rPr lang="en-US" sz="2000" dirty="0">
                <a:sym typeface="Wingdings" pitchFamily="2" charset="2"/>
              </a:rPr>
              <a:t> 2</a:t>
            </a:r>
            <a:r>
              <a:rPr lang="en-US" sz="2000" baseline="30000" dirty="0">
                <a:sym typeface="Wingdings" pitchFamily="2" charset="2"/>
              </a:rPr>
              <a:t>nd</a:t>
            </a:r>
            <a:r>
              <a:rPr lang="en-US" sz="2000" dirty="0">
                <a:sym typeface="Wingdings" pitchFamily="2" charset="2"/>
              </a:rPr>
              <a:t> pre-image resistance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sym typeface="Wingdings" pitchFamily="2" charset="2"/>
              </a:rPr>
              <a:t>Let f(x)= x</a:t>
            </a:r>
            <a:r>
              <a:rPr lang="en-US" sz="2000" baseline="30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-1 (mod p).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sym typeface="Wingdings" pitchFamily="2" charset="2"/>
              </a:rPr>
              <a:t>f(x) acts like a random function but is not a OWHF since square roots are easy to calculate mod p.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sym typeface="Wingdings" pitchFamily="2" charset="2"/>
              </a:rPr>
              <a:t>Let f(x)= x</a:t>
            </a:r>
            <a:r>
              <a:rPr lang="en-US" sz="2000" baseline="30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 (mod </a:t>
            </a:r>
            <a:r>
              <a:rPr lang="en-US" sz="2000" dirty="0" err="1">
                <a:sym typeface="Wingdings" pitchFamily="2" charset="2"/>
              </a:rPr>
              <a:t>pq</a:t>
            </a:r>
            <a:r>
              <a:rPr lang="en-US" sz="2000" dirty="0">
                <a:sym typeface="Wingdings" pitchFamily="2" charset="2"/>
              </a:rPr>
              <a:t>).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sym typeface="Wingdings" pitchFamily="2" charset="2"/>
              </a:rPr>
              <a:t>f(x) is a OWHF but is neither collision nor 2</a:t>
            </a:r>
            <a:r>
              <a:rPr lang="en-US" sz="2000" baseline="30000" dirty="0">
                <a:sym typeface="Wingdings" pitchFamily="2" charset="2"/>
              </a:rPr>
              <a:t>nd</a:t>
            </a:r>
            <a:r>
              <a:rPr lang="en-US" sz="2000" dirty="0">
                <a:sym typeface="Wingdings" pitchFamily="2" charset="2"/>
              </a:rPr>
              <a:t> pre-image resistant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sym typeface="Wingdings" pitchFamily="2" charset="2"/>
              </a:rPr>
              <a:t>If either h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(x) or h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(x) is a CRHF so is h(x)= h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(x)||h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(x) 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 err="1">
                <a:sym typeface="Wingdings" pitchFamily="2" charset="2"/>
              </a:rPr>
              <a:t>MDC+signature</a:t>
            </a:r>
            <a:r>
              <a:rPr lang="en-US" sz="2000" dirty="0">
                <a:sym typeface="Wingdings" pitchFamily="2" charset="2"/>
              </a:rPr>
              <a:t> &amp; </a:t>
            </a:r>
            <a:r>
              <a:rPr lang="en-US" sz="2000" dirty="0" err="1">
                <a:sym typeface="Wingdings" pitchFamily="2" charset="2"/>
              </a:rPr>
              <a:t>MAC+unknown</a:t>
            </a:r>
            <a:r>
              <a:rPr lang="en-US" sz="2000" dirty="0">
                <a:sym typeface="Wingdings" pitchFamily="2" charset="2"/>
              </a:rPr>
              <a:t> Key require all three properties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sym typeface="Wingdings" pitchFamily="2" charset="2"/>
              </a:rPr>
              <a:t>Ideal Work Factors: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  <p:graphicFrame>
        <p:nvGraphicFramePr>
          <p:cNvPr id="3344388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5456987"/>
              </p:ext>
            </p:extLst>
          </p:nvPr>
        </p:nvGraphicFramePr>
        <p:xfrm>
          <a:off x="762000" y="4040886"/>
          <a:ext cx="7315200" cy="208091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1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6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Property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OWHF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Pre-image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nd</a:t>
                      </a: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Pre-image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CRHF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Collision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Key recovery, computational resistance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Approximation technique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Generate random </a:t>
            </a:r>
            <a:r>
              <a:rPr lang="en-US" sz="2000" dirty="0" err="1"/>
              <a:t>Q</a:t>
            </a:r>
            <a:r>
              <a:rPr lang="en-US" sz="2000" baseline="-25000" dirty="0" err="1"/>
              <a:t>i</a:t>
            </a:r>
            <a:r>
              <a:rPr lang="en-US" sz="2000" dirty="0"/>
              <a:t> values until first check equation is satisfied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Random one-bit modifications to </a:t>
            </a:r>
            <a:r>
              <a:rPr lang="en-US" sz="2000" dirty="0" err="1"/>
              <a:t>Q</a:t>
            </a:r>
            <a:r>
              <a:rPr lang="en-US" sz="2000" baseline="-25000" dirty="0" err="1"/>
              <a:t>i</a:t>
            </a:r>
            <a:endParaRPr lang="en-US" sz="2000" dirty="0"/>
          </a:p>
          <a:p>
            <a:pPr lvl="1">
              <a:spcBef>
                <a:spcPts val="200"/>
              </a:spcBef>
            </a:pPr>
            <a:r>
              <a:rPr lang="en-US" sz="2000" dirty="0"/>
              <a:t>Save if 1st check equation still holds </a:t>
            </a:r>
            <a:r>
              <a:rPr lang="en-US" sz="2000" b="1" dirty="0"/>
              <a:t>and</a:t>
            </a:r>
            <a:r>
              <a:rPr lang="en-US" sz="2000" dirty="0"/>
              <a:t> 2nd check equation is “closer” to holding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Else try different random modifications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Modifications converge to solution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Then 2 check equations satisfied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Repeat until admissible condition holds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304800" y="5638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 20101208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Steps 0 to 11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At this point, we have (Q</a:t>
            </a:r>
            <a:r>
              <a:rPr lang="en-US" sz="2000" baseline="-25000" dirty="0"/>
              <a:t>8</a:t>
            </a:r>
            <a:r>
              <a:rPr lang="en-US" sz="2000" dirty="0"/>
              <a:t>,Q</a:t>
            </a:r>
            <a:r>
              <a:rPr lang="en-US" sz="2000" baseline="-25000" dirty="0"/>
              <a:t>9</a:t>
            </a:r>
            <a:r>
              <a:rPr lang="en-US" sz="2000" dirty="0"/>
              <a:t>,Q</a:t>
            </a:r>
            <a:r>
              <a:rPr lang="en-US" sz="2000" baseline="-25000" dirty="0"/>
              <a:t>10</a:t>
            </a:r>
            <a:r>
              <a:rPr lang="en-US" sz="2000" dirty="0"/>
              <a:t>,Q</a:t>
            </a:r>
            <a:r>
              <a:rPr lang="en-US" sz="2000" baseline="-25000" dirty="0"/>
              <a:t>11</a:t>
            </a:r>
            <a:r>
              <a:rPr lang="en-US" sz="2000" dirty="0"/>
              <a:t>) and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MD4</a:t>
            </a:r>
            <a:r>
              <a:rPr lang="en-US" sz="2000" baseline="-25000" dirty="0"/>
              <a:t>12…47</a:t>
            </a:r>
            <a:r>
              <a:rPr lang="en-US" sz="2000" dirty="0"/>
              <a:t>(Q</a:t>
            </a:r>
            <a:r>
              <a:rPr lang="en-US" sz="2000" baseline="-25000" dirty="0"/>
              <a:t>8</a:t>
            </a:r>
            <a:r>
              <a:rPr lang="en-US" sz="2000" dirty="0"/>
              <a:t>,Q</a:t>
            </a:r>
            <a:r>
              <a:rPr lang="en-US" sz="2000" baseline="-25000" dirty="0"/>
              <a:t>9</a:t>
            </a:r>
            <a:r>
              <a:rPr lang="en-US" sz="2000" dirty="0"/>
              <a:t>,Q</a:t>
            </a:r>
            <a:r>
              <a:rPr lang="en-US" sz="2000" baseline="-25000" dirty="0"/>
              <a:t>10</a:t>
            </a:r>
            <a:r>
              <a:rPr lang="en-US" sz="2000" dirty="0"/>
              <a:t>,Q</a:t>
            </a:r>
            <a:r>
              <a:rPr lang="en-US" sz="2000" baseline="-25000" dirty="0"/>
              <a:t>11</a:t>
            </a:r>
            <a:r>
              <a:rPr lang="en-US" sz="2000" dirty="0"/>
              <a:t>,X)= MD4</a:t>
            </a:r>
            <a:r>
              <a:rPr lang="en-US" sz="2000" baseline="-25000" dirty="0"/>
              <a:t>12…47</a:t>
            </a:r>
            <a:r>
              <a:rPr lang="en-US" sz="2000" dirty="0"/>
              <a:t>(Q</a:t>
            </a:r>
            <a:r>
              <a:rPr lang="en-US" sz="2000" baseline="-25000" dirty="0"/>
              <a:t>8</a:t>
            </a:r>
            <a:r>
              <a:rPr lang="en-US" sz="2000" dirty="0"/>
              <a:t>,Q</a:t>
            </a:r>
            <a:r>
              <a:rPr lang="en-US" sz="2000" baseline="-25000" dirty="0"/>
              <a:t>9</a:t>
            </a:r>
            <a:r>
              <a:rPr lang="en-US" sz="2000" dirty="0"/>
              <a:t>,Q</a:t>
            </a:r>
            <a:r>
              <a:rPr lang="en-US" sz="2000" baseline="-25000" dirty="0"/>
              <a:t>10</a:t>
            </a:r>
            <a:r>
              <a:rPr lang="en-US" sz="2000" dirty="0"/>
              <a:t>,Q</a:t>
            </a:r>
            <a:r>
              <a:rPr lang="en-US" sz="2000" baseline="-25000" dirty="0"/>
              <a:t>11</a:t>
            </a:r>
            <a:r>
              <a:rPr lang="en-US" sz="2000" dirty="0"/>
              <a:t>,X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dirty="0"/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To finish, we must have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MD4</a:t>
            </a:r>
            <a:r>
              <a:rPr lang="en-US" sz="2000" baseline="-25000" dirty="0"/>
              <a:t>0…11</a:t>
            </a:r>
            <a:r>
              <a:rPr lang="en-US" sz="2000" dirty="0"/>
              <a:t>(IV,X) = MD4</a:t>
            </a:r>
            <a:r>
              <a:rPr lang="en-US" sz="2000" baseline="-25000" dirty="0"/>
              <a:t>0…11</a:t>
            </a:r>
            <a:r>
              <a:rPr lang="en-US" sz="2000" dirty="0"/>
              <a:t>(IV,X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dirty="0"/>
              <a:t>)= (Q</a:t>
            </a:r>
            <a:r>
              <a:rPr lang="en-US" sz="2000" baseline="-25000" dirty="0"/>
              <a:t>8</a:t>
            </a:r>
            <a:r>
              <a:rPr lang="en-US" sz="2000" dirty="0"/>
              <a:t>,Q</a:t>
            </a:r>
            <a:r>
              <a:rPr lang="en-US" sz="2000" baseline="-25000" dirty="0"/>
              <a:t>9</a:t>
            </a:r>
            <a:r>
              <a:rPr lang="en-US" sz="2000" dirty="0"/>
              <a:t>,Q</a:t>
            </a:r>
            <a:r>
              <a:rPr lang="en-US" sz="2000" baseline="-25000" dirty="0"/>
              <a:t>10</a:t>
            </a:r>
            <a:r>
              <a:rPr lang="en-US" sz="2000" dirty="0"/>
              <a:t>,Q</a:t>
            </a:r>
            <a:r>
              <a:rPr lang="en-US" sz="2000" baseline="-25000" dirty="0"/>
              <a:t>11</a:t>
            </a:r>
            <a:r>
              <a:rPr lang="en-US" sz="2000" dirty="0"/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Recall, X</a:t>
            </a:r>
            <a:r>
              <a:rPr lang="en-US" sz="2000" baseline="-25000" dirty="0"/>
              <a:t>12</a:t>
            </a:r>
            <a:r>
              <a:rPr lang="en-US" sz="2000" dirty="0"/>
              <a:t> is only difference between M, M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dirty="0"/>
              <a:t> 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Also, X</a:t>
            </a:r>
            <a:r>
              <a:rPr lang="en-US" sz="2000" baseline="-25000" dirty="0"/>
              <a:t>12</a:t>
            </a:r>
            <a:r>
              <a:rPr lang="en-US" sz="2000" dirty="0"/>
              <a:t> first appears in step 12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Have already found </a:t>
            </a:r>
            <a:r>
              <a:rPr lang="en-US" sz="2000" dirty="0" err="1"/>
              <a:t>X</a:t>
            </a:r>
            <a:r>
              <a:rPr lang="en-US" sz="2000" baseline="-25000" dirty="0" err="1"/>
              <a:t>j</a:t>
            </a:r>
            <a:r>
              <a:rPr lang="en-US" sz="2000" dirty="0"/>
              <a:t> for j= 0,4,8,12,13,14,15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Free to choose </a:t>
            </a:r>
            <a:r>
              <a:rPr lang="en-US" sz="2000" dirty="0" err="1"/>
              <a:t>X</a:t>
            </a:r>
            <a:r>
              <a:rPr lang="en-US" sz="2000" baseline="-25000" dirty="0" err="1"/>
              <a:t>j</a:t>
            </a:r>
            <a:r>
              <a:rPr lang="en-US" sz="2000" dirty="0"/>
              <a:t> for j= 1,2,3,5,6,7,9,10,11 so that MD4</a:t>
            </a:r>
            <a:r>
              <a:rPr lang="en-US" sz="2000" baseline="-25000" dirty="0"/>
              <a:t>0…11</a:t>
            </a:r>
            <a:r>
              <a:rPr lang="en-US" sz="2000" dirty="0"/>
              <a:t> equation holds easily!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248400" y="5181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Recap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810000"/>
          </a:xfrm>
        </p:spPr>
        <p:txBody>
          <a:bodyPr/>
          <a:lstStyle/>
          <a:p>
            <a:pPr marL="609600" indent="-609600">
              <a:spcBef>
                <a:spcPts val="200"/>
              </a:spcBef>
            </a:pPr>
            <a:r>
              <a:rPr lang="en-US" sz="2000" dirty="0"/>
              <a:t>Attack proceeds as follows…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/>
              <a:t>Steps 12 to 19: Find (Q</a:t>
            </a:r>
            <a:r>
              <a:rPr lang="en-US" sz="2000" baseline="-25000" dirty="0"/>
              <a:t>8</a:t>
            </a:r>
            <a:r>
              <a:rPr lang="en-US" sz="2000" dirty="0"/>
              <a:t>,Q</a:t>
            </a:r>
            <a:r>
              <a:rPr lang="en-US" sz="2000" baseline="-25000" dirty="0"/>
              <a:t>9</a:t>
            </a:r>
            <a:r>
              <a:rPr lang="en-US" sz="2000" dirty="0"/>
              <a:t>,Q</a:t>
            </a:r>
            <a:r>
              <a:rPr lang="en-US" sz="2000" baseline="-25000" dirty="0"/>
              <a:t>10</a:t>
            </a:r>
            <a:r>
              <a:rPr lang="en-US" sz="2000" dirty="0"/>
              <a:t>,Q</a:t>
            </a:r>
            <a:r>
              <a:rPr lang="en-US" sz="2000" baseline="-25000" dirty="0"/>
              <a:t>11</a:t>
            </a:r>
            <a:r>
              <a:rPr lang="en-US" sz="2000" dirty="0"/>
              <a:t>) and </a:t>
            </a:r>
            <a:r>
              <a:rPr lang="en-US" sz="2000" dirty="0" err="1"/>
              <a:t>X</a:t>
            </a:r>
            <a:r>
              <a:rPr lang="en-US" sz="2000" baseline="-25000" dirty="0" err="1"/>
              <a:t>j</a:t>
            </a:r>
            <a:r>
              <a:rPr lang="en-US" sz="2000" dirty="0"/>
              <a:t> for j= 0,4,8,12,13,14,15 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/>
              <a:t>Steps 0 to 11: Find </a:t>
            </a:r>
            <a:r>
              <a:rPr lang="en-US" sz="2000" dirty="0" err="1"/>
              <a:t>X</a:t>
            </a:r>
            <a:r>
              <a:rPr lang="en-US" sz="2000" baseline="-25000" dirty="0" err="1"/>
              <a:t>j</a:t>
            </a:r>
            <a:r>
              <a:rPr lang="en-US" sz="2000" dirty="0"/>
              <a:t> for remaining j 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/>
              <a:t>Steps 19 to 35: Check </a:t>
            </a:r>
            <a:r>
              <a:rPr lang="en-US" sz="2000" dirty="0">
                <a:sym typeface="Symbol" pitchFamily="18" charset="2"/>
              </a:rPr>
              <a:t></a:t>
            </a:r>
            <a:r>
              <a:rPr lang="en-US" sz="2000" baseline="-25000" dirty="0">
                <a:sym typeface="Symbol" pitchFamily="18" charset="2"/>
              </a:rPr>
              <a:t>35</a:t>
            </a:r>
            <a:r>
              <a:rPr lang="en-US" sz="2000" dirty="0"/>
              <a:t>= (0,0,0,0)</a:t>
            </a:r>
          </a:p>
          <a:p>
            <a:pPr marL="1847850" lvl="3" indent="-533400">
              <a:spcBef>
                <a:spcPts val="200"/>
              </a:spcBef>
            </a:pPr>
            <a:r>
              <a:rPr lang="en-US" dirty="0"/>
              <a:t>If so, have found a collision!</a:t>
            </a:r>
          </a:p>
          <a:p>
            <a:pPr marL="1847850" lvl="3" indent="-533400">
              <a:spcBef>
                <a:spcPts val="200"/>
              </a:spcBef>
            </a:pPr>
            <a:r>
              <a:rPr lang="en-US" dirty="0"/>
              <a:t>If not, go to </a:t>
            </a:r>
            <a:r>
              <a:rPr lang="en-US" dirty="0">
                <a:solidFill>
                  <a:schemeClr val="accent2"/>
                </a:solidFill>
              </a:rPr>
              <a:t>2.</a:t>
            </a: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228600" y="60960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Meaningful Collision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685800"/>
          </a:xfrm>
        </p:spPr>
        <p:txBody>
          <a:bodyPr/>
          <a:lstStyle/>
          <a:p>
            <a:r>
              <a:rPr lang="en-US" sz="2000" dirty="0"/>
              <a:t>Different contracts, same hash value</a:t>
            </a:r>
          </a:p>
        </p:txBody>
      </p:sp>
      <p:pic>
        <p:nvPicPr>
          <p:cNvPr id="246790" name="Picture 6" descr="slide0033_image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20988"/>
            <a:ext cx="4191000" cy="1938337"/>
          </a:xfrm>
          <a:prstGeom prst="rect">
            <a:avLst/>
          </a:prstGeom>
          <a:noFill/>
        </p:spPr>
      </p:pic>
      <p:pic>
        <p:nvPicPr>
          <p:cNvPr id="246791" name="Picture 7" descr="slide0033_image0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819400"/>
            <a:ext cx="4267200" cy="1979613"/>
          </a:xfrm>
          <a:prstGeom prst="rect">
            <a:avLst/>
          </a:prstGeom>
          <a:noFill/>
        </p:spPr>
      </p:pic>
      <p:sp>
        <p:nvSpPr>
          <p:cNvPr id="7" name="Slide Number Placeholder 5"/>
          <p:cNvSpPr txBox="1">
            <a:spLocks/>
          </p:cNvSpPr>
          <p:nvPr/>
        </p:nvSpPr>
        <p:spPr bwMode="auto">
          <a:xfrm>
            <a:off x="228600" y="6019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Nostradamus (“herding") attack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Let h be a </a:t>
            </a:r>
            <a:r>
              <a:rPr lang="en-US" sz="2000" dirty="0" err="1"/>
              <a:t>Merkle-Damgard</a:t>
            </a:r>
            <a:r>
              <a:rPr lang="en-US" sz="2000" dirty="0"/>
              <a:t> hash with compression function f and initial value IV . Goal is to hash a prefix value (P) quickly by appending random suffixes (S).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Procedure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Phase 1: Pick k, generate K= 2</a:t>
            </a:r>
            <a:r>
              <a:rPr lang="en-US" sz="2000" baseline="30000" dirty="0"/>
              <a:t>k</a:t>
            </a:r>
            <a:r>
              <a:rPr lang="en-US" sz="2000" dirty="0"/>
              <a:t> random d</a:t>
            </a:r>
            <a:r>
              <a:rPr lang="en-US" sz="2000" baseline="-25000" dirty="0"/>
              <a:t>0i</a:t>
            </a:r>
            <a:r>
              <a:rPr lang="en-US" sz="2000" dirty="0"/>
              <a:t> from each pair of the values f(IV||d</a:t>
            </a:r>
            <a:r>
              <a:rPr lang="en-US" sz="2000" baseline="-25000" dirty="0"/>
              <a:t>i,i+1</a:t>
            </a:r>
            <a:r>
              <a:rPr lang="en-US" sz="2000" dirty="0"/>
              <a:t>) and two messages M</a:t>
            </a:r>
            <a:r>
              <a:rPr lang="en-US" sz="2000" baseline="-25000" dirty="0"/>
              <a:t>0,j </a:t>
            </a:r>
            <a:r>
              <a:rPr lang="en-US" sz="2000" dirty="0"/>
              <a:t>; M</a:t>
            </a:r>
            <a:r>
              <a:rPr lang="en-US" sz="2000" baseline="-25000" dirty="0"/>
              <a:t>1,j </a:t>
            </a:r>
            <a:r>
              <a:rPr lang="en-US" sz="2000" dirty="0"/>
              <a:t>which collide under </a:t>
            </a:r>
            <a:r>
              <a:rPr lang="en-US" sz="2000" dirty="0" err="1"/>
              <a:t>f</a:t>
            </a:r>
            <a:r>
              <a:rPr lang="en-US" sz="2000" dirty="0"/>
              <a:t>. Call this value d</a:t>
            </a:r>
            <a:r>
              <a:rPr lang="en-US" sz="2000" baseline="-25000" dirty="0"/>
              <a:t>1,j </a:t>
            </a:r>
            <a:r>
              <a:rPr lang="en-US" sz="2000" dirty="0"/>
              <a:t>this takes effort 2</a:t>
            </a:r>
            <a:r>
              <a:rPr lang="en-US" sz="2000" baseline="30000" dirty="0"/>
              <a:t>n/2</a:t>
            </a:r>
            <a:r>
              <a:rPr lang="en-US" sz="2000" dirty="0"/>
              <a:t> for each pair. Do this (colliding </a:t>
            </a:r>
            <a:r>
              <a:rPr lang="en-US" sz="2000" dirty="0" err="1"/>
              <a:t>d</a:t>
            </a:r>
            <a:r>
              <a:rPr lang="en-US" sz="2000" baseline="-25000" dirty="0" err="1"/>
              <a:t>i,j</a:t>
            </a:r>
            <a:r>
              <a:rPr lang="en-US" sz="2000" baseline="-25000" dirty="0"/>
              <a:t> </a:t>
            </a:r>
            <a:r>
              <a:rPr lang="en-US" sz="2000" dirty="0"/>
              <a:t>; d</a:t>
            </a:r>
            <a:r>
              <a:rPr lang="en-US" sz="2000" baseline="-25000" dirty="0"/>
              <a:t>i+1,j </a:t>
            </a:r>
            <a:r>
              <a:rPr lang="en-US" sz="2000" dirty="0"/>
              <a:t>under </a:t>
            </a:r>
            <a:r>
              <a:rPr lang="en-US" sz="2000" dirty="0" err="1"/>
              <a:t>M</a:t>
            </a:r>
            <a:r>
              <a:rPr lang="en-US" sz="2000" baseline="-25000" dirty="0" err="1"/>
              <a:t>i,j</a:t>
            </a:r>
            <a:r>
              <a:rPr lang="en-US" sz="2000" baseline="-25000" dirty="0"/>
              <a:t> </a:t>
            </a:r>
            <a:r>
              <a:rPr lang="en-US" sz="2000" dirty="0"/>
              <a:t>;M</a:t>
            </a:r>
            <a:r>
              <a:rPr lang="en-US" sz="2000" baseline="-25000" dirty="0"/>
              <a:t>i+1,j </a:t>
            </a:r>
            <a:r>
              <a:rPr lang="en-US" sz="2000" dirty="0"/>
              <a:t>to produce d</a:t>
            </a:r>
            <a:r>
              <a:rPr lang="en-US" sz="2000" baseline="-25000" dirty="0"/>
              <a:t>i,j+1</a:t>
            </a:r>
            <a:r>
              <a:rPr lang="en-US" sz="2000" dirty="0"/>
              <a:t> until you reach d</a:t>
            </a:r>
            <a:r>
              <a:rPr lang="en-US" sz="2000" baseline="-25000" dirty="0"/>
              <a:t>K,0</a:t>
            </a:r>
            <a:r>
              <a:rPr lang="en-US" sz="2000" dirty="0"/>
              <a:t>). This is the diamond.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Publish y = w(d</a:t>
            </a:r>
            <a:r>
              <a:rPr lang="en-US" sz="2000" baseline="-25000" dirty="0"/>
              <a:t>K,0</a:t>
            </a:r>
            <a:r>
              <a:rPr lang="en-US" sz="2000" dirty="0"/>
              <a:t>) where w is the final transformation in the hash as the hash [i.e. - claim y = h(P||S)].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Diamond structure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8400" y="190500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h(0,0)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438400" y="1935480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236220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h(0,1)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438400" y="2392680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38400" y="281940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h(0,2)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438400" y="2849880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400" y="3273623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h(0,3)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438400" y="33041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8400" y="373380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h(0,4)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438400" y="3736777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400" y="4188023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h(0,5)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438400" y="42185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32126" y="4645223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h(0,6)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432126" y="46757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38400" y="5102423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h(0,7)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438400" y="51329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7526" y="510242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h(1, 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727526" y="51329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 bwMode="auto">
          <a:xfrm>
            <a:off x="3048000" y="5270063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3" idx="3"/>
            <a:endCxn id="25" idx="1"/>
          </p:cNvCxnSpPr>
          <p:nvPr/>
        </p:nvCxnSpPr>
        <p:spPr bwMode="auto">
          <a:xfrm>
            <a:off x="3048000" y="5270063"/>
            <a:ext cx="67952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2895600" y="5257800"/>
            <a:ext cx="914400" cy="914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048000" y="4800600"/>
            <a:ext cx="685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727526" y="418802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h(1, 2)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727526" y="42185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3048000" y="4355663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endCxn id="38" idx="1"/>
          </p:cNvCxnSpPr>
          <p:nvPr/>
        </p:nvCxnSpPr>
        <p:spPr bwMode="auto">
          <a:xfrm>
            <a:off x="3048000" y="4355663"/>
            <a:ext cx="67952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048000" y="3886200"/>
            <a:ext cx="685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727526" y="235922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h(1, 0)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727526" y="23897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3048000" y="2526863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endCxn id="43" idx="1"/>
          </p:cNvCxnSpPr>
          <p:nvPr/>
        </p:nvCxnSpPr>
        <p:spPr bwMode="auto">
          <a:xfrm>
            <a:off x="3048000" y="2526863"/>
            <a:ext cx="67952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3048000" y="2057400"/>
            <a:ext cx="685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727526" y="327362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h(1, 1)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727526" y="33041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3048000" y="3441263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endCxn id="48" idx="1"/>
          </p:cNvCxnSpPr>
          <p:nvPr/>
        </p:nvCxnSpPr>
        <p:spPr bwMode="auto">
          <a:xfrm>
            <a:off x="3048000" y="3441263"/>
            <a:ext cx="67952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3048000" y="2971800"/>
            <a:ext cx="685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022926" y="510242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h(2, 1)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5022926" y="51329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4343400" y="5270063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endCxn id="53" idx="1"/>
          </p:cNvCxnSpPr>
          <p:nvPr/>
        </p:nvCxnSpPr>
        <p:spPr bwMode="auto">
          <a:xfrm>
            <a:off x="4343400" y="5270063"/>
            <a:ext cx="67952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37" idx="3"/>
          </p:cNvCxnSpPr>
          <p:nvPr/>
        </p:nvCxnSpPr>
        <p:spPr bwMode="auto">
          <a:xfrm>
            <a:off x="4383475" y="4341912"/>
            <a:ext cx="645725" cy="763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5022926" y="3273623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h(2,0)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5022926" y="33041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4343400" y="3441263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endCxn id="58" idx="1"/>
          </p:cNvCxnSpPr>
          <p:nvPr/>
        </p:nvCxnSpPr>
        <p:spPr bwMode="auto">
          <a:xfrm>
            <a:off x="4343400" y="3441263"/>
            <a:ext cx="67952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>
            <a:stCxn id="43" idx="3"/>
          </p:cNvCxnSpPr>
          <p:nvPr/>
        </p:nvCxnSpPr>
        <p:spPr bwMode="auto">
          <a:xfrm>
            <a:off x="4337126" y="2526863"/>
            <a:ext cx="692074" cy="7497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6318326" y="5103911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h(3,0)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6318326" y="5134391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5638800" y="5271551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endCxn id="65" idx="1"/>
          </p:cNvCxnSpPr>
          <p:nvPr/>
        </p:nvCxnSpPr>
        <p:spPr bwMode="auto">
          <a:xfrm>
            <a:off x="5638800" y="5271551"/>
            <a:ext cx="67952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58" idx="3"/>
          </p:cNvCxnSpPr>
          <p:nvPr/>
        </p:nvCxnSpPr>
        <p:spPr bwMode="auto">
          <a:xfrm>
            <a:off x="5632526" y="3441263"/>
            <a:ext cx="692074" cy="16656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7404192" y="4614446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Published hash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13726" y="510540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itchFamily="34" charset="0"/>
              </a:rPr>
              <a:t>w(h(3,0))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7613726" y="5135880"/>
            <a:ext cx="844474" cy="24622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>
            <a:off x="6934200" y="5273040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endCxn id="72" idx="1"/>
          </p:cNvCxnSpPr>
          <p:nvPr/>
        </p:nvCxnSpPr>
        <p:spPr bwMode="auto">
          <a:xfrm flipV="1">
            <a:off x="6934200" y="5258991"/>
            <a:ext cx="679526" cy="140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408160" y="3426023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234874" y="34565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844474" y="3590686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endCxn id="9" idx="1"/>
          </p:cNvCxnSpPr>
          <p:nvPr/>
        </p:nvCxnSpPr>
        <p:spPr bwMode="auto">
          <a:xfrm flipV="1">
            <a:off x="838200" y="2072640"/>
            <a:ext cx="1600200" cy="1356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914400" y="27402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M</a:t>
            </a:r>
            <a:r>
              <a:rPr lang="en-US" sz="1400" baseline="-25000" dirty="0">
                <a:latin typeface="Calibri" pitchFamily="34" charset="0"/>
              </a:rPr>
              <a:t>0</a:t>
            </a:r>
          </a:p>
        </p:txBody>
      </p:sp>
      <p:cxnSp>
        <p:nvCxnSpPr>
          <p:cNvPr id="82" name="Straight Arrow Connector 81"/>
          <p:cNvCxnSpPr/>
          <p:nvPr/>
        </p:nvCxnSpPr>
        <p:spPr bwMode="auto">
          <a:xfrm>
            <a:off x="996874" y="5955863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>
            <a:endCxn id="23" idx="1"/>
          </p:cNvCxnSpPr>
          <p:nvPr/>
        </p:nvCxnSpPr>
        <p:spPr bwMode="auto">
          <a:xfrm>
            <a:off x="838200" y="3733800"/>
            <a:ext cx="1600200" cy="15362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838200" y="411480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M</a:t>
            </a:r>
            <a:r>
              <a:rPr lang="en-US" sz="1400" baseline="-25000" dirty="0">
                <a:latin typeface="Calibri" pitchFamily="34" charset="0"/>
              </a:rPr>
              <a:t>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657932" y="37308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M</a:t>
            </a:r>
            <a:r>
              <a:rPr lang="en-US" sz="1400" baseline="-25000" dirty="0">
                <a:latin typeface="Calibri" pitchFamily="34" charset="0"/>
              </a:rPr>
              <a:t>5</a:t>
            </a:r>
          </a:p>
        </p:txBody>
      </p:sp>
      <p:cxnSp>
        <p:nvCxnSpPr>
          <p:cNvPr id="89" name="Straight Arrow Connector 88"/>
          <p:cNvCxnSpPr>
            <a:endCxn id="19" idx="1"/>
          </p:cNvCxnSpPr>
          <p:nvPr/>
        </p:nvCxnSpPr>
        <p:spPr bwMode="auto">
          <a:xfrm>
            <a:off x="838200" y="3581400"/>
            <a:ext cx="1600200" cy="7742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Nostradamus (“herding") attack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304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The cost of phase 1 is (2</a:t>
            </a:r>
            <a:r>
              <a:rPr lang="en-US" sz="2000" i="1" baseline="30000" dirty="0"/>
              <a:t>k</a:t>
            </a:r>
            <a:r>
              <a:rPr lang="en-US" sz="2000" i="1" dirty="0"/>
              <a:t> -1)2</a:t>
            </a:r>
            <a:r>
              <a:rPr lang="en-US" sz="2000" i="1" baseline="30000" dirty="0"/>
              <a:t>n/2</a:t>
            </a:r>
            <a:r>
              <a:rPr lang="en-US" sz="2000" i="1" dirty="0"/>
              <a:t>.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In phase 2, guess S’ and compute T= f(IV||P||S’).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Keep guessing until T is one of the </a:t>
            </a:r>
            <a:r>
              <a:rPr lang="en-US" sz="2000" dirty="0" err="1"/>
              <a:t>d</a:t>
            </a:r>
            <a:r>
              <a:rPr lang="en-US" sz="2000" baseline="-25000" dirty="0" err="1"/>
              <a:t>ij</a:t>
            </a:r>
            <a:r>
              <a:rPr lang="en-US" sz="2000" dirty="0"/>
              <a:t>. Once you get a collision, follow a path through the </a:t>
            </a:r>
            <a:r>
              <a:rPr lang="en-US" sz="2000" dirty="0" err="1"/>
              <a:t>M</a:t>
            </a:r>
            <a:r>
              <a:rPr lang="en-US" sz="2000" baseline="-25000" dirty="0" err="1"/>
              <a:t>ij</a:t>
            </a:r>
            <a:r>
              <a:rPr lang="en-US" sz="2000" baseline="-25000" dirty="0"/>
              <a:t> </a:t>
            </a:r>
            <a:r>
              <a:rPr lang="en-US" sz="2000" dirty="0"/>
              <a:t>to d</a:t>
            </a:r>
            <a:r>
              <a:rPr lang="en-US" sz="2000" baseline="-25000" dirty="0"/>
              <a:t>K,0</a:t>
            </a:r>
            <a:r>
              <a:rPr lang="en-US" sz="2000" dirty="0"/>
              <a:t>. Append these </a:t>
            </a:r>
            <a:r>
              <a:rPr lang="en-US" sz="2000" dirty="0" err="1"/>
              <a:t>M</a:t>
            </a:r>
            <a:r>
              <a:rPr lang="en-US" sz="2000" baseline="-25000" dirty="0" err="1"/>
              <a:t>ij</a:t>
            </a:r>
            <a:r>
              <a:rPr lang="en-US" sz="2000" dirty="0"/>
              <a:t> to P||S’ and apply w to get right hash.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Total cost: W= 2</a:t>
            </a:r>
            <a:r>
              <a:rPr lang="en-US" sz="2000" baseline="30000" dirty="0"/>
              <a:t>n-k-1</a:t>
            </a:r>
            <a:r>
              <a:rPr lang="en-US" sz="2000" dirty="0"/>
              <a:t>+2</a:t>
            </a:r>
            <a:r>
              <a:rPr lang="en-US" sz="2000" baseline="30000" dirty="0"/>
              <a:t>n/2+k/2</a:t>
            </a:r>
            <a:r>
              <a:rPr lang="en-US" sz="2000" dirty="0"/>
              <a:t>+k2</a:t>
            </a:r>
            <a:r>
              <a:rPr lang="en-US" sz="2000" baseline="30000" dirty="0"/>
              <a:t>n/2+1</a:t>
            </a:r>
            <a:r>
              <a:rPr lang="en-US" sz="2000" dirty="0"/>
              <a:t>.  k=(n-5)/3 is a good choice.  For 160 bit hash, k=52.</a:t>
            </a:r>
            <a:endParaRPr lang="en-US" sz="2800" baseline="30000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02F70-86BE-4D33-BBD5-D187CB61F16C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sz="3600" dirty="0"/>
              <a:t>Cryptographic Hashes and Performance</a:t>
            </a:r>
          </a:p>
        </p:txBody>
      </p:sp>
      <p:graphicFrame>
        <p:nvGraphicFramePr>
          <p:cNvPr id="3210243" name="Group 3"/>
          <p:cNvGraphicFramePr>
            <a:graphicFrameLocks noGrp="1"/>
          </p:cNvGraphicFramePr>
          <p:nvPr>
            <p:ph idx="1"/>
          </p:nvPr>
        </p:nvGraphicFramePr>
        <p:xfrm>
          <a:off x="990600" y="1981200"/>
          <a:ext cx="6934200" cy="31242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Hash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Block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Relative Speed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MD4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MD5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RIPEMD-128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RIPEMD-160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CFE61-89F0-4286-9649-755FDE24A2D2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What to take home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Symmetric ciphers and hashes provide key ingredients for “distributed security”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/>
              <a:t>Fast data transformation to provide confidentiality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/>
              <a:t>Integrity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/>
              <a:t>Public key crypto provides critical third component (trust negotiation, key distribution)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It’s important to know properties of cryptographic primitives and how likely possible attacks are, etc.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/>
              <a:t>Most modern ciphers are designed so that knowing output of n-1 messages provides no useful information about n</a:t>
            </a:r>
            <a:r>
              <a:rPr lang="en-US" sz="2000" baseline="30000" dirty="0"/>
              <a:t>th</a:t>
            </a:r>
            <a:r>
              <a:rPr lang="en-US" sz="2000" dirty="0"/>
              <a:t> message.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/>
              <a:t>This has an effect on some modes of operation.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609600" y="2895600"/>
            <a:ext cx="7467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Jesse Walker, Ph.D.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Intel Corporation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Intel Labs – Circuits and Systems Research – Security Research Lab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jesse.walker@intel.com</a:t>
            </a:r>
            <a:endParaRPr kumimoji="1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One-Way Functions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r>
              <a:rPr lang="en-US" sz="2000" dirty="0"/>
              <a:t>Hashes come from two basic classes of one-way functions</a:t>
            </a:r>
          </a:p>
          <a:p>
            <a:pPr lvl="1"/>
            <a:r>
              <a:rPr lang="en-US" sz="2000" dirty="0"/>
              <a:t>Mathematical</a:t>
            </a:r>
          </a:p>
          <a:p>
            <a:pPr lvl="2"/>
            <a:r>
              <a:rPr lang="en-US" sz="2000" dirty="0"/>
              <a:t>Multiplication:  Z=X•Y</a:t>
            </a:r>
          </a:p>
          <a:p>
            <a:pPr lvl="2"/>
            <a:r>
              <a:rPr lang="en-US" sz="2000" dirty="0"/>
              <a:t>Modular Exponentiation:  Z =</a:t>
            </a:r>
            <a:r>
              <a:rPr lang="en-US" sz="2000" i="1" dirty="0"/>
              <a:t> </a:t>
            </a:r>
            <a:r>
              <a:rPr lang="en-US" sz="2000" dirty="0"/>
              <a:t>Y</a:t>
            </a:r>
            <a:r>
              <a:rPr lang="en-US" sz="2000" baseline="30000" dirty="0"/>
              <a:t>X</a:t>
            </a:r>
            <a:r>
              <a:rPr lang="en-US" sz="2000" i="1" dirty="0"/>
              <a:t> (</a:t>
            </a:r>
            <a:r>
              <a:rPr lang="en-US" sz="2000" dirty="0"/>
              <a:t>mod n) (</a:t>
            </a:r>
            <a:r>
              <a:rPr lang="en-US" sz="2000" dirty="0" err="1"/>
              <a:t>Chaum</a:t>
            </a:r>
            <a:r>
              <a:rPr lang="en-US" sz="2000" dirty="0"/>
              <a:t> </a:t>
            </a:r>
            <a:r>
              <a:rPr lang="en-US" sz="2000" dirty="0" err="1"/>
              <a:t>vP</a:t>
            </a:r>
            <a:r>
              <a:rPr lang="en-US" sz="2000" dirty="0"/>
              <a:t> Hash)</a:t>
            </a:r>
          </a:p>
          <a:p>
            <a:pPr lvl="1"/>
            <a:r>
              <a:rPr lang="en-US" sz="2000" dirty="0"/>
              <a:t>Ad-hoc (Symmetric cipher-like constructions)</a:t>
            </a:r>
          </a:p>
          <a:p>
            <a:pPr lvl="2"/>
            <a:r>
              <a:rPr lang="en-US" sz="2000" dirty="0"/>
              <a:t>Custom Hash functions (MD4, SHA, MD5, RIPEMD)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Early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Context</a:t>
            </a:r>
          </a:p>
          <a:p>
            <a:r>
              <a:rPr lang="en-US" dirty="0"/>
              <a:t>Rabin’s Hash Function</a:t>
            </a:r>
          </a:p>
          <a:p>
            <a:r>
              <a:rPr lang="en-US" dirty="0"/>
              <a:t>Davies-Meyer</a:t>
            </a:r>
          </a:p>
          <a:p>
            <a:r>
              <a:rPr lang="en-US" dirty="0"/>
              <a:t>MDC2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Historical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Computer scientists introduced </a:t>
            </a:r>
            <a:r>
              <a:rPr lang="en-US" b="1" dirty="0">
                <a:solidFill>
                  <a:srgbClr val="0070C0"/>
                </a:solidFill>
              </a:rPr>
              <a:t>hash function</a:t>
            </a:r>
            <a:r>
              <a:rPr lang="en-US" dirty="0"/>
              <a:t>s to create a compact table index optimizing search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Requirement: a hash function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Indices</a:t>
            </a:r>
            <a:r>
              <a:rPr lang="en-US" dirty="0"/>
              <a:t> acts like a </a:t>
            </a:r>
            <a:r>
              <a:rPr lang="en-US" b="1" dirty="0">
                <a:solidFill>
                  <a:srgbClr val="0070C0"/>
                </a:solidFill>
              </a:rPr>
              <a:t>random mapping</a:t>
            </a:r>
          </a:p>
          <a:p>
            <a:pPr lvl="1"/>
            <a:r>
              <a:rPr lang="en-US" dirty="0"/>
              <a:t>Minimize probability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  <a:r>
              <a:rPr lang="en-US" dirty="0">
                <a:sym typeface="Symbol"/>
              </a:rPr>
              <a:t> when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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dirty="0">
              <a:sym typeface="Symbol"/>
            </a:endParaRPr>
          </a:p>
          <a:p>
            <a:pPr lvl="2">
              <a:buNone/>
            </a:pP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3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 . . .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3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;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3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  0</a:t>
            </a:r>
          </a:p>
          <a:p>
            <a:pPr lvl="2">
              <a:buNone/>
            </a:pPr>
            <a:r>
              <a:rPr lang="en-US" sz="3000" b="1" dirty="0">
                <a:latin typeface="Times New Roman" pitchFamily="18" charset="0"/>
                <a:cs typeface="Times New Roman" pitchFamily="18" charset="0"/>
                <a:sym typeface="Symbol"/>
              </a:rPr>
              <a:t>do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 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3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3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3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3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30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sz="30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3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endParaRPr lang="en-US" sz="3000" i="1" baseline="-25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/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sym typeface="Symbol"/>
              </a:rPr>
              <a:t> usually chosen to be a number theoretic mixer, e.g.,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h,m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 + am + b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mod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c</a:t>
            </a:r>
            <a:r>
              <a:rPr lang="en-US" dirty="0">
                <a:cs typeface="Times New Roman" pitchFamily="18" charset="0"/>
                <a:sym typeface="Symbol"/>
              </a:rPr>
              <a:t> for primes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endParaRPr lang="en-US" sz="3600" i="1" dirty="0">
              <a:sym typeface="Symbol"/>
            </a:endParaRPr>
          </a:p>
          <a:p>
            <a:pPr lvl="2">
              <a:buNone/>
            </a:pPr>
            <a:endParaRPr lang="en-US" sz="3000" i="1" baseline="-250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572000"/>
          </a:xfrm>
        </p:spPr>
        <p:txBody>
          <a:bodyPr>
            <a:noAutofit/>
          </a:bodyPr>
          <a:lstStyle/>
          <a:p>
            <a:r>
              <a:rPr lang="en-US" sz="2400" dirty="0"/>
              <a:t>In 1978 M. Rabin wanted to create a digital signature scheme</a:t>
            </a:r>
          </a:p>
          <a:p>
            <a:r>
              <a:rPr lang="en-US" sz="2400" dirty="0"/>
              <a:t>Rabin needed something like a hash function to “compress” the message into a fixed sized “index”</a:t>
            </a:r>
          </a:p>
          <a:p>
            <a:r>
              <a:rPr lang="en-US" sz="2400" dirty="0"/>
              <a:t>Requirements:</a:t>
            </a:r>
          </a:p>
          <a:p>
            <a:pPr lvl="1"/>
            <a:r>
              <a:rPr lang="en-US" sz="2000" dirty="0"/>
              <a:t>Act like a random mapping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Collision resistance</a:t>
            </a:r>
            <a:r>
              <a:rPr lang="en-US" sz="2000" dirty="0"/>
              <a:t>: it is hard find two documents with same hash or </a:t>
            </a:r>
            <a:r>
              <a:rPr lang="en-US" sz="2000" b="1" dirty="0">
                <a:solidFill>
                  <a:srgbClr val="0070C0"/>
                </a:solidFill>
              </a:rPr>
              <a:t>digest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2</a:t>
            </a:r>
            <a:r>
              <a:rPr lang="en-US" sz="2000" b="1" baseline="30000" dirty="0">
                <a:solidFill>
                  <a:srgbClr val="0070C0"/>
                </a:solidFill>
              </a:rPr>
              <a:t>nd</a:t>
            </a:r>
            <a:r>
              <a:rPr lang="en-US" sz="2000" b="1" dirty="0">
                <a:solidFill>
                  <a:srgbClr val="0070C0"/>
                </a:solidFill>
              </a:rPr>
              <a:t> pre-image resistance</a:t>
            </a:r>
            <a:r>
              <a:rPr lang="en-US" sz="2000" dirty="0"/>
              <a:t>: given a hash of a document, it is hard to find a second document with same hash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Pre-image resistance</a:t>
            </a:r>
            <a:r>
              <a:rPr lang="en-US" sz="2000" dirty="0"/>
              <a:t>: given a hash value, it is to find a document that produces that hash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Rabin’s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495800"/>
          </a:xfrm>
        </p:spPr>
        <p:txBody>
          <a:bodyPr>
            <a:noAutofit/>
          </a:bodyPr>
          <a:lstStyle/>
          <a:p>
            <a:r>
              <a:rPr lang="en-US" sz="2400" dirty="0"/>
              <a:t>Rabin realized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sz="2400" dirty="0"/>
              <a:t>, being a strong pseudo-random mixer, can replace the non-cryptographic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/>
              <a:t>  in conventional hash function designs</a:t>
            </a:r>
          </a:p>
          <a:p>
            <a:pPr lvl="1">
              <a:buNone/>
            </a:pP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RabinHash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24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. . .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do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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1800" dirty="0"/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Must return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/>
              <a:t> instead of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/>
              <a:t> to obtain collision resistance</a:t>
            </a:r>
          </a:p>
          <a:p>
            <a:pPr lvl="1">
              <a:buNone/>
            </a:pP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RabinHash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)) =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RabinHash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/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Lesson 1: The initial value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/>
              <a:t> must be fixed to obtain collision resistance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Birthday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standard </a:t>
            </a:r>
            <a:r>
              <a:rPr lang="en-US" b="1" dirty="0">
                <a:solidFill>
                  <a:srgbClr val="0070C0"/>
                </a:solidFill>
              </a:rPr>
              <a:t>Birthday Problem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Given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/>
              <a:t> people who live on a planet with an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day year, what is the probability two share a birthday?</a:t>
            </a:r>
          </a:p>
          <a:p>
            <a:pPr lvl="1"/>
            <a:r>
              <a:rPr lang="en-US" dirty="0"/>
              <a:t>Answer: Assuming birthdays are uniformly distributed, </a:t>
            </a:r>
            <a:r>
              <a:rPr lang="en-US" dirty="0">
                <a:sym typeface="Symbol"/>
              </a:rPr>
              <a:t> </a:t>
            </a:r>
            <a:r>
              <a:rPr lang="en-US" dirty="0"/>
              <a:t>approximately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1/2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  <a:p>
            <a:r>
              <a:rPr lang="en-US" dirty="0"/>
              <a:t>The Birthday Problem for two sets:</a:t>
            </a:r>
          </a:p>
          <a:p>
            <a:pPr lvl="1"/>
            <a:r>
              <a:rPr lang="en-US" dirty="0"/>
              <a:t>Given a population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/>
              <a:t> boys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/>
              <a:t> girls who live on a planet with an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day year, what is the probability a boy and girl share a birthday?</a:t>
            </a:r>
          </a:p>
          <a:p>
            <a:pPr lvl="1"/>
            <a:r>
              <a:rPr lang="en-US" dirty="0"/>
              <a:t>Answer: When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/>
              <a:t>, assuming birthdays are uniformly distributed,</a:t>
            </a:r>
            <a:r>
              <a:rPr lang="en-US" dirty="0">
                <a:sym typeface="Symbol"/>
              </a:rPr>
              <a:t> </a:t>
            </a:r>
            <a:r>
              <a:rPr lang="en-US" dirty="0"/>
              <a:t>approximately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1/2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Attacking Rabin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Coppersmith: To find a 2</a:t>
            </a:r>
            <a:r>
              <a:rPr lang="en-US" baseline="30000" dirty="0"/>
              <a:t>nd</a:t>
            </a:r>
            <a:r>
              <a:rPr lang="en-US" dirty="0"/>
              <a:t> pre-image for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RabinHash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cs typeface="Times New Roman" pitchFamily="18" charset="0"/>
              </a:rPr>
              <a:t> :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Let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RabinHash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Then compute</a:t>
            </a:r>
          </a:p>
          <a:p>
            <a:pPr lvl="1">
              <a:buNone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do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 2</a:t>
            </a:r>
            <a:r>
              <a:rPr lang="en-US" sz="26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32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 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$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 {0,1}</a:t>
            </a:r>
            <a:r>
              <a:rPr lang="en-US" sz="26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56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;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600" baseline="30000" dirty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 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$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 {0,1}</a:t>
            </a:r>
            <a:r>
              <a:rPr lang="en-US" sz="26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56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;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sz="26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2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dirty="0"/>
          </a:p>
          <a:p>
            <a:r>
              <a:rPr lang="en-US" dirty="0"/>
              <a:t>By the Birthday problem for two lists the probability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/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/>
              <a:t> exists with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/>
              <a:t>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/>
              <a:t> is approximately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)(2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)/2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64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1</a:t>
            </a:r>
          </a:p>
          <a:p>
            <a:endParaRPr lang="en-US" dirty="0"/>
          </a:p>
          <a:p>
            <a:r>
              <a:rPr lang="en-US" dirty="0"/>
              <a:t>Then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RabinHash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))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RabinHash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114800"/>
          </a:xfrm>
        </p:spPr>
        <p:txBody>
          <a:bodyPr>
            <a:noAutofit/>
          </a:bodyPr>
          <a:lstStyle/>
          <a:p>
            <a:r>
              <a:rPr lang="en-US" sz="2400" dirty="0"/>
              <a:t>Collision resistance implies 2</a:t>
            </a:r>
            <a:r>
              <a:rPr lang="en-US" sz="2400" baseline="30000" dirty="0"/>
              <a:t>nd</a:t>
            </a:r>
            <a:r>
              <a:rPr lang="en-US" sz="2400" dirty="0"/>
              <a:t> pre-image resistance, because if we produce a 2</a:t>
            </a:r>
            <a:r>
              <a:rPr lang="en-US" sz="2400" baseline="30000" dirty="0"/>
              <a:t>nd</a:t>
            </a:r>
            <a:r>
              <a:rPr lang="en-US" sz="2400" dirty="0"/>
              <a:t> pre-image then we also produce a collision</a:t>
            </a:r>
          </a:p>
          <a:p>
            <a:r>
              <a:rPr lang="en-US" sz="2400" dirty="0"/>
              <a:t>Exercise: modify the attack to produce pre-images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Lesson 2: We must somehow neutralize the decryption function to build successful hash functions from block ciphers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Lesson 3: Hash functions are attacked by multi-block messages, which enables various forms of the Birthday problem to govern their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Neutralizing 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24400"/>
          </a:xfrm>
        </p:spPr>
        <p:txBody>
          <a:bodyPr>
            <a:noAutofit/>
          </a:bodyPr>
          <a:lstStyle/>
          <a:p>
            <a:r>
              <a:rPr lang="en-US" sz="2400" dirty="0"/>
              <a:t>In the early 1980s Davies and Meyer observed that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DES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 ⨁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400" dirty="0">
                <a:sym typeface="Symbol"/>
              </a:rPr>
              <a:t>  is one-way</a:t>
            </a:r>
          </a:p>
          <a:p>
            <a:pPr lvl="1"/>
            <a:r>
              <a:rPr lang="en-US" sz="2400" dirty="0">
                <a:sym typeface="Symbol"/>
              </a:rPr>
              <a:t>Given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400" dirty="0">
                <a:sym typeface="Symbol"/>
              </a:rPr>
              <a:t> it is hard to find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sym typeface="Symbol"/>
              </a:rPr>
              <a:t>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400" dirty="0">
                <a:sym typeface="Symbol"/>
              </a:rPr>
              <a:t> such that</a:t>
            </a:r>
          </a:p>
          <a:p>
            <a:pPr algn="ctr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DES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 ⨁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Davies-Meyer construction</a:t>
            </a:r>
            <a:r>
              <a:rPr lang="en-US" sz="2400" dirty="0"/>
              <a:t> replaces DES in the Rabin hash function:</a:t>
            </a:r>
            <a:endParaRPr lang="en-US" sz="24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buNone/>
            </a:pP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DaviesMeyerHash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24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. . .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m; 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do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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⨁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</a:p>
          <a:p>
            <a:pPr lvl="2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dirty="0">
                <a:cs typeface="Times New Roman" pitchFamily="18" charset="0"/>
                <a:sym typeface="Symbol"/>
              </a:rPr>
              <a:t>Does this work?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Ideal Cipher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419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Davies and Meyer reasoned as if DES were an </a:t>
            </a:r>
            <a:r>
              <a:rPr lang="en-US" b="1" dirty="0">
                <a:solidFill>
                  <a:srgbClr val="0070C0"/>
                </a:solidFill>
              </a:rPr>
              <a:t>ideal cipher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each “key”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/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)</a:t>
            </a:r>
            <a:r>
              <a:rPr lang="en-US" dirty="0">
                <a:sym typeface="Symbol"/>
              </a:rPr>
              <a:t> acts like a random permutation of 64 bits strings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{0,1}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64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It is easy to reason about an ideal cipher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Pr[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⨁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] = Pr[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⨁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] = Pr[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] = 1/2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>
                <a:sym typeface="Symbol"/>
              </a:rPr>
              <a:t>(pre-image resistance)</a:t>
            </a:r>
          </a:p>
          <a:p>
            <a:pPr lvl="1"/>
            <a:r>
              <a:rPr lang="en-US" dirty="0">
                <a:sym typeface="Symbol"/>
              </a:rPr>
              <a:t>Also easy to show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Pr[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⨁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) ⨁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] = 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– 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r>
              <a:rPr lang="en-US" dirty="0">
                <a:sym typeface="Symbol"/>
              </a:rPr>
              <a:t> (collision resistance) in the ideal cipher model</a:t>
            </a:r>
          </a:p>
          <a:p>
            <a:endParaRPr lang="en-US" dirty="0"/>
          </a:p>
          <a:p>
            <a:r>
              <a:rPr lang="en-US" dirty="0"/>
              <a:t>Lesson 4. Nearly all hash function rationales or “security proofs” rely on the ideal cipher model</a:t>
            </a:r>
          </a:p>
          <a:p>
            <a:r>
              <a:rPr lang="en-US" dirty="0"/>
              <a:t>Lesson 5. The digest size must be at least twice the block size of the underlying block cipher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nd</a:t>
            </a:r>
            <a:r>
              <a:rPr lang="en-US" dirty="0">
                <a:solidFill>
                  <a:srgbClr val="0070C0"/>
                </a:solidFill>
              </a:rPr>
              <a:t>-Preimages with Davies-Meyer Compression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572000"/>
          </a:xfrm>
        </p:spPr>
        <p:txBody>
          <a:bodyPr>
            <a:noAutofit/>
          </a:bodyPr>
          <a:lstStyle/>
          <a:p>
            <a:r>
              <a:rPr lang="en-US" sz="2000" dirty="0">
                <a:sym typeface="Symbol"/>
              </a:rPr>
              <a:t>It is easy to find </a:t>
            </a:r>
            <a:r>
              <a:rPr lang="en-US" sz="2000" b="1" dirty="0">
                <a:solidFill>
                  <a:srgbClr val="0070C0"/>
                </a:solidFill>
                <a:sym typeface="Symbol"/>
              </a:rPr>
              <a:t>fixed points </a:t>
            </a:r>
            <a:r>
              <a:rPr lang="en-US" sz="2000" dirty="0">
                <a:sym typeface="Symbol"/>
              </a:rPr>
              <a:t>for the Davies-Meyer construction</a:t>
            </a:r>
          </a:p>
          <a:p>
            <a:pPr algn="ctr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⨁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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0 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0)</a:t>
            </a:r>
            <a:endParaRPr lang="en-US" sz="2000" dirty="0"/>
          </a:p>
          <a:p>
            <a:r>
              <a:rPr lang="en-US" sz="2000" dirty="0"/>
              <a:t>The Attack: Given a message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/>
              <a:t> compute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DaviesMeyerHash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/>
              <a:t> (with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/>
              <a:t> replacing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sz="2000" dirty="0"/>
              <a:t>) and</a:t>
            </a:r>
          </a:p>
          <a:p>
            <a:pPr lvl="1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1800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baseline="30000" dirty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18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 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$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 {0,1}</a:t>
            </a:r>
            <a:r>
              <a:rPr lang="en-US" sz="1800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;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18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18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) ⨁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</a:p>
          <a:p>
            <a:pPr marL="342900" lvl="1" indent="-34290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	  do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1800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baseline="30000" dirty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8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 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$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 {0,1}</a:t>
            </a:r>
            <a:r>
              <a:rPr lang="en-US" sz="1800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;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18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8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, 0) ⨁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2000" dirty="0"/>
          </a:p>
          <a:p>
            <a:r>
              <a:rPr lang="en-US" sz="2000" dirty="0"/>
              <a:t>By the Birthday problem for two lists with high probability there are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j, 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with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sz="2000" dirty="0">
              <a:sym typeface="Symbol"/>
            </a:endParaRPr>
          </a:p>
          <a:p>
            <a:r>
              <a:rPr lang="en-US" sz="2000" dirty="0">
                <a:sym typeface="Symbol"/>
              </a:rPr>
              <a:t>Then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DaviesMeyerHash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DaviesMeyerHash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DaviesMeyerHash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DaviesMeyerHash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. . 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000" dirty="0">
                <a:cs typeface="Times New Roman" pitchFamily="18" charset="0"/>
                <a:sym typeface="Symbol"/>
              </a:rPr>
              <a:t>Conclusion: With Davies-Meyer 2</a:t>
            </a:r>
            <a:r>
              <a:rPr lang="en-US" sz="2000" baseline="30000" dirty="0">
                <a:cs typeface="Times New Roman" pitchFamily="18" charset="0"/>
                <a:sym typeface="Symbol"/>
              </a:rPr>
              <a:t>nd</a:t>
            </a:r>
            <a:r>
              <a:rPr lang="en-US" sz="2000" dirty="0">
                <a:cs typeface="Times New Roman" pitchFamily="18" charset="0"/>
                <a:sym typeface="Symbol"/>
              </a:rPr>
              <a:t> pre-image resistance is no more expensive than collision resistance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90912-4C11-46BA-ADEF-AD098608EB2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3600" dirty="0" err="1"/>
              <a:t>Chaum-vanHeijst-Pfitzmann</a:t>
            </a:r>
            <a:r>
              <a:rPr lang="en-US" sz="3600" dirty="0"/>
              <a:t> Compression Function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763000" cy="4800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sym typeface="Wingdings" pitchFamily="2" charset="2"/>
              </a:rPr>
              <a:t>Suppose p is prime, q=(p-1)/2 is prime, a is a primitive root in </a:t>
            </a:r>
            <a:r>
              <a:rPr lang="en-US" sz="2000" dirty="0" err="1">
                <a:sym typeface="Wingdings" pitchFamily="2" charset="2"/>
              </a:rPr>
              <a:t>F</a:t>
            </a:r>
            <a:r>
              <a:rPr lang="en-US" sz="2000" baseline="-25000" dirty="0" err="1">
                <a:sym typeface="Wingdings" pitchFamily="2" charset="2"/>
              </a:rPr>
              <a:t>p</a:t>
            </a:r>
            <a:r>
              <a:rPr lang="en-US" sz="2000" dirty="0">
                <a:sym typeface="Wingdings" pitchFamily="2" charset="2"/>
              </a:rPr>
              <a:t>, b is another primitive root so a</a:t>
            </a:r>
            <a:r>
              <a:rPr lang="en-US" sz="2000" baseline="30000" dirty="0">
                <a:sym typeface="Wingdings" pitchFamily="2" charset="2"/>
              </a:rPr>
              <a:t>x</a:t>
            </a:r>
            <a:r>
              <a:rPr lang="en-US" sz="2000" dirty="0">
                <a:sym typeface="Wingdings" pitchFamily="2" charset="2"/>
              </a:rPr>
              <a:t>=b (mod p) for some unknown x).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g: {1,2,…,q-1}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{1,2,…,p-1}, q=(p-1)/2 by: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ym typeface="Wingdings" pitchFamily="2" charset="2"/>
              </a:rPr>
              <a:t>g(s, t) = a</a:t>
            </a:r>
            <a:r>
              <a:rPr lang="en-US" sz="2000" baseline="30000" dirty="0">
                <a:sym typeface="Wingdings" pitchFamily="2" charset="2"/>
              </a:rPr>
              <a:t>s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b</a:t>
            </a:r>
            <a:r>
              <a:rPr lang="en-US" sz="2000" baseline="30000" dirty="0" err="1">
                <a:sym typeface="Wingdings" pitchFamily="2" charset="2"/>
              </a:rPr>
              <a:t>t</a:t>
            </a:r>
            <a:r>
              <a:rPr lang="en-US" sz="2000" dirty="0">
                <a:sym typeface="Wingdings" pitchFamily="2" charset="2"/>
              </a:rPr>
              <a:t> (mod 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ym typeface="Wingdings" pitchFamily="2" charset="2"/>
              </a:rPr>
              <a:t>Reduction to discrete log: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sym typeface="Wingdings" pitchFamily="2" charset="2"/>
              </a:rPr>
              <a:t>Suppose g(s, t)= g(u, v) can be found.  Then a</a:t>
            </a:r>
            <a:r>
              <a:rPr lang="en-US" sz="1800" baseline="30000" dirty="0">
                <a:sym typeface="Wingdings" pitchFamily="2" charset="2"/>
              </a:rPr>
              <a:t>s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b</a:t>
            </a:r>
            <a:r>
              <a:rPr lang="en-US" sz="1800" baseline="30000" dirty="0" err="1">
                <a:sym typeface="Wingdings" pitchFamily="2" charset="2"/>
              </a:rPr>
              <a:t>t</a:t>
            </a:r>
            <a:r>
              <a:rPr lang="en-US" sz="1800" dirty="0">
                <a:sym typeface="Wingdings" pitchFamily="2" charset="2"/>
              </a:rPr>
              <a:t> (mod p)= a</a:t>
            </a:r>
            <a:r>
              <a:rPr lang="en-US" sz="1800" baseline="30000" dirty="0">
                <a:sym typeface="Wingdings" pitchFamily="2" charset="2"/>
              </a:rPr>
              <a:t>u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b</a:t>
            </a:r>
            <a:r>
              <a:rPr lang="en-US" sz="1800" baseline="30000" dirty="0" err="1">
                <a:sym typeface="Wingdings" pitchFamily="2" charset="2"/>
              </a:rPr>
              <a:t>v</a:t>
            </a:r>
            <a:r>
              <a:rPr lang="en-US" sz="1800" dirty="0">
                <a:sym typeface="Wingdings" pitchFamily="2" charset="2"/>
              </a:rPr>
              <a:t> (mod p).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sym typeface="Wingdings" pitchFamily="2" charset="2"/>
              </a:rPr>
              <a:t>So a</a:t>
            </a:r>
            <a:r>
              <a:rPr lang="en-US" sz="1800" baseline="30000" dirty="0">
                <a:sym typeface="Wingdings" pitchFamily="2" charset="2"/>
              </a:rPr>
              <a:t>s-u</a:t>
            </a:r>
            <a:r>
              <a:rPr lang="en-US" sz="1800" dirty="0">
                <a:sym typeface="Wingdings" pitchFamily="2" charset="2"/>
              </a:rPr>
              <a:t> (mod p)= </a:t>
            </a:r>
            <a:r>
              <a:rPr lang="en-US" sz="1800" dirty="0" err="1">
                <a:sym typeface="Wingdings" pitchFamily="2" charset="2"/>
              </a:rPr>
              <a:t>b</a:t>
            </a:r>
            <a:r>
              <a:rPr lang="en-US" sz="1800" baseline="30000" dirty="0" err="1">
                <a:sym typeface="Wingdings" pitchFamily="2" charset="2"/>
              </a:rPr>
              <a:t>v</a:t>
            </a:r>
            <a:r>
              <a:rPr lang="en-US" sz="1800" baseline="30000" dirty="0">
                <a:sym typeface="Wingdings" pitchFamily="2" charset="2"/>
              </a:rPr>
              <a:t>-t</a:t>
            </a:r>
            <a:r>
              <a:rPr lang="en-US" sz="1800" dirty="0">
                <a:sym typeface="Wingdings" pitchFamily="2" charset="2"/>
              </a:rPr>
              <a:t> (mod p).  Let b= a</a:t>
            </a:r>
            <a:r>
              <a:rPr lang="en-US" sz="1800" baseline="30000" dirty="0">
                <a:sym typeface="Wingdings" pitchFamily="2" charset="2"/>
              </a:rPr>
              <a:t>x</a:t>
            </a:r>
            <a:r>
              <a:rPr lang="en-US" sz="1800" dirty="0">
                <a:sym typeface="Wingdings" pitchFamily="2" charset="2"/>
              </a:rPr>
              <a:t> (mod p).  Then (s-u)=x(y-t) (mod p-1).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sym typeface="Wingdings" pitchFamily="2" charset="2"/>
              </a:rPr>
              <a:t>But p-1= 2q so we can solve for x, thus determining the discrete log of b.</a:t>
            </a:r>
          </a:p>
          <a:p>
            <a:pPr lvl="1">
              <a:buFontTx/>
              <a:buNone/>
            </a:pPr>
            <a:endParaRPr lang="en-US" sz="1800" dirty="0"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MDC2: Widening the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419600"/>
          </a:xfrm>
        </p:spPr>
        <p:txBody>
          <a:bodyPr>
            <a:noAutofit/>
          </a:bodyPr>
          <a:lstStyle/>
          <a:p>
            <a:r>
              <a:rPr lang="en-US" sz="2400" dirty="0"/>
              <a:t>The Davies-Meyer enhancement can only provide collision resistance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O(2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64/2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O(2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/>
              <a:t> DES operations</a:t>
            </a:r>
          </a:p>
          <a:p>
            <a:r>
              <a:rPr lang="en-US" sz="2400" dirty="0"/>
              <a:t>In 1987 IBM proposed MDC2 to obtain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O(2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/>
              <a:t> collision resistance</a:t>
            </a:r>
            <a:endParaRPr lang="en-US" sz="24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MDC2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20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. . .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m; h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do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</a:t>
            </a:r>
          </a:p>
          <a:p>
            <a:pPr lvl="3">
              <a:buNone/>
            </a:pP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left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right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3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left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⨁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3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right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⨁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3">
              <a:buNone/>
            </a:pP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left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right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left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right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4724400"/>
          </a:xfrm>
        </p:spPr>
        <p:txBody>
          <a:bodyPr>
            <a:noAutofit/>
          </a:bodyPr>
          <a:lstStyle/>
          <a:p>
            <a:r>
              <a:rPr lang="en-US" sz="2400" dirty="0"/>
              <a:t>The construction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 ⨁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i="1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offers the same collision and pre-image bounds as Davies-Meyer</a:t>
            </a:r>
          </a:p>
          <a:p>
            <a:pPr lvl="1"/>
            <a:r>
              <a:rPr lang="en-US" sz="2400" dirty="0">
                <a:sym typeface="Symbol"/>
              </a:rPr>
              <a:t>Nearly an identical argument in the ideal cipher model</a:t>
            </a:r>
          </a:p>
          <a:p>
            <a:pPr lvl="1"/>
            <a:r>
              <a:rPr lang="en-US" sz="2400" dirty="0">
                <a:sym typeface="Symbol"/>
              </a:rPr>
              <a:t>This is the </a:t>
            </a:r>
            <a:r>
              <a:rPr lang="en-US" sz="2400" b="1" dirty="0" err="1">
                <a:solidFill>
                  <a:srgbClr val="0070C0"/>
                </a:solidFill>
                <a:sym typeface="Symbol"/>
              </a:rPr>
              <a:t>Matyas-Meyer-Oseas</a:t>
            </a:r>
            <a:r>
              <a:rPr lang="en-US" sz="2400" b="1" dirty="0">
                <a:solidFill>
                  <a:srgbClr val="0070C0"/>
                </a:solidFill>
                <a:sym typeface="Symbol"/>
              </a:rPr>
              <a:t> construction</a:t>
            </a:r>
            <a:endParaRPr lang="en-US" sz="2400" dirty="0"/>
          </a:p>
          <a:p>
            <a:r>
              <a:rPr lang="en-US" sz="2400" dirty="0"/>
              <a:t>Swapping the left and right digest halves is essential for security</a:t>
            </a:r>
          </a:p>
          <a:p>
            <a:pPr lvl="1"/>
            <a:r>
              <a:rPr lang="en-US" sz="2400" dirty="0"/>
              <a:t>Collisions could be found in 2</a:t>
            </a:r>
            <a:r>
              <a:rPr lang="en-US" sz="2400" baseline="30000" dirty="0"/>
              <a:t>32</a:t>
            </a:r>
            <a:r>
              <a:rPr lang="en-US" sz="2400" dirty="0"/>
              <a:t> + 2</a:t>
            </a:r>
            <a:r>
              <a:rPr lang="en-US" sz="2400" baseline="30000" dirty="0"/>
              <a:t>32</a:t>
            </a:r>
            <a:r>
              <a:rPr lang="en-US" sz="2400" dirty="0"/>
              <a:t> = 2</a:t>
            </a:r>
            <a:r>
              <a:rPr lang="en-US" sz="2400" baseline="30000" dirty="0"/>
              <a:t>33</a:t>
            </a:r>
            <a:r>
              <a:rPr lang="en-US" sz="2400" dirty="0"/>
              <a:t> instead of 2</a:t>
            </a:r>
            <a:r>
              <a:rPr lang="en-US" sz="2400" baseline="30000" dirty="0"/>
              <a:t>64</a:t>
            </a:r>
            <a:r>
              <a:rPr lang="en-US" sz="2400" dirty="0"/>
              <a:t> DES operations, because without the swap the digest is just the concatenation of digests from two independent hashes</a:t>
            </a:r>
          </a:p>
          <a:p>
            <a:r>
              <a:rPr lang="en-US" sz="2400" dirty="0"/>
              <a:t>Steinberger proved MDC2 is collision resistant in 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Length Problems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10600" cy="4724400"/>
          </a:xfrm>
        </p:spPr>
        <p:txBody>
          <a:bodyPr>
            <a:noAutofit/>
          </a:bodyPr>
          <a:lstStyle/>
          <a:p>
            <a:r>
              <a:rPr lang="en-US" sz="2400" dirty="0"/>
              <a:t>Let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 ({0,1}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56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sz="2400" dirty="0">
                <a:sym typeface="Symbol"/>
              </a:rPr>
              <a:t>, i.e.,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sym typeface="Symbol"/>
              </a:rPr>
              <a:t> is a string whose bit length is a multiple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56</a:t>
            </a:r>
            <a:endParaRPr lang="en-US" sz="2400" dirty="0">
              <a:sym typeface="Symbol"/>
            </a:endParaRPr>
          </a:p>
          <a:p>
            <a:r>
              <a:rPr lang="en-US" sz="2400" dirty="0">
                <a:sym typeface="Symbol"/>
              </a:rPr>
              <a:t>For any string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400" dirty="0">
                <a:sym typeface="Symbol"/>
              </a:rPr>
              <a:t> it is easy to verify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hash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hash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hash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for each of the hash constructions we have considered</a:t>
            </a:r>
          </a:p>
          <a:p>
            <a:pPr lvl="1"/>
            <a:r>
              <a:rPr lang="en-US" sz="2400" dirty="0">
                <a:sym typeface="Symbol"/>
              </a:rPr>
              <a:t>This is called a </a:t>
            </a:r>
            <a:r>
              <a:rPr lang="en-US" sz="2400" b="1" dirty="0">
                <a:solidFill>
                  <a:srgbClr val="0070C0"/>
                </a:solidFill>
                <a:sym typeface="Symbol"/>
              </a:rPr>
              <a:t>length extension attack</a:t>
            </a:r>
          </a:p>
          <a:p>
            <a:pPr lvl="1"/>
            <a:r>
              <a:rPr lang="en-US" sz="2400" dirty="0">
                <a:sym typeface="Symbol"/>
              </a:rPr>
              <a:t>Length extension attacks succeed even if the attacker never sees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endParaRPr lang="en-US" sz="2400" dirty="0">
              <a:cs typeface="Times New Roman" pitchFamily="18" charset="0"/>
              <a:sym typeface="Symbol"/>
            </a:endParaRPr>
          </a:p>
          <a:p>
            <a:r>
              <a:rPr lang="en-US" sz="2400" dirty="0">
                <a:cs typeface="Times New Roman" pitchFamily="18" charset="0"/>
                <a:sym typeface="Symbol"/>
              </a:rPr>
              <a:t>Length extension attacks indicate something is still missing from our construction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Length Problems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724400"/>
          </a:xfrm>
        </p:spPr>
        <p:txBody>
          <a:bodyPr>
            <a:noAutofit/>
          </a:bodyPr>
          <a:lstStyle/>
          <a:p>
            <a:r>
              <a:rPr lang="en-US" sz="2400" dirty="0"/>
              <a:t>Suppose the message digest of a hash function is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/>
              <a:t> bits wide</a:t>
            </a:r>
          </a:p>
          <a:p>
            <a:r>
              <a:rPr lang="en-US" sz="2400" dirty="0"/>
              <a:t>Consider the message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/>
              <a:t> for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2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endParaRPr lang="en-US" sz="2400" dirty="0">
              <a:sym typeface="Symbol"/>
            </a:endParaRPr>
          </a:p>
          <a:p>
            <a:r>
              <a:rPr lang="en-US" sz="2400" dirty="0">
                <a:sym typeface="Symbol"/>
              </a:rPr>
              <a:t>By the standard birthday problem there is at probability of at least 0.5 that at least two messages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, . . . 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. . .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}</a:t>
            </a:r>
            <a:r>
              <a:rPr lang="en-US" sz="2400" dirty="0">
                <a:sym typeface="Symbol"/>
              </a:rPr>
              <a:t> collide.</a:t>
            </a:r>
            <a:endParaRPr lang="en-US" sz="2400" dirty="0"/>
          </a:p>
          <a:p>
            <a:r>
              <a:rPr lang="en-US" sz="2400" dirty="0"/>
              <a:t>Lesson 6. To achieve collision resistance the length of all the combined inputs to a hash function must be less than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sz="2400" dirty="0"/>
              <a:t> bits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Early Years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724400"/>
          </a:xfrm>
        </p:spPr>
        <p:txBody>
          <a:bodyPr>
            <a:noAutofit/>
          </a:bodyPr>
          <a:lstStyle/>
          <a:p>
            <a:r>
              <a:rPr lang="en-US" sz="2400" dirty="0"/>
              <a:t>The Davies-Meyer hash is too weak for practical applications</a:t>
            </a:r>
          </a:p>
          <a:p>
            <a:pPr lvl="1"/>
            <a:r>
              <a:rPr lang="en-US" sz="2400" dirty="0"/>
              <a:t>Collisions found in 2</a:t>
            </a:r>
            <a:r>
              <a:rPr lang="en-US" sz="2400" baseline="30000" dirty="0"/>
              <a:t>32</a:t>
            </a:r>
            <a:r>
              <a:rPr lang="en-US" sz="2400" dirty="0"/>
              <a:t> DES operations</a:t>
            </a:r>
          </a:p>
          <a:p>
            <a:r>
              <a:rPr lang="en-US" sz="2400" dirty="0"/>
              <a:t>The MDC2 hash is too expensive for practical use</a:t>
            </a:r>
          </a:p>
          <a:p>
            <a:pPr lvl="1"/>
            <a:r>
              <a:rPr lang="en-US" sz="2400" dirty="0"/>
              <a:t>1 DES operation </a:t>
            </a:r>
            <a:r>
              <a:rPr lang="en-US" sz="2400" dirty="0">
                <a:sym typeface="Symbol"/>
              </a:rPr>
              <a:t> 500 cycles; 1 MDC2 operation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 1000 cycles = 125 cycles </a:t>
            </a:r>
            <a:r>
              <a:rPr lang="en-US" sz="2400" b="1" i="1" dirty="0">
                <a:sym typeface="Symbol"/>
              </a:rPr>
              <a:t>per byte</a:t>
            </a:r>
            <a:endParaRPr lang="en-US" sz="2400" dirty="0"/>
          </a:p>
          <a:p>
            <a:r>
              <a:rPr lang="en-US" sz="2400" dirty="0"/>
              <a:t>There is something wrong in the way early hash functions deal with the length of their inputs</a:t>
            </a:r>
          </a:p>
          <a:p>
            <a:r>
              <a:rPr lang="en-US" sz="2400" dirty="0"/>
              <a:t>Question: Even though the inner loop is collision/pre-image/2</a:t>
            </a:r>
            <a:r>
              <a:rPr lang="en-US" sz="2400" baseline="30000" dirty="0"/>
              <a:t>nd</a:t>
            </a:r>
            <a:r>
              <a:rPr lang="en-US" sz="2400" dirty="0"/>
              <a:t> pre-image resistant, why do we believe the hash function is?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Revolution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4906963"/>
          </a:xfrm>
        </p:spPr>
        <p:txBody>
          <a:bodyPr>
            <a:noAutofit/>
          </a:bodyPr>
          <a:lstStyle/>
          <a:p>
            <a:r>
              <a:rPr lang="en-US" sz="2200" dirty="0"/>
              <a:t>At Crypto 1989 </a:t>
            </a:r>
            <a:r>
              <a:rPr lang="en-US" sz="2200" dirty="0" err="1"/>
              <a:t>Merkle</a:t>
            </a:r>
            <a:r>
              <a:rPr lang="en-US" sz="2200" dirty="0"/>
              <a:t> and </a:t>
            </a:r>
            <a:r>
              <a:rPr lang="en-US" sz="2200" dirty="0" err="1"/>
              <a:t>Damgård</a:t>
            </a:r>
            <a:r>
              <a:rPr lang="en-US" sz="2200" dirty="0"/>
              <a:t> published papers revolutionizing hash function design</a:t>
            </a:r>
          </a:p>
          <a:p>
            <a:r>
              <a:rPr lang="en-US" sz="2200" dirty="0"/>
              <a:t>Replace the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sz="2200" dirty="0"/>
              <a:t> construction by a clean </a:t>
            </a:r>
            <a:r>
              <a:rPr lang="en-US" sz="2200" b="1" dirty="0">
                <a:solidFill>
                  <a:srgbClr val="0070C0"/>
                </a:solidFill>
              </a:rPr>
              <a:t>compression function</a:t>
            </a:r>
            <a:r>
              <a:rPr lang="en-US" sz="2200" dirty="0"/>
              <a:t> abstraction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compress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: {0,1}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 {0,1}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  {0,1}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200" dirty="0"/>
              <a:t> operating on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/>
              <a:t> bit message blocks and an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/>
              <a:t> bit </a:t>
            </a:r>
            <a:r>
              <a:rPr lang="en-US" sz="2200" b="1" dirty="0">
                <a:solidFill>
                  <a:srgbClr val="0070C0"/>
                </a:solidFill>
              </a:rPr>
              <a:t>chaining variable</a:t>
            </a:r>
          </a:p>
          <a:p>
            <a:r>
              <a:rPr lang="en-US" sz="2200" dirty="0"/>
              <a:t>Define a padding scheme to block length extension attacks</a:t>
            </a:r>
          </a:p>
          <a:p>
            <a:r>
              <a:rPr lang="en-US" sz="2200" dirty="0"/>
              <a:t>Because it blocks length extension attacks, the padding scheme extends compression function’s collision resistance to the entire hash function</a:t>
            </a:r>
            <a:endParaRPr lang="en-US" sz="22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MD-Hash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20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 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pad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; m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. . .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; h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do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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Merkle-Damgård</a:t>
            </a:r>
            <a:r>
              <a:rPr lang="en-US" sz="4000" dirty="0">
                <a:solidFill>
                  <a:srgbClr val="0070C0"/>
                </a:solidFill>
              </a:rPr>
              <a:t>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If the compression function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compress</a:t>
            </a:r>
            <a:r>
              <a:rPr lang="en-US" sz="2400" dirty="0"/>
              <a:t> operates on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/>
              <a:t> bit message blocks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/>
              <a:t> bit chaining variables then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 |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|				-- </a:t>
            </a:r>
            <a:r>
              <a:rPr lang="en-US" sz="2000" dirty="0">
                <a:cs typeface="Times New Roman" pitchFamily="18" charset="0"/>
                <a:sym typeface="Symbol"/>
              </a:rPr>
              <a:t>find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cs typeface="Times New Roman" pitchFamily="18" charset="0"/>
                <a:sym typeface="Symbol"/>
              </a:rPr>
              <a:t>’s length in bits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–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mod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–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/2 – 1		</a:t>
            </a:r>
            <a:r>
              <a:rPr lang="en-US" sz="2000" dirty="0">
                <a:cs typeface="Times New Roman" pitchFamily="18" charset="0"/>
                <a:sym typeface="Symbol"/>
              </a:rPr>
              <a:t>-- compute number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&lt; 0 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  <a:sym typeface="Symbol"/>
              </a:rPr>
              <a:t>fi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--</a:t>
            </a:r>
            <a:r>
              <a:rPr lang="en-US" sz="2000" dirty="0">
                <a:cs typeface="Times New Roman" pitchFamily="18" charset="0"/>
                <a:sym typeface="Symbol"/>
              </a:rPr>
              <a:t>    bits needed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 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1 0</a:t>
            </a:r>
            <a:r>
              <a:rPr lang="en-US" sz="2000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&lt;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l&gt;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/2	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-- </a:t>
            </a:r>
            <a:r>
              <a:rPr lang="en-US" sz="2000" dirty="0">
                <a:cs typeface="Times New Roman" pitchFamily="18" charset="0"/>
                <a:sym typeface="Symbol"/>
              </a:rPr>
              <a:t>append 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000" dirty="0">
                <a:cs typeface="Times New Roman" pitchFamily="18" charset="0"/>
                <a:sym typeface="Symbol"/>
              </a:rPr>
              <a:t> bit,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0</a:t>
            </a:r>
            <a:r>
              <a:rPr lang="en-US" sz="2000" dirty="0">
                <a:cs typeface="Times New Roman" pitchFamily="18" charset="0"/>
                <a:sym typeface="Symbol"/>
              </a:rPr>
              <a:t> bits,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		-- </a:t>
            </a:r>
            <a:r>
              <a:rPr lang="en-US" sz="2000" dirty="0">
                <a:cs typeface="Times New Roman" pitchFamily="18" charset="0"/>
                <a:sym typeface="Symbol"/>
              </a:rPr>
              <a:t>  encoded as an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r>
              <a:rPr lang="en-US" sz="2000" dirty="0">
                <a:cs typeface="Times New Roman" pitchFamily="18" charset="0"/>
                <a:sym typeface="Symbol"/>
              </a:rPr>
              <a:t> bit integer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dirty="0"/>
              <a:t>Key property: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pad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gives the number of bits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400" dirty="0">
                <a:sym typeface="Symbol"/>
              </a:rPr>
              <a:t>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</a:p>
          <a:p>
            <a:pPr>
              <a:buNone/>
            </a:pPr>
            <a:endParaRPr lang="en-US" sz="2400" dirty="0">
              <a:sym typeface="Symbol"/>
            </a:endParaRPr>
          </a:p>
          <a:p>
            <a:r>
              <a:rPr lang="en-US" sz="2400" dirty="0">
                <a:sym typeface="Symbol"/>
              </a:rPr>
              <a:t>This scheme makes it unambiguous where the message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sym typeface="Symbol"/>
              </a:rPr>
              <a:t> ends and where the padding ends</a:t>
            </a:r>
            <a:endParaRPr lang="en-US" sz="2400" dirty="0"/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Collision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00600"/>
          </a:xfrm>
        </p:spPr>
        <p:txBody>
          <a:bodyPr>
            <a:noAutofit/>
          </a:bodyPr>
          <a:lstStyle/>
          <a:p>
            <a:r>
              <a:rPr lang="en-US" sz="2400" dirty="0"/>
              <a:t>Why does collision resistance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compress</a:t>
            </a:r>
            <a:r>
              <a:rPr lang="en-US" sz="2400" dirty="0"/>
              <a:t> imply collision resistance of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-hash</a:t>
            </a:r>
            <a:r>
              <a:rPr lang="en-US" sz="2400" dirty="0"/>
              <a:t>?</a:t>
            </a:r>
          </a:p>
          <a:p>
            <a:r>
              <a:rPr lang="en-US" sz="2400" dirty="0">
                <a:sym typeface="Symbol"/>
              </a:rPr>
              <a:t>Suppose we can easily find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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400" dirty="0">
                <a:sym typeface="Symbol"/>
              </a:rPr>
              <a:t> with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md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-hash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 =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-hash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</a:p>
          <a:p>
            <a:r>
              <a:rPr lang="en-US" sz="2400" dirty="0"/>
              <a:t>Two cases: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-hash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-hash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) </a:t>
            </a:r>
            <a:r>
              <a:rPr lang="en-US" sz="2400" dirty="0">
                <a:sym typeface="Symbol"/>
              </a:rPr>
              <a:t>with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| = |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|,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. . .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 . . .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400" dirty="0">
                <a:sym typeface="Symbol"/>
              </a:rPr>
              <a:t> </a:t>
            </a:r>
          </a:p>
          <a:p>
            <a:r>
              <a:rPr lang="en-US" sz="2000" dirty="0">
                <a:sym typeface="Symbol"/>
              </a:rPr>
              <a:t>Case 1: Since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| = |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|</a:t>
            </a:r>
            <a:r>
              <a:rPr lang="en-US" sz="2000" dirty="0">
                <a:sym typeface="Symbol"/>
              </a:rPr>
              <a:t>, we know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000" dirty="0">
                <a:sym typeface="Symbol"/>
              </a:rPr>
              <a:t> and the last block (of padding) is the same 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000" dirty="0">
                <a:sym typeface="Symbol"/>
              </a:rPr>
              <a:t>). There must be some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1 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&lt;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>
                <a:sym typeface="Symbol"/>
              </a:rPr>
              <a:t> such that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  <a:r>
              <a:rPr lang="en-US" sz="2000" dirty="0">
                <a:sym typeface="Symbol"/>
              </a:rPr>
              <a:t> but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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000" dirty="0">
                <a:sym typeface="Symbol"/>
              </a:rPr>
              <a:t>. This contradicts the assumption it is hard to find collisions for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endParaRPr lang="en-US" sz="2000" dirty="0">
              <a:sym typeface="Symbol"/>
            </a:endParaRPr>
          </a:p>
          <a:p>
            <a:r>
              <a:rPr lang="en-US" sz="2000" dirty="0">
                <a:sym typeface="Symbol"/>
              </a:rPr>
              <a:t>Case 2: Since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|  |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|</a:t>
            </a:r>
            <a:r>
              <a:rPr lang="en-US" sz="2000" dirty="0">
                <a:sym typeface="Symbol"/>
              </a:rPr>
              <a:t> we know that the final (padding) blocks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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000" dirty="0">
                <a:sym typeface="Symbol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  <a:r>
              <a:rPr lang="en-US" sz="2000" dirty="0">
                <a:sym typeface="Symbol"/>
              </a:rPr>
              <a:t>, a contradiction since it is hard to find collisions for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endParaRPr lang="en-US" sz="2000" dirty="0"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63442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SHA-1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( 5a827999 || 6ed9eba1 || 8f1bbcdc || ca62c1dc,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Example: SHA-1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219200"/>
            <a:ext cx="7772400" cy="1569660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pad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512-bit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67452301 || efcdab89 || 98badcfe || 10325476 || c3d2e1f0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Symbol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-compress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767548"/>
            <a:ext cx="7772400" cy="3785652"/>
          </a:xfrm>
          <a:prstGeom prst="rect">
            <a:avLst/>
          </a:prstGeom>
          <a:solidFill>
            <a:schemeClr val="accent1">
              <a:lumMod val="9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-compress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17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80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( 1,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–8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–16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+20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+40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+60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do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80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20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)⋁((¬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41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80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fi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( 5,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( 30,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0400" y="16764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1C6"/>
                </a:solidFill>
                <a:latin typeface="+mn-lt"/>
              </a:rPr>
              <a:t>Merkle-Damgård</a:t>
            </a:r>
            <a:r>
              <a:rPr lang="en-US" dirty="0">
                <a:solidFill>
                  <a:srgbClr val="0071C6"/>
                </a:solidFill>
                <a:latin typeface="+mn-lt"/>
              </a:rPr>
              <a:t> construction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1066800" y="3276600"/>
            <a:ext cx="7924800" cy="646331"/>
            <a:chOff x="1066800" y="3352800"/>
            <a:chExt cx="7924800" cy="646331"/>
          </a:xfrm>
        </p:grpSpPr>
        <p:sp>
          <p:nvSpPr>
            <p:cNvPr id="11" name="Rectangle 10"/>
            <p:cNvSpPr/>
            <p:nvPr/>
          </p:nvSpPr>
          <p:spPr>
            <a:xfrm>
              <a:off x="1066800" y="3429000"/>
              <a:ext cx="6172200" cy="457200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39000" y="33528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Block cipher key schedule</a:t>
              </a:r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1066800" y="3810000"/>
            <a:ext cx="7924800" cy="2133600"/>
            <a:chOff x="1066800" y="3886200"/>
            <a:chExt cx="7924800" cy="2133600"/>
          </a:xfrm>
        </p:grpSpPr>
        <p:sp>
          <p:nvSpPr>
            <p:cNvPr id="14" name="Rectangle 13"/>
            <p:cNvSpPr/>
            <p:nvPr/>
          </p:nvSpPr>
          <p:spPr>
            <a:xfrm>
              <a:off x="1066800" y="3886200"/>
              <a:ext cx="6172200" cy="2133600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9000" y="465986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Block cipher</a:t>
              </a:r>
            </a:p>
          </p:txBody>
        </p:sp>
      </p:grpSp>
      <p:grpSp>
        <p:nvGrpSpPr>
          <p:cNvPr id="13" name="Group 18"/>
          <p:cNvGrpSpPr/>
          <p:nvPr/>
        </p:nvGrpSpPr>
        <p:grpSpPr>
          <a:xfrm>
            <a:off x="1066800" y="5105400"/>
            <a:ext cx="7848600" cy="1143000"/>
            <a:chOff x="1066800" y="5181600"/>
            <a:chExt cx="7848600" cy="1143000"/>
          </a:xfrm>
        </p:grpSpPr>
        <p:sp>
          <p:nvSpPr>
            <p:cNvPr id="17" name="Rectangle 16"/>
            <p:cNvSpPr/>
            <p:nvPr/>
          </p:nvSpPr>
          <p:spPr>
            <a:xfrm>
              <a:off x="1066800" y="6019800"/>
              <a:ext cx="6629400" cy="30480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39000" y="5181600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Davies-Meyer feed-forward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Structural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pre-image attacks</a:t>
            </a:r>
          </a:p>
          <a:p>
            <a:r>
              <a:rPr lang="en-US" dirty="0"/>
              <a:t>Random Mapping properties</a:t>
            </a:r>
          </a:p>
          <a:p>
            <a:r>
              <a:rPr lang="en-US" dirty="0"/>
              <a:t>Multi-block Differential Attacks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EE92D-DB93-43EB-91CF-52720C19D5B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200" dirty="0"/>
              <a:t>A Cryptographic Hash:  SHA-1</a:t>
            </a:r>
          </a:p>
        </p:txBody>
      </p:sp>
      <p:sp>
        <p:nvSpPr>
          <p:cNvPr id="40965" name="AutoShape 3"/>
          <p:cNvSpPr>
            <a:spLocks noChangeArrowheads="1"/>
          </p:cNvSpPr>
          <p:nvPr/>
        </p:nvSpPr>
        <p:spPr bwMode="auto">
          <a:xfrm>
            <a:off x="2743200" y="3276600"/>
            <a:ext cx="3657600" cy="1143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Compression</a:t>
            </a:r>
          </a:p>
          <a:p>
            <a:r>
              <a:rPr lang="en-US" sz="2400">
                <a:latin typeface="Arial" charset="0"/>
              </a:rPr>
              <a:t>Function</a:t>
            </a:r>
          </a:p>
        </p:txBody>
      </p:sp>
      <p:sp>
        <p:nvSpPr>
          <p:cNvPr id="40966" name="Line 4"/>
          <p:cNvSpPr>
            <a:spLocks noChangeShapeType="1"/>
          </p:cNvSpPr>
          <p:nvPr/>
        </p:nvSpPr>
        <p:spPr bwMode="auto">
          <a:xfrm>
            <a:off x="4572000" y="4419600"/>
            <a:ext cx="0" cy="114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3505200" y="5638800"/>
            <a:ext cx="21161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160-bit Output</a:t>
            </a:r>
          </a:p>
        </p:txBody>
      </p:sp>
      <p:sp>
        <p:nvSpPr>
          <p:cNvPr id="40968" name="Line 6"/>
          <p:cNvSpPr>
            <a:spLocks noChangeShapeType="1"/>
          </p:cNvSpPr>
          <p:nvPr/>
        </p:nvSpPr>
        <p:spPr bwMode="auto">
          <a:xfrm>
            <a:off x="5410200" y="2362200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Text Box 7"/>
          <p:cNvSpPr txBox="1">
            <a:spLocks noChangeArrowheads="1"/>
          </p:cNvSpPr>
          <p:nvPr/>
        </p:nvSpPr>
        <p:spPr bwMode="auto">
          <a:xfrm>
            <a:off x="4800600" y="1752600"/>
            <a:ext cx="187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512-bit Input</a:t>
            </a:r>
          </a:p>
        </p:txBody>
      </p:sp>
      <p:sp>
        <p:nvSpPr>
          <p:cNvPr id="40970" name="Line 8"/>
          <p:cNvSpPr>
            <a:spLocks noChangeShapeType="1"/>
          </p:cNvSpPr>
          <p:nvPr/>
        </p:nvSpPr>
        <p:spPr bwMode="auto">
          <a:xfrm>
            <a:off x="3733800" y="2743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9"/>
          <p:cNvSpPr>
            <a:spLocks noChangeShapeType="1"/>
          </p:cNvSpPr>
          <p:nvPr/>
        </p:nvSpPr>
        <p:spPr bwMode="auto">
          <a:xfrm flipH="1">
            <a:off x="2286000" y="2743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0"/>
          <p:cNvSpPr>
            <a:spLocks noChangeShapeType="1"/>
          </p:cNvSpPr>
          <p:nvPr/>
        </p:nvSpPr>
        <p:spPr bwMode="auto">
          <a:xfrm>
            <a:off x="2286000" y="2743200"/>
            <a:ext cx="0" cy="2133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1"/>
          <p:cNvSpPr>
            <a:spLocks noChangeShapeType="1"/>
          </p:cNvSpPr>
          <p:nvPr/>
        </p:nvSpPr>
        <p:spPr bwMode="auto">
          <a:xfrm>
            <a:off x="2286000" y="4876800"/>
            <a:ext cx="228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12"/>
          <p:cNvSpPr txBox="1">
            <a:spLocks noChangeArrowheads="1"/>
          </p:cNvSpPr>
          <p:nvPr/>
        </p:nvSpPr>
        <p:spPr bwMode="auto">
          <a:xfrm>
            <a:off x="2514600" y="1905000"/>
            <a:ext cx="21653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(IV ) – 160 bits</a:t>
            </a:r>
          </a:p>
        </p:txBody>
      </p:sp>
      <p:sp>
        <p:nvSpPr>
          <p:cNvPr id="40975" name="Line 13"/>
          <p:cNvSpPr>
            <a:spLocks noChangeShapeType="1"/>
          </p:cNvSpPr>
          <p:nvPr/>
        </p:nvSpPr>
        <p:spPr bwMode="auto">
          <a:xfrm flipV="1">
            <a:off x="3733800" y="2362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Text Box 14"/>
          <p:cNvSpPr txBox="1">
            <a:spLocks noChangeArrowheads="1"/>
          </p:cNvSpPr>
          <p:nvPr/>
        </p:nvSpPr>
        <p:spPr bwMode="auto">
          <a:xfrm>
            <a:off x="5746750" y="5634038"/>
            <a:ext cx="2559050" cy="27699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aseline="-25000" dirty="0">
                <a:latin typeface="Arial" charset="0"/>
              </a:rPr>
              <a:t>Slide by Josh Benaloh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Joux’s</a:t>
            </a:r>
            <a:r>
              <a:rPr lang="en-US" sz="4000" dirty="0">
                <a:solidFill>
                  <a:srgbClr val="0070C0"/>
                </a:solidFill>
              </a:rPr>
              <a:t> Multi-collision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Let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compress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{0,1}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 {0,1}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 {0,1}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/>
              <a:t> be a collision resistant compression function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/>
              <a:t> be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 bit message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By assumption we can find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 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>
                <a:sym typeface="Symbol"/>
              </a:rPr>
              <a:t> such that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  <a:r>
              <a:rPr lang="en-US" dirty="0">
                <a:sym typeface="Symbol"/>
              </a:rPr>
              <a:t> in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r>
              <a:rPr lang="en-US" dirty="0">
                <a:sym typeface="Symbol"/>
              </a:rPr>
              <a:t> operations</a:t>
            </a:r>
          </a:p>
          <a:p>
            <a:r>
              <a:rPr lang="en-US" dirty="0">
                <a:sym typeface="Symbol"/>
              </a:rPr>
              <a:t>Similarly we can</a:t>
            </a:r>
            <a:r>
              <a:rPr lang="en-US" dirty="0"/>
              <a:t> find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 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>
                <a:sym typeface="Symbol"/>
              </a:rPr>
              <a:t> such that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  <a:r>
              <a:rPr lang="en-US" dirty="0">
                <a:sym typeface="Symbol"/>
              </a:rPr>
              <a:t> in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r>
              <a:rPr lang="en-US" dirty="0">
                <a:sym typeface="Symbol"/>
              </a:rPr>
              <a:t> operations</a:t>
            </a:r>
          </a:p>
          <a:p>
            <a:r>
              <a:rPr lang="en-US" dirty="0">
                <a:sym typeface="Symbol"/>
              </a:rPr>
              <a:t>Therefore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>
                <a:sym typeface="Symbol"/>
              </a:rPr>
              <a:t>, and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sym typeface="Symbol"/>
              </a:rPr>
              <a:t> are </a:t>
            </a:r>
            <a:r>
              <a:rPr lang="en-US" b="1" dirty="0">
                <a:sym typeface="Symbol"/>
              </a:rPr>
              <a:t>three</a:t>
            </a:r>
            <a:r>
              <a:rPr lang="en-US" dirty="0">
                <a:sym typeface="Symbol"/>
              </a:rPr>
              <a:t> 2</a:t>
            </a:r>
            <a:r>
              <a:rPr lang="en-US" baseline="30000" dirty="0">
                <a:sym typeface="Symbol"/>
              </a:rPr>
              <a:t>nd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preimages</a:t>
            </a:r>
            <a:r>
              <a:rPr lang="en-US" dirty="0">
                <a:sym typeface="Symbol"/>
              </a:rPr>
              <a:t> of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>
                <a:sym typeface="Symbol"/>
              </a:rPr>
              <a:t> under </a:t>
            </a:r>
            <a:r>
              <a:rPr lang="en-US" dirty="0" err="1">
                <a:sym typeface="Symbol"/>
              </a:rPr>
              <a:t>md</a:t>
            </a:r>
            <a:r>
              <a:rPr lang="en-US" dirty="0">
                <a:sym typeface="Symbol"/>
              </a:rPr>
              <a:t>-hash that we have found in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+ 2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= 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/2+1</a:t>
            </a:r>
            <a:r>
              <a:rPr lang="en-US" dirty="0">
                <a:sym typeface="Symbol"/>
              </a:rPr>
              <a:t> operations instead of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</a:p>
          <a:p>
            <a:pPr>
              <a:buNone/>
            </a:pP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Clearly the attack can be extended to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>
                <a:sym typeface="Symbol"/>
              </a:rPr>
              <a:t> block messages to find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dirty="0">
                <a:sym typeface="Symbol"/>
              </a:rPr>
              <a:t> 2</a:t>
            </a:r>
            <a:r>
              <a:rPr lang="en-US" baseline="30000" dirty="0">
                <a:sym typeface="Symbol"/>
              </a:rPr>
              <a:t>nd</a:t>
            </a:r>
            <a:r>
              <a:rPr lang="en-US" dirty="0">
                <a:sym typeface="Symbol"/>
              </a:rPr>
              <a:t> pre-images in time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r>
              <a:rPr lang="en-US" dirty="0">
                <a:sym typeface="Symbol"/>
              </a:rPr>
              <a:t> instead of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</a:p>
          <a:p>
            <a:pPr>
              <a:buNone/>
            </a:pP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Conclusion: 2</a:t>
            </a:r>
            <a:r>
              <a:rPr lang="en-US" baseline="30000" dirty="0">
                <a:sym typeface="Symbol"/>
              </a:rPr>
              <a:t>nd</a:t>
            </a:r>
            <a:r>
              <a:rPr lang="en-US" dirty="0">
                <a:sym typeface="Symbol"/>
              </a:rPr>
              <a:t> pre-image resistance from the </a:t>
            </a:r>
            <a:r>
              <a:rPr lang="en-US" dirty="0" err="1">
                <a:sym typeface="Symbol"/>
              </a:rPr>
              <a:t>Merkle-Damgård</a:t>
            </a:r>
            <a:r>
              <a:rPr lang="en-US" dirty="0">
                <a:sym typeface="Symbol"/>
              </a:rPr>
              <a:t> construction is no stronger than collision resistance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Random Mapping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4648200"/>
          </a:xfrm>
        </p:spPr>
        <p:txBody>
          <a:bodyPr>
            <a:noAutofit/>
          </a:bodyPr>
          <a:lstStyle/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0070C0"/>
                </a:solidFill>
              </a:rPr>
              <a:t>random oracle </a:t>
            </a:r>
            <a:r>
              <a:rPr lang="en-US" sz="2000" dirty="0"/>
              <a:t>is a public random mapping</a:t>
            </a:r>
          </a:p>
          <a:p>
            <a:pPr lvl="1"/>
            <a:r>
              <a:rPr lang="en-US" sz="1800" dirty="0"/>
              <a:t>A random oracle returns a fixed length random string in response to any input</a:t>
            </a:r>
          </a:p>
          <a:p>
            <a:r>
              <a:rPr lang="en-US" sz="2000" dirty="0"/>
              <a:t>It is widely assumed in practice that hash functions behave like random oracles</a:t>
            </a:r>
          </a:p>
          <a:p>
            <a:r>
              <a:rPr lang="en-US" sz="2000" dirty="0"/>
              <a:t>Let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sz="2000" dirty="0">
                <a:sym typeface="Symbol"/>
              </a:rPr>
              <a:t>Then it is easy to see that</a:t>
            </a:r>
          </a:p>
          <a:p>
            <a:pPr marL="342900" lvl="2" indent="-342900" algn="ctr">
              <a:buNone/>
            </a:pP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-hash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pad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-hash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sym typeface="Symbol"/>
            </a:endParaRPr>
          </a:p>
          <a:p>
            <a:r>
              <a:rPr lang="en-US" sz="2000" dirty="0">
                <a:sym typeface="Symbol"/>
              </a:rPr>
              <a:t>If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hash</a:t>
            </a:r>
            <a:r>
              <a:rPr lang="en-US" sz="2000" dirty="0">
                <a:sym typeface="Symbol"/>
              </a:rPr>
              <a:t> acted like a random oracle, then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hash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 pad (m) 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000" dirty="0">
                <a:sym typeface="Symbol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hash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hash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000" dirty="0">
                <a:sym typeface="Symbol"/>
              </a:rPr>
              <a:t> should assume independent values</a:t>
            </a:r>
          </a:p>
          <a:p>
            <a:r>
              <a:rPr lang="en-US" sz="2000" dirty="0">
                <a:sym typeface="Symbol"/>
              </a:rPr>
              <a:t>This makes </a:t>
            </a:r>
            <a:r>
              <a:rPr lang="en-US" sz="2000" dirty="0" err="1">
                <a:sym typeface="Symbol"/>
              </a:rPr>
              <a:t>Merkle-Damgård</a:t>
            </a:r>
            <a:r>
              <a:rPr lang="en-US" sz="2000" dirty="0">
                <a:sym typeface="Symbol"/>
              </a:rPr>
              <a:t> hash functions hard to use in practice</a:t>
            </a:r>
          </a:p>
          <a:p>
            <a:pPr lvl="1"/>
            <a:r>
              <a:rPr lang="en-US" sz="2000" dirty="0">
                <a:sym typeface="Symbol"/>
              </a:rPr>
              <a:t>We don’t know that constructions using </a:t>
            </a:r>
            <a:r>
              <a:rPr lang="en-US" sz="2000" dirty="0" err="1">
                <a:sym typeface="Symbol"/>
              </a:rPr>
              <a:t>Merkle-Damgård</a:t>
            </a:r>
            <a:r>
              <a:rPr lang="en-US" sz="2000" dirty="0">
                <a:sym typeface="Symbol"/>
              </a:rPr>
              <a:t> hash functions deliver the security claimed</a:t>
            </a:r>
          </a:p>
          <a:p>
            <a:r>
              <a:rPr lang="en-US" sz="2000" dirty="0" err="1">
                <a:sym typeface="Symbol"/>
              </a:rPr>
              <a:t>Merkle-Damgård</a:t>
            </a:r>
            <a:r>
              <a:rPr lang="en-US" sz="2000" dirty="0">
                <a:sym typeface="Symbol"/>
              </a:rPr>
              <a:t> hash functions leak that they are iterative constructions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Random Oracles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D. Simon showed that random oracles cannot be instantiated</a:t>
            </a:r>
          </a:p>
          <a:p>
            <a:pPr lvl="1"/>
            <a:r>
              <a:rPr lang="en-US" sz="2000" dirty="0"/>
              <a:t>Random oracles assume an infinite world, so can always be distinguished from real-word constructions</a:t>
            </a:r>
          </a:p>
          <a:p>
            <a:endParaRPr lang="en-US" sz="2400" dirty="0"/>
          </a:p>
          <a:p>
            <a:r>
              <a:rPr lang="en-US" sz="2400" dirty="0"/>
              <a:t>Maurer introduced the notion of </a:t>
            </a:r>
            <a:r>
              <a:rPr lang="en-US" sz="2400" b="1" dirty="0" err="1">
                <a:solidFill>
                  <a:srgbClr val="0070C0"/>
                </a:solidFill>
              </a:rPr>
              <a:t>indifferentiability</a:t>
            </a:r>
            <a:r>
              <a:rPr lang="en-US" sz="2400" dirty="0"/>
              <a:t> to replace the notion of </a:t>
            </a:r>
            <a:r>
              <a:rPr lang="en-US" sz="2400" dirty="0" err="1"/>
              <a:t>distinguishability</a:t>
            </a:r>
            <a:r>
              <a:rPr lang="en-US" sz="2400" dirty="0"/>
              <a:t> when reasoning about hash functions</a:t>
            </a:r>
          </a:p>
          <a:p>
            <a:endParaRPr lang="en-US" sz="2400" dirty="0"/>
          </a:p>
          <a:p>
            <a:r>
              <a:rPr lang="en-US" sz="2400" dirty="0"/>
              <a:t>Collision resistance is not enough; hash functions should be </a:t>
            </a:r>
            <a:r>
              <a:rPr lang="en-US" sz="2400" dirty="0" err="1"/>
              <a:t>indifferentiable</a:t>
            </a:r>
            <a:r>
              <a:rPr lang="en-US" sz="2400" dirty="0"/>
              <a:t> from random oracles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Indifferentiability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39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Question: When can an iterated construction replace a monolithic construction?</a:t>
            </a:r>
          </a:p>
          <a:p>
            <a:r>
              <a:rPr lang="en-US" dirty="0"/>
              <a:t>Answer: When for every adversary a simulation environment exists wherein the adversary cannot distinguish the real construction from the monolithic construction operating in the simulation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6" name="Picture 6" descr="bsd%20linux%20devi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5276850"/>
            <a:ext cx="1295400" cy="971550"/>
          </a:xfrm>
          <a:prstGeom prst="rect">
            <a:avLst/>
          </a:prstGeom>
          <a:noFill/>
        </p:spPr>
      </p:pic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181600" y="3505200"/>
            <a:ext cx="3276600" cy="1600200"/>
            <a:chOff x="3264" y="1680"/>
            <a:chExt cx="2064" cy="1152"/>
          </a:xfrm>
        </p:grpSpPr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264" y="1680"/>
              <a:ext cx="2064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576" y="1776"/>
              <a:ext cx="1440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+mn-lt"/>
                </a:rPr>
                <a:t>Simulation Environment</a:t>
              </a:r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914400" y="3505200"/>
            <a:ext cx="2362200" cy="1447800"/>
            <a:chOff x="576" y="1728"/>
            <a:chExt cx="1488" cy="912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576" y="2304"/>
              <a:ext cx="1488" cy="336"/>
              <a:chOff x="912" y="2304"/>
              <a:chExt cx="1488" cy="336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1488" cy="33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984" y="2366"/>
                <a:ext cx="13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>
                    <a:latin typeface="+mn-lt"/>
                  </a:rPr>
                  <a:t>Iterated Construction</a:t>
                </a:r>
              </a:p>
            </p:txBody>
          </p: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600" y="1728"/>
              <a:ext cx="1440" cy="336"/>
              <a:chOff x="864" y="1728"/>
              <a:chExt cx="1440" cy="336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1440" cy="33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954" y="1800"/>
                <a:ext cx="126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Iterated Ideal Primitive</a:t>
                </a:r>
              </a:p>
            </p:txBody>
          </p:sp>
        </p:grp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5448300" y="4419600"/>
            <a:ext cx="2743200" cy="533400"/>
            <a:chOff x="2784" y="2304"/>
            <a:chExt cx="1728" cy="336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784" y="2304"/>
              <a:ext cx="1728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820" y="2366"/>
              <a:ext cx="16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+mn-lt"/>
                </a:rPr>
                <a:t>Monolithic Ideal Primitive</a:t>
              </a:r>
            </a:p>
          </p:txBody>
        </p:sp>
      </p:grpSp>
      <p:sp>
        <p:nvSpPr>
          <p:cNvPr id="20" name="Line 24"/>
          <p:cNvSpPr>
            <a:spLocks noChangeShapeType="1"/>
          </p:cNvSpPr>
          <p:nvPr/>
        </p:nvSpPr>
        <p:spPr bwMode="auto">
          <a:xfrm flipH="1" flipV="1">
            <a:off x="1981200" y="49530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 flipV="1">
            <a:off x="3124200" y="40386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 flipV="1">
            <a:off x="4343400" y="49530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 flipV="1">
            <a:off x="4419600" y="41148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Relationships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65759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Collision resistance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3800" y="15240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Random oracle</a:t>
            </a:r>
          </a:p>
        </p:txBody>
      </p:sp>
      <p:grpSp>
        <p:nvGrpSpPr>
          <p:cNvPr id="3" name="Group 31"/>
          <p:cNvGrpSpPr/>
          <p:nvPr/>
        </p:nvGrpSpPr>
        <p:grpSpPr>
          <a:xfrm>
            <a:off x="1447800" y="1831777"/>
            <a:ext cx="6019800" cy="2359222"/>
            <a:chOff x="1447800" y="1831777"/>
            <a:chExt cx="6019800" cy="2359222"/>
          </a:xfrm>
        </p:grpSpPr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rot="5400000">
              <a:off x="3906630" y="2496355"/>
              <a:ext cx="1329948" cy="792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6" idx="0"/>
            </p:cNvCxnSpPr>
            <p:nvPr/>
          </p:nvCxnSpPr>
          <p:spPr>
            <a:xfrm>
              <a:off x="5105400" y="2133600"/>
              <a:ext cx="2362200" cy="2057399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0"/>
            </p:cNvCxnSpPr>
            <p:nvPr/>
          </p:nvCxnSpPr>
          <p:spPr>
            <a:xfrm rot="10800000" flipV="1">
              <a:off x="1447800" y="2133599"/>
              <a:ext cx="2667000" cy="1524000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81400" y="365759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2</a:t>
            </a:r>
            <a:r>
              <a:rPr lang="en-US" sz="1400" baseline="30000" dirty="0">
                <a:latin typeface="+mn-lt"/>
              </a:rPr>
              <a:t>nd</a:t>
            </a:r>
            <a:r>
              <a:rPr lang="en-US" sz="1400" dirty="0">
                <a:latin typeface="+mn-lt"/>
              </a:rPr>
              <a:t> pre-image resistance</a:t>
            </a:r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>
            <a:off x="2286000" y="3919209"/>
            <a:ext cx="1295400" cy="1588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9400" y="419099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Pre-image resistance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33800" y="461146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Non-trivial compression</a:t>
            </a:r>
          </a:p>
        </p:txBody>
      </p:sp>
      <p:grpSp>
        <p:nvGrpSpPr>
          <p:cNvPr id="7" name="Group 30"/>
          <p:cNvGrpSpPr/>
          <p:nvPr/>
        </p:nvGrpSpPr>
        <p:grpSpPr>
          <a:xfrm>
            <a:off x="5257801" y="3581400"/>
            <a:ext cx="228600" cy="1676400"/>
            <a:chOff x="5257801" y="3581400"/>
            <a:chExt cx="228600" cy="16764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486400" y="3581400"/>
              <a:ext cx="1" cy="167640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5257801" y="5257799"/>
              <a:ext cx="228600" cy="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 rot="10800000">
            <a:off x="5257801" y="3581400"/>
            <a:ext cx="2286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86400" y="4494211"/>
            <a:ext cx="1295400" cy="1588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9600" y="4278867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+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Multi-block Differential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648200"/>
          </a:xfrm>
        </p:spPr>
        <p:txBody>
          <a:bodyPr>
            <a:noAutofit/>
          </a:bodyPr>
          <a:lstStyle/>
          <a:p>
            <a:r>
              <a:rPr lang="en-US" sz="2400" dirty="0"/>
              <a:t>Differential cryptanalysis was introduced to study block ciphers</a:t>
            </a:r>
          </a:p>
          <a:p>
            <a:r>
              <a:rPr lang="en-US" sz="2400" dirty="0"/>
              <a:t>Given a key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/>
              <a:t>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/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400" dirty="0">
                <a:sym typeface="Symbol"/>
              </a:rPr>
              <a:t> with difference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⨁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400" dirty="0">
                <a:sym typeface="Symbol"/>
              </a:rPr>
              <a:t>, what is the difference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)⨁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  <a:r>
              <a:rPr lang="en-US" sz="2400" dirty="0">
                <a:sym typeface="Symbol"/>
              </a:rPr>
              <a:t>?</a:t>
            </a:r>
          </a:p>
          <a:p>
            <a:r>
              <a:rPr lang="en-US" sz="2400" dirty="0">
                <a:sym typeface="Symbol"/>
              </a:rPr>
              <a:t>This often yields useful information about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dirty="0">
                <a:sym typeface="Symbol"/>
              </a:rPr>
              <a:t> and deep insight into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2400" dirty="0">
                <a:sym typeface="Symbol"/>
              </a:rPr>
              <a:t>’s structure</a:t>
            </a:r>
          </a:p>
          <a:p>
            <a:r>
              <a:rPr lang="en-US" sz="2400" dirty="0">
                <a:sym typeface="Symbol"/>
              </a:rPr>
              <a:t>Since compression functions for </a:t>
            </a:r>
            <a:r>
              <a:rPr lang="en-US" sz="2400" dirty="0" err="1">
                <a:sym typeface="Symbol"/>
              </a:rPr>
              <a:t>Merkle-Damgård</a:t>
            </a:r>
            <a:r>
              <a:rPr lang="en-US" sz="2400" dirty="0">
                <a:sym typeface="Symbol"/>
              </a:rPr>
              <a:t> hashing are based on block ciphers, there should be some way to extend differential cryptanalysis to hashing</a:t>
            </a:r>
          </a:p>
          <a:p>
            <a:pPr lvl="1"/>
            <a:r>
              <a:rPr lang="en-US" sz="2000" dirty="0">
                <a:sym typeface="Symbol"/>
              </a:rPr>
              <a:t>Since hashing is multi-block, we need some way to extend differential cryptanalysis to multi-block attacks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Multi-Block Technique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>
            <a:off x="4191000" y="1750874"/>
            <a:ext cx="1447800" cy="609600"/>
            <a:chOff x="3505200" y="1447800"/>
            <a:chExt cx="1447800" cy="609600"/>
          </a:xfrm>
        </p:grpSpPr>
        <p:sp>
          <p:nvSpPr>
            <p:cNvPr id="6" name="Rectangle 5"/>
            <p:cNvSpPr/>
            <p:nvPr/>
          </p:nvSpPr>
          <p:spPr>
            <a:xfrm>
              <a:off x="3505200" y="1447800"/>
              <a:ext cx="1447800" cy="609600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48100" y="1567934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IV</a:t>
              </a:r>
            </a:p>
          </p:txBody>
        </p:sp>
      </p:grpSp>
      <p:grpSp>
        <p:nvGrpSpPr>
          <p:cNvPr id="8" name="Group 14"/>
          <p:cNvGrpSpPr/>
          <p:nvPr/>
        </p:nvGrpSpPr>
        <p:grpSpPr>
          <a:xfrm>
            <a:off x="1905000" y="3274874"/>
            <a:ext cx="6019800" cy="609600"/>
            <a:chOff x="1828800" y="2971800"/>
            <a:chExt cx="6019800" cy="609600"/>
          </a:xfrm>
        </p:grpSpPr>
        <p:grpSp>
          <p:nvGrpSpPr>
            <p:cNvPr id="9" name="Group 8"/>
            <p:cNvGrpSpPr/>
            <p:nvPr/>
          </p:nvGrpSpPr>
          <p:grpSpPr>
            <a:xfrm>
              <a:off x="1828800" y="2971800"/>
              <a:ext cx="1447800" cy="609600"/>
              <a:chOff x="3505200" y="1447800"/>
              <a:chExt cx="1447800" cy="6096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05200" y="1447800"/>
                <a:ext cx="1447800" cy="609600"/>
              </a:xfrm>
              <a:prstGeom prst="rect">
                <a:avLst/>
              </a:prstGeom>
              <a:solidFill>
                <a:schemeClr val="accent1">
                  <a:alpha val="6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848100" y="1567934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00800" y="2971800"/>
              <a:ext cx="1447800" cy="609600"/>
              <a:chOff x="3505200" y="1447800"/>
              <a:chExt cx="1447800" cy="6096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505200" y="1447800"/>
                <a:ext cx="1447800" cy="609600"/>
              </a:xfrm>
              <a:prstGeom prst="rect">
                <a:avLst/>
              </a:prstGeom>
              <a:solidFill>
                <a:schemeClr val="accent1">
                  <a:alpha val="6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48100" y="1567934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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>
            <a:off x="4191000" y="4875074"/>
            <a:ext cx="1447800" cy="609600"/>
            <a:chOff x="3505200" y="1447800"/>
            <a:chExt cx="1447800" cy="609600"/>
          </a:xfrm>
        </p:grpSpPr>
        <p:sp>
          <p:nvSpPr>
            <p:cNvPr id="17" name="Rectangle 16"/>
            <p:cNvSpPr/>
            <p:nvPr/>
          </p:nvSpPr>
          <p:spPr>
            <a:xfrm>
              <a:off x="3505200" y="1447800"/>
              <a:ext cx="1447800" cy="609600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48100" y="1567934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result</a:t>
              </a:r>
            </a:p>
          </p:txBody>
        </p:sp>
      </p:grpSp>
      <p:grpSp>
        <p:nvGrpSpPr>
          <p:cNvPr id="16" name="Group 35"/>
          <p:cNvGrpSpPr/>
          <p:nvPr/>
        </p:nvGrpSpPr>
        <p:grpSpPr>
          <a:xfrm>
            <a:off x="2667000" y="2362200"/>
            <a:ext cx="4572000" cy="914400"/>
            <a:chOff x="2628900" y="2360474"/>
            <a:chExt cx="4572000" cy="914400"/>
          </a:xfrm>
        </p:grpSpPr>
        <p:cxnSp>
          <p:nvCxnSpPr>
            <p:cNvPr id="20" name="Straight Arrow Connector 19"/>
            <p:cNvCxnSpPr>
              <a:endCxn id="10" idx="0"/>
            </p:cNvCxnSpPr>
            <p:nvPr/>
          </p:nvCxnSpPr>
          <p:spPr>
            <a:xfrm flipH="1">
              <a:off x="2628900" y="2360474"/>
              <a:ext cx="1600200" cy="9144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3" idx="0"/>
            </p:cNvCxnSpPr>
            <p:nvPr/>
          </p:nvCxnSpPr>
          <p:spPr>
            <a:xfrm>
              <a:off x="5600700" y="2360474"/>
              <a:ext cx="1600200" cy="9144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086100" y="2817674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+mn-lt"/>
                <a:cs typeface="Times New Roman" pitchFamily="18" charset="0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</a:rPr>
              <a:t>IV</a:t>
            </a:r>
            <a:r>
              <a:rPr lang="en-US" sz="1400" dirty="0">
                <a:latin typeface="+mn-lt"/>
                <a:cs typeface="Times New Roman" pitchFamily="18" charset="0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</a:rPr>
              <a:t>m</a:t>
            </a:r>
            <a:r>
              <a:rPr lang="en-US" sz="1400" dirty="0">
                <a:latin typeface="+mn-lt"/>
                <a:cs typeface="Times New Roman" pitchFamily="18" charset="0"/>
              </a:rPr>
              <a:t>) 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IV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m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)</a:t>
            </a:r>
            <a:endParaRPr lang="en-US" sz="1400" dirty="0">
              <a:latin typeface="+mn-lt"/>
              <a:cs typeface="Times New Roman" pitchFamily="18" charset="0"/>
            </a:endParaRPr>
          </a:p>
        </p:txBody>
      </p:sp>
      <p:grpSp>
        <p:nvGrpSpPr>
          <p:cNvPr id="19" name="Group 36"/>
          <p:cNvGrpSpPr/>
          <p:nvPr/>
        </p:nvGrpSpPr>
        <p:grpSpPr>
          <a:xfrm>
            <a:off x="2590800" y="3886200"/>
            <a:ext cx="4572000" cy="990600"/>
            <a:chOff x="2628900" y="3884474"/>
            <a:chExt cx="4572000" cy="990600"/>
          </a:xfrm>
        </p:grpSpPr>
        <p:cxnSp>
          <p:nvCxnSpPr>
            <p:cNvPr id="26" name="Straight Arrow Connector 25"/>
            <p:cNvCxnSpPr>
              <a:stCxn id="13" idx="2"/>
            </p:cNvCxnSpPr>
            <p:nvPr/>
          </p:nvCxnSpPr>
          <p:spPr>
            <a:xfrm flipH="1">
              <a:off x="5600700" y="3884474"/>
              <a:ext cx="1600200" cy="9906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0" idx="2"/>
            </p:cNvCxnSpPr>
            <p:nvPr/>
          </p:nvCxnSpPr>
          <p:spPr>
            <a:xfrm>
              <a:off x="2628900" y="3884474"/>
              <a:ext cx="1600200" cy="9906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086100" y="4048542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+mn-lt"/>
                <a:cs typeface="Times New Roman" pitchFamily="18" charset="0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</a:rPr>
              <a:t>h</a:t>
            </a:r>
            <a:r>
              <a:rPr lang="en-US" sz="1400" dirty="0">
                <a:latin typeface="+mn-lt"/>
                <a:cs typeface="Times New Roman" pitchFamily="18" charset="0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</a:rPr>
              <a:t>n</a:t>
            </a:r>
            <a:r>
              <a:rPr lang="en-US" sz="1400" dirty="0">
                <a:latin typeface="+mn-lt"/>
                <a:cs typeface="Times New Roman" pitchFamily="18" charset="0"/>
              </a:rPr>
              <a:t>) 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=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,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)</a:t>
            </a:r>
            <a:endParaRPr lang="en-US" sz="1400" dirty="0">
              <a:latin typeface="+mn-lt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7700" y="1827074"/>
            <a:ext cx="2552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Step 1. Find a </a:t>
            </a:r>
            <a:r>
              <a:rPr lang="en-US" sz="1100" b="1" dirty="0">
                <a:solidFill>
                  <a:srgbClr val="0070C0"/>
                </a:solidFill>
                <a:latin typeface="+mn-lt"/>
              </a:rPr>
              <a:t>near collision</a:t>
            </a:r>
            <a:r>
              <a:rPr lang="en-US" sz="1100" dirty="0">
                <a:latin typeface="+mn-lt"/>
              </a:rPr>
              <a:t> </a:t>
            </a:r>
            <a:r>
              <a:rPr lang="en-US" sz="1100" i="1" dirty="0">
                <a:latin typeface="+mn-lt"/>
                <a:cs typeface="Times New Roman" pitchFamily="18" charset="0"/>
              </a:rPr>
              <a:t>m 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 </a:t>
            </a:r>
            <a:r>
              <a:rPr lang="en-US" sz="1100" i="1" dirty="0">
                <a:latin typeface="+mn-lt"/>
                <a:cs typeface="Times New Roman" pitchFamily="18" charset="0"/>
                <a:sym typeface="Symbol"/>
              </a:rPr>
              <a:t>m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 </a:t>
            </a:r>
            <a:r>
              <a:rPr lang="en-US" sz="1100" dirty="0">
                <a:latin typeface="+mn-lt"/>
              </a:rPr>
              <a:t>producing a designated output difference </a:t>
            </a:r>
            <a:r>
              <a:rPr lang="en-US" sz="1100" i="1" dirty="0">
                <a:latin typeface="+mn-lt"/>
                <a:cs typeface="Times New Roman" pitchFamily="18" charset="0"/>
              </a:rPr>
              <a:t>h</a:t>
            </a:r>
            <a:r>
              <a:rPr lang="en-US" sz="1100" dirty="0">
                <a:latin typeface="+mn-lt"/>
                <a:cs typeface="Times New Roman" pitchFamily="18" charset="0"/>
              </a:rPr>
              <a:t> 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1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</a:t>
            </a:r>
            <a:endParaRPr lang="en-US" sz="1100" dirty="0">
              <a:latin typeface="+mn-lt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4198203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Step 2. Find a </a:t>
            </a:r>
            <a:r>
              <a:rPr lang="en-US" sz="1200" b="1" dirty="0">
                <a:solidFill>
                  <a:srgbClr val="0070C0"/>
                </a:solidFill>
                <a:latin typeface="+mn-lt"/>
              </a:rPr>
              <a:t>pseudo collision</a:t>
            </a:r>
            <a:r>
              <a:rPr lang="en-US" sz="1200" dirty="0">
                <a:latin typeface="+mn-lt"/>
              </a:rPr>
              <a:t> </a:t>
            </a:r>
            <a:r>
              <a:rPr lang="en-US" sz="1200" i="1" dirty="0">
                <a:latin typeface="+mn-lt"/>
                <a:cs typeface="Times New Roman" pitchFamily="18" charset="0"/>
              </a:rPr>
              <a:t>n 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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</a:rPr>
              <a:t> from a designated input difference </a:t>
            </a:r>
            <a:r>
              <a:rPr lang="en-US" sz="1200" i="1" dirty="0">
                <a:latin typeface="+mn-lt"/>
                <a:cs typeface="Times New Roman" pitchFamily="18" charset="0"/>
              </a:rPr>
              <a:t>h</a:t>
            </a:r>
            <a:r>
              <a:rPr lang="en-US" sz="1200" dirty="0">
                <a:latin typeface="+mn-lt"/>
                <a:cs typeface="Times New Roman" pitchFamily="18" charset="0"/>
              </a:rPr>
              <a:t> 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</a:rPr>
              <a:t> producing the same result</a:t>
            </a:r>
            <a:endParaRPr lang="en-US" sz="1200" dirty="0">
              <a:latin typeface="+mn-lt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19400" y="5802868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+mn-lt"/>
                <a:cs typeface="Times New Roman" pitchFamily="18" charset="0"/>
              </a:rPr>
              <a:t>m n</a:t>
            </a:r>
            <a:r>
              <a:rPr lang="en-US" sz="1200" dirty="0">
                <a:latin typeface="+mn-lt"/>
              </a:rPr>
              <a:t> and </a:t>
            </a:r>
            <a:r>
              <a:rPr lang="en-US" sz="1200" i="1" dirty="0">
                <a:latin typeface="+mn-lt"/>
                <a:cs typeface="Times New Roman" pitchFamily="18" charset="0"/>
              </a:rPr>
              <a:t>m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  <a:sym typeface="Symbol"/>
              </a:rPr>
              <a:t> are colliding messages when successful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/>
      <p:bldP spid="34" grpId="0"/>
      <p:bldP spid="35" grpId="0"/>
      <p:bldP spid="3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Wang’s Attack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800600"/>
          </a:xfrm>
        </p:spPr>
        <p:txBody>
          <a:bodyPr>
            <a:noAutofit/>
          </a:bodyPr>
          <a:lstStyle/>
          <a:p>
            <a:r>
              <a:rPr lang="en-US" sz="2400" dirty="0"/>
              <a:t>In 2004 </a:t>
            </a:r>
            <a:r>
              <a:rPr lang="en-US" sz="2400" dirty="0" err="1"/>
              <a:t>Xiayuan</a:t>
            </a:r>
            <a:r>
              <a:rPr lang="en-US" sz="2400" dirty="0"/>
              <a:t> Wang applied the multi-block technique to break the collision resistance of MD4, MD5, and Ripe-MD</a:t>
            </a:r>
          </a:p>
          <a:p>
            <a:pPr lvl="1"/>
            <a:r>
              <a:rPr lang="en-US" sz="2000" dirty="0"/>
              <a:t>In 2009 their attack was extended to forge the certificate of real CA that supported MD5</a:t>
            </a:r>
          </a:p>
          <a:p>
            <a:r>
              <a:rPr lang="en-US" sz="2400" dirty="0"/>
              <a:t>In 2005 Wang and colleagues used the technique to defeat the collision resistance of SHA-1</a:t>
            </a:r>
          </a:p>
          <a:p>
            <a:pPr lvl="1"/>
            <a:r>
              <a:rPr lang="en-US" sz="2000" dirty="0"/>
              <a:t>They showed a collision could be found at cost 2</a:t>
            </a:r>
            <a:r>
              <a:rPr lang="en-US" sz="2000" baseline="30000" dirty="0"/>
              <a:t>62</a:t>
            </a:r>
            <a:r>
              <a:rPr lang="en-US" sz="2000" dirty="0"/>
              <a:t> instead of 2</a:t>
            </a:r>
            <a:r>
              <a:rPr lang="en-US" sz="2000" baseline="30000" dirty="0"/>
              <a:t>80</a:t>
            </a:r>
            <a:r>
              <a:rPr lang="en-US" sz="2000" dirty="0"/>
              <a:t> operations</a:t>
            </a:r>
            <a:endParaRPr lang="en-US" sz="2400" dirty="0"/>
          </a:p>
          <a:p>
            <a:r>
              <a:rPr lang="en-US" sz="2400" dirty="0"/>
              <a:t>These attacks caused deep trauma and introspection in the crypto community</a:t>
            </a:r>
          </a:p>
          <a:p>
            <a:pPr lvl="1"/>
            <a:r>
              <a:rPr lang="en-US" sz="2000" dirty="0"/>
              <a:t>“Do we know what a hash function is?”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685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SHA-1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( 5a827999 || 6ed9eba1 || 8f1bbcdc || ca62c1dc,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What Went Wrong?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843748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-comp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17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80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( 1,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–8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–16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+20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+40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+60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do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80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20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)⋁((¬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41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80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fi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( 5,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( 30,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2954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pad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512-bit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67452301 || efcdab89 || 98badcfe || 10325476 || c3d2e1f0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Symbol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-comp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34"/>
          <p:cNvGrpSpPr/>
          <p:nvPr/>
        </p:nvGrpSpPr>
        <p:grpSpPr>
          <a:xfrm>
            <a:off x="2133600" y="5257800"/>
            <a:ext cx="5410200" cy="381000"/>
            <a:chOff x="2133600" y="5257800"/>
            <a:chExt cx="5410200" cy="381000"/>
          </a:xfrm>
        </p:grpSpPr>
        <p:sp>
          <p:nvSpPr>
            <p:cNvPr id="10" name="Oval 9"/>
            <p:cNvSpPr/>
            <p:nvPr/>
          </p:nvSpPr>
          <p:spPr>
            <a:xfrm>
              <a:off x="2133600" y="5257800"/>
              <a:ext cx="31242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0" y="5263634"/>
              <a:ext cx="2209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1C6"/>
                  </a:solidFill>
                  <a:latin typeface="+mn-lt"/>
                </a:rPr>
                <a:t>Poor diffusion</a:t>
              </a:r>
              <a:endParaRPr lang="en-US" sz="1600" b="1" dirty="0">
                <a:solidFill>
                  <a:srgbClr val="0071C6"/>
                </a:solidFill>
                <a:latin typeface="+mn-lt"/>
              </a:endParaRPr>
            </a:p>
          </p:txBody>
        </p:sp>
      </p:grpSp>
      <p:grpSp>
        <p:nvGrpSpPr>
          <p:cNvPr id="9" name="Group 33"/>
          <p:cNvGrpSpPr/>
          <p:nvPr/>
        </p:nvGrpSpPr>
        <p:grpSpPr>
          <a:xfrm>
            <a:off x="1066800" y="3124200"/>
            <a:ext cx="8001000" cy="1815882"/>
            <a:chOff x="1066800" y="3124200"/>
            <a:chExt cx="8001000" cy="1815882"/>
          </a:xfrm>
        </p:grpSpPr>
        <p:sp>
          <p:nvSpPr>
            <p:cNvPr id="13" name="Oval 12"/>
            <p:cNvSpPr/>
            <p:nvPr/>
          </p:nvSpPr>
          <p:spPr>
            <a:xfrm>
              <a:off x="1066800" y="3276600"/>
              <a:ext cx="6096000" cy="76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62800" y="3124200"/>
              <a:ext cx="1905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1C6"/>
                  </a:solidFill>
                  <a:latin typeface="+mn-lt"/>
                </a:rPr>
                <a:t>Key schedule doesn’t resist related key attacks or compensate for cipher’s poor diffusion</a:t>
              </a:r>
              <a:endParaRPr lang="en-US" sz="1600" b="1" dirty="0">
                <a:solidFill>
                  <a:srgbClr val="0071C6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Discussion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76800"/>
          </a:xfrm>
        </p:spPr>
        <p:txBody>
          <a:bodyPr>
            <a:noAutofit/>
          </a:bodyPr>
          <a:lstStyle/>
          <a:p>
            <a:r>
              <a:rPr lang="en-US" sz="2400" dirty="0"/>
              <a:t>Davies-Meyer elevates the importance of related key attacks in block cipher designs, because the attacker has control over differences between encryption key</a:t>
            </a:r>
          </a:p>
          <a:p>
            <a:pPr lvl="1"/>
            <a:r>
              <a:rPr lang="en-US" sz="2000" dirty="0"/>
              <a:t>The block being hashed is the encryption key</a:t>
            </a:r>
          </a:p>
          <a:p>
            <a:pPr lvl="1"/>
            <a:r>
              <a:rPr lang="en-US" sz="2000" dirty="0"/>
              <a:t>The attacks exploit the fact that making small changes in one block can be canceled by a later block</a:t>
            </a:r>
          </a:p>
          <a:p>
            <a:r>
              <a:rPr lang="en-US" sz="2400" dirty="0"/>
              <a:t>We have learned that hash functions and block ciphers are attacked in similar ways</a:t>
            </a:r>
          </a:p>
          <a:p>
            <a:pPr lvl="1"/>
            <a:r>
              <a:rPr lang="en-US" sz="2000" dirty="0"/>
              <a:t>No longer surprising, given how hash function have been built</a:t>
            </a:r>
            <a:endParaRPr lang="en-US" dirty="0"/>
          </a:p>
          <a:p>
            <a:r>
              <a:rPr lang="en-US" sz="2400" dirty="0"/>
              <a:t>All of the state-of-the-art design techniques for design and validation of block ciphers should be applied to hash function designs</a:t>
            </a:r>
          </a:p>
          <a:p>
            <a:pPr lvl="1"/>
            <a:r>
              <a:rPr lang="en-US" sz="2000" dirty="0"/>
              <a:t>e.g., show that every input bit flows to every output bit after a few rounds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JLM 20101208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229600" cy="838200"/>
          </a:xfrm>
        </p:spPr>
        <p:txBody>
          <a:bodyPr/>
          <a:lstStyle/>
          <a:p>
            <a:r>
              <a:rPr lang="en-US" sz="3600" dirty="0"/>
              <a:t>SHA-1:  State and message schedule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029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Compression function takes 160-bit state and 512 bit input and produces new 160 bit state (one </a:t>
            </a:r>
            <a:r>
              <a:rPr lang="en-US" sz="2000" dirty="0" err="1"/>
              <a:t>Merkle</a:t>
            </a:r>
            <a:r>
              <a:rPr lang="en-US" sz="2000" dirty="0"/>
              <a:t> </a:t>
            </a:r>
            <a:r>
              <a:rPr lang="en-US" sz="2000" dirty="0" err="1"/>
              <a:t>Damgard</a:t>
            </a:r>
            <a:r>
              <a:rPr lang="en-US" sz="2000" dirty="0"/>
              <a:t> round)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512-bit message input block: 16 32-bit words (M</a:t>
            </a:r>
            <a:r>
              <a:rPr lang="en-US" sz="2000" baseline="-25000" dirty="0"/>
              <a:t>0</a:t>
            </a:r>
            <a:r>
              <a:rPr lang="en-US" sz="2000" dirty="0"/>
              <a:t>, …, M</a:t>
            </a:r>
            <a:r>
              <a:rPr lang="en-US" sz="2000" baseline="-25000" dirty="0"/>
              <a:t>15</a:t>
            </a:r>
            <a:r>
              <a:rPr lang="en-US" sz="2000" dirty="0"/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Compression consists of 80 rounds 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Each round uses one 32 bit word derived  from input block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Message expansion algorithm produces subsequent rounds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Symbol" pitchFamily="18" charset="2"/>
              </a:rPr>
              <a:t>t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=M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, 0≤t&lt;16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W</a:t>
            </a:r>
            <a:r>
              <a:rPr lang="en-US" sz="2000" baseline="-25000" dirty="0">
                <a:sym typeface="Symbol" pitchFamily="18" charset="2"/>
              </a:rPr>
              <a:t>t</a:t>
            </a:r>
            <a:r>
              <a:rPr lang="en-US" sz="2000" dirty="0">
                <a:sym typeface="Symbol" pitchFamily="18" charset="2"/>
              </a:rPr>
              <a:t>= (W</a:t>
            </a:r>
            <a:r>
              <a:rPr lang="en-US" sz="2000" baseline="-25000" dirty="0">
                <a:sym typeface="Symbol" pitchFamily="18" charset="2"/>
              </a:rPr>
              <a:t>t-3</a:t>
            </a:r>
            <a:r>
              <a:rPr lang="en-US" sz="2000" dirty="0">
                <a:sym typeface="Symbol" pitchFamily="18" charset="2"/>
              </a:rPr>
              <a:t>⨁W</a:t>
            </a:r>
            <a:r>
              <a:rPr lang="en-US" sz="2000" baseline="-25000" dirty="0">
                <a:sym typeface="Symbol" pitchFamily="18" charset="2"/>
              </a:rPr>
              <a:t>t-8</a:t>
            </a:r>
            <a:r>
              <a:rPr lang="en-US" sz="2000" dirty="0">
                <a:sym typeface="Symbol" pitchFamily="18" charset="2"/>
              </a:rPr>
              <a:t>⨁W</a:t>
            </a:r>
            <a:r>
              <a:rPr lang="en-US" sz="2000" baseline="-25000" dirty="0">
                <a:sym typeface="Symbol" pitchFamily="18" charset="2"/>
              </a:rPr>
              <a:t>t-14</a:t>
            </a:r>
            <a:r>
              <a:rPr lang="en-US" sz="2000" dirty="0">
                <a:sym typeface="Symbol" pitchFamily="18" charset="2"/>
              </a:rPr>
              <a:t>⨁W</a:t>
            </a:r>
            <a:r>
              <a:rPr lang="en-US" sz="2000" baseline="-25000" dirty="0">
                <a:sym typeface="Symbol" pitchFamily="18" charset="2"/>
              </a:rPr>
              <a:t>t-16</a:t>
            </a:r>
            <a:r>
              <a:rPr lang="en-US" sz="2000" dirty="0">
                <a:sym typeface="Symbol" pitchFamily="18" charset="2"/>
              </a:rPr>
              <a:t>)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&lt;&lt;&lt;1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16≤t&lt;80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Structure of round is same for all 80 rounds:</a:t>
            </a:r>
          </a:p>
          <a:p>
            <a:pPr marL="1847850" lvl="3" indent="-533400">
              <a:spcBef>
                <a:spcPts val="200"/>
              </a:spcBef>
              <a:buNone/>
            </a:pPr>
            <a:r>
              <a:rPr lang="en-US" dirty="0">
                <a:sym typeface="Symbol" pitchFamily="18" charset="2"/>
              </a:rPr>
              <a:t>X= (a&lt;&lt;&lt;5)+f</a:t>
            </a:r>
            <a:r>
              <a:rPr lang="en-US" baseline="-25000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(b,c,d)+e+W</a:t>
            </a:r>
            <a:r>
              <a:rPr lang="en-US" baseline="-25000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+K</a:t>
            </a:r>
            <a:r>
              <a:rPr lang="en-US" baseline="-25000" dirty="0">
                <a:sym typeface="Symbol" pitchFamily="18" charset="2"/>
              </a:rPr>
              <a:t>t</a:t>
            </a:r>
            <a:endParaRPr lang="en-US" dirty="0">
              <a:sym typeface="Symbol" pitchFamily="18" charset="2"/>
            </a:endParaRPr>
          </a:p>
          <a:p>
            <a:pPr marL="1847850" lvl="3" indent="-533400">
              <a:spcBef>
                <a:spcPts val="200"/>
              </a:spcBef>
              <a:buNone/>
            </a:pPr>
            <a:r>
              <a:rPr lang="en-US" dirty="0">
                <a:sym typeface="Symbol" pitchFamily="18" charset="2"/>
              </a:rPr>
              <a:t>E= </a:t>
            </a:r>
            <a:r>
              <a:rPr lang="en-US" dirty="0" err="1"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; </a:t>
            </a:r>
            <a:r>
              <a:rPr lang="en-US" dirty="0" err="1"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=</a:t>
            </a:r>
            <a:r>
              <a:rPr lang="en-US" dirty="0" err="1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; </a:t>
            </a:r>
            <a:r>
              <a:rPr lang="en-US" dirty="0" err="1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err="1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&lt;&lt;&lt;30; </a:t>
            </a:r>
            <a:r>
              <a:rPr lang="en-US" dirty="0" err="1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=a; a= </a:t>
            </a:r>
            <a:r>
              <a:rPr lang="en-US" dirty="0" err="1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;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sym typeface="Symbol" pitchFamily="18" charset="2"/>
              </a:rPr>
              <a:t>      Three f</a:t>
            </a:r>
            <a:r>
              <a:rPr lang="en-US" sz="2000" baseline="-25000" dirty="0">
                <a:sym typeface="Symbol" pitchFamily="18" charset="2"/>
              </a:rPr>
              <a:t>t</a:t>
            </a:r>
            <a:r>
              <a:rPr lang="en-US" sz="2000" dirty="0">
                <a:sym typeface="Symbol" pitchFamily="18" charset="2"/>
              </a:rPr>
              <a:t> functions.  First used in rounds 0 through 19,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sym typeface="Symbol" pitchFamily="18" charset="2"/>
              </a:rPr>
              <a:t>      Second used in rounds 20 through 39.   Third used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sym typeface="Symbol" pitchFamily="18" charset="2"/>
              </a:rPr>
              <a:t>      in rounds 40-59.  First reused in rounds 60-79</a:t>
            </a:r>
          </a:p>
          <a:p>
            <a:pPr lvl="2"/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</a:t>
            </a:r>
            <a:r>
              <a:rPr lang="en-US" sz="4000" dirty="0" err="1">
                <a:solidFill>
                  <a:srgbClr val="0070C0"/>
                </a:solidFill>
              </a:rPr>
              <a:t>Merkle-Damgård</a:t>
            </a:r>
            <a:r>
              <a:rPr lang="en-US" sz="4000" dirty="0">
                <a:solidFill>
                  <a:srgbClr val="0070C0"/>
                </a:solidFill>
              </a:rPr>
              <a:t>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458200" cy="5334000"/>
          </a:xfrm>
        </p:spPr>
        <p:txBody>
          <a:bodyPr>
            <a:noAutofit/>
          </a:bodyPr>
          <a:lstStyle/>
          <a:p>
            <a:r>
              <a:rPr lang="en-US" sz="2400" dirty="0" err="1"/>
              <a:t>Merkle-Damgård</a:t>
            </a:r>
            <a:r>
              <a:rPr lang="en-US" sz="2400" dirty="0"/>
              <a:t> theory finally puts collision resistance, 2</a:t>
            </a:r>
            <a:r>
              <a:rPr lang="en-US" sz="2400" baseline="30000" dirty="0"/>
              <a:t>nd</a:t>
            </a:r>
            <a:r>
              <a:rPr lang="en-US" sz="2400" dirty="0"/>
              <a:t> pre-image resistance, and pre-image resistance on a firm foundation</a:t>
            </a:r>
          </a:p>
          <a:p>
            <a:r>
              <a:rPr lang="en-US" sz="2400" dirty="0" err="1"/>
              <a:t>Merkle-Damgård</a:t>
            </a:r>
            <a:r>
              <a:rPr lang="en-US" sz="2400" dirty="0"/>
              <a:t> 2</a:t>
            </a:r>
            <a:r>
              <a:rPr lang="en-US" sz="2400" baseline="30000" dirty="0"/>
              <a:t>nd</a:t>
            </a:r>
            <a:r>
              <a:rPr lang="en-US" sz="2400" dirty="0"/>
              <a:t> pre-image is much weaker than anticipated</a:t>
            </a:r>
          </a:p>
          <a:p>
            <a:r>
              <a:rPr lang="en-US" sz="2400" dirty="0" err="1"/>
              <a:t>Merkle-Damgård</a:t>
            </a:r>
            <a:r>
              <a:rPr lang="en-US" sz="2400" dirty="0"/>
              <a:t> hash functions do not act like random oracles</a:t>
            </a:r>
          </a:p>
          <a:p>
            <a:pPr lvl="1"/>
            <a:r>
              <a:rPr lang="en-US" sz="2000" dirty="0"/>
              <a:t>So we don’t know many of our constructions are safe</a:t>
            </a:r>
          </a:p>
          <a:p>
            <a:r>
              <a:rPr lang="en-US" sz="2400" dirty="0"/>
              <a:t>The Multi-block technique appears to threaten </a:t>
            </a:r>
            <a:r>
              <a:rPr lang="en-US" sz="2400" dirty="0" err="1"/>
              <a:t>Merkle-Damgård</a:t>
            </a:r>
            <a:r>
              <a:rPr lang="en-US" sz="2400" dirty="0"/>
              <a:t> designs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12192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SHA-3 and Modern Hash Function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153400" cy="4343400"/>
          </a:xfrm>
        </p:spPr>
        <p:txBody>
          <a:bodyPr/>
          <a:lstStyle/>
          <a:p>
            <a:r>
              <a:rPr lang="en-US" sz="2400" dirty="0"/>
              <a:t>The SHA-3 competition</a:t>
            </a:r>
          </a:p>
          <a:p>
            <a:r>
              <a:rPr lang="en-US" sz="2400" dirty="0"/>
              <a:t>HAIFA</a:t>
            </a:r>
          </a:p>
          <a:p>
            <a:r>
              <a:rPr lang="en-US" sz="2400" dirty="0"/>
              <a:t>Domain Switching</a:t>
            </a:r>
          </a:p>
          <a:p>
            <a:r>
              <a:rPr lang="en-US" sz="2400" dirty="0"/>
              <a:t>The Sponge Construction</a:t>
            </a:r>
          </a:p>
          <a:p>
            <a:r>
              <a:rPr lang="en-US" sz="2400" dirty="0"/>
              <a:t>And the winner is . .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SHA-3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648200"/>
          </a:xfrm>
        </p:spPr>
        <p:txBody>
          <a:bodyPr>
            <a:noAutofit/>
          </a:bodyPr>
          <a:lstStyle/>
          <a:p>
            <a:r>
              <a:rPr lang="en-US" sz="2400" dirty="0"/>
              <a:t>NIST adopted the SHA-2 family in 2003</a:t>
            </a:r>
          </a:p>
          <a:p>
            <a:pPr lvl="1"/>
            <a:r>
              <a:rPr lang="en-US" sz="1800" dirty="0"/>
              <a:t>Block sizes of 224, 256, 384, and 512 bits to address Moore’s Law</a:t>
            </a:r>
          </a:p>
          <a:p>
            <a:r>
              <a:rPr lang="en-US" sz="2400" dirty="0"/>
              <a:t>Design of SHA-2 family very similar to that for SHA-1</a:t>
            </a:r>
          </a:p>
          <a:p>
            <a:pPr lvl="1"/>
            <a:r>
              <a:rPr lang="en-US" sz="1800" dirty="0"/>
              <a:t>Is SHA-2 vulnerable to Wang’s attack? No, but this was not established until after SHA-3 competition was under way</a:t>
            </a:r>
          </a:p>
          <a:p>
            <a:r>
              <a:rPr lang="en-US" sz="2400" dirty="0"/>
              <a:t>Due to similarity of SHA-2 family to SHA-1, consensus was we need a new hash algorithm design</a:t>
            </a:r>
          </a:p>
          <a:p>
            <a:r>
              <a:rPr lang="en-US" sz="2400" dirty="0"/>
              <a:t>Crypto community’s BKM for designing new algorithms: hold a contest</a:t>
            </a:r>
          </a:p>
          <a:p>
            <a:r>
              <a:rPr lang="en-US" sz="2400" dirty="0"/>
              <a:t>NIST published RFP January 7, 2007 announcing competition</a:t>
            </a:r>
          </a:p>
          <a:p>
            <a:r>
              <a:rPr lang="en-US" sz="2400" dirty="0"/>
              <a:t>Submissions due October 31, 2007, with 64 designs received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SHA-3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153400" cy="4495800"/>
          </a:xfrm>
        </p:spPr>
        <p:txBody>
          <a:bodyPr>
            <a:noAutofit/>
          </a:bodyPr>
          <a:lstStyle/>
          <a:p>
            <a:r>
              <a:rPr lang="en-US" sz="2400" dirty="0"/>
              <a:t>NIST accepted 51 of the 64 submissions into Round 1</a:t>
            </a:r>
          </a:p>
          <a:p>
            <a:r>
              <a:rPr lang="en-US" sz="2400" dirty="0"/>
              <a:t>Extensive cryptanalysis of all designs by the international community</a:t>
            </a:r>
          </a:p>
          <a:p>
            <a:pPr lvl="1"/>
            <a:r>
              <a:rPr lang="en-US" sz="2000" dirty="0"/>
              <a:t>All designs independently analyzed by multiple parties</a:t>
            </a:r>
          </a:p>
          <a:p>
            <a:pPr lvl="1"/>
            <a:r>
              <a:rPr lang="en-US" sz="2000" dirty="0"/>
              <a:t>Majority of designs broken</a:t>
            </a:r>
          </a:p>
          <a:p>
            <a:r>
              <a:rPr lang="en-US" sz="2400" dirty="0"/>
              <a:t>Extensive performance data collected at the e-BACS site</a:t>
            </a:r>
          </a:p>
          <a:p>
            <a:r>
              <a:rPr lang="en-US" sz="2400" dirty="0"/>
              <a:t>NIST selected 14 designs for Round 2 in July 2009</a:t>
            </a:r>
          </a:p>
          <a:p>
            <a:r>
              <a:rPr lang="en-US" sz="2400" dirty="0"/>
              <a:t>NIST selected 5 finalist algorithms in December 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Round 2 Candidates and </a:t>
            </a:r>
            <a:r>
              <a:rPr lang="en-US" sz="4000" dirty="0"/>
              <a:t>Finalists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28600" y="990600"/>
          <a:ext cx="8686800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Designer Origins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Design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600" b="1" dirty="0"/>
                        <a:t>BLAKE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ARX,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Blue Midnight Wish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ARX,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CubeHash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ARX,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Fugue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Grøstl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AES,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Hamsi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s-box,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b="1" dirty="0"/>
                        <a:t>JH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s-box, Sponge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Keccak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s-box, Sponge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Luffa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s-box,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Shabal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Mix, 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SHAvite-3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SIMD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Mix,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Skein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ARX, MD(+ 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7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5876544"/>
            <a:ext cx="328906" cy="219456"/>
          </a:xfrm>
          <a:prstGeom prst="rect">
            <a:avLst/>
          </a:prstGeom>
          <a:noFill/>
        </p:spPr>
      </p:pic>
      <p:pic>
        <p:nvPicPr>
          <p:cNvPr id="8" name="Picture 3" descr="C:\Users\jwalker1\Documents\Work\Intel\IDF\2011\german-flag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5876544"/>
            <a:ext cx="315689" cy="219456"/>
          </a:xfrm>
          <a:prstGeom prst="rect">
            <a:avLst/>
          </a:prstGeom>
          <a:noFill/>
        </p:spPr>
      </p:pic>
      <p:pic>
        <p:nvPicPr>
          <p:cNvPr id="9" name="Picture 4" descr="C:\Users\jwalker1\Documents\Work\Intel\IDF\2011\swiss-flag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9625" y="1422271"/>
            <a:ext cx="330021" cy="219456"/>
          </a:xfrm>
          <a:prstGeom prst="rect">
            <a:avLst/>
          </a:prstGeom>
          <a:noFill/>
        </p:spPr>
      </p:pic>
      <p:pic>
        <p:nvPicPr>
          <p:cNvPr id="10" name="Picture 5" descr="C:\Users\jwalker1\Documents\Work\Intel\IDF\2011\uk_flag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1422271"/>
            <a:ext cx="293334" cy="219456"/>
          </a:xfrm>
          <a:prstGeom prst="rect">
            <a:avLst/>
          </a:prstGeom>
          <a:noFill/>
        </p:spPr>
      </p:pic>
      <p:pic>
        <p:nvPicPr>
          <p:cNvPr id="11" name="Picture 6" descr="C:\Users\jwalker1\Documents\Work\Intel\IDF\2011\singapore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9625" y="3810000"/>
            <a:ext cx="292985" cy="219456"/>
          </a:xfrm>
          <a:prstGeom prst="rect">
            <a:avLst/>
          </a:prstGeom>
          <a:noFill/>
        </p:spPr>
      </p:pic>
      <p:pic>
        <p:nvPicPr>
          <p:cNvPr id="12" name="Picture 7" descr="C:\Users\jwalker1\Documents\Work\Intel\IDF\2011\norway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9625" y="1752600"/>
            <a:ext cx="361163" cy="219456"/>
          </a:xfrm>
          <a:prstGeom prst="rect">
            <a:avLst/>
          </a:prstGeom>
          <a:noFill/>
        </p:spPr>
      </p:pic>
      <p:pic>
        <p:nvPicPr>
          <p:cNvPr id="13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2107985"/>
            <a:ext cx="328906" cy="219456"/>
          </a:xfrm>
          <a:prstGeom prst="rect">
            <a:avLst/>
          </a:prstGeom>
          <a:noFill/>
        </p:spPr>
      </p:pic>
      <p:pic>
        <p:nvPicPr>
          <p:cNvPr id="14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2793785"/>
            <a:ext cx="328906" cy="219456"/>
          </a:xfrm>
          <a:prstGeom prst="rect">
            <a:avLst/>
          </a:prstGeom>
          <a:noFill/>
        </p:spPr>
      </p:pic>
      <p:pic>
        <p:nvPicPr>
          <p:cNvPr id="15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2438954"/>
            <a:ext cx="329784" cy="219456"/>
          </a:xfrm>
          <a:prstGeom prst="rect">
            <a:avLst/>
          </a:prstGeom>
          <a:noFill/>
        </p:spPr>
      </p:pic>
      <p:pic>
        <p:nvPicPr>
          <p:cNvPr id="16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4851862"/>
            <a:ext cx="329784" cy="219456"/>
          </a:xfrm>
          <a:prstGeom prst="rect">
            <a:avLst/>
          </a:prstGeom>
          <a:noFill/>
        </p:spPr>
      </p:pic>
      <p:pic>
        <p:nvPicPr>
          <p:cNvPr id="17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5537662"/>
            <a:ext cx="329784" cy="219456"/>
          </a:xfrm>
          <a:prstGeom prst="rect">
            <a:avLst/>
          </a:prstGeom>
          <a:noFill/>
        </p:spPr>
      </p:pic>
      <p:pic>
        <p:nvPicPr>
          <p:cNvPr id="18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3471339"/>
            <a:ext cx="257512" cy="219456"/>
          </a:xfrm>
          <a:prstGeom prst="rect">
            <a:avLst/>
          </a:prstGeom>
          <a:noFill/>
        </p:spPr>
      </p:pic>
      <p:pic>
        <p:nvPicPr>
          <p:cNvPr id="19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4518586"/>
            <a:ext cx="257513" cy="219456"/>
          </a:xfrm>
          <a:prstGeom prst="rect">
            <a:avLst/>
          </a:prstGeom>
          <a:noFill/>
        </p:spPr>
      </p:pic>
      <p:pic>
        <p:nvPicPr>
          <p:cNvPr id="20" name="Picture 10" descr="C:\Users\jwalker1\Documents\Work\Intel\IDF\2011\israel.bmp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49625" y="5196666"/>
            <a:ext cx="300609" cy="219456"/>
          </a:xfrm>
          <a:prstGeom prst="rect">
            <a:avLst/>
          </a:prstGeom>
          <a:noFill/>
        </p:spPr>
      </p:pic>
      <p:pic>
        <p:nvPicPr>
          <p:cNvPr id="21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4200144"/>
            <a:ext cx="257513" cy="219456"/>
          </a:xfrm>
          <a:prstGeom prst="rect">
            <a:avLst/>
          </a:prstGeom>
          <a:noFill/>
        </p:spPr>
      </p:pic>
      <p:pic>
        <p:nvPicPr>
          <p:cNvPr id="22" name="Picture 11" descr="C:\Users\jwalker1\Documents\Work\Intel\IDF\2011\austria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49625" y="3124200"/>
            <a:ext cx="329783" cy="219456"/>
          </a:xfrm>
          <a:prstGeom prst="rect">
            <a:avLst/>
          </a:prstGeom>
          <a:noFill/>
        </p:spPr>
      </p:pic>
      <p:pic>
        <p:nvPicPr>
          <p:cNvPr id="23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33800" y="3124200"/>
            <a:ext cx="257512" cy="219456"/>
          </a:xfrm>
          <a:prstGeom prst="rect">
            <a:avLst/>
          </a:prstGeom>
          <a:noFill/>
        </p:spPr>
      </p:pic>
      <p:pic>
        <p:nvPicPr>
          <p:cNvPr id="24" name="Picture 12" descr="C:\Users\jwalker1\Documents\Work\Intel\IDF\2011\poland.bmp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24650" y="3124200"/>
            <a:ext cx="352150" cy="219456"/>
          </a:xfrm>
          <a:prstGeom prst="rect">
            <a:avLst/>
          </a:prstGeom>
          <a:noFill/>
        </p:spPr>
      </p:pic>
      <p:pic>
        <p:nvPicPr>
          <p:cNvPr id="25" name="Picture 13" descr="C:\Users\jwalker1\Documents\Work\Intel\IDF\2011\denmark.bm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85702" y="3124200"/>
            <a:ext cx="329784" cy="219456"/>
          </a:xfrm>
          <a:prstGeom prst="rect">
            <a:avLst/>
          </a:prstGeom>
          <a:noFill/>
        </p:spPr>
      </p:pic>
      <p:pic>
        <p:nvPicPr>
          <p:cNvPr id="26" name="Picture 14" descr="C:\Users\jwalker1\Documents\Work\Intel\IDF\2011\japan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33800" y="4518586"/>
            <a:ext cx="310025" cy="219456"/>
          </a:xfrm>
          <a:prstGeom prst="rect">
            <a:avLst/>
          </a:prstGeom>
          <a:noFill/>
        </p:spPr>
      </p:pic>
      <p:pic>
        <p:nvPicPr>
          <p:cNvPr id="27" name="Picture 15" descr="C:\Users\jwalker1\Documents\Work\Intel\IDF\2011\italy.bm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33800" y="4200144"/>
            <a:ext cx="329784" cy="219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Addressing </a:t>
            </a:r>
            <a:r>
              <a:rPr lang="en-US" dirty="0" err="1">
                <a:solidFill>
                  <a:srgbClr val="0070C0"/>
                </a:solidFill>
              </a:rPr>
              <a:t>Merkle-Damgård</a:t>
            </a:r>
            <a:r>
              <a:rPr lang="en-US" dirty="0">
                <a:solidFill>
                  <a:srgbClr val="0070C0"/>
                </a:solidFill>
              </a:rPr>
              <a:t>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10600" cy="4343400"/>
          </a:xfrm>
        </p:spPr>
        <p:txBody>
          <a:bodyPr>
            <a:noAutofit/>
          </a:bodyPr>
          <a:lstStyle/>
          <a:p>
            <a:r>
              <a:rPr lang="en-US" sz="2400" dirty="0"/>
              <a:t>3 Approaches proposed</a:t>
            </a:r>
          </a:p>
          <a:p>
            <a:pPr lvl="1"/>
            <a:r>
              <a:rPr lang="en-US" sz="2000" dirty="0"/>
              <a:t>The HAIFA construction</a:t>
            </a:r>
          </a:p>
          <a:p>
            <a:pPr lvl="1"/>
            <a:r>
              <a:rPr lang="en-US" sz="2000" dirty="0"/>
              <a:t>Domain switching (aka “Final Transform”)</a:t>
            </a:r>
          </a:p>
          <a:p>
            <a:pPr lvl="1"/>
            <a:r>
              <a:rPr lang="en-US" sz="2000" dirty="0"/>
              <a:t>The Sponge construction</a:t>
            </a:r>
          </a:p>
          <a:p>
            <a:r>
              <a:rPr lang="en-US" sz="2400" dirty="0"/>
              <a:t>HAIFA and domain switching patch </a:t>
            </a:r>
            <a:r>
              <a:rPr lang="en-US" sz="2400" dirty="0" err="1"/>
              <a:t>Merkle-Damgård</a:t>
            </a:r>
            <a:r>
              <a:rPr lang="en-US" sz="2400" dirty="0"/>
              <a:t>, while a sponge is something entirely new</a:t>
            </a:r>
          </a:p>
          <a:p>
            <a:r>
              <a:rPr lang="en-US" sz="2400" dirty="0"/>
              <a:t>All five finalists employ one or more of these approaches</a:t>
            </a:r>
          </a:p>
          <a:p>
            <a:r>
              <a:rPr lang="en-US" sz="2400" dirty="0"/>
              <a:t>All five finalists appear to have comparable security levels</a:t>
            </a:r>
          </a:p>
          <a:p>
            <a:pPr lvl="1"/>
            <a:r>
              <a:rPr lang="en-US" sz="2000" dirty="0"/>
              <a:t>Significantly better safety margins than SHA-2</a:t>
            </a:r>
          </a:p>
          <a:p>
            <a:pPr lvl="1"/>
            <a:r>
              <a:rPr lang="en-US" sz="2000" dirty="0"/>
              <a:t>All are </a:t>
            </a:r>
            <a:r>
              <a:rPr lang="en-US" sz="2000" dirty="0" err="1"/>
              <a:t>indifferentiable</a:t>
            </a:r>
            <a:r>
              <a:rPr lang="en-US" sz="2000" dirty="0"/>
              <a:t> from random oracles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HAIFA Construction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876800"/>
          </a:xfrm>
        </p:spPr>
        <p:txBody>
          <a:bodyPr>
            <a:noAutofit/>
          </a:bodyPr>
          <a:lstStyle/>
          <a:p>
            <a:r>
              <a:rPr lang="en-US" sz="2400" dirty="0"/>
              <a:t>Developed by </a:t>
            </a:r>
            <a:r>
              <a:rPr lang="en-US" sz="2400" dirty="0" err="1"/>
              <a:t>Biham</a:t>
            </a:r>
            <a:r>
              <a:rPr lang="en-US" sz="2400" dirty="0"/>
              <a:t> and </a:t>
            </a:r>
            <a:r>
              <a:rPr lang="en-US" sz="2400" dirty="0" err="1"/>
              <a:t>Dunkleman</a:t>
            </a:r>
            <a:endParaRPr lang="en-US" sz="2400" dirty="0"/>
          </a:p>
          <a:p>
            <a:r>
              <a:rPr lang="en-US" sz="2400" dirty="0"/>
              <a:t>Idea: hash each message block through the compression function with the number of bits hashed so far and an optional salt</a:t>
            </a:r>
          </a:p>
          <a:p>
            <a:r>
              <a:rPr lang="en-US" sz="2400" dirty="0"/>
              <a:t>Intuition: This makes each compression function invocation independent</a:t>
            </a:r>
          </a:p>
          <a:p>
            <a:r>
              <a:rPr lang="en-US" sz="2400" dirty="0"/>
              <a:t>Theoretical foundation:</a:t>
            </a:r>
          </a:p>
          <a:p>
            <a:pPr lvl="1"/>
            <a:r>
              <a:rPr lang="en-US" sz="2000" dirty="0"/>
              <a:t>The mapping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 (0,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(2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. . .  ((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–1)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000" dirty="0">
                <a:sym typeface="Symbol"/>
              </a:rPr>
              <a:t> is a </a:t>
            </a:r>
            <a:r>
              <a:rPr lang="en-US" sz="2000" b="1" dirty="0">
                <a:solidFill>
                  <a:srgbClr val="0070C0"/>
                </a:solidFill>
                <a:sym typeface="Symbol"/>
              </a:rPr>
              <a:t>prefix-free encoding</a:t>
            </a:r>
            <a:r>
              <a:rPr lang="en-US" sz="2000" dirty="0">
                <a:sym typeface="Symbol"/>
              </a:rPr>
              <a:t>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</a:p>
          <a:p>
            <a:pPr lvl="1"/>
            <a:r>
              <a:rPr lang="en-US" sz="2000" dirty="0" err="1"/>
              <a:t>Coron</a:t>
            </a:r>
            <a:r>
              <a:rPr lang="en-US" sz="2000" dirty="0"/>
              <a:t> et al proved that the </a:t>
            </a:r>
            <a:r>
              <a:rPr lang="en-US" sz="2000" dirty="0" err="1"/>
              <a:t>Merkle-Damgård</a:t>
            </a:r>
            <a:r>
              <a:rPr lang="en-US" sz="2000" dirty="0"/>
              <a:t> hash of a prefix-free encoded message is </a:t>
            </a:r>
            <a:r>
              <a:rPr lang="en-US" sz="2000" dirty="0" err="1"/>
              <a:t>indifferentiable</a:t>
            </a:r>
            <a:r>
              <a:rPr lang="en-US" sz="2000" dirty="0"/>
              <a:t> from a random oracle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HAIFA Example: Skein’s UBI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grpSp>
        <p:nvGrpSpPr>
          <p:cNvPr id="3" name="Group 132"/>
          <p:cNvGrpSpPr/>
          <p:nvPr/>
        </p:nvGrpSpPr>
        <p:grpSpPr>
          <a:xfrm>
            <a:off x="457200" y="1676400"/>
            <a:ext cx="8458200" cy="4062968"/>
            <a:chOff x="577273" y="2514600"/>
            <a:chExt cx="7195127" cy="3646017"/>
          </a:xfrm>
        </p:grpSpPr>
        <p:sp>
          <p:nvSpPr>
            <p:cNvPr id="7" name="Rectangle 6"/>
            <p:cNvSpPr/>
            <p:nvPr/>
          </p:nvSpPr>
          <p:spPr>
            <a:xfrm>
              <a:off x="2251363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33272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62072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480127" y="4555067"/>
              <a:ext cx="757382" cy="4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68"/>
            <p:cNvGrpSpPr/>
            <p:nvPr/>
          </p:nvGrpSpPr>
          <p:grpSpPr>
            <a:xfrm>
              <a:off x="2156691" y="2514600"/>
              <a:ext cx="946727" cy="719667"/>
              <a:chOff x="2156691" y="3276600"/>
              <a:chExt cx="946727" cy="719667"/>
            </a:xfrm>
          </p:grpSpPr>
          <p:sp>
            <p:nvSpPr>
              <p:cNvPr id="66" name="Rectangle 7"/>
              <p:cNvSpPr/>
              <p:nvPr/>
            </p:nvSpPr>
            <p:spPr>
              <a:xfrm>
                <a:off x="2156691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7" name="TextBox 30"/>
              <p:cNvSpPr txBox="1"/>
              <p:nvPr/>
            </p:nvSpPr>
            <p:spPr>
              <a:xfrm>
                <a:off x="2363354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1" name="Group 69"/>
            <p:cNvGrpSpPr/>
            <p:nvPr/>
          </p:nvGrpSpPr>
          <p:grpSpPr>
            <a:xfrm>
              <a:off x="4038600" y="2514600"/>
              <a:ext cx="946727" cy="719667"/>
              <a:chOff x="4038600" y="3276600"/>
              <a:chExt cx="946727" cy="719667"/>
            </a:xfrm>
          </p:grpSpPr>
          <p:sp>
            <p:nvSpPr>
              <p:cNvPr id="64" name="Rectangle 8"/>
              <p:cNvSpPr/>
              <p:nvPr/>
            </p:nvSpPr>
            <p:spPr>
              <a:xfrm>
                <a:off x="4038600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45263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2" name="Group 70"/>
            <p:cNvGrpSpPr/>
            <p:nvPr/>
          </p:nvGrpSpPr>
          <p:grpSpPr>
            <a:xfrm>
              <a:off x="5867400" y="2514600"/>
              <a:ext cx="946727" cy="719667"/>
              <a:chOff x="6063673" y="3276600"/>
              <a:chExt cx="946727" cy="719667"/>
            </a:xfrm>
          </p:grpSpPr>
          <p:sp>
            <p:nvSpPr>
              <p:cNvPr id="62" name="Rectangle 9"/>
              <p:cNvSpPr/>
              <p:nvPr/>
            </p:nvSpPr>
            <p:spPr>
              <a:xfrm>
                <a:off x="6063673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270336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3" name="Group 72"/>
            <p:cNvGrpSpPr/>
            <p:nvPr/>
          </p:nvGrpSpPr>
          <p:grpSpPr>
            <a:xfrm>
              <a:off x="577273" y="4267200"/>
              <a:ext cx="946727" cy="609600"/>
              <a:chOff x="457200" y="4191000"/>
              <a:chExt cx="946727" cy="609600"/>
            </a:xfrm>
          </p:grpSpPr>
          <p:sp>
            <p:nvSpPr>
              <p:cNvPr id="60" name="Rectangle 10"/>
              <p:cNvSpPr/>
              <p:nvPr/>
            </p:nvSpPr>
            <p:spPr>
              <a:xfrm>
                <a:off x="457200" y="4191000"/>
                <a:ext cx="946727" cy="609600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3863" y="4364566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IV</a:t>
                </a:r>
                <a:endParaRPr lang="en-US" sz="1050" baseline="-25000" dirty="0">
                  <a:latin typeface="+mn-lt"/>
                  <a:cs typeface="Times New Roman" pitchFamily="18" charset="0"/>
                </a:endParaRPr>
              </a:p>
            </p:txBody>
          </p:sp>
        </p:grpSp>
        <p:grpSp>
          <p:nvGrpSpPr>
            <p:cNvPr id="14" name="Group 84"/>
            <p:cNvGrpSpPr/>
            <p:nvPr/>
          </p:nvGrpSpPr>
          <p:grpSpPr>
            <a:xfrm>
              <a:off x="2667001" y="3234266"/>
              <a:ext cx="1445490" cy="1523739"/>
              <a:chOff x="2667001" y="3234266"/>
              <a:chExt cx="1445490" cy="1523739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352800" y="4398955"/>
                <a:ext cx="457200" cy="359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+mn-lt"/>
                    <a:sym typeface="Symbol"/>
                  </a:rPr>
                  <a:t>+</a:t>
                </a: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83"/>
              <p:cNvGrpSpPr/>
              <p:nvPr/>
            </p:nvGrpSpPr>
            <p:grpSpPr>
              <a:xfrm>
                <a:off x="2667001" y="3234266"/>
                <a:ext cx="914400" cy="1262330"/>
                <a:chOff x="2667001" y="3234266"/>
                <a:chExt cx="914400" cy="1262330"/>
              </a:xfrm>
            </p:grpSpPr>
            <p:grpSp>
              <p:nvGrpSpPr>
                <p:cNvPr id="16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Arrow Connector 56"/>
                <p:cNvCxnSpPr/>
                <p:nvPr/>
              </p:nvCxnSpPr>
              <p:spPr>
                <a:xfrm rot="5400000">
                  <a:off x="3009105" y="3924301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12"/>
            <p:cNvGrpSpPr/>
            <p:nvPr/>
          </p:nvGrpSpPr>
          <p:grpSpPr>
            <a:xfrm>
              <a:off x="1219200" y="4724400"/>
              <a:ext cx="1219200" cy="1436217"/>
              <a:chOff x="1219200" y="4712055"/>
              <a:chExt cx="1219200" cy="1436217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219200" y="5181600"/>
                <a:ext cx="12192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r>
                  <a:rPr lang="en-US" sz="1600" dirty="0">
                    <a:latin typeface="+mn-lt"/>
                  </a:rPr>
                  <a:t>,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Length = 64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1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0</a:t>
                </a:r>
              </a:p>
            </p:txBody>
          </p:sp>
          <p:grpSp>
            <p:nvGrpSpPr>
              <p:cNvPr id="18" name="Group 103"/>
              <p:cNvGrpSpPr/>
              <p:nvPr/>
            </p:nvGrpSpPr>
            <p:grpSpPr>
              <a:xfrm>
                <a:off x="1828800" y="4712055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endCxn id="48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85"/>
            <p:cNvGrpSpPr/>
            <p:nvPr/>
          </p:nvGrpSpPr>
          <p:grpSpPr>
            <a:xfrm>
              <a:off x="4498110" y="3245934"/>
              <a:ext cx="1445490" cy="1339928"/>
              <a:chOff x="2667001" y="3234266"/>
              <a:chExt cx="1445490" cy="1339928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352800" y="4343400"/>
                <a:ext cx="457200" cy="227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+mn-lt"/>
                    <a:sym typeface="Symbol"/>
                  </a:rPr>
                  <a:t>+</a:t>
                </a:r>
                <a:endParaRPr lang="en-US" sz="1050" dirty="0">
                  <a:latin typeface="+mn-lt"/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83"/>
              <p:cNvGrpSpPr/>
              <p:nvPr/>
            </p:nvGrpSpPr>
            <p:grpSpPr>
              <a:xfrm>
                <a:off x="2667001" y="3234266"/>
                <a:ext cx="914400" cy="1301918"/>
                <a:chOff x="2667001" y="3234266"/>
                <a:chExt cx="914400" cy="1301918"/>
              </a:xfrm>
            </p:grpSpPr>
            <p:grpSp>
              <p:nvGrpSpPr>
                <p:cNvPr id="25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46" name="Straight Connector 45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Arrow Connector 44"/>
                <p:cNvCxnSpPr/>
                <p:nvPr/>
              </p:nvCxnSpPr>
              <p:spPr>
                <a:xfrm rot="5400000">
                  <a:off x="3009105" y="3963889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94"/>
            <p:cNvGrpSpPr/>
            <p:nvPr/>
          </p:nvGrpSpPr>
          <p:grpSpPr>
            <a:xfrm>
              <a:off x="6326910" y="3245934"/>
              <a:ext cx="1445490" cy="1339928"/>
              <a:chOff x="2667001" y="3234266"/>
              <a:chExt cx="1445490" cy="1339928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3352800" y="4343400"/>
                <a:ext cx="457200" cy="227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+mn-lt"/>
                    <a:sym typeface="Symbol"/>
                  </a:rPr>
                  <a:t>+</a:t>
                </a:r>
                <a:endParaRPr lang="en-US" sz="1050" dirty="0">
                  <a:latin typeface="+mn-lt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83"/>
              <p:cNvGrpSpPr/>
              <p:nvPr/>
            </p:nvGrpSpPr>
            <p:grpSpPr>
              <a:xfrm>
                <a:off x="2667001" y="3234266"/>
                <a:ext cx="914400" cy="1262330"/>
                <a:chOff x="2667001" y="3234266"/>
                <a:chExt cx="914400" cy="1262330"/>
              </a:xfrm>
            </p:grpSpPr>
            <p:grpSp>
              <p:nvGrpSpPr>
                <p:cNvPr id="36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rot="5400000">
                  <a:off x="3009105" y="3924301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128"/>
            <p:cNvGrpSpPr/>
            <p:nvPr/>
          </p:nvGrpSpPr>
          <p:grpSpPr>
            <a:xfrm>
              <a:off x="3048000" y="4724400"/>
              <a:ext cx="1371600" cy="1436217"/>
              <a:chOff x="3048000" y="4724400"/>
              <a:chExt cx="1371600" cy="143621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048000" y="5193945"/>
                <a:ext cx="13716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endParaRPr lang="en-US" sz="1600" dirty="0">
                  <a:latin typeface="+mn-lt"/>
                </a:endParaRPr>
              </a:p>
              <a:p>
                <a:pPr algn="ctr"/>
                <a:r>
                  <a:rPr lang="en-US" sz="1600" dirty="0">
                    <a:latin typeface="+mn-lt"/>
                  </a:rPr>
                  <a:t>Length = 128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0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0</a:t>
                </a:r>
              </a:p>
            </p:txBody>
          </p:sp>
          <p:grpSp>
            <p:nvGrpSpPr>
              <p:cNvPr id="44" name="Group 103"/>
              <p:cNvGrpSpPr/>
              <p:nvPr/>
            </p:nvGrpSpPr>
            <p:grpSpPr>
              <a:xfrm>
                <a:off x="3733800" y="4724400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endCxn id="28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118"/>
            <p:cNvGrpSpPr/>
            <p:nvPr/>
          </p:nvGrpSpPr>
          <p:grpSpPr>
            <a:xfrm>
              <a:off x="4876800" y="4724400"/>
              <a:ext cx="1371600" cy="1436217"/>
              <a:chOff x="1143000" y="4712055"/>
              <a:chExt cx="1371600" cy="143621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143000" y="5181600"/>
                <a:ext cx="13716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endParaRPr lang="en-US" sz="1600" dirty="0">
                  <a:latin typeface="+mn-lt"/>
                </a:endParaRPr>
              </a:p>
              <a:p>
                <a:pPr algn="ctr"/>
                <a:r>
                  <a:rPr lang="en-US" sz="1600" dirty="0">
                    <a:latin typeface="+mn-lt"/>
                  </a:rPr>
                  <a:t>Length = 192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0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1</a:t>
                </a:r>
              </a:p>
            </p:txBody>
          </p:sp>
          <p:grpSp>
            <p:nvGrpSpPr>
              <p:cNvPr id="55" name="Group 103"/>
              <p:cNvGrpSpPr/>
              <p:nvPr/>
            </p:nvGrpSpPr>
            <p:grpSpPr>
              <a:xfrm>
                <a:off x="1828800" y="4712055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endCxn id="24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" name="TextBox 20"/>
            <p:cNvSpPr txBox="1"/>
            <p:nvPr/>
          </p:nvSpPr>
          <p:spPr>
            <a:xfrm>
              <a:off x="2269836" y="4181046"/>
              <a:ext cx="706582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98636" y="4190999"/>
              <a:ext cx="745836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19800" y="4190999"/>
              <a:ext cx="745836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68" name="Isosceles Triangle 67"/>
          <p:cNvSpPr/>
          <p:nvPr/>
        </p:nvSpPr>
        <p:spPr>
          <a:xfrm rot="5400000">
            <a:off x="26289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9" name="Isosceles Triangle 68"/>
          <p:cNvSpPr/>
          <p:nvPr/>
        </p:nvSpPr>
        <p:spPr>
          <a:xfrm rot="5400000">
            <a:off x="44958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63246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1" name="TextBox 70"/>
          <p:cNvSpPr txBox="1"/>
          <p:nvPr/>
        </p:nvSpPr>
        <p:spPr>
          <a:xfrm>
            <a:off x="152400" y="51054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Tweak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863341" y="3790890"/>
            <a:ext cx="53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  <a:sym typeface="Symbol"/>
              </a:rPr>
              <a:t>+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996941" y="3810000"/>
            <a:ext cx="53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  <a:sym typeface="Symbol"/>
              </a:rPr>
              <a:t>+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Domain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572000"/>
          </a:xfrm>
        </p:spPr>
        <p:txBody>
          <a:bodyPr>
            <a:noAutofit/>
          </a:bodyPr>
          <a:lstStyle/>
          <a:p>
            <a:r>
              <a:rPr lang="en-US" sz="2800" dirty="0"/>
              <a:t>Developed by Bellare and </a:t>
            </a:r>
            <a:r>
              <a:rPr lang="en-US" sz="2800" dirty="0" err="1"/>
              <a:t>Ristenpart</a:t>
            </a:r>
            <a:endParaRPr lang="en-US" sz="2800" dirty="0"/>
          </a:p>
          <a:p>
            <a:r>
              <a:rPr lang="en-US" sz="2800" dirty="0"/>
              <a:t>Idea: Rehash the output from </a:t>
            </a:r>
            <a:r>
              <a:rPr lang="en-US" sz="2800" dirty="0" err="1"/>
              <a:t>Merkle-Damgård</a:t>
            </a:r>
            <a:r>
              <a:rPr lang="en-US" sz="2800" dirty="0"/>
              <a:t> under an independent compression function</a:t>
            </a:r>
          </a:p>
          <a:p>
            <a:r>
              <a:rPr lang="en-US" sz="2800" dirty="0"/>
              <a:t>Intuition: Hide the iterative structure with an independent hash (“domain switch”)</a:t>
            </a:r>
          </a:p>
          <a:p>
            <a:r>
              <a:rPr lang="en-US" sz="2800" dirty="0"/>
              <a:t>Theoretical foundation:</a:t>
            </a:r>
          </a:p>
          <a:p>
            <a:pPr lvl="1"/>
            <a:r>
              <a:rPr lang="en-US" sz="2400" dirty="0"/>
              <a:t>If the compression function acts like a random oracle, then so is a </a:t>
            </a:r>
            <a:r>
              <a:rPr lang="en-US" sz="2400" dirty="0" err="1"/>
              <a:t>Merkle-Damgård</a:t>
            </a:r>
            <a:r>
              <a:rPr lang="en-US" sz="2400" dirty="0"/>
              <a:t> digest after being post-processed in this way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Domain Switching Example: </a:t>
            </a:r>
            <a:r>
              <a:rPr lang="en-US" sz="4000" dirty="0" err="1">
                <a:solidFill>
                  <a:srgbClr val="0070C0"/>
                </a:solidFill>
              </a:rPr>
              <a:t>Grøstl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grpSp>
        <p:nvGrpSpPr>
          <p:cNvPr id="3" name="Group 68"/>
          <p:cNvGrpSpPr/>
          <p:nvPr/>
        </p:nvGrpSpPr>
        <p:grpSpPr>
          <a:xfrm>
            <a:off x="2362200" y="2286000"/>
            <a:ext cx="946727" cy="719667"/>
            <a:chOff x="2156691" y="3276600"/>
            <a:chExt cx="946727" cy="719667"/>
          </a:xfrm>
        </p:grpSpPr>
        <p:sp>
          <p:nvSpPr>
            <p:cNvPr id="66" name="Rectangle 7"/>
            <p:cNvSpPr/>
            <p:nvPr/>
          </p:nvSpPr>
          <p:spPr>
            <a:xfrm>
              <a:off x="2156691" y="3276600"/>
              <a:ext cx="946727" cy="71966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30"/>
            <p:cNvSpPr txBox="1"/>
            <p:nvPr/>
          </p:nvSpPr>
          <p:spPr>
            <a:xfrm>
              <a:off x="2363354" y="3445933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6" name="Group 69"/>
          <p:cNvGrpSpPr/>
          <p:nvPr/>
        </p:nvGrpSpPr>
        <p:grpSpPr>
          <a:xfrm>
            <a:off x="4920673" y="2286000"/>
            <a:ext cx="946727" cy="719667"/>
            <a:chOff x="4038600" y="3276600"/>
            <a:chExt cx="946727" cy="719667"/>
          </a:xfrm>
        </p:grpSpPr>
        <p:sp>
          <p:nvSpPr>
            <p:cNvPr id="64" name="Rectangle 8"/>
            <p:cNvSpPr/>
            <p:nvPr/>
          </p:nvSpPr>
          <p:spPr>
            <a:xfrm>
              <a:off x="4038600" y="3276600"/>
              <a:ext cx="946727" cy="71966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45263" y="3445933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8" name="Group 86"/>
          <p:cNvGrpSpPr/>
          <p:nvPr/>
        </p:nvGrpSpPr>
        <p:grpSpPr>
          <a:xfrm>
            <a:off x="744714" y="4233959"/>
            <a:ext cx="609600" cy="609600"/>
            <a:chOff x="744714" y="4148667"/>
            <a:chExt cx="609600" cy="609600"/>
          </a:xfrm>
        </p:grpSpPr>
        <p:sp>
          <p:nvSpPr>
            <p:cNvPr id="60" name="Rectangle 10"/>
            <p:cNvSpPr/>
            <p:nvPr/>
          </p:nvSpPr>
          <p:spPr>
            <a:xfrm>
              <a:off x="744714" y="4148667"/>
              <a:ext cx="609600" cy="609600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7367" y="4262967"/>
              <a:ext cx="52429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IV</a:t>
              </a:r>
              <a:endParaRPr 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8" name="Straight Connector 57"/>
          <p:cNvCxnSpPr/>
          <p:nvPr/>
        </p:nvCxnSpPr>
        <p:spPr>
          <a:xfrm rot="5400000" flipH="1" flipV="1">
            <a:off x="2608831" y="3218430"/>
            <a:ext cx="421139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19400" y="38100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733800" y="3810000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71"/>
          <p:cNvGrpSpPr/>
          <p:nvPr/>
        </p:nvGrpSpPr>
        <p:grpSpPr>
          <a:xfrm>
            <a:off x="6862618" y="4200719"/>
            <a:ext cx="757382" cy="676081"/>
            <a:chOff x="2648527" y="3962399"/>
            <a:chExt cx="757382" cy="676081"/>
          </a:xfrm>
        </p:grpSpPr>
        <p:sp>
          <p:nvSpPr>
            <p:cNvPr id="73" name="Rectangle 72"/>
            <p:cNvSpPr/>
            <p:nvPr/>
          </p:nvSpPr>
          <p:spPr>
            <a:xfrm>
              <a:off x="2648527" y="3962399"/>
              <a:ext cx="757382" cy="67608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22418" y="4146551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90"/>
          <p:cNvGrpSpPr/>
          <p:nvPr/>
        </p:nvGrpSpPr>
        <p:grpSpPr>
          <a:xfrm>
            <a:off x="2447636" y="3438719"/>
            <a:ext cx="775855" cy="1438081"/>
            <a:chOff x="2514600" y="3438719"/>
            <a:chExt cx="775855" cy="1438081"/>
          </a:xfrm>
        </p:grpSpPr>
        <p:grpSp>
          <p:nvGrpSpPr>
            <p:cNvPr id="11" name="Group 67"/>
            <p:cNvGrpSpPr/>
            <p:nvPr/>
          </p:nvGrpSpPr>
          <p:grpSpPr>
            <a:xfrm>
              <a:off x="2514600" y="4200719"/>
              <a:ext cx="757382" cy="676081"/>
              <a:chOff x="2648527" y="3962399"/>
              <a:chExt cx="757382" cy="67608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" name="Group 74"/>
            <p:cNvGrpSpPr/>
            <p:nvPr/>
          </p:nvGrpSpPr>
          <p:grpSpPr>
            <a:xfrm>
              <a:off x="2533073" y="3438719"/>
              <a:ext cx="757382" cy="676081"/>
              <a:chOff x="2648527" y="3962399"/>
              <a:chExt cx="757382" cy="676081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3" name="Group 88"/>
          <p:cNvGrpSpPr/>
          <p:nvPr/>
        </p:nvGrpSpPr>
        <p:grpSpPr>
          <a:xfrm>
            <a:off x="1373909" y="4346073"/>
            <a:ext cx="1064491" cy="338554"/>
            <a:chOff x="1676400" y="4278868"/>
            <a:chExt cx="1064491" cy="338554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6764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981200" y="4278868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ym typeface="Symbol"/>
                </a:rPr>
                <a:t>⨁</a:t>
              </a:r>
              <a:endParaRPr lang="en-US" sz="1600" dirty="0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23622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/>
          <p:cNvCxnSpPr/>
          <p:nvPr/>
        </p:nvCxnSpPr>
        <p:spPr>
          <a:xfrm>
            <a:off x="32004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05200" y="4309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Symbol"/>
              </a:rPr>
              <a:t>⨁</a:t>
            </a:r>
            <a:endParaRPr lang="en-US" sz="16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886200" y="4526969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905000" y="32004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1334293" y="3771107"/>
            <a:ext cx="114300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524000" y="4572000"/>
            <a:ext cx="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524000" y="5105400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733800" y="4571998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10"/>
          <p:cNvGrpSpPr/>
          <p:nvPr/>
        </p:nvGrpSpPr>
        <p:grpSpPr>
          <a:xfrm>
            <a:off x="3888509" y="4346073"/>
            <a:ext cx="1064491" cy="338554"/>
            <a:chOff x="1676400" y="4278868"/>
            <a:chExt cx="1064491" cy="338554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16764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981200" y="4278868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ym typeface="Symbol"/>
                </a:rPr>
                <a:t>⨁</a:t>
              </a:r>
              <a:endParaRPr lang="en-US" sz="1600" dirty="0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23622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>
            <a:off x="4038600" y="4561307"/>
            <a:ext cx="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038600" y="5094707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6248400" y="4561305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5123431" y="3218430"/>
            <a:ext cx="421139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334000" y="38100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248400" y="3810000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20"/>
          <p:cNvGrpSpPr/>
          <p:nvPr/>
        </p:nvGrpSpPr>
        <p:grpSpPr>
          <a:xfrm>
            <a:off x="4962236" y="3438719"/>
            <a:ext cx="775855" cy="1438081"/>
            <a:chOff x="2514600" y="3438719"/>
            <a:chExt cx="775855" cy="1438081"/>
          </a:xfrm>
        </p:grpSpPr>
        <p:grpSp>
          <p:nvGrpSpPr>
            <p:cNvPr id="16" name="Group 67"/>
            <p:cNvGrpSpPr/>
            <p:nvPr/>
          </p:nvGrpSpPr>
          <p:grpSpPr>
            <a:xfrm>
              <a:off x="2514600" y="4200719"/>
              <a:ext cx="757382" cy="676081"/>
              <a:chOff x="2648527" y="3962399"/>
              <a:chExt cx="757382" cy="676081"/>
            </a:xfrm>
          </p:grpSpPr>
          <p:sp>
            <p:nvSpPr>
              <p:cNvPr id="126" name="Rectangle 6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" name="Group 74"/>
            <p:cNvGrpSpPr/>
            <p:nvPr/>
          </p:nvGrpSpPr>
          <p:grpSpPr>
            <a:xfrm>
              <a:off x="2533073" y="3438719"/>
              <a:ext cx="757382" cy="676081"/>
              <a:chOff x="2648527" y="3962399"/>
              <a:chExt cx="757382" cy="676081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28" name="Straight Connector 127"/>
          <p:cNvCxnSpPr/>
          <p:nvPr/>
        </p:nvCxnSpPr>
        <p:spPr>
          <a:xfrm>
            <a:off x="4419600" y="32004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3848893" y="3771107"/>
            <a:ext cx="114300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150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019800" y="4267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Symbol"/>
              </a:rPr>
              <a:t>⨁</a:t>
            </a:r>
            <a:endParaRPr lang="en-US" sz="1600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6403109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6962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553200" y="2286000"/>
            <a:ext cx="0" cy="32766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971800" y="53340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Message hashed in 1</a:t>
            </a:r>
            <a:r>
              <a:rPr lang="en-US" sz="1200" baseline="30000" dirty="0">
                <a:latin typeface="+mn-lt"/>
              </a:rPr>
              <a:t>st</a:t>
            </a:r>
            <a:r>
              <a:rPr lang="en-US" sz="1200" dirty="0">
                <a:latin typeface="+mn-lt"/>
              </a:rPr>
              <a:t> domain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781800" y="5334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Digest rehashed in a 2</a:t>
            </a:r>
            <a:r>
              <a:rPr lang="en-US" sz="1200" baseline="30000" dirty="0">
                <a:latin typeface="+mn-lt"/>
              </a:rPr>
              <a:t>nd</a:t>
            </a:r>
            <a:r>
              <a:rPr lang="en-US" sz="1200" dirty="0">
                <a:latin typeface="+mn-lt"/>
              </a:rPr>
              <a:t> domain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8AB98-1950-4771-9DF6-238A6D4D372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3600" dirty="0"/>
              <a:t>SHA-1round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7162800" y="5105400"/>
            <a:ext cx="1828800" cy="27699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aseline="-25000">
                <a:latin typeface="Arial" charset="0"/>
              </a:rPr>
              <a:t>Picture from Wikipedia</a:t>
            </a:r>
          </a:p>
        </p:txBody>
      </p:sp>
      <p:pic>
        <p:nvPicPr>
          <p:cNvPr id="25606" name="Picture 4" descr="SHA-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581150"/>
            <a:ext cx="56388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Sponge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648200"/>
          </a:xfrm>
        </p:spPr>
        <p:txBody>
          <a:bodyPr>
            <a:noAutofit/>
          </a:bodyPr>
          <a:lstStyle/>
          <a:p>
            <a:r>
              <a:rPr lang="en-US" sz="2400" dirty="0"/>
              <a:t>Developed by </a:t>
            </a:r>
            <a:r>
              <a:rPr lang="en-US" sz="2400" dirty="0" err="1"/>
              <a:t>Bertoni</a:t>
            </a:r>
            <a:r>
              <a:rPr lang="en-US" sz="2400" dirty="0"/>
              <a:t>, </a:t>
            </a:r>
            <a:r>
              <a:rPr lang="en-US" sz="2400" dirty="0" err="1"/>
              <a:t>Daemen</a:t>
            </a:r>
            <a:r>
              <a:rPr lang="en-US" sz="2400" dirty="0"/>
              <a:t>, </a:t>
            </a:r>
            <a:r>
              <a:rPr lang="en-US" sz="2400" dirty="0" err="1"/>
              <a:t>Peeters</a:t>
            </a:r>
            <a:r>
              <a:rPr lang="en-US" sz="2400" dirty="0"/>
              <a:t>, and Van </a:t>
            </a:r>
            <a:r>
              <a:rPr lang="en-US" sz="2400" dirty="0" err="1"/>
              <a:t>Assche</a:t>
            </a:r>
            <a:endParaRPr lang="en-US" sz="2400" dirty="0"/>
          </a:p>
          <a:p>
            <a:r>
              <a:rPr lang="en-US" sz="2400" dirty="0"/>
              <a:t>Idea: We don’t know the right design criteria except that a hash function act like a random oracle, so make the design act as much like a random oracle as possible</a:t>
            </a:r>
          </a:p>
          <a:p>
            <a:r>
              <a:rPr lang="en-US" sz="2400" dirty="0"/>
              <a:t>Intuition: A permutation with a large state space, only some of which can be updated by the environment, acts like a random oracle </a:t>
            </a:r>
          </a:p>
          <a:p>
            <a:r>
              <a:rPr lang="en-US" sz="2400" dirty="0"/>
              <a:t>Theoretical foundation:</a:t>
            </a:r>
          </a:p>
          <a:p>
            <a:pPr lvl="1"/>
            <a:r>
              <a:rPr lang="en-US" sz="2000" dirty="0"/>
              <a:t>Can prove a sponge is </a:t>
            </a:r>
            <a:r>
              <a:rPr lang="en-US" sz="2000" dirty="0" err="1"/>
              <a:t>indifferentiable</a:t>
            </a:r>
            <a:r>
              <a:rPr lang="en-US" sz="2000" dirty="0"/>
              <a:t> from a random oracle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Sponge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81</a:t>
            </a:fld>
            <a:endParaRPr lang="en-US" sz="160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76400" y="3048000"/>
            <a:ext cx="304800" cy="1066800"/>
            <a:chOff x="528" y="1872"/>
            <a:chExt cx="192" cy="672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28" y="1872"/>
              <a:ext cx="192" cy="6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8" y="2102"/>
              <a:ext cx="19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50">
                  <a:latin typeface="+mn-lt"/>
                </a:rPr>
                <a:t>0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676400" y="4114800"/>
            <a:ext cx="304800" cy="533400"/>
            <a:chOff x="528" y="2544"/>
            <a:chExt cx="192" cy="336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528" y="2544"/>
              <a:ext cx="192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28" y="2606"/>
              <a:ext cx="19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50">
                  <a:latin typeface="+mn-lt"/>
                </a:rPr>
                <a:t>0</a:t>
              </a:r>
            </a:p>
          </p:txBody>
        </p:sp>
      </p:grp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1219200" y="2362200"/>
            <a:ext cx="1066800" cy="1752600"/>
            <a:chOff x="768" y="1440"/>
            <a:chExt cx="672" cy="1104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960" y="18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768" y="1440"/>
              <a:ext cx="67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>
                  <a:latin typeface="+mn-lt"/>
                </a:rPr>
                <a:t>r</a:t>
              </a:r>
              <a:r>
                <a:rPr lang="en-US" sz="1800" dirty="0">
                  <a:latin typeface="+mn-lt"/>
                </a:rPr>
                <a:t> bits = “bit rate”</a:t>
              </a:r>
            </a:p>
          </p:txBody>
        </p: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1219200" y="4114800"/>
            <a:ext cx="2133600" cy="1255713"/>
            <a:chOff x="768" y="2544"/>
            <a:chExt cx="912" cy="791"/>
          </a:xfrm>
        </p:grpSpPr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960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768" y="2928"/>
              <a:ext cx="91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>
                  <a:latin typeface="+mn-lt"/>
                </a:rPr>
                <a:t>c</a:t>
              </a:r>
              <a:r>
                <a:rPr lang="en-US" sz="1800" dirty="0">
                  <a:latin typeface="+mn-lt"/>
                </a:rPr>
                <a:t> bits = “sponge capacity”</a:t>
              </a:r>
            </a:p>
          </p:txBody>
        </p:sp>
      </p:grp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1336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1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35052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2</a:t>
            </a:r>
          </a:p>
        </p:txBody>
      </p: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1981200" y="2209800"/>
            <a:ext cx="2743200" cy="2514600"/>
            <a:chOff x="1248" y="1344"/>
            <a:chExt cx="1728" cy="1584"/>
          </a:xfrm>
        </p:grpSpPr>
        <p:grpSp>
          <p:nvGrpSpPr>
            <p:cNvPr id="16" name="Group 71"/>
            <p:cNvGrpSpPr>
              <a:grpSpLocks/>
            </p:cNvGrpSpPr>
            <p:nvPr/>
          </p:nvGrpSpPr>
          <p:grpSpPr bwMode="auto">
            <a:xfrm>
              <a:off x="1248" y="1344"/>
              <a:ext cx="864" cy="1584"/>
              <a:chOff x="1248" y="1344"/>
              <a:chExt cx="864" cy="1584"/>
            </a:xfrm>
          </p:grpSpPr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latin typeface="+mn-lt"/>
                    <a:sym typeface="Symbol" pitchFamily="18" charset="2"/>
                  </a:rPr>
                  <a:t>⨁</a:t>
                </a:r>
                <a:endParaRPr lang="en-US" sz="2000" baseline="-25000" dirty="0">
                  <a:latin typeface="+mn-lt"/>
                  <a:sym typeface="Symbol" pitchFamily="18" charset="2"/>
                </a:endParaRPr>
              </a:p>
            </p:txBody>
          </p:sp>
          <p:sp>
            <p:nvSpPr>
              <p:cNvPr id="32" name="Line 22"/>
              <p:cNvSpPr>
                <a:spLocks noChangeShapeType="1"/>
              </p:cNvSpPr>
              <p:nvPr/>
            </p:nvSpPr>
            <p:spPr bwMode="auto">
              <a:xfrm>
                <a:off x="1248" y="222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>
                <a:off x="1512" y="1344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grpSp>
            <p:nvGrpSpPr>
              <p:cNvPr id="21" name="Group 26"/>
              <p:cNvGrpSpPr>
                <a:grpSpLocks/>
              </p:cNvGrpSpPr>
              <p:nvPr/>
            </p:nvGrpSpPr>
            <p:grpSpPr bwMode="auto">
              <a:xfrm>
                <a:off x="1824" y="1824"/>
                <a:ext cx="288" cy="1104"/>
                <a:chOff x="1344" y="1824"/>
                <a:chExt cx="288" cy="1104"/>
              </a:xfrm>
            </p:grpSpPr>
            <p:sp>
              <p:nvSpPr>
                <p:cNvPr id="37" name="AutoShape 24"/>
                <p:cNvSpPr>
                  <a:spLocks noChangeArrowheads="1"/>
                </p:cNvSpPr>
                <p:nvPr/>
              </p:nvSpPr>
              <p:spPr bwMode="auto">
                <a:xfrm>
                  <a:off x="1344" y="1824"/>
                  <a:ext cx="288" cy="110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050">
                    <a:latin typeface="+mn-lt"/>
                  </a:endParaRPr>
                </a:p>
              </p:txBody>
            </p:sp>
            <p:sp>
              <p:nvSpPr>
                <p:cNvPr id="3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368" y="2260"/>
                  <a:ext cx="240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i="1" dirty="0">
                      <a:latin typeface="+mn-lt"/>
                      <a:sym typeface="Symbol" pitchFamily="18" charset="2"/>
                    </a:rPr>
                    <a:t>p</a:t>
                  </a:r>
                  <a:endParaRPr lang="en-US" sz="2000" i="1" baseline="-25000" dirty="0">
                    <a:latin typeface="+mn-lt"/>
                    <a:sym typeface="Symbol" pitchFamily="18" charset="2"/>
                  </a:endParaRPr>
                </a:p>
              </p:txBody>
            </p:sp>
          </p:grp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1248" y="2688"/>
                <a:ext cx="5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1610" y="222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</p:grp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2256" y="2112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+mn-lt"/>
                  <a:sym typeface="Symbol" pitchFamily="18" charset="2"/>
                </a:rPr>
                <a:t>⨁</a:t>
              </a:r>
              <a:endParaRPr lang="en-US" sz="2000" baseline="-25000" dirty="0">
                <a:latin typeface="+mn-lt"/>
                <a:sym typeface="Symbol" pitchFamily="18" charset="2"/>
              </a:endParaRPr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2112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2376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grpSp>
          <p:nvGrpSpPr>
            <p:cNvPr id="22" name="Group 34"/>
            <p:cNvGrpSpPr>
              <a:grpSpLocks/>
            </p:cNvGrpSpPr>
            <p:nvPr/>
          </p:nvGrpSpPr>
          <p:grpSpPr bwMode="auto">
            <a:xfrm>
              <a:off x="2688" y="1824"/>
              <a:ext cx="288" cy="1104"/>
              <a:chOff x="1344" y="1824"/>
              <a:chExt cx="288" cy="1104"/>
            </a:xfrm>
          </p:grpSpPr>
          <p:sp>
            <p:nvSpPr>
              <p:cNvPr id="29" name="AutoShape 35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288" cy="1104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0" name="Text Box 36"/>
              <p:cNvSpPr txBox="1">
                <a:spLocks noChangeArrowheads="1"/>
              </p:cNvSpPr>
              <p:nvPr/>
            </p:nvSpPr>
            <p:spPr bwMode="auto">
              <a:xfrm>
                <a:off x="1368" y="2260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i="1" dirty="0">
                    <a:latin typeface="+mn-lt"/>
                    <a:sym typeface="Symbol" pitchFamily="18" charset="2"/>
                  </a:rPr>
                  <a:t>p</a:t>
                </a:r>
                <a:endParaRPr lang="en-US" sz="2000" i="1" baseline="-25000" dirty="0">
                  <a:latin typeface="+mn-lt"/>
                  <a:sym typeface="Symbol" pitchFamily="18" charset="2"/>
                </a:endParaRPr>
              </a:p>
            </p:txBody>
          </p:sp>
        </p:grp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112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2474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8768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3</a:t>
            </a:r>
          </a:p>
        </p:txBody>
      </p:sp>
      <p:grpSp>
        <p:nvGrpSpPr>
          <p:cNvPr id="26" name="Group 43"/>
          <p:cNvGrpSpPr>
            <a:grpSpLocks/>
          </p:cNvGrpSpPr>
          <p:nvPr/>
        </p:nvGrpSpPr>
        <p:grpSpPr bwMode="auto">
          <a:xfrm>
            <a:off x="5638800" y="2971800"/>
            <a:ext cx="457200" cy="1752600"/>
            <a:chOff x="1344" y="1824"/>
            <a:chExt cx="288" cy="1104"/>
          </a:xfrm>
        </p:grpSpPr>
        <p:sp>
          <p:nvSpPr>
            <p:cNvPr id="41" name="AutoShape 44"/>
            <p:cNvSpPr>
              <a:spLocks noChangeArrowheads="1"/>
            </p:cNvSpPr>
            <p:nvPr/>
          </p:nvSpPr>
          <p:spPr bwMode="auto">
            <a:xfrm>
              <a:off x="1344" y="1824"/>
              <a:ext cx="288" cy="1104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1368" y="2260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 dirty="0">
                  <a:latin typeface="+mn-lt"/>
                  <a:sym typeface="Symbol" pitchFamily="18" charset="2"/>
                </a:rPr>
                <a:t>p</a:t>
              </a:r>
              <a:endParaRPr lang="en-US" sz="2000" i="1" baseline="-25000" dirty="0">
                <a:latin typeface="+mn-lt"/>
                <a:sym typeface="Symbol" pitchFamily="18" charset="2"/>
              </a:endParaRPr>
            </a:p>
          </p:txBody>
        </p:sp>
      </p:grpSp>
      <p:grpSp>
        <p:nvGrpSpPr>
          <p:cNvPr id="34" name="Group 73"/>
          <p:cNvGrpSpPr>
            <a:grpSpLocks/>
          </p:cNvGrpSpPr>
          <p:nvPr/>
        </p:nvGrpSpPr>
        <p:grpSpPr bwMode="auto">
          <a:xfrm>
            <a:off x="4724400" y="2209800"/>
            <a:ext cx="879475" cy="2133600"/>
            <a:chOff x="2976" y="1344"/>
            <a:chExt cx="554" cy="1344"/>
          </a:xfrm>
        </p:grpSpPr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3120" y="2112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+mn-lt"/>
                  <a:sym typeface="Symbol" pitchFamily="18" charset="2"/>
                </a:rPr>
                <a:t>⨁</a:t>
              </a:r>
              <a:endParaRPr lang="en-US" sz="2000" baseline="-25000" dirty="0">
                <a:latin typeface="+mn-lt"/>
                <a:sym typeface="Symbol" pitchFamily="18" charset="2"/>
              </a:endParaRP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2976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3240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976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3338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grpSp>
        <p:nvGrpSpPr>
          <p:cNvPr id="40" name="Group 75"/>
          <p:cNvGrpSpPr>
            <a:grpSpLocks/>
          </p:cNvGrpSpPr>
          <p:nvPr/>
        </p:nvGrpSpPr>
        <p:grpSpPr bwMode="auto">
          <a:xfrm>
            <a:off x="6096000" y="1828800"/>
            <a:ext cx="2057400" cy="2895600"/>
            <a:chOff x="3840" y="1104"/>
            <a:chExt cx="1296" cy="1824"/>
          </a:xfrm>
        </p:grpSpPr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3936" y="1104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>
                  <a:latin typeface="+mn-lt"/>
                </a:rPr>
                <a:t>h</a:t>
              </a:r>
              <a:r>
                <a:rPr lang="en-US" sz="2000" baseline="-25000">
                  <a:latin typeface="+mn-lt"/>
                </a:rPr>
                <a:t>1</a:t>
              </a: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4104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grpSp>
          <p:nvGrpSpPr>
            <p:cNvPr id="43" name="Group 52"/>
            <p:cNvGrpSpPr>
              <a:grpSpLocks/>
            </p:cNvGrpSpPr>
            <p:nvPr/>
          </p:nvGrpSpPr>
          <p:grpSpPr bwMode="auto">
            <a:xfrm>
              <a:off x="4416" y="1824"/>
              <a:ext cx="288" cy="1104"/>
              <a:chOff x="1344" y="1824"/>
              <a:chExt cx="288" cy="1104"/>
            </a:xfrm>
          </p:grpSpPr>
          <p:sp>
            <p:nvSpPr>
              <p:cNvPr id="60" name="AutoShape 53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288" cy="1104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61" name="Text Box 54"/>
              <p:cNvSpPr txBox="1">
                <a:spLocks noChangeArrowheads="1"/>
              </p:cNvSpPr>
              <p:nvPr/>
            </p:nvSpPr>
            <p:spPr bwMode="auto">
              <a:xfrm>
                <a:off x="1368" y="2260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i="1" dirty="0">
                    <a:latin typeface="+mn-lt"/>
                    <a:sym typeface="Symbol" pitchFamily="18" charset="2"/>
                  </a:rPr>
                  <a:t>p</a:t>
                </a:r>
                <a:endParaRPr lang="en-US" sz="2000" i="1" baseline="-25000" dirty="0">
                  <a:latin typeface="+mn-lt"/>
                  <a:sym typeface="Symbol" pitchFamily="18" charset="2"/>
                </a:endParaRPr>
              </a:p>
            </p:txBody>
          </p:sp>
        </p:grp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3840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4800" y="1104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>
                  <a:latin typeface="+mn-lt"/>
                </a:rPr>
                <a:t>h</a:t>
              </a:r>
              <a:r>
                <a:rPr lang="en-US" sz="2000" baseline="-25000">
                  <a:latin typeface="+mn-lt"/>
                </a:rPr>
                <a:t>2</a:t>
              </a: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 flipV="1">
              <a:off x="4704" y="2208"/>
              <a:ext cx="240" cy="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4944" y="134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grpSp>
        <p:nvGrpSpPr>
          <p:cNvPr id="49" name="Group 74"/>
          <p:cNvGrpSpPr>
            <a:grpSpLocks/>
          </p:cNvGrpSpPr>
          <p:nvPr/>
        </p:nvGrpSpPr>
        <p:grpSpPr bwMode="auto">
          <a:xfrm>
            <a:off x="4191000" y="1905000"/>
            <a:ext cx="1981200" cy="3733800"/>
            <a:chOff x="2640" y="1152"/>
            <a:chExt cx="1248" cy="2352"/>
          </a:xfrm>
        </p:grpSpPr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3888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64" name="Text Box 67"/>
            <p:cNvSpPr txBox="1">
              <a:spLocks noChangeArrowheads="1"/>
            </p:cNvSpPr>
            <p:nvPr/>
          </p:nvSpPr>
          <p:spPr bwMode="auto">
            <a:xfrm>
              <a:off x="2640" y="3168"/>
              <a:ext cx="12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Absorbing</a:t>
              </a:r>
            </a:p>
          </p:txBody>
        </p:sp>
      </p:grpSp>
      <p:sp>
        <p:nvSpPr>
          <p:cNvPr id="65" name="Text Box 68"/>
          <p:cNvSpPr txBox="1">
            <a:spLocks noChangeArrowheads="1"/>
          </p:cNvSpPr>
          <p:nvPr/>
        </p:nvSpPr>
        <p:spPr bwMode="auto">
          <a:xfrm>
            <a:off x="6248400" y="5105400"/>
            <a:ext cx="190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+mn-lt"/>
              </a:rPr>
              <a:t>Squeezing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71700" y="5955268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+mn-lt"/>
                <a:cs typeface="Times New Roman" pitchFamily="18" charset="0"/>
              </a:rPr>
              <a:t>p</a:t>
            </a:r>
            <a:r>
              <a:rPr lang="en-US" sz="1600" dirty="0">
                <a:latin typeface="+mn-lt"/>
              </a:rPr>
              <a:t> = permutation of </a:t>
            </a:r>
            <a:r>
              <a:rPr lang="en-US" sz="1600" dirty="0">
                <a:latin typeface="+mn-lt"/>
                <a:cs typeface="Times New Roman" pitchFamily="18" charset="0"/>
              </a:rPr>
              <a:t>{0,1}</a:t>
            </a:r>
            <a:r>
              <a:rPr lang="en-US" sz="1600" i="1" baseline="30000" dirty="0" err="1">
                <a:latin typeface="+mn-lt"/>
                <a:cs typeface="Times New Roman" pitchFamily="18" charset="0"/>
              </a:rPr>
              <a:t>c</a:t>
            </a:r>
            <a:r>
              <a:rPr lang="en-US" sz="1600" baseline="30000" dirty="0" err="1">
                <a:latin typeface="+mn-lt"/>
                <a:cs typeface="Times New Roman" pitchFamily="18" charset="0"/>
              </a:rPr>
              <a:t>+</a:t>
            </a:r>
            <a:r>
              <a:rPr lang="en-US" sz="1600" i="1" baseline="30000" dirty="0" err="1">
                <a:latin typeface="+mn-lt"/>
                <a:cs typeface="Times New Roman" pitchFamily="18" charset="0"/>
              </a:rPr>
              <a:t>r</a:t>
            </a:r>
            <a:endParaRPr lang="en-US" sz="1600" i="1" baseline="30000" dirty="0">
              <a:latin typeface="+mn-lt"/>
              <a:cs typeface="Times New Roman" pitchFamily="18" charset="0"/>
            </a:endParaRPr>
          </a:p>
        </p:txBody>
      </p:sp>
      <p:sp>
        <p:nvSpPr>
          <p:cNvPr id="67" name="Line 55"/>
          <p:cNvSpPr>
            <a:spLocks noChangeShapeType="1"/>
          </p:cNvSpPr>
          <p:nvPr/>
        </p:nvSpPr>
        <p:spPr bwMode="auto">
          <a:xfrm>
            <a:off x="6096000" y="3505200"/>
            <a:ext cx="877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 sz="105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And the Winner is 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Keccak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  <a:p>
            <a:r>
              <a:rPr lang="en-US" dirty="0" err="1"/>
              <a:t>Keccak</a:t>
            </a:r>
            <a:r>
              <a:rPr lang="en-US" dirty="0"/>
              <a:t> was designed by Guido </a:t>
            </a:r>
            <a:r>
              <a:rPr lang="en-US" dirty="0" err="1"/>
              <a:t>Bertoni</a:t>
            </a:r>
            <a:r>
              <a:rPr lang="en-US" dirty="0"/>
              <a:t>, Joan </a:t>
            </a:r>
            <a:r>
              <a:rPr lang="en-US" dirty="0" err="1"/>
              <a:t>Daemen</a:t>
            </a:r>
            <a:r>
              <a:rPr lang="en-US" dirty="0"/>
              <a:t>, Michael </a:t>
            </a:r>
            <a:r>
              <a:rPr lang="en-US" dirty="0" err="1"/>
              <a:t>Peeters</a:t>
            </a:r>
            <a:r>
              <a:rPr lang="en-US" dirty="0"/>
              <a:t>, Gilles Van </a:t>
            </a:r>
            <a:r>
              <a:rPr lang="en-US" dirty="0" err="1"/>
              <a:t>Assche</a:t>
            </a:r>
            <a:endParaRPr lang="en-US" dirty="0"/>
          </a:p>
          <a:p>
            <a:pPr lvl="1"/>
            <a:r>
              <a:rPr lang="en-US" sz="3200" dirty="0"/>
              <a:t>Joan </a:t>
            </a:r>
            <a:r>
              <a:rPr lang="en-US" sz="3200" dirty="0" err="1"/>
              <a:t>Daemen</a:t>
            </a:r>
            <a:r>
              <a:rPr lang="en-US" sz="3200" dirty="0"/>
              <a:t> </a:t>
            </a:r>
            <a:r>
              <a:rPr lang="en-US" dirty="0"/>
              <a:t>and Vincent </a:t>
            </a:r>
            <a:r>
              <a:rPr lang="en-US" dirty="0" err="1"/>
              <a:t>Rijman</a:t>
            </a:r>
            <a:r>
              <a:rPr lang="en-US" dirty="0"/>
              <a:t> designed AES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NIST announced the SHA-3 winner on October 2, 2012</a:t>
            </a:r>
          </a:p>
          <a:p>
            <a:pPr lvl="1"/>
            <a:r>
              <a:rPr lang="en-US" dirty="0"/>
              <a:t>AES winner announced on </a:t>
            </a:r>
            <a:r>
              <a:rPr lang="en-US" sz="3200" dirty="0"/>
              <a:t>October 2, 2000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NIST indicated design diversity drove their choice</a:t>
            </a:r>
          </a:p>
          <a:p>
            <a:pPr lvl="1"/>
            <a:r>
              <a:rPr lang="en-US" dirty="0"/>
              <a:t>SHA-2, BLAKE, </a:t>
            </a:r>
            <a:r>
              <a:rPr lang="en-US" dirty="0" err="1"/>
              <a:t>Grøstl</a:t>
            </a:r>
            <a:r>
              <a:rPr lang="en-US" dirty="0"/>
              <a:t>, Skein are </a:t>
            </a:r>
            <a:r>
              <a:rPr lang="en-US" dirty="0" err="1"/>
              <a:t>Merkle-Damgård</a:t>
            </a:r>
            <a:r>
              <a:rPr lang="en-US" dirty="0"/>
              <a:t> based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High 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029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Keccak</a:t>
            </a:r>
            <a:r>
              <a:rPr lang="en-US" sz="2400" dirty="0"/>
              <a:t> uses a 24 round permutation in the sponge construction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Keccak’s</a:t>
            </a:r>
            <a:r>
              <a:rPr lang="en-US" sz="2400" dirty="0"/>
              <a:t> </a:t>
            </a:r>
            <a:r>
              <a:rPr lang="en-US" sz="2400" dirty="0" err="1"/>
              <a:t>permuation</a:t>
            </a:r>
            <a:r>
              <a:rPr lang="en-US" sz="2400" dirty="0"/>
              <a:t> is called </a:t>
            </a:r>
            <a:r>
              <a:rPr lang="en-US" sz="2400" dirty="0" err="1">
                <a:latin typeface="Times New Roman" pitchFamily="18" charset="0"/>
              </a:rPr>
              <a:t>Keccak</a:t>
            </a:r>
            <a:r>
              <a:rPr lang="en-US" sz="2400" dirty="0">
                <a:latin typeface="Times New Roman" pitchFamily="18" charset="0"/>
              </a:rPr>
              <a:t>-</a:t>
            </a:r>
            <a:r>
              <a:rPr lang="en-US" sz="2400" i="1" dirty="0">
                <a:latin typeface="Times New Roman" pitchFamily="18" charset="0"/>
              </a:rPr>
              <a:t>f</a:t>
            </a:r>
            <a:r>
              <a:rPr lang="en-US" sz="2400" dirty="0"/>
              <a:t> and parameterized by rate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/>
              <a:t> and capacity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en-US" sz="2400" i="1" dirty="0" err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+</a:t>
            </a:r>
            <a:r>
              <a:rPr lang="en-US" sz="2400" i="1" dirty="0" err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1600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25  64</a:t>
            </a:r>
            <a:endParaRPr lang="en-US" sz="2400" dirty="0"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Keccak-512: </a:t>
            </a:r>
            <a:r>
              <a:rPr lang="en-US" sz="2000" i="1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 = 512, </a:t>
            </a:r>
            <a:r>
              <a:rPr lang="en-US" sz="2000" i="1" dirty="0">
                <a:sym typeface="Symbol" pitchFamily="18" charset="2"/>
              </a:rPr>
              <a:t>c</a:t>
            </a:r>
            <a:r>
              <a:rPr lang="en-US" sz="2000" dirty="0">
                <a:sym typeface="Symbol" pitchFamily="18" charset="2"/>
              </a:rPr>
              <a:t> = 1088  faster with 2</a:t>
            </a:r>
            <a:r>
              <a:rPr lang="en-US" sz="2000" baseline="30000" dirty="0">
                <a:sym typeface="Symbol" pitchFamily="18" charset="2"/>
              </a:rPr>
              <a:t>544</a:t>
            </a:r>
            <a:r>
              <a:rPr lang="en-US" sz="2000" dirty="0">
                <a:sym typeface="Symbol" pitchFamily="18" charset="2"/>
              </a:rPr>
              <a:t> security bound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Keccak-256: </a:t>
            </a:r>
            <a:r>
              <a:rPr lang="en-US" sz="2000" i="1" dirty="0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 = 256, </a:t>
            </a:r>
            <a:r>
              <a:rPr lang="en-US" sz="2000" i="1" dirty="0"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 = 1344</a:t>
            </a:r>
            <a:r>
              <a:rPr lang="en-US" sz="2000" dirty="0">
                <a:sym typeface="Symbol" pitchFamily="18" charset="2"/>
              </a:rPr>
              <a:t>  slower with 2</a:t>
            </a:r>
            <a:r>
              <a:rPr lang="en-US" sz="2000" baseline="30000" dirty="0">
                <a:sym typeface="Symbol" pitchFamily="18" charset="2"/>
              </a:rPr>
              <a:t>672</a:t>
            </a:r>
            <a:r>
              <a:rPr lang="en-US" sz="2000" dirty="0">
                <a:sym typeface="Symbol" pitchFamily="18" charset="2"/>
              </a:rPr>
              <a:t> security bound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dirty="0"/>
              <a:t>Design goal: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Keccak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i="1" dirty="0">
                <a:latin typeface="Times New Roman" pitchFamily="18" charset="0"/>
              </a:rPr>
              <a:t>f</a:t>
            </a:r>
            <a:r>
              <a:rPr lang="en-US" sz="2400" dirty="0"/>
              <a:t>  has no exploitable properties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Keccak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i="1" dirty="0">
                <a:latin typeface="Times New Roman" pitchFamily="18" charset="0"/>
              </a:rPr>
              <a:t>f </a:t>
            </a:r>
            <a:r>
              <a:rPr lang="en-US" sz="2400" dirty="0" err="1"/>
              <a:t>’s</a:t>
            </a:r>
            <a:r>
              <a:rPr lang="en-US" sz="2400" dirty="0"/>
              <a:t> d</a:t>
            </a:r>
            <a:r>
              <a:rPr lang="en-US" sz="2400" dirty="0">
                <a:sym typeface="Symbol" pitchFamily="18" charset="2"/>
              </a:rPr>
              <a:t>esign based on the </a:t>
            </a:r>
            <a:r>
              <a:rPr lang="en-US" sz="2400" b="1" dirty="0">
                <a:solidFill>
                  <a:srgbClr val="0070C0"/>
                </a:solidFill>
                <a:sym typeface="Symbol" pitchFamily="18" charset="2"/>
              </a:rPr>
              <a:t>wide-trail</a:t>
            </a:r>
            <a:r>
              <a:rPr lang="en-US" sz="2400" dirty="0">
                <a:sym typeface="Symbol" pitchFamily="18" charset="2"/>
              </a:rPr>
              <a:t> design strategy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sz="2400" dirty="0"/>
              <a:t>Spread a round’s non-linear across across the entire round using well-chosen linear transformations to get provable resistance to linear and differential cryptanalysis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Keccak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i="1" dirty="0">
                <a:latin typeface="Times New Roman" pitchFamily="18" charset="0"/>
              </a:rPr>
              <a:t>f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round: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(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(((((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)))))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Keccak</a:t>
            </a:r>
            <a:r>
              <a:rPr lang="en-US" sz="40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143000"/>
          </a:xfrm>
        </p:spPr>
        <p:txBody>
          <a:bodyPr/>
          <a:lstStyle/>
          <a:p>
            <a:r>
              <a:rPr lang="en-US" sz="2400" dirty="0" err="1"/>
              <a:t>Keccak</a:t>
            </a:r>
            <a:r>
              <a:rPr lang="en-US" sz="2400" dirty="0"/>
              <a:t> represents its 1600 bit state as a </a:t>
            </a:r>
            <a:r>
              <a:rPr lang="en-US" sz="2400" dirty="0">
                <a:latin typeface="Times New Roman" pitchFamily="18" charset="0"/>
              </a:rPr>
              <a:t>5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 5  64</a:t>
            </a:r>
            <a:r>
              <a:rPr lang="en-US" sz="2400" dirty="0">
                <a:sym typeface="Symbol" pitchFamily="18" charset="2"/>
              </a:rPr>
              <a:t> bit cube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3429000" y="2057400"/>
            <a:ext cx="2286000" cy="2286000"/>
            <a:chOff x="1440" y="2496"/>
            <a:chExt cx="1344" cy="1344"/>
          </a:xfrm>
        </p:grpSpPr>
        <p:grpSp>
          <p:nvGrpSpPr>
            <p:cNvPr id="7" name="Group 64"/>
            <p:cNvGrpSpPr>
              <a:grpSpLocks/>
            </p:cNvGrpSpPr>
            <p:nvPr/>
          </p:nvGrpSpPr>
          <p:grpSpPr bwMode="auto">
            <a:xfrm>
              <a:off x="1776" y="2496"/>
              <a:ext cx="1008" cy="1008"/>
              <a:chOff x="1440" y="2832"/>
              <a:chExt cx="1008" cy="1008"/>
            </a:xfrm>
          </p:grpSpPr>
          <p:sp>
            <p:nvSpPr>
              <p:cNvPr id="94" name="AutoShape 6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utoShape 6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AutoShape 6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AutoShape 6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utoShape 6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AutoShape 7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utoShape 7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utoShape 7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utoShape 7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4"/>
            <p:cNvGrpSpPr>
              <a:grpSpLocks/>
            </p:cNvGrpSpPr>
            <p:nvPr/>
          </p:nvGrpSpPr>
          <p:grpSpPr bwMode="auto">
            <a:xfrm>
              <a:off x="1728" y="2544"/>
              <a:ext cx="1008" cy="1008"/>
              <a:chOff x="1440" y="2832"/>
              <a:chExt cx="1008" cy="1008"/>
            </a:xfrm>
          </p:grpSpPr>
          <p:sp>
            <p:nvSpPr>
              <p:cNvPr id="85" name="AutoShape 7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utoShape 7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AutoShape 7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utoShape 7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AutoShape 7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utoShape 8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utoShape 8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utoShape 8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AutoShape 8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4"/>
            <p:cNvGrpSpPr>
              <a:grpSpLocks/>
            </p:cNvGrpSpPr>
            <p:nvPr/>
          </p:nvGrpSpPr>
          <p:grpSpPr bwMode="auto">
            <a:xfrm>
              <a:off x="1680" y="2592"/>
              <a:ext cx="1008" cy="1008"/>
              <a:chOff x="1440" y="2832"/>
              <a:chExt cx="1008" cy="1008"/>
            </a:xfrm>
          </p:grpSpPr>
          <p:sp>
            <p:nvSpPr>
              <p:cNvPr id="76" name="AutoShape 8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utoShape 8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utoShape 8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AutoShape 8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utoShape 8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utoShape 9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AutoShape 9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utoShape 9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utoShape 9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4"/>
            <p:cNvGrpSpPr>
              <a:grpSpLocks/>
            </p:cNvGrpSpPr>
            <p:nvPr/>
          </p:nvGrpSpPr>
          <p:grpSpPr bwMode="auto">
            <a:xfrm>
              <a:off x="1632" y="2640"/>
              <a:ext cx="1008" cy="1008"/>
              <a:chOff x="1440" y="2832"/>
              <a:chExt cx="1008" cy="1008"/>
            </a:xfrm>
          </p:grpSpPr>
          <p:sp>
            <p:nvSpPr>
              <p:cNvPr id="67" name="AutoShape 9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AutoShape 9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utoShape 9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utoShape 9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utoShape 9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AutoShape 10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utoShape 10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AutoShape 10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AutoShape 10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1584" y="2688"/>
              <a:ext cx="1008" cy="1008"/>
              <a:chOff x="1440" y="2832"/>
              <a:chExt cx="1008" cy="1008"/>
            </a:xfrm>
          </p:grpSpPr>
          <p:sp>
            <p:nvSpPr>
              <p:cNvPr id="58" name="AutoShape 5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utoShape 5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utoShape 5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AutoShape 5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utoShape 5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utoShape 6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utoShape 6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AutoShape 6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AutoShape 6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1536" y="2736"/>
              <a:ext cx="1008" cy="1008"/>
              <a:chOff x="1440" y="2832"/>
              <a:chExt cx="1008" cy="1008"/>
            </a:xfrm>
          </p:grpSpPr>
          <p:sp>
            <p:nvSpPr>
              <p:cNvPr id="49" name="AutoShape 4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utoShape 4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utoShape 4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utoShape 4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utoShape 4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AutoShape 5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utoShape 5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utoShape 5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utoShape 5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1488" y="2784"/>
              <a:ext cx="1008" cy="1008"/>
              <a:chOff x="1440" y="2832"/>
              <a:chExt cx="1008" cy="1008"/>
            </a:xfrm>
          </p:grpSpPr>
          <p:sp>
            <p:nvSpPr>
              <p:cNvPr id="40" name="AutoShape 3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utoShape 3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utoShape 3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utoShape 3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utoShape 3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utoShape 4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utoShape 4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utoShape 4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AutoShape 4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1440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1440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1440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1440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1632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1632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1632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1632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1824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1824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1824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1824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2016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2016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2016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2016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30" name="Group 33"/>
            <p:cNvGrpSpPr>
              <a:grpSpLocks/>
            </p:cNvGrpSpPr>
            <p:nvPr/>
          </p:nvGrpSpPr>
          <p:grpSpPr bwMode="auto">
            <a:xfrm>
              <a:off x="1440" y="2832"/>
              <a:ext cx="1008" cy="1008"/>
              <a:chOff x="1440" y="2832"/>
              <a:chExt cx="1008" cy="1008"/>
            </a:xfrm>
          </p:grpSpPr>
          <p:sp>
            <p:nvSpPr>
              <p:cNvPr id="31" name="AutoShape 7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utoShape 17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utoShape 22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utoShape 27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utoShape 28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utoShape 29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utoShape 30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utoShape 31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utoShape 32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The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Keecak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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18037"/>
            <a:ext cx="8458200" cy="2239963"/>
          </a:xfrm>
        </p:spPr>
        <p:txBody>
          <a:bodyPr>
            <a:normAutofit/>
          </a:bodyPr>
          <a:lstStyle/>
          <a:p>
            <a:r>
              <a:rPr lang="en-US" sz="2400" dirty="0">
                <a:sym typeface="Symbol" pitchFamily="18" charset="2"/>
              </a:rPr>
              <a:t></a:t>
            </a:r>
            <a:r>
              <a:rPr lang="en-US" sz="2400" b="1" dirty="0">
                <a:sym typeface="Symbol" pitchFamily="18" charset="2"/>
              </a:rPr>
              <a:t>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state</a:t>
            </a:r>
            <a:r>
              <a:rPr lang="en-US" sz="2400" dirty="0">
                <a:sym typeface="Symbol" pitchFamily="18" charset="2"/>
              </a:rPr>
              <a:t>) = 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r>
              <a:rPr lang="en-US" sz="2400" dirty="0">
                <a:sym typeface="Symbol" pitchFamily="18" charset="2"/>
              </a:rPr>
              <a:t> provides diffusion – each bit affects 11 adjacent bits</a:t>
            </a:r>
          </a:p>
          <a:p>
            <a:r>
              <a:rPr lang="en-US" sz="2400" dirty="0">
                <a:sym typeface="Symbol" pitchFamily="18" charset="2"/>
              </a:rPr>
              <a:t> implemented by 50 XORs and 5 rotations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grpSp>
        <p:nvGrpSpPr>
          <p:cNvPr id="6" name="Group 286"/>
          <p:cNvGrpSpPr>
            <a:grpSpLocks/>
          </p:cNvGrpSpPr>
          <p:nvPr/>
        </p:nvGrpSpPr>
        <p:grpSpPr bwMode="auto">
          <a:xfrm>
            <a:off x="3505200" y="1981200"/>
            <a:ext cx="2133600" cy="2133600"/>
            <a:chOff x="1824" y="2208"/>
            <a:chExt cx="1344" cy="1344"/>
          </a:xfrm>
        </p:grpSpPr>
        <p:sp>
          <p:nvSpPr>
            <p:cNvPr id="7" name="AutoShape 75"/>
            <p:cNvSpPr>
              <a:spLocks noChangeArrowheads="1"/>
            </p:cNvSpPr>
            <p:nvPr/>
          </p:nvSpPr>
          <p:spPr bwMode="auto">
            <a:xfrm>
              <a:off x="2160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76"/>
            <p:cNvSpPr>
              <a:spLocks noChangeArrowheads="1"/>
            </p:cNvSpPr>
            <p:nvPr/>
          </p:nvSpPr>
          <p:spPr bwMode="auto">
            <a:xfrm>
              <a:off x="2160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77"/>
            <p:cNvSpPr>
              <a:spLocks noChangeArrowheads="1"/>
            </p:cNvSpPr>
            <p:nvPr/>
          </p:nvSpPr>
          <p:spPr bwMode="auto">
            <a:xfrm>
              <a:off x="2160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78"/>
            <p:cNvSpPr>
              <a:spLocks noChangeArrowheads="1"/>
            </p:cNvSpPr>
            <p:nvPr/>
          </p:nvSpPr>
          <p:spPr bwMode="auto">
            <a:xfrm>
              <a:off x="2160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79"/>
            <p:cNvSpPr>
              <a:spLocks noChangeArrowheads="1"/>
            </p:cNvSpPr>
            <p:nvPr/>
          </p:nvSpPr>
          <p:spPr bwMode="auto">
            <a:xfrm>
              <a:off x="2352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80"/>
            <p:cNvSpPr>
              <a:spLocks noChangeArrowheads="1"/>
            </p:cNvSpPr>
            <p:nvPr/>
          </p:nvSpPr>
          <p:spPr bwMode="auto">
            <a:xfrm>
              <a:off x="2352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81"/>
            <p:cNvSpPr>
              <a:spLocks noChangeArrowheads="1"/>
            </p:cNvSpPr>
            <p:nvPr/>
          </p:nvSpPr>
          <p:spPr bwMode="auto">
            <a:xfrm>
              <a:off x="2352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82"/>
            <p:cNvSpPr>
              <a:spLocks noChangeArrowheads="1"/>
            </p:cNvSpPr>
            <p:nvPr/>
          </p:nvSpPr>
          <p:spPr bwMode="auto">
            <a:xfrm>
              <a:off x="2352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83"/>
            <p:cNvSpPr>
              <a:spLocks noChangeArrowheads="1"/>
            </p:cNvSpPr>
            <p:nvPr/>
          </p:nvSpPr>
          <p:spPr bwMode="auto">
            <a:xfrm>
              <a:off x="2544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84"/>
            <p:cNvSpPr>
              <a:spLocks noChangeArrowheads="1"/>
            </p:cNvSpPr>
            <p:nvPr/>
          </p:nvSpPr>
          <p:spPr bwMode="auto">
            <a:xfrm>
              <a:off x="2544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85"/>
            <p:cNvSpPr>
              <a:spLocks noChangeArrowheads="1"/>
            </p:cNvSpPr>
            <p:nvPr/>
          </p:nvSpPr>
          <p:spPr bwMode="auto">
            <a:xfrm>
              <a:off x="2544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86"/>
            <p:cNvSpPr>
              <a:spLocks noChangeArrowheads="1"/>
            </p:cNvSpPr>
            <p:nvPr/>
          </p:nvSpPr>
          <p:spPr bwMode="auto">
            <a:xfrm>
              <a:off x="2544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87"/>
            <p:cNvSpPr>
              <a:spLocks noChangeArrowheads="1"/>
            </p:cNvSpPr>
            <p:nvPr/>
          </p:nvSpPr>
          <p:spPr bwMode="auto">
            <a:xfrm>
              <a:off x="2736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88"/>
            <p:cNvSpPr>
              <a:spLocks noChangeArrowheads="1"/>
            </p:cNvSpPr>
            <p:nvPr/>
          </p:nvSpPr>
          <p:spPr bwMode="auto">
            <a:xfrm>
              <a:off x="2736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89"/>
            <p:cNvSpPr>
              <a:spLocks noChangeArrowheads="1"/>
            </p:cNvSpPr>
            <p:nvPr/>
          </p:nvSpPr>
          <p:spPr bwMode="auto">
            <a:xfrm>
              <a:off x="2736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90"/>
            <p:cNvSpPr>
              <a:spLocks noChangeArrowheads="1"/>
            </p:cNvSpPr>
            <p:nvPr/>
          </p:nvSpPr>
          <p:spPr bwMode="auto">
            <a:xfrm>
              <a:off x="2736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92"/>
            <p:cNvSpPr>
              <a:spLocks noChangeArrowheads="1"/>
            </p:cNvSpPr>
            <p:nvPr/>
          </p:nvSpPr>
          <p:spPr bwMode="auto">
            <a:xfrm>
              <a:off x="2160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93"/>
            <p:cNvSpPr>
              <a:spLocks noChangeArrowheads="1"/>
            </p:cNvSpPr>
            <p:nvPr/>
          </p:nvSpPr>
          <p:spPr bwMode="auto">
            <a:xfrm>
              <a:off x="2352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94"/>
            <p:cNvSpPr>
              <a:spLocks noChangeArrowheads="1"/>
            </p:cNvSpPr>
            <p:nvPr/>
          </p:nvSpPr>
          <p:spPr bwMode="auto">
            <a:xfrm>
              <a:off x="2544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95"/>
            <p:cNvSpPr>
              <a:spLocks noChangeArrowheads="1"/>
            </p:cNvSpPr>
            <p:nvPr/>
          </p:nvSpPr>
          <p:spPr bwMode="auto">
            <a:xfrm>
              <a:off x="2736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96"/>
            <p:cNvSpPr>
              <a:spLocks noChangeArrowheads="1"/>
            </p:cNvSpPr>
            <p:nvPr/>
          </p:nvSpPr>
          <p:spPr bwMode="auto">
            <a:xfrm>
              <a:off x="2928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97"/>
            <p:cNvSpPr>
              <a:spLocks noChangeArrowheads="1"/>
            </p:cNvSpPr>
            <p:nvPr/>
          </p:nvSpPr>
          <p:spPr bwMode="auto">
            <a:xfrm>
              <a:off x="2928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98"/>
            <p:cNvSpPr>
              <a:spLocks noChangeArrowheads="1"/>
            </p:cNvSpPr>
            <p:nvPr/>
          </p:nvSpPr>
          <p:spPr bwMode="auto">
            <a:xfrm>
              <a:off x="2928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99"/>
            <p:cNvSpPr>
              <a:spLocks noChangeArrowheads="1"/>
            </p:cNvSpPr>
            <p:nvPr/>
          </p:nvSpPr>
          <p:spPr bwMode="auto">
            <a:xfrm>
              <a:off x="2928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00"/>
            <p:cNvSpPr>
              <a:spLocks noChangeArrowheads="1"/>
            </p:cNvSpPr>
            <p:nvPr/>
          </p:nvSpPr>
          <p:spPr bwMode="auto">
            <a:xfrm>
              <a:off x="2928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01"/>
            <p:cNvSpPr>
              <a:spLocks noChangeArrowheads="1"/>
            </p:cNvSpPr>
            <p:nvPr/>
          </p:nvSpPr>
          <p:spPr bwMode="auto">
            <a:xfrm>
              <a:off x="2112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02"/>
            <p:cNvSpPr>
              <a:spLocks noChangeArrowheads="1"/>
            </p:cNvSpPr>
            <p:nvPr/>
          </p:nvSpPr>
          <p:spPr bwMode="auto">
            <a:xfrm>
              <a:off x="2112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103"/>
            <p:cNvSpPr>
              <a:spLocks noChangeArrowheads="1"/>
            </p:cNvSpPr>
            <p:nvPr/>
          </p:nvSpPr>
          <p:spPr bwMode="auto">
            <a:xfrm>
              <a:off x="2112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104"/>
            <p:cNvSpPr>
              <a:spLocks noChangeArrowheads="1"/>
            </p:cNvSpPr>
            <p:nvPr/>
          </p:nvSpPr>
          <p:spPr bwMode="auto">
            <a:xfrm>
              <a:off x="2112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105"/>
            <p:cNvSpPr>
              <a:spLocks noChangeArrowheads="1"/>
            </p:cNvSpPr>
            <p:nvPr/>
          </p:nvSpPr>
          <p:spPr bwMode="auto">
            <a:xfrm>
              <a:off x="2304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106"/>
            <p:cNvSpPr>
              <a:spLocks noChangeArrowheads="1"/>
            </p:cNvSpPr>
            <p:nvPr/>
          </p:nvSpPr>
          <p:spPr bwMode="auto">
            <a:xfrm>
              <a:off x="2304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107"/>
            <p:cNvSpPr>
              <a:spLocks noChangeArrowheads="1"/>
            </p:cNvSpPr>
            <p:nvPr/>
          </p:nvSpPr>
          <p:spPr bwMode="auto">
            <a:xfrm>
              <a:off x="2304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108"/>
            <p:cNvSpPr>
              <a:spLocks noChangeArrowheads="1"/>
            </p:cNvSpPr>
            <p:nvPr/>
          </p:nvSpPr>
          <p:spPr bwMode="auto">
            <a:xfrm>
              <a:off x="2304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109"/>
            <p:cNvSpPr>
              <a:spLocks noChangeArrowheads="1"/>
            </p:cNvSpPr>
            <p:nvPr/>
          </p:nvSpPr>
          <p:spPr bwMode="auto">
            <a:xfrm>
              <a:off x="2496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110"/>
            <p:cNvSpPr>
              <a:spLocks noChangeArrowheads="1"/>
            </p:cNvSpPr>
            <p:nvPr/>
          </p:nvSpPr>
          <p:spPr bwMode="auto">
            <a:xfrm>
              <a:off x="2496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111"/>
            <p:cNvSpPr>
              <a:spLocks noChangeArrowheads="1"/>
            </p:cNvSpPr>
            <p:nvPr/>
          </p:nvSpPr>
          <p:spPr bwMode="auto">
            <a:xfrm>
              <a:off x="2496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112"/>
            <p:cNvSpPr>
              <a:spLocks noChangeArrowheads="1"/>
            </p:cNvSpPr>
            <p:nvPr/>
          </p:nvSpPr>
          <p:spPr bwMode="auto">
            <a:xfrm>
              <a:off x="2496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113"/>
            <p:cNvSpPr>
              <a:spLocks noChangeArrowheads="1"/>
            </p:cNvSpPr>
            <p:nvPr/>
          </p:nvSpPr>
          <p:spPr bwMode="auto">
            <a:xfrm>
              <a:off x="2688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114"/>
            <p:cNvSpPr>
              <a:spLocks noChangeArrowheads="1"/>
            </p:cNvSpPr>
            <p:nvPr/>
          </p:nvSpPr>
          <p:spPr bwMode="auto">
            <a:xfrm>
              <a:off x="2688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115"/>
            <p:cNvSpPr>
              <a:spLocks noChangeArrowheads="1"/>
            </p:cNvSpPr>
            <p:nvPr/>
          </p:nvSpPr>
          <p:spPr bwMode="auto">
            <a:xfrm>
              <a:off x="2688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116"/>
            <p:cNvSpPr>
              <a:spLocks noChangeArrowheads="1"/>
            </p:cNvSpPr>
            <p:nvPr/>
          </p:nvSpPr>
          <p:spPr bwMode="auto">
            <a:xfrm>
              <a:off x="2688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117"/>
            <p:cNvSpPr>
              <a:spLocks noChangeArrowheads="1"/>
            </p:cNvSpPr>
            <p:nvPr/>
          </p:nvSpPr>
          <p:spPr bwMode="auto">
            <a:xfrm>
              <a:off x="2112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118"/>
            <p:cNvSpPr>
              <a:spLocks noChangeArrowheads="1"/>
            </p:cNvSpPr>
            <p:nvPr/>
          </p:nvSpPr>
          <p:spPr bwMode="auto">
            <a:xfrm>
              <a:off x="2304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119"/>
            <p:cNvSpPr>
              <a:spLocks noChangeArrowheads="1"/>
            </p:cNvSpPr>
            <p:nvPr/>
          </p:nvSpPr>
          <p:spPr bwMode="auto">
            <a:xfrm>
              <a:off x="2496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120"/>
            <p:cNvSpPr>
              <a:spLocks noChangeArrowheads="1"/>
            </p:cNvSpPr>
            <p:nvPr/>
          </p:nvSpPr>
          <p:spPr bwMode="auto">
            <a:xfrm>
              <a:off x="2688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AutoShape 121"/>
            <p:cNvSpPr>
              <a:spLocks noChangeArrowheads="1"/>
            </p:cNvSpPr>
            <p:nvPr/>
          </p:nvSpPr>
          <p:spPr bwMode="auto">
            <a:xfrm>
              <a:off x="2880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utoShape 122"/>
            <p:cNvSpPr>
              <a:spLocks noChangeArrowheads="1"/>
            </p:cNvSpPr>
            <p:nvPr/>
          </p:nvSpPr>
          <p:spPr bwMode="auto">
            <a:xfrm>
              <a:off x="2880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123"/>
            <p:cNvSpPr>
              <a:spLocks noChangeArrowheads="1"/>
            </p:cNvSpPr>
            <p:nvPr/>
          </p:nvSpPr>
          <p:spPr bwMode="auto">
            <a:xfrm>
              <a:off x="2880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124"/>
            <p:cNvSpPr>
              <a:spLocks noChangeArrowheads="1"/>
            </p:cNvSpPr>
            <p:nvPr/>
          </p:nvSpPr>
          <p:spPr bwMode="auto">
            <a:xfrm>
              <a:off x="2880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utoShape 125"/>
            <p:cNvSpPr>
              <a:spLocks noChangeArrowheads="1"/>
            </p:cNvSpPr>
            <p:nvPr/>
          </p:nvSpPr>
          <p:spPr bwMode="auto">
            <a:xfrm>
              <a:off x="2880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151"/>
            <p:cNvGrpSpPr>
              <a:grpSpLocks/>
            </p:cNvGrpSpPr>
            <p:nvPr/>
          </p:nvGrpSpPr>
          <p:grpSpPr bwMode="auto">
            <a:xfrm>
              <a:off x="2064" y="2304"/>
              <a:ext cx="1008" cy="1008"/>
              <a:chOff x="2016" y="2304"/>
              <a:chExt cx="1008" cy="1008"/>
            </a:xfrm>
          </p:grpSpPr>
          <p:sp>
            <p:nvSpPr>
              <p:cNvPr id="188" name="AutoShape 126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27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utoShape 128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utoShape 129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AutoShape 130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AutoShape 131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AutoShape 132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133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134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AutoShape 135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AutoShape 136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AutoShape 137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utoShape 13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AutoShape 139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AutoShape 140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AutoShape 141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142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143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AutoShape 144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AutoShape 145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AutoShape 146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AutoShape 147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AutoShape 148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utoShape 149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utoShape 150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" name="Group 282"/>
            <p:cNvGrpSpPr>
              <a:grpSpLocks/>
            </p:cNvGrpSpPr>
            <p:nvPr/>
          </p:nvGrpSpPr>
          <p:grpSpPr bwMode="auto">
            <a:xfrm>
              <a:off x="2016" y="2352"/>
              <a:ext cx="1008" cy="1008"/>
              <a:chOff x="3360" y="2352"/>
              <a:chExt cx="1008" cy="1008"/>
            </a:xfrm>
          </p:grpSpPr>
          <p:sp>
            <p:nvSpPr>
              <p:cNvPr id="163" name="AutoShape 153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AutoShape 154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utoShape 155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AutoShape 156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15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utoShape 158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utoShape 159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utoShape 160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AutoShape 161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AutoShape 162"/>
              <p:cNvSpPr>
                <a:spLocks noChangeArrowheads="1"/>
              </p:cNvSpPr>
              <p:nvPr/>
            </p:nvSpPr>
            <p:spPr bwMode="auto">
              <a:xfrm>
                <a:off x="3744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AutoShape 163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utoShape 164"/>
              <p:cNvSpPr>
                <a:spLocks noChangeArrowheads="1"/>
              </p:cNvSpPr>
              <p:nvPr/>
            </p:nvSpPr>
            <p:spPr bwMode="auto">
              <a:xfrm>
                <a:off x="374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AutoShape 165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166"/>
              <p:cNvSpPr>
                <a:spLocks noChangeArrowheads="1"/>
              </p:cNvSpPr>
              <p:nvPr/>
            </p:nvSpPr>
            <p:spPr bwMode="auto">
              <a:xfrm>
                <a:off x="393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utoShape 167"/>
              <p:cNvSpPr>
                <a:spLocks noChangeArrowheads="1"/>
              </p:cNvSpPr>
              <p:nvPr/>
            </p:nvSpPr>
            <p:spPr bwMode="auto">
              <a:xfrm>
                <a:off x="393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utoShape 168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AutoShape 169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170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utoShape 171"/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172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AutoShape 173"/>
              <p:cNvSpPr>
                <a:spLocks noChangeArrowheads="1"/>
              </p:cNvSpPr>
              <p:nvPr/>
            </p:nvSpPr>
            <p:spPr bwMode="auto">
              <a:xfrm>
                <a:off x="4128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AutoShape 174"/>
              <p:cNvSpPr>
                <a:spLocks noChangeArrowheads="1"/>
              </p:cNvSpPr>
              <p:nvPr/>
            </p:nvSpPr>
            <p:spPr bwMode="auto">
              <a:xfrm>
                <a:off x="4128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AutoShape 175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utoShape 176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177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" name="Group 283"/>
            <p:cNvGrpSpPr>
              <a:grpSpLocks/>
            </p:cNvGrpSpPr>
            <p:nvPr/>
          </p:nvGrpSpPr>
          <p:grpSpPr bwMode="auto">
            <a:xfrm>
              <a:off x="1968" y="2400"/>
              <a:ext cx="1008" cy="1008"/>
              <a:chOff x="3456" y="2400"/>
              <a:chExt cx="1008" cy="1008"/>
            </a:xfrm>
          </p:grpSpPr>
          <p:sp>
            <p:nvSpPr>
              <p:cNvPr id="138" name="AutoShape 179"/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AutoShape 180"/>
              <p:cNvSpPr>
                <a:spLocks noChangeArrowheads="1"/>
              </p:cNvSpPr>
              <p:nvPr/>
            </p:nvSpPr>
            <p:spPr bwMode="auto">
              <a:xfrm>
                <a:off x="345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utoShape 181"/>
              <p:cNvSpPr>
                <a:spLocks noChangeArrowheads="1"/>
              </p:cNvSpPr>
              <p:nvPr/>
            </p:nvSpPr>
            <p:spPr bwMode="auto">
              <a:xfrm>
                <a:off x="345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utoShape 182"/>
              <p:cNvSpPr>
                <a:spLocks noChangeArrowheads="1"/>
              </p:cNvSpPr>
              <p:nvPr/>
            </p:nvSpPr>
            <p:spPr bwMode="auto">
              <a:xfrm>
                <a:off x="345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AutoShape 183"/>
              <p:cNvSpPr>
                <a:spLocks noChangeArrowheads="1"/>
              </p:cNvSpPr>
              <p:nvPr/>
            </p:nvSpPr>
            <p:spPr bwMode="auto">
              <a:xfrm>
                <a:off x="364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184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185"/>
              <p:cNvSpPr>
                <a:spLocks noChangeArrowheads="1"/>
              </p:cNvSpPr>
              <p:nvPr/>
            </p:nvSpPr>
            <p:spPr bwMode="auto">
              <a:xfrm>
                <a:off x="364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AutoShape 186"/>
              <p:cNvSpPr>
                <a:spLocks noChangeArrowheads="1"/>
              </p:cNvSpPr>
              <p:nvPr/>
            </p:nvSpPr>
            <p:spPr bwMode="auto">
              <a:xfrm>
                <a:off x="364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utoShape 187"/>
              <p:cNvSpPr>
                <a:spLocks noChangeArrowheads="1"/>
              </p:cNvSpPr>
              <p:nvPr/>
            </p:nvSpPr>
            <p:spPr bwMode="auto">
              <a:xfrm>
                <a:off x="3840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88"/>
              <p:cNvSpPr>
                <a:spLocks noChangeArrowheads="1"/>
              </p:cNvSpPr>
              <p:nvPr/>
            </p:nvSpPr>
            <p:spPr bwMode="auto">
              <a:xfrm>
                <a:off x="3840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AutoShape 189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00FF00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90"/>
              <p:cNvSpPr>
                <a:spLocks noChangeArrowheads="1"/>
              </p:cNvSpPr>
              <p:nvPr/>
            </p:nvSpPr>
            <p:spPr bwMode="auto">
              <a:xfrm>
                <a:off x="3840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AutoShape 191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92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AutoShape 193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94"/>
              <p:cNvSpPr>
                <a:spLocks noChangeArrowheads="1"/>
              </p:cNvSpPr>
              <p:nvPr/>
            </p:nvSpPr>
            <p:spPr bwMode="auto">
              <a:xfrm>
                <a:off x="4032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AutoShape 195"/>
              <p:cNvSpPr>
                <a:spLocks noChangeArrowheads="1"/>
              </p:cNvSpPr>
              <p:nvPr/>
            </p:nvSpPr>
            <p:spPr bwMode="auto">
              <a:xfrm>
                <a:off x="3456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AutoShape 196"/>
              <p:cNvSpPr>
                <a:spLocks noChangeArrowheads="1"/>
              </p:cNvSpPr>
              <p:nvPr/>
            </p:nvSpPr>
            <p:spPr bwMode="auto">
              <a:xfrm>
                <a:off x="3648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AutoShape 197"/>
              <p:cNvSpPr>
                <a:spLocks noChangeArrowheads="1"/>
              </p:cNvSpPr>
              <p:nvPr/>
            </p:nvSpPr>
            <p:spPr bwMode="auto">
              <a:xfrm>
                <a:off x="3840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AutoShape 198"/>
              <p:cNvSpPr>
                <a:spLocks noChangeArrowheads="1"/>
              </p:cNvSpPr>
              <p:nvPr/>
            </p:nvSpPr>
            <p:spPr bwMode="auto">
              <a:xfrm>
                <a:off x="4032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AutoShape 199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AutoShape 200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utoShape 201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AutoShape 202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203"/>
              <p:cNvSpPr>
                <a:spLocks noChangeArrowheads="1"/>
              </p:cNvSpPr>
              <p:nvPr/>
            </p:nvSpPr>
            <p:spPr bwMode="auto">
              <a:xfrm>
                <a:off x="4224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" name="Group 284"/>
            <p:cNvGrpSpPr>
              <a:grpSpLocks/>
            </p:cNvGrpSpPr>
            <p:nvPr/>
          </p:nvGrpSpPr>
          <p:grpSpPr bwMode="auto">
            <a:xfrm>
              <a:off x="1920" y="2448"/>
              <a:ext cx="1008" cy="1008"/>
              <a:chOff x="3360" y="2448"/>
              <a:chExt cx="1008" cy="1008"/>
            </a:xfrm>
          </p:grpSpPr>
          <p:sp>
            <p:nvSpPr>
              <p:cNvPr id="113" name="AutoShape 205"/>
              <p:cNvSpPr>
                <a:spLocks noChangeArrowheads="1"/>
              </p:cNvSpPr>
              <p:nvPr/>
            </p:nvSpPr>
            <p:spPr bwMode="auto">
              <a:xfrm>
                <a:off x="336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utoShape 206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207"/>
              <p:cNvSpPr>
                <a:spLocks noChangeArrowheads="1"/>
              </p:cNvSpPr>
              <p:nvPr/>
            </p:nvSpPr>
            <p:spPr bwMode="auto">
              <a:xfrm>
                <a:off x="336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208"/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utoShape 209"/>
              <p:cNvSpPr>
                <a:spLocks noChangeArrowheads="1"/>
              </p:cNvSpPr>
              <p:nvPr/>
            </p:nvSpPr>
            <p:spPr bwMode="auto">
              <a:xfrm>
                <a:off x="3552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utoShape 210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utoShape 211"/>
              <p:cNvSpPr>
                <a:spLocks noChangeArrowheads="1"/>
              </p:cNvSpPr>
              <p:nvPr/>
            </p:nvSpPr>
            <p:spPr bwMode="auto">
              <a:xfrm>
                <a:off x="3552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utoShape 212"/>
              <p:cNvSpPr>
                <a:spLocks noChangeArrowheads="1"/>
              </p:cNvSpPr>
              <p:nvPr/>
            </p:nvSpPr>
            <p:spPr bwMode="auto">
              <a:xfrm>
                <a:off x="3552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AutoShape 213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214"/>
              <p:cNvSpPr>
                <a:spLocks noChangeArrowheads="1"/>
              </p:cNvSpPr>
              <p:nvPr/>
            </p:nvSpPr>
            <p:spPr bwMode="auto">
              <a:xfrm>
                <a:off x="3744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utoShape 215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utoShape 216"/>
              <p:cNvSpPr>
                <a:spLocks noChangeArrowheads="1"/>
              </p:cNvSpPr>
              <p:nvPr/>
            </p:nvSpPr>
            <p:spPr bwMode="auto">
              <a:xfrm>
                <a:off x="3744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217"/>
              <p:cNvSpPr>
                <a:spLocks noChangeArrowheads="1"/>
              </p:cNvSpPr>
              <p:nvPr/>
            </p:nvSpPr>
            <p:spPr bwMode="auto">
              <a:xfrm>
                <a:off x="3936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utoShape 218"/>
              <p:cNvSpPr>
                <a:spLocks noChangeArrowheads="1"/>
              </p:cNvSpPr>
              <p:nvPr/>
            </p:nvSpPr>
            <p:spPr bwMode="auto">
              <a:xfrm>
                <a:off x="3936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utoShape 219"/>
              <p:cNvSpPr>
                <a:spLocks noChangeArrowheads="1"/>
              </p:cNvSpPr>
              <p:nvPr/>
            </p:nvSpPr>
            <p:spPr bwMode="auto">
              <a:xfrm>
                <a:off x="393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AutoShape 220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AutoShape 221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AutoShape 222"/>
              <p:cNvSpPr>
                <a:spLocks noChangeArrowheads="1"/>
              </p:cNvSpPr>
              <p:nvPr/>
            </p:nvSpPr>
            <p:spPr bwMode="auto">
              <a:xfrm>
                <a:off x="3552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223"/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AutoShape 224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225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AutoShape 226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AutoShape 227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228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AutoShape 229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" name="Group 230"/>
            <p:cNvGrpSpPr>
              <a:grpSpLocks/>
            </p:cNvGrpSpPr>
            <p:nvPr/>
          </p:nvGrpSpPr>
          <p:grpSpPr bwMode="auto">
            <a:xfrm>
              <a:off x="1872" y="2496"/>
              <a:ext cx="1008" cy="1008"/>
              <a:chOff x="2016" y="2304"/>
              <a:chExt cx="1008" cy="1008"/>
            </a:xfrm>
          </p:grpSpPr>
          <p:sp>
            <p:nvSpPr>
              <p:cNvPr id="88" name="AutoShape 231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AutoShape 232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utoShape 233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234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235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236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utoShape 237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utoShape 238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utoShape 239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utoShape 240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utoShape 24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utoShape 242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AutoShape 243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utoShape 244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AutoShape 245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AutoShape 246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utoShape 247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AutoShape 248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AutoShape 249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AutoShape 250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251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AutoShape 252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AutoShape 253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AutoShape 254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AutoShape 255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" name="Group 256"/>
            <p:cNvGrpSpPr>
              <a:grpSpLocks/>
            </p:cNvGrpSpPr>
            <p:nvPr/>
          </p:nvGrpSpPr>
          <p:grpSpPr bwMode="auto">
            <a:xfrm>
              <a:off x="1824" y="2544"/>
              <a:ext cx="1008" cy="1008"/>
              <a:chOff x="2016" y="2304"/>
              <a:chExt cx="1008" cy="1008"/>
            </a:xfrm>
          </p:grpSpPr>
          <p:sp>
            <p:nvSpPr>
              <p:cNvPr id="63" name="AutoShape 257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258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259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260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261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262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263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264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265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266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267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268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269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270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utoShape 271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utoShape 272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utoShape 273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274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275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276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277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278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279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280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281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The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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24384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sym typeface="Symbol" pitchFamily="18" charset="2"/>
              </a:rPr>
              <a:t>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r>
              <a:rPr lang="en-US" sz="2400" dirty="0">
                <a:sym typeface="Symbol" pitchFamily="18" charset="2"/>
              </a:rPr>
              <a:t> provides inter-slice dispersion by moving 25 bits of a slice to 25 different slices</a:t>
            </a:r>
          </a:p>
          <a:p>
            <a:r>
              <a:rPr lang="en-US" sz="2400" dirty="0">
                <a:sym typeface="Symbol" pitchFamily="18" charset="2"/>
              </a:rPr>
              <a:t>Implemented by 24 rotations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  <p:grpSp>
        <p:nvGrpSpPr>
          <p:cNvPr id="6" name="Group 541"/>
          <p:cNvGrpSpPr>
            <a:grpSpLocks/>
          </p:cNvGrpSpPr>
          <p:nvPr/>
        </p:nvGrpSpPr>
        <p:grpSpPr bwMode="auto">
          <a:xfrm>
            <a:off x="1638300" y="1447800"/>
            <a:ext cx="5867400" cy="2362200"/>
            <a:chOff x="912" y="2352"/>
            <a:chExt cx="3696" cy="1488"/>
          </a:xfrm>
        </p:grpSpPr>
        <p:grpSp>
          <p:nvGrpSpPr>
            <p:cNvPr id="7" name="Group 319"/>
            <p:cNvGrpSpPr>
              <a:grpSpLocks/>
            </p:cNvGrpSpPr>
            <p:nvPr/>
          </p:nvGrpSpPr>
          <p:grpSpPr bwMode="auto">
            <a:xfrm>
              <a:off x="912" y="2352"/>
              <a:ext cx="576" cy="1344"/>
              <a:chOff x="432" y="2448"/>
              <a:chExt cx="576" cy="1344"/>
            </a:xfrm>
          </p:grpSpPr>
          <p:sp>
            <p:nvSpPr>
              <p:cNvPr id="210" name="AutoShape 217"/>
              <p:cNvSpPr>
                <a:spLocks noChangeArrowheads="1"/>
              </p:cNvSpPr>
              <p:nvPr/>
            </p:nvSpPr>
            <p:spPr bwMode="auto">
              <a:xfrm>
                <a:off x="76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utoShape 218"/>
              <p:cNvSpPr>
                <a:spLocks noChangeArrowheads="1"/>
              </p:cNvSpPr>
              <p:nvPr/>
            </p:nvSpPr>
            <p:spPr bwMode="auto">
              <a:xfrm>
                <a:off x="76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utoShape 219"/>
              <p:cNvSpPr>
                <a:spLocks noChangeArrowheads="1"/>
              </p:cNvSpPr>
              <p:nvPr/>
            </p:nvSpPr>
            <p:spPr bwMode="auto">
              <a:xfrm>
                <a:off x="76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AutoShape 220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AutoShape 221"/>
              <p:cNvSpPr>
                <a:spLocks noChangeArrowheads="1"/>
              </p:cNvSpPr>
              <p:nvPr/>
            </p:nvSpPr>
            <p:spPr bwMode="auto">
              <a:xfrm>
                <a:off x="76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AutoShape 227"/>
              <p:cNvSpPr>
                <a:spLocks noChangeArrowheads="1"/>
              </p:cNvSpPr>
              <p:nvPr/>
            </p:nvSpPr>
            <p:spPr bwMode="auto">
              <a:xfrm>
                <a:off x="72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AutoShape 228"/>
              <p:cNvSpPr>
                <a:spLocks noChangeArrowheads="1"/>
              </p:cNvSpPr>
              <p:nvPr/>
            </p:nvSpPr>
            <p:spPr bwMode="auto">
              <a:xfrm>
                <a:off x="72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AutoShape 229"/>
              <p:cNvSpPr>
                <a:spLocks noChangeArrowheads="1"/>
              </p:cNvSpPr>
              <p:nvPr/>
            </p:nvSpPr>
            <p:spPr bwMode="auto">
              <a:xfrm>
                <a:off x="72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AutoShape 230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AutoShape 231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AutoShape 237"/>
              <p:cNvSpPr>
                <a:spLocks noChangeArrowheads="1"/>
              </p:cNvSpPr>
              <p:nvPr/>
            </p:nvSpPr>
            <p:spPr bwMode="auto">
              <a:xfrm>
                <a:off x="672" y="331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AutoShape 238"/>
              <p:cNvSpPr>
                <a:spLocks noChangeArrowheads="1"/>
              </p:cNvSpPr>
              <p:nvPr/>
            </p:nvSpPr>
            <p:spPr bwMode="auto">
              <a:xfrm>
                <a:off x="67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AutoShape 239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AutoShape 240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AutoShape 241"/>
              <p:cNvSpPr>
                <a:spLocks noChangeArrowheads="1"/>
              </p:cNvSpPr>
              <p:nvPr/>
            </p:nvSpPr>
            <p:spPr bwMode="auto">
              <a:xfrm>
                <a:off x="672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AutoShape 247"/>
              <p:cNvSpPr>
                <a:spLocks noChangeArrowheads="1"/>
              </p:cNvSpPr>
              <p:nvPr/>
            </p:nvSpPr>
            <p:spPr bwMode="auto">
              <a:xfrm>
                <a:off x="624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AutoShape 248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AutoShape 249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AutoShape 250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251"/>
              <p:cNvSpPr>
                <a:spLocks noChangeArrowheads="1"/>
              </p:cNvSpPr>
              <p:nvPr/>
            </p:nvSpPr>
            <p:spPr bwMode="auto">
              <a:xfrm>
                <a:off x="62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257"/>
              <p:cNvSpPr>
                <a:spLocks noChangeArrowheads="1"/>
              </p:cNvSpPr>
              <p:nvPr/>
            </p:nvSpPr>
            <p:spPr bwMode="auto">
              <a:xfrm>
                <a:off x="576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AutoShape 258"/>
              <p:cNvSpPr>
                <a:spLocks noChangeArrowheads="1"/>
              </p:cNvSpPr>
              <p:nvPr/>
            </p:nvSpPr>
            <p:spPr bwMode="auto">
              <a:xfrm>
                <a:off x="576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AutoShape 259"/>
              <p:cNvSpPr>
                <a:spLocks noChangeArrowheads="1"/>
              </p:cNvSpPr>
              <p:nvPr/>
            </p:nvSpPr>
            <p:spPr bwMode="auto">
              <a:xfrm>
                <a:off x="57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AutoShape 260"/>
              <p:cNvSpPr>
                <a:spLocks noChangeArrowheads="1"/>
              </p:cNvSpPr>
              <p:nvPr/>
            </p:nvSpPr>
            <p:spPr bwMode="auto">
              <a:xfrm>
                <a:off x="57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AutoShape 261"/>
              <p:cNvSpPr>
                <a:spLocks noChangeArrowheads="1"/>
              </p:cNvSpPr>
              <p:nvPr/>
            </p:nvSpPr>
            <p:spPr bwMode="auto">
              <a:xfrm>
                <a:off x="57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AutoShape 267"/>
              <p:cNvSpPr>
                <a:spLocks noChangeArrowheads="1"/>
              </p:cNvSpPr>
              <p:nvPr/>
            </p:nvSpPr>
            <p:spPr bwMode="auto">
              <a:xfrm>
                <a:off x="528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AutoShape 268"/>
              <p:cNvSpPr>
                <a:spLocks noChangeArrowheads="1"/>
              </p:cNvSpPr>
              <p:nvPr/>
            </p:nvSpPr>
            <p:spPr bwMode="auto">
              <a:xfrm>
                <a:off x="52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AutoShape 269"/>
              <p:cNvSpPr>
                <a:spLocks noChangeArrowheads="1"/>
              </p:cNvSpPr>
              <p:nvPr/>
            </p:nvSpPr>
            <p:spPr bwMode="auto">
              <a:xfrm>
                <a:off x="52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AutoShape 270"/>
              <p:cNvSpPr>
                <a:spLocks noChangeArrowheads="1"/>
              </p:cNvSpPr>
              <p:nvPr/>
            </p:nvSpPr>
            <p:spPr bwMode="auto">
              <a:xfrm>
                <a:off x="52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AutoShape 271"/>
              <p:cNvSpPr>
                <a:spLocks noChangeArrowheads="1"/>
              </p:cNvSpPr>
              <p:nvPr/>
            </p:nvSpPr>
            <p:spPr bwMode="auto">
              <a:xfrm>
                <a:off x="52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AutoShape 277"/>
              <p:cNvSpPr>
                <a:spLocks noChangeArrowheads="1"/>
              </p:cNvSpPr>
              <p:nvPr/>
            </p:nvSpPr>
            <p:spPr bwMode="auto">
              <a:xfrm>
                <a:off x="480" y="35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AutoShape 278"/>
              <p:cNvSpPr>
                <a:spLocks noChangeArrowheads="1"/>
              </p:cNvSpPr>
              <p:nvPr/>
            </p:nvSpPr>
            <p:spPr bwMode="auto">
              <a:xfrm>
                <a:off x="480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AutoShape 279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AutoShape 280"/>
              <p:cNvSpPr>
                <a:spLocks noChangeArrowheads="1"/>
              </p:cNvSpPr>
              <p:nvPr/>
            </p:nvSpPr>
            <p:spPr bwMode="auto">
              <a:xfrm>
                <a:off x="48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AutoShape 281"/>
              <p:cNvSpPr>
                <a:spLocks noChangeArrowheads="1"/>
              </p:cNvSpPr>
              <p:nvPr/>
            </p:nvSpPr>
            <p:spPr bwMode="auto">
              <a:xfrm>
                <a:off x="480" y="273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AutoShape 303"/>
              <p:cNvSpPr>
                <a:spLocks noChangeArrowheads="1"/>
              </p:cNvSpPr>
              <p:nvPr/>
            </p:nvSpPr>
            <p:spPr bwMode="auto">
              <a:xfrm>
                <a:off x="432" y="35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AutoShape 304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AutoShape 305"/>
              <p:cNvSpPr>
                <a:spLocks noChangeArrowheads="1"/>
              </p:cNvSpPr>
              <p:nvPr/>
            </p:nvSpPr>
            <p:spPr bwMode="auto">
              <a:xfrm>
                <a:off x="432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AutoShape 306"/>
              <p:cNvSpPr>
                <a:spLocks noChangeArrowheads="1"/>
              </p:cNvSpPr>
              <p:nvPr/>
            </p:nvSpPr>
            <p:spPr bwMode="auto">
              <a:xfrm>
                <a:off x="43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AutoShape 307"/>
              <p:cNvSpPr>
                <a:spLocks noChangeArrowheads="1"/>
              </p:cNvSpPr>
              <p:nvPr/>
            </p:nvSpPr>
            <p:spPr bwMode="auto">
              <a:xfrm>
                <a:off x="43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Oval 309"/>
              <p:cNvSpPr>
                <a:spLocks noChangeArrowheads="1"/>
              </p:cNvSpPr>
              <p:nvPr/>
            </p:nvSpPr>
            <p:spPr bwMode="auto">
              <a:xfrm>
                <a:off x="528" y="36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" name="Oval 310"/>
              <p:cNvSpPr>
                <a:spLocks noChangeArrowheads="1"/>
              </p:cNvSpPr>
              <p:nvPr/>
            </p:nvSpPr>
            <p:spPr bwMode="auto">
              <a:xfrm>
                <a:off x="528" y="35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Oval 311"/>
              <p:cNvSpPr>
                <a:spLocks noChangeArrowheads="1"/>
              </p:cNvSpPr>
              <p:nvPr/>
            </p:nvSpPr>
            <p:spPr bwMode="auto">
              <a:xfrm>
                <a:off x="528" y="331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Oval 312"/>
              <p:cNvSpPr>
                <a:spLocks noChangeArrowheads="1"/>
              </p:cNvSpPr>
              <p:nvPr/>
            </p:nvSpPr>
            <p:spPr bwMode="auto">
              <a:xfrm>
                <a:off x="528" y="312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Oval 313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314"/>
              <p:cNvSpPr>
                <a:spLocks noChangeShapeType="1"/>
              </p:cNvSpPr>
              <p:nvPr/>
            </p:nvSpPr>
            <p:spPr bwMode="auto">
              <a:xfrm flipV="1">
                <a:off x="528" y="283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315"/>
              <p:cNvSpPr>
                <a:spLocks noChangeShapeType="1"/>
              </p:cNvSpPr>
              <p:nvPr/>
            </p:nvSpPr>
            <p:spPr bwMode="auto">
              <a:xfrm flipV="1">
                <a:off x="528" y="2784"/>
                <a:ext cx="33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317"/>
              <p:cNvSpPr>
                <a:spLocks noChangeShapeType="1"/>
              </p:cNvSpPr>
              <p:nvPr/>
            </p:nvSpPr>
            <p:spPr bwMode="auto">
              <a:xfrm flipV="1">
                <a:off x="528" y="3120"/>
                <a:ext cx="19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318"/>
              <p:cNvSpPr>
                <a:spLocks noChangeShapeType="1"/>
              </p:cNvSpPr>
              <p:nvPr/>
            </p:nvSpPr>
            <p:spPr bwMode="auto">
              <a:xfrm flipV="1">
                <a:off x="576" y="3456"/>
                <a:ext cx="19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528"/>
            <p:cNvGrpSpPr>
              <a:grpSpLocks/>
            </p:cNvGrpSpPr>
            <p:nvPr/>
          </p:nvGrpSpPr>
          <p:grpSpPr bwMode="auto">
            <a:xfrm>
              <a:off x="1680" y="2352"/>
              <a:ext cx="576" cy="1344"/>
              <a:chOff x="1680" y="2352"/>
              <a:chExt cx="576" cy="1344"/>
            </a:xfrm>
          </p:grpSpPr>
          <p:sp>
            <p:nvSpPr>
              <p:cNvPr id="161" name="AutoShape 321"/>
              <p:cNvSpPr>
                <a:spLocks noChangeArrowheads="1"/>
              </p:cNvSpPr>
              <p:nvPr/>
            </p:nvSpPr>
            <p:spPr bwMode="auto">
              <a:xfrm>
                <a:off x="201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322"/>
              <p:cNvSpPr>
                <a:spLocks noChangeArrowheads="1"/>
              </p:cNvSpPr>
              <p:nvPr/>
            </p:nvSpPr>
            <p:spPr bwMode="auto">
              <a:xfrm>
                <a:off x="201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AutoShape 323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AutoShape 324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utoShape 325"/>
              <p:cNvSpPr>
                <a:spLocks noChangeArrowheads="1"/>
              </p:cNvSpPr>
              <p:nvPr/>
            </p:nvSpPr>
            <p:spPr bwMode="auto">
              <a:xfrm>
                <a:off x="2016" y="235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AutoShape 326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327"/>
              <p:cNvSpPr>
                <a:spLocks noChangeArrowheads="1"/>
              </p:cNvSpPr>
              <p:nvPr/>
            </p:nvSpPr>
            <p:spPr bwMode="auto">
              <a:xfrm>
                <a:off x="1968" y="297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utoShape 328"/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utoShape 329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utoShape 330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AutoShape 331"/>
              <p:cNvSpPr>
                <a:spLocks noChangeArrowheads="1"/>
              </p:cNvSpPr>
              <p:nvPr/>
            </p:nvSpPr>
            <p:spPr bwMode="auto">
              <a:xfrm>
                <a:off x="192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AutoShape 332"/>
              <p:cNvSpPr>
                <a:spLocks noChangeArrowheads="1"/>
              </p:cNvSpPr>
              <p:nvPr/>
            </p:nvSpPr>
            <p:spPr bwMode="auto">
              <a:xfrm>
                <a:off x="192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AutoShape 333"/>
              <p:cNvSpPr>
                <a:spLocks noChangeArrowheads="1"/>
              </p:cNvSpPr>
              <p:nvPr/>
            </p:nvSpPr>
            <p:spPr bwMode="auto">
              <a:xfrm>
                <a:off x="192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utoShape 334"/>
              <p:cNvSpPr>
                <a:spLocks noChangeArrowheads="1"/>
              </p:cNvSpPr>
              <p:nvPr/>
            </p:nvSpPr>
            <p:spPr bwMode="auto">
              <a:xfrm>
                <a:off x="192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AutoShape 335"/>
              <p:cNvSpPr>
                <a:spLocks noChangeArrowheads="1"/>
              </p:cNvSpPr>
              <p:nvPr/>
            </p:nvSpPr>
            <p:spPr bwMode="auto">
              <a:xfrm>
                <a:off x="1920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336"/>
              <p:cNvSpPr>
                <a:spLocks noChangeArrowheads="1"/>
              </p:cNvSpPr>
              <p:nvPr/>
            </p:nvSpPr>
            <p:spPr bwMode="auto">
              <a:xfrm>
                <a:off x="1872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utoShape 337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utoShape 338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AutoShape 339"/>
              <p:cNvSpPr>
                <a:spLocks noChangeArrowheads="1"/>
              </p:cNvSpPr>
              <p:nvPr/>
            </p:nvSpPr>
            <p:spPr bwMode="auto">
              <a:xfrm>
                <a:off x="1872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340"/>
              <p:cNvSpPr>
                <a:spLocks noChangeArrowheads="1"/>
              </p:cNvSpPr>
              <p:nvPr/>
            </p:nvSpPr>
            <p:spPr bwMode="auto">
              <a:xfrm>
                <a:off x="187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utoShape 341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342"/>
              <p:cNvSpPr>
                <a:spLocks noChangeArrowheads="1"/>
              </p:cNvSpPr>
              <p:nvPr/>
            </p:nvSpPr>
            <p:spPr bwMode="auto">
              <a:xfrm>
                <a:off x="182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AutoShape 343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AutoShape 344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AutoShape 345"/>
              <p:cNvSpPr>
                <a:spLocks noChangeArrowheads="1"/>
              </p:cNvSpPr>
              <p:nvPr/>
            </p:nvSpPr>
            <p:spPr bwMode="auto">
              <a:xfrm>
                <a:off x="182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utoShape 346"/>
              <p:cNvSpPr>
                <a:spLocks noChangeArrowheads="1"/>
              </p:cNvSpPr>
              <p:nvPr/>
            </p:nvSpPr>
            <p:spPr bwMode="auto">
              <a:xfrm>
                <a:off x="1776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347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AutoShape 348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349"/>
              <p:cNvSpPr>
                <a:spLocks noChangeArrowheads="1"/>
              </p:cNvSpPr>
              <p:nvPr/>
            </p:nvSpPr>
            <p:spPr bwMode="auto">
              <a:xfrm>
                <a:off x="177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utoShape 350"/>
              <p:cNvSpPr>
                <a:spLocks noChangeArrowheads="1"/>
              </p:cNvSpPr>
              <p:nvPr/>
            </p:nvSpPr>
            <p:spPr bwMode="auto">
              <a:xfrm>
                <a:off x="177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utoShape 351"/>
              <p:cNvSpPr>
                <a:spLocks noChangeArrowheads="1"/>
              </p:cNvSpPr>
              <p:nvPr/>
            </p:nvSpPr>
            <p:spPr bwMode="auto">
              <a:xfrm>
                <a:off x="1728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AutoShape 352"/>
              <p:cNvSpPr>
                <a:spLocks noChangeArrowheads="1"/>
              </p:cNvSpPr>
              <p:nvPr/>
            </p:nvSpPr>
            <p:spPr bwMode="auto">
              <a:xfrm>
                <a:off x="172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AutoShape 353"/>
              <p:cNvSpPr>
                <a:spLocks noChangeArrowheads="1"/>
              </p:cNvSpPr>
              <p:nvPr/>
            </p:nvSpPr>
            <p:spPr bwMode="auto">
              <a:xfrm>
                <a:off x="172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AutoShape 354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355"/>
              <p:cNvSpPr>
                <a:spLocks noChangeArrowheads="1"/>
              </p:cNvSpPr>
              <p:nvPr/>
            </p:nvSpPr>
            <p:spPr bwMode="auto">
              <a:xfrm>
                <a:off x="172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356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AutoShape 357"/>
              <p:cNvSpPr>
                <a:spLocks noChangeArrowheads="1"/>
              </p:cNvSpPr>
              <p:nvPr/>
            </p:nvSpPr>
            <p:spPr bwMode="auto">
              <a:xfrm>
                <a:off x="168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AutoShape 358"/>
              <p:cNvSpPr>
                <a:spLocks noChangeArrowheads="1"/>
              </p:cNvSpPr>
              <p:nvPr/>
            </p:nvSpPr>
            <p:spPr bwMode="auto">
              <a:xfrm>
                <a:off x="168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AutoShape 359"/>
              <p:cNvSpPr>
                <a:spLocks noChangeArrowheads="1"/>
              </p:cNvSpPr>
              <p:nvPr/>
            </p:nvSpPr>
            <p:spPr bwMode="auto">
              <a:xfrm>
                <a:off x="168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utoShape 360"/>
              <p:cNvSpPr>
                <a:spLocks noChangeArrowheads="1"/>
              </p:cNvSpPr>
              <p:nvPr/>
            </p:nvSpPr>
            <p:spPr bwMode="auto">
              <a:xfrm>
                <a:off x="168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Oval 361"/>
              <p:cNvSpPr>
                <a:spLocks noChangeArrowheads="1"/>
              </p:cNvSpPr>
              <p:nvPr/>
            </p:nvSpPr>
            <p:spPr bwMode="auto">
              <a:xfrm>
                <a:off x="1776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Oval 362"/>
              <p:cNvSpPr>
                <a:spLocks noChangeArrowheads="1"/>
              </p:cNvSpPr>
              <p:nvPr/>
            </p:nvSpPr>
            <p:spPr bwMode="auto">
              <a:xfrm>
                <a:off x="1776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Oval 363"/>
              <p:cNvSpPr>
                <a:spLocks noChangeArrowheads="1"/>
              </p:cNvSpPr>
              <p:nvPr/>
            </p:nvSpPr>
            <p:spPr bwMode="auto">
              <a:xfrm>
                <a:off x="1776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Oval 364"/>
              <p:cNvSpPr>
                <a:spLocks noChangeArrowheads="1"/>
              </p:cNvSpPr>
              <p:nvPr/>
            </p:nvSpPr>
            <p:spPr bwMode="auto">
              <a:xfrm>
                <a:off x="1776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Oval 365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521"/>
              <p:cNvSpPr>
                <a:spLocks noChangeShapeType="1"/>
              </p:cNvSpPr>
              <p:nvPr/>
            </p:nvSpPr>
            <p:spPr bwMode="auto">
              <a:xfrm flipV="1">
                <a:off x="1824" y="2544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525"/>
              <p:cNvSpPr>
                <a:spLocks noChangeShapeType="1"/>
              </p:cNvSpPr>
              <p:nvPr/>
            </p:nvSpPr>
            <p:spPr bwMode="auto">
              <a:xfrm flipV="1">
                <a:off x="1824" y="2832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526"/>
              <p:cNvSpPr>
                <a:spLocks noChangeShapeType="1"/>
              </p:cNvSpPr>
              <p:nvPr/>
            </p:nvSpPr>
            <p:spPr bwMode="auto">
              <a:xfrm flipV="1">
                <a:off x="1824" y="307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527"/>
              <p:cNvSpPr>
                <a:spLocks noChangeShapeType="1"/>
              </p:cNvSpPr>
              <p:nvPr/>
            </p:nvSpPr>
            <p:spPr bwMode="auto">
              <a:xfrm flipV="1">
                <a:off x="1824" y="3168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532"/>
            <p:cNvGrpSpPr>
              <a:grpSpLocks/>
            </p:cNvGrpSpPr>
            <p:nvPr/>
          </p:nvGrpSpPr>
          <p:grpSpPr bwMode="auto">
            <a:xfrm>
              <a:off x="2448" y="2352"/>
              <a:ext cx="576" cy="1488"/>
              <a:chOff x="2448" y="2352"/>
              <a:chExt cx="576" cy="1488"/>
            </a:xfrm>
          </p:grpSpPr>
          <p:sp>
            <p:nvSpPr>
              <p:cNvPr id="112" name="AutoShape 371"/>
              <p:cNvSpPr>
                <a:spLocks noChangeArrowheads="1"/>
              </p:cNvSpPr>
              <p:nvPr/>
            </p:nvSpPr>
            <p:spPr bwMode="auto">
              <a:xfrm>
                <a:off x="278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AutoShape 372"/>
              <p:cNvSpPr>
                <a:spLocks noChangeArrowheads="1"/>
              </p:cNvSpPr>
              <p:nvPr/>
            </p:nvSpPr>
            <p:spPr bwMode="auto">
              <a:xfrm>
                <a:off x="2784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utoShape 373"/>
              <p:cNvSpPr>
                <a:spLocks noChangeArrowheads="1"/>
              </p:cNvSpPr>
              <p:nvPr/>
            </p:nvSpPr>
            <p:spPr bwMode="auto">
              <a:xfrm>
                <a:off x="278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374"/>
              <p:cNvSpPr>
                <a:spLocks noChangeArrowheads="1"/>
              </p:cNvSpPr>
              <p:nvPr/>
            </p:nvSpPr>
            <p:spPr bwMode="auto">
              <a:xfrm>
                <a:off x="278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375"/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utoShape 376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utoShape 377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utoShape 378"/>
              <p:cNvSpPr>
                <a:spLocks noChangeArrowheads="1"/>
              </p:cNvSpPr>
              <p:nvPr/>
            </p:nvSpPr>
            <p:spPr bwMode="auto">
              <a:xfrm>
                <a:off x="273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utoShape 379"/>
              <p:cNvSpPr>
                <a:spLocks noChangeArrowheads="1"/>
              </p:cNvSpPr>
              <p:nvPr/>
            </p:nvSpPr>
            <p:spPr bwMode="auto">
              <a:xfrm>
                <a:off x="273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AutoShape 380"/>
              <p:cNvSpPr>
                <a:spLocks noChangeArrowheads="1"/>
              </p:cNvSpPr>
              <p:nvPr/>
            </p:nvSpPr>
            <p:spPr bwMode="auto">
              <a:xfrm>
                <a:off x="2736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381"/>
              <p:cNvSpPr>
                <a:spLocks noChangeArrowheads="1"/>
              </p:cNvSpPr>
              <p:nvPr/>
            </p:nvSpPr>
            <p:spPr bwMode="auto">
              <a:xfrm>
                <a:off x="268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utoShape 382"/>
              <p:cNvSpPr>
                <a:spLocks noChangeArrowheads="1"/>
              </p:cNvSpPr>
              <p:nvPr/>
            </p:nvSpPr>
            <p:spPr bwMode="auto">
              <a:xfrm>
                <a:off x="268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utoShape 383"/>
              <p:cNvSpPr>
                <a:spLocks noChangeArrowheads="1"/>
              </p:cNvSpPr>
              <p:nvPr/>
            </p:nvSpPr>
            <p:spPr bwMode="auto">
              <a:xfrm>
                <a:off x="268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384"/>
              <p:cNvSpPr>
                <a:spLocks noChangeArrowheads="1"/>
              </p:cNvSpPr>
              <p:nvPr/>
            </p:nvSpPr>
            <p:spPr bwMode="auto">
              <a:xfrm>
                <a:off x="268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utoShape 385"/>
              <p:cNvSpPr>
                <a:spLocks noChangeArrowheads="1"/>
              </p:cNvSpPr>
              <p:nvPr/>
            </p:nvSpPr>
            <p:spPr bwMode="auto">
              <a:xfrm>
                <a:off x="268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utoShape 386"/>
              <p:cNvSpPr>
                <a:spLocks noChangeArrowheads="1"/>
              </p:cNvSpPr>
              <p:nvPr/>
            </p:nvSpPr>
            <p:spPr bwMode="auto">
              <a:xfrm>
                <a:off x="264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AutoShape 387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AutoShape 388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AutoShape 389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390"/>
              <p:cNvSpPr>
                <a:spLocks noChangeArrowheads="1"/>
              </p:cNvSpPr>
              <p:nvPr/>
            </p:nvSpPr>
            <p:spPr bwMode="auto">
              <a:xfrm>
                <a:off x="264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AutoShape 391"/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392"/>
              <p:cNvSpPr>
                <a:spLocks noChangeArrowheads="1"/>
              </p:cNvSpPr>
              <p:nvPr/>
            </p:nvSpPr>
            <p:spPr bwMode="auto">
              <a:xfrm>
                <a:off x="259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AutoShape 393"/>
              <p:cNvSpPr>
                <a:spLocks noChangeArrowheads="1"/>
              </p:cNvSpPr>
              <p:nvPr/>
            </p:nvSpPr>
            <p:spPr bwMode="auto">
              <a:xfrm>
                <a:off x="259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AutoShape 394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395"/>
              <p:cNvSpPr>
                <a:spLocks noChangeArrowheads="1"/>
              </p:cNvSpPr>
              <p:nvPr/>
            </p:nvSpPr>
            <p:spPr bwMode="auto">
              <a:xfrm>
                <a:off x="2592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AutoShape 396"/>
              <p:cNvSpPr>
                <a:spLocks noChangeArrowheads="1"/>
              </p:cNvSpPr>
              <p:nvPr/>
            </p:nvSpPr>
            <p:spPr bwMode="auto">
              <a:xfrm>
                <a:off x="2544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AutoShape 397"/>
              <p:cNvSpPr>
                <a:spLocks noChangeArrowheads="1"/>
              </p:cNvSpPr>
              <p:nvPr/>
            </p:nvSpPr>
            <p:spPr bwMode="auto">
              <a:xfrm>
                <a:off x="2544" y="316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AutoShape 398"/>
              <p:cNvSpPr>
                <a:spLocks noChangeArrowheads="1"/>
              </p:cNvSpPr>
              <p:nvPr/>
            </p:nvSpPr>
            <p:spPr bwMode="auto">
              <a:xfrm>
                <a:off x="254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utoShape 399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utoShape 400"/>
              <p:cNvSpPr>
                <a:spLocks noChangeArrowheads="1"/>
              </p:cNvSpPr>
              <p:nvPr/>
            </p:nvSpPr>
            <p:spPr bwMode="auto">
              <a:xfrm>
                <a:off x="254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AutoShape 401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402"/>
              <p:cNvSpPr>
                <a:spLocks noChangeArrowheads="1"/>
              </p:cNvSpPr>
              <p:nvPr/>
            </p:nvSpPr>
            <p:spPr bwMode="auto">
              <a:xfrm>
                <a:off x="2496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403"/>
              <p:cNvSpPr>
                <a:spLocks noChangeArrowheads="1"/>
              </p:cNvSpPr>
              <p:nvPr/>
            </p:nvSpPr>
            <p:spPr bwMode="auto">
              <a:xfrm>
                <a:off x="249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AutoShape 404"/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utoShape 405"/>
              <p:cNvSpPr>
                <a:spLocks noChangeArrowheads="1"/>
              </p:cNvSpPr>
              <p:nvPr/>
            </p:nvSpPr>
            <p:spPr bwMode="auto">
              <a:xfrm>
                <a:off x="249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406"/>
              <p:cNvSpPr>
                <a:spLocks noChangeArrowheads="1"/>
              </p:cNvSpPr>
              <p:nvPr/>
            </p:nvSpPr>
            <p:spPr bwMode="auto">
              <a:xfrm>
                <a:off x="2448" y="36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AutoShape 407"/>
              <p:cNvSpPr>
                <a:spLocks noChangeArrowheads="1"/>
              </p:cNvSpPr>
              <p:nvPr/>
            </p:nvSpPr>
            <p:spPr bwMode="auto">
              <a:xfrm>
                <a:off x="244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408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AutoShape 409"/>
              <p:cNvSpPr>
                <a:spLocks noChangeArrowheads="1"/>
              </p:cNvSpPr>
              <p:nvPr/>
            </p:nvSpPr>
            <p:spPr bwMode="auto">
              <a:xfrm>
                <a:off x="244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410"/>
              <p:cNvSpPr>
                <a:spLocks noChangeArrowheads="1"/>
              </p:cNvSpPr>
              <p:nvPr/>
            </p:nvSpPr>
            <p:spPr bwMode="auto">
              <a:xfrm>
                <a:off x="244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Oval 411"/>
              <p:cNvSpPr>
                <a:spLocks noChangeArrowheads="1"/>
              </p:cNvSpPr>
              <p:nvPr/>
            </p:nvSpPr>
            <p:spPr bwMode="auto">
              <a:xfrm>
                <a:off x="2544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Oval 412"/>
              <p:cNvSpPr>
                <a:spLocks noChangeArrowheads="1"/>
              </p:cNvSpPr>
              <p:nvPr/>
            </p:nvSpPr>
            <p:spPr bwMode="auto">
              <a:xfrm>
                <a:off x="2544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Oval 413"/>
              <p:cNvSpPr>
                <a:spLocks noChangeArrowheads="1"/>
              </p:cNvSpPr>
              <p:nvPr/>
            </p:nvSpPr>
            <p:spPr bwMode="auto">
              <a:xfrm>
                <a:off x="2544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Oval 414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Oval 415"/>
              <p:cNvSpPr>
                <a:spLocks noChangeArrowheads="1"/>
              </p:cNvSpPr>
              <p:nvPr/>
            </p:nvSpPr>
            <p:spPr bwMode="auto">
              <a:xfrm>
                <a:off x="2544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416"/>
              <p:cNvSpPr>
                <a:spLocks noChangeShapeType="1"/>
              </p:cNvSpPr>
              <p:nvPr/>
            </p:nvSpPr>
            <p:spPr bwMode="auto">
              <a:xfrm flipV="1">
                <a:off x="2544" y="2688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417"/>
              <p:cNvSpPr>
                <a:spLocks noChangeShapeType="1"/>
              </p:cNvSpPr>
              <p:nvPr/>
            </p:nvSpPr>
            <p:spPr bwMode="auto">
              <a:xfrm flipV="1">
                <a:off x="2544" y="2832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530"/>
              <p:cNvSpPr>
                <a:spLocks noChangeShapeType="1"/>
              </p:cNvSpPr>
              <p:nvPr/>
            </p:nvSpPr>
            <p:spPr bwMode="auto">
              <a:xfrm flipV="1">
                <a:off x="259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531"/>
              <p:cNvSpPr>
                <a:spLocks noChangeShapeType="1"/>
              </p:cNvSpPr>
              <p:nvPr/>
            </p:nvSpPr>
            <p:spPr bwMode="auto">
              <a:xfrm flipV="1">
                <a:off x="2592" y="336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37"/>
            <p:cNvGrpSpPr>
              <a:grpSpLocks/>
            </p:cNvGrpSpPr>
            <p:nvPr/>
          </p:nvGrpSpPr>
          <p:grpSpPr bwMode="auto">
            <a:xfrm>
              <a:off x="3216" y="2352"/>
              <a:ext cx="576" cy="1344"/>
              <a:chOff x="3216" y="2352"/>
              <a:chExt cx="576" cy="1344"/>
            </a:xfrm>
          </p:grpSpPr>
          <p:sp>
            <p:nvSpPr>
              <p:cNvPr id="62" name="AutoShape 421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422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423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424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425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426"/>
              <p:cNvSpPr>
                <a:spLocks noChangeArrowheads="1"/>
              </p:cNvSpPr>
              <p:nvPr/>
            </p:nvSpPr>
            <p:spPr bwMode="auto">
              <a:xfrm>
                <a:off x="350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427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428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429"/>
              <p:cNvSpPr>
                <a:spLocks noChangeArrowheads="1"/>
              </p:cNvSpPr>
              <p:nvPr/>
            </p:nvSpPr>
            <p:spPr bwMode="auto">
              <a:xfrm>
                <a:off x="350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430"/>
              <p:cNvSpPr>
                <a:spLocks noChangeArrowheads="1"/>
              </p:cNvSpPr>
              <p:nvPr/>
            </p:nvSpPr>
            <p:spPr bwMode="auto">
              <a:xfrm>
                <a:off x="3504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431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432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433"/>
              <p:cNvSpPr>
                <a:spLocks noChangeArrowheads="1"/>
              </p:cNvSpPr>
              <p:nvPr/>
            </p:nvSpPr>
            <p:spPr bwMode="auto">
              <a:xfrm>
                <a:off x="345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434"/>
              <p:cNvSpPr>
                <a:spLocks noChangeArrowheads="1"/>
              </p:cNvSpPr>
              <p:nvPr/>
            </p:nvSpPr>
            <p:spPr bwMode="auto">
              <a:xfrm>
                <a:off x="345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435"/>
              <p:cNvSpPr>
                <a:spLocks noChangeArrowheads="1"/>
              </p:cNvSpPr>
              <p:nvPr/>
            </p:nvSpPr>
            <p:spPr bwMode="auto">
              <a:xfrm>
                <a:off x="3456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utoShape 436"/>
              <p:cNvSpPr>
                <a:spLocks noChangeArrowheads="1"/>
              </p:cNvSpPr>
              <p:nvPr/>
            </p:nvSpPr>
            <p:spPr bwMode="auto">
              <a:xfrm>
                <a:off x="340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utoShape 437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utoShape 438"/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439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440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441"/>
              <p:cNvSpPr>
                <a:spLocks noChangeArrowheads="1"/>
              </p:cNvSpPr>
              <p:nvPr/>
            </p:nvSpPr>
            <p:spPr bwMode="auto">
              <a:xfrm>
                <a:off x="3360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442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443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444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445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446"/>
              <p:cNvSpPr>
                <a:spLocks noChangeArrowheads="1"/>
              </p:cNvSpPr>
              <p:nvPr/>
            </p:nvSpPr>
            <p:spPr bwMode="auto">
              <a:xfrm>
                <a:off x="3312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utoShape 447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AutoShape 448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utoShape 449"/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450"/>
              <p:cNvSpPr>
                <a:spLocks noChangeArrowheads="1"/>
              </p:cNvSpPr>
              <p:nvPr/>
            </p:nvSpPr>
            <p:spPr bwMode="auto">
              <a:xfrm>
                <a:off x="3312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451"/>
              <p:cNvSpPr>
                <a:spLocks noChangeArrowheads="1"/>
              </p:cNvSpPr>
              <p:nvPr/>
            </p:nvSpPr>
            <p:spPr bwMode="auto">
              <a:xfrm>
                <a:off x="3264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452"/>
              <p:cNvSpPr>
                <a:spLocks noChangeArrowheads="1"/>
              </p:cNvSpPr>
              <p:nvPr/>
            </p:nvSpPr>
            <p:spPr bwMode="auto">
              <a:xfrm>
                <a:off x="3264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utoShape 453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utoShape 454"/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utoShape 455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utoShape 456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utoShape 457"/>
              <p:cNvSpPr>
                <a:spLocks noChangeArrowheads="1"/>
              </p:cNvSpPr>
              <p:nvPr/>
            </p:nvSpPr>
            <p:spPr bwMode="auto">
              <a:xfrm>
                <a:off x="3216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utoShape 458"/>
              <p:cNvSpPr>
                <a:spLocks noChangeArrowheads="1"/>
              </p:cNvSpPr>
              <p:nvPr/>
            </p:nvSpPr>
            <p:spPr bwMode="auto">
              <a:xfrm>
                <a:off x="32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AutoShape 459"/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utoShape 460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Oval 461"/>
              <p:cNvSpPr>
                <a:spLocks noChangeArrowheads="1"/>
              </p:cNvSpPr>
              <p:nvPr/>
            </p:nvSpPr>
            <p:spPr bwMode="auto">
              <a:xfrm>
                <a:off x="3312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Oval 462"/>
              <p:cNvSpPr>
                <a:spLocks noChangeArrowheads="1"/>
              </p:cNvSpPr>
              <p:nvPr/>
            </p:nvSpPr>
            <p:spPr bwMode="auto">
              <a:xfrm>
                <a:off x="3312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Oval 463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Oval 464"/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Oval 465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466"/>
              <p:cNvSpPr>
                <a:spLocks noChangeShapeType="1"/>
              </p:cNvSpPr>
              <p:nvPr/>
            </p:nvSpPr>
            <p:spPr bwMode="auto">
              <a:xfrm flipV="1">
                <a:off x="3312" y="273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533"/>
              <p:cNvSpPr>
                <a:spLocks noChangeShapeType="1"/>
              </p:cNvSpPr>
              <p:nvPr/>
            </p:nvSpPr>
            <p:spPr bwMode="auto">
              <a:xfrm flipV="1">
                <a:off x="3360" y="2832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534"/>
              <p:cNvSpPr>
                <a:spLocks noChangeShapeType="1"/>
              </p:cNvSpPr>
              <p:nvPr/>
            </p:nvSpPr>
            <p:spPr bwMode="auto">
              <a:xfrm flipV="1">
                <a:off x="3360" y="316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535"/>
              <p:cNvSpPr>
                <a:spLocks noChangeShapeType="1"/>
              </p:cNvSpPr>
              <p:nvPr/>
            </p:nvSpPr>
            <p:spPr bwMode="auto">
              <a:xfrm flipV="1">
                <a:off x="3360" y="3360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536"/>
              <p:cNvSpPr>
                <a:spLocks noChangeShapeType="1"/>
              </p:cNvSpPr>
              <p:nvPr/>
            </p:nvSpPr>
            <p:spPr bwMode="auto">
              <a:xfrm flipV="1">
                <a:off x="3360" y="3360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540"/>
            <p:cNvGrpSpPr>
              <a:grpSpLocks/>
            </p:cNvGrpSpPr>
            <p:nvPr/>
          </p:nvGrpSpPr>
          <p:grpSpPr bwMode="auto">
            <a:xfrm>
              <a:off x="4032" y="2352"/>
              <a:ext cx="576" cy="1344"/>
              <a:chOff x="4032" y="2352"/>
              <a:chExt cx="576" cy="1344"/>
            </a:xfrm>
          </p:grpSpPr>
          <p:sp>
            <p:nvSpPr>
              <p:cNvPr id="12" name="AutoShape 471"/>
              <p:cNvSpPr>
                <a:spLocks noChangeArrowheads="1"/>
              </p:cNvSpPr>
              <p:nvPr/>
            </p:nvSpPr>
            <p:spPr bwMode="auto">
              <a:xfrm>
                <a:off x="4368" y="312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472"/>
              <p:cNvSpPr>
                <a:spLocks noChangeArrowheads="1"/>
              </p:cNvSpPr>
              <p:nvPr/>
            </p:nvSpPr>
            <p:spPr bwMode="auto">
              <a:xfrm>
                <a:off x="4368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47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474"/>
              <p:cNvSpPr>
                <a:spLocks noChangeArrowheads="1"/>
              </p:cNvSpPr>
              <p:nvPr/>
            </p:nvSpPr>
            <p:spPr bwMode="auto">
              <a:xfrm>
                <a:off x="4368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475"/>
              <p:cNvSpPr>
                <a:spLocks noChangeArrowheads="1"/>
              </p:cNvSpPr>
              <p:nvPr/>
            </p:nvSpPr>
            <p:spPr bwMode="auto">
              <a:xfrm>
                <a:off x="4368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476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AutoShape 477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utoShape 478"/>
              <p:cNvSpPr>
                <a:spLocks noChangeArrowheads="1"/>
              </p:cNvSpPr>
              <p:nvPr/>
            </p:nvSpPr>
            <p:spPr bwMode="auto">
              <a:xfrm>
                <a:off x="4320" y="278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479"/>
              <p:cNvSpPr>
                <a:spLocks noChangeArrowheads="1"/>
              </p:cNvSpPr>
              <p:nvPr/>
            </p:nvSpPr>
            <p:spPr bwMode="auto">
              <a:xfrm>
                <a:off x="4320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480"/>
              <p:cNvSpPr>
                <a:spLocks noChangeArrowheads="1"/>
              </p:cNvSpPr>
              <p:nvPr/>
            </p:nvSpPr>
            <p:spPr bwMode="auto">
              <a:xfrm>
                <a:off x="4320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481"/>
              <p:cNvSpPr>
                <a:spLocks noChangeArrowheads="1"/>
              </p:cNvSpPr>
              <p:nvPr/>
            </p:nvSpPr>
            <p:spPr bwMode="auto">
              <a:xfrm>
                <a:off x="4272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482"/>
              <p:cNvSpPr>
                <a:spLocks noChangeArrowheads="1"/>
              </p:cNvSpPr>
              <p:nvPr/>
            </p:nvSpPr>
            <p:spPr bwMode="auto">
              <a:xfrm>
                <a:off x="4272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483"/>
              <p:cNvSpPr>
                <a:spLocks noChangeArrowheads="1"/>
              </p:cNvSpPr>
              <p:nvPr/>
            </p:nvSpPr>
            <p:spPr bwMode="auto">
              <a:xfrm>
                <a:off x="4272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utoShape 484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utoShape 485"/>
              <p:cNvSpPr>
                <a:spLocks noChangeArrowheads="1"/>
              </p:cNvSpPr>
              <p:nvPr/>
            </p:nvSpPr>
            <p:spPr bwMode="auto">
              <a:xfrm>
                <a:off x="4272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486"/>
              <p:cNvSpPr>
                <a:spLocks noChangeArrowheads="1"/>
              </p:cNvSpPr>
              <p:nvPr/>
            </p:nvSpPr>
            <p:spPr bwMode="auto">
              <a:xfrm>
                <a:off x="4224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487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utoShape 488"/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utoShape 489"/>
              <p:cNvSpPr>
                <a:spLocks noChangeArrowheads="1"/>
              </p:cNvSpPr>
              <p:nvPr/>
            </p:nvSpPr>
            <p:spPr bwMode="auto">
              <a:xfrm>
                <a:off x="422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490"/>
              <p:cNvSpPr>
                <a:spLocks noChangeArrowheads="1"/>
              </p:cNvSpPr>
              <p:nvPr/>
            </p:nvSpPr>
            <p:spPr bwMode="auto">
              <a:xfrm>
                <a:off x="422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491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AutoShape 492"/>
              <p:cNvSpPr>
                <a:spLocks noChangeArrowheads="1"/>
              </p:cNvSpPr>
              <p:nvPr/>
            </p:nvSpPr>
            <p:spPr bwMode="auto">
              <a:xfrm>
                <a:off x="417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49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49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495"/>
              <p:cNvSpPr>
                <a:spLocks noChangeArrowheads="1"/>
              </p:cNvSpPr>
              <p:nvPr/>
            </p:nvSpPr>
            <p:spPr bwMode="auto">
              <a:xfrm>
                <a:off x="4176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496"/>
              <p:cNvSpPr>
                <a:spLocks noChangeArrowheads="1"/>
              </p:cNvSpPr>
              <p:nvPr/>
            </p:nvSpPr>
            <p:spPr bwMode="auto">
              <a:xfrm>
                <a:off x="4128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AutoShape 497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498"/>
              <p:cNvSpPr>
                <a:spLocks noChangeArrowheads="1"/>
              </p:cNvSpPr>
              <p:nvPr/>
            </p:nvSpPr>
            <p:spPr bwMode="auto">
              <a:xfrm>
                <a:off x="4128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499"/>
              <p:cNvSpPr>
                <a:spLocks noChangeArrowheads="1"/>
              </p:cNvSpPr>
              <p:nvPr/>
            </p:nvSpPr>
            <p:spPr bwMode="auto">
              <a:xfrm>
                <a:off x="412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00"/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501"/>
              <p:cNvSpPr>
                <a:spLocks noChangeArrowheads="1"/>
              </p:cNvSpPr>
              <p:nvPr/>
            </p:nvSpPr>
            <p:spPr bwMode="auto">
              <a:xfrm>
                <a:off x="4080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utoShape 502"/>
              <p:cNvSpPr>
                <a:spLocks noChangeArrowheads="1"/>
              </p:cNvSpPr>
              <p:nvPr/>
            </p:nvSpPr>
            <p:spPr bwMode="auto">
              <a:xfrm>
                <a:off x="408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AutoShape 503"/>
              <p:cNvSpPr>
                <a:spLocks noChangeArrowheads="1"/>
              </p:cNvSpPr>
              <p:nvPr/>
            </p:nvSpPr>
            <p:spPr bwMode="auto">
              <a:xfrm>
                <a:off x="408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504"/>
              <p:cNvSpPr>
                <a:spLocks noChangeArrowheads="1"/>
              </p:cNvSpPr>
              <p:nvPr/>
            </p:nvSpPr>
            <p:spPr bwMode="auto">
              <a:xfrm>
                <a:off x="408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AutoShape 505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AutoShape 506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07"/>
              <p:cNvSpPr>
                <a:spLocks noChangeArrowheads="1"/>
              </p:cNvSpPr>
              <p:nvPr/>
            </p:nvSpPr>
            <p:spPr bwMode="auto">
              <a:xfrm>
                <a:off x="4032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508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509"/>
              <p:cNvSpPr>
                <a:spLocks noChangeArrowheads="1"/>
              </p:cNvSpPr>
              <p:nvPr/>
            </p:nvSpPr>
            <p:spPr bwMode="auto">
              <a:xfrm>
                <a:off x="403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AutoShape 510"/>
              <p:cNvSpPr>
                <a:spLocks noChangeArrowheads="1"/>
              </p:cNvSpPr>
              <p:nvPr/>
            </p:nvSpPr>
            <p:spPr bwMode="auto">
              <a:xfrm>
                <a:off x="403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511"/>
              <p:cNvSpPr>
                <a:spLocks noChangeArrowheads="1"/>
              </p:cNvSpPr>
              <p:nvPr/>
            </p:nvSpPr>
            <p:spPr bwMode="auto">
              <a:xfrm>
                <a:off x="4128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512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513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Oval 514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515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516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14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17"/>
              <p:cNvSpPr>
                <a:spLocks noChangeShapeType="1"/>
              </p:cNvSpPr>
              <p:nvPr/>
            </p:nvSpPr>
            <p:spPr bwMode="auto">
              <a:xfrm flipV="1">
                <a:off x="4128" y="2736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8"/>
              <p:cNvSpPr>
                <a:spLocks noChangeShapeType="1"/>
              </p:cNvSpPr>
              <p:nvPr/>
            </p:nvSpPr>
            <p:spPr bwMode="auto">
              <a:xfrm flipV="1">
                <a:off x="4128" y="2928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19"/>
              <p:cNvSpPr>
                <a:spLocks noChangeShapeType="1"/>
              </p:cNvSpPr>
              <p:nvPr/>
            </p:nvSpPr>
            <p:spPr bwMode="auto">
              <a:xfrm flipV="1">
                <a:off x="4176" y="3264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9"/>
              <p:cNvSpPr>
                <a:spLocks noChangeShapeType="1"/>
              </p:cNvSpPr>
              <p:nvPr/>
            </p:nvSpPr>
            <p:spPr bwMode="auto">
              <a:xfrm flipV="1">
                <a:off x="4128" y="3168"/>
                <a:ext cx="24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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70437"/>
            <a:ext cx="8229600" cy="15541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sym typeface="Symbol" pitchFamily="18" charset="2"/>
              </a:rPr>
              <a:t>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(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 distributes horizontal/vertical alignment using a period 24 cycle about a fixed origin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Implemented as a linear mapping of GF(5)  GF(5)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grpSp>
        <p:nvGrpSpPr>
          <p:cNvPr id="6" name="Group 223"/>
          <p:cNvGrpSpPr/>
          <p:nvPr/>
        </p:nvGrpSpPr>
        <p:grpSpPr>
          <a:xfrm>
            <a:off x="1752600" y="1371600"/>
            <a:ext cx="5638800" cy="2971800"/>
            <a:chOff x="1524000" y="3048000"/>
            <a:chExt cx="6172200" cy="3429000"/>
          </a:xfrm>
        </p:grpSpPr>
        <p:grpSp>
          <p:nvGrpSpPr>
            <p:cNvPr id="7" name="Group 221"/>
            <p:cNvGrpSpPr/>
            <p:nvPr/>
          </p:nvGrpSpPr>
          <p:grpSpPr>
            <a:xfrm>
              <a:off x="1524000" y="3048000"/>
              <a:ext cx="6172200" cy="1600200"/>
              <a:chOff x="1524000" y="3048000"/>
              <a:chExt cx="6172200" cy="1600200"/>
            </a:xfrm>
          </p:grpSpPr>
          <p:grpSp>
            <p:nvGrpSpPr>
              <p:cNvPr id="8" name="Group 290"/>
              <p:cNvGrpSpPr>
                <a:grpSpLocks/>
              </p:cNvGrpSpPr>
              <p:nvPr/>
            </p:nvGrpSpPr>
            <p:grpSpPr bwMode="auto">
              <a:xfrm>
                <a:off x="1524000" y="3048000"/>
                <a:ext cx="1600200" cy="1600200"/>
                <a:chOff x="960" y="1920"/>
                <a:chExt cx="1008" cy="1008"/>
              </a:xfrm>
            </p:grpSpPr>
            <p:grpSp>
              <p:nvGrpSpPr>
                <p:cNvPr id="9" name="Group 101"/>
                <p:cNvGrpSpPr>
                  <a:grpSpLocks/>
                </p:cNvGrpSpPr>
                <p:nvPr/>
              </p:nvGrpSpPr>
              <p:grpSpPr bwMode="auto">
                <a:xfrm>
                  <a:off x="960" y="1920"/>
                  <a:ext cx="1008" cy="1008"/>
                  <a:chOff x="1008" y="2736"/>
                  <a:chExt cx="1008" cy="1008"/>
                </a:xfrm>
              </p:grpSpPr>
              <p:sp>
                <p:nvSpPr>
                  <p:cNvPr id="200" name="AutoShape 7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1" name="AutoShape 76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2" name="AutoShape 7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3" name="AutoShape 7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AutoShape 7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" name="AutoShape 8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6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7" name="AutoShape 82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8" name="AutoShape 83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9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0" name="AutoShape 8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1" name="AutoShape 86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2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3" name="AutoShape 88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4" name="AutoShape 8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" name="AutoShape 9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6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7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8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9" name="AutoShape 9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0" name="AutoShape 96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1" name="AutoShape 97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2" name="AutoShape 98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3" name="AutoShape 99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" name="AutoShape 100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1" name="Oval 237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2" name="Oval 238"/>
                <p:cNvSpPr>
                  <a:spLocks noChangeArrowheads="1"/>
                </p:cNvSpPr>
                <p:nvPr/>
              </p:nvSpPr>
              <p:spPr bwMode="auto">
                <a:xfrm>
                  <a:off x="1200" y="22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" name="Oval 239"/>
                <p:cNvSpPr>
                  <a:spLocks noChangeArrowheads="1"/>
                </p:cNvSpPr>
                <p:nvPr/>
              </p:nvSpPr>
              <p:spPr bwMode="auto">
                <a:xfrm>
                  <a:off x="1392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" name="Oval 240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Oval 241"/>
                <p:cNvSpPr>
                  <a:spLocks noChangeArrowheads="1"/>
                </p:cNvSpPr>
                <p:nvPr/>
              </p:nvSpPr>
              <p:spPr bwMode="auto">
                <a:xfrm>
                  <a:off x="1776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" name="Line 269"/>
                <p:cNvSpPr>
                  <a:spLocks noChangeShapeType="1"/>
                </p:cNvSpPr>
                <p:nvPr/>
              </p:nvSpPr>
              <p:spPr bwMode="auto">
                <a:xfrm>
                  <a:off x="1056" y="206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270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272"/>
                <p:cNvSpPr>
                  <a:spLocks noChangeShapeType="1"/>
                </p:cNvSpPr>
                <p:nvPr/>
              </p:nvSpPr>
              <p:spPr bwMode="auto">
                <a:xfrm flipH="1">
                  <a:off x="1248" y="264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1056" y="283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91"/>
              <p:cNvGrpSpPr>
                <a:grpSpLocks/>
              </p:cNvGrpSpPr>
              <p:nvPr/>
            </p:nvGrpSpPr>
            <p:grpSpPr bwMode="auto">
              <a:xfrm>
                <a:off x="3810000" y="3048000"/>
                <a:ext cx="1600200" cy="1600200"/>
                <a:chOff x="2448" y="1920"/>
                <a:chExt cx="1008" cy="1008"/>
              </a:xfrm>
            </p:grpSpPr>
            <p:grpSp>
              <p:nvGrpSpPr>
                <p:cNvPr id="11" name="Group 232"/>
                <p:cNvGrpSpPr>
                  <a:grpSpLocks/>
                </p:cNvGrpSpPr>
                <p:nvPr/>
              </p:nvGrpSpPr>
              <p:grpSpPr bwMode="auto">
                <a:xfrm>
                  <a:off x="2448" y="1920"/>
                  <a:ext cx="1008" cy="1008"/>
                  <a:chOff x="2448" y="1824"/>
                  <a:chExt cx="1008" cy="1008"/>
                </a:xfrm>
              </p:grpSpPr>
              <p:sp>
                <p:nvSpPr>
                  <p:cNvPr id="165" name="AutoShape 10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AutoShape 10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AutoShape 105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8" name="AutoShape 106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0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1" name="AutoShape 109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2" name="AutoShape 11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3" name="AutoShape 11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" name="AutoShape 11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" name="AutoShape 11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6" name="AutoShape 114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" name="AutoShape 11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8" name="AutoShape 11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9" name="AutoShape 117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0" name="AutoShape 118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1" name="AutoShape 119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2" name="AutoShape 12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3" name="AutoShape 12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AutoShape 122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" name="AutoShap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AutoShape 1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" name="AutoShape 12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8" name="AutoShap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9" name="AutoShape 127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6" name="Oval 242"/>
                <p:cNvSpPr>
                  <a:spLocks noChangeArrowheads="1"/>
                </p:cNvSpPr>
                <p:nvPr/>
              </p:nvSpPr>
              <p:spPr bwMode="auto">
                <a:xfrm>
                  <a:off x="2496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243"/>
                <p:cNvSpPr>
                  <a:spLocks noChangeArrowheads="1"/>
                </p:cNvSpPr>
                <p:nvPr/>
              </p:nvSpPr>
              <p:spPr bwMode="auto">
                <a:xfrm>
                  <a:off x="268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Oval 244"/>
                <p:cNvSpPr>
                  <a:spLocks noChangeArrowheads="1"/>
                </p:cNvSpPr>
                <p:nvPr/>
              </p:nvSpPr>
              <p:spPr bwMode="auto">
                <a:xfrm>
                  <a:off x="2880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Oval 245"/>
                <p:cNvSpPr>
                  <a:spLocks noChangeArrowheads="1"/>
                </p:cNvSpPr>
                <p:nvPr/>
              </p:nvSpPr>
              <p:spPr bwMode="auto">
                <a:xfrm>
                  <a:off x="3072" y="22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Oval 246"/>
                <p:cNvSpPr>
                  <a:spLocks noChangeArrowheads="1"/>
                </p:cNvSpPr>
                <p:nvPr/>
              </p:nvSpPr>
              <p:spPr bwMode="auto">
                <a:xfrm>
                  <a:off x="3264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274"/>
                <p:cNvSpPr>
                  <a:spLocks noChangeShapeType="1"/>
                </p:cNvSpPr>
                <p:nvPr/>
              </p:nvSpPr>
              <p:spPr bwMode="auto">
                <a:xfrm flipV="1">
                  <a:off x="2544" y="244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268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276"/>
                <p:cNvSpPr>
                  <a:spLocks noChangeShapeType="1"/>
                </p:cNvSpPr>
                <p:nvPr/>
              </p:nvSpPr>
              <p:spPr bwMode="auto">
                <a:xfrm>
                  <a:off x="3120" y="23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277"/>
                <p:cNvSpPr>
                  <a:spLocks noChangeShapeType="1"/>
                </p:cNvSpPr>
                <p:nvPr/>
              </p:nvSpPr>
              <p:spPr bwMode="auto">
                <a:xfrm>
                  <a:off x="3312" y="211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92"/>
              <p:cNvGrpSpPr>
                <a:grpSpLocks/>
              </p:cNvGrpSpPr>
              <p:nvPr/>
            </p:nvGrpSpPr>
            <p:grpSpPr bwMode="auto">
              <a:xfrm>
                <a:off x="6096000" y="3048000"/>
                <a:ext cx="1600200" cy="1600200"/>
                <a:chOff x="3840" y="1920"/>
                <a:chExt cx="1008" cy="1008"/>
              </a:xfrm>
            </p:grpSpPr>
            <p:grpSp>
              <p:nvGrpSpPr>
                <p:cNvPr id="225" name="Group 234"/>
                <p:cNvGrpSpPr>
                  <a:grpSpLocks/>
                </p:cNvGrpSpPr>
                <p:nvPr/>
              </p:nvGrpSpPr>
              <p:grpSpPr bwMode="auto">
                <a:xfrm>
                  <a:off x="3840" y="1920"/>
                  <a:ext cx="1008" cy="1008"/>
                  <a:chOff x="3840" y="1824"/>
                  <a:chExt cx="1008" cy="1008"/>
                </a:xfrm>
              </p:grpSpPr>
              <p:sp>
                <p:nvSpPr>
                  <p:cNvPr id="130" name="AutoShape 12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AutoShape 130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AutoShape 131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AutoShape 132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AutoShap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AutoShape 13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6" name="AutoShape 135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AutoShape 13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AutoShape 13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AutoShape 13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0" name="AutoShape 13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AutoShape 14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AutoShape 141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AutoShape 14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AutoShape 143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AutoShape 144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AutoShape 145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AutoShape 14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AutoShape 14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AutoShape 148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AutoShape 149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1" name="AutoShape 150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AutoShape 151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" name="AutoShape 152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AutoShap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1" name="Oval 247"/>
                <p:cNvSpPr>
                  <a:spLocks noChangeArrowheads="1"/>
                </p:cNvSpPr>
                <p:nvPr/>
              </p:nvSpPr>
              <p:spPr bwMode="auto">
                <a:xfrm>
                  <a:off x="3888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Oval 248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Oval 249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Oval 250"/>
                <p:cNvSpPr>
                  <a:spLocks noChangeArrowheads="1"/>
                </p:cNvSpPr>
                <p:nvPr/>
              </p:nvSpPr>
              <p:spPr bwMode="auto">
                <a:xfrm>
                  <a:off x="4464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Oval 251"/>
                <p:cNvSpPr>
                  <a:spLocks noChangeArrowheads="1"/>
                </p:cNvSpPr>
                <p:nvPr/>
              </p:nvSpPr>
              <p:spPr bwMode="auto">
                <a:xfrm>
                  <a:off x="4656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936" y="2256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279"/>
                <p:cNvSpPr>
                  <a:spLocks noChangeShapeType="1"/>
                </p:cNvSpPr>
                <p:nvPr/>
              </p:nvSpPr>
              <p:spPr bwMode="auto">
                <a:xfrm>
                  <a:off x="4080" y="2448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280"/>
                <p:cNvSpPr>
                  <a:spLocks noChangeShapeType="1"/>
                </p:cNvSpPr>
                <p:nvPr/>
              </p:nvSpPr>
              <p:spPr bwMode="auto">
                <a:xfrm flipH="1" flipV="1">
                  <a:off x="4272" y="2064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Line 281"/>
                <p:cNvSpPr>
                  <a:spLocks noChangeShapeType="1"/>
                </p:cNvSpPr>
                <p:nvPr/>
              </p:nvSpPr>
              <p:spPr bwMode="auto">
                <a:xfrm flipH="1">
                  <a:off x="4320" y="2496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6" name="Group 222"/>
            <p:cNvGrpSpPr/>
            <p:nvPr/>
          </p:nvGrpSpPr>
          <p:grpSpPr>
            <a:xfrm>
              <a:off x="1524000" y="4876800"/>
              <a:ext cx="6172200" cy="1600200"/>
              <a:chOff x="1524000" y="4876800"/>
              <a:chExt cx="6172200" cy="1600200"/>
            </a:xfrm>
          </p:grpSpPr>
          <p:grpSp>
            <p:nvGrpSpPr>
              <p:cNvPr id="227" name="Group 293"/>
              <p:cNvGrpSpPr>
                <a:grpSpLocks/>
              </p:cNvGrpSpPr>
              <p:nvPr/>
            </p:nvGrpSpPr>
            <p:grpSpPr bwMode="auto">
              <a:xfrm>
                <a:off x="1524000" y="4876800"/>
                <a:ext cx="1600200" cy="1600200"/>
                <a:chOff x="960" y="3072"/>
                <a:chExt cx="1008" cy="1008"/>
              </a:xfrm>
            </p:grpSpPr>
            <p:grpSp>
              <p:nvGrpSpPr>
                <p:cNvPr id="228" name="Group 235"/>
                <p:cNvGrpSpPr>
                  <a:grpSpLocks/>
                </p:cNvGrpSpPr>
                <p:nvPr/>
              </p:nvGrpSpPr>
              <p:grpSpPr bwMode="auto">
                <a:xfrm>
                  <a:off x="960" y="3072"/>
                  <a:ext cx="1008" cy="1008"/>
                  <a:chOff x="960" y="3024"/>
                  <a:chExt cx="1008" cy="1008"/>
                </a:xfrm>
              </p:grpSpPr>
              <p:sp>
                <p:nvSpPr>
                  <p:cNvPr id="92" name="AutoShape 155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AutoShape 156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AutoShape 157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AutoShape 15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AutoShape 159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AutoShape 16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AutoShape 161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" name="AutoShape 16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AutoShape 16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AutoShape 16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AutoShape 16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AutoShape 167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" name="AutoShape 168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AutoShape 16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" name="AutoShape 170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AutoShape 171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" name="AutoShape 17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AutoShape 17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" name="AutoShape 174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AutoShape 175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" name="AutoShape 17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" name="AutoShape 17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" name="AutoShape 17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" name="AutoShape 17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3" name="Oval 252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253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Oval 254"/>
                <p:cNvSpPr>
                  <a:spLocks noChangeArrowheads="1"/>
                </p:cNvSpPr>
                <p:nvPr/>
              </p:nvSpPr>
              <p:spPr bwMode="auto">
                <a:xfrm>
                  <a:off x="1392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Oval 255"/>
                <p:cNvSpPr>
                  <a:spLocks noChangeArrowheads="1"/>
                </p:cNvSpPr>
                <p:nvPr/>
              </p:nvSpPr>
              <p:spPr bwMode="auto">
                <a:xfrm>
                  <a:off x="1392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Oval 256"/>
                <p:cNvSpPr>
                  <a:spLocks noChangeArrowheads="1"/>
                </p:cNvSpPr>
                <p:nvPr/>
              </p:nvSpPr>
              <p:spPr bwMode="auto">
                <a:xfrm>
                  <a:off x="1392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282"/>
                <p:cNvSpPr>
                  <a:spLocks noChangeShapeType="1"/>
                </p:cNvSpPr>
                <p:nvPr/>
              </p:nvSpPr>
              <p:spPr bwMode="auto">
                <a:xfrm flipH="1" flipV="1">
                  <a:off x="1056" y="3840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283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216"/>
                  <a:ext cx="24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284"/>
                <p:cNvSpPr>
                  <a:spLocks noChangeShapeType="1"/>
                </p:cNvSpPr>
                <p:nvPr/>
              </p:nvSpPr>
              <p:spPr bwMode="auto">
                <a:xfrm>
                  <a:off x="1440" y="3264"/>
                  <a:ext cx="3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Line 285"/>
                <p:cNvSpPr>
                  <a:spLocks noChangeShapeType="1"/>
                </p:cNvSpPr>
                <p:nvPr/>
              </p:nvSpPr>
              <p:spPr bwMode="auto">
                <a:xfrm>
                  <a:off x="1392" y="3408"/>
                  <a:ext cx="24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294"/>
              <p:cNvGrpSpPr>
                <a:grpSpLocks/>
              </p:cNvGrpSpPr>
              <p:nvPr/>
            </p:nvGrpSpPr>
            <p:grpSpPr bwMode="auto">
              <a:xfrm>
                <a:off x="3810000" y="4876800"/>
                <a:ext cx="1600200" cy="1600200"/>
                <a:chOff x="2448" y="3072"/>
                <a:chExt cx="1008" cy="1008"/>
              </a:xfrm>
            </p:grpSpPr>
            <p:grpSp>
              <p:nvGrpSpPr>
                <p:cNvPr id="230" name="Group 236"/>
                <p:cNvGrpSpPr>
                  <a:grpSpLocks/>
                </p:cNvGrpSpPr>
                <p:nvPr/>
              </p:nvGrpSpPr>
              <p:grpSpPr bwMode="auto">
                <a:xfrm>
                  <a:off x="2448" y="3072"/>
                  <a:ext cx="1008" cy="1008"/>
                  <a:chOff x="2448" y="3024"/>
                  <a:chExt cx="1008" cy="1008"/>
                </a:xfrm>
              </p:grpSpPr>
              <p:sp>
                <p:nvSpPr>
                  <p:cNvPr id="57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AutoShape 182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AutoShape 18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AutoShape 18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AutoShape 185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AutoShape 186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AutoShape 187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AutoShape 18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AutoShape 18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AutoShape 190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AutoShape 19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AutoShape 1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AutoShape 193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AutoShape 194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AutoShape 19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AutoShape 19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AutoShape 197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AutoShape 19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AutoShape 19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AutoShape 20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AutoShape 20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AutoShape 2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" name="AutoShape 20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AutoShape 2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" name="Oval 257"/>
                <p:cNvSpPr>
                  <a:spLocks noChangeArrowheads="1"/>
                </p:cNvSpPr>
                <p:nvPr/>
              </p:nvSpPr>
              <p:spPr bwMode="auto">
                <a:xfrm>
                  <a:off x="2880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Oval 258"/>
                <p:cNvSpPr>
                  <a:spLocks noChangeArrowheads="1"/>
                </p:cNvSpPr>
                <p:nvPr/>
              </p:nvSpPr>
              <p:spPr bwMode="auto">
                <a:xfrm>
                  <a:off x="2688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Oval 259"/>
                <p:cNvSpPr>
                  <a:spLocks noChangeArrowheads="1"/>
                </p:cNvSpPr>
                <p:nvPr/>
              </p:nvSpPr>
              <p:spPr bwMode="auto">
                <a:xfrm>
                  <a:off x="3264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Oval 260"/>
                <p:cNvSpPr>
                  <a:spLocks noChangeArrowheads="1"/>
                </p:cNvSpPr>
                <p:nvPr/>
              </p:nvSpPr>
              <p:spPr bwMode="auto">
                <a:xfrm>
                  <a:off x="2496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Oval 261"/>
                <p:cNvSpPr>
                  <a:spLocks noChangeArrowheads="1"/>
                </p:cNvSpPr>
                <p:nvPr/>
              </p:nvSpPr>
              <p:spPr bwMode="auto">
                <a:xfrm>
                  <a:off x="3072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286"/>
                <p:cNvSpPr>
                  <a:spLocks noChangeShapeType="1"/>
                </p:cNvSpPr>
                <p:nvPr/>
              </p:nvSpPr>
              <p:spPr bwMode="auto">
                <a:xfrm flipH="1" flipV="1">
                  <a:off x="3072" y="3216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287"/>
                <p:cNvSpPr>
                  <a:spLocks noChangeShapeType="1"/>
                </p:cNvSpPr>
                <p:nvPr/>
              </p:nvSpPr>
              <p:spPr bwMode="auto">
                <a:xfrm>
                  <a:off x="2736" y="3216"/>
                  <a:ext cx="576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288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3408"/>
                  <a:ext cx="528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289"/>
                <p:cNvSpPr>
                  <a:spLocks noChangeShapeType="1"/>
                </p:cNvSpPr>
                <p:nvPr/>
              </p:nvSpPr>
              <p:spPr bwMode="auto">
                <a:xfrm>
                  <a:off x="2544" y="3792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1" name="Group 299"/>
              <p:cNvGrpSpPr>
                <a:grpSpLocks/>
              </p:cNvGrpSpPr>
              <p:nvPr/>
            </p:nvGrpSpPr>
            <p:grpSpPr bwMode="auto">
              <a:xfrm>
                <a:off x="6096000" y="4876800"/>
                <a:ext cx="1600200" cy="1600200"/>
                <a:chOff x="3840" y="3072"/>
                <a:chExt cx="1008" cy="1008"/>
              </a:xfrm>
            </p:grpSpPr>
            <p:grpSp>
              <p:nvGrpSpPr>
                <p:cNvPr id="232" name="Group 233"/>
                <p:cNvGrpSpPr>
                  <a:grpSpLocks/>
                </p:cNvGrpSpPr>
                <p:nvPr/>
              </p:nvGrpSpPr>
              <p:grpSpPr bwMode="auto">
                <a:xfrm>
                  <a:off x="3840" y="3072"/>
                  <a:ext cx="1008" cy="1008"/>
                  <a:chOff x="3840" y="3024"/>
                  <a:chExt cx="1008" cy="1008"/>
                </a:xfrm>
              </p:grpSpPr>
              <p:sp>
                <p:nvSpPr>
                  <p:cNvPr id="22" name="AutoShape 207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AutoShape 208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AutoShape 20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AutoShape 210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AutoShape 21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AutoShape 212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AutoShape 21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AutoShape 21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AutoShape 2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AutoShape 216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AutoShape 21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AutoShape 21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AutoShape 219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AutoShape 220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AutoShape 221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AutoShape 22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AutoShape 223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AutoShape 22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AutoShape 2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AutoShape 226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AutoShape 227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AutoShape 228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AutoShape 229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AutoShape 230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AutoShape 231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" name="Oval 262"/>
                <p:cNvSpPr>
                  <a:spLocks noChangeArrowheads="1"/>
                </p:cNvSpPr>
                <p:nvPr/>
              </p:nvSpPr>
              <p:spPr bwMode="auto">
                <a:xfrm>
                  <a:off x="4272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Oval 263"/>
                <p:cNvSpPr>
                  <a:spLocks noChangeArrowheads="1"/>
                </p:cNvSpPr>
                <p:nvPr/>
              </p:nvSpPr>
              <p:spPr bwMode="auto">
                <a:xfrm>
                  <a:off x="4464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Oval 264"/>
                <p:cNvSpPr>
                  <a:spLocks noChangeArrowheads="1"/>
                </p:cNvSpPr>
                <p:nvPr/>
              </p:nvSpPr>
              <p:spPr bwMode="auto">
                <a:xfrm>
                  <a:off x="4656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Oval 265"/>
                <p:cNvSpPr>
                  <a:spLocks noChangeArrowheads="1"/>
                </p:cNvSpPr>
                <p:nvPr/>
              </p:nvSpPr>
              <p:spPr bwMode="auto">
                <a:xfrm>
                  <a:off x="4128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Oval 266"/>
                <p:cNvSpPr>
                  <a:spLocks noChangeArrowheads="1"/>
                </p:cNvSpPr>
                <p:nvPr/>
              </p:nvSpPr>
              <p:spPr bwMode="auto">
                <a:xfrm>
                  <a:off x="3888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295"/>
                <p:cNvSpPr>
                  <a:spLocks noChangeShapeType="1"/>
                </p:cNvSpPr>
                <p:nvPr/>
              </p:nvSpPr>
              <p:spPr bwMode="auto">
                <a:xfrm flipH="1" flipV="1">
                  <a:off x="3936" y="3216"/>
                  <a:ext cx="192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296"/>
                <p:cNvSpPr>
                  <a:spLocks noChangeShapeType="1"/>
                </p:cNvSpPr>
                <p:nvPr/>
              </p:nvSpPr>
              <p:spPr bwMode="auto">
                <a:xfrm>
                  <a:off x="3936" y="3456"/>
                  <a:ext cx="57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Line 297"/>
                <p:cNvSpPr>
                  <a:spLocks noChangeShapeType="1"/>
                </p:cNvSpPr>
                <p:nvPr/>
              </p:nvSpPr>
              <p:spPr bwMode="auto">
                <a:xfrm>
                  <a:off x="4464" y="3264"/>
                  <a:ext cx="24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298"/>
                <p:cNvSpPr>
                  <a:spLocks noChangeShapeType="1"/>
                </p:cNvSpPr>
                <p:nvPr/>
              </p:nvSpPr>
              <p:spPr bwMode="auto">
                <a:xfrm flipH="1" flipV="1">
                  <a:off x="4128" y="3408"/>
                  <a:ext cx="576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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65637"/>
            <a:ext cx="8229600" cy="1782763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sym typeface="Symbol" pitchFamily="18" charset="2"/>
              </a:rPr>
              <a:t>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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(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r>
              <a:rPr lang="en-US" sz="2400" dirty="0">
                <a:sym typeface="Symbol" pitchFamily="18" charset="2"/>
              </a:rPr>
              <a:t> provides non-linearity</a:t>
            </a:r>
          </a:p>
          <a:p>
            <a:r>
              <a:rPr lang="en-US" sz="2400" dirty="0">
                <a:sym typeface="Symbol" pitchFamily="18" charset="2"/>
              </a:rPr>
              <a:t>Note it is a </a:t>
            </a:r>
            <a:r>
              <a:rPr lang="en-US" sz="2400" dirty="0" err="1">
                <a:sym typeface="Symbol" pitchFamily="18" charset="2"/>
              </a:rPr>
              <a:t>Feistel</a:t>
            </a:r>
            <a:r>
              <a:rPr lang="en-US" sz="2400" dirty="0">
                <a:sym typeface="Symbol" pitchFamily="18" charset="2"/>
              </a:rPr>
              <a:t>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  <p:grpSp>
        <p:nvGrpSpPr>
          <p:cNvPr id="6" name="Group 177"/>
          <p:cNvGrpSpPr>
            <a:grpSpLocks/>
          </p:cNvGrpSpPr>
          <p:nvPr/>
        </p:nvGrpSpPr>
        <p:grpSpPr bwMode="auto">
          <a:xfrm>
            <a:off x="3695700" y="1524000"/>
            <a:ext cx="1752600" cy="2590800"/>
            <a:chOff x="1872" y="1968"/>
            <a:chExt cx="1104" cy="1632"/>
          </a:xfrm>
        </p:grpSpPr>
        <p:grpSp>
          <p:nvGrpSpPr>
            <p:cNvPr id="7" name="Group 102"/>
            <p:cNvGrpSpPr>
              <a:grpSpLocks/>
            </p:cNvGrpSpPr>
            <p:nvPr/>
          </p:nvGrpSpPr>
          <p:grpSpPr bwMode="auto">
            <a:xfrm>
              <a:off x="1872" y="3360"/>
              <a:ext cx="1008" cy="240"/>
              <a:chOff x="1872" y="3360"/>
              <a:chExt cx="1008" cy="240"/>
            </a:xfrm>
          </p:grpSpPr>
          <p:sp>
            <p:nvSpPr>
              <p:cNvPr id="84" name="AutoShape 75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79"/>
              <p:cNvSpPr>
                <a:spLocks noChangeArrowheads="1"/>
              </p:cNvSpPr>
              <p:nvPr/>
            </p:nvSpPr>
            <p:spPr bwMode="auto">
              <a:xfrm>
                <a:off x="2064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83"/>
              <p:cNvSpPr>
                <a:spLocks noChangeArrowheads="1"/>
              </p:cNvSpPr>
              <p:nvPr/>
            </p:nvSpPr>
            <p:spPr bwMode="auto">
              <a:xfrm>
                <a:off x="2256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87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utoShape 96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01"/>
            <p:cNvGrpSpPr>
              <a:grpSpLocks/>
            </p:cNvGrpSpPr>
            <p:nvPr/>
          </p:nvGrpSpPr>
          <p:grpSpPr bwMode="auto">
            <a:xfrm>
              <a:off x="1872" y="1968"/>
              <a:ext cx="1008" cy="240"/>
              <a:chOff x="1872" y="2592"/>
              <a:chExt cx="1008" cy="240"/>
            </a:xfrm>
          </p:grpSpPr>
          <p:sp>
            <p:nvSpPr>
              <p:cNvPr id="79" name="AutoShape 92"/>
              <p:cNvSpPr>
                <a:spLocks noChangeArrowheads="1"/>
              </p:cNvSpPr>
              <p:nvPr/>
            </p:nvSpPr>
            <p:spPr bwMode="auto">
              <a:xfrm>
                <a:off x="1872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93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94"/>
              <p:cNvSpPr>
                <a:spLocks noChangeArrowheads="1"/>
              </p:cNvSpPr>
              <p:nvPr/>
            </p:nvSpPr>
            <p:spPr bwMode="auto">
              <a:xfrm>
                <a:off x="2256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95"/>
              <p:cNvSpPr>
                <a:spLocks noChangeArrowheads="1"/>
              </p:cNvSpPr>
              <p:nvPr/>
            </p:nvSpPr>
            <p:spPr bwMode="auto">
              <a:xfrm>
                <a:off x="2448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00"/>
              <p:cNvSpPr>
                <a:spLocks noChangeArrowheads="1"/>
              </p:cNvSpPr>
              <p:nvPr/>
            </p:nvSpPr>
            <p:spPr bwMode="auto">
              <a:xfrm>
                <a:off x="2640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06"/>
            <p:cNvGrpSpPr>
              <a:grpSpLocks/>
            </p:cNvGrpSpPr>
            <p:nvPr/>
          </p:nvGrpSpPr>
          <p:grpSpPr bwMode="auto">
            <a:xfrm>
              <a:off x="1968" y="2688"/>
              <a:ext cx="240" cy="240"/>
              <a:chOff x="624" y="2688"/>
              <a:chExt cx="240" cy="240"/>
            </a:xfrm>
          </p:grpSpPr>
          <p:sp>
            <p:nvSpPr>
              <p:cNvPr id="76" name="AutoShape 103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104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05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07"/>
            <p:cNvGrpSpPr>
              <a:grpSpLocks/>
            </p:cNvGrpSpPr>
            <p:nvPr/>
          </p:nvGrpSpPr>
          <p:grpSpPr bwMode="auto">
            <a:xfrm>
              <a:off x="2160" y="2688"/>
              <a:ext cx="240" cy="240"/>
              <a:chOff x="624" y="2688"/>
              <a:chExt cx="240" cy="240"/>
            </a:xfrm>
          </p:grpSpPr>
          <p:sp>
            <p:nvSpPr>
              <p:cNvPr id="73" name="AutoShape 108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109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0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11"/>
            <p:cNvGrpSpPr>
              <a:grpSpLocks/>
            </p:cNvGrpSpPr>
            <p:nvPr/>
          </p:nvGrpSpPr>
          <p:grpSpPr bwMode="auto">
            <a:xfrm>
              <a:off x="2352" y="2688"/>
              <a:ext cx="240" cy="240"/>
              <a:chOff x="624" y="2688"/>
              <a:chExt cx="240" cy="240"/>
            </a:xfrm>
          </p:grpSpPr>
          <p:sp>
            <p:nvSpPr>
              <p:cNvPr id="70" name="AutoShape 112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114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5"/>
            <p:cNvGrpSpPr>
              <a:grpSpLocks/>
            </p:cNvGrpSpPr>
            <p:nvPr/>
          </p:nvGrpSpPr>
          <p:grpSpPr bwMode="auto">
            <a:xfrm>
              <a:off x="2544" y="2688"/>
              <a:ext cx="240" cy="240"/>
              <a:chOff x="624" y="2688"/>
              <a:chExt cx="240" cy="240"/>
            </a:xfrm>
          </p:grpSpPr>
          <p:sp>
            <p:nvSpPr>
              <p:cNvPr id="67" name="AutoShape 116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17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118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19"/>
            <p:cNvGrpSpPr>
              <a:grpSpLocks/>
            </p:cNvGrpSpPr>
            <p:nvPr/>
          </p:nvGrpSpPr>
          <p:grpSpPr bwMode="auto">
            <a:xfrm>
              <a:off x="2736" y="2688"/>
              <a:ext cx="240" cy="240"/>
              <a:chOff x="624" y="2688"/>
              <a:chExt cx="240" cy="240"/>
            </a:xfrm>
          </p:grpSpPr>
          <p:sp>
            <p:nvSpPr>
              <p:cNvPr id="64" name="AutoShape 120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121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22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Text Box 123"/>
            <p:cNvSpPr txBox="1">
              <a:spLocks noChangeArrowheads="1"/>
            </p:cNvSpPr>
            <p:nvPr/>
          </p:nvSpPr>
          <p:spPr bwMode="auto">
            <a:xfrm>
              <a:off x="1872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5" name="Text Box 124"/>
            <p:cNvSpPr txBox="1">
              <a:spLocks noChangeArrowheads="1"/>
            </p:cNvSpPr>
            <p:nvPr/>
          </p:nvSpPr>
          <p:spPr bwMode="auto">
            <a:xfrm>
              <a:off x="2064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6" name="Text Box 125"/>
            <p:cNvSpPr txBox="1">
              <a:spLocks noChangeArrowheads="1"/>
            </p:cNvSpPr>
            <p:nvPr/>
          </p:nvSpPr>
          <p:spPr bwMode="auto">
            <a:xfrm>
              <a:off x="2256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7" name="Text Box 126"/>
            <p:cNvSpPr txBox="1">
              <a:spLocks noChangeArrowheads="1"/>
            </p:cNvSpPr>
            <p:nvPr/>
          </p:nvSpPr>
          <p:spPr bwMode="auto">
            <a:xfrm>
              <a:off x="2448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8" name="Text Box 127"/>
            <p:cNvSpPr txBox="1">
              <a:spLocks noChangeArrowheads="1"/>
            </p:cNvSpPr>
            <p:nvPr/>
          </p:nvSpPr>
          <p:spPr bwMode="auto">
            <a:xfrm>
              <a:off x="2688" y="3072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9" name="Line 128"/>
            <p:cNvSpPr>
              <a:spLocks noChangeShapeType="1"/>
            </p:cNvSpPr>
            <p:nvPr/>
          </p:nvSpPr>
          <p:spPr bwMode="auto">
            <a:xfrm>
              <a:off x="1968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9"/>
            <p:cNvSpPr>
              <a:spLocks noChangeShapeType="1"/>
            </p:cNvSpPr>
            <p:nvPr/>
          </p:nvSpPr>
          <p:spPr bwMode="auto">
            <a:xfrm>
              <a:off x="2160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0"/>
            <p:cNvSpPr>
              <a:spLocks noChangeShapeType="1"/>
            </p:cNvSpPr>
            <p:nvPr/>
          </p:nvSpPr>
          <p:spPr bwMode="auto">
            <a:xfrm>
              <a:off x="2352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1"/>
            <p:cNvSpPr>
              <a:spLocks noChangeShapeType="1"/>
            </p:cNvSpPr>
            <p:nvPr/>
          </p:nvSpPr>
          <p:spPr bwMode="auto">
            <a:xfrm>
              <a:off x="254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32"/>
            <p:cNvSpPr>
              <a:spLocks noChangeShapeType="1"/>
            </p:cNvSpPr>
            <p:nvPr/>
          </p:nvSpPr>
          <p:spPr bwMode="auto">
            <a:xfrm>
              <a:off x="278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33"/>
            <p:cNvSpPr>
              <a:spLocks noChangeShapeType="1"/>
            </p:cNvSpPr>
            <p:nvPr/>
          </p:nvSpPr>
          <p:spPr bwMode="auto">
            <a:xfrm>
              <a:off x="1968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34"/>
            <p:cNvSpPr>
              <a:spLocks noChangeShapeType="1"/>
            </p:cNvSpPr>
            <p:nvPr/>
          </p:nvSpPr>
          <p:spPr bwMode="auto">
            <a:xfrm>
              <a:off x="2208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35"/>
            <p:cNvSpPr>
              <a:spLocks noChangeShapeType="1"/>
            </p:cNvSpPr>
            <p:nvPr/>
          </p:nvSpPr>
          <p:spPr bwMode="auto">
            <a:xfrm>
              <a:off x="2352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6"/>
            <p:cNvSpPr>
              <a:spLocks noChangeShapeType="1"/>
            </p:cNvSpPr>
            <p:nvPr/>
          </p:nvSpPr>
          <p:spPr bwMode="auto">
            <a:xfrm>
              <a:off x="2544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38"/>
            <p:cNvSpPr>
              <a:spLocks noChangeShapeType="1"/>
            </p:cNvSpPr>
            <p:nvPr/>
          </p:nvSpPr>
          <p:spPr bwMode="auto">
            <a:xfrm>
              <a:off x="2784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139"/>
            <p:cNvSpPr>
              <a:spLocks noChangeArrowheads="1"/>
            </p:cNvSpPr>
            <p:nvPr/>
          </p:nvSpPr>
          <p:spPr bwMode="auto">
            <a:xfrm rot="10800000">
              <a:off x="2016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140"/>
            <p:cNvSpPr>
              <a:spLocks noChangeArrowheads="1"/>
            </p:cNvSpPr>
            <p:nvPr/>
          </p:nvSpPr>
          <p:spPr bwMode="auto">
            <a:xfrm rot="10800000">
              <a:off x="2208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41"/>
            <p:cNvSpPr>
              <a:spLocks noChangeArrowheads="1"/>
            </p:cNvSpPr>
            <p:nvPr/>
          </p:nvSpPr>
          <p:spPr bwMode="auto">
            <a:xfrm rot="10800000">
              <a:off x="2400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42"/>
            <p:cNvSpPr>
              <a:spLocks noChangeArrowheads="1"/>
            </p:cNvSpPr>
            <p:nvPr/>
          </p:nvSpPr>
          <p:spPr bwMode="auto">
            <a:xfrm rot="10800000">
              <a:off x="2592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43"/>
            <p:cNvSpPr>
              <a:spLocks noChangeArrowheads="1"/>
            </p:cNvSpPr>
            <p:nvPr/>
          </p:nvSpPr>
          <p:spPr bwMode="auto">
            <a:xfrm rot="10800000">
              <a:off x="2784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44"/>
            <p:cNvSpPr>
              <a:spLocks noChangeShapeType="1"/>
            </p:cNvSpPr>
            <p:nvPr/>
          </p:nvSpPr>
          <p:spPr bwMode="auto">
            <a:xfrm>
              <a:off x="1968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45"/>
            <p:cNvSpPr>
              <a:spLocks noChangeShapeType="1"/>
            </p:cNvSpPr>
            <p:nvPr/>
          </p:nvSpPr>
          <p:spPr bwMode="auto">
            <a:xfrm>
              <a:off x="2064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46"/>
            <p:cNvSpPr>
              <a:spLocks noChangeShapeType="1"/>
            </p:cNvSpPr>
            <p:nvPr/>
          </p:nvSpPr>
          <p:spPr bwMode="auto">
            <a:xfrm>
              <a:off x="2064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47"/>
            <p:cNvSpPr>
              <a:spLocks noChangeShapeType="1"/>
            </p:cNvSpPr>
            <p:nvPr/>
          </p:nvSpPr>
          <p:spPr bwMode="auto">
            <a:xfrm flipH="1" flipV="1">
              <a:off x="2112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48"/>
            <p:cNvSpPr>
              <a:spLocks noChangeShapeType="1"/>
            </p:cNvSpPr>
            <p:nvPr/>
          </p:nvSpPr>
          <p:spPr bwMode="auto">
            <a:xfrm>
              <a:off x="211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49"/>
            <p:cNvSpPr>
              <a:spLocks noChangeShapeType="1"/>
            </p:cNvSpPr>
            <p:nvPr/>
          </p:nvSpPr>
          <p:spPr bwMode="auto">
            <a:xfrm>
              <a:off x="2064" y="2928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50"/>
            <p:cNvSpPr>
              <a:spLocks noChangeShapeType="1"/>
            </p:cNvSpPr>
            <p:nvPr/>
          </p:nvSpPr>
          <p:spPr bwMode="auto">
            <a:xfrm>
              <a:off x="2208" y="23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225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2256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 flipH="1">
              <a:off x="2304" y="25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4"/>
            <p:cNvSpPr>
              <a:spLocks noChangeShapeType="1"/>
            </p:cNvSpPr>
            <p:nvPr/>
          </p:nvSpPr>
          <p:spPr bwMode="auto">
            <a:xfrm>
              <a:off x="2304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55"/>
            <p:cNvSpPr>
              <a:spLocks noChangeShapeType="1"/>
            </p:cNvSpPr>
            <p:nvPr/>
          </p:nvSpPr>
          <p:spPr bwMode="auto">
            <a:xfrm flipH="1">
              <a:off x="2016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6"/>
            <p:cNvSpPr>
              <a:spLocks noChangeShapeType="1"/>
            </p:cNvSpPr>
            <p:nvPr/>
          </p:nvSpPr>
          <p:spPr bwMode="auto">
            <a:xfrm>
              <a:off x="2352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57"/>
            <p:cNvSpPr>
              <a:spLocks noChangeShapeType="1"/>
            </p:cNvSpPr>
            <p:nvPr/>
          </p:nvSpPr>
          <p:spPr bwMode="auto">
            <a:xfrm>
              <a:off x="244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59"/>
            <p:cNvSpPr>
              <a:spLocks noChangeShapeType="1"/>
            </p:cNvSpPr>
            <p:nvPr/>
          </p:nvSpPr>
          <p:spPr bwMode="auto">
            <a:xfrm>
              <a:off x="2448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60"/>
            <p:cNvSpPr>
              <a:spLocks noChangeShapeType="1"/>
            </p:cNvSpPr>
            <p:nvPr/>
          </p:nvSpPr>
          <p:spPr bwMode="auto">
            <a:xfrm flipH="1">
              <a:off x="2496" y="25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61"/>
            <p:cNvSpPr>
              <a:spLocks noChangeShapeType="1"/>
            </p:cNvSpPr>
            <p:nvPr/>
          </p:nvSpPr>
          <p:spPr bwMode="auto">
            <a:xfrm>
              <a:off x="249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62"/>
            <p:cNvSpPr>
              <a:spLocks noChangeShapeType="1"/>
            </p:cNvSpPr>
            <p:nvPr/>
          </p:nvSpPr>
          <p:spPr bwMode="auto">
            <a:xfrm flipH="1">
              <a:off x="2208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63"/>
            <p:cNvSpPr>
              <a:spLocks noChangeShapeType="1"/>
            </p:cNvSpPr>
            <p:nvPr/>
          </p:nvSpPr>
          <p:spPr bwMode="auto">
            <a:xfrm>
              <a:off x="2544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64"/>
            <p:cNvSpPr>
              <a:spLocks noChangeShapeType="1"/>
            </p:cNvSpPr>
            <p:nvPr/>
          </p:nvSpPr>
          <p:spPr bwMode="auto">
            <a:xfrm>
              <a:off x="2640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66"/>
            <p:cNvSpPr>
              <a:spLocks noChangeShapeType="1"/>
            </p:cNvSpPr>
            <p:nvPr/>
          </p:nvSpPr>
          <p:spPr bwMode="auto">
            <a:xfrm>
              <a:off x="268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67"/>
            <p:cNvSpPr>
              <a:spLocks noChangeShapeType="1"/>
            </p:cNvSpPr>
            <p:nvPr/>
          </p:nvSpPr>
          <p:spPr bwMode="auto">
            <a:xfrm>
              <a:off x="264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9"/>
            <p:cNvSpPr>
              <a:spLocks noChangeShapeType="1"/>
            </p:cNvSpPr>
            <p:nvPr/>
          </p:nvSpPr>
          <p:spPr bwMode="auto">
            <a:xfrm>
              <a:off x="2688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70"/>
            <p:cNvSpPr>
              <a:spLocks noChangeShapeType="1"/>
            </p:cNvSpPr>
            <p:nvPr/>
          </p:nvSpPr>
          <p:spPr bwMode="auto">
            <a:xfrm>
              <a:off x="2784" y="23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71"/>
            <p:cNvSpPr>
              <a:spLocks noChangeShapeType="1"/>
            </p:cNvSpPr>
            <p:nvPr/>
          </p:nvSpPr>
          <p:spPr bwMode="auto">
            <a:xfrm>
              <a:off x="2832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72"/>
            <p:cNvSpPr>
              <a:spLocks noChangeShapeType="1"/>
            </p:cNvSpPr>
            <p:nvPr/>
          </p:nvSpPr>
          <p:spPr bwMode="auto">
            <a:xfrm>
              <a:off x="283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73"/>
            <p:cNvSpPr>
              <a:spLocks noChangeShapeType="1"/>
            </p:cNvSpPr>
            <p:nvPr/>
          </p:nvSpPr>
          <p:spPr bwMode="auto">
            <a:xfrm>
              <a:off x="1968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74"/>
            <p:cNvSpPr>
              <a:spLocks noChangeShapeType="1"/>
            </p:cNvSpPr>
            <p:nvPr/>
          </p:nvSpPr>
          <p:spPr bwMode="auto">
            <a:xfrm flipV="1">
              <a:off x="2880" y="22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75"/>
            <p:cNvSpPr>
              <a:spLocks noChangeShapeType="1"/>
            </p:cNvSpPr>
            <p:nvPr/>
          </p:nvSpPr>
          <p:spPr bwMode="auto">
            <a:xfrm flipH="1">
              <a:off x="2400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76"/>
            <p:cNvSpPr>
              <a:spLocks noChangeShapeType="1"/>
            </p:cNvSpPr>
            <p:nvPr/>
          </p:nvSpPr>
          <p:spPr bwMode="auto">
            <a:xfrm flipH="1">
              <a:off x="2592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</a:t>
            </a:r>
            <a:r>
              <a:rPr lang="en-US" sz="4000" dirty="0" err="1">
                <a:solidFill>
                  <a:srgbClr val="0070C0"/>
                </a:solidFill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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216376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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(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r>
              <a:rPr lang="en-US" sz="2400" dirty="0">
                <a:sym typeface="Symbol" pitchFamily="18" charset="2"/>
              </a:rPr>
              <a:t> breaks symmetry, to</a:t>
            </a:r>
          </a:p>
          <a:p>
            <a:pPr lvl="1"/>
            <a:r>
              <a:rPr lang="en-US" sz="2000" dirty="0">
                <a:sym typeface="Symbol" pitchFamily="18" charset="2"/>
              </a:rPr>
              <a:t>Defend against slide attacks</a:t>
            </a:r>
          </a:p>
          <a:p>
            <a:pPr lvl="1"/>
            <a:r>
              <a:rPr lang="en-US" sz="2000" dirty="0">
                <a:sym typeface="Symbol" pitchFamily="18" charset="2"/>
              </a:rPr>
              <a:t>Reduce the effectiveness of cross-round attacks</a:t>
            </a:r>
          </a:p>
          <a:p>
            <a:r>
              <a:rPr lang="en-US" sz="2400" dirty="0">
                <a:sym typeface="Symbol" pitchFamily="18" charset="2"/>
              </a:rPr>
              <a:t>Implemented by adding a round constant to state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A Cryptographic Hash: SHA -1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581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Depending on the round, the “function f is one of the following.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solidFill>
                  <a:srgbClr val="66FF66"/>
                </a:solidFill>
                <a:latin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</a:rPr>
              <a:t>	f(X,Y,Z)= (X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⋀Y)⋁((¬X⋀Z)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sym typeface="Symbol" pitchFamily="18" charset="2"/>
              </a:rPr>
              <a:t>		f(X,Y,Z)= </a:t>
            </a:r>
            <a:r>
              <a:rPr lang="en-US" sz="2000" dirty="0">
                <a:latin typeface="Courier New" pitchFamily="49" charset="0"/>
              </a:rPr>
              <a:t>(X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⋀Y)⋁(X⋀Z)⋁(Y⋀Z)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sym typeface="Symbol" pitchFamily="18" charset="2"/>
              </a:rPr>
              <a:t>		f(X,Y,Z)= X⨁Y⨁Z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Note first two are non-linear.  Third is linear and provides diffusion.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SHA-3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153400" cy="4114800"/>
          </a:xfrm>
        </p:spPr>
        <p:txBody>
          <a:bodyPr>
            <a:noAutofit/>
          </a:bodyPr>
          <a:lstStyle/>
          <a:p>
            <a:r>
              <a:rPr lang="en-US" sz="2400" dirty="0"/>
              <a:t>All of the SHA-3 finalists offer excellent security</a:t>
            </a:r>
          </a:p>
          <a:p>
            <a:r>
              <a:rPr lang="en-US" sz="2400" dirty="0"/>
              <a:t>Design diversity drove NIST’s selection of </a:t>
            </a:r>
            <a:r>
              <a:rPr lang="en-US" sz="2400" dirty="0" err="1"/>
              <a:t>Keccak</a:t>
            </a:r>
            <a:r>
              <a:rPr lang="en-US" sz="2400" dirty="0"/>
              <a:t> as the SHA-3 winner</a:t>
            </a:r>
          </a:p>
          <a:p>
            <a:r>
              <a:rPr lang="en-US" sz="2400" dirty="0" err="1"/>
              <a:t>Keccak</a:t>
            </a:r>
            <a:r>
              <a:rPr lang="en-US" sz="2400" dirty="0"/>
              <a:t> is </a:t>
            </a:r>
            <a:r>
              <a:rPr lang="en-US" sz="2400" dirty="0" err="1"/>
              <a:t>indifferentiable</a:t>
            </a:r>
            <a:r>
              <a:rPr lang="en-US" sz="2400" dirty="0"/>
              <a:t> from a random oracle, and so meets any conceivable hash function requirement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Key </a:t>
            </a:r>
            <a:r>
              <a:rPr lang="en-US" sz="4000" dirty="0" err="1">
                <a:solidFill>
                  <a:srgbClr val="0070C0"/>
                </a:solidFill>
              </a:rPr>
              <a:t>Takeways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648200"/>
          </a:xfrm>
        </p:spPr>
        <p:txBody>
          <a:bodyPr>
            <a:noAutofit/>
          </a:bodyPr>
          <a:lstStyle/>
          <a:p>
            <a:r>
              <a:rPr lang="en-US" sz="2400" dirty="0"/>
              <a:t>Cryptographic hash function design has deep roots in conventional computer science, but only received a firm foundation with </a:t>
            </a:r>
            <a:r>
              <a:rPr lang="en-US" sz="2400" dirty="0" err="1"/>
              <a:t>Merkle-Damgård</a:t>
            </a:r>
            <a:endParaRPr lang="en-US" sz="2400" dirty="0"/>
          </a:p>
          <a:p>
            <a:r>
              <a:rPr lang="en-US" sz="2400" dirty="0"/>
              <a:t>Identifying the right problems to solve has been a treacherous adventure</a:t>
            </a:r>
          </a:p>
          <a:p>
            <a:r>
              <a:rPr lang="en-US" sz="2400" dirty="0"/>
              <a:t>New hash function designs should strive to construct random oracles</a:t>
            </a:r>
          </a:p>
          <a:p>
            <a:r>
              <a:rPr lang="en-US" sz="2400" dirty="0" err="1"/>
              <a:t>Keccak</a:t>
            </a:r>
            <a:r>
              <a:rPr lang="en-US" sz="2400" dirty="0"/>
              <a:t> is a worthy winner of the SHA-3 competition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B. </a:t>
            </a:r>
            <a:r>
              <a:rPr lang="en-US" dirty="0" err="1"/>
              <a:t>Preneel</a:t>
            </a:r>
            <a:r>
              <a:rPr lang="en-US" dirty="0"/>
              <a:t>, </a:t>
            </a:r>
            <a:r>
              <a:rPr lang="en-US" i="1" dirty="0"/>
              <a:t>Analysis and Design of Cryptographic Hash functions</a:t>
            </a:r>
            <a:r>
              <a:rPr lang="en-US" dirty="0"/>
              <a:t>, Ph.D. thesis</a:t>
            </a:r>
          </a:p>
          <a:p>
            <a:r>
              <a:rPr lang="en-US" dirty="0"/>
              <a:t>J. Black, P. Rogaway, and T. Shrimpton, </a:t>
            </a:r>
            <a:r>
              <a:rPr lang="en-US" i="1" dirty="0"/>
              <a:t>Black-Box Analysis of Block-Cipher-Based Hash Function Constructions from PGV</a:t>
            </a:r>
            <a:r>
              <a:rPr lang="en-US" dirty="0"/>
              <a:t>, Crypto 2002, pp 320-355</a:t>
            </a:r>
          </a:p>
          <a:p>
            <a:r>
              <a:rPr lang="en-US" dirty="0"/>
              <a:t>P. Rogaway and T. Shrimpton, </a:t>
            </a:r>
            <a:r>
              <a:rPr lang="en-US" i="1" dirty="0"/>
              <a:t>Cryptographic Hash-Function Basics: Definitions, Implications, and Separations for </a:t>
            </a:r>
            <a:r>
              <a:rPr lang="en-US" i="1" dirty="0" err="1"/>
              <a:t>Preimage</a:t>
            </a:r>
            <a:r>
              <a:rPr lang="en-US" i="1" dirty="0"/>
              <a:t> Resistance, Second-</a:t>
            </a:r>
            <a:r>
              <a:rPr lang="en-US" i="1" dirty="0" err="1"/>
              <a:t>Preimage</a:t>
            </a:r>
            <a:r>
              <a:rPr lang="en-US" i="1" dirty="0"/>
              <a:t> Resistance, and Collision Resistance</a:t>
            </a:r>
            <a:r>
              <a:rPr lang="en-US" dirty="0"/>
              <a:t>, FSE 2004, pp 371-388</a:t>
            </a:r>
          </a:p>
          <a:p>
            <a:r>
              <a:rPr lang="en-US" dirty="0"/>
              <a:t>R. </a:t>
            </a:r>
            <a:r>
              <a:rPr lang="en-US" dirty="0" err="1"/>
              <a:t>Merkle</a:t>
            </a:r>
            <a:r>
              <a:rPr lang="en-US" dirty="0"/>
              <a:t>, </a:t>
            </a:r>
            <a:r>
              <a:rPr lang="en-US" i="1" dirty="0"/>
              <a:t>One way hash functions and DES</a:t>
            </a:r>
            <a:r>
              <a:rPr lang="en-US" dirty="0"/>
              <a:t>, Crypto 1989, pp 228-246</a:t>
            </a:r>
          </a:p>
          <a:p>
            <a:r>
              <a:rPr lang="en-US" dirty="0"/>
              <a:t>I. </a:t>
            </a:r>
            <a:r>
              <a:rPr lang="en-US" dirty="0" err="1"/>
              <a:t>Damgård</a:t>
            </a:r>
            <a:r>
              <a:rPr lang="en-US" dirty="0"/>
              <a:t>, </a:t>
            </a:r>
            <a:r>
              <a:rPr lang="en-US" i="1" dirty="0"/>
              <a:t>A Design Principle for Hash Functions</a:t>
            </a:r>
            <a:r>
              <a:rPr lang="en-US" dirty="0"/>
              <a:t>, Crypto 1989, pp 416-427</a:t>
            </a:r>
          </a:p>
          <a:p>
            <a:r>
              <a:rPr lang="en-US" dirty="0"/>
              <a:t>J.S. </a:t>
            </a:r>
            <a:r>
              <a:rPr lang="en-US" dirty="0" err="1"/>
              <a:t>Coron</a:t>
            </a:r>
            <a:r>
              <a:rPr lang="en-US" dirty="0"/>
              <a:t>, Y. </a:t>
            </a:r>
            <a:r>
              <a:rPr lang="en-US" dirty="0" err="1"/>
              <a:t>Dodis</a:t>
            </a:r>
            <a:r>
              <a:rPr lang="en-US" dirty="0"/>
              <a:t>, C. </a:t>
            </a:r>
            <a:r>
              <a:rPr lang="en-US" dirty="0" err="1"/>
              <a:t>Malinaud</a:t>
            </a:r>
            <a:r>
              <a:rPr lang="en-US" dirty="0"/>
              <a:t>, and P. </a:t>
            </a:r>
            <a:r>
              <a:rPr lang="en-US" dirty="0" err="1"/>
              <a:t>Puniya</a:t>
            </a:r>
            <a:r>
              <a:rPr lang="en-US" dirty="0"/>
              <a:t>. </a:t>
            </a:r>
            <a:r>
              <a:rPr lang="en-US" i="1" dirty="0" err="1"/>
              <a:t>Merkle-Damgard</a:t>
            </a:r>
            <a:r>
              <a:rPr lang="en-US" i="1" dirty="0"/>
              <a:t> Revisited: How to Construct a Hash Function</a:t>
            </a:r>
            <a:r>
              <a:rPr lang="en-US" dirty="0"/>
              <a:t>, Crypto 2005, pp 21-39</a:t>
            </a:r>
          </a:p>
          <a:p>
            <a:r>
              <a:rPr lang="en-US" dirty="0"/>
              <a:t>X. Wang and H. Yu. </a:t>
            </a:r>
            <a:r>
              <a:rPr lang="en-US" i="1" dirty="0"/>
              <a:t>How to Break MD5 and Other Hash Functions</a:t>
            </a:r>
            <a:r>
              <a:rPr lang="en-US" dirty="0"/>
              <a:t>, </a:t>
            </a:r>
            <a:r>
              <a:rPr lang="en-US" dirty="0" err="1"/>
              <a:t>EuroCrypt</a:t>
            </a:r>
            <a:r>
              <a:rPr lang="en-US" dirty="0"/>
              <a:t> 2005, pp 19-35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M. Bellare, and T. Ristenpart, </a:t>
            </a:r>
            <a:r>
              <a:rPr lang="en-US" i="1" dirty="0"/>
              <a:t>Multi-Property-Preserving Hash Domain Extension and the EMD Transform</a:t>
            </a:r>
            <a:r>
              <a:rPr lang="en-US" dirty="0"/>
              <a:t>, </a:t>
            </a:r>
            <a:r>
              <a:rPr lang="en-US" dirty="0" err="1"/>
              <a:t>AsiaCrypt</a:t>
            </a:r>
            <a:r>
              <a:rPr lang="en-US" dirty="0"/>
              <a:t>, 2006</a:t>
            </a:r>
          </a:p>
          <a:p>
            <a:r>
              <a:rPr lang="en-US" dirty="0"/>
              <a:t>S. Lucks, </a:t>
            </a:r>
            <a:r>
              <a:rPr lang="en-US" i="1" dirty="0"/>
              <a:t>A Failure-Friendly Design Principle for Hash Functions</a:t>
            </a:r>
            <a:r>
              <a:rPr lang="en-US" dirty="0"/>
              <a:t>, </a:t>
            </a:r>
            <a:r>
              <a:rPr lang="en-US" dirty="0" err="1"/>
              <a:t>AsiaCrypt</a:t>
            </a:r>
            <a:r>
              <a:rPr lang="en-US" dirty="0"/>
              <a:t> 2005</a:t>
            </a:r>
          </a:p>
          <a:p>
            <a:r>
              <a:rPr lang="en-US" dirty="0"/>
              <a:t>J. Black, M. Cochran, and T. Shrimpton, </a:t>
            </a:r>
            <a:r>
              <a:rPr lang="en-US" i="1" dirty="0"/>
              <a:t>On the Impossibility of Highly Efficient </a:t>
            </a:r>
            <a:r>
              <a:rPr lang="en-US" i="1" dirty="0" err="1"/>
              <a:t>Blockcipher</a:t>
            </a:r>
            <a:r>
              <a:rPr lang="en-US" i="1" dirty="0"/>
              <a:t>-Based Hash Functions</a:t>
            </a:r>
            <a:r>
              <a:rPr lang="en-US" dirty="0"/>
              <a:t>, </a:t>
            </a:r>
            <a:r>
              <a:rPr lang="en-US" dirty="0" err="1"/>
              <a:t>Eurocrypt</a:t>
            </a:r>
            <a:r>
              <a:rPr lang="en-US" dirty="0"/>
              <a:t> 2005, pp 526-541</a:t>
            </a:r>
          </a:p>
          <a:p>
            <a:r>
              <a:rPr lang="en-US" dirty="0"/>
              <a:t>A. </a:t>
            </a:r>
            <a:r>
              <a:rPr lang="en-US" dirty="0" err="1"/>
              <a:t>Joux</a:t>
            </a:r>
            <a:r>
              <a:rPr lang="en-US" dirty="0"/>
              <a:t>, </a:t>
            </a:r>
            <a:r>
              <a:rPr lang="en-US" i="1" dirty="0" err="1"/>
              <a:t>Multicollisions</a:t>
            </a:r>
            <a:r>
              <a:rPr lang="en-US" i="1" dirty="0"/>
              <a:t> in Iterated Hash Functions: Application to Cascaded Constructions</a:t>
            </a:r>
            <a:r>
              <a:rPr lang="en-US" dirty="0"/>
              <a:t>, Crypto 2004</a:t>
            </a:r>
          </a:p>
          <a:p>
            <a:r>
              <a:rPr lang="en-US" dirty="0"/>
              <a:t>E. </a:t>
            </a:r>
            <a:r>
              <a:rPr lang="en-US" dirty="0" err="1"/>
              <a:t>Biham</a:t>
            </a:r>
            <a:r>
              <a:rPr lang="en-US" dirty="0"/>
              <a:t>, and O. </a:t>
            </a:r>
            <a:r>
              <a:rPr lang="en-US" dirty="0" err="1"/>
              <a:t>Dunklemann</a:t>
            </a:r>
            <a:r>
              <a:rPr lang="en-US" dirty="0"/>
              <a:t>, </a:t>
            </a:r>
            <a:r>
              <a:rPr lang="en-US" i="1" dirty="0"/>
              <a:t>A Framework for Iterative Hash Functions – HAIFA</a:t>
            </a:r>
            <a:r>
              <a:rPr lang="en-US" dirty="0"/>
              <a:t>, </a:t>
            </a:r>
            <a:r>
              <a:rPr lang="en-US" dirty="0" err="1"/>
              <a:t>eprints</a:t>
            </a:r>
            <a:r>
              <a:rPr lang="en-US" dirty="0"/>
              <a:t> 2007/278</a:t>
            </a:r>
          </a:p>
          <a:p>
            <a:r>
              <a:rPr lang="en-US" dirty="0"/>
              <a:t>G. </a:t>
            </a:r>
            <a:r>
              <a:rPr lang="en-US" dirty="0" err="1"/>
              <a:t>Berton</a:t>
            </a:r>
            <a:r>
              <a:rPr lang="en-US" dirty="0"/>
              <a:t>, J. </a:t>
            </a:r>
            <a:r>
              <a:rPr lang="en-US" dirty="0" err="1"/>
              <a:t>Daemen</a:t>
            </a:r>
            <a:r>
              <a:rPr lang="en-US" dirty="0"/>
              <a:t>, M. </a:t>
            </a:r>
            <a:r>
              <a:rPr lang="en-US" dirty="0" err="1"/>
              <a:t>Peeters</a:t>
            </a:r>
            <a:r>
              <a:rPr lang="en-US" dirty="0"/>
              <a:t>, and G. Van Gilles, </a:t>
            </a:r>
            <a:r>
              <a:rPr lang="en-US" i="1" dirty="0"/>
              <a:t>On the </a:t>
            </a:r>
            <a:r>
              <a:rPr lang="en-US" i="1" dirty="0" err="1"/>
              <a:t>Indifferentiability</a:t>
            </a:r>
            <a:r>
              <a:rPr lang="en-US" i="1" dirty="0"/>
              <a:t> of the Sponge Construction</a:t>
            </a:r>
            <a:r>
              <a:rPr lang="en-US" dirty="0"/>
              <a:t>, </a:t>
            </a:r>
            <a:r>
              <a:rPr lang="en-US" dirty="0" err="1"/>
              <a:t>EuroCrypt</a:t>
            </a:r>
            <a:r>
              <a:rPr lang="en-US" dirty="0"/>
              <a:t> 2008</a:t>
            </a:r>
          </a:p>
          <a:p>
            <a:r>
              <a:rPr lang="en-US" dirty="0"/>
              <a:t>U. Maurer, R. </a:t>
            </a:r>
            <a:r>
              <a:rPr lang="en-US" dirty="0" err="1"/>
              <a:t>Reener</a:t>
            </a:r>
            <a:r>
              <a:rPr lang="en-US" dirty="0"/>
              <a:t>, and C. </a:t>
            </a:r>
            <a:r>
              <a:rPr lang="en-US" dirty="0" err="1"/>
              <a:t>Holenstein</a:t>
            </a:r>
            <a:r>
              <a:rPr lang="en-US" dirty="0"/>
              <a:t>, </a:t>
            </a:r>
            <a:r>
              <a:rPr lang="en-US" i="1" dirty="0" err="1"/>
              <a:t>Indifferentiability</a:t>
            </a:r>
            <a:r>
              <a:rPr lang="en-US" i="1" dirty="0"/>
              <a:t>, Impossibility Results on Reductions, and Applications to the Random Oracle Methodology</a:t>
            </a:r>
            <a:r>
              <a:rPr lang="en-US" dirty="0"/>
              <a:t>, TCC 2004, pp 21-39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J.P. Aumasson, L. </a:t>
            </a:r>
            <a:r>
              <a:rPr lang="en-US" dirty="0" err="1"/>
              <a:t>Henzen</a:t>
            </a:r>
            <a:r>
              <a:rPr lang="en-US" dirty="0"/>
              <a:t>, W. Meier, and R. </a:t>
            </a:r>
            <a:r>
              <a:rPr lang="en-US" dirty="0" err="1"/>
              <a:t>Phan</a:t>
            </a:r>
            <a:r>
              <a:rPr lang="en-US" dirty="0"/>
              <a:t>, </a:t>
            </a:r>
            <a:r>
              <a:rPr lang="en-US" i="1" dirty="0"/>
              <a:t>SHA-3 Proposal BLAKE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https://131002.net/blake/blake.pdf</a:t>
            </a:r>
            <a:endParaRPr lang="en-US" dirty="0"/>
          </a:p>
          <a:p>
            <a:r>
              <a:rPr lang="en-US" dirty="0"/>
              <a:t>L. </a:t>
            </a:r>
            <a:r>
              <a:rPr lang="en-US" dirty="0" err="1"/>
              <a:t>Gauravaram</a:t>
            </a:r>
            <a:r>
              <a:rPr lang="en-US" dirty="0"/>
              <a:t>, Knudsen, K. Matusiewicz, C. Rechberger, M. </a:t>
            </a:r>
            <a:r>
              <a:rPr lang="en-US" dirty="0" err="1"/>
              <a:t>Shläffer</a:t>
            </a:r>
            <a:r>
              <a:rPr lang="en-US" dirty="0"/>
              <a:t>, and S. Thomsen, </a:t>
            </a:r>
            <a:r>
              <a:rPr lang="en-US" i="1" dirty="0" err="1"/>
              <a:t>Grøstl</a:t>
            </a:r>
            <a:r>
              <a:rPr lang="en-US" i="1" dirty="0"/>
              <a:t> – a SHA-3 Candidate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http://www.groestl.info/Groestl.pdf</a:t>
            </a:r>
            <a:endParaRPr lang="en-US" dirty="0"/>
          </a:p>
          <a:p>
            <a:r>
              <a:rPr lang="en-US" dirty="0"/>
              <a:t>H. Wu, </a:t>
            </a:r>
            <a:r>
              <a:rPr lang="en-US" i="1" dirty="0"/>
              <a:t>The Hash Function JH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http://www3.ntu.edu.sg/home/wuhj/research/jh/jh_round3.pdf</a:t>
            </a:r>
            <a:endParaRPr lang="en-US" dirty="0"/>
          </a:p>
          <a:p>
            <a:r>
              <a:rPr lang="en-US" dirty="0"/>
              <a:t>G. </a:t>
            </a:r>
            <a:r>
              <a:rPr lang="en-US" dirty="0" err="1"/>
              <a:t>Bertoni</a:t>
            </a:r>
            <a:r>
              <a:rPr lang="en-US" dirty="0"/>
              <a:t>, J. </a:t>
            </a:r>
            <a:r>
              <a:rPr lang="en-US" dirty="0" err="1"/>
              <a:t>Daemen</a:t>
            </a:r>
            <a:r>
              <a:rPr lang="en-US" dirty="0"/>
              <a:t>, M. </a:t>
            </a:r>
            <a:r>
              <a:rPr lang="en-US" dirty="0" err="1"/>
              <a:t>Peeters</a:t>
            </a:r>
            <a:r>
              <a:rPr lang="en-US" dirty="0"/>
              <a:t>, and G. Van Gilles, </a:t>
            </a:r>
            <a:r>
              <a:rPr lang="en-US" i="1" dirty="0"/>
              <a:t>The </a:t>
            </a:r>
            <a:r>
              <a:rPr lang="en-US" i="1" dirty="0" err="1"/>
              <a:t>Keccak</a:t>
            </a:r>
            <a:r>
              <a:rPr lang="en-US" i="1" dirty="0"/>
              <a:t> SHA-3 submission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http://keccak.noekeon.org/Keccak-submission-3.pdf</a:t>
            </a:r>
            <a:endParaRPr lang="en-US" dirty="0"/>
          </a:p>
          <a:p>
            <a:r>
              <a:rPr lang="en-US" dirty="0"/>
              <a:t>N. Ferguson, S. Lucks, B. Schneier, D. Whiting, M. Bellare, T. Kohno, J. Callas, J. Walker, </a:t>
            </a:r>
            <a:r>
              <a:rPr lang="en-US" i="1" dirty="0"/>
              <a:t>The Skein Hash Function Family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http://www.skein-hash.info/sites/default/files/skein1.1.pdf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5943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70879</TotalTime>
  <Words>9351</Words>
  <Application>Microsoft Macintosh PowerPoint</Application>
  <PresentationFormat>On-screen Show (4:3)</PresentationFormat>
  <Paragraphs>1141</Paragraphs>
  <Slides>95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5" baseType="lpstr">
      <vt:lpstr>Math1Mono</vt:lpstr>
      <vt:lpstr>Arial</vt:lpstr>
      <vt:lpstr>Calibri</vt:lpstr>
      <vt:lpstr>Courier New</vt:lpstr>
      <vt:lpstr>Times</vt:lpstr>
      <vt:lpstr>Times New Roman</vt:lpstr>
      <vt:lpstr>Times Roman</vt:lpstr>
      <vt:lpstr>Times-Roman</vt:lpstr>
      <vt:lpstr>Wingdings</vt:lpstr>
      <vt:lpstr>Contemporary</vt:lpstr>
      <vt:lpstr>PowerPoint Presentation</vt:lpstr>
      <vt:lpstr>Cryptographic Hashes</vt:lpstr>
      <vt:lpstr>Observations</vt:lpstr>
      <vt:lpstr>One-Way Functions</vt:lpstr>
      <vt:lpstr>Chaum-vanHeijst-Pfitzmann Compression Function</vt:lpstr>
      <vt:lpstr>A Cryptographic Hash:  SHA-1</vt:lpstr>
      <vt:lpstr>SHA-1:  State and message schedule</vt:lpstr>
      <vt:lpstr>SHA-1round</vt:lpstr>
      <vt:lpstr>A Cryptographic Hash: SHA -1</vt:lpstr>
      <vt:lpstr>SHA-0/1</vt:lpstr>
      <vt:lpstr>MD4</vt:lpstr>
      <vt:lpstr>A Cryptographic Hash:  MD-4</vt:lpstr>
      <vt:lpstr>MD4:  State and message schedule</vt:lpstr>
      <vt:lpstr>MD4 round</vt:lpstr>
      <vt:lpstr>MD4 Algorithm</vt:lpstr>
      <vt:lpstr>Overview of attack</vt:lpstr>
      <vt:lpstr>Dobbertin’s attack strategy</vt:lpstr>
      <vt:lpstr>Notation</vt:lpstr>
      <vt:lpstr>Three phases of MD4 attack</vt:lpstr>
      <vt:lpstr>Steps 19 to 35</vt:lpstr>
      <vt:lpstr>Computing p</vt:lpstr>
      <vt:lpstr>Steps 12 to 19</vt:lpstr>
      <vt:lpstr>Steps 12 to 19</vt:lpstr>
      <vt:lpstr>Equations for 12 to 19</vt:lpstr>
      <vt:lpstr>Solving the equations</vt:lpstr>
      <vt:lpstr>Conditions for solution</vt:lpstr>
      <vt:lpstr>Message conditions for equations</vt:lpstr>
      <vt:lpstr>Solution</vt:lpstr>
      <vt:lpstr>Continuous Approximation</vt:lpstr>
      <vt:lpstr>Approximation technique</vt:lpstr>
      <vt:lpstr>Steps 0 to 11</vt:lpstr>
      <vt:lpstr>Recap</vt:lpstr>
      <vt:lpstr>Meaningful Collision</vt:lpstr>
      <vt:lpstr>Nostradamus (“herding") attack</vt:lpstr>
      <vt:lpstr>Diamond structure</vt:lpstr>
      <vt:lpstr>Nostradamus (“herding") attack</vt:lpstr>
      <vt:lpstr>Cryptographic Hashes and Performance</vt:lpstr>
      <vt:lpstr>What to take home</vt:lpstr>
      <vt:lpstr>PowerPoint Presentation</vt:lpstr>
      <vt:lpstr>The Early Years</vt:lpstr>
      <vt:lpstr>Historical Context</vt:lpstr>
      <vt:lpstr>Digital Signatures</vt:lpstr>
      <vt:lpstr>Rabin’s Hash Function</vt:lpstr>
      <vt:lpstr>Birthday Problems</vt:lpstr>
      <vt:lpstr>Attacking Rabin Hash</vt:lpstr>
      <vt:lpstr>Discussion</vt:lpstr>
      <vt:lpstr>Neutralizing Decryption</vt:lpstr>
      <vt:lpstr>The Ideal Cipher Model</vt:lpstr>
      <vt:lpstr>2nd-Preimages with Davies-Meyer Compression Functions</vt:lpstr>
      <vt:lpstr>MDC2: Widening the Block Size</vt:lpstr>
      <vt:lpstr>Discussion</vt:lpstr>
      <vt:lpstr>Length Problems 1</vt:lpstr>
      <vt:lpstr>Length Problems 2</vt:lpstr>
      <vt:lpstr>Early Years Summary</vt:lpstr>
      <vt:lpstr>Revolution</vt:lpstr>
      <vt:lpstr>Merkle-Damgård Padding</vt:lpstr>
      <vt:lpstr>Collision Resistance</vt:lpstr>
      <vt:lpstr>Example: SHA-1</vt:lpstr>
      <vt:lpstr>Structural Problems</vt:lpstr>
      <vt:lpstr>Joux’s Multi-collision Attack</vt:lpstr>
      <vt:lpstr>The Random Mapping Property</vt:lpstr>
      <vt:lpstr>Random Oracles</vt:lpstr>
      <vt:lpstr>Indifferentiability</vt:lpstr>
      <vt:lpstr>Relationships</vt:lpstr>
      <vt:lpstr>Multi-block Differential Attacks</vt:lpstr>
      <vt:lpstr>The Multi-Block Technique</vt:lpstr>
      <vt:lpstr>Wang’s Attack</vt:lpstr>
      <vt:lpstr>What Went Wrong?</vt:lpstr>
      <vt:lpstr>Discussion</vt:lpstr>
      <vt:lpstr>The Merkle-Damgård Years</vt:lpstr>
      <vt:lpstr>SHA-3 and Modern Hash Function Construction</vt:lpstr>
      <vt:lpstr>The SHA-3 Competition</vt:lpstr>
      <vt:lpstr>The SHA-3 Competition</vt:lpstr>
      <vt:lpstr>Round 2 Candidates and Finalists</vt:lpstr>
      <vt:lpstr>Addressing Merkle-Damgård Weaknesses</vt:lpstr>
      <vt:lpstr>HAIFA Construction </vt:lpstr>
      <vt:lpstr>HAIFA Example: Skein’s UBI Construction</vt:lpstr>
      <vt:lpstr>Domain Switching</vt:lpstr>
      <vt:lpstr>Domain Switching Example: Grøstl</vt:lpstr>
      <vt:lpstr>The Sponge Construction</vt:lpstr>
      <vt:lpstr>The Sponge Construction</vt:lpstr>
      <vt:lpstr>And the Winner is . . .</vt:lpstr>
      <vt:lpstr>High Level Design</vt:lpstr>
      <vt:lpstr>Keccak State</vt:lpstr>
      <vt:lpstr>The Keecak  Function</vt:lpstr>
      <vt:lpstr>The Keccak  Function</vt:lpstr>
      <vt:lpstr>The Keccak  Function</vt:lpstr>
      <vt:lpstr>The Keccak  Function</vt:lpstr>
      <vt:lpstr>The Keccak  Function</vt:lpstr>
      <vt:lpstr>SHA-3 Summary</vt:lpstr>
      <vt:lpstr>Key Takeways</vt:lpstr>
      <vt:lpstr>Suggested Reading</vt:lpstr>
      <vt:lpstr>Suggested Reading</vt:lpstr>
      <vt:lpstr>Suggested Reading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Hashes in the 1990s</dc:title>
  <dc:subject>Cryptanalysis</dc:subject>
  <dc:creator>John Manferdelli</dc:creator>
  <cp:lastModifiedBy>John Manferdelli</cp:lastModifiedBy>
  <cp:revision>3455</cp:revision>
  <cp:lastPrinted>2013-02-25T03:36:59Z</cp:lastPrinted>
  <dcterms:created xsi:type="dcterms:W3CDTF">2013-04-07T20:15:24Z</dcterms:created>
  <dcterms:modified xsi:type="dcterms:W3CDTF">2020-03-06T00:33:01Z</dcterms:modified>
</cp:coreProperties>
</file>