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p:scale>
          <a:sx n="104" d="100"/>
          <a:sy n="104" d="100"/>
        </p:scale>
        <p:origin x="2136" y="-21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t>Rivest</a:t>
            </a:r>
            <a:r>
              <a:rPr lang="en-US" sz="2000" dirty="0"/>
              <a:t> Shamir </a:t>
            </a:r>
            <a:r>
              <a:rPr lang="en-US" sz="2000" dirty="0" err="1"/>
              <a:t>Andelman</a:t>
            </a:r>
            <a:r>
              <a:rPr lang="en-US" sz="2000" dirty="0"/>
              <a:t> (1978)</a:t>
            </a:r>
          </a:p>
          <a:p>
            <a:pPr lvl="1"/>
            <a:r>
              <a:rPr lang="en-US" sz="2000" dirty="0"/>
              <a:t>Based on factoring</a:t>
            </a:r>
          </a:p>
          <a:p>
            <a:r>
              <a:rPr lang="en-US" sz="2000" dirty="0"/>
              <a:t>El Gamal (1984)</a:t>
            </a:r>
          </a:p>
          <a:p>
            <a:pPr lvl="1"/>
            <a:r>
              <a:rPr lang="en-US" sz="2000" dirty="0"/>
              <a:t>Based on discrete log</a:t>
            </a:r>
          </a:p>
          <a:p>
            <a:r>
              <a:rPr lang="en-US" sz="2000" dirty="0"/>
              <a:t>Elliptic Curve (1985, Miller-</a:t>
            </a:r>
            <a:r>
              <a:rPr lang="en-US" sz="2000" dirty="0" err="1"/>
              <a:t>Koblitz</a:t>
            </a:r>
            <a:r>
              <a:rPr lang="en-US" sz="2000" dirty="0"/>
              <a:t>)</a:t>
            </a:r>
          </a:p>
          <a:p>
            <a:pPr lvl="1"/>
            <a:r>
              <a:rPr lang="en-US" sz="2000" dirty="0"/>
              <a:t>Based on elliptic curve discrete log (over finite fields).</a:t>
            </a:r>
          </a:p>
          <a:p>
            <a:pPr>
              <a:buFontTx/>
              <a:buNone/>
            </a:pPr>
            <a:endParaRPr lang="en-US" sz="32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1676400"/>
            <a:ext cx="8077200" cy="3962400"/>
          </a:xfrm>
        </p:spPr>
        <p:txBody>
          <a:bodyPr/>
          <a:lstStyle/>
          <a:p>
            <a:pPr>
              <a:lnSpc>
                <a:spcPct val="80000"/>
              </a:lnSpc>
            </a:pPr>
            <a:r>
              <a:rPr lang="en-US" sz="2000" dirty="0">
                <a:sym typeface="Symbol" pitchFamily="18" charset="2"/>
              </a:rPr>
              <a:t>Fundamental Theorem of Arithmetic</a:t>
            </a:r>
          </a:p>
          <a:p>
            <a:pPr>
              <a:lnSpc>
                <a:spcPct val="80000"/>
              </a:lnSpc>
            </a:pPr>
            <a:r>
              <a:rPr lang="en-US" sz="2000" dirty="0">
                <a:sym typeface="Symbol" pitchFamily="18" charset="2"/>
              </a:rPr>
              <a:t>Euclidean algorithm for GCD</a:t>
            </a:r>
          </a:p>
          <a:p>
            <a:pPr>
              <a:lnSpc>
                <a:spcPct val="80000"/>
              </a:lnSpc>
            </a:pPr>
            <a:r>
              <a:rPr lang="en-US" sz="2000" dirty="0">
                <a:sym typeface="Symbol" pitchFamily="18" charset="2"/>
              </a:rPr>
              <a:t>Solving congruences</a:t>
            </a:r>
          </a:p>
          <a:p>
            <a:pPr>
              <a:lnSpc>
                <a:spcPct val="80000"/>
              </a:lnSpc>
            </a:pPr>
            <a:r>
              <a:rPr lang="en-US" sz="2000" dirty="0">
                <a:sym typeface="Symbol" pitchFamily="18" charset="2"/>
              </a:rPr>
              <a:t>Chinese remainder theorem</a:t>
            </a:r>
          </a:p>
          <a:p>
            <a:pPr>
              <a:lnSpc>
                <a:spcPct val="80000"/>
              </a:lnSpc>
            </a:pPr>
            <a:r>
              <a:rPr lang="en-US" sz="2000" dirty="0">
                <a:sym typeface="Symbol" pitchFamily="18" charset="2"/>
              </a:rPr>
              <a:t>Integer arithmetic mod n</a:t>
            </a:r>
          </a:p>
          <a:p>
            <a:pPr>
              <a:lnSpc>
                <a:spcPct val="80000"/>
              </a:lnSpc>
            </a:pPr>
            <a:r>
              <a:rPr lang="en-US" sz="2000" dirty="0">
                <a:sym typeface="Symbol" pitchFamily="18" charset="2"/>
              </a:rPr>
              <a:t>Fermat’s Theorem</a:t>
            </a:r>
          </a:p>
          <a:p>
            <a:pPr>
              <a:lnSpc>
                <a:spcPct val="80000"/>
              </a:lnSpc>
            </a:pPr>
            <a:r>
              <a:rPr lang="en-US" sz="2000" dirty="0">
                <a:sym typeface="Symbol" pitchFamily="18" charset="2"/>
              </a:rPr>
              <a:t>Quadratic Reciprocity: Legendre and Jacobi symbols.</a:t>
            </a:r>
          </a:p>
          <a:p>
            <a:pPr>
              <a:lnSpc>
                <a:spcPct val="80000"/>
              </a:lnSpc>
            </a:pPr>
            <a:r>
              <a:rPr lang="en-US" sz="2000" dirty="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533400" y="1905000"/>
            <a:ext cx="8153400" cy="3048000"/>
          </a:xfrm>
        </p:spPr>
        <p:txBody>
          <a:bodyPr/>
          <a:lstStyle/>
          <a:p>
            <a:pPr>
              <a:lnSpc>
                <a:spcPct val="80000"/>
              </a:lnSpc>
              <a:spcBef>
                <a:spcPts val="200"/>
              </a:spcBef>
            </a:pPr>
            <a:r>
              <a:rPr lang="en-US" sz="2000" dirty="0"/>
              <a:t>Let n be any positive integer, n can be written as a product of primes in an essentially unique way (except for units and the order of the primes).</a:t>
            </a:r>
          </a:p>
          <a:p>
            <a:pPr>
              <a:lnSpc>
                <a:spcPct val="80000"/>
              </a:lnSpc>
              <a:spcBef>
                <a:spcPts val="200"/>
              </a:spcBef>
            </a:pPr>
            <a:r>
              <a:rPr lang="en-US" sz="2000" dirty="0"/>
              <a:t>It may be hard to actually carry out this factorization.</a:t>
            </a:r>
          </a:p>
          <a:p>
            <a:pPr>
              <a:lnSpc>
                <a:spcPct val="80000"/>
              </a:lnSpc>
              <a:spcBef>
                <a:spcPts val="200"/>
              </a:spcBef>
            </a:pPr>
            <a:r>
              <a:rPr lang="en-US" sz="2000" dirty="0"/>
              <a:t>Easy to get rid of small factors.</a:t>
            </a:r>
          </a:p>
          <a:p>
            <a:pPr>
              <a:lnSpc>
                <a:spcPct val="80000"/>
              </a:lnSpc>
              <a:spcBef>
                <a:spcPts val="200"/>
              </a:spcBef>
            </a:pPr>
            <a:r>
              <a:rPr lang="en-US" sz="2000" dirty="0"/>
              <a:t>Suppose n=ab and a as well as b are “large.”</a:t>
            </a:r>
          </a:p>
          <a:p>
            <a:pPr>
              <a:lnSpc>
                <a:spcPct val="80000"/>
              </a:lnSpc>
              <a:spcBef>
                <a:spcPts val="200"/>
              </a:spcBef>
            </a:pPr>
            <a:r>
              <a:rPr lang="en-US" sz="2000" dirty="0"/>
              <a:t>Example: Factor 9,313,729.</a:t>
            </a:r>
          </a:p>
          <a:p>
            <a:pPr lvl="1">
              <a:lnSpc>
                <a:spcPct val="80000"/>
              </a:lnSpc>
              <a:spcBef>
                <a:spcPts val="200"/>
              </a:spcBef>
              <a:buNone/>
            </a:pPr>
            <a:r>
              <a:rPr lang="en-US" sz="2000" dirty="0"/>
              <a:t>= 2713 x 3433</a:t>
            </a:r>
          </a:p>
          <a:p>
            <a:pPr>
              <a:lnSpc>
                <a:spcPct val="80000"/>
              </a:lnSpc>
              <a:spcBef>
                <a:spcPts val="200"/>
              </a:spcBef>
            </a:pPr>
            <a:r>
              <a:rPr lang="en-US" sz="2000" dirty="0"/>
              <a:t>Have to try factors until about n</a:t>
            </a:r>
            <a:r>
              <a:rPr lang="en-US" sz="2000" baseline="30000" dirty="0"/>
              <a:t>1/2</a:t>
            </a:r>
            <a:r>
              <a:rPr lang="en-US" sz="2000" dirty="0"/>
              <a:t>.</a:t>
            </a:r>
          </a:p>
          <a:p>
            <a:pPr>
              <a:lnSpc>
                <a:spcPct val="80000"/>
              </a:lnSpc>
              <a:spcBef>
                <a:spcPts val="200"/>
              </a:spcBef>
            </a:pPr>
            <a:r>
              <a:rPr lang="en-US" sz="2000" dirty="0"/>
              <a:t>Factoring is hard</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sym typeface="Symbol" pitchFamily="18" charset="2"/>
              </a:rPr>
              <a:t>gcd(</a:t>
            </a:r>
            <a:r>
              <a:rPr lang="en-US" sz="2000" dirty="0" err="1">
                <a:sym typeface="Symbol" pitchFamily="18" charset="2"/>
              </a:rPr>
              <a:t>a,b</a:t>
            </a:r>
            <a:r>
              <a:rPr lang="en-US" sz="2000" dirty="0">
                <a:sym typeface="Symbol" pitchFamily="18" charset="2"/>
              </a:rPr>
              <a:t>):= max{</a:t>
            </a:r>
            <a:r>
              <a:rPr lang="en-US" sz="2000" dirty="0" err="1">
                <a:sym typeface="Symbol" pitchFamily="18" charset="2"/>
              </a:rPr>
              <a:t>t</a:t>
            </a:r>
            <a:r>
              <a:rPr lang="en-US" sz="2000" dirty="0" err="1">
                <a:latin typeface="Math1Mono" charset="2"/>
                <a:cs typeface="Math1Mono" charset="2"/>
                <a:sym typeface="Symbol" pitchFamily="18" charset="2"/>
              </a:rPr>
              <a:t>e</a:t>
            </a:r>
            <a:r>
              <a:rPr lang="en-US" sz="2000" dirty="0" err="1">
                <a:sym typeface="Symbol" pitchFamily="18" charset="2"/>
              </a:rPr>
              <a:t>Z</a:t>
            </a:r>
            <a:r>
              <a:rPr lang="en-US" sz="2000" dirty="0">
                <a:sym typeface="Symbol" pitchFamily="18" charset="2"/>
              </a:rPr>
              <a:t>, t&gt;0: </a:t>
            </a:r>
            <a:r>
              <a:rPr lang="en-US" sz="2000" dirty="0" err="1">
                <a:sym typeface="Symbol" pitchFamily="18" charset="2"/>
              </a:rPr>
              <a:t>t|a</a:t>
            </a:r>
            <a:r>
              <a:rPr lang="en-US" sz="2000" dirty="0">
                <a:sym typeface="Symbol" pitchFamily="18" charset="2"/>
              </a:rPr>
              <a:t> and </a:t>
            </a:r>
            <a:r>
              <a:rPr lang="en-US" sz="2000" dirty="0" err="1">
                <a:sym typeface="Symbol" pitchFamily="18" charset="2"/>
              </a:rPr>
              <a:t>t|b</a:t>
            </a:r>
            <a:r>
              <a:rPr lang="en-US" sz="2000" dirty="0">
                <a:sym typeface="Symbol" pitchFamily="18" charset="2"/>
              </a:rPr>
              <a:t>.  Sometimes simply denoted (</a:t>
            </a:r>
            <a:r>
              <a:rPr lang="en-US" sz="2000" dirty="0" err="1">
                <a:sym typeface="Symbol" pitchFamily="18" charset="2"/>
              </a:rPr>
              <a:t>a,b</a:t>
            </a:r>
            <a:r>
              <a:rPr lang="en-US" sz="2000" dirty="0">
                <a:sym typeface="Symbol" pitchFamily="18" charset="2"/>
              </a:rPr>
              <a:t>).</a:t>
            </a:r>
          </a:p>
          <a:p>
            <a:pPr lvl="1">
              <a:lnSpc>
                <a:spcPct val="80000"/>
              </a:lnSpc>
              <a:spcBef>
                <a:spcPts val="200"/>
              </a:spcBef>
            </a:pPr>
            <a:r>
              <a:rPr lang="en-US" sz="2000" dirty="0">
                <a:sym typeface="Symbol" pitchFamily="18" charset="2"/>
              </a:rPr>
              <a:t>(4,6)=2, (12, 36)=12, (2,5)=1</a:t>
            </a:r>
          </a:p>
          <a:p>
            <a:pPr>
              <a:lnSpc>
                <a:spcPct val="80000"/>
              </a:lnSpc>
              <a:spcBef>
                <a:spcPts val="200"/>
              </a:spcBef>
            </a:pPr>
            <a:r>
              <a:rPr lang="en-US" sz="2000" dirty="0">
                <a:sym typeface="Symbol" pitchFamily="18" charset="2"/>
              </a:rPr>
              <a:t>Euclid’s algorithm: If </a:t>
            </a:r>
            <a:r>
              <a:rPr lang="en-US" sz="2000" dirty="0" err="1">
                <a:sym typeface="Symbol" pitchFamily="18" charset="2"/>
              </a:rPr>
              <a:t>a,b</a:t>
            </a:r>
            <a:r>
              <a:rPr lang="en-US" sz="2000" dirty="0">
                <a:latin typeface="Math1Mono" charset="2"/>
                <a:cs typeface="Math1Mono" charset="2"/>
                <a:sym typeface="Symbol" pitchFamily="18" charset="2"/>
              </a:rPr>
              <a:t> 𝝴 </a:t>
            </a:r>
            <a:r>
              <a:rPr lang="en-US" sz="2000" dirty="0">
                <a:sym typeface="Symbol" pitchFamily="18" charset="2"/>
              </a:rPr>
              <a:t>Z</a:t>
            </a:r>
            <a:r>
              <a:rPr lang="en-US" sz="2000" baseline="30000" dirty="0">
                <a:sym typeface="Symbol" pitchFamily="18" charset="2"/>
              </a:rPr>
              <a:t>+</a:t>
            </a:r>
            <a:r>
              <a:rPr lang="en-US" sz="2000" dirty="0">
                <a:sym typeface="Symbol" pitchFamily="18" charset="2"/>
              </a:rPr>
              <a:t>, a&gt;b, ∃q, r </a:t>
            </a:r>
            <a:r>
              <a:rPr lang="en-US" sz="2000" dirty="0">
                <a:latin typeface="Math1Mono" charset="2"/>
                <a:cs typeface="Math1Mono" charset="2"/>
                <a:sym typeface="Symbol" pitchFamily="18" charset="2"/>
              </a:rPr>
              <a:t>𝝴 </a:t>
            </a:r>
            <a:r>
              <a:rPr lang="en-US" sz="2000" dirty="0">
                <a:sym typeface="Symbol" pitchFamily="18" charset="2"/>
              </a:rPr>
              <a:t>Z</a:t>
            </a:r>
            <a:r>
              <a:rPr lang="en-US" sz="2000" baseline="30000" dirty="0">
                <a:sym typeface="Symbol" pitchFamily="18" charset="2"/>
              </a:rPr>
              <a:t>+</a:t>
            </a:r>
            <a:r>
              <a:rPr lang="en-US" sz="2000" dirty="0">
                <a:sym typeface="Symbol" pitchFamily="18" charset="2"/>
              </a:rPr>
              <a:t>: a=</a:t>
            </a:r>
            <a:r>
              <a:rPr lang="en-US" sz="2000" dirty="0" err="1">
                <a:sym typeface="Symbol" pitchFamily="18" charset="2"/>
              </a:rPr>
              <a:t>bq+r</a:t>
            </a:r>
            <a:r>
              <a:rPr lang="en-US" sz="2000" dirty="0">
                <a:sym typeface="Symbol" pitchFamily="18" charset="2"/>
              </a:rPr>
              <a:t>, 0≤r&lt;b.</a:t>
            </a:r>
          </a:p>
          <a:p>
            <a:pPr lvl="1">
              <a:lnSpc>
                <a:spcPct val="80000"/>
              </a:lnSpc>
              <a:spcBef>
                <a:spcPts val="200"/>
              </a:spcBef>
            </a:pPr>
            <a:r>
              <a:rPr lang="en-US" sz="2000" dirty="0">
                <a:sym typeface="Symbol" pitchFamily="18" charset="2"/>
              </a:rPr>
              <a:t>If r=0, </a:t>
            </a:r>
            <a:r>
              <a:rPr lang="en-US" sz="2000" dirty="0" err="1">
                <a:sym typeface="Symbol" pitchFamily="18" charset="2"/>
              </a:rPr>
              <a:t>b|a</a:t>
            </a:r>
            <a:r>
              <a:rPr lang="en-US" sz="2000" dirty="0">
                <a:sym typeface="Symbol" pitchFamily="18" charset="2"/>
              </a:rPr>
              <a:t>.</a:t>
            </a:r>
          </a:p>
          <a:p>
            <a:pPr lvl="1">
              <a:lnSpc>
                <a:spcPct val="80000"/>
              </a:lnSpc>
              <a:spcBef>
                <a:spcPts val="200"/>
              </a:spcBef>
            </a:pPr>
            <a:endParaRPr lang="en-US" sz="2000" dirty="0">
              <a:sym typeface="Symbol" pitchFamily="18" charset="2"/>
            </a:endParaRPr>
          </a:p>
          <a:p>
            <a:pPr>
              <a:lnSpc>
                <a:spcPct val="80000"/>
              </a:lnSpc>
              <a:spcBef>
                <a:spcPts val="200"/>
              </a:spcBef>
            </a:pPr>
            <a:r>
              <a:rPr lang="en-US" sz="2000" b="1" dirty="0" err="1">
                <a:sym typeface="Symbol" pitchFamily="18" charset="2"/>
              </a:rPr>
              <a:t>Plucker</a:t>
            </a:r>
            <a:r>
              <a:rPr lang="en-US" sz="2000" dirty="0">
                <a:sym typeface="Symbol" pitchFamily="18" charset="2"/>
              </a:rPr>
              <a:t>: ∃</a:t>
            </a:r>
            <a:r>
              <a:rPr lang="en-US" sz="2000" dirty="0" err="1">
                <a:sym typeface="Symbol" pitchFamily="18" charset="2"/>
              </a:rPr>
              <a:t>x,y</a:t>
            </a:r>
            <a:r>
              <a:rPr lang="en-US" sz="2000" dirty="0">
                <a:latin typeface="Math1Mono" charset="2"/>
                <a:cs typeface="Math1Mono" charset="2"/>
                <a:sym typeface="Symbol" pitchFamily="18" charset="2"/>
              </a:rPr>
              <a:t>𝝴</a:t>
            </a:r>
            <a:r>
              <a:rPr lang="en-US" sz="2000" dirty="0">
                <a:sym typeface="Symbol" pitchFamily="18" charset="2"/>
              </a:rPr>
              <a:t>Z: (</a:t>
            </a:r>
            <a:r>
              <a:rPr lang="en-US" sz="2000" dirty="0" err="1">
                <a:sym typeface="Symbol" pitchFamily="18" charset="2"/>
              </a:rPr>
              <a:t>a,b</a:t>
            </a:r>
            <a:r>
              <a:rPr lang="en-US" sz="2000" dirty="0">
                <a:sym typeface="Symbol" pitchFamily="18" charset="2"/>
              </a:rPr>
              <a:t>)= </a:t>
            </a:r>
            <a:r>
              <a:rPr lang="en-US" sz="2000" dirty="0" err="1">
                <a:sym typeface="Symbol" pitchFamily="18" charset="2"/>
              </a:rPr>
              <a:t>ax+by</a:t>
            </a:r>
            <a:endParaRPr lang="en-US" sz="2000" dirty="0">
              <a:sym typeface="Symbol" pitchFamily="18" charset="2"/>
            </a:endParaRPr>
          </a:p>
          <a:p>
            <a:pPr lvl="1">
              <a:lnSpc>
                <a:spcPct val="80000"/>
              </a:lnSpc>
              <a:spcBef>
                <a:spcPts val="200"/>
              </a:spcBef>
              <a:buNone/>
            </a:pPr>
            <a:r>
              <a:rPr lang="en-US" sz="2000" dirty="0">
                <a:sym typeface="Symbol" pitchFamily="18" charset="2"/>
              </a:rPr>
              <a:t>Proof (and efficient computation) uses Euclidean algorithm.  Suppose</a:t>
            </a:r>
          </a:p>
          <a:p>
            <a:pPr lvl="1">
              <a:lnSpc>
                <a:spcPct val="80000"/>
              </a:lnSpc>
              <a:spcBef>
                <a:spcPts val="200"/>
              </a:spcBef>
              <a:buNone/>
            </a:pPr>
            <a:r>
              <a:rPr lang="en-US" sz="2000" dirty="0">
                <a:sym typeface="Symbol" pitchFamily="18" charset="2"/>
              </a:rPr>
              <a:t>a&gt;b. a=</a:t>
            </a:r>
            <a:r>
              <a:rPr lang="en-US" sz="2000" dirty="0" err="1">
                <a:sym typeface="Symbol" pitchFamily="18" charset="2"/>
              </a:rPr>
              <a:t>bq+r</a:t>
            </a:r>
            <a:r>
              <a:rPr lang="en-US" sz="2000" dirty="0">
                <a:sym typeface="Symbol" pitchFamily="18" charset="2"/>
              </a:rPr>
              <a:t> and </a:t>
            </a:r>
            <a:r>
              <a:rPr lang="en-US" sz="2000" dirty="0" err="1">
                <a:sym typeface="Symbol" pitchFamily="18" charset="2"/>
              </a:rPr>
              <a:t>t|a</a:t>
            </a:r>
            <a:r>
              <a:rPr lang="en-US" sz="2000" dirty="0">
                <a:sym typeface="Symbol" pitchFamily="18" charset="2"/>
              </a:rPr>
              <a:t>, </a:t>
            </a:r>
            <a:r>
              <a:rPr lang="en-US" sz="2000" dirty="0" err="1">
                <a:sym typeface="Symbol" pitchFamily="18" charset="2"/>
              </a:rPr>
              <a:t>t|b</a:t>
            </a:r>
            <a:r>
              <a:rPr lang="en-US" sz="2000" dirty="0">
                <a:sym typeface="Symbol" pitchFamily="18" charset="2"/>
              </a:rPr>
              <a:t> </a:t>
            </a:r>
            <a:r>
              <a:rPr lang="en-US" sz="2000" dirty="0">
                <a:sym typeface="Wingdings"/>
              </a:rPr>
              <a:t> </a:t>
            </a:r>
            <a:r>
              <a:rPr lang="en-US" sz="2000" dirty="0" err="1">
                <a:sym typeface="Wingdings"/>
              </a:rPr>
              <a:t>t|r</a:t>
            </a:r>
            <a:r>
              <a:rPr lang="en-US" sz="2000" dirty="0">
                <a:sym typeface="Wingdings"/>
              </a:rPr>
              <a:t>.  Put s=(</a:t>
            </a:r>
            <a:r>
              <a:rPr lang="en-US" sz="2000" dirty="0" err="1">
                <a:sym typeface="Wingdings"/>
              </a:rPr>
              <a:t>a,b</a:t>
            </a:r>
            <a:r>
              <a:rPr lang="en-US" sz="2000" dirty="0">
                <a:sym typeface="Wingdings"/>
              </a:rPr>
              <a:t>) and a=r</a:t>
            </a:r>
            <a:r>
              <a:rPr lang="en-US" sz="2000" baseline="-25000" dirty="0">
                <a:sym typeface="Wingdings"/>
              </a:rPr>
              <a:t>0</a:t>
            </a:r>
            <a:r>
              <a:rPr lang="en-US" sz="2000" dirty="0">
                <a:sym typeface="Wingdings"/>
              </a:rPr>
              <a:t> and b=r</a:t>
            </a:r>
            <a:r>
              <a:rPr lang="en-US" sz="2000" baseline="-25000" dirty="0">
                <a:sym typeface="Wingdings"/>
              </a:rPr>
              <a:t>1</a:t>
            </a:r>
            <a:r>
              <a:rPr lang="en-US" sz="2000" dirty="0">
                <a:sym typeface="Wingdings"/>
              </a:rPr>
              <a:t>.</a:t>
            </a:r>
          </a:p>
          <a:p>
            <a:pPr lvl="1">
              <a:lnSpc>
                <a:spcPct val="80000"/>
              </a:lnSpc>
              <a:spcBef>
                <a:spcPts val="200"/>
              </a:spcBef>
              <a:buNone/>
            </a:pPr>
            <a:r>
              <a:rPr lang="en-US" sz="2000" dirty="0">
                <a:sym typeface="Wingdings"/>
              </a:rPr>
              <a:t>We have r</a:t>
            </a:r>
            <a:r>
              <a:rPr lang="en-US" sz="2000" baseline="-25000" dirty="0">
                <a:sym typeface="Wingdings"/>
              </a:rPr>
              <a:t>0</a:t>
            </a:r>
            <a:r>
              <a:rPr lang="en-US" sz="2000" dirty="0">
                <a:sym typeface="Wingdings"/>
              </a:rPr>
              <a:t>=q</a:t>
            </a:r>
            <a:r>
              <a:rPr lang="en-US" sz="2000" baseline="-25000" dirty="0">
                <a:sym typeface="Wingdings"/>
              </a:rPr>
              <a:t>1</a:t>
            </a:r>
            <a:r>
              <a:rPr lang="en-US" sz="2000" dirty="0">
                <a:sym typeface="Wingdings"/>
              </a:rPr>
              <a:t>r</a:t>
            </a:r>
            <a:r>
              <a:rPr lang="en-US" sz="2000" baseline="-25000" dirty="0">
                <a:sym typeface="Wingdings"/>
              </a:rPr>
              <a:t>1</a:t>
            </a:r>
            <a:r>
              <a:rPr lang="en-US" sz="2000" dirty="0">
                <a:sym typeface="Wingdings"/>
              </a:rPr>
              <a:t>+r</a:t>
            </a:r>
            <a:r>
              <a:rPr lang="en-US" sz="2000" baseline="-25000" dirty="0">
                <a:sym typeface="Wingdings"/>
              </a:rPr>
              <a:t>2</a:t>
            </a:r>
            <a:r>
              <a:rPr lang="en-US" sz="2000" dirty="0">
                <a:sym typeface="Wingdings"/>
              </a:rPr>
              <a:t>, and s|r</a:t>
            </a:r>
            <a:r>
              <a:rPr lang="en-US" sz="2000" baseline="-25000" dirty="0">
                <a:sym typeface="Wingdings"/>
              </a:rPr>
              <a:t>2</a:t>
            </a:r>
            <a:r>
              <a:rPr lang="en-US" sz="2000" dirty="0">
                <a:sym typeface="Wingdings"/>
              </a:rPr>
              <a:t>.  We compute successively r</a:t>
            </a:r>
            <a:r>
              <a:rPr lang="en-US" sz="2000" baseline="-25000" dirty="0">
                <a:sym typeface="Wingdings"/>
              </a:rPr>
              <a:t>i-1</a:t>
            </a:r>
            <a:r>
              <a:rPr lang="en-US" sz="2000" dirty="0">
                <a:sym typeface="Wingdings"/>
              </a:rPr>
              <a:t>=q</a:t>
            </a:r>
            <a:r>
              <a:rPr lang="en-US" sz="2000" baseline="-25000" dirty="0">
                <a:sym typeface="Wingdings"/>
              </a:rPr>
              <a:t>i</a:t>
            </a:r>
            <a:r>
              <a:rPr lang="en-US" sz="2000" dirty="0">
                <a:sym typeface="Wingdings"/>
              </a:rPr>
              <a:t>r</a:t>
            </a:r>
            <a:r>
              <a:rPr lang="en-US" sz="2000" baseline="-25000" dirty="0">
                <a:sym typeface="Wingdings"/>
              </a:rPr>
              <a:t>i</a:t>
            </a:r>
            <a:r>
              <a:rPr lang="en-US" sz="2000" dirty="0">
                <a:sym typeface="Wingdings"/>
              </a:rPr>
              <a:t>+r</a:t>
            </a:r>
            <a:r>
              <a:rPr lang="en-US" sz="2000" baseline="-25000" dirty="0">
                <a:sym typeface="Wingdings"/>
              </a:rPr>
              <a:t>i+1</a:t>
            </a:r>
            <a:r>
              <a:rPr lang="en-US" sz="2000" dirty="0">
                <a:sym typeface="Wingdings"/>
              </a:rPr>
              <a:t>,</a:t>
            </a:r>
          </a:p>
          <a:p>
            <a:pPr lvl="1">
              <a:lnSpc>
                <a:spcPct val="80000"/>
              </a:lnSpc>
              <a:spcBef>
                <a:spcPts val="200"/>
              </a:spcBef>
              <a:buNone/>
            </a:pPr>
            <a:r>
              <a:rPr lang="en-US" sz="2000" dirty="0">
                <a:sym typeface="Wingdings"/>
              </a:rPr>
              <a:t>noting that </a:t>
            </a:r>
            <a:r>
              <a:rPr lang="en-US" sz="2000" dirty="0" err="1">
                <a:sym typeface="Wingdings"/>
              </a:rPr>
              <a:t>s|r</a:t>
            </a:r>
            <a:r>
              <a:rPr lang="en-US" sz="2000" baseline="-25000" dirty="0" err="1">
                <a:sym typeface="Wingdings"/>
              </a:rPr>
              <a:t>i</a:t>
            </a:r>
            <a:r>
              <a:rPr lang="en-US" sz="2000" dirty="0">
                <a:sym typeface="Wingdings"/>
              </a:rPr>
              <a:t>.  Eventually, we come to a k: r</a:t>
            </a:r>
            <a:r>
              <a:rPr lang="en-US" sz="2000" baseline="-25000" dirty="0">
                <a:sym typeface="Wingdings"/>
              </a:rPr>
              <a:t>k-1</a:t>
            </a:r>
            <a:r>
              <a:rPr lang="en-US" sz="2000" dirty="0">
                <a:sym typeface="Wingdings"/>
              </a:rPr>
              <a:t>=q</a:t>
            </a:r>
            <a:r>
              <a:rPr lang="en-US" sz="2000" baseline="-25000" dirty="0">
                <a:sym typeface="Wingdings"/>
              </a:rPr>
              <a:t>k</a:t>
            </a:r>
            <a:r>
              <a:rPr lang="en-US" sz="2000" dirty="0">
                <a:sym typeface="Wingdings"/>
              </a:rPr>
              <a:t>r</a:t>
            </a:r>
            <a:r>
              <a:rPr lang="en-US" sz="2000" baseline="-25000" dirty="0">
                <a:sym typeface="Wingdings"/>
              </a:rPr>
              <a:t>k</a:t>
            </a:r>
            <a:r>
              <a:rPr lang="en-US" sz="2000" dirty="0">
                <a:sym typeface="Wingdings"/>
              </a:rPr>
              <a:t>+r</a:t>
            </a:r>
            <a:r>
              <a:rPr lang="en-US" sz="2000" baseline="-25000" dirty="0">
                <a:sym typeface="Wingdings"/>
              </a:rPr>
              <a:t>k+1</a:t>
            </a:r>
            <a:r>
              <a:rPr lang="en-US" sz="2000" dirty="0">
                <a:sym typeface="Wingdings"/>
              </a:rPr>
              <a:t>, and </a:t>
            </a:r>
            <a:r>
              <a:rPr lang="en-US" sz="2000" dirty="0" err="1">
                <a:sym typeface="Wingdings"/>
              </a:rPr>
              <a:t>r</a:t>
            </a:r>
            <a:r>
              <a:rPr lang="en-US" sz="2000" baseline="-25000" dirty="0" err="1">
                <a:sym typeface="Wingdings"/>
              </a:rPr>
              <a:t>k</a:t>
            </a:r>
            <a:r>
              <a:rPr lang="en-US" sz="2000" dirty="0">
                <a:sym typeface="Wingdings"/>
              </a:rPr>
              <a:t>=q</a:t>
            </a:r>
            <a:r>
              <a:rPr lang="en-US" sz="2000" baseline="-25000" dirty="0">
                <a:sym typeface="Wingdings"/>
              </a:rPr>
              <a:t>k+1</a:t>
            </a:r>
            <a:r>
              <a:rPr lang="en-US" sz="2000" dirty="0">
                <a:sym typeface="Wingdings"/>
              </a:rPr>
              <a:t>r</a:t>
            </a:r>
            <a:r>
              <a:rPr lang="en-US" sz="2000" baseline="-25000" dirty="0">
                <a:sym typeface="Wingdings"/>
              </a:rPr>
              <a:t>k+1</a:t>
            </a:r>
            <a:r>
              <a:rPr lang="en-US" sz="2000" dirty="0">
                <a:sym typeface="Wingdings"/>
              </a:rPr>
              <a:t>.</a:t>
            </a:r>
          </a:p>
          <a:p>
            <a:pPr lvl="1">
              <a:lnSpc>
                <a:spcPct val="80000"/>
              </a:lnSpc>
              <a:spcBef>
                <a:spcPts val="200"/>
              </a:spcBef>
              <a:buNone/>
            </a:pPr>
            <a:r>
              <a:rPr lang="en-US" sz="2000" dirty="0">
                <a:sym typeface="Wingdings"/>
              </a:rPr>
              <a:t>We claim (</a:t>
            </a:r>
            <a:r>
              <a:rPr lang="en-US" sz="2000" dirty="0" err="1">
                <a:sym typeface="Wingdings"/>
              </a:rPr>
              <a:t>a,b</a:t>
            </a:r>
            <a:r>
              <a:rPr lang="en-US" sz="2000" dirty="0">
                <a:sym typeface="Wingdings"/>
              </a:rPr>
              <a:t>)= r</a:t>
            </a:r>
            <a:r>
              <a:rPr lang="en-US" sz="2000" baseline="-25000" dirty="0">
                <a:sym typeface="Wingdings"/>
              </a:rPr>
              <a:t>k+1</a:t>
            </a:r>
            <a:r>
              <a:rPr lang="en-US" sz="2000" dirty="0">
                <a:sym typeface="Wingdings"/>
              </a:rPr>
              <a:t>.  Observe that using these recursions, we can write</a:t>
            </a:r>
          </a:p>
          <a:p>
            <a:pPr lvl="1">
              <a:lnSpc>
                <a:spcPct val="80000"/>
              </a:lnSpc>
              <a:spcBef>
                <a:spcPts val="200"/>
              </a:spcBef>
              <a:buNone/>
            </a:pPr>
            <a:r>
              <a:rPr lang="en-US" sz="2000" dirty="0" err="1">
                <a:sym typeface="Wingdings"/>
              </a:rPr>
              <a:t>r</a:t>
            </a:r>
            <a:r>
              <a:rPr lang="en-US" sz="2000" baseline="-25000" dirty="0" err="1">
                <a:sym typeface="Wingdings"/>
              </a:rPr>
              <a:t>k</a:t>
            </a:r>
            <a:r>
              <a:rPr lang="en-US" sz="2000" dirty="0">
                <a:sym typeface="Wingdings"/>
              </a:rPr>
              <a:t>= </a:t>
            </a:r>
            <a:r>
              <a:rPr lang="en-US" sz="2000" dirty="0" err="1">
                <a:sym typeface="Wingdings"/>
              </a:rPr>
              <a:t>ax+by</a:t>
            </a:r>
            <a:r>
              <a:rPr lang="en-US" sz="2000" dirty="0">
                <a:sym typeface="Wingdings"/>
              </a:rPr>
              <a:t>; for example, the first two recursions give r</a:t>
            </a:r>
            <a:r>
              <a:rPr lang="en-US" sz="2000" baseline="-25000" dirty="0">
                <a:sym typeface="Wingdings"/>
              </a:rPr>
              <a:t>2</a:t>
            </a:r>
            <a:r>
              <a:rPr lang="en-US" sz="2000" dirty="0">
                <a:sym typeface="Wingdings"/>
              </a:rPr>
              <a:t>=a-bq</a:t>
            </a:r>
            <a:r>
              <a:rPr lang="en-US" sz="2000" baseline="-25000" dirty="0">
                <a:sym typeface="Wingdings"/>
              </a:rPr>
              <a:t>1</a:t>
            </a:r>
            <a:r>
              <a:rPr lang="en-US" sz="2000" dirty="0">
                <a:sym typeface="Wingdings"/>
              </a:rPr>
              <a:t> and</a:t>
            </a:r>
          </a:p>
          <a:p>
            <a:pPr lvl="1">
              <a:lnSpc>
                <a:spcPct val="80000"/>
              </a:lnSpc>
              <a:spcBef>
                <a:spcPts val="200"/>
              </a:spcBef>
              <a:buNone/>
            </a:pPr>
            <a:r>
              <a:rPr lang="en-US" sz="2000" dirty="0">
                <a:sym typeface="Wingdings"/>
              </a:rPr>
              <a:t>b=r</a:t>
            </a:r>
            <a:r>
              <a:rPr lang="en-US" sz="2000" baseline="-25000" dirty="0">
                <a:sym typeface="Wingdings"/>
              </a:rPr>
              <a:t>2</a:t>
            </a:r>
            <a:r>
              <a:rPr lang="en-US" sz="2000" dirty="0">
                <a:sym typeface="Wingdings"/>
              </a:rPr>
              <a:t>q</a:t>
            </a:r>
            <a:r>
              <a:rPr lang="en-US" sz="2000" baseline="-25000" dirty="0">
                <a:sym typeface="Wingdings"/>
              </a:rPr>
              <a:t>2</a:t>
            </a:r>
            <a:r>
              <a:rPr lang="en-US" sz="2000" dirty="0">
                <a:sym typeface="Wingdings"/>
              </a:rPr>
              <a:t>+r</a:t>
            </a:r>
            <a:r>
              <a:rPr lang="en-US" sz="2000" baseline="-25000" dirty="0">
                <a:sym typeface="Wingdings"/>
              </a:rPr>
              <a:t>3</a:t>
            </a:r>
            <a:r>
              <a:rPr lang="en-US" sz="2000" dirty="0">
                <a:sym typeface="Wingdings"/>
              </a:rPr>
              <a:t>, yielding r</a:t>
            </a:r>
            <a:r>
              <a:rPr lang="en-US" sz="2000" baseline="-25000" dirty="0">
                <a:sym typeface="Wingdings"/>
              </a:rPr>
              <a:t>3</a:t>
            </a:r>
            <a:r>
              <a:rPr lang="en-US" sz="2000" dirty="0">
                <a:sym typeface="Wingdings"/>
              </a:rPr>
              <a:t>=b-r</a:t>
            </a:r>
            <a:r>
              <a:rPr lang="en-US" sz="2000" baseline="-25000" dirty="0">
                <a:sym typeface="Wingdings"/>
              </a:rPr>
              <a:t>2</a:t>
            </a:r>
            <a:r>
              <a:rPr lang="en-US" sz="2000" dirty="0">
                <a:sym typeface="Wingdings"/>
              </a:rPr>
              <a:t>q</a:t>
            </a:r>
            <a:r>
              <a:rPr lang="en-US" sz="2000" baseline="-25000" dirty="0">
                <a:sym typeface="Wingdings"/>
              </a:rPr>
              <a:t>2</a:t>
            </a:r>
            <a:r>
              <a:rPr lang="en-US" sz="2000" dirty="0">
                <a:sym typeface="Wingdings"/>
              </a:rPr>
              <a:t>=b-q</a:t>
            </a:r>
            <a:r>
              <a:rPr lang="en-US" sz="2000" baseline="-25000" dirty="0">
                <a:sym typeface="Wingdings"/>
              </a:rPr>
              <a:t>2</a:t>
            </a:r>
            <a:r>
              <a:rPr lang="en-US" sz="2000" dirty="0">
                <a:sym typeface="Wingdings"/>
              </a:rPr>
              <a:t>(a-bq</a:t>
            </a:r>
            <a:r>
              <a:rPr lang="en-US" sz="2000" baseline="-25000" dirty="0">
                <a:sym typeface="Wingdings"/>
              </a:rPr>
              <a:t>1</a:t>
            </a:r>
            <a:r>
              <a:rPr lang="en-US" sz="2000" dirty="0">
                <a:sym typeface="Wingdings"/>
              </a:rPr>
              <a:t>)= aq</a:t>
            </a:r>
            <a:r>
              <a:rPr lang="en-US" sz="2000" baseline="-25000" dirty="0">
                <a:sym typeface="Wingdings"/>
              </a:rPr>
              <a:t>2</a:t>
            </a:r>
            <a:r>
              <a:rPr lang="en-US" sz="2000" dirty="0">
                <a:sym typeface="Wingdings"/>
              </a:rPr>
              <a:t>+b(1-q</a:t>
            </a:r>
            <a:r>
              <a:rPr lang="en-US" sz="2000" baseline="-25000" dirty="0">
                <a:sym typeface="Wingdings"/>
              </a:rPr>
              <a:t>1</a:t>
            </a:r>
            <a:r>
              <a:rPr lang="en-US" sz="2000" dirty="0">
                <a:sym typeface="Wingdings"/>
              </a:rPr>
              <a:t>q</a:t>
            </a:r>
            <a:r>
              <a:rPr lang="en-US" sz="2000" baseline="-25000" dirty="0">
                <a:sym typeface="Wingdings"/>
              </a:rPr>
              <a:t>2</a:t>
            </a:r>
            <a:r>
              <a:rPr lang="en-US" sz="2000" dirty="0">
                <a:sym typeface="Wingdings"/>
              </a:rPr>
              <a:t>).  It is also clear</a:t>
            </a:r>
          </a:p>
          <a:p>
            <a:pPr lvl="1">
              <a:lnSpc>
                <a:spcPct val="80000"/>
              </a:lnSpc>
              <a:spcBef>
                <a:spcPts val="200"/>
              </a:spcBef>
              <a:buNone/>
            </a:pPr>
            <a:r>
              <a:rPr lang="en-US" sz="2000" dirty="0">
                <a:sym typeface="Wingdings"/>
              </a:rPr>
              <a:t>by induction that r</a:t>
            </a:r>
            <a:r>
              <a:rPr lang="en-US" sz="2000" baseline="-25000" dirty="0">
                <a:sym typeface="Wingdings"/>
              </a:rPr>
              <a:t>k+1</a:t>
            </a:r>
            <a:r>
              <a:rPr lang="en-US" sz="2000" dirty="0">
                <a:sym typeface="Wingdings"/>
              </a:rPr>
              <a:t>|s and r</a:t>
            </a:r>
            <a:r>
              <a:rPr lang="en-US" sz="2000" baseline="-25000" dirty="0">
                <a:sym typeface="Wingdings"/>
              </a:rPr>
              <a:t>k+1</a:t>
            </a:r>
            <a:r>
              <a:rPr lang="en-US" sz="2000" dirty="0">
                <a:sym typeface="Wingdings"/>
              </a:rPr>
              <a:t>|r</a:t>
            </a:r>
            <a:r>
              <a:rPr lang="en-US" sz="2000" baseline="-25000" dirty="0">
                <a:sym typeface="Wingdings"/>
              </a:rPr>
              <a:t>i</a:t>
            </a:r>
            <a:r>
              <a:rPr lang="en-US" sz="2000" dirty="0">
                <a:sym typeface="Wingdings"/>
              </a:rPr>
              <a:t>, </a:t>
            </a:r>
            <a:r>
              <a:rPr lang="en-US" sz="2000" dirty="0" err="1">
                <a:sym typeface="Wingdings"/>
              </a:rPr>
              <a:t>i</a:t>
            </a:r>
            <a:r>
              <a:rPr lang="en-US" sz="2000" dirty="0">
                <a:sym typeface="Wingdings"/>
              </a:rPr>
              <a:t>&lt;k+1.  Thus r</a:t>
            </a:r>
            <a:r>
              <a:rPr lang="en-US" sz="2000" baseline="-25000" dirty="0">
                <a:sym typeface="Wingdings"/>
              </a:rPr>
              <a:t>k+1</a:t>
            </a:r>
            <a:r>
              <a:rPr lang="en-US" sz="2000" dirty="0">
                <a:sym typeface="Wingdings"/>
              </a:rPr>
              <a:t>|a and r</a:t>
            </a:r>
            <a:r>
              <a:rPr lang="en-US" sz="2000" baseline="-25000" dirty="0">
                <a:sym typeface="Wingdings"/>
              </a:rPr>
              <a:t>k+1</a:t>
            </a:r>
            <a:r>
              <a:rPr lang="en-US" sz="2000" dirty="0">
                <a:sym typeface="Wingdings"/>
              </a:rPr>
              <a:t>|b so s|r</a:t>
            </a:r>
            <a:r>
              <a:rPr lang="en-US" sz="2000" baseline="-25000" dirty="0">
                <a:sym typeface="Wingdings"/>
              </a:rPr>
              <a:t>k+1</a:t>
            </a:r>
            <a:r>
              <a:rPr lang="en-US" sz="2000" dirty="0">
                <a:sym typeface="Wingdings"/>
              </a:rPr>
              <a:t>.</a:t>
            </a:r>
          </a:p>
          <a:p>
            <a:pPr lvl="1">
              <a:lnSpc>
                <a:spcPct val="80000"/>
              </a:lnSpc>
              <a:spcBef>
                <a:spcPts val="200"/>
              </a:spcBef>
              <a:buNone/>
            </a:pPr>
            <a:r>
              <a:rPr lang="en-US" sz="2000" dirty="0">
                <a:sym typeface="Wingdings"/>
              </a:rPr>
              <a:t>Since r</a:t>
            </a:r>
            <a:r>
              <a:rPr lang="en-US" sz="2000" baseline="-25000" dirty="0">
                <a:sym typeface="Wingdings"/>
              </a:rPr>
              <a:t>k+1</a:t>
            </a:r>
            <a:r>
              <a:rPr lang="en-US" sz="2000" dirty="0">
                <a:sym typeface="Wingdings"/>
              </a:rPr>
              <a:t>|s and s|r</a:t>
            </a:r>
            <a:r>
              <a:rPr lang="en-US" sz="2000" baseline="-25000" dirty="0">
                <a:sym typeface="Wingdings"/>
              </a:rPr>
              <a:t>k+1</a:t>
            </a:r>
            <a:r>
              <a:rPr lang="en-US" sz="2000" dirty="0">
                <a:sym typeface="Wingdings"/>
              </a:rPr>
              <a:t>,  |s|=|r</a:t>
            </a:r>
            <a:r>
              <a:rPr lang="en-US" sz="2000" baseline="-25000" dirty="0">
                <a:sym typeface="Wingdings"/>
              </a:rPr>
              <a:t>k+1</a:t>
            </a:r>
            <a:r>
              <a:rPr lang="en-US" sz="2000" dirty="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sym typeface="Symbol" pitchFamily="18" charset="2"/>
              </a:rPr>
              <a:t>If x= a</a:t>
            </a:r>
            <a:r>
              <a:rPr lang="en-US" sz="2000" baseline="-25000" dirty="0">
                <a:sym typeface="Symbol" pitchFamily="18" charset="2"/>
              </a:rPr>
              <a:t>1</a:t>
            </a:r>
            <a:r>
              <a:rPr lang="en-US" sz="2000" dirty="0">
                <a:sym typeface="Symbol" pitchFamily="18" charset="2"/>
              </a:rPr>
              <a:t> (mod m</a:t>
            </a:r>
            <a:r>
              <a:rPr lang="en-US" sz="2000" baseline="-25000" dirty="0">
                <a:sym typeface="Symbol" pitchFamily="18" charset="2"/>
              </a:rPr>
              <a:t>1</a:t>
            </a:r>
            <a:r>
              <a:rPr lang="en-US" sz="2000" dirty="0">
                <a:sym typeface="Symbol" pitchFamily="18" charset="2"/>
              </a:rPr>
              <a:t>) and x= a</a:t>
            </a:r>
            <a:r>
              <a:rPr lang="en-US" sz="2000" baseline="-25000" dirty="0">
                <a:sym typeface="Symbol" pitchFamily="18" charset="2"/>
              </a:rPr>
              <a:t>2</a:t>
            </a:r>
            <a:r>
              <a:rPr lang="en-US" sz="2000" dirty="0">
                <a:sym typeface="Symbol" pitchFamily="18" charset="2"/>
              </a:rPr>
              <a:t> (mod m</a:t>
            </a:r>
            <a:r>
              <a:rPr lang="en-US" sz="2000" baseline="-25000" dirty="0">
                <a:sym typeface="Symbol" pitchFamily="18" charset="2"/>
              </a:rPr>
              <a:t>2</a:t>
            </a:r>
            <a:r>
              <a:rPr lang="en-US" sz="2000" dirty="0">
                <a:sym typeface="Symbol" pitchFamily="18" charset="2"/>
              </a:rPr>
              <a:t>) and (m</a:t>
            </a:r>
            <a:r>
              <a:rPr lang="en-US" sz="2000" baseline="-25000" dirty="0">
                <a:sym typeface="Symbol" pitchFamily="18" charset="2"/>
              </a:rPr>
              <a:t>1</a:t>
            </a:r>
            <a:r>
              <a:rPr lang="en-US" sz="2000" dirty="0">
                <a:sym typeface="Symbol" pitchFamily="18" charset="2"/>
              </a:rPr>
              <a:t>, m</a:t>
            </a:r>
            <a:r>
              <a:rPr lang="en-US" sz="2000" baseline="-25000" dirty="0">
                <a:sym typeface="Symbol" pitchFamily="18" charset="2"/>
              </a:rPr>
              <a:t>2</a:t>
            </a:r>
            <a:r>
              <a:rPr lang="en-US" sz="2000" dirty="0">
                <a:sym typeface="Symbol" pitchFamily="18" charset="2"/>
              </a:rPr>
              <a:t>)= 1, then the simultaneous equations have a unique solution mod m</a:t>
            </a:r>
            <a:r>
              <a:rPr lang="en-US" sz="2000" baseline="-25000" dirty="0">
                <a:sym typeface="Symbol" pitchFamily="18" charset="2"/>
              </a:rPr>
              <a:t>1</a:t>
            </a:r>
            <a:r>
              <a:rPr lang="en-US" sz="2000" dirty="0">
                <a:sym typeface="Symbol" pitchFamily="18" charset="2"/>
              </a:rPr>
              <a:t>m</a:t>
            </a:r>
            <a:r>
              <a:rPr lang="en-US" sz="2000" baseline="-25000" dirty="0">
                <a:sym typeface="Symbol" pitchFamily="18" charset="2"/>
              </a:rPr>
              <a:t>2</a:t>
            </a:r>
            <a:r>
              <a:rPr lang="en-US" sz="2000" dirty="0">
                <a:sym typeface="Symbol" pitchFamily="18" charset="2"/>
              </a:rPr>
              <a:t>.  </a:t>
            </a:r>
          </a:p>
          <a:p>
            <a:pPr marL="609600" indent="-609600">
              <a:spcBef>
                <a:spcPts val="200"/>
              </a:spcBef>
            </a:pPr>
            <a:r>
              <a:rPr lang="en-US" sz="2000" dirty="0">
                <a:sym typeface="Symbol" pitchFamily="18" charset="2"/>
              </a:rPr>
              <a:t>Proof: k</a:t>
            </a:r>
            <a:r>
              <a:rPr lang="en-US" sz="2000" baseline="-25000" dirty="0">
                <a:sym typeface="Symbol" pitchFamily="18" charset="2"/>
              </a:rPr>
              <a:t>1</a:t>
            </a:r>
            <a:r>
              <a:rPr lang="en-US" sz="2000" dirty="0">
                <a:sym typeface="Symbol" pitchFamily="18" charset="2"/>
              </a:rPr>
              <a:t>m</a:t>
            </a:r>
            <a:r>
              <a:rPr lang="en-US" sz="2000" baseline="-25000" dirty="0">
                <a:sym typeface="Symbol" pitchFamily="18" charset="2"/>
              </a:rPr>
              <a:t>1</a:t>
            </a:r>
            <a:r>
              <a:rPr lang="en-US" sz="2000" dirty="0">
                <a:sym typeface="Symbol" pitchFamily="18" charset="2"/>
              </a:rPr>
              <a:t>+k</a:t>
            </a:r>
            <a:r>
              <a:rPr lang="en-US" sz="2000" baseline="-25000" dirty="0">
                <a:sym typeface="Symbol" pitchFamily="18" charset="2"/>
              </a:rPr>
              <a:t>2</a:t>
            </a:r>
            <a:r>
              <a:rPr lang="en-US" sz="2000" dirty="0">
                <a:sym typeface="Symbol" pitchFamily="18" charset="2"/>
              </a:rPr>
              <a:t>m</a:t>
            </a:r>
            <a:r>
              <a:rPr lang="en-US" sz="2000" baseline="-25000" dirty="0">
                <a:sym typeface="Symbol" pitchFamily="18" charset="2"/>
              </a:rPr>
              <a:t>2</a:t>
            </a:r>
            <a:r>
              <a:rPr lang="en-US" sz="2000" dirty="0">
                <a:sym typeface="Symbol" pitchFamily="18" charset="2"/>
              </a:rPr>
              <a:t>= 1.  Set a= a</a:t>
            </a:r>
            <a:r>
              <a:rPr lang="en-US" sz="2000" baseline="-25000" dirty="0">
                <a:sym typeface="Symbol" pitchFamily="18" charset="2"/>
              </a:rPr>
              <a:t>2</a:t>
            </a:r>
            <a:r>
              <a:rPr lang="en-US" sz="2000" dirty="0">
                <a:sym typeface="Symbol" pitchFamily="18" charset="2"/>
              </a:rPr>
              <a:t>k</a:t>
            </a:r>
            <a:r>
              <a:rPr lang="en-US" sz="2000" baseline="-25000" dirty="0">
                <a:sym typeface="Symbol" pitchFamily="18" charset="2"/>
              </a:rPr>
              <a:t>1</a:t>
            </a:r>
            <a:r>
              <a:rPr lang="en-US" sz="2000" dirty="0">
                <a:sym typeface="Symbol" pitchFamily="18" charset="2"/>
              </a:rPr>
              <a:t>m</a:t>
            </a:r>
            <a:r>
              <a:rPr lang="en-US" sz="2000" baseline="-25000" dirty="0">
                <a:sym typeface="Symbol" pitchFamily="18" charset="2"/>
              </a:rPr>
              <a:t>1</a:t>
            </a:r>
            <a:r>
              <a:rPr lang="en-US" sz="2000" dirty="0">
                <a:sym typeface="Symbol" pitchFamily="18" charset="2"/>
              </a:rPr>
              <a:t>+a</a:t>
            </a:r>
            <a:r>
              <a:rPr lang="en-US" sz="2000" baseline="-25000" dirty="0">
                <a:sym typeface="Symbol" pitchFamily="18" charset="2"/>
              </a:rPr>
              <a:t>1</a:t>
            </a:r>
            <a:r>
              <a:rPr lang="en-US" sz="2000" dirty="0">
                <a:sym typeface="Symbol" pitchFamily="18" charset="2"/>
              </a:rPr>
              <a:t>k</a:t>
            </a:r>
            <a:r>
              <a:rPr lang="en-US" sz="2000" baseline="-25000" dirty="0">
                <a:sym typeface="Symbol" pitchFamily="18" charset="2"/>
              </a:rPr>
              <a:t>2</a:t>
            </a:r>
            <a:r>
              <a:rPr lang="en-US" sz="2000" dirty="0">
                <a:sym typeface="Symbol" pitchFamily="18" charset="2"/>
              </a:rPr>
              <a:t>m</a:t>
            </a:r>
            <a:r>
              <a:rPr lang="en-US" sz="2000" baseline="-25000" dirty="0">
                <a:sym typeface="Symbol" pitchFamily="18" charset="2"/>
              </a:rPr>
              <a:t>2</a:t>
            </a:r>
            <a:r>
              <a:rPr lang="en-US" sz="2000" dirty="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600200"/>
            <a:ext cx="8229600" cy="3581400"/>
          </a:xfrm>
        </p:spPr>
        <p:txBody>
          <a:bodyPr/>
          <a:lstStyle/>
          <a:p>
            <a:pPr>
              <a:lnSpc>
                <a:spcPct val="95000"/>
              </a:lnSpc>
              <a:spcBef>
                <a:spcPts val="200"/>
              </a:spcBef>
            </a:pPr>
            <a:r>
              <a:rPr lang="en-US" sz="2000" dirty="0"/>
              <a:t>N= 1517= 37 x 41, solve 5 x</a:t>
            </a:r>
            <a:r>
              <a:rPr lang="en-US" sz="2000" baseline="30000" dirty="0"/>
              <a:t>2</a:t>
            </a:r>
            <a:r>
              <a:rPr lang="en-US" sz="2000" dirty="0"/>
              <a:t> = 2 (mod 1517).</a:t>
            </a:r>
          </a:p>
          <a:p>
            <a:pPr>
              <a:lnSpc>
                <a:spcPct val="95000"/>
              </a:lnSpc>
              <a:spcBef>
                <a:spcPts val="200"/>
              </a:spcBef>
            </a:pPr>
            <a:r>
              <a:rPr lang="en-US" sz="2000" dirty="0"/>
              <a:t>First solve 5 x</a:t>
            </a:r>
            <a:r>
              <a:rPr lang="en-US" sz="2000" baseline="30000" dirty="0"/>
              <a:t>2</a:t>
            </a:r>
            <a:r>
              <a:rPr lang="en-US" sz="2000" dirty="0"/>
              <a:t> = 2 (mod 37) and 5 x</a:t>
            </a:r>
            <a:r>
              <a:rPr lang="en-US" sz="2000" baseline="30000" dirty="0"/>
              <a:t>2</a:t>
            </a:r>
            <a:r>
              <a:rPr lang="en-US" sz="2000" dirty="0"/>
              <a:t> = 2 (mod 41).</a:t>
            </a:r>
          </a:p>
          <a:p>
            <a:pPr lvl="1">
              <a:lnSpc>
                <a:spcPct val="95000"/>
              </a:lnSpc>
              <a:spcBef>
                <a:spcPts val="200"/>
              </a:spcBef>
            </a:pPr>
            <a:r>
              <a:rPr lang="en-US" sz="2000" dirty="0"/>
              <a:t>(15)5 + (-2)37 = 1 and (-8)5 + (1)41 =1 so:</a:t>
            </a:r>
          </a:p>
          <a:p>
            <a:pPr lvl="1">
              <a:lnSpc>
                <a:spcPct val="95000"/>
              </a:lnSpc>
              <a:spcBef>
                <a:spcPts val="200"/>
              </a:spcBef>
            </a:pPr>
            <a:r>
              <a:rPr lang="en-US" sz="2000" dirty="0"/>
              <a:t>x</a:t>
            </a:r>
            <a:r>
              <a:rPr lang="en-US" sz="2000" baseline="30000" dirty="0"/>
              <a:t>2</a:t>
            </a:r>
            <a:r>
              <a:rPr lang="en-US" sz="2000" dirty="0"/>
              <a:t> = 2 x 15 = 30 (mod 37) and x</a:t>
            </a:r>
            <a:r>
              <a:rPr lang="en-US" sz="2000" baseline="30000" dirty="0"/>
              <a:t>2</a:t>
            </a:r>
            <a:r>
              <a:rPr lang="en-US" sz="2000" dirty="0"/>
              <a:t> = 2 x (-8) = 25 (mod 41).</a:t>
            </a:r>
          </a:p>
          <a:p>
            <a:pPr lvl="1">
              <a:lnSpc>
                <a:spcPct val="95000"/>
              </a:lnSpc>
              <a:spcBef>
                <a:spcPts val="200"/>
              </a:spcBef>
            </a:pPr>
            <a:r>
              <a:rPr lang="en-US" sz="2000" dirty="0"/>
              <a:t>20</a:t>
            </a:r>
            <a:r>
              <a:rPr lang="en-US" sz="2000" baseline="30000" dirty="0"/>
              <a:t>2</a:t>
            </a:r>
            <a:r>
              <a:rPr lang="en-US" sz="2000" dirty="0"/>
              <a:t> = 30 (mod 37) and 5</a:t>
            </a:r>
            <a:r>
              <a:rPr lang="en-US" sz="2000" baseline="30000" dirty="0"/>
              <a:t>2</a:t>
            </a:r>
            <a:r>
              <a:rPr lang="en-US" sz="2000" dirty="0"/>
              <a:t> = 25 (mod 41).</a:t>
            </a:r>
          </a:p>
          <a:p>
            <a:pPr>
              <a:lnSpc>
                <a:spcPct val="95000"/>
              </a:lnSpc>
              <a:spcBef>
                <a:spcPts val="200"/>
              </a:spcBef>
            </a:pPr>
            <a:r>
              <a:rPr lang="en-US" sz="2000" dirty="0"/>
              <a:t>Use CRT</a:t>
            </a:r>
          </a:p>
          <a:p>
            <a:pPr lvl="1">
              <a:lnSpc>
                <a:spcPct val="95000"/>
              </a:lnSpc>
              <a:spcBef>
                <a:spcPts val="200"/>
              </a:spcBef>
            </a:pPr>
            <a:r>
              <a:rPr lang="en-US" sz="2000" dirty="0"/>
              <a:t>(10)37+(-9)41= 1</a:t>
            </a:r>
          </a:p>
          <a:p>
            <a:pPr lvl="1">
              <a:lnSpc>
                <a:spcPct val="95000"/>
              </a:lnSpc>
              <a:spcBef>
                <a:spcPts val="200"/>
              </a:spcBef>
            </a:pPr>
            <a:r>
              <a:rPr lang="en-US" sz="2000" dirty="0"/>
              <a:t>(5)(10)(37)+(20)(-9)(41)= 538= y (mod 1517)</a:t>
            </a:r>
          </a:p>
          <a:p>
            <a:pPr lvl="1">
              <a:lnSpc>
                <a:spcPct val="95000"/>
              </a:lnSpc>
              <a:spcBef>
                <a:spcPts val="200"/>
              </a:spcBef>
            </a:pPr>
            <a:r>
              <a:rPr lang="en-US" sz="2000" dirty="0"/>
              <a:t>5 (538)</a:t>
            </a:r>
            <a:r>
              <a:rPr lang="en-US" sz="2000" baseline="30000" dirty="0"/>
              <a:t>2</a:t>
            </a:r>
            <a:r>
              <a:rPr lang="en-US" sz="2000" dirty="0"/>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sym typeface="Symbol" pitchFamily="18" charset="2"/>
              </a:rPr>
              <a:t>Solve ax=b (mod p)</a:t>
            </a:r>
          </a:p>
          <a:p>
            <a:pPr lvl="1">
              <a:lnSpc>
                <a:spcPct val="80000"/>
              </a:lnSpc>
              <a:spcBef>
                <a:spcPts val="200"/>
              </a:spcBef>
            </a:pPr>
            <a:r>
              <a:rPr lang="en-US" sz="2000" dirty="0">
                <a:sym typeface="Symbol" pitchFamily="18" charset="2"/>
              </a:rPr>
              <a:t>Procedure:  If (</a:t>
            </a:r>
            <a:r>
              <a:rPr lang="en-US" sz="2000" dirty="0" err="1">
                <a:sym typeface="Symbol" pitchFamily="18" charset="2"/>
              </a:rPr>
              <a:t>a,p</a:t>
            </a:r>
            <a:r>
              <a:rPr lang="en-US" sz="2000" dirty="0">
                <a:sym typeface="Symbol" pitchFamily="18" charset="2"/>
              </a:rPr>
              <a:t>) </a:t>
            </a:r>
            <a:r>
              <a:rPr lang="en-US" sz="2000" dirty="0">
                <a:latin typeface="Arial" pitchFamily="34" charset="0"/>
                <a:cs typeface="Arial" pitchFamily="34" charset="0"/>
                <a:sym typeface="Symbol" pitchFamily="18" charset="2"/>
              </a:rPr>
              <a:t>does not divide b</a:t>
            </a:r>
            <a:r>
              <a:rPr lang="en-US" sz="2000" dirty="0">
                <a:latin typeface="Arial" pitchFamily="34" charset="0"/>
                <a:cs typeface="Arial" pitchFamily="34" charset="0"/>
              </a:rPr>
              <a:t>, there is no solution if b</a:t>
            </a:r>
            <a:r>
              <a:rPr lang="en-US" sz="2000" dirty="0">
                <a:latin typeface="Math1Mono"/>
              </a:rPr>
              <a:t>≠</a:t>
            </a:r>
            <a:r>
              <a:rPr lang="en-US" sz="2000" dirty="0">
                <a:latin typeface="Math1" pitchFamily="2" charset="2"/>
              </a:rPr>
              <a:t>0</a:t>
            </a:r>
            <a:r>
              <a:rPr lang="en-US" sz="2000" dirty="0">
                <a:latin typeface="Arial" pitchFamily="34" charset="0"/>
                <a:cs typeface="Arial" pitchFamily="34" charset="0"/>
              </a:rPr>
              <a:t>(mod p) and everything is a solution if b=0(mod p).  After dividing both sides by (</a:t>
            </a:r>
            <a:r>
              <a:rPr lang="en-US" sz="2000" dirty="0" err="1">
                <a:latin typeface="Arial" pitchFamily="34" charset="0"/>
                <a:cs typeface="Arial" pitchFamily="34" charset="0"/>
              </a:rPr>
              <a:t>a,b</a:t>
            </a:r>
            <a:r>
              <a:rPr lang="en-US" sz="2000" dirty="0">
                <a:latin typeface="Arial" pitchFamily="34" charset="0"/>
                <a:cs typeface="Arial" pitchFamily="34" charset="0"/>
              </a:rPr>
              <a:t>), this leaves us with (a, p)=1.  We find </a:t>
            </a:r>
            <a:r>
              <a:rPr lang="en-US" sz="2000" dirty="0" err="1">
                <a:latin typeface="Arial" pitchFamily="34" charset="0"/>
                <a:cs typeface="Arial" pitchFamily="34" charset="0"/>
              </a:rPr>
              <a:t>u,v</a:t>
            </a:r>
            <a:r>
              <a:rPr lang="en-US" sz="2000" dirty="0">
                <a:latin typeface="Arial" pitchFamily="34" charset="0"/>
                <a:cs typeface="Arial" pitchFamily="34" charset="0"/>
              </a:rPr>
              <a:t> such that </a:t>
            </a:r>
            <a:r>
              <a:rPr lang="en-US" sz="2000" dirty="0" err="1">
                <a:latin typeface="Arial" pitchFamily="34" charset="0"/>
                <a:cs typeface="Arial" pitchFamily="34" charset="0"/>
              </a:rPr>
              <a:t>au+pv</a:t>
            </a:r>
            <a:r>
              <a:rPr lang="en-US" sz="2000" dirty="0">
                <a:latin typeface="Arial" pitchFamily="34" charset="0"/>
                <a:cs typeface="Arial" pitchFamily="34" charset="0"/>
              </a:rPr>
              <a:t>=1. (</a:t>
            </a:r>
            <a:r>
              <a:rPr lang="en-US" sz="2000" dirty="0" err="1">
                <a:latin typeface="Arial" pitchFamily="34" charset="0"/>
                <a:cs typeface="Arial" pitchFamily="34" charset="0"/>
              </a:rPr>
              <a:t>ub</a:t>
            </a:r>
            <a:r>
              <a:rPr lang="en-US" sz="2000" dirty="0">
                <a:latin typeface="Arial" pitchFamily="34" charset="0"/>
                <a:cs typeface="Arial" pitchFamily="34" charset="0"/>
              </a:rPr>
              <a:t>) is the solution.</a:t>
            </a:r>
          </a:p>
          <a:p>
            <a:pPr lvl="1">
              <a:lnSpc>
                <a:spcPct val="80000"/>
              </a:lnSpc>
              <a:spcBef>
                <a:spcPts val="200"/>
              </a:spcBef>
            </a:pPr>
            <a:r>
              <a:rPr lang="en-US" sz="2000" dirty="0">
                <a:latin typeface="Arial" pitchFamily="34" charset="0"/>
                <a:cs typeface="Arial" pitchFamily="34" charset="0"/>
                <a:sym typeface="Symbol" pitchFamily="18" charset="2"/>
              </a:rPr>
              <a:t>This is very fast even if a, b and p are enormous integers.</a:t>
            </a:r>
          </a:p>
          <a:p>
            <a:pPr>
              <a:lnSpc>
                <a:spcPct val="80000"/>
              </a:lnSpc>
              <a:spcBef>
                <a:spcPts val="200"/>
              </a:spcBef>
              <a:buNone/>
            </a:pPr>
            <a:endParaRPr lang="en-US" sz="2000" dirty="0">
              <a:sym typeface="Symbol" pitchFamily="18" charset="2"/>
            </a:endParaRPr>
          </a:p>
          <a:p>
            <a:pPr>
              <a:lnSpc>
                <a:spcPct val="80000"/>
              </a:lnSpc>
              <a:spcBef>
                <a:spcPts val="200"/>
              </a:spcBef>
            </a:pPr>
            <a:r>
              <a:rPr lang="en-US" sz="2000" dirty="0">
                <a:sym typeface="Symbol" pitchFamily="18" charset="2"/>
              </a:rPr>
              <a:t>We can also solve recurrences of the form ax=b (mod p</a:t>
            </a:r>
            <a:r>
              <a:rPr lang="en-US" sz="2000" baseline="30000" dirty="0">
                <a:sym typeface="Symbol" pitchFamily="18" charset="2"/>
              </a:rPr>
              <a:t>e</a:t>
            </a:r>
            <a:r>
              <a:rPr lang="en-US" sz="2000" dirty="0">
                <a:sym typeface="Symbol" pitchFamily="18" charset="2"/>
              </a:rPr>
              <a:t>)</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sym typeface="Symbol" pitchFamily="18" charset="2"/>
              </a:rPr>
              <a:t>A group, G, is a with an operation * (usually written as multiplication) such that:</a:t>
            </a:r>
          </a:p>
          <a:p>
            <a:pPr lvl="1">
              <a:lnSpc>
                <a:spcPct val="80000"/>
              </a:lnSpc>
              <a:spcBef>
                <a:spcPts val="200"/>
              </a:spcBef>
            </a:pPr>
            <a:r>
              <a:rPr lang="en-US" sz="2000" dirty="0">
                <a:sym typeface="Symbol" pitchFamily="18" charset="2"/>
              </a:rPr>
              <a:t>a*(b*c)=(a*b)*c</a:t>
            </a:r>
          </a:p>
          <a:p>
            <a:pPr lvl="1">
              <a:lnSpc>
                <a:spcPct val="80000"/>
              </a:lnSpc>
              <a:spcBef>
                <a:spcPts val="200"/>
              </a:spcBef>
            </a:pPr>
            <a:r>
              <a:rPr lang="en-US" sz="2000" dirty="0">
                <a:sym typeface="Symbol" pitchFamily="18" charset="2"/>
              </a:rPr>
              <a:t>a*1=1*a=a</a:t>
            </a:r>
          </a:p>
          <a:p>
            <a:pPr lvl="1">
              <a:lnSpc>
                <a:spcPct val="80000"/>
              </a:lnSpc>
              <a:spcBef>
                <a:spcPts val="200"/>
              </a:spcBef>
            </a:pPr>
            <a:r>
              <a:rPr lang="en-US" sz="2000" dirty="0">
                <a:sym typeface="Symbol" pitchFamily="18" charset="2"/>
              </a:rPr>
              <a:t>∀a∃a</a:t>
            </a:r>
            <a:r>
              <a:rPr lang="en-US" sz="2000" baseline="30000" dirty="0">
                <a:sym typeface="Symbol" pitchFamily="18" charset="2"/>
              </a:rPr>
              <a:t>-1</a:t>
            </a:r>
            <a:r>
              <a:rPr lang="en-US" sz="2000" dirty="0">
                <a:sym typeface="Symbol" pitchFamily="18" charset="2"/>
              </a:rPr>
              <a:t>:a*a</a:t>
            </a:r>
            <a:r>
              <a:rPr lang="en-US" sz="2000" baseline="30000" dirty="0">
                <a:sym typeface="Symbol" pitchFamily="18" charset="2"/>
              </a:rPr>
              <a:t>-1</a:t>
            </a:r>
            <a:r>
              <a:rPr lang="en-US" sz="2000" dirty="0">
                <a:sym typeface="Symbol" pitchFamily="18" charset="2"/>
              </a:rPr>
              <a:t>=1</a:t>
            </a:r>
          </a:p>
          <a:p>
            <a:pPr>
              <a:lnSpc>
                <a:spcPct val="80000"/>
              </a:lnSpc>
              <a:spcBef>
                <a:spcPts val="200"/>
              </a:spcBef>
            </a:pPr>
            <a:r>
              <a:rPr lang="en-US" sz="2000" dirty="0">
                <a:sym typeface="Symbol" pitchFamily="18" charset="2"/>
              </a:rPr>
              <a:t>S is a subgroup of G If S⊆G and S is a group.</a:t>
            </a:r>
          </a:p>
          <a:p>
            <a:pPr>
              <a:lnSpc>
                <a:spcPct val="80000"/>
              </a:lnSpc>
              <a:spcBef>
                <a:spcPts val="200"/>
              </a:spcBef>
            </a:pPr>
            <a:r>
              <a:rPr lang="en-US" sz="2000" dirty="0">
                <a:sym typeface="Symbol" pitchFamily="18" charset="2"/>
              </a:rPr>
              <a:t>Lagrange’s Theorem: if S is a subgroup of a finite group G, then</a:t>
            </a:r>
          </a:p>
          <a:p>
            <a:pPr>
              <a:lnSpc>
                <a:spcPct val="80000"/>
              </a:lnSpc>
              <a:spcBef>
                <a:spcPts val="200"/>
              </a:spcBef>
              <a:buNone/>
            </a:pPr>
            <a:r>
              <a:rPr lang="en-US" sz="2000" dirty="0">
                <a:sym typeface="Symbol" pitchFamily="18" charset="2"/>
              </a:rPr>
              <a:t>     |S| | |G|.</a:t>
            </a:r>
          </a:p>
          <a:p>
            <a:pPr lvl="1">
              <a:lnSpc>
                <a:spcPct val="80000"/>
              </a:lnSpc>
              <a:spcBef>
                <a:spcPts val="200"/>
              </a:spcBef>
              <a:buNone/>
            </a:pPr>
            <a:r>
              <a:rPr lang="en-US" sz="1800" dirty="0">
                <a:sym typeface="Symbol" pitchFamily="18" charset="2"/>
              </a:rPr>
              <a:t>Proof:  Let a</a:t>
            </a:r>
            <a:r>
              <a:rPr lang="en-US" sz="1800" dirty="0">
                <a:latin typeface="Math1Mono" charset="2"/>
                <a:cs typeface="Math1Mono" charset="2"/>
                <a:sym typeface="Symbol" pitchFamily="18" charset="2"/>
              </a:rPr>
              <a:t>𝝴</a:t>
            </a:r>
            <a:r>
              <a:rPr lang="en-US" sz="1800" dirty="0">
                <a:sym typeface="Symbol" pitchFamily="18" charset="2"/>
              </a:rPr>
              <a:t>G then Sa= {</a:t>
            </a:r>
            <a:r>
              <a:rPr lang="en-US" sz="1800" dirty="0" err="1">
                <a:sym typeface="Symbol" pitchFamily="18" charset="2"/>
              </a:rPr>
              <a:t>sa</a:t>
            </a:r>
            <a:r>
              <a:rPr lang="en-US" sz="1800" dirty="0">
                <a:sym typeface="Symbol" pitchFamily="18" charset="2"/>
              </a:rPr>
              <a:t>: s</a:t>
            </a:r>
            <a:r>
              <a:rPr lang="en-US" sz="1800" dirty="0">
                <a:latin typeface="Math1Mono" charset="2"/>
                <a:cs typeface="Math1Mono" charset="2"/>
                <a:sym typeface="Symbol" pitchFamily="18" charset="2"/>
              </a:rPr>
              <a:t>𝝴</a:t>
            </a:r>
            <a:r>
              <a:rPr lang="en-US" sz="1800" dirty="0">
                <a:sym typeface="Symbol" pitchFamily="18" charset="2"/>
              </a:rPr>
              <a:t>S}.  Sa=Sb or </a:t>
            </a:r>
            <a:r>
              <a:rPr lang="en-US" sz="1800" dirty="0" err="1">
                <a:sym typeface="Symbol" pitchFamily="18" charset="2"/>
              </a:rPr>
              <a:t>Sa∩Sb</a:t>
            </a:r>
            <a:r>
              <a:rPr lang="en-US" sz="1800" dirty="0">
                <a:sym typeface="Symbol" pitchFamily="18" charset="2"/>
              </a:rPr>
              <a:t>=</a:t>
            </a:r>
            <a:r>
              <a:rPr lang="en-US" sz="2000" dirty="0">
                <a:sym typeface="Symbol" pitchFamily="18" charset="2"/>
              </a:rPr>
              <a:t>∅</a:t>
            </a:r>
            <a:r>
              <a:rPr lang="en-US" sz="1800" dirty="0">
                <a:sym typeface="Symbol" pitchFamily="18" charset="2"/>
              </a:rPr>
              <a:t>. [If s</a:t>
            </a:r>
            <a:r>
              <a:rPr lang="en-US" sz="1800" baseline="-25000" dirty="0">
                <a:sym typeface="Symbol" pitchFamily="18" charset="2"/>
              </a:rPr>
              <a:t>1</a:t>
            </a:r>
            <a:r>
              <a:rPr lang="en-US" sz="1800" dirty="0">
                <a:sym typeface="Symbol" pitchFamily="18" charset="2"/>
              </a:rPr>
              <a:t>a=s</a:t>
            </a:r>
            <a:r>
              <a:rPr lang="en-US" sz="1800" baseline="-25000" dirty="0">
                <a:sym typeface="Symbol" pitchFamily="18" charset="2"/>
              </a:rPr>
              <a:t>2</a:t>
            </a:r>
            <a:r>
              <a:rPr lang="en-US" sz="1800" dirty="0">
                <a:sym typeface="Symbol" pitchFamily="18" charset="2"/>
              </a:rPr>
              <a:t>b, then</a:t>
            </a:r>
          </a:p>
          <a:p>
            <a:pPr lvl="1">
              <a:lnSpc>
                <a:spcPct val="80000"/>
              </a:lnSpc>
              <a:spcBef>
                <a:spcPts val="200"/>
              </a:spcBef>
              <a:buNone/>
            </a:pPr>
            <a:r>
              <a:rPr lang="en-US" sz="1800" dirty="0">
                <a:sym typeface="Symbol" pitchFamily="18" charset="2"/>
              </a:rPr>
              <a:t>ss</a:t>
            </a:r>
            <a:r>
              <a:rPr lang="en-US" sz="1800" baseline="-25000" dirty="0">
                <a:sym typeface="Symbol" pitchFamily="18" charset="2"/>
              </a:rPr>
              <a:t>1</a:t>
            </a:r>
            <a:r>
              <a:rPr lang="en-US" sz="1800" baseline="30000" dirty="0">
                <a:sym typeface="Symbol" pitchFamily="18" charset="2"/>
              </a:rPr>
              <a:t>-1</a:t>
            </a:r>
            <a:r>
              <a:rPr lang="en-US" sz="1800" dirty="0">
                <a:sym typeface="Symbol" pitchFamily="18" charset="2"/>
              </a:rPr>
              <a:t>s</a:t>
            </a:r>
            <a:r>
              <a:rPr lang="en-US" sz="1800" baseline="-25000" dirty="0">
                <a:sym typeface="Symbol" pitchFamily="18" charset="2"/>
              </a:rPr>
              <a:t>1</a:t>
            </a:r>
            <a:r>
              <a:rPr lang="en-US" sz="1800" dirty="0">
                <a:sym typeface="Symbol" pitchFamily="18" charset="2"/>
              </a:rPr>
              <a:t>a=</a:t>
            </a:r>
            <a:r>
              <a:rPr lang="en-US" sz="1800" dirty="0" err="1">
                <a:sym typeface="Symbol" pitchFamily="18" charset="2"/>
              </a:rPr>
              <a:t>sa</a:t>
            </a:r>
            <a:r>
              <a:rPr lang="en-US" sz="1800" dirty="0">
                <a:latin typeface="Math1Mono" charset="2"/>
                <a:cs typeface="Math1Mono" charset="2"/>
                <a:sym typeface="Symbol" pitchFamily="18" charset="2"/>
              </a:rPr>
              <a:t>𝝴</a:t>
            </a:r>
            <a:r>
              <a:rPr lang="en-US" sz="1800" dirty="0">
                <a:sym typeface="Symbol" pitchFamily="18" charset="2"/>
              </a:rPr>
              <a:t>Sb for any s</a:t>
            </a:r>
            <a:r>
              <a:rPr lang="en-US" sz="1800" dirty="0">
                <a:latin typeface="Math1Mono" charset="2"/>
                <a:cs typeface="Math1Mono" charset="2"/>
                <a:sym typeface="Symbol" pitchFamily="18" charset="2"/>
              </a:rPr>
              <a:t>𝝴</a:t>
            </a:r>
            <a:r>
              <a:rPr lang="en-US" sz="1800" dirty="0">
                <a:sym typeface="Symbol" pitchFamily="18" charset="2"/>
              </a:rPr>
              <a:t>S, similarly ss</a:t>
            </a:r>
            <a:r>
              <a:rPr lang="en-US" sz="1800" baseline="-25000" dirty="0">
                <a:sym typeface="Symbol" pitchFamily="18" charset="2"/>
              </a:rPr>
              <a:t>2</a:t>
            </a:r>
            <a:r>
              <a:rPr lang="en-US" sz="1800" baseline="30000" dirty="0">
                <a:sym typeface="Symbol" pitchFamily="18" charset="2"/>
              </a:rPr>
              <a:t>-1</a:t>
            </a:r>
            <a:r>
              <a:rPr lang="en-US" sz="1800" dirty="0">
                <a:sym typeface="Symbol" pitchFamily="18" charset="2"/>
              </a:rPr>
              <a:t>s</a:t>
            </a:r>
            <a:r>
              <a:rPr lang="en-US" sz="1800" baseline="-25000" dirty="0">
                <a:sym typeface="Symbol" pitchFamily="18" charset="2"/>
              </a:rPr>
              <a:t>2</a:t>
            </a:r>
            <a:r>
              <a:rPr lang="en-US" sz="1800" dirty="0">
                <a:sym typeface="Symbol" pitchFamily="18" charset="2"/>
              </a:rPr>
              <a:t>b=</a:t>
            </a:r>
            <a:r>
              <a:rPr lang="en-US" sz="1800" dirty="0" err="1">
                <a:sym typeface="Symbol" pitchFamily="18" charset="2"/>
              </a:rPr>
              <a:t>sa</a:t>
            </a:r>
            <a:r>
              <a:rPr lang="en-US" sz="1800" dirty="0">
                <a:latin typeface="Math1Mono" charset="2"/>
                <a:cs typeface="Math1Mono" charset="2"/>
                <a:sym typeface="Symbol" pitchFamily="18" charset="2"/>
              </a:rPr>
              <a:t>𝝴</a:t>
            </a:r>
            <a:r>
              <a:rPr lang="en-US" sz="1800" dirty="0">
                <a:sym typeface="Symbol" pitchFamily="18" charset="2"/>
              </a:rPr>
              <a:t>Sa so Sa=Sb.]   Thus G is a</a:t>
            </a:r>
          </a:p>
          <a:p>
            <a:pPr lvl="1">
              <a:lnSpc>
                <a:spcPct val="80000"/>
              </a:lnSpc>
              <a:spcBef>
                <a:spcPts val="200"/>
              </a:spcBef>
              <a:buNone/>
            </a:pPr>
            <a:r>
              <a:rPr lang="en-US" sz="1800" dirty="0">
                <a:sym typeface="Symbol" pitchFamily="18" charset="2"/>
              </a:rPr>
              <a:t>disjoint union of Sa</a:t>
            </a:r>
            <a:r>
              <a:rPr lang="en-US" sz="1800" baseline="-25000" dirty="0">
                <a:sym typeface="Symbol" pitchFamily="18" charset="2"/>
              </a:rPr>
              <a:t>i</a:t>
            </a:r>
            <a:r>
              <a:rPr lang="en-US" sz="1800" dirty="0">
                <a:sym typeface="Symbol" pitchFamily="18" charset="2"/>
              </a:rPr>
              <a:t> for selected a</a:t>
            </a:r>
            <a:r>
              <a:rPr lang="en-US" sz="1800" baseline="-25000" dirty="0">
                <a:sym typeface="Symbol" pitchFamily="18" charset="2"/>
              </a:rPr>
              <a:t>i</a:t>
            </a:r>
            <a:r>
              <a:rPr lang="en-US" sz="1800" dirty="0">
                <a:latin typeface="Math1Mono" charset="2"/>
                <a:cs typeface="Math1Mono" charset="2"/>
                <a:sym typeface="Symbol" pitchFamily="18" charset="2"/>
              </a:rPr>
              <a:t>𝝴</a:t>
            </a:r>
            <a:r>
              <a:rPr lang="en-US" sz="1800" dirty="0">
                <a:sym typeface="Symbol" pitchFamily="18" charset="2"/>
              </a:rPr>
              <a:t>G.</a:t>
            </a:r>
            <a:endParaRPr lang="en-US" sz="2000" dirty="0">
              <a:sym typeface="Symbol" pitchFamily="18" charset="2"/>
            </a:endParaRPr>
          </a:p>
          <a:p>
            <a:pPr>
              <a:lnSpc>
                <a:spcPct val="80000"/>
              </a:lnSpc>
              <a:spcBef>
                <a:spcPts val="200"/>
              </a:spcBef>
            </a:pPr>
            <a:r>
              <a:rPr lang="en-US" sz="2000" dirty="0">
                <a:sym typeface="Symbol" pitchFamily="18" charset="2"/>
              </a:rPr>
              <a:t>Example (cyclic groups):</a:t>
            </a:r>
          </a:p>
          <a:p>
            <a:pPr lvl="1">
              <a:lnSpc>
                <a:spcPct val="80000"/>
              </a:lnSpc>
              <a:spcBef>
                <a:spcPts val="200"/>
              </a:spcBef>
            </a:pPr>
            <a:r>
              <a:rPr lang="en-US" sz="2000" dirty="0">
                <a:sym typeface="Symbol" pitchFamily="18" charset="2"/>
              </a:rPr>
              <a:t>  C</a:t>
            </a:r>
            <a:r>
              <a:rPr lang="en-US" sz="2000" baseline="-25000" dirty="0">
                <a:sym typeface="Symbol" pitchFamily="18" charset="2"/>
              </a:rPr>
              <a:t>n</a:t>
            </a:r>
            <a:r>
              <a:rPr lang="en-US" sz="2000" dirty="0">
                <a:sym typeface="Symbol" pitchFamily="18" charset="2"/>
              </a:rPr>
              <a:t>= {g</a:t>
            </a:r>
            <a:r>
              <a:rPr lang="en-US" sz="2000" baseline="30000" dirty="0">
                <a:sym typeface="Symbol" pitchFamily="18" charset="2"/>
              </a:rPr>
              <a:t>1</a:t>
            </a:r>
            <a:r>
              <a:rPr lang="en-US" sz="2000" dirty="0">
                <a:sym typeface="Symbol" pitchFamily="18" charset="2"/>
              </a:rPr>
              <a:t>, g</a:t>
            </a:r>
            <a:r>
              <a:rPr lang="en-US" sz="2000" baseline="30000" dirty="0">
                <a:sym typeface="Symbol" pitchFamily="18" charset="2"/>
              </a:rPr>
              <a:t>2</a:t>
            </a:r>
            <a:r>
              <a:rPr lang="en-US" sz="2000" dirty="0">
                <a:sym typeface="Symbol" pitchFamily="18" charset="2"/>
              </a:rPr>
              <a:t>, …</a:t>
            </a:r>
            <a:r>
              <a:rPr lang="en-US" sz="2000" dirty="0" err="1">
                <a:sym typeface="Symbol" pitchFamily="18" charset="2"/>
              </a:rPr>
              <a:t>g</a:t>
            </a:r>
            <a:r>
              <a:rPr lang="en-US" sz="2000" baseline="30000" dirty="0" err="1">
                <a:sym typeface="Symbol" pitchFamily="18" charset="2"/>
              </a:rPr>
              <a:t>n</a:t>
            </a:r>
            <a:r>
              <a:rPr lang="en-US" sz="2000" dirty="0">
                <a:sym typeface="Symbol" pitchFamily="18" charset="2"/>
              </a:rPr>
              <a:t>=1}.  </a:t>
            </a:r>
            <a:r>
              <a:rPr lang="en-US" sz="2000" dirty="0" err="1">
                <a:sym typeface="Symbol" pitchFamily="18" charset="2"/>
              </a:rPr>
              <a:t>g</a:t>
            </a:r>
            <a:r>
              <a:rPr lang="en-US" sz="2000" baseline="30000" dirty="0" err="1">
                <a:sym typeface="Symbol" pitchFamily="18" charset="2"/>
              </a:rPr>
              <a:t>i</a:t>
            </a:r>
            <a:r>
              <a:rPr lang="en-US" sz="2000" dirty="0">
                <a:sym typeface="Symbol" pitchFamily="18" charset="2"/>
              </a:rPr>
              <a:t> </a:t>
            </a:r>
            <a:r>
              <a:rPr lang="en-US" sz="2000" dirty="0" err="1">
                <a:sym typeface="Symbol" pitchFamily="18" charset="2"/>
              </a:rPr>
              <a:t>g</a:t>
            </a:r>
            <a:r>
              <a:rPr lang="en-US" sz="2000" baseline="30000" dirty="0" err="1">
                <a:sym typeface="Symbol" pitchFamily="18" charset="2"/>
              </a:rPr>
              <a:t>j</a:t>
            </a:r>
            <a:r>
              <a:rPr lang="en-US" sz="2000" dirty="0">
                <a:sym typeface="Symbol" pitchFamily="18" charset="2"/>
              </a:rPr>
              <a:t>= g</a:t>
            </a:r>
            <a:r>
              <a:rPr lang="en-US" sz="2000" baseline="30000" dirty="0">
                <a:sym typeface="Symbol" pitchFamily="18" charset="2"/>
              </a:rPr>
              <a:t>(</a:t>
            </a:r>
            <a:r>
              <a:rPr lang="en-US" sz="2000" baseline="30000" dirty="0" err="1">
                <a:sym typeface="Symbol" pitchFamily="18" charset="2"/>
              </a:rPr>
              <a:t>i+j</a:t>
            </a:r>
            <a:r>
              <a:rPr lang="en-US" sz="2000" baseline="30000" dirty="0">
                <a:sym typeface="Symbol" pitchFamily="18" charset="2"/>
              </a:rPr>
              <a:t>)(mod n)</a:t>
            </a:r>
            <a:r>
              <a:rPr lang="en-US" sz="2000" dirty="0">
                <a:sym typeface="Symbol" pitchFamily="18" charset="2"/>
              </a:rPr>
              <a:t>, g</a:t>
            </a:r>
            <a:r>
              <a:rPr lang="en-US" sz="2000" baseline="30000" dirty="0">
                <a:sym typeface="Symbol" pitchFamily="18" charset="2"/>
              </a:rPr>
              <a:t>0</a:t>
            </a:r>
            <a:r>
              <a:rPr lang="en-US" sz="2000" dirty="0">
                <a:sym typeface="Symbol" pitchFamily="18" charset="2"/>
              </a:rPr>
              <a:t>=1.</a:t>
            </a:r>
          </a:p>
          <a:p>
            <a:pPr>
              <a:lnSpc>
                <a:spcPct val="80000"/>
              </a:lnSpc>
              <a:spcBef>
                <a:spcPts val="200"/>
              </a:spcBef>
            </a:pPr>
            <a:r>
              <a:rPr lang="en-US" sz="2000" dirty="0">
                <a:sym typeface="Symbol" pitchFamily="18" charset="2"/>
              </a:rPr>
              <a:t>C</a:t>
            </a:r>
            <a:r>
              <a:rPr lang="en-US" sz="2000" baseline="-25000" dirty="0">
                <a:sym typeface="Symbol" pitchFamily="18" charset="2"/>
              </a:rPr>
              <a:t>6</a:t>
            </a:r>
            <a:r>
              <a:rPr lang="en-US" sz="2000" dirty="0">
                <a:sym typeface="Symbol" pitchFamily="18" charset="2"/>
              </a:rPr>
              <a:t>= {1,g,g</a:t>
            </a:r>
            <a:r>
              <a:rPr lang="en-US" sz="2000" baseline="30000" dirty="0">
                <a:sym typeface="Symbol" pitchFamily="18" charset="2"/>
              </a:rPr>
              <a:t>2</a:t>
            </a:r>
            <a:r>
              <a:rPr lang="en-US" sz="2000" dirty="0">
                <a:sym typeface="Symbol" pitchFamily="18" charset="2"/>
              </a:rPr>
              <a:t>,g</a:t>
            </a:r>
            <a:r>
              <a:rPr lang="en-US" sz="2000" baseline="30000" dirty="0">
                <a:sym typeface="Symbol" pitchFamily="18" charset="2"/>
              </a:rPr>
              <a:t>3</a:t>
            </a:r>
            <a:r>
              <a:rPr lang="en-US" sz="2000" dirty="0">
                <a:sym typeface="Symbol" pitchFamily="18" charset="2"/>
              </a:rPr>
              <a:t>,g</a:t>
            </a:r>
            <a:r>
              <a:rPr lang="en-US" sz="2000" baseline="30000" dirty="0">
                <a:sym typeface="Symbol" pitchFamily="18" charset="2"/>
              </a:rPr>
              <a:t>4</a:t>
            </a:r>
            <a:r>
              <a:rPr lang="en-US" sz="2000" dirty="0">
                <a:sym typeface="Symbol" pitchFamily="18" charset="2"/>
              </a:rPr>
              <a:t>,g</a:t>
            </a:r>
            <a:r>
              <a:rPr lang="en-US" sz="2000" baseline="30000" dirty="0">
                <a:sym typeface="Symbol" pitchFamily="18" charset="2"/>
              </a:rPr>
              <a:t>5</a:t>
            </a:r>
            <a:r>
              <a:rPr lang="en-US" sz="2000" dirty="0">
                <a:sym typeface="Symbol" pitchFamily="18" charset="2"/>
              </a:rPr>
              <a:t>}.  S</a:t>
            </a:r>
            <a:r>
              <a:rPr lang="en-US" sz="2000" baseline="-25000" dirty="0">
                <a:sym typeface="Symbol" pitchFamily="18" charset="2"/>
              </a:rPr>
              <a:t>0</a:t>
            </a:r>
            <a:r>
              <a:rPr lang="en-US" sz="2000" dirty="0">
                <a:sym typeface="Symbol" pitchFamily="18" charset="2"/>
              </a:rPr>
              <a:t>= {1}, S</a:t>
            </a:r>
            <a:r>
              <a:rPr lang="en-US" sz="2000" baseline="-25000" dirty="0">
                <a:sym typeface="Symbol" pitchFamily="18" charset="2"/>
              </a:rPr>
              <a:t>1</a:t>
            </a:r>
            <a:r>
              <a:rPr lang="en-US" sz="2000" dirty="0">
                <a:sym typeface="Symbol" pitchFamily="18" charset="2"/>
              </a:rPr>
              <a:t>={1,g</a:t>
            </a:r>
            <a:r>
              <a:rPr lang="en-US" sz="2000" baseline="30000" dirty="0">
                <a:sym typeface="Symbol" pitchFamily="18" charset="2"/>
              </a:rPr>
              <a:t>2</a:t>
            </a:r>
            <a:r>
              <a:rPr lang="en-US" sz="2000" dirty="0">
                <a:sym typeface="Symbol" pitchFamily="18" charset="2"/>
              </a:rPr>
              <a:t> g</a:t>
            </a:r>
            <a:r>
              <a:rPr lang="en-US" sz="2000" baseline="30000" dirty="0">
                <a:sym typeface="Symbol" pitchFamily="18" charset="2"/>
              </a:rPr>
              <a:t>4</a:t>
            </a:r>
            <a:r>
              <a:rPr lang="en-US" sz="2000" dirty="0">
                <a:sym typeface="Symbol" pitchFamily="18" charset="2"/>
              </a:rPr>
              <a:t>} and S</a:t>
            </a:r>
            <a:r>
              <a:rPr lang="en-US" sz="2000" baseline="-25000" dirty="0">
                <a:sym typeface="Symbol" pitchFamily="18" charset="2"/>
              </a:rPr>
              <a:t>2</a:t>
            </a:r>
            <a:r>
              <a:rPr lang="en-US" sz="2000" dirty="0">
                <a:sym typeface="Symbol" pitchFamily="18" charset="2"/>
              </a:rPr>
              <a:t>={1, g</a:t>
            </a:r>
            <a:r>
              <a:rPr lang="en-US" sz="2000" baseline="30000" dirty="0">
                <a:sym typeface="Symbol" pitchFamily="18" charset="2"/>
              </a:rPr>
              <a:t>3</a:t>
            </a:r>
            <a:r>
              <a:rPr lang="en-US" sz="2000" dirty="0">
                <a:sym typeface="Symbol" pitchFamily="18" charset="2"/>
              </a:rPr>
              <a:t>} are all subgroups of C</a:t>
            </a:r>
            <a:r>
              <a:rPr lang="en-US" sz="2000" baseline="-25000" dirty="0">
                <a:sym typeface="Symbol" pitchFamily="18" charset="2"/>
              </a:rPr>
              <a:t>6</a:t>
            </a:r>
            <a:r>
              <a:rPr lang="en-US" sz="2000" dirty="0">
                <a:sym typeface="Symbol" pitchFamily="18" charset="2"/>
              </a:rPr>
              <a:t>.  Note that 1|6, 3|6 and 2|6.</a:t>
            </a:r>
          </a:p>
          <a:p>
            <a:pPr>
              <a:lnSpc>
                <a:spcPct val="80000"/>
              </a:lnSpc>
            </a:pPr>
            <a:endParaRPr lang="en-US" sz="24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t>An asymmetric cipher is a pair of key </a:t>
            </a:r>
            <a:r>
              <a:rPr lang="en-US" sz="2000" dirty="0" err="1"/>
              <a:t>dependant</a:t>
            </a:r>
            <a:r>
              <a:rPr lang="en-US" sz="2000" dirty="0"/>
              <a:t> maps,  (E(PK,-), D(</a:t>
            </a:r>
            <a:r>
              <a:rPr lang="en-US" sz="2000" dirty="0" err="1"/>
              <a:t>pK</a:t>
            </a:r>
            <a:r>
              <a:rPr lang="en-US" sz="2000" dirty="0"/>
              <a:t>,-)), based on related keys (PK, </a:t>
            </a:r>
            <a:r>
              <a:rPr lang="en-US" sz="2000" dirty="0" err="1"/>
              <a:t>pK</a:t>
            </a:r>
            <a:r>
              <a:rPr lang="en-US" sz="2000" dirty="0"/>
              <a:t>). </a:t>
            </a:r>
          </a:p>
          <a:p>
            <a:pPr>
              <a:lnSpc>
                <a:spcPct val="80000"/>
              </a:lnSpc>
            </a:pPr>
            <a:r>
              <a:rPr lang="en-US" sz="2000" dirty="0"/>
              <a:t>D(</a:t>
            </a:r>
            <a:r>
              <a:rPr lang="en-US" sz="2000" dirty="0" err="1"/>
              <a:t>pK</a:t>
            </a:r>
            <a:r>
              <a:rPr lang="en-US" sz="2000" dirty="0"/>
              <a:t>, E(</a:t>
            </a:r>
            <a:r>
              <a:rPr lang="en-US" sz="2000" dirty="0" err="1"/>
              <a:t>PK,x</a:t>
            </a:r>
            <a:r>
              <a:rPr lang="en-US" sz="2000" dirty="0"/>
              <a:t>))=x, for all x.</a:t>
            </a:r>
          </a:p>
          <a:p>
            <a:pPr>
              <a:lnSpc>
                <a:spcPct val="80000"/>
              </a:lnSpc>
            </a:pPr>
            <a:r>
              <a:rPr lang="en-US" sz="2000" dirty="0"/>
              <a:t>PK is called the public key.  </a:t>
            </a:r>
            <a:r>
              <a:rPr lang="en-US" sz="2000" dirty="0" err="1"/>
              <a:t>pK</a:t>
            </a:r>
            <a:r>
              <a:rPr lang="en-US" sz="2000" dirty="0"/>
              <a:t> is called the private key.  </a:t>
            </a:r>
          </a:p>
          <a:p>
            <a:pPr>
              <a:lnSpc>
                <a:spcPct val="80000"/>
              </a:lnSpc>
            </a:pPr>
            <a:r>
              <a:rPr lang="en-US" sz="2000" dirty="0"/>
              <a:t>Given PK it is infeasible to compute </a:t>
            </a:r>
            <a:r>
              <a:rPr lang="en-US" sz="2000" dirty="0" err="1"/>
              <a:t>pK</a:t>
            </a:r>
            <a:r>
              <a:rPr lang="en-US" sz="2000" baseline="-25000" dirty="0"/>
              <a:t> </a:t>
            </a:r>
            <a:r>
              <a:rPr lang="en-US" sz="2000" dirty="0"/>
              <a:t>and infeasible to compute x given y= E(PK, x).</a:t>
            </a:r>
          </a:p>
          <a:p>
            <a:pPr>
              <a:lnSpc>
                <a:spcPct val="80000"/>
              </a:lnSpc>
            </a:pPr>
            <a:endParaRPr lang="en-US" sz="2400" dirty="0"/>
          </a:p>
          <a:p>
            <a:pPr>
              <a:lnSpc>
                <a:spcPct val="80000"/>
              </a:lnSpc>
              <a:buNone/>
            </a:pPr>
            <a:r>
              <a:rPr lang="en-US" sz="1800" dirty="0"/>
              <a:t>     Diffie, Hellman, Ellis, Cocks, Williamson. Diffie and Hellman, "New Directions</a:t>
            </a:r>
          </a:p>
          <a:p>
            <a:pPr>
              <a:lnSpc>
                <a:spcPct val="80000"/>
              </a:lnSpc>
              <a:buNone/>
            </a:pPr>
            <a:r>
              <a:rPr lang="en-US" sz="1800" dirty="0"/>
              <a:t>     in Cryptography“, IEEE Trans on IT 11/1976.  CESG work in 1/70-74.</a:t>
            </a:r>
            <a:endParaRPr lang="en-US" sz="2000" dirty="0"/>
          </a:p>
          <a:p>
            <a:pPr>
              <a:lnSpc>
                <a:spcPct val="80000"/>
              </a:lnSpc>
            </a:pPr>
            <a:endParaRPr lang="en-US" sz="24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653" t="-2991"/>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143000"/>
            <a:ext cx="8382000" cy="2362200"/>
          </a:xfrm>
        </p:spPr>
        <p:txBody>
          <a:bodyPr/>
          <a:lstStyle/>
          <a:p>
            <a:pPr>
              <a:lnSpc>
                <a:spcPct val="80000"/>
              </a:lnSpc>
              <a:spcBef>
                <a:spcPts val="200"/>
              </a:spcBef>
            </a:pPr>
            <a:r>
              <a:rPr lang="en-US" sz="2000" dirty="0">
                <a:sym typeface="Symbol" pitchFamily="18" charset="2"/>
              </a:rPr>
              <a:t>Wilson’s theorem: a</a:t>
            </a:r>
            <a:r>
              <a:rPr lang="en-US" sz="2000" baseline="30000" dirty="0">
                <a:sym typeface="Symbol" pitchFamily="18" charset="2"/>
              </a:rPr>
              <a:t>p-1</a:t>
            </a:r>
            <a:r>
              <a:rPr lang="en-US" sz="2000" dirty="0">
                <a:sym typeface="Symbol" pitchFamily="18" charset="2"/>
              </a:rPr>
              <a:t> =1 (mod p)</a:t>
            </a:r>
          </a:p>
          <a:p>
            <a:pPr marL="457200" lvl="1" indent="0">
              <a:lnSpc>
                <a:spcPct val="80000"/>
              </a:lnSpc>
              <a:spcBef>
                <a:spcPts val="200"/>
              </a:spcBef>
              <a:buNone/>
            </a:pPr>
            <a:r>
              <a:rPr lang="en-US" sz="1800" dirty="0">
                <a:sym typeface="Symbol" pitchFamily="18" charset="2"/>
              </a:rPr>
              <a:t>Proof:  The size of the multiplicative group, </a:t>
            </a:r>
            <a:r>
              <a:rPr lang="en-US" sz="1800" dirty="0" err="1">
                <a:sym typeface="Symbol" pitchFamily="18" charset="2"/>
              </a:rPr>
              <a:t>Z</a:t>
            </a:r>
            <a:r>
              <a:rPr lang="en-US" sz="1800" baseline="-25000" dirty="0" err="1">
                <a:sym typeface="Symbol" pitchFamily="18" charset="2"/>
              </a:rPr>
              <a:t>p</a:t>
            </a:r>
            <a:r>
              <a:rPr lang="en-US" sz="1800" dirty="0">
                <a:sym typeface="Symbol" pitchFamily="18" charset="2"/>
              </a:rPr>
              <a:t>*, is p-1.  &lt;a</a:t>
            </a:r>
            <a:r>
              <a:rPr lang="en-US" sz="1800" baseline="30000" dirty="0">
                <a:sym typeface="Symbol" pitchFamily="18" charset="2"/>
              </a:rPr>
              <a:t>i</a:t>
            </a:r>
            <a:r>
              <a:rPr lang="en-US" sz="1800" dirty="0">
                <a:sym typeface="Symbol" pitchFamily="18" charset="2"/>
              </a:rPr>
              <a:t>, </a:t>
            </a:r>
            <a:r>
              <a:rPr lang="en-US" sz="1800" dirty="0" err="1">
                <a:sym typeface="Symbol" pitchFamily="18" charset="2"/>
              </a:rPr>
              <a:t>i</a:t>
            </a:r>
            <a:r>
              <a:rPr lang="en-US" sz="1800" dirty="0">
                <a:sym typeface="Symbol" pitchFamily="18" charset="2"/>
              </a:rPr>
              <a:t>=1,….&gt;=S is a subgroup of the multiplicative group. |S|= smallest t≧1: a</a:t>
            </a:r>
            <a:r>
              <a:rPr lang="en-US" sz="1800" baseline="30000" dirty="0">
                <a:sym typeface="Symbol" pitchFamily="18" charset="2"/>
              </a:rPr>
              <a:t>t</a:t>
            </a:r>
            <a:r>
              <a:rPr lang="en-US" sz="1800" dirty="0">
                <a:sym typeface="Symbol" pitchFamily="18" charset="2"/>
              </a:rPr>
              <a:t>=1.  By Lagrange, </a:t>
            </a:r>
          </a:p>
          <a:p>
            <a:pPr marL="457200" lvl="1" indent="0">
              <a:lnSpc>
                <a:spcPct val="80000"/>
              </a:lnSpc>
              <a:spcBef>
                <a:spcPts val="200"/>
              </a:spcBef>
              <a:buNone/>
            </a:pPr>
            <a:r>
              <a:rPr lang="en-US" sz="1800" dirty="0">
                <a:sym typeface="Symbol" pitchFamily="18" charset="2"/>
              </a:rPr>
              <a:t>     t=|S| | |</a:t>
            </a:r>
            <a:r>
              <a:rPr lang="en-US" sz="1800" dirty="0" err="1">
                <a:sym typeface="Symbol" pitchFamily="18" charset="2"/>
              </a:rPr>
              <a:t>Z</a:t>
            </a:r>
            <a:r>
              <a:rPr lang="en-US" sz="1800" baseline="-25000" dirty="0" err="1">
                <a:sym typeface="Symbol" pitchFamily="18" charset="2"/>
              </a:rPr>
              <a:t>p</a:t>
            </a:r>
            <a:r>
              <a:rPr lang="en-US" sz="1800" dirty="0">
                <a:sym typeface="Symbol" pitchFamily="18" charset="2"/>
              </a:rPr>
              <a:t>*|=p-1 so a</a:t>
            </a:r>
            <a:r>
              <a:rPr lang="en-US" sz="1800" baseline="30000" dirty="0">
                <a:sym typeface="Symbol" pitchFamily="18" charset="2"/>
              </a:rPr>
              <a:t>p-1</a:t>
            </a:r>
            <a:r>
              <a:rPr lang="en-US" sz="1800" dirty="0">
                <a:sym typeface="Symbol" pitchFamily="18" charset="2"/>
              </a:rPr>
              <a:t> =1 (mod p).</a:t>
            </a:r>
          </a:p>
          <a:p>
            <a:pPr>
              <a:lnSpc>
                <a:spcPct val="80000"/>
              </a:lnSpc>
              <a:spcBef>
                <a:spcPts val="200"/>
              </a:spcBef>
            </a:pPr>
            <a:r>
              <a:rPr lang="en-US" sz="2000" dirty="0">
                <a:sym typeface="Symbol" pitchFamily="18" charset="2"/>
              </a:rPr>
              <a:t>Generators mod p are also called primitive roots primitive roots are “irreducible” solutions to x</a:t>
            </a:r>
            <a:r>
              <a:rPr lang="en-US" sz="2000" baseline="30000" dirty="0">
                <a:sym typeface="Symbol" pitchFamily="18" charset="2"/>
              </a:rPr>
              <a:t>p-1</a:t>
            </a:r>
            <a:r>
              <a:rPr lang="en-US" sz="2000" dirty="0">
                <a:sym typeface="Symbol" pitchFamily="18" charset="2"/>
              </a:rPr>
              <a:t>=0 =0</a:t>
            </a:r>
          </a:p>
          <a:p>
            <a:pPr>
              <a:lnSpc>
                <a:spcPct val="80000"/>
              </a:lnSpc>
              <a:spcBef>
                <a:spcPts val="200"/>
              </a:spcBef>
            </a:pPr>
            <a:r>
              <a:rPr lang="en-US" sz="2000" dirty="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7" name="Table 6"/>
          <p:cNvGraphicFramePr>
            <a:graphicFrameLocks noGrp="1"/>
          </p:cNvGraphicFramePr>
          <p:nvPr/>
        </p:nvGraphicFramePr>
        <p:xfrm>
          <a:off x="10668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51816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19200"/>
                <a:ext cx="8458200" cy="4876800"/>
              </a:xfrm>
            </p:spPr>
            <p:txBody>
              <a:bodyPr/>
              <a:lstStyle/>
              <a:p>
                <a:pPr>
                  <a:lnSpc>
                    <a:spcPct val="80000"/>
                  </a:lnSpc>
                  <a:spcBef>
                    <a:spcPts val="200"/>
                  </a:spcBef>
                </a:pPr>
                <a:r>
                  <a:rPr lang="en-US" sz="2000" dirty="0">
                    <a:sym typeface="Symbol" pitchFamily="18" charset="2"/>
                  </a:rPr>
                  <a:t>Z</a:t>
                </a:r>
                <a:r>
                  <a:rPr lang="en-US" sz="2000" baseline="-25000" dirty="0">
                    <a:sym typeface="Symbol" pitchFamily="18" charset="2"/>
                  </a:rPr>
                  <a:t>n</a:t>
                </a:r>
                <a:r>
                  <a:rPr lang="en-US" sz="2000" dirty="0">
                    <a:sym typeface="Symbol" pitchFamily="18" charset="2"/>
                  </a:rPr>
                  <a:t>* ={0&lt;x&lt;n: (</a:t>
                </a:r>
                <a:r>
                  <a:rPr lang="en-US" sz="2000" dirty="0" err="1">
                    <a:sym typeface="Symbol" pitchFamily="18" charset="2"/>
                  </a:rPr>
                  <a:t>x,n</a:t>
                </a:r>
                <a:r>
                  <a:rPr lang="en-US" sz="2000" dirty="0">
                    <a:sym typeface="Symbol" pitchFamily="18" charset="2"/>
                  </a:rPr>
                  <a:t>)=1}.   </a:t>
                </a:r>
              </a:p>
              <a:p>
                <a:pPr>
                  <a:lnSpc>
                    <a:spcPct val="80000"/>
                  </a:lnSpc>
                  <a:spcBef>
                    <a:spcPts val="200"/>
                  </a:spcBef>
                </a:pPr>
                <a:r>
                  <a:rPr lang="en-US" sz="2000" dirty="0">
                    <a:sym typeface="Symbol" pitchFamily="18" charset="2"/>
                  </a:rPr>
                  <a:t>Z</a:t>
                </a:r>
                <a:r>
                  <a:rPr lang="en-US" sz="2000" baseline="-25000" dirty="0">
                    <a:sym typeface="Symbol" pitchFamily="18" charset="2"/>
                  </a:rPr>
                  <a:t>n</a:t>
                </a:r>
                <a:r>
                  <a:rPr lang="en-US" sz="2000" dirty="0">
                    <a:sym typeface="Symbol" pitchFamily="18" charset="2"/>
                  </a:rPr>
                  <a:t>* is a multiplicative group:</a:t>
                </a:r>
              </a:p>
              <a:p>
                <a:pPr lvl="1">
                  <a:lnSpc>
                    <a:spcPct val="80000"/>
                  </a:lnSpc>
                  <a:spcBef>
                    <a:spcPts val="200"/>
                  </a:spcBef>
                  <a:buNone/>
                </a:pPr>
                <a:r>
                  <a:rPr lang="en-US" sz="2000" dirty="0">
                    <a:sym typeface="Symbol" pitchFamily="18" charset="2"/>
                  </a:rPr>
                  <a:t>Proof: x, y </a:t>
                </a:r>
                <a:r>
                  <a:rPr lang="en-US" sz="2000" dirty="0">
                    <a:latin typeface="Math1Mono" charset="2"/>
                    <a:cs typeface="Math1Mono" charset="2"/>
                    <a:sym typeface="Symbol" pitchFamily="18" charset="2"/>
                  </a:rPr>
                  <a:t>𝝴</a:t>
                </a:r>
                <a:r>
                  <a:rPr lang="en-US" sz="2000" dirty="0">
                    <a:sym typeface="Symbol" pitchFamily="18" charset="2"/>
                  </a:rPr>
                  <a:t> Z</a:t>
                </a:r>
                <a:r>
                  <a:rPr lang="en-US" sz="2000" baseline="-25000" dirty="0">
                    <a:sym typeface="Symbol" pitchFamily="18" charset="2"/>
                  </a:rPr>
                  <a:t>n</a:t>
                </a:r>
                <a:r>
                  <a:rPr lang="en-US" sz="2000" dirty="0">
                    <a:sym typeface="Symbol" pitchFamily="18" charset="2"/>
                  </a:rPr>
                  <a:t>* </a:t>
                </a:r>
                <a:r>
                  <a:rPr lang="en-US" sz="2000" dirty="0">
                    <a:sym typeface="Wingdings"/>
                  </a:rPr>
                  <a:t> (</a:t>
                </a:r>
                <a:r>
                  <a:rPr lang="en-US" sz="2000" dirty="0" err="1">
                    <a:sym typeface="Wingdings"/>
                  </a:rPr>
                  <a:t>x,n</a:t>
                </a:r>
                <a:r>
                  <a:rPr lang="en-US" sz="2000" dirty="0">
                    <a:sym typeface="Wingdings"/>
                  </a:rPr>
                  <a:t>)=(</a:t>
                </a:r>
                <a:r>
                  <a:rPr lang="en-US" sz="2000" dirty="0" err="1">
                    <a:sym typeface="Wingdings"/>
                  </a:rPr>
                  <a:t>y,n</a:t>
                </a:r>
                <a:r>
                  <a:rPr lang="en-US" sz="2000" dirty="0">
                    <a:sym typeface="Wingdings"/>
                  </a:rPr>
                  <a:t>)=1 so (</a:t>
                </a:r>
                <a:r>
                  <a:rPr lang="en-US" sz="2000" dirty="0" err="1">
                    <a:sym typeface="Wingdings"/>
                  </a:rPr>
                  <a:t>xy</a:t>
                </a:r>
                <a:r>
                  <a:rPr lang="en-US" sz="2000" dirty="0">
                    <a:sym typeface="Wingdings"/>
                  </a:rPr>
                  <a:t>, n)=1 and </a:t>
                </a:r>
                <a:r>
                  <a:rPr lang="en-US" sz="2000" dirty="0" err="1">
                    <a:sym typeface="Wingdings"/>
                  </a:rPr>
                  <a:t>xy</a:t>
                </a:r>
                <a:r>
                  <a:rPr lang="en-US" sz="2000" dirty="0">
                    <a:latin typeface="Math1Mono" charset="2"/>
                    <a:cs typeface="Math1Mono" charset="2"/>
                    <a:sym typeface="Symbol" pitchFamily="18" charset="2"/>
                  </a:rPr>
                  <a:t> 𝝴</a:t>
                </a:r>
                <a:r>
                  <a:rPr lang="en-US" sz="2000" dirty="0">
                    <a:sym typeface="Symbol" pitchFamily="18" charset="2"/>
                  </a:rPr>
                  <a:t> Z</a:t>
                </a:r>
                <a:r>
                  <a:rPr lang="en-US" sz="2000" baseline="-25000" dirty="0">
                    <a:sym typeface="Symbol" pitchFamily="18" charset="2"/>
                  </a:rPr>
                  <a:t>n</a:t>
                </a:r>
                <a:r>
                  <a:rPr lang="en-US" sz="2000" dirty="0">
                    <a:sym typeface="Symbol" pitchFamily="18" charset="2"/>
                  </a:rPr>
                  <a:t>*</a:t>
                </a:r>
                <a:r>
                  <a:rPr lang="en-US" sz="2000" dirty="0">
                    <a:sym typeface="Wingdings"/>
                  </a:rPr>
                  <a:t>.  </a:t>
                </a:r>
              </a:p>
              <a:p>
                <a:pPr lvl="1">
                  <a:lnSpc>
                    <a:spcPct val="80000"/>
                  </a:lnSpc>
                  <a:spcBef>
                    <a:spcPts val="200"/>
                  </a:spcBef>
                  <a:buNone/>
                </a:pPr>
                <a:r>
                  <a:rPr lang="en-US" sz="2000" dirty="0">
                    <a:sym typeface="Wingdings"/>
                  </a:rPr>
                  <a:t>If ax=ay (mod n), and </a:t>
                </a:r>
                <a:r>
                  <a:rPr lang="en-US" sz="2000" dirty="0" err="1">
                    <a:sym typeface="Wingdings"/>
                  </a:rPr>
                  <a:t>a,x,y</a:t>
                </a:r>
                <a:r>
                  <a:rPr lang="en-US" sz="2000" dirty="0">
                    <a:sym typeface="Wingdings"/>
                  </a:rPr>
                  <a:t> </a:t>
                </a:r>
                <a:r>
                  <a:rPr lang="en-US" sz="2000" dirty="0">
                    <a:latin typeface="Math1Mono" charset="2"/>
                    <a:cs typeface="Math1Mono" charset="2"/>
                    <a:sym typeface="Symbol" pitchFamily="18" charset="2"/>
                  </a:rPr>
                  <a:t>𝝴</a:t>
                </a:r>
                <a:r>
                  <a:rPr lang="en-US" sz="2000" dirty="0">
                    <a:sym typeface="Wingdings"/>
                  </a:rPr>
                  <a:t> </a:t>
                </a:r>
                <a:r>
                  <a:rPr lang="en-US" sz="2000" dirty="0">
                    <a:sym typeface="Symbol" pitchFamily="18" charset="2"/>
                  </a:rPr>
                  <a:t>Z</a:t>
                </a:r>
                <a:r>
                  <a:rPr lang="en-US" sz="2000" baseline="-25000" dirty="0">
                    <a:sym typeface="Symbol" pitchFamily="18" charset="2"/>
                  </a:rPr>
                  <a:t>n</a:t>
                </a:r>
                <a:r>
                  <a:rPr lang="en-US" sz="2000" dirty="0">
                    <a:sym typeface="Symbol" pitchFamily="18" charset="2"/>
                  </a:rPr>
                  <a:t>* then x=y since a(x-y)=</a:t>
                </a:r>
                <a:r>
                  <a:rPr lang="en-US" sz="2000" dirty="0" err="1">
                    <a:sym typeface="Symbol" pitchFamily="18" charset="2"/>
                  </a:rPr>
                  <a:t>kn</a:t>
                </a:r>
                <a:r>
                  <a:rPr lang="en-US" sz="2000" dirty="0">
                    <a:sym typeface="Symbol" pitchFamily="18" charset="2"/>
                  </a:rPr>
                  <a:t> and</a:t>
                </a:r>
              </a:p>
              <a:p>
                <a:pPr lvl="1">
                  <a:lnSpc>
                    <a:spcPct val="80000"/>
                  </a:lnSpc>
                  <a:spcBef>
                    <a:spcPts val="200"/>
                  </a:spcBef>
                  <a:buNone/>
                </a:pPr>
                <a:r>
                  <a:rPr lang="en-US" sz="2000" dirty="0">
                    <a:sym typeface="Symbol" pitchFamily="18" charset="2"/>
                  </a:rPr>
                  <a:t>(</a:t>
                </a:r>
                <a:r>
                  <a:rPr lang="en-US" sz="2000" dirty="0" err="1">
                    <a:sym typeface="Symbol" pitchFamily="18" charset="2"/>
                  </a:rPr>
                  <a:t>a,n</a:t>
                </a:r>
                <a:r>
                  <a:rPr lang="en-US" sz="2000" dirty="0">
                    <a:sym typeface="Symbol" pitchFamily="18" charset="2"/>
                  </a:rPr>
                  <a:t>)=1 </a:t>
                </a:r>
                <a:r>
                  <a:rPr lang="en-US" sz="2000" dirty="0">
                    <a:sym typeface="Wingdings"/>
                  </a:rPr>
                  <a:t> (x-y)|n so x=y (mod n).  Now, since </a:t>
                </a:r>
                <a:r>
                  <a:rPr lang="en-US" sz="2000" dirty="0">
                    <a:sym typeface="Symbol" pitchFamily="18" charset="2"/>
                  </a:rPr>
                  <a:t>Z</a:t>
                </a:r>
                <a:r>
                  <a:rPr lang="en-US" sz="2000" baseline="-25000" dirty="0">
                    <a:sym typeface="Symbol" pitchFamily="18" charset="2"/>
                  </a:rPr>
                  <a:t>n</a:t>
                </a:r>
                <a:r>
                  <a:rPr lang="en-US" sz="2000" dirty="0">
                    <a:sym typeface="Symbol" pitchFamily="18" charset="2"/>
                  </a:rPr>
                  <a:t>*</a:t>
                </a:r>
                <a:r>
                  <a:rPr lang="en-US" sz="2000" dirty="0">
                    <a:sym typeface="Wingdings"/>
                  </a:rPr>
                  <a:t> is finite, x</a:t>
                </a:r>
                <a:r>
                  <a:rPr lang="en-US" sz="2000" baseline="30000" dirty="0">
                    <a:sym typeface="Wingdings"/>
                  </a:rPr>
                  <a:t>i</a:t>
                </a:r>
                <a:r>
                  <a:rPr lang="en-US" sz="2000" dirty="0">
                    <a:sym typeface="Wingdings"/>
                  </a:rPr>
                  <a:t>=</a:t>
                </a:r>
                <a:r>
                  <a:rPr lang="en-US" sz="2000" dirty="0" err="1">
                    <a:sym typeface="Wingdings"/>
                  </a:rPr>
                  <a:t>x</a:t>
                </a:r>
                <a:r>
                  <a:rPr lang="en-US" sz="2000" baseline="30000" dirty="0" err="1">
                    <a:sym typeface="Wingdings"/>
                  </a:rPr>
                  <a:t>j</a:t>
                </a:r>
                <a:r>
                  <a:rPr lang="en-US" sz="2000" dirty="0">
                    <a:sym typeface="Wingdings"/>
                  </a:rPr>
                  <a:t> for</a:t>
                </a:r>
              </a:p>
              <a:p>
                <a:pPr lvl="1">
                  <a:lnSpc>
                    <a:spcPct val="80000"/>
                  </a:lnSpc>
                  <a:spcBef>
                    <a:spcPts val="200"/>
                  </a:spcBef>
                  <a:buNone/>
                </a:pPr>
                <a:r>
                  <a:rPr lang="en-US" sz="2000" dirty="0">
                    <a:sym typeface="Wingdings"/>
                  </a:rPr>
                  <a:t>some </a:t>
                </a:r>
                <a:r>
                  <a:rPr lang="en-US" sz="2000" dirty="0" err="1">
                    <a:sym typeface="Wingdings"/>
                  </a:rPr>
                  <a:t>i≠j</a:t>
                </a:r>
                <a:r>
                  <a:rPr lang="en-US" sz="2000" dirty="0">
                    <a:sym typeface="Wingdings"/>
                  </a:rPr>
                  <a:t>.  So </a:t>
                </a:r>
                <a:r>
                  <a:rPr lang="en-US" sz="2000" dirty="0" err="1">
                    <a:sym typeface="Wingdings"/>
                  </a:rPr>
                  <a:t>i</a:t>
                </a:r>
                <a:r>
                  <a:rPr lang="en-US" sz="2000" dirty="0">
                    <a:sym typeface="Wingdings"/>
                  </a:rPr>
                  <a:t>&gt;j, x</a:t>
                </a:r>
                <a:r>
                  <a:rPr lang="en-US" sz="2000" baseline="30000" dirty="0">
                    <a:sym typeface="Wingdings"/>
                  </a:rPr>
                  <a:t>(</a:t>
                </a:r>
                <a:r>
                  <a:rPr lang="en-US" sz="2000" baseline="30000" dirty="0" err="1">
                    <a:sym typeface="Wingdings"/>
                  </a:rPr>
                  <a:t>i</a:t>
                </a:r>
                <a:r>
                  <a:rPr lang="en-US" sz="2000" baseline="30000" dirty="0">
                    <a:sym typeface="Wingdings"/>
                  </a:rPr>
                  <a:t>-j)</a:t>
                </a:r>
                <a:r>
                  <a:rPr lang="en-US" sz="2000" dirty="0">
                    <a:sym typeface="Wingdings"/>
                  </a:rPr>
                  <a:t>=1 (mod n) by the cancellation property and</a:t>
                </a:r>
              </a:p>
              <a:p>
                <a:pPr lvl="1">
                  <a:lnSpc>
                    <a:spcPct val="80000"/>
                  </a:lnSpc>
                  <a:spcBef>
                    <a:spcPts val="200"/>
                  </a:spcBef>
                  <a:buNone/>
                </a:pPr>
                <a:r>
                  <a:rPr lang="en-US" sz="2000" dirty="0">
                    <a:sym typeface="Wingdings"/>
                  </a:rPr>
                  <a:t>Thus xx</a:t>
                </a:r>
                <a:r>
                  <a:rPr lang="en-US" sz="2000" baseline="30000" dirty="0">
                    <a:sym typeface="Wingdings"/>
                  </a:rPr>
                  <a:t>(i-j-1)</a:t>
                </a:r>
                <a:r>
                  <a:rPr lang="en-US" sz="2000" dirty="0">
                    <a:sym typeface="Wingdings"/>
                  </a:rPr>
                  <a:t>=1 (mod n) and x</a:t>
                </a:r>
                <a:r>
                  <a:rPr lang="en-US" sz="2000" baseline="30000" dirty="0">
                    <a:sym typeface="Wingdings"/>
                  </a:rPr>
                  <a:t>(i-j-1)</a:t>
                </a:r>
                <a:r>
                  <a:rPr lang="en-US" sz="2000" dirty="0">
                    <a:sym typeface="Wingdings"/>
                  </a:rPr>
                  <a:t> is the inverse of x.</a:t>
                </a:r>
                <a:endParaRPr lang="en-US" sz="2000" dirty="0">
                  <a:sym typeface="Symbol" pitchFamily="18" charset="2"/>
                </a:endParaRPr>
              </a:p>
              <a:p>
                <a:pPr>
                  <a:lnSpc>
                    <a:spcPct val="80000"/>
                  </a:lnSpc>
                  <a:spcBef>
                    <a:spcPts val="200"/>
                  </a:spcBef>
                </a:pPr>
                <a:r>
                  <a:rPr lang="en-US" sz="2400" dirty="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a:t>
                </a:r>
              </a:p>
              <a:p>
                <a:pPr>
                  <a:lnSpc>
                    <a:spcPct val="80000"/>
                  </a:lnSpc>
                  <a:spcBef>
                    <a:spcPts val="200"/>
                  </a:spcBef>
                </a:pPr>
                <a:r>
                  <a:rPr lang="en-US" sz="2000" dirty="0">
                    <a:sym typeface="Symbol" pitchFamily="18" charset="2"/>
                  </a:rPr>
                  <a:t>If a</a:t>
                </a:r>
                <a:r>
                  <a:rPr lang="en-US" sz="2000" dirty="0">
                    <a:latin typeface="Math1Mono" charset="2"/>
                    <a:cs typeface="Math1Mono" charset="2"/>
                    <a:sym typeface="Symbol" pitchFamily="18" charset="2"/>
                  </a:rPr>
                  <a:t> 𝝴 </a:t>
                </a:r>
                <a:r>
                  <a:rPr lang="en-US" sz="2000" dirty="0">
                    <a:sym typeface="Symbol" pitchFamily="18" charset="2"/>
                  </a:rPr>
                  <a:t>Z</a:t>
                </a:r>
                <a:r>
                  <a:rPr lang="en-US" sz="2000" baseline="-25000" dirty="0">
                    <a:sym typeface="Symbol" pitchFamily="18" charset="2"/>
                  </a:rPr>
                  <a:t>n</a:t>
                </a:r>
                <a:r>
                  <a:rPr lang="en-US" sz="2000" dirty="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sym typeface="Symbol" pitchFamily="18" charset="2"/>
                  </a:rPr>
                  <a:t> and this is just Wilson’s theorem.</a:t>
                </a:r>
              </a:p>
              <a:p>
                <a:pPr>
                  <a:lnSpc>
                    <a:spcPct val="80000"/>
                  </a:lnSpc>
                  <a:spcBef>
                    <a:spcPts val="200"/>
                  </a:spcBef>
                </a:pPr>
                <a:r>
                  <a:rPr lang="en-US" sz="2000" dirty="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a:t>
                </a:r>
              </a:p>
              <a:p>
                <a:pPr>
                  <a:lnSpc>
                    <a:spcPct val="80000"/>
                  </a:lnSpc>
                  <a:spcBef>
                    <a:spcPts val="200"/>
                  </a:spcBef>
                </a:pPr>
                <a:r>
                  <a:rPr lang="en-US" sz="1800" dirty="0">
                    <a:sym typeface="Symbol" pitchFamily="18" charset="2"/>
                  </a:rPr>
                  <a:t>Proof:  Since (</a:t>
                </a:r>
                <a:r>
                  <a:rPr lang="en-US" sz="1800" dirty="0" err="1">
                    <a:sym typeface="Symbol" pitchFamily="18" charset="2"/>
                  </a:rPr>
                  <a:t>a,b</a:t>
                </a:r>
                <a:r>
                  <a:rPr lang="en-US" sz="1800" dirty="0">
                    <a:sym typeface="Symbol" pitchFamily="18" charset="2"/>
                  </a:rPr>
                  <a:t>)=1, ∃</a:t>
                </a:r>
                <a:r>
                  <a:rPr lang="en-US" sz="1800" dirty="0" err="1">
                    <a:sym typeface="Symbol" pitchFamily="18" charset="2"/>
                  </a:rPr>
                  <a:t>x,y</a:t>
                </a:r>
                <a:r>
                  <a:rPr lang="en-US" sz="1800" dirty="0">
                    <a:latin typeface="Math1Mono" charset="2"/>
                    <a:cs typeface="Math1Mono" charset="2"/>
                    <a:sym typeface="Symbol" pitchFamily="18" charset="2"/>
                  </a:rPr>
                  <a:t> 𝝴 </a:t>
                </a:r>
                <a:r>
                  <a:rPr lang="en-US" sz="1800" dirty="0">
                    <a:sym typeface="Symbol" pitchFamily="18" charset="2"/>
                  </a:rPr>
                  <a:t>Z: </a:t>
                </a:r>
                <a:r>
                  <a:rPr lang="en-US" sz="1800" dirty="0" err="1">
                    <a:sym typeface="Symbol" pitchFamily="18" charset="2"/>
                  </a:rPr>
                  <a:t>ax+by</a:t>
                </a:r>
                <a:r>
                  <a:rPr lang="en-US" sz="1800" dirty="0">
                    <a:sym typeface="Symbol" pitchFamily="18" charset="2"/>
                  </a:rPr>
                  <a:t>=1.  Suppose (</a:t>
                </a:r>
                <a:r>
                  <a:rPr lang="en-US" sz="1800" dirty="0" err="1">
                    <a:sym typeface="Symbol" pitchFamily="18" charset="2"/>
                  </a:rPr>
                  <a:t>a</a:t>
                </a:r>
                <a:r>
                  <a:rPr lang="en-US" sz="1800" baseline="-25000" dirty="0" err="1">
                    <a:sym typeface="Symbol" pitchFamily="18" charset="2"/>
                  </a:rPr>
                  <a:t>i</a:t>
                </a:r>
                <a:r>
                  <a:rPr lang="en-US" sz="1800" dirty="0" err="1">
                    <a:sym typeface="Symbol" pitchFamily="18" charset="2"/>
                  </a:rPr>
                  <a:t>,a</a:t>
                </a:r>
                <a:r>
                  <a:rPr lang="en-US" sz="1800" dirty="0">
                    <a:sym typeface="Symbol" pitchFamily="18" charset="2"/>
                  </a:rPr>
                  <a:t>)=1 and (</a:t>
                </a:r>
                <a:r>
                  <a:rPr lang="en-US" sz="1800" dirty="0" err="1">
                    <a:sym typeface="Symbol" pitchFamily="18" charset="2"/>
                  </a:rPr>
                  <a:t>b</a:t>
                </a:r>
                <a:r>
                  <a:rPr lang="en-US" sz="1800" baseline="-25000" dirty="0" err="1">
                    <a:sym typeface="Symbol" pitchFamily="18" charset="2"/>
                  </a:rPr>
                  <a:t>j</a:t>
                </a:r>
                <a:r>
                  <a:rPr lang="en-US" sz="1800" dirty="0">
                    <a:sym typeface="Symbol" pitchFamily="18" charset="2"/>
                  </a:rPr>
                  <a:t>, b)=1,</a:t>
                </a:r>
              </a:p>
              <a:p>
                <a:pPr>
                  <a:lnSpc>
                    <a:spcPct val="80000"/>
                  </a:lnSpc>
                  <a:spcBef>
                    <a:spcPts val="200"/>
                  </a:spcBef>
                  <a:buNone/>
                </a:pPr>
                <a:r>
                  <a:rPr lang="en-US" sz="1800" dirty="0">
                    <a:sym typeface="Symbol" pitchFamily="18" charset="2"/>
                  </a:rPr>
                  <a:t>        put </a:t>
                </a:r>
                <a:r>
                  <a:rPr lang="en-US" sz="1800" dirty="0" err="1">
                    <a:sym typeface="Symbol" pitchFamily="18" charset="2"/>
                  </a:rPr>
                  <a:t>t</a:t>
                </a:r>
                <a:r>
                  <a:rPr lang="en-US" sz="1800" baseline="-25000" dirty="0" err="1">
                    <a:sym typeface="Symbol" pitchFamily="18" charset="2"/>
                  </a:rPr>
                  <a:t>ij</a:t>
                </a:r>
                <a:r>
                  <a:rPr lang="en-US" sz="1800" dirty="0">
                    <a:sym typeface="Symbol" pitchFamily="18" charset="2"/>
                  </a:rPr>
                  <a:t>= </a:t>
                </a:r>
                <a:r>
                  <a:rPr lang="en-US" sz="1800" dirty="0" err="1">
                    <a:sym typeface="Symbol" pitchFamily="18" charset="2"/>
                  </a:rPr>
                  <a:t>b</a:t>
                </a:r>
                <a:r>
                  <a:rPr lang="en-US" sz="1800" baseline="-25000" dirty="0" err="1">
                    <a:sym typeface="Symbol" pitchFamily="18" charset="2"/>
                  </a:rPr>
                  <a:t>i</a:t>
                </a:r>
                <a:r>
                  <a:rPr lang="en-US" sz="1800" dirty="0" err="1">
                    <a:sym typeface="Symbol" pitchFamily="18" charset="2"/>
                  </a:rPr>
                  <a:t>ax+a</a:t>
                </a:r>
                <a:r>
                  <a:rPr lang="en-US" sz="1800" baseline="-25000" dirty="0" err="1">
                    <a:sym typeface="Symbol" pitchFamily="18" charset="2"/>
                  </a:rPr>
                  <a:t>i</a:t>
                </a:r>
                <a:r>
                  <a:rPr lang="en-US" sz="1800" dirty="0" err="1">
                    <a:sym typeface="Symbol" pitchFamily="18" charset="2"/>
                  </a:rPr>
                  <a:t>by</a:t>
                </a:r>
                <a:r>
                  <a:rPr lang="en-US" sz="1800" dirty="0">
                    <a:sym typeface="Symbol" pitchFamily="18" charset="2"/>
                  </a:rPr>
                  <a:t>.  </a:t>
                </a:r>
                <a:r>
                  <a:rPr lang="en-US" sz="1800" dirty="0" err="1">
                    <a:sym typeface="Symbol" pitchFamily="18" charset="2"/>
                  </a:rPr>
                  <a:t>t</a:t>
                </a:r>
                <a:r>
                  <a:rPr lang="en-US" sz="1800" baseline="-25000" dirty="0" err="1">
                    <a:sym typeface="Symbol" pitchFamily="18" charset="2"/>
                  </a:rPr>
                  <a:t>ij</a:t>
                </a:r>
                <a:r>
                  <a:rPr lang="en-US" sz="1800" dirty="0">
                    <a:sym typeface="Symbol" pitchFamily="18" charset="2"/>
                  </a:rPr>
                  <a:t>= a</a:t>
                </a:r>
                <a:r>
                  <a:rPr lang="en-US" sz="1800" baseline="-25000" dirty="0">
                    <a:sym typeface="Symbol" pitchFamily="18" charset="2"/>
                  </a:rPr>
                  <a:t>i </a:t>
                </a:r>
                <a:r>
                  <a:rPr lang="en-US" sz="1800" dirty="0">
                    <a:sym typeface="Symbol" pitchFamily="18" charset="2"/>
                  </a:rPr>
                  <a:t>(mod a) and </a:t>
                </a:r>
                <a:r>
                  <a:rPr lang="en-US" sz="1800" dirty="0" err="1">
                    <a:sym typeface="Symbol" pitchFamily="18" charset="2"/>
                  </a:rPr>
                  <a:t>t</a:t>
                </a:r>
                <a:r>
                  <a:rPr lang="en-US" sz="1800" baseline="-25000" dirty="0" err="1">
                    <a:sym typeface="Symbol" pitchFamily="18" charset="2"/>
                  </a:rPr>
                  <a:t>ij</a:t>
                </a:r>
                <a:r>
                  <a:rPr lang="en-US" sz="1800" dirty="0">
                    <a:sym typeface="Symbol" pitchFamily="18" charset="2"/>
                  </a:rPr>
                  <a:t>= </a:t>
                </a:r>
                <a:r>
                  <a:rPr lang="en-US" sz="1800" dirty="0" err="1">
                    <a:sym typeface="Symbol" pitchFamily="18" charset="2"/>
                  </a:rPr>
                  <a:t>b</a:t>
                </a:r>
                <a:r>
                  <a:rPr lang="en-US" sz="1800" baseline="-25000" dirty="0" err="1">
                    <a:sym typeface="Symbol" pitchFamily="18" charset="2"/>
                  </a:rPr>
                  <a:t>j</a:t>
                </a:r>
                <a:r>
                  <a:rPr lang="en-US" sz="1800" baseline="-25000" dirty="0">
                    <a:sym typeface="Symbol" pitchFamily="18" charset="2"/>
                  </a:rPr>
                  <a:t> </a:t>
                </a:r>
                <a:r>
                  <a:rPr lang="en-US" sz="1800" dirty="0">
                    <a:sym typeface="Symbol" pitchFamily="18" charset="2"/>
                  </a:rPr>
                  <a:t>(mod b).  By the CRT, </a:t>
                </a:r>
                <a:r>
                  <a:rPr lang="en-US" sz="1800" dirty="0" err="1">
                    <a:sym typeface="Symbol" pitchFamily="18" charset="2"/>
                  </a:rPr>
                  <a:t>t</a:t>
                </a:r>
                <a:r>
                  <a:rPr lang="en-US" sz="1800" baseline="-25000" dirty="0" err="1">
                    <a:sym typeface="Symbol" pitchFamily="18" charset="2"/>
                  </a:rPr>
                  <a:t>ij</a:t>
                </a:r>
                <a:r>
                  <a:rPr lang="en-US" sz="1800" dirty="0">
                    <a:sym typeface="Symbol" pitchFamily="18" charset="2"/>
                  </a:rPr>
                  <a:t> is unique</a:t>
                </a:r>
              </a:p>
              <a:p>
                <a:pPr>
                  <a:lnSpc>
                    <a:spcPct val="80000"/>
                  </a:lnSpc>
                  <a:spcBef>
                    <a:spcPts val="200"/>
                  </a:spcBef>
                  <a:buNone/>
                </a:pPr>
                <a:r>
                  <a:rPr lang="en-US" sz="1800" dirty="0">
                    <a:sym typeface="Symbol" pitchFamily="18" charset="2"/>
                  </a:rPr>
                  <a:t>        mod ab and further,  (</a:t>
                </a:r>
                <a:r>
                  <a:rPr lang="en-US" sz="1800" dirty="0" err="1">
                    <a:sym typeface="Symbol" pitchFamily="18" charset="2"/>
                  </a:rPr>
                  <a:t>t</a:t>
                </a:r>
                <a:r>
                  <a:rPr lang="en-US" sz="1800" baseline="-25000" dirty="0" err="1">
                    <a:sym typeface="Symbol" pitchFamily="18" charset="2"/>
                  </a:rPr>
                  <a:t>ij</a:t>
                </a:r>
                <a:r>
                  <a:rPr lang="en-US" sz="1800" dirty="0" err="1">
                    <a:sym typeface="Symbol" pitchFamily="18" charset="2"/>
                  </a:rPr>
                  <a:t>,a</a:t>
                </a:r>
                <a:r>
                  <a:rPr lang="en-US" sz="1800" dirty="0">
                    <a:sym typeface="Symbol" pitchFamily="18" charset="2"/>
                  </a:rPr>
                  <a:t>)=1=(</a:t>
                </a:r>
                <a:r>
                  <a:rPr lang="en-US" sz="1800" dirty="0" err="1">
                    <a:sym typeface="Symbol" pitchFamily="18" charset="2"/>
                  </a:rPr>
                  <a:t>t</a:t>
                </a:r>
                <a:r>
                  <a:rPr lang="en-US" sz="1800" baseline="-25000" dirty="0" err="1">
                    <a:sym typeface="Symbol" pitchFamily="18" charset="2"/>
                  </a:rPr>
                  <a:t>ij</a:t>
                </a:r>
                <a:r>
                  <a:rPr lang="en-US" sz="1800" dirty="0">
                    <a:sym typeface="Symbol" pitchFamily="18" charset="2"/>
                  </a:rPr>
                  <a:t>, b).  There are </a:t>
                </a:r>
                <a:r>
                  <a:rPr lang="en-US" sz="1800" dirty="0">
                    <a:latin typeface="Math1Mono"/>
                    <a:sym typeface="Symbol" pitchFamily="18" charset="2"/>
                  </a:rPr>
                  <a:t>f</a:t>
                </a:r>
                <a:r>
                  <a:rPr lang="en-US" sz="1800" dirty="0">
                    <a:sym typeface="Symbol" pitchFamily="18" charset="2"/>
                  </a:rPr>
                  <a:t>(a)</a:t>
                </a:r>
                <a:r>
                  <a:rPr lang="en-US" sz="1800" dirty="0">
                    <a:latin typeface="Math1Mono"/>
                    <a:sym typeface="Symbol" pitchFamily="18" charset="2"/>
                  </a:rPr>
                  <a:t>f</a:t>
                </a:r>
                <a:r>
                  <a:rPr lang="en-US" sz="1800" dirty="0">
                    <a:sym typeface="Symbol" pitchFamily="18" charset="2"/>
                  </a:rPr>
                  <a:t>(b)  such </a:t>
                </a:r>
                <a:r>
                  <a:rPr lang="en-US" sz="1800" dirty="0" err="1">
                    <a:sym typeface="Symbol" pitchFamily="18" charset="2"/>
                  </a:rPr>
                  <a:t>t</a:t>
                </a:r>
                <a:r>
                  <a:rPr lang="en-US" sz="1800" baseline="-25000" dirty="0" err="1">
                    <a:sym typeface="Symbol" pitchFamily="18" charset="2"/>
                  </a:rPr>
                  <a:t>ij</a:t>
                </a:r>
                <a:r>
                  <a:rPr lang="en-US" sz="1800" dirty="0">
                    <a:sym typeface="Symbol" pitchFamily="18" charset="2"/>
                  </a:rPr>
                  <a:t>  so </a:t>
                </a:r>
              </a:p>
              <a:p>
                <a:pPr>
                  <a:lnSpc>
                    <a:spcPct val="80000"/>
                  </a:lnSpc>
                  <a:spcBef>
                    <a:spcPts val="200"/>
                  </a:spcBef>
                  <a:buNone/>
                </a:pPr>
                <a:r>
                  <a:rPr lang="en-US" sz="1800" dirty="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19200"/>
                <a:ext cx="8458200" cy="4876800"/>
              </a:xfrm>
              <a:blipFill>
                <a:blip r:embed="rId3"/>
                <a:stretch>
                  <a:fillRect l="-1051" t="-1823"/>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xmlns:a14="http://schemas.microsoft.com/office/drawing/2010/main">
        <mc:Choice Requires="a14">
          <p:sp>
            <p:nvSpPr>
              <p:cNvPr id="30725" name="Rectangle 3"/>
              <p:cNvSpPr>
                <a:spLocks noGrp="1" noChangeArrowheads="1"/>
              </p:cNvSpPr>
              <p:nvPr>
                <p:ph type="body" idx="1"/>
              </p:nvPr>
            </p:nvSpPr>
            <p:spPr>
              <a:xfrm>
                <a:off x="457200" y="1752600"/>
                <a:ext cx="8305800" cy="41148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ea typeface="Cambria Math" panose="02040503050406030204" pitchFamily="18" charset="0"/>
                </a:endParaRPr>
              </a:p>
              <a:p>
                <a:pPr marL="342900" lvl="1" indent="-342900">
                  <a:lnSpc>
                    <a:spcPct val="80000"/>
                  </a:lnSpc>
                  <a:spcBef>
                    <a:spcPts val="200"/>
                  </a:spcBef>
                  <a:buFontTx/>
                  <a:buChar char="•"/>
                </a:pPr>
                <a:r>
                  <a:rPr lang="en-US" sz="2000" b="0" dirty="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Math1Mono"/>
                    <a:sym typeface="Symbol" pitchFamily="18" charset="2"/>
                  </a:rPr>
                  <a:t>) </a:t>
                </a:r>
              </a:p>
              <a:p>
                <a:pPr marL="400050" lvl="2" indent="0">
                  <a:lnSpc>
                    <a:spcPct val="80000"/>
                  </a:lnSpc>
                  <a:spcBef>
                    <a:spcPts val="200"/>
                  </a:spcBef>
                  <a:buNone/>
                </a:pPr>
                <a:r>
                  <a:rPr lang="en-US" sz="2000" dirty="0">
                    <a:sym typeface="Symbol" pitchFamily="18" charset="2"/>
                  </a:rPr>
                  <a:t>Proof: </a:t>
                </a:r>
                <a:r>
                  <a:rPr lang="en-US" sz="2000" dirty="0">
                    <a:latin typeface="Math1Mono" charset="2"/>
                    <a:cs typeface="Math1Mono" charset="2"/>
                  </a:rPr>
                  <a:t>f</a:t>
                </a:r>
                <a:r>
                  <a:rPr lang="en-US" sz="2000" dirty="0"/>
                  <a:t>(n)= </a:t>
                </a:r>
                <a:r>
                  <a:rPr lang="en-US" sz="2000" dirty="0">
                    <a:latin typeface="Math1Mono" charset="2"/>
                    <a:cs typeface="Math1Mono" charset="2"/>
                  </a:rPr>
                  <a:t>f</a:t>
                </a:r>
                <a:r>
                  <a:rPr lang="en-US" sz="2000" dirty="0"/>
                  <a:t>(</a:t>
                </a:r>
                <a:r>
                  <a:rPr lang="en-US" sz="2000" b="1" dirty="0">
                    <a:latin typeface="Math1Mono" charset="2"/>
                    <a:cs typeface="Math1Mono" charset="2"/>
                    <a:sym typeface="Symbol" pitchFamily="18" charset="2"/>
                  </a:rPr>
                  <a:t>∏</a:t>
                </a:r>
                <a:r>
                  <a:rPr lang="en-US" sz="2000" baseline="-25000" dirty="0" err="1">
                    <a:sym typeface="Symbol" pitchFamily="18" charset="2"/>
                  </a:rPr>
                  <a:t>i</a:t>
                </a:r>
                <a:r>
                  <a:rPr lang="en-US" sz="2000" baseline="-25000" dirty="0">
                    <a:sym typeface="Symbol" pitchFamily="18" charset="2"/>
                  </a:rPr>
                  <a:t>=1</a:t>
                </a:r>
                <a:r>
                  <a:rPr lang="en-US" sz="2000" baseline="30000" dirty="0">
                    <a:sym typeface="Symbol" pitchFamily="18" charset="2"/>
                  </a:rPr>
                  <a:t>k</a:t>
                </a:r>
                <a:r>
                  <a:rPr lang="en-US" sz="2000" dirty="0">
                    <a:sym typeface="Symbol" pitchFamily="18" charset="2"/>
                  </a:rPr>
                  <a:t> p</a:t>
                </a:r>
                <a:r>
                  <a:rPr lang="en-US" sz="2000" baseline="-25000" dirty="0">
                    <a:sym typeface="Symbol" pitchFamily="18" charset="2"/>
                  </a:rPr>
                  <a:t>i</a:t>
                </a:r>
                <a:r>
                  <a:rPr lang="en-US" sz="2000" baseline="30000" dirty="0">
                    <a:sym typeface="Symbol" pitchFamily="18" charset="2"/>
                  </a:rPr>
                  <a:t>e[</a:t>
                </a:r>
                <a:r>
                  <a:rPr lang="en-US" sz="2000" baseline="30000" dirty="0" err="1">
                    <a:sym typeface="Symbol" pitchFamily="18" charset="2"/>
                  </a:rPr>
                  <a:t>i</a:t>
                </a:r>
                <a:r>
                  <a:rPr lang="en-US" sz="2000" baseline="30000" dirty="0">
                    <a:sym typeface="Symbol" pitchFamily="18" charset="2"/>
                  </a:rPr>
                  <a:t>]</a:t>
                </a:r>
                <a:r>
                  <a:rPr lang="en-US" sz="2000" dirty="0"/>
                  <a:t>)= </a:t>
                </a:r>
                <a:r>
                  <a:rPr lang="en-US" sz="2000" b="1" dirty="0">
                    <a:latin typeface="Math1Mono" charset="2"/>
                    <a:cs typeface="Math1Mono" charset="2"/>
                    <a:sym typeface="Symbol" pitchFamily="18" charset="2"/>
                  </a:rPr>
                  <a:t>∏</a:t>
                </a:r>
                <a:r>
                  <a:rPr lang="en-US" sz="2000" baseline="-25000" dirty="0" err="1">
                    <a:sym typeface="Symbol" pitchFamily="18" charset="2"/>
                  </a:rPr>
                  <a:t>i</a:t>
                </a:r>
                <a:r>
                  <a:rPr lang="en-US" sz="2000" baseline="-25000" dirty="0">
                    <a:sym typeface="Symbol" pitchFamily="18" charset="2"/>
                  </a:rPr>
                  <a:t>=1</a:t>
                </a:r>
                <a:r>
                  <a:rPr lang="en-US" sz="2000" baseline="30000" dirty="0">
                    <a:sym typeface="Symbol" pitchFamily="18" charset="2"/>
                  </a:rPr>
                  <a:t>k</a:t>
                </a:r>
                <a:r>
                  <a:rPr lang="en-US" sz="2000" dirty="0">
                    <a:sym typeface="Symbol" pitchFamily="18" charset="2"/>
                  </a:rPr>
                  <a:t> </a:t>
                </a:r>
                <a:r>
                  <a:rPr lang="en-US" sz="2000" dirty="0">
                    <a:latin typeface="Math1Mono" charset="2"/>
                    <a:cs typeface="Math1Mono" charset="2"/>
                  </a:rPr>
                  <a:t>f</a:t>
                </a:r>
                <a:r>
                  <a:rPr lang="en-US" sz="2000" dirty="0"/>
                  <a:t>(</a:t>
                </a:r>
                <a:r>
                  <a:rPr lang="en-US" sz="2000" dirty="0">
                    <a:sym typeface="Symbol" pitchFamily="18" charset="2"/>
                  </a:rPr>
                  <a:t>p</a:t>
                </a:r>
                <a:r>
                  <a:rPr lang="en-US" sz="2000" baseline="-25000" dirty="0">
                    <a:sym typeface="Symbol" pitchFamily="18" charset="2"/>
                  </a:rPr>
                  <a:t>i</a:t>
                </a:r>
                <a:r>
                  <a:rPr lang="en-US" sz="2000" baseline="30000" dirty="0">
                    <a:sym typeface="Symbol" pitchFamily="18" charset="2"/>
                  </a:rPr>
                  <a:t>e[</a:t>
                </a:r>
                <a:r>
                  <a:rPr lang="en-US" sz="2000" baseline="30000" dirty="0" err="1">
                    <a:sym typeface="Symbol" pitchFamily="18" charset="2"/>
                  </a:rPr>
                  <a:t>i</a:t>
                </a:r>
                <a:r>
                  <a:rPr lang="en-US" sz="2000" baseline="30000" dirty="0">
                    <a:sym typeface="Symbol" pitchFamily="18" charset="2"/>
                  </a:rPr>
                  <a:t>]</a:t>
                </a:r>
                <a:r>
                  <a:rPr lang="en-US" sz="2000" dirty="0"/>
                  <a:t>)= </a:t>
                </a:r>
                <a:r>
                  <a:rPr lang="en-US" sz="2000" b="1" dirty="0">
                    <a:latin typeface="Math1Mono" charset="2"/>
                    <a:cs typeface="Math1Mono" charset="2"/>
                    <a:sym typeface="Symbol" pitchFamily="18" charset="2"/>
                  </a:rPr>
                  <a:t>∏</a:t>
                </a:r>
                <a:r>
                  <a:rPr lang="en-US" sz="2000" baseline="-25000" dirty="0" err="1">
                    <a:sym typeface="Symbol" pitchFamily="18" charset="2"/>
                  </a:rPr>
                  <a:t>i</a:t>
                </a:r>
                <a:r>
                  <a:rPr lang="en-US" sz="2000" baseline="-25000" dirty="0">
                    <a:sym typeface="Symbol" pitchFamily="18" charset="2"/>
                  </a:rPr>
                  <a:t>=1</a:t>
                </a:r>
                <a:r>
                  <a:rPr lang="en-US" sz="2000" baseline="30000" dirty="0">
                    <a:sym typeface="Symbol" pitchFamily="18" charset="2"/>
                  </a:rPr>
                  <a:t>k</a:t>
                </a:r>
                <a:r>
                  <a:rPr lang="en-US" sz="2000" dirty="0">
                    <a:sym typeface="Symbol" pitchFamily="18" charset="2"/>
                  </a:rPr>
                  <a:t> (p</a:t>
                </a:r>
                <a:r>
                  <a:rPr lang="en-US" sz="2000" baseline="-25000" dirty="0">
                    <a:sym typeface="Symbol" pitchFamily="18" charset="2"/>
                  </a:rPr>
                  <a:t>i</a:t>
                </a:r>
                <a:r>
                  <a:rPr lang="en-US" sz="2000" dirty="0">
                    <a:sym typeface="Symbol" pitchFamily="18" charset="2"/>
                  </a:rPr>
                  <a:t>-1)p</a:t>
                </a:r>
                <a:r>
                  <a:rPr lang="en-US" sz="2000" baseline="-25000" dirty="0">
                    <a:sym typeface="Symbol" pitchFamily="18" charset="2"/>
                  </a:rPr>
                  <a:t>i</a:t>
                </a:r>
                <a:r>
                  <a:rPr lang="en-US" sz="2000" baseline="30000" dirty="0">
                    <a:sym typeface="Symbol" pitchFamily="18" charset="2"/>
                  </a:rPr>
                  <a:t>e[</a:t>
                </a:r>
                <a:r>
                  <a:rPr lang="en-US" sz="2000" baseline="30000" dirty="0" err="1">
                    <a:sym typeface="Symbol" pitchFamily="18" charset="2"/>
                  </a:rPr>
                  <a:t>i</a:t>
                </a:r>
                <a:r>
                  <a:rPr lang="en-US" sz="2000" baseline="30000" dirty="0">
                    <a:sym typeface="Symbol" pitchFamily="18" charset="2"/>
                  </a:rPr>
                  <a:t>]-1</a:t>
                </a:r>
                <a:r>
                  <a:rPr lang="en-US" sz="2000" dirty="0"/>
                  <a:t> =</a:t>
                </a:r>
              </a:p>
              <a:p>
                <a:pPr lvl="1">
                  <a:lnSpc>
                    <a:spcPct val="80000"/>
                  </a:lnSpc>
                  <a:spcBef>
                    <a:spcPts val="200"/>
                  </a:spcBef>
                  <a:buNone/>
                </a:pPr>
                <a:r>
                  <a:rPr lang="en-US" sz="2000" dirty="0">
                    <a:sym typeface="Symbol" pitchFamily="18" charset="2"/>
                  </a:rPr>
                  <a:t>n </a:t>
                </a:r>
                <a:r>
                  <a:rPr lang="en-US" sz="2000" b="1" dirty="0">
                    <a:latin typeface="Math1Mono" charset="2"/>
                    <a:cs typeface="Math1Mono" charset="2"/>
                    <a:sym typeface="Symbol" pitchFamily="18" charset="2"/>
                  </a:rPr>
                  <a:t>P</a:t>
                </a:r>
                <a:r>
                  <a:rPr lang="en-US" sz="2000" baseline="-25000" dirty="0">
                    <a:sym typeface="Symbol" pitchFamily="18" charset="2"/>
                  </a:rPr>
                  <a:t>i=1</a:t>
                </a:r>
                <a:r>
                  <a:rPr lang="en-US" sz="2000" baseline="30000" dirty="0">
                    <a:sym typeface="Symbol" pitchFamily="18" charset="2"/>
                  </a:rPr>
                  <a:t>k</a:t>
                </a:r>
                <a:r>
                  <a:rPr lang="en-US" sz="2000" dirty="0">
                    <a:sym typeface="Symbol" pitchFamily="18" charset="2"/>
                  </a:rPr>
                  <a:t> (1-1/p</a:t>
                </a:r>
                <a:r>
                  <a:rPr lang="en-US" sz="2000" baseline="-25000" dirty="0">
                    <a:sym typeface="Symbol" pitchFamily="18" charset="2"/>
                  </a:rPr>
                  <a:t>i</a:t>
                </a:r>
                <a:r>
                  <a:rPr lang="en-US" sz="2000" dirty="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t>so (</a:t>
                </a:r>
                <a:r>
                  <a:rPr lang="en-US" sz="2000" dirty="0" err="1"/>
                  <a:t>a,n</a:t>
                </a:r>
                <a:r>
                  <a:rPr lang="en-US" sz="2000" dirty="0"/>
                  <a:t>)=1 </a:t>
                </a:r>
                <a:r>
                  <a:rPr lang="en-US" sz="2000" dirty="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p>
              <a:p>
                <a:pPr lvl="1">
                  <a:spcBef>
                    <a:spcPts val="200"/>
                  </a:spcBef>
                  <a:buNone/>
                </a:pPr>
                <a:r>
                  <a:rPr lang="en-US" sz="2000" dirty="0"/>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t> so by Lagrange’s Theorem the size of the subgroup generated by a which is the smallest integer |a|, such that </a:t>
                </a:r>
                <a:r>
                  <a:rPr lang="en-US" sz="2000" dirty="0" err="1"/>
                  <a:t>a</a:t>
                </a:r>
                <a:r>
                  <a:rPr lang="en-US" sz="2000" baseline="30000" dirty="0" err="1"/>
                  <a:t>|a</a:t>
                </a:r>
                <a:r>
                  <a:rPr lang="en-US" sz="2000" baseline="30000" dirty="0"/>
                  <a:t>|</a:t>
                </a:r>
                <a:r>
                  <a:rPr lang="en-US" sz="2000" dirty="0"/>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t>. As a result,                a</a:t>
                </a:r>
                <a:r>
                  <a:rPr lang="en-US" sz="2000" baseline="30000" dirty="0">
                    <a:latin typeface="Math1Mono" charset="2"/>
                    <a:cs typeface="Math1Mono" charset="2"/>
                  </a:rPr>
                  <a:t>f</a:t>
                </a:r>
                <a:r>
                  <a:rPr lang="en-US" sz="2000" baseline="30000" dirty="0"/>
                  <a:t>(n)</a:t>
                </a:r>
                <a:r>
                  <a:rPr lang="en-US" sz="2000" dirty="0"/>
                  <a:t>=</a:t>
                </a:r>
                <a:r>
                  <a:rPr lang="en-US" sz="2000" dirty="0" err="1"/>
                  <a:t>a</a:t>
                </a:r>
                <a:r>
                  <a:rPr lang="en-US" sz="2000" baseline="30000" dirty="0" err="1"/>
                  <a:t>|a|m</a:t>
                </a:r>
                <a:r>
                  <a:rPr lang="en-US" sz="2000" dirty="0"/>
                  <a:t>=1</a:t>
                </a:r>
                <a:r>
                  <a:rPr lang="en-US" sz="2000" baseline="30000" dirty="0"/>
                  <a:t>m</a:t>
                </a:r>
                <a:r>
                  <a:rPr lang="en-US" sz="2000" dirty="0"/>
                  <a:t>=1.</a:t>
                </a:r>
              </a:p>
              <a:p>
                <a:pPr lvl="1">
                  <a:buNone/>
                </a:pPr>
                <a:endParaRPr lang="en-US" sz="2000" dirty="0"/>
              </a:p>
            </p:txBody>
          </p:sp>
        </mc:Choice>
        <mc:Fallback xmlns="">
          <p:sp>
            <p:nvSpPr>
              <p:cNvPr id="30725" name="Rectangle 3"/>
              <p:cNvSpPr>
                <a:spLocks noGrp="1" noRot="1" noChangeAspect="1" noMove="1" noResize="1" noEditPoints="1" noAdjustHandles="1" noChangeArrowheads="1" noChangeShapeType="1" noTextEdit="1"/>
              </p:cNvSpPr>
              <p:nvPr>
                <p:ph type="body" idx="1"/>
              </p:nvPr>
            </p:nvSpPr>
            <p:spPr>
              <a:xfrm>
                <a:off x="457200" y="1752600"/>
                <a:ext cx="8305800" cy="4114800"/>
              </a:xfrm>
              <a:blipFill>
                <a:blip r:embed="rId2"/>
                <a:stretch>
                  <a:fillRect l="-612" t="-5231"/>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701800"/>
                <a:ext cx="8496300" cy="2489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with this property too.</a:t>
                </a:r>
              </a:p>
              <a:p>
                <a:pPr>
                  <a:lnSpc>
                    <a:spcPct val="80000"/>
                  </a:lnSpc>
                  <a:spcBef>
                    <a:spcPts val="200"/>
                  </a:spcBef>
                </a:pPr>
                <a:r>
                  <a:rPr lang="en-US" sz="2000" dirty="0">
                    <a:sym typeface="Symbol" pitchFamily="18" charset="2"/>
                  </a:rPr>
                  <a:t>Thus the multiplicative group may not be cyclic</a:t>
                </a:r>
              </a:p>
              <a:p>
                <a:pPr>
                  <a:lnSpc>
                    <a:spcPct val="80000"/>
                  </a:lnSpc>
                  <a:spcBef>
                    <a:spcPts val="200"/>
                  </a:spcBef>
                </a:pPr>
                <a:r>
                  <a:rPr lang="en-US" sz="2000" dirty="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sym typeface="Symbol" pitchFamily="18" charset="2"/>
                  </a:rPr>
                  <a:t>, but if </a:t>
                </a:r>
              </a:p>
              <a:p>
                <a:pPr lvl="1">
                  <a:lnSpc>
                    <a:spcPct val="80000"/>
                  </a:lnSpc>
                  <a:spcBef>
                    <a:spcPts val="200"/>
                  </a:spcBef>
                  <a:buNone/>
                </a:pPr>
                <a:r>
                  <a:rPr lang="en-US" sz="2000" dirty="0">
                    <a:sym typeface="Symbol" pitchFamily="18" charset="2"/>
                  </a:rPr>
                  <a:t>    (a, 15)=1, a</a:t>
                </a:r>
                <a:r>
                  <a:rPr lang="en-US" sz="2000" baseline="30000" dirty="0">
                    <a:sym typeface="Symbol" pitchFamily="18" charset="2"/>
                  </a:rPr>
                  <a:t>4</a:t>
                </a:r>
                <a:r>
                  <a:rPr lang="en-US" sz="2000" dirty="0">
                    <a:sym typeface="Symbol" pitchFamily="18" charset="2"/>
                  </a:rPr>
                  <a:t>=1 (mod 15)</a:t>
                </a:r>
              </a:p>
              <a:p>
                <a:pPr lvl="1">
                  <a:lnSpc>
                    <a:spcPct val="80000"/>
                  </a:lnSpc>
                  <a:spcBef>
                    <a:spcPts val="200"/>
                  </a:spcBef>
                </a:pPr>
                <a:r>
                  <a:rPr lang="en-US" sz="2000" dirty="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sym typeface="Symbol" pitchFamily="18" charset="2"/>
                  </a:rPr>
                  <a:t>, but if (a, 2800)=1, a</a:t>
                </a:r>
                <a:r>
                  <a:rPr lang="en-US" sz="2000" baseline="30000" dirty="0">
                    <a:sym typeface="Symbol" pitchFamily="18" charset="2"/>
                  </a:rPr>
                  <a:t>60</a:t>
                </a:r>
                <a:r>
                  <a:rPr lang="en-US" sz="2000" dirty="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701800"/>
                <a:ext cx="8496300" cy="2489200"/>
              </a:xfrm>
              <a:blipFill>
                <a:blip r:embed="rId2"/>
                <a:stretch>
                  <a:fillRect l="-597" t="-3046"/>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cs typeface="Math1Mono" charset="2"/>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t>.</a:t>
                </a:r>
              </a:p>
              <a:p>
                <a:pPr>
                  <a:lnSpc>
                    <a:spcPct val="95000"/>
                  </a:lnSpc>
                  <a:spcBef>
                    <a:spcPts val="200"/>
                  </a:spcBef>
                </a:pPr>
                <a:r>
                  <a:rPr lang="en-US" sz="2000" dirty="0"/>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t>.</a:t>
                </a:r>
              </a:p>
              <a:p>
                <a:pPr>
                  <a:lnSpc>
                    <a:spcPct val="95000"/>
                  </a:lnSpc>
                  <a:spcBef>
                    <a:spcPts val="200"/>
                  </a:spcBef>
                </a:pPr>
                <a:r>
                  <a:rPr lang="en-US" sz="2000" dirty="0"/>
                  <a:t>e=5 and (e, (p-1)(q-1))=1</a:t>
                </a:r>
              </a:p>
              <a:p>
                <a:pPr>
                  <a:lnSpc>
                    <a:spcPct val="95000"/>
                  </a:lnSpc>
                  <a:spcBef>
                    <a:spcPts val="200"/>
                  </a:spcBef>
                </a:pPr>
                <a:r>
                  <a:rPr lang="en-US" sz="2000" dirty="0"/>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p>
              <a:p>
                <a:pPr>
                  <a:lnSpc>
                    <a:spcPct val="95000"/>
                  </a:lnSpc>
                  <a:spcBef>
                    <a:spcPts val="200"/>
                  </a:spcBef>
                </a:pPr>
                <a:r>
                  <a:rPr lang="en-US" sz="2000" dirty="0"/>
                  <a:t>Put x= a</a:t>
                </a:r>
                <a:r>
                  <a:rPr lang="en-US" sz="2000" baseline="30000" dirty="0"/>
                  <a:t>e</a:t>
                </a:r>
                <a:r>
                  <a:rPr lang="en-US" sz="2000" dirty="0"/>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t>.</a:t>
                </a:r>
              </a:p>
              <a:p>
                <a:pPr>
                  <a:lnSpc>
                    <a:spcPct val="95000"/>
                  </a:lnSpc>
                  <a:spcBef>
                    <a:spcPts val="200"/>
                  </a:spcBef>
                </a:pPr>
                <a:r>
                  <a:rPr lang="en-US" sz="2000" dirty="0"/>
                  <a:t>Example: </a:t>
                </a:r>
              </a:p>
              <a:p>
                <a:pPr lvl="1">
                  <a:lnSpc>
                    <a:spcPct val="95000"/>
                  </a:lnSpc>
                  <a:spcBef>
                    <a:spcPts val="200"/>
                  </a:spcBef>
                </a:pPr>
                <a:r>
                  <a:rPr lang="en-US" sz="2000" dirty="0"/>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t>.  </a:t>
                </a:r>
              </a:p>
              <a:p>
                <a:pPr lvl="1">
                  <a:lnSpc>
                    <a:spcPct val="95000"/>
                  </a:lnSpc>
                  <a:spcBef>
                    <a:spcPts val="200"/>
                  </a:spcBef>
                </a:pPr>
                <a:r>
                  <a:rPr lang="en-US" sz="2000" dirty="0"/>
                  <a:t>5(-115)+192(3)=1.  d=-115=192-115=77 (mod </a:t>
                </a:r>
                <a:r>
                  <a:rPr lang="en-US" sz="2000" dirty="0">
                    <a:latin typeface="Math1Mono" charset="2"/>
                    <a:cs typeface="Math1Mono" charset="2"/>
                  </a:rPr>
                  <a:t>f</a:t>
                </a:r>
                <a:r>
                  <a:rPr lang="en-US" sz="2000" dirty="0"/>
                  <a:t>(n)).</a:t>
                </a:r>
              </a:p>
              <a:p>
                <a:pPr lvl="1">
                  <a:lnSpc>
                    <a:spcPct val="95000"/>
                  </a:lnSpc>
                  <a:spcBef>
                    <a:spcPts val="200"/>
                  </a:spcBef>
                </a:pPr>
                <a:r>
                  <a:rPr lang="en-US" sz="2000" dirty="0"/>
                  <a:t>a= 53 so x= 53</a:t>
                </a:r>
                <a:r>
                  <a:rPr lang="en-US" sz="2000" baseline="30000" dirty="0"/>
                  <a:t>5</a:t>
                </a:r>
                <a:r>
                  <a:rPr lang="en-US" sz="2000" dirty="0"/>
                  <a:t>= 53</a:t>
                </a:r>
                <a:r>
                  <a:rPr lang="en-US" sz="2000" baseline="30000" dirty="0"/>
                  <a:t>2</a:t>
                </a:r>
                <a:r>
                  <a:rPr lang="en-US" sz="2000" dirty="0"/>
                  <a:t> 53</a:t>
                </a:r>
                <a:r>
                  <a:rPr lang="en-US" sz="2000" baseline="30000" dirty="0"/>
                  <a:t>2</a:t>
                </a:r>
                <a:r>
                  <a:rPr lang="en-US" sz="2000" dirty="0"/>
                  <a:t> 53 (mod 221)= 157x157x53= 66 (mod 221)</a:t>
                </a:r>
              </a:p>
              <a:p>
                <a:pPr lvl="1">
                  <a:lnSpc>
                    <a:spcPct val="95000"/>
                  </a:lnSpc>
                  <a:spcBef>
                    <a:spcPts val="200"/>
                  </a:spcBef>
                </a:pPr>
                <a:r>
                  <a:rPr lang="en-US" sz="2000" dirty="0"/>
                  <a:t>66</a:t>
                </a:r>
                <a:r>
                  <a:rPr lang="en-US" sz="2000" baseline="30000" dirty="0"/>
                  <a:t>77</a:t>
                </a:r>
                <a:r>
                  <a:rPr lang="en-US" sz="2000" dirty="0"/>
                  <a:t>=66</a:t>
                </a:r>
                <a:r>
                  <a:rPr lang="en-US" sz="2000" baseline="30000" dirty="0"/>
                  <a:t>64</a:t>
                </a:r>
                <a:r>
                  <a:rPr lang="en-US" sz="2000" dirty="0"/>
                  <a:t> x 66</a:t>
                </a:r>
                <a:r>
                  <a:rPr lang="en-US" sz="2000" baseline="30000" dirty="0"/>
                  <a:t>8</a:t>
                </a:r>
                <a:r>
                  <a:rPr lang="en-US" sz="2000" dirty="0"/>
                  <a:t> x 66</a:t>
                </a:r>
                <a:r>
                  <a:rPr lang="en-US" sz="2000" baseline="30000" dirty="0"/>
                  <a:t>4</a:t>
                </a:r>
                <a:r>
                  <a:rPr lang="en-US" sz="2000" dirty="0"/>
                  <a:t> x 66</a:t>
                </a:r>
                <a:r>
                  <a:rPr lang="en-US" sz="2000" baseline="30000" dirty="0"/>
                  <a:t>1</a:t>
                </a:r>
                <a:r>
                  <a:rPr lang="en-US" sz="2000" dirty="0"/>
                  <a:t> (mod 221).</a:t>
                </a:r>
              </a:p>
              <a:p>
                <a:pPr lvl="1">
                  <a:lnSpc>
                    <a:spcPct val="95000"/>
                  </a:lnSpc>
                  <a:spcBef>
                    <a:spcPts val="200"/>
                  </a:spcBef>
                </a:pPr>
                <a:r>
                  <a:rPr lang="en-US" sz="2000" dirty="0"/>
                  <a:t>66</a:t>
                </a:r>
                <a:r>
                  <a:rPr lang="en-US" sz="2000" baseline="30000" dirty="0"/>
                  <a:t>1</a:t>
                </a:r>
                <a:r>
                  <a:rPr lang="en-US" sz="2000" dirty="0"/>
                  <a:t>(mod 221)= 66, 66</a:t>
                </a:r>
                <a:r>
                  <a:rPr lang="en-US" sz="2000" baseline="30000" dirty="0"/>
                  <a:t>2</a:t>
                </a:r>
                <a:r>
                  <a:rPr lang="en-US" sz="2000" dirty="0"/>
                  <a:t>(mod 221)= 157, 66</a:t>
                </a:r>
                <a:r>
                  <a:rPr lang="en-US" sz="2000" baseline="30000" dirty="0"/>
                  <a:t>4</a:t>
                </a:r>
                <a:r>
                  <a:rPr lang="en-US" sz="2000" dirty="0"/>
                  <a:t>(mod 221)= 118, 66</a:t>
                </a:r>
                <a:r>
                  <a:rPr lang="en-US" sz="2000" baseline="30000" dirty="0"/>
                  <a:t>8</a:t>
                </a:r>
                <a:r>
                  <a:rPr lang="en-US" sz="2000" dirty="0"/>
                  <a:t>(mod 221)= 1. </a:t>
                </a:r>
              </a:p>
              <a:p>
                <a:pPr lvl="1">
                  <a:lnSpc>
                    <a:spcPct val="95000"/>
                  </a:lnSpc>
                  <a:spcBef>
                    <a:spcPts val="200"/>
                  </a:spcBef>
                </a:pPr>
                <a:r>
                  <a:rPr lang="en-US" sz="2000" dirty="0"/>
                  <a:t>66</a:t>
                </a:r>
                <a:r>
                  <a:rPr lang="en-US" sz="2000" baseline="30000" dirty="0"/>
                  <a:t>77</a:t>
                </a:r>
                <a:r>
                  <a:rPr lang="en-US" sz="2000" dirty="0"/>
                  <a:t>=66</a:t>
                </a:r>
                <a:r>
                  <a:rPr lang="en-US" sz="2000" baseline="30000" dirty="0"/>
                  <a:t>64</a:t>
                </a:r>
                <a:r>
                  <a:rPr lang="en-US" sz="2000" dirty="0"/>
                  <a:t>x66</a:t>
                </a:r>
                <a:r>
                  <a:rPr lang="en-US" sz="2000" baseline="30000" dirty="0"/>
                  <a:t>8</a:t>
                </a:r>
                <a:r>
                  <a:rPr lang="en-US" sz="2000" dirty="0"/>
                  <a:t>x66</a:t>
                </a:r>
                <a:r>
                  <a:rPr lang="en-US" sz="2000" baseline="30000" dirty="0"/>
                  <a:t>4</a:t>
                </a:r>
                <a:r>
                  <a:rPr lang="en-US" sz="2000" dirty="0"/>
                  <a:t>x66</a:t>
                </a:r>
                <a:r>
                  <a:rPr lang="en-US" sz="2000" baseline="30000" dirty="0"/>
                  <a:t>1</a:t>
                </a:r>
                <a:r>
                  <a:rPr lang="en-US" sz="2000" dirty="0"/>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579" t="-1058" r="-434"/>
                </a:stretch>
              </a:blipFill>
            </p:spPr>
            <p:txBody>
              <a:bodyPr/>
              <a:lstStyle/>
              <a:p>
                <a:r>
                  <a:rPr lang="en-US">
                    <a:noFill/>
                  </a:rPr>
                  <a:t> </a:t>
                </a:r>
              </a:p>
            </p:txBody>
          </p:sp>
        </mc:Fallback>
      </mc:AlternateContent>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sym typeface="Symbol" pitchFamily="18" charset="2"/>
                  </a:rPr>
                  <a:t>Solve ax=b (mod n)</a:t>
                </a:r>
              </a:p>
              <a:p>
                <a:pPr lvl="1">
                  <a:lnSpc>
                    <a:spcPct val="80000"/>
                  </a:lnSpc>
                </a:pPr>
                <a:r>
                  <a:rPr lang="en-US" sz="2000" dirty="0">
                    <a:sym typeface="Symbol" pitchFamily="18" charset="2"/>
                  </a:rPr>
                  <a:t>Same as for n=p, except some equations will not have solutions.</a:t>
                </a:r>
              </a:p>
              <a:p>
                <a:pPr lvl="1">
                  <a:lnSpc>
                    <a:spcPct val="80000"/>
                  </a:lnSpc>
                </a:pPr>
                <a:r>
                  <a:rPr lang="en-US" sz="2000" dirty="0">
                    <a:sym typeface="Symbol" pitchFamily="18" charset="2"/>
                  </a:rPr>
                  <a:t>Procedure:  If (</a:t>
                </a:r>
                <a:r>
                  <a:rPr lang="en-US" sz="2000" dirty="0" err="1">
                    <a:sym typeface="Symbol" pitchFamily="18" charset="2"/>
                  </a:rPr>
                  <a:t>a,n</a:t>
                </a:r>
                <a:r>
                  <a:rPr lang="en-US" sz="2000" dirty="0">
                    <a:sym typeface="Symbol" pitchFamily="18" charset="2"/>
                  </a:rPr>
                  <a:t>) does not divide b</a:t>
                </a:r>
                <a:r>
                  <a:rPr lang="en-US" sz="2000" dirty="0">
                    <a:latin typeface="Arial" pitchFamily="34" charset="0"/>
                    <a:cs typeface="Arial" pitchFamily="34" charset="0"/>
                  </a:rPr>
                  <a:t>, there is no solution if b</a:t>
                </a:r>
                <a:r>
                  <a:rPr lang="en-US" sz="2000" dirty="0">
                    <a:latin typeface="Math1Mono"/>
                    <a:cs typeface="Arial" pitchFamily="34" charset="0"/>
                  </a:rPr>
                  <a:t>&gt;</a:t>
                </a:r>
                <a:r>
                  <a:rPr lang="en-US" sz="2000" dirty="0">
                    <a:latin typeface="Math1" pitchFamily="2" charset="2"/>
                  </a:rPr>
                  <a:t>0 </a:t>
                </a:r>
                <a:r>
                  <a:rPr lang="en-US" sz="2000" dirty="0">
                    <a:latin typeface="Arial" pitchFamily="34" charset="0"/>
                    <a:cs typeface="Arial" pitchFamily="34" charset="0"/>
                  </a:rPr>
                  <a:t>(mod n) and everything is a solution if b=0 (mod n).  After dividing both sides by (</a:t>
                </a:r>
                <a:r>
                  <a:rPr lang="en-US" sz="2000" dirty="0" err="1">
                    <a:latin typeface="Arial" pitchFamily="34" charset="0"/>
                    <a:cs typeface="Arial" pitchFamily="34" charset="0"/>
                  </a:rPr>
                  <a:t>a,n</a:t>
                </a:r>
                <a:r>
                  <a:rPr lang="en-US" sz="2000" dirty="0">
                    <a:latin typeface="Arial" pitchFamily="34" charset="0"/>
                    <a:cs typeface="Arial"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Arial" pitchFamily="34" charset="0"/>
                    <a:cs typeface="Arial" pitchFamily="34" charset="0"/>
                  </a:rPr>
                  <a:t>.  We find </a:t>
                </a:r>
                <a:r>
                  <a:rPr lang="en-US" sz="2000" dirty="0" err="1">
                    <a:latin typeface="Arial" pitchFamily="34" charset="0"/>
                    <a:cs typeface="Arial" pitchFamily="34" charset="0"/>
                  </a:rPr>
                  <a:t>u,v</a:t>
                </a:r>
                <a:r>
                  <a:rPr lang="en-US" sz="2000" dirty="0">
                    <a:latin typeface="Arial" pitchFamily="34" charset="0"/>
                    <a:cs typeface="Arial" pitchFamily="34" charset="0"/>
                  </a:rPr>
                  <a:t> such that </a:t>
                </a:r>
                <a:r>
                  <a:rPr lang="en-US" sz="2000" dirty="0" err="1">
                    <a:latin typeface="Arial" pitchFamily="34" charset="0"/>
                    <a:cs typeface="Arial" pitchFamily="34" charset="0"/>
                  </a:rPr>
                  <a:t>au+pn</a:t>
                </a:r>
                <a:r>
                  <a:rPr lang="en-US" sz="2000" dirty="0">
                    <a:latin typeface="Arial" pitchFamily="34" charset="0"/>
                    <a:cs typeface="Arial" pitchFamily="34" charset="0"/>
                  </a:rPr>
                  <a:t>=1. (</a:t>
                </a:r>
                <a:r>
                  <a:rPr lang="en-US" sz="2000" dirty="0" err="1">
                    <a:latin typeface="Arial" pitchFamily="34" charset="0"/>
                    <a:cs typeface="Arial" pitchFamily="34" charset="0"/>
                  </a:rPr>
                  <a:t>ub</a:t>
                </a:r>
                <a:r>
                  <a:rPr lang="en-US" sz="2000" dirty="0">
                    <a:latin typeface="Arial" pitchFamily="34" charset="0"/>
                    <a:cs typeface="Arial"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042" t="-2606"/>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4114800"/>
              </a:xfrm>
            </p:spPr>
            <p:txBody>
              <a:bodyPr/>
              <a:lstStyle/>
              <a:p>
                <a:pPr>
                  <a:lnSpc>
                    <a:spcPct val="80000"/>
                  </a:lnSpc>
                  <a:spcBef>
                    <a:spcPts val="200"/>
                  </a:spcBef>
                </a:pPr>
                <a:r>
                  <a:rPr lang="en-US" sz="2000" dirty="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have square roots?</a:t>
                </a:r>
              </a:p>
              <a:p>
                <a:pPr lvl="1">
                  <a:lnSpc>
                    <a:spcPct val="80000"/>
                  </a:lnSpc>
                  <a:spcBef>
                    <a:spcPts val="200"/>
                  </a:spcBef>
                </a:pPr>
                <a:r>
                  <a:rPr lang="en-US" sz="2000" dirty="0">
                    <a:sym typeface="Symbol" pitchFamily="18" charset="2"/>
                  </a:rPr>
                  <a:t>Is there a y</a:t>
                </a:r>
                <a:r>
                  <a:rPr lang="en-US" sz="2000" dirty="0">
                    <a:latin typeface="Math1Mono" charset="2"/>
                    <a:cs typeface="Math1Mono" charset="2"/>
                    <a:sym typeface="Symbol" pitchFamily="18" charset="2"/>
                  </a:rPr>
                  <a:t>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such that x=y</a:t>
                </a:r>
                <a:r>
                  <a:rPr lang="en-US" sz="2000" baseline="30000" dirty="0">
                    <a:sym typeface="Symbol" pitchFamily="18" charset="2"/>
                  </a:rPr>
                  <a:t>2</a:t>
                </a:r>
                <a:r>
                  <a:rPr lang="en-US" sz="2000" dirty="0">
                    <a:sym typeface="Symbol" pitchFamily="18" charset="2"/>
                  </a:rPr>
                  <a:t>?</a:t>
                </a:r>
              </a:p>
              <a:p>
                <a:pPr lvl="1">
                  <a:lnSpc>
                    <a:spcPct val="80000"/>
                  </a:lnSpc>
                  <a:spcBef>
                    <a:spcPts val="200"/>
                  </a:spcBef>
                </a:pPr>
                <a:r>
                  <a:rPr lang="en-US" sz="2000" dirty="0">
                    <a:sym typeface="Symbol" pitchFamily="18" charset="2"/>
                  </a:rPr>
                  <a:t>Suppose g is a generator, look at {g, g</a:t>
                </a:r>
                <a:r>
                  <a:rPr lang="en-US" sz="2000" baseline="30000" dirty="0">
                    <a:sym typeface="Symbol" pitchFamily="18" charset="2"/>
                  </a:rPr>
                  <a:t>2</a:t>
                </a:r>
                <a:r>
                  <a:rPr lang="en-US" sz="2000" dirty="0">
                    <a:sym typeface="Symbol" pitchFamily="18" charset="2"/>
                  </a:rPr>
                  <a:t>,…,g</a:t>
                </a:r>
                <a:r>
                  <a:rPr lang="en-US" sz="2000" baseline="30000" dirty="0">
                    <a:sym typeface="Symbol" pitchFamily="18" charset="2"/>
                  </a:rPr>
                  <a:t>(p-1)</a:t>
                </a:r>
                <a:r>
                  <a:rPr lang="en-US" sz="2000" dirty="0">
                    <a:sym typeface="Symbol" pitchFamily="18" charset="2"/>
                  </a:rPr>
                  <a:t>}.</a:t>
                </a:r>
              </a:p>
              <a:p>
                <a:pPr lvl="1">
                  <a:lnSpc>
                    <a:spcPct val="80000"/>
                  </a:lnSpc>
                  <a:spcBef>
                    <a:spcPts val="200"/>
                  </a:spcBef>
                </a:pPr>
                <a:r>
                  <a:rPr lang="en-US" sz="2000" dirty="0">
                    <a:sym typeface="Symbol" pitchFamily="18" charset="2"/>
                  </a:rPr>
                  <a:t>Even if x= g</a:t>
                </a:r>
                <a:r>
                  <a:rPr lang="en-US" sz="2000" baseline="30000" dirty="0">
                    <a:sym typeface="Symbol" pitchFamily="18" charset="2"/>
                  </a:rPr>
                  <a:t>2k</a:t>
                </a:r>
                <a:r>
                  <a:rPr lang="en-US" sz="2000" dirty="0">
                    <a:sym typeface="Symbol" pitchFamily="18" charset="2"/>
                  </a:rPr>
                  <a:t> and y= </a:t>
                </a:r>
                <a:r>
                  <a:rPr lang="en-US" sz="2000" dirty="0" err="1">
                    <a:sym typeface="Symbol" pitchFamily="18" charset="2"/>
                  </a:rPr>
                  <a:t>g</a:t>
                </a:r>
                <a:r>
                  <a:rPr lang="en-US" sz="2000" baseline="30000" dirty="0" err="1">
                    <a:sym typeface="Symbol" pitchFamily="18" charset="2"/>
                  </a:rPr>
                  <a:t>k</a:t>
                </a:r>
                <a:r>
                  <a:rPr lang="en-US" sz="2000" dirty="0">
                    <a:sym typeface="Symbol" pitchFamily="18" charset="2"/>
                  </a:rPr>
                  <a:t>, then y</a:t>
                </a:r>
                <a:r>
                  <a:rPr lang="en-US" sz="2000" baseline="30000" dirty="0">
                    <a:sym typeface="Symbol" pitchFamily="18" charset="2"/>
                  </a:rPr>
                  <a:t>2</a:t>
                </a:r>
                <a:r>
                  <a:rPr lang="en-US" sz="2000" dirty="0">
                    <a:sym typeface="Symbol" pitchFamily="18" charset="2"/>
                  </a:rPr>
                  <a:t>=x.</a:t>
                </a:r>
              </a:p>
              <a:p>
                <a:pPr>
                  <a:lnSpc>
                    <a:spcPct val="80000"/>
                  </a:lnSpc>
                  <a:spcBef>
                    <a:spcPts val="200"/>
                  </a:spcBef>
                </a:pPr>
                <a:r>
                  <a:rPr lang="en-US" sz="2000" dirty="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sym typeface="Symbol" pitchFamily="18" charset="2"/>
                  </a:rPr>
                  <a:t> has a square root, y, then x</a:t>
                </a:r>
                <a:r>
                  <a:rPr lang="en-US" sz="2000" baseline="30000" dirty="0">
                    <a:sym typeface="Symbol" pitchFamily="18" charset="2"/>
                  </a:rPr>
                  <a:t>(p-1)/2</a:t>
                </a:r>
                <a:r>
                  <a:rPr lang="en-US" sz="2000" dirty="0">
                    <a:sym typeface="Symbol" pitchFamily="18" charset="2"/>
                  </a:rPr>
                  <a:t>=y</a:t>
                </a:r>
                <a:r>
                  <a:rPr lang="en-US" sz="2000" baseline="30000" dirty="0">
                    <a:sym typeface="Symbol" pitchFamily="18" charset="2"/>
                  </a:rPr>
                  <a:t>(p-1)</a:t>
                </a:r>
                <a:r>
                  <a:rPr lang="en-US" sz="2000" dirty="0">
                    <a:sym typeface="Symbol" pitchFamily="18" charset="2"/>
                  </a:rPr>
                  <a:t>=1 (mod p).</a:t>
                </a:r>
              </a:p>
              <a:p>
                <a:pPr>
                  <a:lnSpc>
                    <a:spcPct val="80000"/>
                  </a:lnSpc>
                  <a:spcBef>
                    <a:spcPts val="200"/>
                  </a:spcBef>
                </a:pPr>
                <a:r>
                  <a:rPr lang="en-US" sz="2000" dirty="0">
                    <a:sym typeface="Symbol" pitchFamily="18" charset="2"/>
                  </a:rPr>
                  <a:t>If x</a:t>
                </a:r>
                <a:r>
                  <a:rPr lang="en-US" sz="2000" baseline="30000" dirty="0">
                    <a:sym typeface="Symbol" pitchFamily="18" charset="2"/>
                  </a:rPr>
                  <a:t>(p-1)/2</a:t>
                </a:r>
                <a:r>
                  <a:rPr lang="en-US" sz="2000" dirty="0">
                    <a:sym typeface="Symbol" pitchFamily="18" charset="2"/>
                  </a:rPr>
                  <a:t>≠1 then x does not have a square root.</a:t>
                </a:r>
              </a:p>
              <a:p>
                <a:pPr>
                  <a:lnSpc>
                    <a:spcPct val="80000"/>
                  </a:lnSpc>
                  <a:spcBef>
                    <a:spcPts val="200"/>
                  </a:spcBef>
                </a:pPr>
                <a:r>
                  <a:rPr lang="en-US" sz="2000" dirty="0">
                    <a:sym typeface="Symbol" pitchFamily="18" charset="2"/>
                  </a:rPr>
                  <a:t>Since x</a:t>
                </a:r>
                <a:r>
                  <a:rPr lang="en-US" sz="2000" baseline="30000" dirty="0">
                    <a:sym typeface="Symbol" pitchFamily="18" charset="2"/>
                  </a:rPr>
                  <a:t>(p-1)</a:t>
                </a:r>
                <a:r>
                  <a:rPr lang="en-US" sz="2000" dirty="0">
                    <a:sym typeface="Symbol" pitchFamily="18" charset="2"/>
                  </a:rPr>
                  <a:t>=1, x</a:t>
                </a:r>
                <a:r>
                  <a:rPr lang="en-US" sz="2000" baseline="30000" dirty="0">
                    <a:sym typeface="Symbol" pitchFamily="18" charset="2"/>
                  </a:rPr>
                  <a:t>(p-1)/2</a:t>
                </a:r>
                <a:r>
                  <a:rPr lang="en-US" sz="2000" dirty="0">
                    <a:sym typeface="Symbol" pitchFamily="18" charset="2"/>
                  </a:rPr>
                  <a:t> is 1 or -1 (mod p).  This leads to:</a:t>
                </a:r>
              </a:p>
              <a:p>
                <a:pPr lvl="1">
                  <a:lnSpc>
                    <a:spcPct val="80000"/>
                  </a:lnSpc>
                  <a:spcBef>
                    <a:spcPts val="200"/>
                  </a:spcBef>
                </a:pPr>
                <a:r>
                  <a:rPr lang="en-US" sz="2000" dirty="0">
                    <a:sym typeface="Symbol" pitchFamily="18" charset="2"/>
                  </a:rPr>
                  <a:t>If x</a:t>
                </a:r>
                <a:r>
                  <a:rPr lang="en-US" sz="2000" baseline="30000" dirty="0">
                    <a:sym typeface="Symbol" pitchFamily="18" charset="2"/>
                  </a:rPr>
                  <a:t>(p-1)/2</a:t>
                </a:r>
                <a:r>
                  <a:rPr lang="en-US" sz="2000" dirty="0">
                    <a:sym typeface="Symbol" pitchFamily="18" charset="2"/>
                  </a:rPr>
                  <a:t> =1 (mod p) then x has a square root. </a:t>
                </a:r>
              </a:p>
              <a:p>
                <a:pPr lvl="1">
                  <a:lnSpc>
                    <a:spcPct val="80000"/>
                  </a:lnSpc>
                  <a:spcBef>
                    <a:spcPts val="200"/>
                  </a:spcBef>
                </a:pPr>
                <a:r>
                  <a:rPr lang="en-US" sz="2000" dirty="0">
                    <a:sym typeface="Symbol" pitchFamily="18" charset="2"/>
                  </a:rPr>
                  <a:t>If x</a:t>
                </a:r>
                <a:r>
                  <a:rPr lang="en-US" sz="2000" baseline="30000" dirty="0">
                    <a:sym typeface="Symbol" pitchFamily="18" charset="2"/>
                  </a:rPr>
                  <a:t>(p-1)/2</a:t>
                </a:r>
                <a:r>
                  <a:rPr lang="en-US" sz="2000" dirty="0">
                    <a:sym typeface="Symbol" pitchFamily="18" charset="2"/>
                  </a:rPr>
                  <a:t> =-1 (mod p) then x does not have a square root. </a:t>
                </a:r>
              </a:p>
              <a:p>
                <a:pPr>
                  <a:lnSpc>
                    <a:spcPct val="80000"/>
                  </a:lnSpc>
                  <a:spcBef>
                    <a:spcPts val="200"/>
                  </a:spcBef>
                </a:pPr>
                <a:r>
                  <a:rPr lang="en-US" sz="2000" dirty="0">
                    <a:sym typeface="Symbol" pitchFamily="18" charset="2"/>
                  </a:rPr>
                  <a:t>Define (a/p)=1 if a has a square root and (a/p)=-1.  This is called the </a:t>
                </a:r>
                <a:r>
                  <a:rPr lang="en-US" sz="2000" i="1" dirty="0">
                    <a:sym typeface="Symbol" pitchFamily="18" charset="2"/>
                  </a:rPr>
                  <a:t>Legendre symbol</a:t>
                </a:r>
                <a:r>
                  <a:rPr lang="en-US" sz="2000" dirty="0">
                    <a:sym typeface="Symbol" pitchFamily="18" charset="2"/>
                  </a:rPr>
                  <a:t>.</a:t>
                </a:r>
              </a:p>
              <a:p>
                <a:pPr>
                  <a:lnSpc>
                    <a:spcPct val="80000"/>
                  </a:lnSpc>
                  <a:spcBef>
                    <a:spcPts val="200"/>
                  </a:spcBef>
                </a:pPr>
                <a:r>
                  <a:rPr lang="en-US" sz="2000" dirty="0">
                    <a:sym typeface="Symbol" pitchFamily="18" charset="2"/>
                  </a:rPr>
                  <a:t>(a/p)= a</a:t>
                </a:r>
                <a:r>
                  <a:rPr lang="en-US" sz="2000" baseline="30000" dirty="0">
                    <a:sym typeface="Symbol" pitchFamily="18" charset="2"/>
                  </a:rPr>
                  <a:t>(p-1)/2</a:t>
                </a:r>
                <a:r>
                  <a:rPr lang="en-US" sz="2000" dirty="0">
                    <a:sym typeface="Symbol" pitchFamily="18" charset="2"/>
                  </a:rPr>
                  <a:t>.</a:t>
                </a:r>
              </a:p>
              <a:p>
                <a:pPr>
                  <a:lnSpc>
                    <a:spcPct val="80000"/>
                  </a:lnSpc>
                  <a:spcBef>
                    <a:spcPts val="200"/>
                  </a:spcBef>
                </a:pPr>
                <a:r>
                  <a:rPr lang="en-US" sz="2000" dirty="0">
                    <a:sym typeface="Symbol" pitchFamily="18" charset="2"/>
                  </a:rPr>
                  <a:t>If a and b both have square roots so does ab.  If neither a nor b has a square root ab has a square root.  If only one of a, b has a square root then ab does not have a square root.</a:t>
                </a:r>
              </a:p>
              <a:p>
                <a:pPr marL="0" indent="0">
                  <a:lnSpc>
                    <a:spcPct val="80000"/>
                  </a:lnSpc>
                  <a:spcBef>
                    <a:spcPts val="200"/>
                  </a:spcBef>
                  <a:buNone/>
                </a:pPr>
                <a:endParaRPr lang="en-US" sz="2000" dirty="0">
                  <a:sym typeface="Symbol" pitchFamily="18" charset="2"/>
                </a:endParaRPr>
              </a:p>
              <a:p>
                <a:pPr marL="457200" lvl="1" indent="0">
                  <a:lnSpc>
                    <a:spcPct val="80000"/>
                  </a:lnSpc>
                  <a:spcBef>
                    <a:spcPts val="200"/>
                  </a:spcBef>
                  <a:buNone/>
                </a:pPr>
                <a14:m>
                  <m:oMathPara xmlns:m="http://schemas.openxmlformats.org/officeDocument/2006/math">
                    <m:oMathParaPr>
                      <m:jc m:val="left"/>
                    </m:oMathParaPr>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𝑎𝑏</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r>
                        <a:rPr lang="en-US" sz="2000" b="0" i="1" smtClean="0">
                          <a:latin typeface="Cambria Math" panose="02040503050406030204" pitchFamily="18" charset="0"/>
                          <a:sym typeface="Symbol" pitchFamily="18" charset="2"/>
                        </a:rPr>
                        <m:t>)(</m:t>
                      </m:r>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b="0" i="1" smtClean="0">
                              <a:latin typeface="Cambria Math" panose="02040503050406030204" pitchFamily="18" charset="0"/>
                              <a:sym typeface="Symbol" pitchFamily="18" charset="2"/>
                            </a:rPr>
                            <m:t>𝑝</m:t>
                          </m:r>
                        </m:den>
                      </m:f>
                      <m:r>
                        <a:rPr lang="en-US" sz="2000" b="0" i="1" smtClean="0">
                          <a:latin typeface="Cambria Math" panose="02040503050406030204" pitchFamily="18" charset="0"/>
                          <a:sym typeface="Symbol" pitchFamily="18" charset="2"/>
                        </a:rPr>
                        <m:t>)</m:t>
                      </m:r>
                    </m:oMath>
                  </m:oMathPara>
                </a14:m>
                <a:endParaRPr lang="en-US" sz="2000" b="1"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4114800"/>
              </a:xfrm>
              <a:blipFill>
                <a:blip r:embed="rId2"/>
                <a:stretch>
                  <a:fillRect l="-595" t="-1846" b="-19692"/>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sym typeface="Symbol" pitchFamily="18" charset="2"/>
                  </a:rPr>
                  <a:t> if there is an x: x</a:t>
                </a:r>
                <a:r>
                  <a:rPr lang="en-US" sz="2000" baseline="30000" dirty="0">
                    <a:sym typeface="Symbol" pitchFamily="18" charset="2"/>
                  </a:rPr>
                  <a:t>2</a:t>
                </a:r>
                <a:r>
                  <a:rPr lang="en-US" sz="2000" dirty="0">
                    <a:sym typeface="Symbol" pitchFamily="18" charset="2"/>
                  </a:rPr>
                  <a:t>=a (mod p), 0 of </a:t>
                </a:r>
                <a:r>
                  <a:rPr lang="en-US" sz="2000" dirty="0" err="1">
                    <a:sym typeface="Symbol" pitchFamily="18" charset="2"/>
                  </a:rPr>
                  <a:t>p|a</a:t>
                </a:r>
                <a:r>
                  <a:rPr lang="en-US" sz="2000" dirty="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sym typeface="Symbol" pitchFamily="18" charset="2"/>
                </a:endParaRPr>
              </a:p>
              <a:p>
                <a:pPr>
                  <a:lnSpc>
                    <a:spcPct val="80000"/>
                  </a:lnSpc>
                  <a:spcBef>
                    <a:spcPts val="200"/>
                  </a:spcBef>
                </a:pPr>
                <a:endParaRPr lang="en-US" sz="2000" dirty="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sym typeface="Symbol" pitchFamily="18" charset="2"/>
                </a:endParaRPr>
              </a:p>
              <a:p>
                <a:pPr>
                  <a:lnSpc>
                    <a:spcPct val="80000"/>
                  </a:lnSpc>
                  <a:spcBef>
                    <a:spcPts val="200"/>
                  </a:spcBef>
                </a:pPr>
                <a:r>
                  <a:rPr lang="en-US" sz="2000" dirty="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594" t="-554" r="-594"/>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371600"/>
            <a:ext cx="8153400" cy="4419600"/>
          </a:xfrm>
        </p:spPr>
        <p:txBody>
          <a:bodyPr/>
          <a:lstStyle/>
          <a:p>
            <a:r>
              <a:rPr lang="en-US" sz="2000" dirty="0"/>
              <a:t>Symmetric Key Distribution </a:t>
            </a:r>
          </a:p>
          <a:p>
            <a:r>
              <a:rPr lang="en-US" sz="2000" dirty="0"/>
              <a:t>Key Exchange and other protocols</a:t>
            </a:r>
          </a:p>
          <a:p>
            <a:r>
              <a:rPr lang="en-US" sz="2000" dirty="0"/>
              <a:t>Digital Signatures</a:t>
            </a:r>
          </a:p>
          <a:p>
            <a:r>
              <a:rPr lang="en-US" sz="2000" dirty="0"/>
              <a:t>Sealing Symmetric Keys (SMIME)</a:t>
            </a:r>
          </a:p>
          <a:p>
            <a:r>
              <a:rPr lang="en-US" sz="2000" dirty="0"/>
              <a:t>Authentication</a:t>
            </a:r>
          </a:p>
          <a:p>
            <a:r>
              <a:rPr lang="en-US" sz="2000" dirty="0"/>
              <a:t>Proving Knowledge without disclosing secrets (used in anonymous authentication)</a:t>
            </a:r>
          </a:p>
          <a:p>
            <a:r>
              <a:rPr lang="en-US" sz="2000" dirty="0"/>
              <a:t>Symmetric Key systems cannot do any of these.  However, symmetric key systems are </a:t>
            </a:r>
            <a:r>
              <a:rPr lang="en-US" sz="2000" i="1" dirty="0"/>
              <a:t>much</a:t>
            </a:r>
            <a:r>
              <a:rPr lang="en-US" sz="2000" dirty="0"/>
              <a:t> faster than Public Key systems.</a:t>
            </a:r>
          </a:p>
          <a:p>
            <a:pPr>
              <a:buFontTx/>
              <a:buNone/>
            </a:pPr>
            <a:endParaRPr lang="en-US" sz="32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7391400" cy="1828800"/>
          </a:xfrm>
        </p:spPr>
        <p:txBody>
          <a:bodyPr/>
          <a:lstStyle/>
          <a:p>
            <a:pPr>
              <a:lnSpc>
                <a:spcPct val="95000"/>
              </a:lnSpc>
            </a:pPr>
            <a:r>
              <a:rPr lang="en-US" sz="2400"/>
              <a:t>Entry in row </a:t>
            </a:r>
            <a:r>
              <a:rPr lang="en-US" sz="2400" err="1"/>
              <a:t>i</a:t>
            </a:r>
            <a:r>
              <a:rPr lang="en-US" sz="2400"/>
              <a:t>, column j is p[i]</a:t>
            </a:r>
            <a:r>
              <a:rPr lang="en-US" sz="2400" baseline="30000"/>
              <a:t>([j]-1)/2</a:t>
            </a:r>
            <a:r>
              <a:rPr lang="en-US" sz="2400"/>
              <a:t> </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92734404"/>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endParaRPr>
                    </a:p>
                  </a:txBody>
                  <a:tcPr/>
                </a:tc>
                <a:tc>
                  <a:txBody>
                    <a:bodyPr/>
                    <a:lstStyle/>
                    <a:p>
                      <a:pPr algn="r"/>
                      <a:r>
                        <a:rPr lang="en-US">
                          <a:solidFill>
                            <a:schemeClr val="tx1"/>
                          </a:solidFill>
                        </a:rPr>
                        <a:t>7</a:t>
                      </a:r>
                    </a:p>
                  </a:txBody>
                  <a:tcPr/>
                </a:tc>
                <a:tc>
                  <a:txBody>
                    <a:bodyPr/>
                    <a:lstStyle/>
                    <a:p>
                      <a:pPr algn="r"/>
                      <a:r>
                        <a:rPr lang="en-US">
                          <a:solidFill>
                            <a:schemeClr val="tx1"/>
                          </a:solidFill>
                        </a:rPr>
                        <a:t>11</a:t>
                      </a:r>
                    </a:p>
                  </a:txBody>
                  <a:tcPr/>
                </a:tc>
                <a:tc>
                  <a:txBody>
                    <a:bodyPr/>
                    <a:lstStyle/>
                    <a:p>
                      <a:pPr algn="r"/>
                      <a:r>
                        <a:rPr lang="en-US">
                          <a:solidFill>
                            <a:schemeClr val="tx1"/>
                          </a:solidFill>
                        </a:rPr>
                        <a:t>13</a:t>
                      </a:r>
                    </a:p>
                  </a:txBody>
                  <a:tcPr/>
                </a:tc>
                <a:tc>
                  <a:txBody>
                    <a:bodyPr/>
                    <a:lstStyle/>
                    <a:p>
                      <a:pPr algn="r"/>
                      <a:r>
                        <a:rPr lang="en-US">
                          <a:solidFill>
                            <a:schemeClr val="tx1"/>
                          </a:solidFill>
                        </a:rPr>
                        <a:t>17</a:t>
                      </a:r>
                    </a:p>
                  </a:txBody>
                  <a:tcPr/>
                </a:tc>
                <a:tc>
                  <a:txBody>
                    <a:bodyPr/>
                    <a:lstStyle/>
                    <a:p>
                      <a:pPr algn="r"/>
                      <a:r>
                        <a:rPr lang="en-US">
                          <a:solidFill>
                            <a:schemeClr val="tx1"/>
                          </a:solidFill>
                        </a:rPr>
                        <a:t>29</a:t>
                      </a:r>
                    </a:p>
                  </a:txBody>
                  <a:tcPr/>
                </a:tc>
                <a:tc>
                  <a:txBody>
                    <a:bodyPr/>
                    <a:lstStyle/>
                    <a:p>
                      <a:pPr algn="r"/>
                      <a:r>
                        <a:rPr lang="en-US">
                          <a:solidFill>
                            <a:schemeClr val="tx1"/>
                          </a:solidFill>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rPr>
                        <a:t>7</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rPr>
                        <a:t>11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rPr>
                        <a:t>13</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rPr>
                        <a:t>17</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rPr>
                        <a:t>29</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endParaRPr lang="en-US">
                        <a:solidFill>
                          <a:schemeClr val="tx1"/>
                        </a:solidFill>
                      </a:endParaRPr>
                    </a:p>
                  </a:txBody>
                  <a:tcPr/>
                </a:tc>
                <a:tc>
                  <a:txBody>
                    <a:bodyPr/>
                    <a:lstStyle/>
                    <a:p>
                      <a:pPr algn="r"/>
                      <a:r>
                        <a:rPr lang="en-US">
                          <a:solidFill>
                            <a:schemeClr val="tx1"/>
                          </a:solidFill>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rPr>
                        <a:t>31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algn="r"/>
                      <a:r>
                        <a:rPr lang="en-US">
                          <a:solidFill>
                            <a:schemeClr val="tx1"/>
                          </a:solidFill>
                        </a:rPr>
                        <a:t>-1</a:t>
                      </a:r>
                    </a:p>
                  </a:txBody>
                  <a:tcPr/>
                </a:tc>
                <a:tc>
                  <a:txBody>
                    <a:bodyPr/>
                    <a:lstStyle/>
                    <a:p>
                      <a:pPr marL="0" algn="l" defTabSz="914400" rtl="0" eaLnBrk="1" latinLnBrk="0" hangingPunct="1"/>
                      <a:endParaRPr lang="en-US"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mn-lt"/>
                <a:ea typeface="+mn-ea"/>
                <a:cs typeface="+mn-cs"/>
              </a:rPr>
              <a:t>(7/11)(11/7)=(-1)</a:t>
            </a:r>
            <a:r>
              <a:rPr kumimoji="1" lang="en-US" sz="2000" b="0" i="0" u="none" strike="noStrike" kern="0" cap="none" spc="0" normalizeH="0" baseline="30000" noProof="0" dirty="0">
                <a:ln>
                  <a:noFill/>
                </a:ln>
                <a:solidFill>
                  <a:schemeClr val="tx1"/>
                </a:solidFill>
                <a:effectLst/>
                <a:uLnTx/>
                <a:uFillTx/>
                <a:latin typeface="+mn-lt"/>
                <a:ea typeface="+mn-ea"/>
                <a:cs typeface="+mn-cs"/>
              </a:rPr>
              <a:t>5x3</a:t>
            </a:r>
            <a:r>
              <a:rPr kumimoji="1" lang="en-US" sz="2000" b="0" i="0" u="none" strike="noStrike" kern="0" cap="none" spc="0" normalizeH="0" noProof="0" dirty="0">
                <a:ln>
                  <a:noFill/>
                </a:ln>
                <a:solidFill>
                  <a:schemeClr val="tx1"/>
                </a:solidFill>
                <a:effectLst/>
                <a:uLnTx/>
                <a:uFillTx/>
                <a:latin typeface="+mn-lt"/>
                <a:ea typeface="+mn-ea"/>
                <a:cs typeface="+mn-cs"/>
              </a:rPr>
              <a:t>=-1</a:t>
            </a:r>
          </a:p>
          <a:p>
            <a:pPr marL="342900" indent="-342900">
              <a:lnSpc>
                <a:spcPct val="95000"/>
              </a:lnSpc>
              <a:spcBef>
                <a:spcPts val="200"/>
              </a:spcBef>
              <a:buFontTx/>
              <a:buChar char="•"/>
            </a:pPr>
            <a:r>
              <a:rPr kumimoji="1" lang="en-US" sz="2000" kern="0" dirty="0">
                <a:latin typeface="Arial" pitchFamily="34" charset="0"/>
                <a:cs typeface="Arial" pitchFamily="34" charset="0"/>
              </a:rPr>
              <a:t>(7/13)(13/7)=(-1)</a:t>
            </a:r>
            <a:r>
              <a:rPr kumimoji="1" lang="en-US" sz="2000" kern="0" baseline="30000" dirty="0">
                <a:latin typeface="Arial" pitchFamily="34" charset="0"/>
                <a:cs typeface="Arial" pitchFamily="34" charset="0"/>
              </a:rPr>
              <a:t>6x3</a:t>
            </a:r>
            <a:r>
              <a:rPr kumimoji="1" lang="en-US" sz="2000" kern="0" dirty="0">
                <a:latin typeface="Arial" pitchFamily="34" charset="0"/>
                <a:cs typeface="Arial" pitchFamily="34" charset="0"/>
              </a:rPr>
              <a:t>=1</a:t>
            </a:r>
          </a:p>
          <a:p>
            <a:pPr marL="342900" indent="-342900">
              <a:lnSpc>
                <a:spcPct val="95000"/>
              </a:lnSpc>
              <a:spcBef>
                <a:spcPts val="200"/>
              </a:spcBef>
              <a:buFontTx/>
              <a:buChar char="•"/>
            </a:pPr>
            <a:r>
              <a:rPr kumimoji="1" lang="en-US" sz="2000" kern="0" dirty="0">
                <a:latin typeface="Arial" pitchFamily="34" charset="0"/>
                <a:cs typeface="Arial" pitchFamily="34" charset="0"/>
              </a:rPr>
              <a:t>(7/17)(17/7)=(-1)</a:t>
            </a:r>
            <a:r>
              <a:rPr kumimoji="1" lang="en-US" sz="2000" kern="0" baseline="30000" dirty="0">
                <a:latin typeface="Arial" pitchFamily="34" charset="0"/>
                <a:cs typeface="Arial" pitchFamily="34" charset="0"/>
              </a:rPr>
              <a:t>8x3</a:t>
            </a:r>
            <a:r>
              <a:rPr kumimoji="1" lang="en-US" sz="2000" kern="0" dirty="0">
                <a:latin typeface="Arial" pitchFamily="34" charset="0"/>
                <a:cs typeface="Arial" pitchFamily="34" charset="0"/>
              </a:rPr>
              <a:t>=1</a:t>
            </a:r>
            <a:endParaRPr kumimoji="1" lang="en-US" sz="2000" kern="0" baseline="30000" dirty="0">
              <a:latin typeface="Arial" pitchFamily="34" charset="0"/>
              <a:cs typeface="Arial" pitchFamily="34" charset="0"/>
            </a:endParaRPr>
          </a:p>
          <a:p>
            <a:pPr marL="342900" indent="-342900">
              <a:lnSpc>
                <a:spcPct val="95000"/>
              </a:lnSpc>
              <a:spcBef>
                <a:spcPts val="200"/>
              </a:spcBef>
              <a:buFontTx/>
              <a:buChar char="•"/>
            </a:pPr>
            <a:r>
              <a:rPr kumimoji="1" lang="en-US" sz="2000" kern="0" dirty="0">
                <a:latin typeface="Arial" pitchFamily="34" charset="0"/>
                <a:cs typeface="Arial" pitchFamily="34" charset="0"/>
              </a:rPr>
              <a:t>(11/31)(31/11)=(-1)</a:t>
            </a:r>
            <a:r>
              <a:rPr kumimoji="1" lang="en-US" sz="2000" kern="0" baseline="30000" dirty="0">
                <a:latin typeface="Arial" pitchFamily="34" charset="0"/>
                <a:cs typeface="Arial" pitchFamily="34" charset="0"/>
              </a:rPr>
              <a:t>15x5</a:t>
            </a:r>
            <a:r>
              <a:rPr kumimoji="1" lang="en-US" sz="2000" kern="0" dirty="0">
                <a:latin typeface="Arial" pitchFamily="34" charset="0"/>
                <a:cs typeface="Arial" pitchFamily="34" charset="0"/>
              </a:rPr>
              <a:t>=-1</a:t>
            </a:r>
            <a:endParaRPr kumimoji="1" lang="en-US" sz="2000" kern="0" baseline="30000"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sym typeface="Symbol" pitchFamily="18" charset="2"/>
              </a:rPr>
              <a:t>Almost all public key algorithms are based on “hard” number theory problems over enormous (e.g.- 2048 bit) integers.</a:t>
            </a:r>
          </a:p>
          <a:p>
            <a:pPr>
              <a:lnSpc>
                <a:spcPct val="80000"/>
              </a:lnSpc>
            </a:pPr>
            <a:r>
              <a:rPr lang="en-US" sz="2000" dirty="0">
                <a:sym typeface="Symbol" pitchFamily="18" charset="2"/>
              </a:rPr>
              <a:t>We need to know how to do arithmetic on computers with huge numbers</a:t>
            </a:r>
          </a:p>
          <a:p>
            <a:pPr lvl="1">
              <a:lnSpc>
                <a:spcPct val="80000"/>
              </a:lnSpc>
            </a:pPr>
            <a:r>
              <a:rPr lang="en-US" sz="2000" dirty="0">
                <a:sym typeface="Symbol" pitchFamily="18" charset="2"/>
              </a:rPr>
              <a:t>Addition/subtraction</a:t>
            </a:r>
          </a:p>
          <a:p>
            <a:pPr lvl="1">
              <a:lnSpc>
                <a:spcPct val="80000"/>
              </a:lnSpc>
            </a:pPr>
            <a:r>
              <a:rPr lang="en-US" sz="2000" dirty="0">
                <a:sym typeface="Symbol" pitchFamily="18" charset="2"/>
              </a:rPr>
              <a:t>Multiplication</a:t>
            </a:r>
          </a:p>
          <a:p>
            <a:pPr lvl="1">
              <a:lnSpc>
                <a:spcPct val="80000"/>
              </a:lnSpc>
            </a:pPr>
            <a:r>
              <a:rPr lang="en-US" sz="2000" dirty="0">
                <a:sym typeface="Symbol" pitchFamily="18" charset="2"/>
              </a:rPr>
              <a:t>Modulus</a:t>
            </a:r>
          </a:p>
          <a:p>
            <a:pPr lvl="1">
              <a:lnSpc>
                <a:spcPct val="80000"/>
              </a:lnSpc>
            </a:pPr>
            <a:r>
              <a:rPr lang="en-US" sz="2000" dirty="0">
                <a:sym typeface="Symbol" pitchFamily="18" charset="2"/>
              </a:rPr>
              <a:t>Modular inverses</a:t>
            </a:r>
          </a:p>
          <a:p>
            <a:pPr lvl="1">
              <a:lnSpc>
                <a:spcPct val="80000"/>
              </a:lnSpc>
            </a:pPr>
            <a:r>
              <a:rPr lang="en-US" sz="2000" dirty="0">
                <a:sym typeface="Symbol" pitchFamily="18" charset="2"/>
              </a:rPr>
              <a:t>Exponentiation</a:t>
            </a:r>
          </a:p>
          <a:p>
            <a:pPr lvl="1">
              <a:lnSpc>
                <a:spcPct val="80000"/>
              </a:lnSpc>
            </a:pPr>
            <a:r>
              <a:rPr lang="en-US" sz="2000" dirty="0">
                <a:sym typeface="Symbol" pitchFamily="18" charset="2"/>
              </a:rPr>
              <a:t>Testing Primality</a:t>
            </a:r>
          </a:p>
          <a:p>
            <a:pPr lvl="1">
              <a:lnSpc>
                <a:spcPct val="80000"/>
              </a:lnSpc>
            </a:pPr>
            <a:r>
              <a:rPr lang="en-US" sz="2000" dirty="0">
                <a:sym typeface="Symbol" pitchFamily="18" charset="2"/>
              </a:rPr>
              <a:t>Factoring</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sym typeface="Symbol" pitchFamily="18" charset="2"/>
              </a:rPr>
              <a:t>Adding two m-bit numbers takes O(m) time.</a:t>
            </a:r>
          </a:p>
          <a:p>
            <a:pPr>
              <a:lnSpc>
                <a:spcPct val="90000"/>
              </a:lnSpc>
              <a:spcBef>
                <a:spcPts val="200"/>
              </a:spcBef>
            </a:pPr>
            <a:r>
              <a:rPr lang="en-US" sz="2000" dirty="0">
                <a:sym typeface="Symbol" pitchFamily="18" charset="2"/>
              </a:rPr>
              <a:t>Multiplying two m-bit numbers takes &lt;O(m</a:t>
            </a:r>
            <a:r>
              <a:rPr lang="en-US" sz="2000" baseline="30000" dirty="0">
                <a:sym typeface="Symbol" pitchFamily="18" charset="2"/>
              </a:rPr>
              <a:t>2</a:t>
            </a:r>
            <a:r>
              <a:rPr lang="en-US" sz="2000" dirty="0">
                <a:sym typeface="Symbol" pitchFamily="18" charset="2"/>
              </a:rPr>
              <a:t>).</a:t>
            </a:r>
          </a:p>
          <a:p>
            <a:pPr>
              <a:lnSpc>
                <a:spcPct val="90000"/>
              </a:lnSpc>
              <a:spcBef>
                <a:spcPts val="200"/>
              </a:spcBef>
            </a:pPr>
            <a:r>
              <a:rPr lang="en-US" sz="2000" dirty="0">
                <a:sym typeface="Symbol" pitchFamily="18" charset="2"/>
              </a:rPr>
              <a:t>Multiplying a 2m-bit number and reducing modulo and m-bit number takes O(m</a:t>
            </a:r>
            <a:r>
              <a:rPr lang="en-US" sz="2000" baseline="30000" dirty="0">
                <a:sym typeface="Symbol" pitchFamily="18" charset="2"/>
              </a:rPr>
              <a:t>2</a:t>
            </a:r>
            <a:r>
              <a:rPr lang="en-US" sz="2000" dirty="0">
                <a:sym typeface="Symbol" pitchFamily="18" charset="2"/>
              </a:rPr>
              <a:t>).</a:t>
            </a:r>
          </a:p>
          <a:p>
            <a:pPr>
              <a:lnSpc>
                <a:spcPct val="90000"/>
              </a:lnSpc>
              <a:spcBef>
                <a:spcPts val="200"/>
              </a:spcBef>
            </a:pPr>
            <a:r>
              <a:rPr lang="en-US" sz="2000" dirty="0">
                <a:sym typeface="Symbol" pitchFamily="18" charset="2"/>
              </a:rPr>
              <a:t>Computing (a, b) for a, b&lt; n  takes O(ln</a:t>
            </a:r>
            <a:r>
              <a:rPr lang="en-US" sz="2000" baseline="30000" dirty="0">
                <a:sym typeface="Symbol" pitchFamily="18" charset="2"/>
              </a:rPr>
              <a:t>2</a:t>
            </a:r>
            <a:r>
              <a:rPr lang="en-US" sz="2000" dirty="0">
                <a:sym typeface="Symbol" pitchFamily="18" charset="2"/>
              </a:rPr>
              <a:t>(n)) time (i.e.- fast).  This is Euclid’s Algorithm and it started Knuth, Euclid and everyone else off on computational complexity.  If n has m bits this is O(m</a:t>
            </a:r>
            <a:r>
              <a:rPr lang="en-US" sz="2000" baseline="30000" dirty="0">
                <a:sym typeface="Symbol" pitchFamily="18" charset="2"/>
              </a:rPr>
              <a:t>2</a:t>
            </a:r>
            <a:r>
              <a:rPr lang="en-US" sz="2000" dirty="0">
                <a:sym typeface="Symbol" pitchFamily="18" charset="2"/>
              </a:rPr>
              <a:t>).</a:t>
            </a:r>
          </a:p>
          <a:p>
            <a:pPr>
              <a:lnSpc>
                <a:spcPct val="90000"/>
              </a:lnSpc>
              <a:spcBef>
                <a:spcPts val="200"/>
              </a:spcBef>
            </a:pPr>
            <a:r>
              <a:rPr lang="en-US" sz="2000" dirty="0">
                <a:sym typeface="Symbol" pitchFamily="18" charset="2"/>
              </a:rPr>
              <a:t>Testing a number n for primality takes O(</a:t>
            </a:r>
            <a:r>
              <a:rPr lang="en-US" sz="2000" dirty="0" err="1">
                <a:sym typeface="Symbol" pitchFamily="18" charset="2"/>
              </a:rPr>
              <a:t>n</a:t>
            </a:r>
            <a:r>
              <a:rPr lang="en-US" sz="2000" baseline="30000" dirty="0" err="1">
                <a:sym typeface="Symbol" pitchFamily="18" charset="2"/>
              </a:rPr>
              <a:t>clg</a:t>
            </a:r>
            <a:r>
              <a:rPr lang="en-US" sz="2000" baseline="30000" dirty="0">
                <a:sym typeface="Symbol" pitchFamily="18" charset="2"/>
              </a:rPr>
              <a:t>(lg(n))</a:t>
            </a:r>
            <a:r>
              <a:rPr lang="en-US" sz="2000" dirty="0">
                <a:sym typeface="Symbol" pitchFamily="18" charset="2"/>
              </a:rPr>
              <a:t>)=O(2</a:t>
            </a:r>
            <a:r>
              <a:rPr lang="en-US" sz="2000" baseline="30000" dirty="0">
                <a:sym typeface="Symbol" pitchFamily="18" charset="2"/>
              </a:rPr>
              <a:t>cmlg(m)</a:t>
            </a:r>
            <a:r>
              <a:rPr lang="en-US" sz="2000" dirty="0">
                <a:sym typeface="Symbol" pitchFamily="18" charset="2"/>
              </a:rPr>
              <a:t>).</a:t>
            </a:r>
          </a:p>
          <a:p>
            <a:pPr>
              <a:lnSpc>
                <a:spcPct val="90000"/>
              </a:lnSpc>
              <a:spcBef>
                <a:spcPts val="200"/>
              </a:spcBef>
            </a:pPr>
            <a:r>
              <a:rPr lang="en-US" sz="2000" dirty="0">
                <a:sym typeface="Symbol" pitchFamily="18" charset="2"/>
              </a:rPr>
              <a:t>Best known factoring: O(</a:t>
            </a:r>
            <a:r>
              <a:rPr lang="en-US" sz="2000" dirty="0" err="1">
                <a:sym typeface="Symbol" pitchFamily="18" charset="2"/>
              </a:rPr>
              <a:t>n</a:t>
            </a:r>
            <a:r>
              <a:rPr lang="en-US" sz="2000" baseline="30000" dirty="0" err="1">
                <a:sym typeface="Symbol" pitchFamily="18" charset="2"/>
              </a:rPr>
              <a:t>c</a:t>
            </a:r>
            <a:r>
              <a:rPr lang="en-US" sz="2000" baseline="30000" dirty="0">
                <a:sym typeface="Symbol" pitchFamily="18" charset="2"/>
              </a:rPr>
              <a:t>(lg(n)^(1/3)(lg(lg(n))^(2/3))</a:t>
            </a:r>
            <a:r>
              <a:rPr lang="en-US" sz="2000" dirty="0">
                <a:sym typeface="Symbol" pitchFamily="18" charset="2"/>
              </a:rPr>
              <a:t>)=O(2</a:t>
            </a:r>
            <a:r>
              <a:rPr lang="en-US" sz="2000" baseline="30000" dirty="0">
                <a:sym typeface="Symbol" pitchFamily="18" charset="2"/>
              </a:rPr>
              <a:t>cm(m^(1/3)(lg(m)^(2/3))</a:t>
            </a:r>
            <a:r>
              <a:rPr lang="en-US" sz="2000" dirty="0">
                <a:sym typeface="Symbol" pitchFamily="18" charset="2"/>
              </a:rPr>
              <a:t>). [a lot longer].</a:t>
            </a:r>
          </a:p>
          <a:p>
            <a:pPr>
              <a:lnSpc>
                <a:spcPct val="90000"/>
              </a:lnSpc>
              <a:buFontTx/>
              <a:buNone/>
            </a:pPr>
            <a:endParaRPr lang="en-US" sz="2400" dirty="0">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t>Euclid: There are infinitely many primes</a:t>
                </a:r>
              </a:p>
              <a:p>
                <a:pPr>
                  <a:lnSpc>
                    <a:spcPct val="80000"/>
                  </a:lnSpc>
                  <a:spcBef>
                    <a:spcPts val="200"/>
                  </a:spcBef>
                </a:pPr>
                <a:r>
                  <a:rPr lang="en-US" sz="2000" dirty="0"/>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t>.</a:t>
                </a:r>
              </a:p>
              <a:p>
                <a:pPr lvl="1">
                  <a:lnSpc>
                    <a:spcPct val="80000"/>
                  </a:lnSpc>
                  <a:spcBef>
                    <a:spcPts val="200"/>
                  </a:spcBef>
                </a:pPr>
                <a:r>
                  <a:rPr lang="en-US" sz="2000" dirty="0"/>
                  <a:t>Spookily accurate even for pretty small n.</a:t>
                </a:r>
              </a:p>
              <a:p>
                <a:pPr lvl="1">
                  <a:lnSpc>
                    <a:spcPct val="80000"/>
                  </a:lnSpc>
                  <a:spcBef>
                    <a:spcPts val="200"/>
                  </a:spcBef>
                </a:pPr>
                <a:r>
                  <a:rPr lang="en-US" sz="2000" dirty="0"/>
                  <a:t>First proof using complex analysis sketched by Riemann, finished by Hadamard and de la Vallee-Poussin. “Elementary” proof by </a:t>
                </a:r>
                <a:r>
                  <a:rPr lang="en-US" sz="2000" dirty="0" err="1"/>
                  <a:t>Erdos</a:t>
                </a:r>
                <a:r>
                  <a:rPr lang="en-US" sz="2000" dirty="0"/>
                  <a:t> and </a:t>
                </a:r>
                <a:r>
                  <a:rPr lang="en-US" sz="2000" dirty="0" err="1"/>
                  <a:t>Selberg</a:t>
                </a:r>
                <a:r>
                  <a:rPr lang="en-US" sz="2000" dirty="0"/>
                  <a:t>.</a:t>
                </a:r>
              </a:p>
              <a:p>
                <a:pPr>
                  <a:lnSpc>
                    <a:spcPct val="80000"/>
                  </a:lnSpc>
                  <a:spcBef>
                    <a:spcPts val="200"/>
                  </a:spcBef>
                </a:pPr>
                <a:r>
                  <a:rPr lang="en-US" sz="2000" dirty="0"/>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t>Pretty easy to prove.</a:t>
                </a:r>
              </a:p>
              <a:p>
                <a:pPr>
                  <a:lnSpc>
                    <a:spcPct val="80000"/>
                  </a:lnSpc>
                  <a:spcBef>
                    <a:spcPts val="200"/>
                  </a:spcBef>
                </a:pPr>
                <a:r>
                  <a:rPr lang="en-US" sz="2000" dirty="0"/>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590" t="-2201"/>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990600"/>
          </a:xfrm>
        </p:spPr>
        <p:txBody>
          <a:bodyPr/>
          <a:lstStyle/>
          <a:p>
            <a:r>
              <a:rPr lang="en-US" sz="3600"/>
              <a:t>Prime Distribution Example</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rPr>
                        <a:t>n</a:t>
                      </a:r>
                    </a:p>
                  </a:txBody>
                  <a:tcPr/>
                </a:tc>
                <a:tc>
                  <a:txBody>
                    <a:bodyPr/>
                    <a:lstStyle/>
                    <a:p>
                      <a:pPr algn="r"/>
                      <a:r>
                        <a:rPr lang="en-US">
                          <a:solidFill>
                            <a:schemeClr val="tx1"/>
                          </a:solidFill>
                          <a:latin typeface="Math1" pitchFamily="2" charset="2"/>
                        </a:rPr>
                        <a:t>p</a:t>
                      </a:r>
                      <a:r>
                        <a:rPr lang="en-US">
                          <a:solidFill>
                            <a:schemeClr val="tx1"/>
                          </a:solidFill>
                        </a:rPr>
                        <a:t>(n)</a:t>
                      </a:r>
                    </a:p>
                  </a:txBody>
                  <a:tcPr/>
                </a:tc>
                <a:tc>
                  <a:txBody>
                    <a:bodyPr/>
                    <a:lstStyle/>
                    <a:p>
                      <a:pPr algn="r"/>
                      <a:r>
                        <a:rPr lang="en-US">
                          <a:solidFill>
                            <a:schemeClr val="tx1"/>
                          </a:solidFill>
                        </a:rPr>
                        <a:t>n/</a:t>
                      </a:r>
                      <a:r>
                        <a:rPr lang="en-US" err="1">
                          <a:solidFill>
                            <a:schemeClr val="tx1"/>
                          </a:solidFill>
                        </a:rPr>
                        <a:t>ln</a:t>
                      </a:r>
                      <a:r>
                        <a:rPr lang="en-US">
                          <a:solidFill>
                            <a:schemeClr val="tx1"/>
                          </a:solidFill>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err="1">
                          <a:solidFill>
                            <a:schemeClr val="tx1"/>
                          </a:solidFill>
                          <a:latin typeface="Math1" pitchFamily="2" charset="2"/>
                        </a:rPr>
                        <a:t>p</a:t>
                      </a:r>
                      <a:r>
                        <a:rPr lang="en-US" err="1">
                          <a:solidFill>
                            <a:schemeClr val="tx1"/>
                          </a:solidFill>
                        </a:rPr>
                        <a:t>(n)/</a:t>
                      </a:r>
                      <a:r>
                        <a:rPr lang="en-US" baseline="0" err="1">
                          <a:solidFill>
                            <a:schemeClr val="tx1"/>
                          </a:solidFill>
                        </a:rPr>
                        <a:t>(</a:t>
                      </a:r>
                      <a:r>
                        <a:rPr lang="en-US" err="1">
                          <a:solidFill>
                            <a:schemeClr val="tx1"/>
                          </a:solidFill>
                        </a:rPr>
                        <a:t>n/ln(n</a:t>
                      </a:r>
                      <a:r>
                        <a:rPr lang="en-US">
                          <a:solidFill>
                            <a:schemeClr val="tx1"/>
                          </a:solidFill>
                        </a:rPr>
                        <a:t>))</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rPr>
                        <a:t>10</a:t>
                      </a:r>
                    </a:p>
                  </a:txBody>
                  <a:tcPr/>
                </a:tc>
                <a:tc>
                  <a:txBody>
                    <a:bodyPr/>
                    <a:lstStyle/>
                    <a:p>
                      <a:pPr algn="r"/>
                      <a:r>
                        <a:rPr lang="en-US" b="0">
                          <a:solidFill>
                            <a:schemeClr val="tx1"/>
                          </a:solidFill>
                        </a:rPr>
                        <a:t>4</a:t>
                      </a:r>
                    </a:p>
                  </a:txBody>
                  <a:tcPr/>
                </a:tc>
                <a:tc>
                  <a:txBody>
                    <a:bodyPr/>
                    <a:lstStyle/>
                    <a:p>
                      <a:pPr algn="r"/>
                      <a:r>
                        <a:rPr lang="en-US" b="0">
                          <a:solidFill>
                            <a:schemeClr val="tx1"/>
                          </a:solidFill>
                        </a:rPr>
                        <a:t>4.34</a:t>
                      </a:r>
                    </a:p>
                  </a:txBody>
                  <a:tcPr/>
                </a:tc>
                <a:tc>
                  <a:txBody>
                    <a:bodyPr/>
                    <a:lstStyle/>
                    <a:p>
                      <a:pPr algn="r"/>
                      <a:r>
                        <a:rPr lang="en-US" b="0">
                          <a:solidFill>
                            <a:schemeClr val="tx1"/>
                          </a:solidFill>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rPr>
                        <a:t>50</a:t>
                      </a:r>
                    </a:p>
                  </a:txBody>
                  <a:tcPr/>
                </a:tc>
                <a:tc>
                  <a:txBody>
                    <a:bodyPr/>
                    <a:lstStyle/>
                    <a:p>
                      <a:pPr algn="r"/>
                      <a:r>
                        <a:rPr lang="en-US" b="0">
                          <a:solidFill>
                            <a:schemeClr val="tx1"/>
                          </a:solidFill>
                        </a:rPr>
                        <a:t>14</a:t>
                      </a:r>
                    </a:p>
                  </a:txBody>
                  <a:tcPr/>
                </a:tc>
                <a:tc>
                  <a:txBody>
                    <a:bodyPr/>
                    <a:lstStyle/>
                    <a:p>
                      <a:pPr algn="r"/>
                      <a:r>
                        <a:rPr lang="en-US" b="0">
                          <a:solidFill>
                            <a:schemeClr val="tx1"/>
                          </a:solidFill>
                        </a:rPr>
                        <a:t>12.78</a:t>
                      </a:r>
                    </a:p>
                  </a:txBody>
                  <a:tcPr/>
                </a:tc>
                <a:tc>
                  <a:txBody>
                    <a:bodyPr/>
                    <a:lstStyle/>
                    <a:p>
                      <a:pPr algn="r"/>
                      <a:r>
                        <a:rPr lang="en-US" b="0">
                          <a:solidFill>
                            <a:schemeClr val="tx1"/>
                          </a:solidFill>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rPr>
                        <a:t>100</a:t>
                      </a:r>
                    </a:p>
                  </a:txBody>
                  <a:tcPr/>
                </a:tc>
                <a:tc>
                  <a:txBody>
                    <a:bodyPr/>
                    <a:lstStyle/>
                    <a:p>
                      <a:pPr algn="r"/>
                      <a:r>
                        <a:rPr lang="en-US" b="0">
                          <a:solidFill>
                            <a:schemeClr val="tx1"/>
                          </a:solidFill>
                        </a:rPr>
                        <a:t>25</a:t>
                      </a:r>
                    </a:p>
                  </a:txBody>
                  <a:tcPr/>
                </a:tc>
                <a:tc>
                  <a:txBody>
                    <a:bodyPr/>
                    <a:lstStyle/>
                    <a:p>
                      <a:pPr algn="r"/>
                      <a:r>
                        <a:rPr lang="en-US" b="0">
                          <a:solidFill>
                            <a:schemeClr val="tx1"/>
                          </a:solidFill>
                        </a:rPr>
                        <a:t>21.71</a:t>
                      </a:r>
                    </a:p>
                  </a:txBody>
                  <a:tcPr/>
                </a:tc>
                <a:tc>
                  <a:txBody>
                    <a:bodyPr/>
                    <a:lstStyle/>
                    <a:p>
                      <a:pPr algn="r"/>
                      <a:r>
                        <a:rPr lang="en-US" b="0">
                          <a:solidFill>
                            <a:schemeClr val="tx1"/>
                          </a:solidFill>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rPr>
                        <a:t>500</a:t>
                      </a:r>
                    </a:p>
                  </a:txBody>
                  <a:tcPr/>
                </a:tc>
                <a:tc>
                  <a:txBody>
                    <a:bodyPr/>
                    <a:lstStyle/>
                    <a:p>
                      <a:pPr algn="r"/>
                      <a:r>
                        <a:rPr lang="en-US" b="0">
                          <a:solidFill>
                            <a:schemeClr val="tx1"/>
                          </a:solidFill>
                        </a:rPr>
                        <a:t>95</a:t>
                      </a:r>
                    </a:p>
                  </a:txBody>
                  <a:tcPr/>
                </a:tc>
                <a:tc>
                  <a:txBody>
                    <a:bodyPr/>
                    <a:lstStyle/>
                    <a:p>
                      <a:pPr algn="r"/>
                      <a:r>
                        <a:rPr lang="en-US" b="0">
                          <a:solidFill>
                            <a:schemeClr val="tx1"/>
                          </a:solidFill>
                        </a:rPr>
                        <a:t>80.46</a:t>
                      </a:r>
                    </a:p>
                  </a:txBody>
                  <a:tcPr/>
                </a:tc>
                <a:tc>
                  <a:txBody>
                    <a:bodyPr/>
                    <a:lstStyle/>
                    <a:p>
                      <a:pPr algn="r"/>
                      <a:r>
                        <a:rPr lang="en-US" b="0">
                          <a:solidFill>
                            <a:schemeClr val="tx1"/>
                          </a:solidFill>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rPr>
                        <a:t>1000</a:t>
                      </a:r>
                    </a:p>
                  </a:txBody>
                  <a:tcPr/>
                </a:tc>
                <a:tc>
                  <a:txBody>
                    <a:bodyPr/>
                    <a:lstStyle/>
                    <a:p>
                      <a:pPr algn="r"/>
                      <a:r>
                        <a:rPr lang="en-US" b="0">
                          <a:solidFill>
                            <a:schemeClr val="tx1"/>
                          </a:solidFill>
                        </a:rPr>
                        <a:t>168</a:t>
                      </a:r>
                    </a:p>
                  </a:txBody>
                  <a:tcPr/>
                </a:tc>
                <a:tc>
                  <a:txBody>
                    <a:bodyPr/>
                    <a:lstStyle/>
                    <a:p>
                      <a:pPr algn="r"/>
                      <a:r>
                        <a:rPr lang="en-US" b="0">
                          <a:solidFill>
                            <a:schemeClr val="tx1"/>
                          </a:solidFill>
                        </a:rPr>
                        <a:t>144.76</a:t>
                      </a:r>
                    </a:p>
                  </a:txBody>
                  <a:tcPr/>
                </a:tc>
                <a:tc>
                  <a:txBody>
                    <a:bodyPr/>
                    <a:lstStyle/>
                    <a:p>
                      <a:pPr algn="r"/>
                      <a:r>
                        <a:rPr lang="en-US" b="0">
                          <a:solidFill>
                            <a:schemeClr val="tx1"/>
                          </a:solidFill>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rPr>
                        <a:t>10</a:t>
                      </a:r>
                      <a:r>
                        <a:rPr lang="en-US" b="0" baseline="30000">
                          <a:solidFill>
                            <a:schemeClr val="tx1"/>
                          </a:solidFill>
                        </a:rPr>
                        <a:t>6</a:t>
                      </a:r>
                    </a:p>
                  </a:txBody>
                  <a:tcPr/>
                </a:tc>
                <a:tc>
                  <a:txBody>
                    <a:bodyPr/>
                    <a:lstStyle/>
                    <a:p>
                      <a:pPr algn="r"/>
                      <a:r>
                        <a:rPr lang="en-US" b="0">
                          <a:solidFill>
                            <a:schemeClr val="tx1"/>
                          </a:solidFill>
                        </a:rPr>
                        <a:t>78498</a:t>
                      </a:r>
                    </a:p>
                  </a:txBody>
                  <a:tcPr/>
                </a:tc>
                <a:tc>
                  <a:txBody>
                    <a:bodyPr/>
                    <a:lstStyle/>
                    <a:p>
                      <a:pPr algn="r"/>
                      <a:r>
                        <a:rPr lang="en-US" b="0">
                          <a:solidFill>
                            <a:schemeClr val="tx1"/>
                          </a:solidFill>
                        </a:rPr>
                        <a:t>72382</a:t>
                      </a:r>
                    </a:p>
                  </a:txBody>
                  <a:tcPr/>
                </a:tc>
                <a:tc>
                  <a:txBody>
                    <a:bodyPr/>
                    <a:lstStyle/>
                    <a:p>
                      <a:pPr algn="r"/>
                      <a:r>
                        <a:rPr lang="en-US" b="0">
                          <a:solidFill>
                            <a:schemeClr val="tx1"/>
                          </a:solidFill>
                        </a:rPr>
                        <a:t>1.08</a:t>
                      </a:r>
                    </a:p>
                  </a:txBody>
                  <a:tcPr/>
                </a:tc>
                <a:extLst>
                  <a:ext uri="{0D108BD9-81ED-4DB2-BD59-A6C34878D82A}">
                    <a16:rowId xmlns:a16="http://schemas.microsoft.com/office/drawing/2014/main" val="10006"/>
                  </a:ext>
                </a:extLst>
              </a:tr>
              <a:tr h="370840">
                <a:tc>
                  <a:txBody>
                    <a:bodyPr/>
                    <a:lstStyle/>
                    <a:p>
                      <a:pPr algn="r"/>
                      <a:r>
                        <a:rPr lang="en-US" b="0">
                          <a:solidFill>
                            <a:schemeClr val="tx1"/>
                          </a:solidFill>
                        </a:rPr>
                        <a:t>10</a:t>
                      </a:r>
                      <a:r>
                        <a:rPr lang="en-US" b="0" baseline="30000">
                          <a:solidFill>
                            <a:schemeClr val="tx1"/>
                          </a:solidFill>
                        </a:rPr>
                        <a:t>9</a:t>
                      </a:r>
                    </a:p>
                  </a:txBody>
                  <a:tcPr/>
                </a:tc>
                <a:tc>
                  <a:txBody>
                    <a:bodyPr/>
                    <a:lstStyle/>
                    <a:p>
                      <a:pPr algn="r"/>
                      <a:r>
                        <a:rPr lang="en-US" b="0">
                          <a:solidFill>
                            <a:schemeClr val="tx1"/>
                          </a:solidFill>
                        </a:rPr>
                        <a:t>50847478</a:t>
                      </a:r>
                    </a:p>
                  </a:txBody>
                  <a:tcPr/>
                </a:tc>
                <a:tc>
                  <a:txBody>
                    <a:bodyPr/>
                    <a:lstStyle/>
                    <a:p>
                      <a:pPr algn="r"/>
                      <a:r>
                        <a:rPr lang="en-US" b="0">
                          <a:solidFill>
                            <a:schemeClr val="tx1"/>
                          </a:solidFill>
                        </a:rPr>
                        <a:t>48254949</a:t>
                      </a:r>
                    </a:p>
                  </a:txBody>
                  <a:tcPr/>
                </a:tc>
                <a:tc>
                  <a:txBody>
                    <a:bodyPr/>
                    <a:lstStyle/>
                    <a:p>
                      <a:pPr algn="r"/>
                      <a:r>
                        <a:rPr lang="en-US" b="0">
                          <a:solidFill>
                            <a:schemeClr val="tx1"/>
                          </a:solidFill>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t> is known, we can calculate p and q.</a:t>
                </a:r>
                <a:endParaRPr lang="en-US" sz="2000" dirty="0">
                  <a:sym typeface="Symbol" pitchFamily="18" charset="2"/>
                </a:endParaRPr>
              </a:p>
              <a:p>
                <a:pPr marL="457200" indent="-457200">
                  <a:lnSpc>
                    <a:spcPct val="80000"/>
                  </a:lnSpc>
                </a:pPr>
                <a:r>
                  <a:rPr lang="en-US" sz="2000" dirty="0">
                    <a:sym typeface="Symbol" pitchFamily="18" charset="2"/>
                  </a:rPr>
                  <a:t>Proof:  </a:t>
                </a:r>
              </a:p>
              <a:p>
                <a:pPr marL="857250" lvl="1" indent="-457200">
                  <a:lnSpc>
                    <a:spcPct val="80000"/>
                  </a:lnSpc>
                </a:pPr>
                <a:r>
                  <a:rPr lang="en-US" sz="2000" dirty="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t>.  </a:t>
                </a:r>
              </a:p>
              <a:p>
                <a:pPr marL="857250" lvl="1" indent="-457200">
                  <a:lnSpc>
                    <a:spcPct val="80000"/>
                  </a:lnSpc>
                </a:pPr>
                <a:r>
                  <a:rPr lang="en-US" sz="2000" dirty="0"/>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t>.  We can solve this equation.</a:t>
                </a:r>
              </a:p>
              <a:p>
                <a:pPr marL="857250" lvl="1" indent="-457200">
                  <a:lnSpc>
                    <a:spcPct val="80000"/>
                  </a:lnSpc>
                </a:pPr>
                <a:endParaRPr lang="en-US" sz="2000" dirty="0">
                  <a:sym typeface="Symbol" pitchFamily="18" charset="2"/>
                </a:endParaRPr>
              </a:p>
              <a:p>
                <a:pPr marL="457200" indent="-457200">
                  <a:lnSpc>
                    <a:spcPct val="80000"/>
                  </a:lnSpc>
                </a:pPr>
                <a:r>
                  <a:rPr lang="en-US" sz="2000" dirty="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t> if we know p and q, this theorem tells us if we know a universal exponent, we can calculate d.</a:t>
                </a: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635" t="-2317" r="-1587"/>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sym typeface="Symbol" pitchFamily="18" charset="2"/>
                  </a:rPr>
                  <a:t>Suppose n is composite, say, n=</a:t>
                </a:r>
                <a:r>
                  <a:rPr lang="en-US" sz="2000" dirty="0" err="1">
                    <a:sym typeface="Symbol" pitchFamily="18" charset="2"/>
                  </a:rPr>
                  <a:t>pq</a:t>
                </a:r>
                <a:r>
                  <a:rPr lang="en-US" sz="2000" dirty="0">
                    <a:sym typeface="Symbol" pitchFamily="18" charset="2"/>
                  </a:rPr>
                  <a:t>.  Given r&gt;0, </a:t>
                </a:r>
                <a:r>
                  <a:rPr lang="en-US" sz="2000" dirty="0" err="1">
                    <a:sym typeface="Symbol" pitchFamily="18" charset="2"/>
                  </a:rPr>
                  <a:t>a</a:t>
                </a:r>
                <a:r>
                  <a:rPr lang="en-US" sz="2000" baseline="30000" dirty="0" err="1">
                    <a:sym typeface="Symbol" pitchFamily="18" charset="2"/>
                  </a:rPr>
                  <a:t>r</a:t>
                </a:r>
                <a:r>
                  <a:rPr lang="en-US" sz="2000" dirty="0">
                    <a:sym typeface="Symbol" pitchFamily="18" charset="2"/>
                  </a:rPr>
                  <a:t> = 1 (mod n), for all a: (</a:t>
                </a:r>
                <a:r>
                  <a:rPr lang="en-US" sz="2000" dirty="0" err="1">
                    <a:sym typeface="Symbol" pitchFamily="18" charset="2"/>
                  </a:rPr>
                  <a:t>a,n</a:t>
                </a:r>
                <a:r>
                  <a:rPr lang="en-US" sz="2000" dirty="0">
                    <a:sym typeface="Symbol" pitchFamily="18" charset="2"/>
                  </a:rPr>
                  <a:t>)=1, we can factor n.</a:t>
                </a:r>
              </a:p>
              <a:p>
                <a:pPr lvl="1">
                  <a:lnSpc>
                    <a:spcPct val="80000"/>
                  </a:lnSpc>
                </a:pPr>
                <a:r>
                  <a:rPr lang="en-US" sz="2000" dirty="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we can factor n.</a:t>
                </a:r>
              </a:p>
              <a:p>
                <a:pPr lvl="1">
                  <a:lnSpc>
                    <a:spcPct val="80000"/>
                  </a:lnSpc>
                  <a:buNone/>
                </a:pPr>
                <a:endParaRPr lang="en-US" sz="2000" dirty="0">
                  <a:sym typeface="Symbol" pitchFamily="18" charset="2"/>
                </a:endParaRPr>
              </a:p>
              <a:p>
                <a:pPr>
                  <a:lnSpc>
                    <a:spcPct val="80000"/>
                  </a:lnSpc>
                </a:pPr>
                <a:r>
                  <a:rPr lang="en-US" sz="2000" dirty="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sym typeface="Symbol" pitchFamily="18" charset="2"/>
                  </a:rPr>
                  <a:t> m, odd. Put b</a:t>
                </a:r>
                <a:r>
                  <a:rPr lang="en-US" sz="2000" baseline="-25000" dirty="0">
                    <a:sym typeface="Symbol" pitchFamily="18" charset="2"/>
                  </a:rPr>
                  <a:t>0</a:t>
                </a:r>
                <a:r>
                  <a:rPr lang="en-US" sz="2000" dirty="0">
                    <a:sym typeface="Symbol" pitchFamily="18" charset="2"/>
                  </a:rPr>
                  <a:t>= a</a:t>
                </a:r>
                <a:r>
                  <a:rPr lang="en-US" sz="2000" baseline="30000" dirty="0">
                    <a:sym typeface="Symbol" pitchFamily="18" charset="2"/>
                  </a:rPr>
                  <a:t>m</a:t>
                </a:r>
                <a:r>
                  <a:rPr lang="en-US" sz="2000" dirty="0">
                    <a:sym typeface="Symbol" pitchFamily="18" charset="2"/>
                  </a:rPr>
                  <a:t> (mod n) and b</a:t>
                </a:r>
                <a:r>
                  <a:rPr lang="en-US" sz="2000" baseline="-25000" dirty="0">
                    <a:sym typeface="Symbol" pitchFamily="18" charset="2"/>
                  </a:rPr>
                  <a:t>i+1</a:t>
                </a:r>
                <a:r>
                  <a:rPr lang="en-US" sz="2000" dirty="0">
                    <a:sym typeface="Symbol" pitchFamily="18" charset="2"/>
                  </a:rPr>
                  <a:t>= b</a:t>
                </a:r>
                <a:r>
                  <a:rPr lang="en-US" sz="2000" baseline="-25000" dirty="0">
                    <a:sym typeface="Symbol" pitchFamily="18" charset="2"/>
                  </a:rPr>
                  <a:t>i</a:t>
                </a:r>
                <a:r>
                  <a:rPr lang="en-US" sz="2000" baseline="30000" dirty="0">
                    <a:sym typeface="Symbol" pitchFamily="18" charset="2"/>
                  </a:rPr>
                  <a:t>2</a:t>
                </a:r>
                <a:r>
                  <a:rPr lang="en-US" sz="2000" dirty="0">
                    <a:sym typeface="Symbol" pitchFamily="18" charset="2"/>
                  </a:rPr>
                  <a:t> (mod n).</a:t>
                </a:r>
              </a:p>
              <a:p>
                <a:pPr marL="857250" lvl="1" indent="-457200">
                  <a:lnSpc>
                    <a:spcPct val="80000"/>
                  </a:lnSpc>
                  <a:buFont typeface="+mj-lt"/>
                  <a:buAutoNum type="arabicPeriod"/>
                </a:pPr>
                <a:r>
                  <a:rPr lang="en-US" sz="2000" dirty="0">
                    <a:sym typeface="Symbol" pitchFamily="18" charset="2"/>
                  </a:rPr>
                  <a:t>If b</a:t>
                </a:r>
                <a:r>
                  <a:rPr lang="en-US" sz="2000" baseline="-25000" dirty="0">
                    <a:sym typeface="Symbol" pitchFamily="18" charset="2"/>
                  </a:rPr>
                  <a:t>0</a:t>
                </a:r>
                <a:r>
                  <a:rPr lang="en-US" sz="2000" dirty="0">
                    <a:sym typeface="Symbol" pitchFamily="18" charset="2"/>
                  </a:rPr>
                  <a:t>= 1, pick another a.</a:t>
                </a:r>
              </a:p>
              <a:p>
                <a:pPr marL="857250" lvl="1" indent="-457200">
                  <a:lnSpc>
                    <a:spcPct val="80000"/>
                  </a:lnSpc>
                  <a:buFont typeface="+mj-lt"/>
                  <a:buAutoNum type="arabicPeriod"/>
                </a:pPr>
                <a:r>
                  <a:rPr lang="en-US" sz="2000" dirty="0">
                    <a:sym typeface="Symbol" pitchFamily="18" charset="2"/>
                  </a:rPr>
                  <a:t>If b</a:t>
                </a:r>
                <a:r>
                  <a:rPr lang="en-US" sz="2000" baseline="-25000" dirty="0">
                    <a:sym typeface="Symbol" pitchFamily="18" charset="2"/>
                  </a:rPr>
                  <a:t>i+1</a:t>
                </a:r>
                <a:r>
                  <a:rPr lang="en-US" sz="2000" dirty="0">
                    <a:sym typeface="Symbol" pitchFamily="18" charset="2"/>
                  </a:rPr>
                  <a:t>= 1 and b</a:t>
                </a:r>
                <a:r>
                  <a:rPr lang="en-US" sz="2000" baseline="-25000" dirty="0">
                    <a:sym typeface="Symbol" pitchFamily="18" charset="2"/>
                  </a:rPr>
                  <a:t>i</a:t>
                </a:r>
                <a:r>
                  <a:rPr lang="en-US" sz="2000" dirty="0">
                    <a:sym typeface="Symbol" pitchFamily="18" charset="2"/>
                  </a:rPr>
                  <a:t>= -1, pick another a.</a:t>
                </a:r>
              </a:p>
              <a:p>
                <a:pPr marL="857250" lvl="1" indent="-457200">
                  <a:lnSpc>
                    <a:spcPct val="80000"/>
                  </a:lnSpc>
                  <a:buFont typeface="+mj-lt"/>
                  <a:buAutoNum type="arabicPeriod"/>
                </a:pPr>
                <a:r>
                  <a:rPr lang="en-US" sz="2000" dirty="0">
                    <a:sym typeface="Symbol" pitchFamily="18" charset="2"/>
                  </a:rPr>
                  <a:t>If b</a:t>
                </a:r>
                <a:r>
                  <a:rPr lang="en-US" sz="2000" baseline="-25000" dirty="0">
                    <a:sym typeface="Symbol" pitchFamily="18" charset="2"/>
                  </a:rPr>
                  <a:t>i+1</a:t>
                </a:r>
                <a:r>
                  <a:rPr lang="en-US" sz="2000" dirty="0">
                    <a:sym typeface="Symbol" pitchFamily="18" charset="2"/>
                  </a:rPr>
                  <a:t>= 1 and b</a:t>
                </a:r>
                <a:r>
                  <a:rPr lang="en-US" sz="2000" baseline="-25000" dirty="0">
                    <a:sym typeface="Symbol" pitchFamily="18" charset="2"/>
                  </a:rPr>
                  <a:t>i</a:t>
                </a:r>
                <a:r>
                  <a:rPr lang="en-US" sz="2000" dirty="0">
                    <a:latin typeface="Math1Mono"/>
                  </a:rPr>
                  <a:t>&gt;=</a:t>
                </a:r>
                <a:r>
                  <a:rPr lang="en-US" sz="2000" dirty="0"/>
                  <a:t>±1</a:t>
                </a:r>
                <a:r>
                  <a:rPr lang="en-US" sz="2000" dirty="0">
                    <a:sym typeface="Symbol" pitchFamily="18" charset="2"/>
                  </a:rPr>
                  <a:t>, d= (b</a:t>
                </a:r>
                <a:r>
                  <a:rPr lang="en-US" sz="2000" baseline="-25000" dirty="0">
                    <a:sym typeface="Symbol" pitchFamily="18" charset="2"/>
                  </a:rPr>
                  <a:t>i</a:t>
                </a:r>
                <a:r>
                  <a:rPr lang="en-US" sz="2000" dirty="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590" t="-1993" r="-590"/>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600200"/>
            <a:ext cx="8229600" cy="4419600"/>
          </a:xfrm>
        </p:spPr>
        <p:txBody>
          <a:bodyPr/>
          <a:lstStyle/>
          <a:p>
            <a:pPr>
              <a:lnSpc>
                <a:spcPct val="95000"/>
              </a:lnSpc>
              <a:spcBef>
                <a:spcPts val="200"/>
              </a:spcBef>
            </a:pPr>
            <a:r>
              <a:rPr lang="en-US" sz="2000" dirty="0"/>
              <a:t>Let n= 1517.  Note that a</a:t>
            </a:r>
            <a:r>
              <a:rPr lang="en-US" sz="2000" baseline="30000" dirty="0"/>
              <a:t>1440</a:t>
            </a:r>
            <a:r>
              <a:rPr lang="en-US" sz="2000" dirty="0"/>
              <a:t>=1 (mod n).</a:t>
            </a:r>
          </a:p>
          <a:p>
            <a:pPr lvl="1">
              <a:lnSpc>
                <a:spcPct val="95000"/>
              </a:lnSpc>
              <a:spcBef>
                <a:spcPts val="200"/>
              </a:spcBef>
            </a:pPr>
            <a:r>
              <a:rPr lang="en-US" sz="2000" dirty="0"/>
              <a:t>1440= 2</a:t>
            </a:r>
            <a:r>
              <a:rPr lang="en-US" sz="2000" baseline="30000" dirty="0"/>
              <a:t>5</a:t>
            </a:r>
            <a:r>
              <a:rPr lang="en-US" sz="2000" dirty="0"/>
              <a:t>(45), m= 45.</a:t>
            </a:r>
          </a:p>
          <a:p>
            <a:pPr lvl="1">
              <a:lnSpc>
                <a:spcPct val="95000"/>
              </a:lnSpc>
              <a:spcBef>
                <a:spcPts val="200"/>
              </a:spcBef>
            </a:pPr>
            <a:r>
              <a:rPr lang="en-US" sz="2000" dirty="0"/>
              <a:t>b</a:t>
            </a:r>
            <a:r>
              <a:rPr lang="en-US" sz="2000" baseline="-25000" dirty="0"/>
              <a:t>0</a:t>
            </a:r>
            <a:r>
              <a:rPr lang="en-US" sz="2000" dirty="0"/>
              <a:t>= 2</a:t>
            </a:r>
            <a:r>
              <a:rPr lang="en-US" sz="2000" baseline="30000" dirty="0"/>
              <a:t>45</a:t>
            </a:r>
            <a:r>
              <a:rPr lang="en-US" sz="2000" dirty="0"/>
              <a:t>=401 (mod 1517)</a:t>
            </a:r>
          </a:p>
          <a:p>
            <a:pPr lvl="1">
              <a:lnSpc>
                <a:spcPct val="95000"/>
              </a:lnSpc>
              <a:spcBef>
                <a:spcPts val="200"/>
              </a:spcBef>
            </a:pPr>
            <a:r>
              <a:rPr lang="en-US" sz="2000" dirty="0"/>
              <a:t>b</a:t>
            </a:r>
            <a:r>
              <a:rPr lang="en-US" sz="2000" baseline="-25000" dirty="0"/>
              <a:t>1</a:t>
            </a:r>
            <a:r>
              <a:rPr lang="en-US" sz="2000" dirty="0"/>
              <a:t>= 401</a:t>
            </a:r>
            <a:r>
              <a:rPr lang="en-US" sz="2000" baseline="30000" dirty="0"/>
              <a:t>2</a:t>
            </a:r>
            <a:r>
              <a:rPr lang="en-US" sz="2000" dirty="0"/>
              <a:t> =1(mod 1517).  Try again.</a:t>
            </a:r>
          </a:p>
          <a:p>
            <a:pPr lvl="1">
              <a:lnSpc>
                <a:spcPct val="95000"/>
              </a:lnSpc>
              <a:spcBef>
                <a:spcPts val="200"/>
              </a:spcBef>
            </a:pPr>
            <a:r>
              <a:rPr lang="en-US" sz="2000" dirty="0"/>
              <a:t>b</a:t>
            </a:r>
            <a:r>
              <a:rPr lang="en-US" sz="2000" baseline="-25000" dirty="0"/>
              <a:t>0</a:t>
            </a:r>
            <a:r>
              <a:rPr lang="en-US" sz="2000" dirty="0"/>
              <a:t>= 3</a:t>
            </a:r>
            <a:r>
              <a:rPr lang="en-US" sz="2000" baseline="30000" dirty="0"/>
              <a:t>45</a:t>
            </a:r>
            <a:r>
              <a:rPr lang="en-US" sz="2000" dirty="0"/>
              <a:t>=776 (mod 1517)</a:t>
            </a:r>
          </a:p>
          <a:p>
            <a:pPr lvl="1">
              <a:lnSpc>
                <a:spcPct val="95000"/>
              </a:lnSpc>
              <a:spcBef>
                <a:spcPts val="200"/>
              </a:spcBef>
            </a:pPr>
            <a:r>
              <a:rPr lang="en-US" sz="2000" dirty="0"/>
              <a:t>b</a:t>
            </a:r>
            <a:r>
              <a:rPr lang="en-US" sz="2000" baseline="-25000" dirty="0"/>
              <a:t>1</a:t>
            </a:r>
            <a:r>
              <a:rPr lang="en-US" sz="2000" dirty="0"/>
              <a:t>= 776</a:t>
            </a:r>
            <a:r>
              <a:rPr lang="en-US" sz="2000" baseline="30000" dirty="0"/>
              <a:t>2</a:t>
            </a:r>
            <a:r>
              <a:rPr lang="en-US" sz="2000" dirty="0"/>
              <a:t>=1444 (mod 1517)</a:t>
            </a:r>
          </a:p>
          <a:p>
            <a:pPr lvl="1">
              <a:lnSpc>
                <a:spcPct val="95000"/>
              </a:lnSpc>
              <a:spcBef>
                <a:spcPts val="200"/>
              </a:spcBef>
            </a:pPr>
            <a:r>
              <a:rPr lang="en-US" sz="2000" dirty="0"/>
              <a:t>b</a:t>
            </a:r>
            <a:r>
              <a:rPr lang="en-US" sz="2000" baseline="-25000" dirty="0"/>
              <a:t>2</a:t>
            </a:r>
            <a:r>
              <a:rPr lang="en-US" sz="2000" dirty="0"/>
              <a:t>= 1444</a:t>
            </a:r>
            <a:r>
              <a:rPr lang="en-US" sz="2000" baseline="30000" dirty="0"/>
              <a:t>2</a:t>
            </a:r>
            <a:r>
              <a:rPr lang="en-US" sz="2000" dirty="0"/>
              <a:t> =778(mod 1517).</a:t>
            </a:r>
          </a:p>
          <a:p>
            <a:pPr lvl="1">
              <a:lnSpc>
                <a:spcPct val="95000"/>
              </a:lnSpc>
              <a:spcBef>
                <a:spcPts val="200"/>
              </a:spcBef>
            </a:pPr>
            <a:r>
              <a:rPr lang="en-US" sz="2000" dirty="0"/>
              <a:t>b</a:t>
            </a:r>
            <a:r>
              <a:rPr lang="en-US" sz="2000" baseline="-25000" dirty="0"/>
              <a:t>3</a:t>
            </a:r>
            <a:r>
              <a:rPr lang="en-US" sz="2000" dirty="0"/>
              <a:t>= 778</a:t>
            </a:r>
            <a:r>
              <a:rPr lang="en-US" sz="2000" baseline="30000" dirty="0"/>
              <a:t>2</a:t>
            </a:r>
            <a:r>
              <a:rPr lang="en-US" sz="2000" dirty="0"/>
              <a:t> =1(mod 1517).</a:t>
            </a:r>
          </a:p>
          <a:p>
            <a:pPr lvl="1">
              <a:lnSpc>
                <a:spcPct val="95000"/>
              </a:lnSpc>
              <a:spcBef>
                <a:spcPts val="200"/>
              </a:spcBef>
            </a:pPr>
            <a:r>
              <a:rPr lang="en-US" sz="2000" dirty="0"/>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rPr>
              <a:t>Numbers are represented in base 2</a:t>
            </a:r>
            <a:r>
              <a:rPr lang="en-US" sz="2000" baseline="30000" dirty="0">
                <a:solidFill>
                  <a:schemeClr val="tx2"/>
                </a:solidFill>
              </a:rPr>
              <a:t>ws</a:t>
            </a:r>
            <a:r>
              <a:rPr lang="en-US" sz="2000" dirty="0">
                <a:solidFill>
                  <a:schemeClr val="tx2"/>
                </a:solidFill>
              </a:rPr>
              <a:t> where </a:t>
            </a:r>
            <a:r>
              <a:rPr lang="en-US" sz="2000" dirty="0" err="1">
                <a:solidFill>
                  <a:schemeClr val="tx2"/>
                </a:solidFill>
              </a:rPr>
              <a:t>ws</a:t>
            </a:r>
            <a:r>
              <a:rPr lang="en-US" sz="2000" dirty="0">
                <a:solidFill>
                  <a:schemeClr val="tx2"/>
                </a:solidFill>
              </a:rPr>
              <a:t> is the number of bits in the “standard” unsigned integer (e.g. – 32 on IA32, 64 on x64)</a:t>
            </a:r>
            <a:endParaRPr lang="en-US" sz="2000" baseline="30000" dirty="0">
              <a:solidFill>
                <a:schemeClr val="tx2"/>
              </a:solidFill>
            </a:endParaRPr>
          </a:p>
          <a:p>
            <a:pPr>
              <a:spcBef>
                <a:spcPts val="200"/>
              </a:spcBef>
            </a:pPr>
            <a:r>
              <a:rPr lang="en-US" sz="2000" dirty="0">
                <a:solidFill>
                  <a:schemeClr val="tx2"/>
                </a:solidFill>
              </a:rPr>
              <a:t>Each number has three components:</a:t>
            </a:r>
          </a:p>
          <a:p>
            <a:pPr lvl="1">
              <a:spcBef>
                <a:spcPts val="200"/>
              </a:spcBef>
            </a:pPr>
            <a:r>
              <a:rPr lang="en-US" sz="2000" dirty="0">
                <a:solidFill>
                  <a:schemeClr val="tx2"/>
                </a:solidFill>
              </a:rPr>
              <a:t>Sign</a:t>
            </a:r>
          </a:p>
          <a:p>
            <a:pPr lvl="1">
              <a:spcBef>
                <a:spcPts val="200"/>
              </a:spcBef>
            </a:pPr>
            <a:r>
              <a:rPr lang="en-US" sz="2000" dirty="0">
                <a:solidFill>
                  <a:schemeClr val="tx2"/>
                </a:solidFill>
              </a:rPr>
              <a:t>Size in 2</a:t>
            </a:r>
            <a:r>
              <a:rPr lang="en-US" sz="2000" baseline="30000" dirty="0">
                <a:solidFill>
                  <a:schemeClr val="tx2"/>
                </a:solidFill>
              </a:rPr>
              <a:t>ws</a:t>
            </a:r>
            <a:r>
              <a:rPr lang="en-US" sz="2000" dirty="0">
                <a:solidFill>
                  <a:schemeClr val="tx2"/>
                </a:solidFill>
              </a:rPr>
              <a:t> words</a:t>
            </a:r>
          </a:p>
          <a:p>
            <a:pPr lvl="1">
              <a:spcBef>
                <a:spcPts val="200"/>
              </a:spcBef>
            </a:pPr>
            <a:r>
              <a:rPr lang="en-US" sz="2000" dirty="0">
                <a:solidFill>
                  <a:schemeClr val="tx2"/>
                </a:solidFill>
              </a:rPr>
              <a:t>2</a:t>
            </a:r>
            <a:r>
              <a:rPr lang="en-US" sz="2000" baseline="30000" dirty="0">
                <a:solidFill>
                  <a:schemeClr val="tx2"/>
                </a:solidFill>
              </a:rPr>
              <a:t>ws</a:t>
            </a:r>
            <a:r>
              <a:rPr lang="en-US" sz="2000" dirty="0">
                <a:solidFill>
                  <a:schemeClr val="tx2"/>
                </a:solidFill>
              </a:rPr>
              <a:t> words where n= </a:t>
            </a:r>
            <a:r>
              <a:rPr lang="en-US" sz="2000" dirty="0" err="1">
                <a:solidFill>
                  <a:schemeClr val="tx2"/>
                </a:solidFill>
              </a:rPr>
              <a:t>i</a:t>
            </a:r>
            <a:r>
              <a:rPr lang="en-US" sz="2000" dirty="0">
                <a:solidFill>
                  <a:schemeClr val="tx2"/>
                </a:solidFill>
              </a:rPr>
              <a:t>[ws-1]2</a:t>
            </a:r>
            <a:r>
              <a:rPr lang="en-US" sz="2000" baseline="30000" dirty="0">
                <a:solidFill>
                  <a:schemeClr val="tx2"/>
                </a:solidFill>
              </a:rPr>
              <a:t>ws(size-1) </a:t>
            </a:r>
            <a:r>
              <a:rPr lang="en-US" sz="2000" dirty="0">
                <a:solidFill>
                  <a:schemeClr val="tx2"/>
                </a:solidFill>
              </a:rPr>
              <a:t>+ …+ </a:t>
            </a:r>
            <a:r>
              <a:rPr lang="en-US" sz="2000" dirty="0" err="1">
                <a:solidFill>
                  <a:schemeClr val="tx2"/>
                </a:solidFill>
              </a:rPr>
              <a:t>i</a:t>
            </a:r>
            <a:r>
              <a:rPr lang="en-US" sz="2000" dirty="0">
                <a:solidFill>
                  <a:schemeClr val="tx2"/>
                </a:solidFill>
              </a:rPr>
              <a:t>[1]2</a:t>
            </a:r>
            <a:r>
              <a:rPr lang="en-US" sz="2000" baseline="30000" dirty="0">
                <a:solidFill>
                  <a:schemeClr val="tx2"/>
                </a:solidFill>
              </a:rPr>
              <a:t>ws</a:t>
            </a:r>
            <a:r>
              <a:rPr lang="en-US" sz="2000" dirty="0">
                <a:solidFill>
                  <a:schemeClr val="tx2"/>
                </a:solidFill>
              </a:rPr>
              <a:t> + </a:t>
            </a:r>
            <a:r>
              <a:rPr lang="en-US" sz="2000" dirty="0" err="1">
                <a:solidFill>
                  <a:schemeClr val="tx2"/>
                </a:solidFill>
              </a:rPr>
              <a:t>i</a:t>
            </a:r>
            <a:r>
              <a:rPr lang="en-US" sz="2000" dirty="0">
                <a:solidFill>
                  <a:schemeClr val="tx2"/>
                </a:solidFill>
              </a:rPr>
              <a:t>[0]</a:t>
            </a:r>
            <a:endParaRPr lang="en-US" sz="2000" baseline="30000" dirty="0">
              <a:solidFill>
                <a:schemeClr val="tx2"/>
              </a:solidFill>
            </a:endParaRPr>
          </a:p>
          <a:p>
            <a:pPr lvl="1">
              <a:spcBef>
                <a:spcPts val="200"/>
              </a:spcBef>
            </a:pPr>
            <a:r>
              <a:rPr lang="en-US" sz="2000" dirty="0">
                <a:solidFill>
                  <a:schemeClr val="tx2"/>
                </a:solidFill>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57200" y="1371600"/>
            <a:ext cx="8153400" cy="4495800"/>
          </a:xfrm>
        </p:spPr>
        <p:txBody>
          <a:bodyPr/>
          <a:lstStyle/>
          <a:p>
            <a:pPr>
              <a:lnSpc>
                <a:spcPct val="80000"/>
              </a:lnSpc>
              <a:spcBef>
                <a:spcPts val="200"/>
              </a:spcBef>
            </a:pPr>
            <a:r>
              <a:rPr lang="en-US" sz="2000" dirty="0">
                <a:solidFill>
                  <a:schemeClr val="tx2"/>
                </a:solidFill>
              </a:rPr>
              <a:t>For two numbers of size s</a:t>
            </a:r>
            <a:r>
              <a:rPr lang="en-US" sz="2000" baseline="-25000" dirty="0">
                <a:solidFill>
                  <a:schemeClr val="tx2"/>
                </a:solidFill>
              </a:rPr>
              <a:t>1</a:t>
            </a:r>
            <a:r>
              <a:rPr lang="en-US" sz="2000" dirty="0">
                <a:solidFill>
                  <a:schemeClr val="tx2"/>
                </a:solidFill>
              </a:rPr>
              <a:t> and s</a:t>
            </a:r>
            <a:r>
              <a:rPr lang="en-US" sz="2000" baseline="-25000" dirty="0">
                <a:solidFill>
                  <a:schemeClr val="tx2"/>
                </a:solidFill>
              </a:rPr>
              <a:t>2 </a:t>
            </a:r>
            <a:r>
              <a:rPr lang="en-US" sz="2000" dirty="0">
                <a:solidFill>
                  <a:schemeClr val="tx2"/>
                </a:solidFill>
              </a:rPr>
              <a:t>(in bits)</a:t>
            </a:r>
            <a:endParaRPr lang="en-US" sz="2000" baseline="-25000" dirty="0">
              <a:solidFill>
                <a:schemeClr val="tx2"/>
              </a:solidFill>
            </a:endParaRPr>
          </a:p>
          <a:p>
            <a:pPr lvl="1">
              <a:lnSpc>
                <a:spcPct val="80000"/>
              </a:lnSpc>
              <a:spcBef>
                <a:spcPts val="200"/>
              </a:spcBef>
            </a:pPr>
            <a:r>
              <a:rPr lang="en-US" sz="2000" dirty="0">
                <a:solidFill>
                  <a:schemeClr val="tx2"/>
                </a:solidFill>
              </a:rPr>
              <a:t>Addition/Subtraction: O(s</a:t>
            </a:r>
            <a:r>
              <a:rPr lang="en-US" sz="2000" baseline="-25000" dirty="0">
                <a:solidFill>
                  <a:schemeClr val="tx2"/>
                </a:solidFill>
              </a:rPr>
              <a:t>1</a:t>
            </a:r>
            <a:r>
              <a:rPr lang="en-US" sz="2000" dirty="0">
                <a:solidFill>
                  <a:schemeClr val="tx2"/>
                </a:solidFill>
              </a:rPr>
              <a:t>)+O(s</a:t>
            </a:r>
            <a:r>
              <a:rPr lang="en-US" sz="2000" baseline="-25000" dirty="0">
                <a:solidFill>
                  <a:schemeClr val="tx2"/>
                </a:solidFill>
              </a:rPr>
              <a:t>2</a:t>
            </a:r>
            <a:r>
              <a:rPr lang="en-US" sz="2000" dirty="0">
                <a:solidFill>
                  <a:schemeClr val="tx2"/>
                </a:solidFill>
              </a:rPr>
              <a:t>)  time and max(s</a:t>
            </a:r>
            <a:r>
              <a:rPr lang="en-US" sz="2000" baseline="-25000" dirty="0">
                <a:solidFill>
                  <a:schemeClr val="tx2"/>
                </a:solidFill>
              </a:rPr>
              <a:t>1</a:t>
            </a:r>
            <a:r>
              <a:rPr lang="en-US" sz="2000" dirty="0">
                <a:solidFill>
                  <a:schemeClr val="tx2"/>
                </a:solidFill>
              </a:rPr>
              <a:t>, s</a:t>
            </a:r>
            <a:r>
              <a:rPr lang="en-US" sz="2000" baseline="-25000" dirty="0">
                <a:solidFill>
                  <a:schemeClr val="tx2"/>
                </a:solidFill>
              </a:rPr>
              <a:t>2</a:t>
            </a:r>
            <a:r>
              <a:rPr lang="en-US" sz="2000" dirty="0">
                <a:solidFill>
                  <a:schemeClr val="tx2"/>
                </a:solidFill>
              </a:rPr>
              <a:t>)+1 space</a:t>
            </a:r>
          </a:p>
          <a:p>
            <a:pPr lvl="1">
              <a:lnSpc>
                <a:spcPct val="80000"/>
              </a:lnSpc>
              <a:spcBef>
                <a:spcPts val="200"/>
              </a:spcBef>
            </a:pPr>
            <a:r>
              <a:rPr lang="en-US" sz="2000" dirty="0">
                <a:solidFill>
                  <a:schemeClr val="tx2"/>
                </a:solidFill>
              </a:rPr>
              <a:t>Multiplication/Squaring: O(s</a:t>
            </a:r>
            <a:r>
              <a:rPr lang="en-US" sz="2000" baseline="-25000" dirty="0">
                <a:solidFill>
                  <a:schemeClr val="tx2"/>
                </a:solidFill>
              </a:rPr>
              <a:t>1</a:t>
            </a:r>
            <a:r>
              <a:rPr lang="en-US" sz="2000" dirty="0">
                <a:solidFill>
                  <a:schemeClr val="tx2"/>
                </a:solidFill>
              </a:rPr>
              <a:t>) x O(s</a:t>
            </a:r>
            <a:r>
              <a:rPr lang="en-US" sz="2000" baseline="-25000" dirty="0">
                <a:solidFill>
                  <a:schemeClr val="tx2"/>
                </a:solidFill>
              </a:rPr>
              <a:t>2</a:t>
            </a:r>
            <a:r>
              <a:rPr lang="en-US" sz="2000" dirty="0">
                <a:solidFill>
                  <a:schemeClr val="tx2"/>
                </a:solidFill>
              </a:rPr>
              <a:t>)  time and space (you can save roughly half the multiplies on squaring)</a:t>
            </a:r>
          </a:p>
          <a:p>
            <a:pPr lvl="1">
              <a:lnSpc>
                <a:spcPct val="80000"/>
              </a:lnSpc>
              <a:spcBef>
                <a:spcPts val="200"/>
              </a:spcBef>
            </a:pPr>
            <a:r>
              <a:rPr lang="en-US" sz="2000" dirty="0">
                <a:solidFill>
                  <a:schemeClr val="tx2"/>
                </a:solidFill>
              </a:rPr>
              <a:t>Division: O(s</a:t>
            </a:r>
            <a:r>
              <a:rPr lang="en-US" sz="2000" baseline="-25000" dirty="0">
                <a:solidFill>
                  <a:schemeClr val="tx2"/>
                </a:solidFill>
              </a:rPr>
              <a:t>1</a:t>
            </a:r>
            <a:r>
              <a:rPr lang="en-US" sz="2000" dirty="0">
                <a:solidFill>
                  <a:schemeClr val="tx2"/>
                </a:solidFill>
              </a:rPr>
              <a:t>) x O(s</a:t>
            </a:r>
            <a:r>
              <a:rPr lang="en-US" sz="2000" baseline="-25000" dirty="0">
                <a:solidFill>
                  <a:schemeClr val="tx2"/>
                </a:solidFill>
              </a:rPr>
              <a:t>2</a:t>
            </a:r>
            <a:r>
              <a:rPr lang="en-US" sz="2000" dirty="0">
                <a:solidFill>
                  <a:schemeClr val="tx2"/>
                </a:solidFill>
              </a:rPr>
              <a:t>)  time and space</a:t>
            </a:r>
          </a:p>
          <a:p>
            <a:pPr lvl="2">
              <a:lnSpc>
                <a:spcPct val="80000"/>
              </a:lnSpc>
              <a:spcBef>
                <a:spcPts val="200"/>
              </a:spcBef>
            </a:pPr>
            <a:r>
              <a:rPr lang="en-US" sz="2000" dirty="0">
                <a:solidFill>
                  <a:schemeClr val="tx2"/>
                </a:solidFill>
              </a:rPr>
              <a:t>Uses heuristic for estimating iterative single digit divisor: less than 1 high after normalization</a:t>
            </a:r>
          </a:p>
          <a:p>
            <a:pPr lvl="1">
              <a:lnSpc>
                <a:spcPct val="80000"/>
              </a:lnSpc>
              <a:spcBef>
                <a:spcPts val="200"/>
              </a:spcBef>
            </a:pPr>
            <a:r>
              <a:rPr lang="en-US" sz="2000" dirty="0">
                <a:solidFill>
                  <a:schemeClr val="tx2"/>
                </a:solidFill>
              </a:rPr>
              <a:t>Extended GCD: O(s</a:t>
            </a:r>
            <a:r>
              <a:rPr lang="en-US" sz="2000" baseline="-25000" dirty="0">
                <a:solidFill>
                  <a:schemeClr val="tx2"/>
                </a:solidFill>
              </a:rPr>
              <a:t>1</a:t>
            </a:r>
            <a:r>
              <a:rPr lang="en-US" sz="2000" dirty="0">
                <a:solidFill>
                  <a:schemeClr val="tx2"/>
                </a:solidFill>
              </a:rPr>
              <a:t>) x O(s</a:t>
            </a:r>
            <a:r>
              <a:rPr lang="en-US" sz="2000" baseline="-25000" dirty="0">
                <a:solidFill>
                  <a:schemeClr val="tx2"/>
                </a:solidFill>
              </a:rPr>
              <a:t>2</a:t>
            </a:r>
            <a:r>
              <a:rPr lang="en-US" sz="2000" dirty="0">
                <a:solidFill>
                  <a:schemeClr val="tx2"/>
                </a:solidFill>
              </a:rPr>
              <a:t>) </a:t>
            </a:r>
          </a:p>
          <a:p>
            <a:pPr lvl="1">
              <a:lnSpc>
                <a:spcPct val="80000"/>
              </a:lnSpc>
              <a:spcBef>
                <a:spcPts val="200"/>
              </a:spcBef>
            </a:pPr>
            <a:r>
              <a:rPr lang="en-US" sz="2000" dirty="0">
                <a:solidFill>
                  <a:schemeClr val="tx2"/>
                </a:solidFill>
              </a:rPr>
              <a:t>Modular versions use same time (plus time for one division by modulus) but smaller space</a:t>
            </a:r>
          </a:p>
          <a:p>
            <a:pPr lvl="1">
              <a:lnSpc>
                <a:spcPct val="80000"/>
              </a:lnSpc>
              <a:spcBef>
                <a:spcPts val="200"/>
              </a:spcBef>
            </a:pPr>
            <a:r>
              <a:rPr lang="en-US" sz="2000" dirty="0">
                <a:solidFill>
                  <a:schemeClr val="tx2"/>
                </a:solidFill>
              </a:rPr>
              <a:t>Modular Exponentiation (a</a:t>
            </a:r>
            <a:r>
              <a:rPr lang="en-US" sz="2000" baseline="30000" dirty="0">
                <a:solidFill>
                  <a:schemeClr val="tx2"/>
                </a:solidFill>
              </a:rPr>
              <a:t>e</a:t>
            </a:r>
            <a:r>
              <a:rPr lang="en-US" sz="2000" dirty="0">
                <a:solidFill>
                  <a:schemeClr val="tx2"/>
                </a:solidFill>
              </a:rPr>
              <a:t> (mod n)): O((size e)(size n)</a:t>
            </a:r>
            <a:r>
              <a:rPr lang="en-US" sz="2000" baseline="30000" dirty="0">
                <a:solidFill>
                  <a:schemeClr val="tx2"/>
                </a:solidFill>
              </a:rPr>
              <a:t>2</a:t>
            </a:r>
            <a:r>
              <a:rPr lang="en-US" sz="2000" dirty="0">
                <a:solidFill>
                  <a:schemeClr val="tx2"/>
                </a:solidFill>
              </a:rPr>
              <a:t>) using repeated squaring</a:t>
            </a:r>
          </a:p>
          <a:p>
            <a:pPr lvl="1">
              <a:lnSpc>
                <a:spcPct val="80000"/>
              </a:lnSpc>
              <a:spcBef>
                <a:spcPts val="200"/>
              </a:spcBef>
            </a:pPr>
            <a:r>
              <a:rPr lang="en-US" sz="2000" dirty="0">
                <a:solidFill>
                  <a:schemeClr val="tx2"/>
                </a:solidFill>
              </a:rPr>
              <a:t>Solve simultaneous linear congruence's (using CRT): O(m</a:t>
            </a:r>
            <a:r>
              <a:rPr lang="en-US" sz="2000" baseline="30000" dirty="0">
                <a:solidFill>
                  <a:schemeClr val="tx2"/>
                </a:solidFill>
              </a:rPr>
              <a:t>2</a:t>
            </a:r>
            <a:r>
              <a:rPr lang="en-US" sz="2000" dirty="0">
                <a:solidFill>
                  <a:schemeClr val="tx2"/>
                </a:solidFill>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524000"/>
            <a:ext cx="8153400" cy="4876800"/>
          </a:xfrm>
        </p:spPr>
        <p:txBody>
          <a:bodyPr/>
          <a:lstStyle/>
          <a:p>
            <a:pPr>
              <a:spcBef>
                <a:spcPts val="200"/>
              </a:spcBef>
            </a:pPr>
            <a:r>
              <a:rPr lang="en-US" sz="2000" dirty="0"/>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t>Every day, just before 0</a:t>
            </a:r>
            <a:r>
              <a:rPr lang="en-US" sz="2000" baseline="30000" dirty="0"/>
              <a:t>h</a:t>
            </a:r>
            <a:r>
              <a:rPr lang="en-US" sz="2000" dirty="0"/>
              <a:t> Zulu, you generate a new symmetric key </a:t>
            </a:r>
            <a:r>
              <a:rPr lang="en-US" sz="2000" dirty="0" err="1"/>
              <a:t>K</a:t>
            </a:r>
            <a:r>
              <a:rPr lang="en-US" sz="2000" baseline="-25000" dirty="0" err="1"/>
              <a:t>d</a:t>
            </a:r>
            <a:r>
              <a:rPr lang="en-US" sz="2000" dirty="0"/>
              <a:t>, encrypt it and transmit E(</a:t>
            </a:r>
            <a:r>
              <a:rPr lang="en-US" sz="2000" dirty="0" err="1"/>
              <a:t>PK</a:t>
            </a:r>
            <a:r>
              <a:rPr lang="en-US" sz="2000" baseline="-25000" dirty="0" err="1"/>
              <a:t>i</a:t>
            </a:r>
            <a:r>
              <a:rPr lang="en-US" sz="2000" dirty="0"/>
              <a:t>, </a:t>
            </a:r>
            <a:r>
              <a:rPr lang="en-US" sz="2000" dirty="0" err="1"/>
              <a:t>K</a:t>
            </a:r>
            <a:r>
              <a:rPr lang="en-US" sz="2000" baseline="-25000" dirty="0" err="1"/>
              <a:t>d</a:t>
            </a:r>
            <a:r>
              <a:rPr lang="en-US" sz="2000" dirty="0"/>
              <a:t>) to each black box, </a:t>
            </a:r>
            <a:r>
              <a:rPr lang="en-US" sz="2000" dirty="0" err="1"/>
              <a:t>i</a:t>
            </a:r>
            <a:r>
              <a:rPr lang="en-US" sz="2000" dirty="0"/>
              <a:t>, (Hopefully, using a mechanism that insures that it comes from you or what happens?)</a:t>
            </a:r>
          </a:p>
          <a:p>
            <a:pPr>
              <a:spcBef>
                <a:spcPts val="200"/>
              </a:spcBef>
            </a:pPr>
            <a:r>
              <a:rPr lang="en-US" sz="2000" dirty="0"/>
              <a:t>What’s good about this?  Keys are never touched by humans.</a:t>
            </a:r>
          </a:p>
          <a:p>
            <a:pPr>
              <a:spcBef>
                <a:spcPts val="200"/>
              </a:spcBef>
            </a:pPr>
            <a:r>
              <a:rPr lang="en-US" sz="2000" dirty="0"/>
              <a:t>What would you do if you were worried that some black boxes could be compromised (i.e.- private keys determined)?</a:t>
            </a:r>
            <a:endParaRPr lang="en-US" sz="2400" dirty="0"/>
          </a:p>
          <a:p>
            <a:pPr>
              <a:buFontTx/>
              <a:buNone/>
            </a:pPr>
            <a:endParaRPr lang="en-US" sz="32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1752600"/>
            <a:ext cx="7772400" cy="4114800"/>
          </a:xfrm>
        </p:spPr>
        <p:txBody>
          <a:bodyPr/>
          <a:lstStyle/>
          <a:p>
            <a:pPr>
              <a:lnSpc>
                <a:spcPct val="80000"/>
              </a:lnSpc>
              <a:spcBef>
                <a:spcPts val="200"/>
              </a:spcBef>
            </a:pPr>
            <a:r>
              <a:rPr lang="en-US" sz="2000" dirty="0">
                <a:solidFill>
                  <a:schemeClr val="tx2"/>
                </a:solidFill>
              </a:rPr>
              <a:t>(a2</a:t>
            </a:r>
            <a:r>
              <a:rPr lang="en-US" sz="2000" baseline="30000" dirty="0">
                <a:solidFill>
                  <a:schemeClr val="tx2"/>
                </a:solidFill>
              </a:rPr>
              <a:t>k</a:t>
            </a:r>
            <a:r>
              <a:rPr lang="en-US" sz="2000" dirty="0">
                <a:solidFill>
                  <a:schemeClr val="tx2"/>
                </a:solidFill>
              </a:rPr>
              <a:t>+b) (c2</a:t>
            </a:r>
            <a:r>
              <a:rPr lang="en-US" sz="2000" baseline="30000" dirty="0">
                <a:solidFill>
                  <a:schemeClr val="tx2"/>
                </a:solidFill>
              </a:rPr>
              <a:t>k</a:t>
            </a:r>
            <a:r>
              <a:rPr lang="en-US" sz="2000" dirty="0">
                <a:solidFill>
                  <a:schemeClr val="tx2"/>
                </a:solidFill>
              </a:rPr>
              <a:t>+d)= ac2</a:t>
            </a:r>
            <a:r>
              <a:rPr lang="en-US" sz="2000" baseline="30000" dirty="0">
                <a:solidFill>
                  <a:schemeClr val="tx2"/>
                </a:solidFill>
              </a:rPr>
              <a:t>2k</a:t>
            </a:r>
            <a:r>
              <a:rPr lang="en-US" sz="2000" dirty="0">
                <a:solidFill>
                  <a:schemeClr val="tx2"/>
                </a:solidFill>
              </a:rPr>
              <a:t>+(</a:t>
            </a:r>
            <a:r>
              <a:rPr lang="en-US" sz="2000" dirty="0" err="1">
                <a:solidFill>
                  <a:schemeClr val="tx2"/>
                </a:solidFill>
              </a:rPr>
              <a:t>ad+bc</a:t>
            </a:r>
            <a:r>
              <a:rPr lang="en-US" sz="2000" dirty="0">
                <a:solidFill>
                  <a:schemeClr val="tx2"/>
                </a:solidFill>
              </a:rPr>
              <a:t>)2</a:t>
            </a:r>
            <a:r>
              <a:rPr lang="en-US" sz="2000" baseline="30000" dirty="0">
                <a:solidFill>
                  <a:schemeClr val="tx2"/>
                </a:solidFill>
              </a:rPr>
              <a:t>k</a:t>
            </a:r>
            <a:r>
              <a:rPr lang="en-US" sz="2000" dirty="0">
                <a:solidFill>
                  <a:schemeClr val="tx2"/>
                </a:solidFill>
              </a:rPr>
              <a:t>+bd</a:t>
            </a:r>
          </a:p>
          <a:p>
            <a:pPr lvl="1">
              <a:lnSpc>
                <a:spcPct val="80000"/>
              </a:lnSpc>
              <a:spcBef>
                <a:spcPts val="200"/>
              </a:spcBef>
            </a:pPr>
            <a:r>
              <a:rPr lang="en-US" sz="2000" dirty="0">
                <a:solidFill>
                  <a:schemeClr val="tx2"/>
                </a:solidFill>
              </a:rPr>
              <a:t>4 multiplies</a:t>
            </a:r>
          </a:p>
          <a:p>
            <a:pPr lvl="1">
              <a:lnSpc>
                <a:spcPct val="80000"/>
              </a:lnSpc>
              <a:spcBef>
                <a:spcPts val="200"/>
              </a:spcBef>
            </a:pPr>
            <a:r>
              <a:rPr lang="en-US" sz="2000" dirty="0">
                <a:solidFill>
                  <a:schemeClr val="tx2"/>
                </a:solidFill>
              </a:rPr>
              <a:t>Asymptotically n</a:t>
            </a:r>
            <a:r>
              <a:rPr lang="en-US" sz="2000" baseline="30000" dirty="0">
                <a:solidFill>
                  <a:schemeClr val="tx2"/>
                </a:solidFill>
              </a:rPr>
              <a:t>2</a:t>
            </a:r>
            <a:endParaRPr lang="en-US" sz="2000" dirty="0">
              <a:solidFill>
                <a:schemeClr val="tx2"/>
              </a:solidFill>
            </a:endParaRPr>
          </a:p>
          <a:p>
            <a:pPr>
              <a:lnSpc>
                <a:spcPct val="80000"/>
              </a:lnSpc>
              <a:spcBef>
                <a:spcPts val="200"/>
              </a:spcBef>
            </a:pPr>
            <a:r>
              <a:rPr lang="en-US" sz="2000" dirty="0">
                <a:solidFill>
                  <a:schemeClr val="tx2"/>
                </a:solidFill>
              </a:rPr>
              <a:t>To save 1 multiply compute</a:t>
            </a:r>
          </a:p>
          <a:p>
            <a:pPr lvl="1">
              <a:lnSpc>
                <a:spcPct val="80000"/>
              </a:lnSpc>
              <a:spcBef>
                <a:spcPts val="200"/>
              </a:spcBef>
            </a:pPr>
            <a:r>
              <a:rPr lang="en-US" sz="2000" dirty="0">
                <a:solidFill>
                  <a:schemeClr val="tx2"/>
                </a:solidFill>
              </a:rPr>
              <a:t> t= (</a:t>
            </a:r>
            <a:r>
              <a:rPr lang="en-US" sz="2000" dirty="0" err="1">
                <a:solidFill>
                  <a:schemeClr val="tx2"/>
                </a:solidFill>
              </a:rPr>
              <a:t>a+b</a:t>
            </a:r>
            <a:r>
              <a:rPr lang="en-US" sz="2000" dirty="0">
                <a:solidFill>
                  <a:schemeClr val="tx2"/>
                </a:solidFill>
              </a:rPr>
              <a:t>)(</a:t>
            </a:r>
            <a:r>
              <a:rPr lang="en-US" sz="2000" dirty="0" err="1">
                <a:solidFill>
                  <a:schemeClr val="tx2"/>
                </a:solidFill>
              </a:rPr>
              <a:t>c+d</a:t>
            </a:r>
            <a:r>
              <a:rPr lang="en-US" sz="2000" dirty="0">
                <a:solidFill>
                  <a:schemeClr val="tx2"/>
                </a:solidFill>
              </a:rPr>
              <a:t>)= </a:t>
            </a:r>
            <a:r>
              <a:rPr lang="en-US" sz="2000" dirty="0" err="1">
                <a:solidFill>
                  <a:schemeClr val="tx2"/>
                </a:solidFill>
              </a:rPr>
              <a:t>ac+ad+bc+bd</a:t>
            </a:r>
            <a:endParaRPr lang="en-US" sz="2000" dirty="0">
              <a:solidFill>
                <a:schemeClr val="tx2"/>
              </a:solidFill>
            </a:endParaRPr>
          </a:p>
          <a:p>
            <a:pPr lvl="1">
              <a:lnSpc>
                <a:spcPct val="80000"/>
              </a:lnSpc>
              <a:spcBef>
                <a:spcPts val="200"/>
              </a:spcBef>
            </a:pPr>
            <a:r>
              <a:rPr lang="en-US" sz="2000" dirty="0">
                <a:solidFill>
                  <a:schemeClr val="tx2"/>
                </a:solidFill>
              </a:rPr>
              <a:t> ac</a:t>
            </a:r>
          </a:p>
          <a:p>
            <a:pPr lvl="1">
              <a:lnSpc>
                <a:spcPct val="80000"/>
              </a:lnSpc>
              <a:spcBef>
                <a:spcPts val="200"/>
              </a:spcBef>
            </a:pPr>
            <a:r>
              <a:rPr lang="en-US" sz="2000" dirty="0">
                <a:solidFill>
                  <a:schemeClr val="tx2"/>
                </a:solidFill>
              </a:rPr>
              <a:t> bd</a:t>
            </a:r>
          </a:p>
          <a:p>
            <a:pPr lvl="1">
              <a:lnSpc>
                <a:spcPct val="80000"/>
              </a:lnSpc>
              <a:spcBef>
                <a:spcPts val="200"/>
              </a:spcBef>
            </a:pPr>
            <a:r>
              <a:rPr lang="en-US" sz="2000" dirty="0">
                <a:solidFill>
                  <a:schemeClr val="tx2"/>
                </a:solidFill>
              </a:rPr>
              <a:t> t-ac-bd= </a:t>
            </a:r>
            <a:r>
              <a:rPr lang="en-US" sz="2000" dirty="0" err="1">
                <a:solidFill>
                  <a:schemeClr val="tx2"/>
                </a:solidFill>
              </a:rPr>
              <a:t>ad+bc</a:t>
            </a:r>
            <a:endParaRPr lang="en-US" sz="2000" dirty="0">
              <a:solidFill>
                <a:schemeClr val="tx2"/>
              </a:solidFill>
            </a:endParaRPr>
          </a:p>
          <a:p>
            <a:pPr lvl="1">
              <a:lnSpc>
                <a:spcPct val="80000"/>
              </a:lnSpc>
              <a:spcBef>
                <a:spcPts val="200"/>
              </a:spcBef>
            </a:pPr>
            <a:r>
              <a:rPr lang="en-US" sz="2000" dirty="0">
                <a:solidFill>
                  <a:schemeClr val="tx2"/>
                </a:solidFill>
              </a:rPr>
              <a:t>3 multiplies, 2 adds</a:t>
            </a:r>
          </a:p>
          <a:p>
            <a:pPr lvl="1">
              <a:lnSpc>
                <a:spcPct val="80000"/>
              </a:lnSpc>
              <a:spcBef>
                <a:spcPts val="200"/>
              </a:spcBef>
            </a:pPr>
            <a:r>
              <a:rPr lang="en-US" sz="2000" dirty="0">
                <a:solidFill>
                  <a:schemeClr val="tx2"/>
                </a:solidFill>
              </a:rPr>
              <a:t>Asymptotically </a:t>
            </a:r>
            <a:r>
              <a:rPr lang="en-US" sz="2000" dirty="0" err="1">
                <a:solidFill>
                  <a:schemeClr val="tx2"/>
                </a:solidFill>
              </a:rPr>
              <a:t>n</a:t>
            </a:r>
            <a:r>
              <a:rPr lang="en-US" sz="2000" baseline="30000" dirty="0" err="1">
                <a:solidFill>
                  <a:schemeClr val="tx2"/>
                </a:solidFill>
              </a:rPr>
              <a:t>lg</a:t>
            </a:r>
            <a:r>
              <a:rPr lang="en-US" sz="2000" baseline="30000" dirty="0">
                <a:solidFill>
                  <a:schemeClr val="tx2"/>
                </a:solidFill>
              </a:rPr>
              <a:t>(3)</a:t>
            </a:r>
            <a:r>
              <a:rPr lang="en-US" sz="2000" dirty="0">
                <a:solidFill>
                  <a:schemeClr val="tx2"/>
                </a:solidFill>
              </a:rPr>
              <a:t>, lg(3) is about 1.58</a:t>
            </a:r>
            <a:endParaRPr lang="en-US" sz="2000" baseline="30000" dirty="0">
              <a:solidFill>
                <a:schemeClr val="tx2"/>
              </a:solidFill>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rPr>
              <a:t>Reduced number of multiplies because of symmetry</a:t>
            </a:r>
          </a:p>
          <a:p>
            <a:pPr lvl="1">
              <a:spcBef>
                <a:spcPts val="200"/>
              </a:spcBef>
            </a:pPr>
            <a:r>
              <a:rPr lang="en-US" sz="2000" dirty="0">
                <a:solidFill>
                  <a:schemeClr val="tx2"/>
                </a:solidFill>
              </a:rPr>
              <a:t>a= 2</a:t>
            </a:r>
            <a:r>
              <a:rPr lang="en-US" sz="2000" baseline="30000" dirty="0">
                <a:solidFill>
                  <a:schemeClr val="tx2"/>
                </a:solidFill>
              </a:rPr>
              <a:t>n</a:t>
            </a:r>
            <a:r>
              <a:rPr lang="en-US" sz="2000" dirty="0">
                <a:solidFill>
                  <a:schemeClr val="tx2"/>
                </a:solidFill>
              </a:rPr>
              <a:t>a</a:t>
            </a:r>
            <a:r>
              <a:rPr lang="en-US" sz="2000" baseline="-25000" dirty="0">
                <a:solidFill>
                  <a:schemeClr val="tx2"/>
                </a:solidFill>
              </a:rPr>
              <a:t>1</a:t>
            </a:r>
            <a:r>
              <a:rPr lang="en-US" sz="2000" dirty="0">
                <a:solidFill>
                  <a:schemeClr val="tx2"/>
                </a:solidFill>
              </a:rPr>
              <a:t>+a</a:t>
            </a:r>
            <a:r>
              <a:rPr lang="en-US" sz="2000" baseline="-25000" dirty="0">
                <a:solidFill>
                  <a:schemeClr val="tx2"/>
                </a:solidFill>
              </a:rPr>
              <a:t>0</a:t>
            </a:r>
            <a:r>
              <a:rPr lang="en-US" sz="2000" dirty="0">
                <a:solidFill>
                  <a:schemeClr val="tx2"/>
                </a:solidFill>
              </a:rPr>
              <a:t>, b= 2</a:t>
            </a:r>
            <a:r>
              <a:rPr lang="en-US" sz="2000" baseline="30000" dirty="0">
                <a:solidFill>
                  <a:schemeClr val="tx2"/>
                </a:solidFill>
              </a:rPr>
              <a:t>n</a:t>
            </a:r>
            <a:r>
              <a:rPr lang="en-US" sz="2000" dirty="0">
                <a:solidFill>
                  <a:schemeClr val="tx2"/>
                </a:solidFill>
              </a:rPr>
              <a:t>b</a:t>
            </a:r>
            <a:r>
              <a:rPr lang="en-US" sz="2000" baseline="-25000" dirty="0">
                <a:solidFill>
                  <a:schemeClr val="tx2"/>
                </a:solidFill>
              </a:rPr>
              <a:t>1</a:t>
            </a:r>
            <a:r>
              <a:rPr lang="en-US" sz="2000" dirty="0">
                <a:solidFill>
                  <a:schemeClr val="tx2"/>
                </a:solidFill>
              </a:rPr>
              <a:t>+b</a:t>
            </a:r>
            <a:r>
              <a:rPr lang="en-US" sz="2000" baseline="-25000" dirty="0">
                <a:solidFill>
                  <a:schemeClr val="tx2"/>
                </a:solidFill>
              </a:rPr>
              <a:t>0</a:t>
            </a:r>
          </a:p>
          <a:p>
            <a:pPr lvl="1">
              <a:spcBef>
                <a:spcPts val="200"/>
              </a:spcBef>
            </a:pPr>
            <a:r>
              <a:rPr lang="en-US" sz="2000" dirty="0">
                <a:solidFill>
                  <a:schemeClr val="tx2"/>
                </a:solidFill>
              </a:rPr>
              <a:t>ab= 2</a:t>
            </a:r>
            <a:r>
              <a:rPr lang="en-US" sz="2000" baseline="30000" dirty="0">
                <a:solidFill>
                  <a:schemeClr val="tx2"/>
                </a:solidFill>
              </a:rPr>
              <a:t>2n</a:t>
            </a:r>
            <a:r>
              <a:rPr lang="en-US" sz="2000" dirty="0">
                <a:solidFill>
                  <a:schemeClr val="tx2"/>
                </a:solidFill>
              </a:rPr>
              <a:t>a</a:t>
            </a:r>
            <a:r>
              <a:rPr lang="en-US" sz="2000" baseline="-25000" dirty="0">
                <a:solidFill>
                  <a:schemeClr val="tx2"/>
                </a:solidFill>
              </a:rPr>
              <a:t>1 </a:t>
            </a:r>
            <a:r>
              <a:rPr lang="en-US" sz="2000" dirty="0">
                <a:solidFill>
                  <a:schemeClr val="tx2"/>
                </a:solidFill>
              </a:rPr>
              <a:t>b</a:t>
            </a:r>
            <a:r>
              <a:rPr lang="en-US" sz="2000" baseline="-25000" dirty="0">
                <a:solidFill>
                  <a:schemeClr val="tx2"/>
                </a:solidFill>
              </a:rPr>
              <a:t>1</a:t>
            </a:r>
            <a:r>
              <a:rPr lang="en-US" sz="2000" dirty="0">
                <a:solidFill>
                  <a:schemeClr val="tx2"/>
                </a:solidFill>
              </a:rPr>
              <a:t> + 2</a:t>
            </a:r>
            <a:r>
              <a:rPr lang="en-US" sz="2000" baseline="30000" dirty="0">
                <a:solidFill>
                  <a:schemeClr val="tx2"/>
                </a:solidFill>
              </a:rPr>
              <a:t>n</a:t>
            </a:r>
            <a:r>
              <a:rPr lang="en-US" sz="2000" dirty="0">
                <a:solidFill>
                  <a:schemeClr val="tx2"/>
                </a:solidFill>
              </a:rPr>
              <a:t>(a</a:t>
            </a:r>
            <a:r>
              <a:rPr lang="en-US" sz="2000" baseline="-25000" dirty="0">
                <a:solidFill>
                  <a:schemeClr val="tx2"/>
                </a:solidFill>
              </a:rPr>
              <a:t>1</a:t>
            </a:r>
            <a:r>
              <a:rPr lang="en-US" sz="2000" dirty="0">
                <a:solidFill>
                  <a:schemeClr val="tx2"/>
                </a:solidFill>
              </a:rPr>
              <a:t> b</a:t>
            </a:r>
            <a:r>
              <a:rPr lang="en-US" sz="2000" baseline="-25000" dirty="0">
                <a:solidFill>
                  <a:schemeClr val="tx2"/>
                </a:solidFill>
              </a:rPr>
              <a:t>0</a:t>
            </a:r>
            <a:r>
              <a:rPr lang="en-US" sz="2000" dirty="0">
                <a:solidFill>
                  <a:schemeClr val="tx2"/>
                </a:solidFill>
              </a:rPr>
              <a:t>+b</a:t>
            </a:r>
            <a:r>
              <a:rPr lang="en-US" sz="2000" baseline="-25000" dirty="0">
                <a:solidFill>
                  <a:schemeClr val="tx2"/>
                </a:solidFill>
              </a:rPr>
              <a:t>1</a:t>
            </a:r>
            <a:r>
              <a:rPr lang="en-US" sz="2000" dirty="0">
                <a:solidFill>
                  <a:schemeClr val="tx2"/>
                </a:solidFill>
              </a:rPr>
              <a:t> a</a:t>
            </a:r>
            <a:r>
              <a:rPr lang="en-US" sz="2000" baseline="-25000" dirty="0">
                <a:solidFill>
                  <a:schemeClr val="tx2"/>
                </a:solidFill>
              </a:rPr>
              <a:t>0</a:t>
            </a:r>
            <a:r>
              <a:rPr lang="en-US" sz="2000" dirty="0">
                <a:solidFill>
                  <a:schemeClr val="tx2"/>
                </a:solidFill>
              </a:rPr>
              <a:t>)+b</a:t>
            </a:r>
            <a:r>
              <a:rPr lang="en-US" sz="2000" baseline="-25000" dirty="0">
                <a:solidFill>
                  <a:schemeClr val="tx2"/>
                </a:solidFill>
              </a:rPr>
              <a:t>0</a:t>
            </a:r>
            <a:r>
              <a:rPr lang="en-US" sz="2000" dirty="0">
                <a:solidFill>
                  <a:schemeClr val="tx2"/>
                </a:solidFill>
              </a:rPr>
              <a:t>a</a:t>
            </a:r>
            <a:r>
              <a:rPr lang="en-US" sz="2000" baseline="-25000" dirty="0">
                <a:solidFill>
                  <a:schemeClr val="tx2"/>
                </a:solidFill>
              </a:rPr>
              <a:t>0</a:t>
            </a:r>
            <a:r>
              <a:rPr lang="en-US" sz="2000" dirty="0">
                <a:solidFill>
                  <a:schemeClr val="tx2"/>
                </a:solidFill>
              </a:rPr>
              <a:t> </a:t>
            </a:r>
          </a:p>
          <a:p>
            <a:pPr lvl="2">
              <a:spcBef>
                <a:spcPts val="200"/>
              </a:spcBef>
            </a:pPr>
            <a:r>
              <a:rPr lang="en-US" sz="2000" dirty="0">
                <a:solidFill>
                  <a:schemeClr val="tx2"/>
                </a:solidFill>
              </a:rPr>
              <a:t>4 multiplies</a:t>
            </a:r>
          </a:p>
          <a:p>
            <a:pPr lvl="1">
              <a:spcBef>
                <a:spcPts val="200"/>
              </a:spcBef>
            </a:pPr>
            <a:r>
              <a:rPr lang="en-US" sz="2000" dirty="0">
                <a:solidFill>
                  <a:schemeClr val="tx2"/>
                </a:solidFill>
              </a:rPr>
              <a:t>a</a:t>
            </a:r>
            <a:r>
              <a:rPr lang="en-US" sz="2000" baseline="30000" dirty="0">
                <a:solidFill>
                  <a:schemeClr val="tx2"/>
                </a:solidFill>
              </a:rPr>
              <a:t>2</a:t>
            </a:r>
            <a:r>
              <a:rPr lang="en-US" sz="2000" dirty="0">
                <a:solidFill>
                  <a:schemeClr val="tx2"/>
                </a:solidFill>
              </a:rPr>
              <a:t>= 2</a:t>
            </a:r>
            <a:r>
              <a:rPr lang="en-US" sz="2000" baseline="30000" dirty="0">
                <a:solidFill>
                  <a:schemeClr val="tx2"/>
                </a:solidFill>
              </a:rPr>
              <a:t>2n</a:t>
            </a:r>
            <a:r>
              <a:rPr lang="en-US" sz="2000" dirty="0">
                <a:solidFill>
                  <a:schemeClr val="tx2"/>
                </a:solidFill>
              </a:rPr>
              <a:t>a</a:t>
            </a:r>
            <a:r>
              <a:rPr lang="en-US" sz="2000" baseline="-25000" dirty="0">
                <a:solidFill>
                  <a:schemeClr val="tx2"/>
                </a:solidFill>
              </a:rPr>
              <a:t>1</a:t>
            </a:r>
            <a:r>
              <a:rPr lang="en-US" sz="2000" baseline="30000" dirty="0">
                <a:solidFill>
                  <a:schemeClr val="tx2"/>
                </a:solidFill>
              </a:rPr>
              <a:t>2</a:t>
            </a:r>
            <a:r>
              <a:rPr lang="en-US" sz="2000" dirty="0">
                <a:solidFill>
                  <a:schemeClr val="tx2"/>
                </a:solidFill>
              </a:rPr>
              <a:t>+2</a:t>
            </a:r>
            <a:r>
              <a:rPr lang="en-US" sz="2000" baseline="30000" dirty="0">
                <a:solidFill>
                  <a:schemeClr val="tx2"/>
                </a:solidFill>
              </a:rPr>
              <a:t>n+1</a:t>
            </a:r>
            <a:r>
              <a:rPr lang="en-US" sz="2000" dirty="0">
                <a:solidFill>
                  <a:schemeClr val="tx2"/>
                </a:solidFill>
              </a:rPr>
              <a:t>a</a:t>
            </a:r>
            <a:r>
              <a:rPr lang="en-US" sz="2000" baseline="-25000" dirty="0">
                <a:solidFill>
                  <a:schemeClr val="tx2"/>
                </a:solidFill>
              </a:rPr>
              <a:t>1</a:t>
            </a:r>
            <a:r>
              <a:rPr lang="en-US" sz="2000" dirty="0">
                <a:solidFill>
                  <a:schemeClr val="tx2"/>
                </a:solidFill>
              </a:rPr>
              <a:t>a</a:t>
            </a:r>
            <a:r>
              <a:rPr lang="en-US" sz="2000" baseline="-25000" dirty="0">
                <a:solidFill>
                  <a:schemeClr val="tx2"/>
                </a:solidFill>
              </a:rPr>
              <a:t>0</a:t>
            </a:r>
            <a:r>
              <a:rPr lang="en-US" sz="2000" dirty="0">
                <a:solidFill>
                  <a:schemeClr val="tx2"/>
                </a:solidFill>
              </a:rPr>
              <a:t>+a</a:t>
            </a:r>
            <a:r>
              <a:rPr lang="en-US" sz="2000" baseline="-25000" dirty="0">
                <a:solidFill>
                  <a:schemeClr val="tx2"/>
                </a:solidFill>
              </a:rPr>
              <a:t>0</a:t>
            </a:r>
            <a:r>
              <a:rPr lang="en-US" sz="2000" baseline="30000" dirty="0">
                <a:solidFill>
                  <a:schemeClr val="tx2"/>
                </a:solidFill>
              </a:rPr>
              <a:t>2</a:t>
            </a:r>
          </a:p>
          <a:p>
            <a:pPr lvl="2">
              <a:spcBef>
                <a:spcPts val="200"/>
              </a:spcBef>
            </a:pPr>
            <a:r>
              <a:rPr lang="en-US" sz="2000" dirty="0">
                <a:solidFill>
                  <a:schemeClr val="tx2"/>
                </a:solidFill>
              </a:rPr>
              <a:t>3 multiplies</a:t>
            </a:r>
          </a:p>
          <a:p>
            <a:pPr>
              <a:spcBef>
                <a:spcPts val="200"/>
              </a:spcBef>
            </a:pPr>
            <a:r>
              <a:rPr lang="en-US" sz="2000" dirty="0">
                <a:solidFill>
                  <a:schemeClr val="tx2"/>
                </a:solidFill>
              </a:rPr>
              <a:t>Cost:  If a is t words long, a</a:t>
            </a:r>
            <a:r>
              <a:rPr lang="en-US" sz="2000" baseline="30000" dirty="0">
                <a:solidFill>
                  <a:schemeClr val="tx2"/>
                </a:solidFill>
              </a:rPr>
              <a:t>2</a:t>
            </a:r>
            <a:r>
              <a:rPr lang="en-US" sz="2000" dirty="0">
                <a:solidFill>
                  <a:schemeClr val="tx2"/>
                </a:solidFill>
              </a:rPr>
              <a:t> takes (t+1)t/2 single precision multiplies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rPr>
              <a:t>x= (</a:t>
            </a:r>
            <a:r>
              <a:rPr lang="en-US" sz="2000" dirty="0" err="1">
                <a:solidFill>
                  <a:schemeClr val="tx2"/>
                </a:solidFill>
              </a:rPr>
              <a:t>x</a:t>
            </a:r>
            <a:r>
              <a:rPr lang="en-US" sz="2000" baseline="-25000" dirty="0" err="1">
                <a:solidFill>
                  <a:schemeClr val="tx2"/>
                </a:solidFill>
              </a:rPr>
              <a:t>n</a:t>
            </a:r>
            <a:r>
              <a:rPr lang="en-US" sz="2000" dirty="0">
                <a:solidFill>
                  <a:schemeClr val="tx2"/>
                </a:solidFill>
              </a:rPr>
              <a:t> x</a:t>
            </a:r>
            <a:r>
              <a:rPr lang="en-US" sz="2000" baseline="-25000" dirty="0">
                <a:solidFill>
                  <a:schemeClr val="tx2"/>
                </a:solidFill>
              </a:rPr>
              <a:t>n-1</a:t>
            </a:r>
            <a:r>
              <a:rPr lang="en-US" sz="2000" dirty="0">
                <a:solidFill>
                  <a:schemeClr val="tx2"/>
                </a:solidFill>
              </a:rPr>
              <a:t> … x</a:t>
            </a:r>
            <a:r>
              <a:rPr lang="en-US" sz="2000" baseline="-25000" dirty="0">
                <a:solidFill>
                  <a:schemeClr val="tx2"/>
                </a:solidFill>
              </a:rPr>
              <a:t>0</a:t>
            </a:r>
            <a:r>
              <a:rPr lang="en-US" sz="2000" dirty="0">
                <a:solidFill>
                  <a:schemeClr val="tx2"/>
                </a:solidFill>
              </a:rPr>
              <a:t>)</a:t>
            </a:r>
            <a:r>
              <a:rPr lang="en-US" sz="2000" baseline="-25000" dirty="0">
                <a:solidFill>
                  <a:schemeClr val="tx2"/>
                </a:solidFill>
              </a:rPr>
              <a:t>b</a:t>
            </a:r>
            <a:r>
              <a:rPr lang="en-US" sz="2000" dirty="0">
                <a:solidFill>
                  <a:schemeClr val="tx2"/>
                </a:solidFill>
              </a:rPr>
              <a:t>, y= (</a:t>
            </a:r>
            <a:r>
              <a:rPr lang="en-US" sz="2000" dirty="0" err="1">
                <a:solidFill>
                  <a:schemeClr val="tx2"/>
                </a:solidFill>
              </a:rPr>
              <a:t>y</a:t>
            </a:r>
            <a:r>
              <a:rPr lang="en-US" sz="2000" baseline="-25000" dirty="0" err="1">
                <a:solidFill>
                  <a:schemeClr val="tx2"/>
                </a:solidFill>
              </a:rPr>
              <a:t>n</a:t>
            </a:r>
            <a:r>
              <a:rPr lang="en-US" sz="2000" dirty="0">
                <a:solidFill>
                  <a:schemeClr val="tx2"/>
                </a:solidFill>
              </a:rPr>
              <a:t> y</a:t>
            </a:r>
            <a:r>
              <a:rPr lang="en-US" sz="2000" baseline="-25000" dirty="0">
                <a:solidFill>
                  <a:schemeClr val="tx2"/>
                </a:solidFill>
              </a:rPr>
              <a:t>n-1</a:t>
            </a:r>
            <a:r>
              <a:rPr lang="en-US" sz="2000" dirty="0">
                <a:solidFill>
                  <a:schemeClr val="tx2"/>
                </a:solidFill>
              </a:rPr>
              <a:t> … y</a:t>
            </a:r>
            <a:r>
              <a:rPr lang="en-US" sz="2000" baseline="-25000" dirty="0">
                <a:solidFill>
                  <a:schemeClr val="tx2"/>
                </a:solidFill>
              </a:rPr>
              <a:t>0</a:t>
            </a:r>
            <a:r>
              <a:rPr lang="en-US" sz="2000" dirty="0">
                <a:solidFill>
                  <a:schemeClr val="tx2"/>
                </a:solidFill>
              </a:rPr>
              <a:t>)</a:t>
            </a:r>
            <a:r>
              <a:rPr lang="en-US" sz="2000" baseline="-25000" dirty="0">
                <a:solidFill>
                  <a:schemeClr val="tx2"/>
                </a:solidFill>
              </a:rPr>
              <a:t>b</a:t>
            </a:r>
            <a:endParaRPr lang="en-US" sz="2000" dirty="0">
              <a:solidFill>
                <a:schemeClr val="tx2"/>
              </a:solidFill>
            </a:endParaRPr>
          </a:p>
          <a:p>
            <a:pPr>
              <a:spcBef>
                <a:spcPts val="200"/>
              </a:spcBef>
            </a:pPr>
            <a:r>
              <a:rPr lang="en-US" sz="2000" dirty="0">
                <a:solidFill>
                  <a:schemeClr val="tx2"/>
                </a:solidFill>
              </a:rPr>
              <a:t>x/y=q= (</a:t>
            </a:r>
            <a:r>
              <a:rPr lang="en-US" sz="2000" dirty="0" err="1">
                <a:solidFill>
                  <a:schemeClr val="tx2"/>
                </a:solidFill>
              </a:rPr>
              <a:t>q</a:t>
            </a:r>
            <a:r>
              <a:rPr lang="en-US" sz="2000" baseline="-25000" dirty="0" err="1">
                <a:solidFill>
                  <a:schemeClr val="tx2"/>
                </a:solidFill>
              </a:rPr>
              <a:t>n</a:t>
            </a:r>
            <a:r>
              <a:rPr lang="en-US" sz="2000" baseline="-25000" dirty="0">
                <a:solidFill>
                  <a:schemeClr val="tx2"/>
                </a:solidFill>
              </a:rPr>
              <a:t>-t</a:t>
            </a:r>
            <a:r>
              <a:rPr lang="en-US" sz="2000" dirty="0">
                <a:solidFill>
                  <a:schemeClr val="tx2"/>
                </a:solidFill>
              </a:rPr>
              <a:t> q</a:t>
            </a:r>
            <a:r>
              <a:rPr lang="en-US" sz="2000" baseline="-25000" dirty="0">
                <a:solidFill>
                  <a:schemeClr val="tx2"/>
                </a:solidFill>
              </a:rPr>
              <a:t>n-1</a:t>
            </a:r>
            <a:r>
              <a:rPr lang="en-US" sz="2000" dirty="0">
                <a:solidFill>
                  <a:schemeClr val="tx2"/>
                </a:solidFill>
              </a:rPr>
              <a:t> … q</a:t>
            </a:r>
            <a:r>
              <a:rPr lang="en-US" sz="2000" baseline="-25000" dirty="0">
                <a:solidFill>
                  <a:schemeClr val="tx2"/>
                </a:solidFill>
              </a:rPr>
              <a:t>0</a:t>
            </a:r>
            <a:r>
              <a:rPr lang="en-US" sz="2000" dirty="0">
                <a:solidFill>
                  <a:schemeClr val="tx2"/>
                </a:solidFill>
              </a:rPr>
              <a:t>)</a:t>
            </a:r>
            <a:r>
              <a:rPr lang="en-US" sz="2000" baseline="-25000" dirty="0">
                <a:solidFill>
                  <a:schemeClr val="tx2"/>
                </a:solidFill>
              </a:rPr>
              <a:t>b</a:t>
            </a:r>
            <a:r>
              <a:rPr lang="en-US" sz="2000" dirty="0">
                <a:solidFill>
                  <a:schemeClr val="tx2"/>
                </a:solidFill>
              </a:rPr>
              <a:t>, x mod y= r = (r</a:t>
            </a:r>
            <a:r>
              <a:rPr lang="en-US" sz="2000" baseline="-25000" dirty="0">
                <a:solidFill>
                  <a:schemeClr val="tx2"/>
                </a:solidFill>
              </a:rPr>
              <a:t>n</a:t>
            </a:r>
            <a:r>
              <a:rPr lang="en-US" sz="2000" dirty="0">
                <a:solidFill>
                  <a:schemeClr val="tx2"/>
                </a:solidFill>
              </a:rPr>
              <a:t> r</a:t>
            </a:r>
            <a:r>
              <a:rPr lang="en-US" sz="2000" baseline="-25000" dirty="0">
                <a:solidFill>
                  <a:schemeClr val="tx2"/>
                </a:solidFill>
              </a:rPr>
              <a:t>n-1</a:t>
            </a:r>
            <a:r>
              <a:rPr lang="en-US" sz="2000" dirty="0">
                <a:solidFill>
                  <a:schemeClr val="tx2"/>
                </a:solidFill>
              </a:rPr>
              <a:t> … r</a:t>
            </a:r>
            <a:r>
              <a:rPr lang="en-US" sz="2000" baseline="-25000" dirty="0">
                <a:solidFill>
                  <a:schemeClr val="tx2"/>
                </a:solidFill>
              </a:rPr>
              <a:t>0</a:t>
            </a:r>
            <a:r>
              <a:rPr lang="en-US" sz="2000" dirty="0">
                <a:solidFill>
                  <a:schemeClr val="tx2"/>
                </a:solidFill>
              </a:rPr>
              <a:t>)</a:t>
            </a:r>
            <a:r>
              <a:rPr lang="en-US" sz="2000" baseline="-25000" dirty="0">
                <a:solidFill>
                  <a:schemeClr val="tx2"/>
                </a:solidFill>
              </a:rPr>
              <a:t>b</a:t>
            </a:r>
            <a:endParaRPr lang="en-US" sz="2000" dirty="0">
              <a:solidFill>
                <a:schemeClr val="tx2"/>
              </a:solidFill>
            </a:endParaRPr>
          </a:p>
          <a:p>
            <a:pPr>
              <a:spcBef>
                <a:spcPts val="200"/>
              </a:spcBef>
            </a:pPr>
            <a:endParaRPr lang="en-US" sz="2000" baseline="-25000" dirty="0">
              <a:solidFill>
                <a:schemeClr val="tx2"/>
              </a:solidFill>
            </a:endParaRPr>
          </a:p>
          <a:p>
            <a:pPr>
              <a:spcBef>
                <a:spcPts val="200"/>
              </a:spcBef>
            </a:pPr>
            <a:r>
              <a:rPr lang="en-US" sz="2000" dirty="0">
                <a:solidFill>
                  <a:schemeClr val="tx2"/>
                </a:solidFill>
              </a:rPr>
              <a:t>Key Step: Estimate Quotient</a:t>
            </a:r>
          </a:p>
          <a:p>
            <a:pPr lvl="1">
              <a:spcBef>
                <a:spcPts val="200"/>
              </a:spcBef>
            </a:pPr>
            <a:r>
              <a:rPr lang="en-US" sz="2000" dirty="0">
                <a:solidFill>
                  <a:schemeClr val="tx2"/>
                </a:solidFill>
              </a:rPr>
              <a:t>If </a:t>
            </a:r>
            <a:r>
              <a:rPr lang="en-US" sz="2000" dirty="0" err="1">
                <a:solidFill>
                  <a:schemeClr val="tx2"/>
                </a:solidFill>
              </a:rPr>
              <a:t>y</a:t>
            </a:r>
            <a:r>
              <a:rPr lang="en-US" sz="2000" baseline="-25000" dirty="0" err="1">
                <a:solidFill>
                  <a:schemeClr val="tx2"/>
                </a:solidFill>
              </a:rPr>
              <a:t>t</a:t>
            </a:r>
            <a:r>
              <a:rPr lang="en-US" sz="2000" dirty="0">
                <a:solidFill>
                  <a:schemeClr val="tx2"/>
                </a:solidFill>
              </a:rPr>
              <a:t> </a:t>
            </a:r>
            <a:r>
              <a:rPr lang="en-US" sz="2000" dirty="0">
                <a:latin typeface="Math3" pitchFamily="2" charset="2"/>
              </a:rPr>
              <a:t>s</a:t>
            </a:r>
            <a:r>
              <a:rPr lang="en-US" sz="2000" dirty="0">
                <a:solidFill>
                  <a:schemeClr val="tx2"/>
                </a:solidFill>
              </a:rPr>
              <a:t>  [b/2], the estimate</a:t>
            </a:r>
          </a:p>
          <a:p>
            <a:pPr lvl="1">
              <a:spcBef>
                <a:spcPts val="200"/>
              </a:spcBef>
            </a:pPr>
            <a:r>
              <a:rPr lang="en-US" sz="2000" dirty="0">
                <a:solidFill>
                  <a:schemeClr val="tx2"/>
                </a:solidFill>
              </a:rPr>
              <a:t>q</a:t>
            </a:r>
            <a:r>
              <a:rPr lang="en-US" sz="2000" baseline="-25000" dirty="0">
                <a:solidFill>
                  <a:schemeClr val="tx2"/>
                </a:solidFill>
              </a:rPr>
              <a:t>i-t-1</a:t>
            </a:r>
            <a:r>
              <a:rPr lang="en-US" sz="2000" dirty="0">
                <a:solidFill>
                  <a:schemeClr val="tx2"/>
                </a:solidFill>
              </a:rPr>
              <a:t>= (x</a:t>
            </a:r>
            <a:r>
              <a:rPr lang="en-US" sz="2000" baseline="-25000" dirty="0">
                <a:solidFill>
                  <a:schemeClr val="tx2"/>
                </a:solidFill>
              </a:rPr>
              <a:t>i</a:t>
            </a:r>
            <a:r>
              <a:rPr lang="en-US" sz="2000" dirty="0">
                <a:solidFill>
                  <a:schemeClr val="tx2"/>
                </a:solidFill>
              </a:rPr>
              <a:t>b+x</a:t>
            </a:r>
            <a:r>
              <a:rPr lang="en-US" sz="2000" baseline="-25000" dirty="0">
                <a:solidFill>
                  <a:schemeClr val="tx2"/>
                </a:solidFill>
              </a:rPr>
              <a:t>i-1</a:t>
            </a:r>
            <a:r>
              <a:rPr lang="en-US" sz="2000" dirty="0">
                <a:solidFill>
                  <a:schemeClr val="tx2"/>
                </a:solidFill>
              </a:rPr>
              <a:t>)/</a:t>
            </a:r>
            <a:r>
              <a:rPr lang="en-US" sz="2000" dirty="0" err="1">
                <a:solidFill>
                  <a:schemeClr val="tx2"/>
                </a:solidFill>
              </a:rPr>
              <a:t>y</a:t>
            </a:r>
            <a:r>
              <a:rPr lang="en-US" sz="2000" baseline="-25000" dirty="0" err="1">
                <a:solidFill>
                  <a:schemeClr val="tx2"/>
                </a:solidFill>
              </a:rPr>
              <a:t>t</a:t>
            </a:r>
            <a:r>
              <a:rPr lang="en-US" sz="2000" dirty="0">
                <a:solidFill>
                  <a:schemeClr val="tx2"/>
                </a:solidFill>
              </a:rPr>
              <a:t> is at most 2 greater than the correct value</a:t>
            </a:r>
          </a:p>
          <a:p>
            <a:pPr lvl="1">
              <a:spcBef>
                <a:spcPts val="200"/>
              </a:spcBef>
            </a:pPr>
            <a:r>
              <a:rPr lang="en-US" sz="2000" dirty="0">
                <a:solidFill>
                  <a:schemeClr val="tx2"/>
                </a:solidFill>
              </a:rPr>
              <a:t>If q</a:t>
            </a:r>
            <a:r>
              <a:rPr lang="en-US" sz="2000" baseline="-25000" dirty="0">
                <a:solidFill>
                  <a:schemeClr val="tx2"/>
                </a:solidFill>
              </a:rPr>
              <a:t>i-t-1</a:t>
            </a:r>
            <a:r>
              <a:rPr lang="en-US" sz="2000" dirty="0">
                <a:solidFill>
                  <a:schemeClr val="tx2"/>
                </a:solidFill>
              </a:rPr>
              <a:t>= (x</a:t>
            </a:r>
            <a:r>
              <a:rPr lang="en-US" sz="2000" baseline="-25000" dirty="0">
                <a:solidFill>
                  <a:schemeClr val="tx2"/>
                </a:solidFill>
              </a:rPr>
              <a:t>i</a:t>
            </a:r>
            <a:r>
              <a:rPr lang="en-US" sz="2000" dirty="0">
                <a:solidFill>
                  <a:schemeClr val="tx2"/>
                </a:solidFill>
              </a:rPr>
              <a:t>b</a:t>
            </a:r>
            <a:r>
              <a:rPr lang="en-US" sz="2000" baseline="30000" dirty="0">
                <a:solidFill>
                  <a:schemeClr val="tx2"/>
                </a:solidFill>
              </a:rPr>
              <a:t>2</a:t>
            </a:r>
            <a:r>
              <a:rPr lang="en-US" sz="2000" dirty="0">
                <a:solidFill>
                  <a:schemeClr val="tx2"/>
                </a:solidFill>
              </a:rPr>
              <a:t>+x</a:t>
            </a:r>
            <a:r>
              <a:rPr lang="en-US" sz="2000" baseline="-25000" dirty="0">
                <a:solidFill>
                  <a:schemeClr val="tx2"/>
                </a:solidFill>
              </a:rPr>
              <a:t>i-1</a:t>
            </a:r>
            <a:r>
              <a:rPr lang="en-US" sz="2000" dirty="0">
                <a:solidFill>
                  <a:schemeClr val="tx2"/>
                </a:solidFill>
              </a:rPr>
              <a:t>b+x</a:t>
            </a:r>
            <a:r>
              <a:rPr lang="en-US" sz="2000" baseline="-25000" dirty="0">
                <a:solidFill>
                  <a:schemeClr val="tx2"/>
                </a:solidFill>
              </a:rPr>
              <a:t>i-2</a:t>
            </a:r>
            <a:r>
              <a:rPr lang="en-US" sz="2000" dirty="0">
                <a:solidFill>
                  <a:schemeClr val="tx2"/>
                </a:solidFill>
              </a:rPr>
              <a:t>)/(y</a:t>
            </a:r>
            <a:r>
              <a:rPr lang="en-US" sz="2000" baseline="-25000" dirty="0">
                <a:solidFill>
                  <a:schemeClr val="tx2"/>
                </a:solidFill>
              </a:rPr>
              <a:t>t</a:t>
            </a:r>
            <a:r>
              <a:rPr lang="en-US" sz="2000" dirty="0">
                <a:solidFill>
                  <a:schemeClr val="tx2"/>
                </a:solidFill>
              </a:rPr>
              <a:t>b+y</a:t>
            </a:r>
            <a:r>
              <a:rPr lang="en-US" sz="2000" baseline="-25000" dirty="0">
                <a:solidFill>
                  <a:schemeClr val="tx2"/>
                </a:solidFill>
              </a:rPr>
              <a:t>t-1</a:t>
            </a:r>
            <a:r>
              <a:rPr lang="en-US" sz="2000" dirty="0">
                <a:solidFill>
                  <a:schemeClr val="tx2"/>
                </a:solidFill>
              </a:rPr>
              <a:t>) is at most 1 greater than the correct value</a:t>
            </a:r>
          </a:p>
          <a:p>
            <a:pPr lvl="1">
              <a:buFontTx/>
              <a:buNone/>
            </a:pPr>
            <a:endParaRPr lang="en-US" sz="2000" baseline="-25000" dirty="0">
              <a:solidFill>
                <a:schemeClr val="tx2"/>
              </a:solidFill>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2000" dirty="0">
                <a:solidFill>
                  <a:schemeClr val="tx2"/>
                </a:solidFill>
                <a:latin typeface="Courier New" pitchFamily="49" charset="0"/>
              </a:rPr>
              <a:t>Normalize: while(x&gt;=</a:t>
            </a:r>
            <a:r>
              <a:rPr lang="en-US" sz="2000" dirty="0" err="1">
                <a:solidFill>
                  <a:schemeClr val="tx2"/>
                </a:solidFill>
                <a:latin typeface="Courier New" pitchFamily="49" charset="0"/>
              </a:rPr>
              <a:t>yb</a:t>
            </a:r>
            <a:r>
              <a:rPr lang="en-US" sz="2000" baseline="30000" dirty="0" err="1">
                <a:solidFill>
                  <a:schemeClr val="tx2"/>
                </a:solidFill>
                <a:latin typeface="Courier New" pitchFamily="49" charset="0"/>
              </a:rPr>
              <a:t>n</a:t>
            </a:r>
            <a:r>
              <a:rPr lang="en-US" sz="2000" baseline="30000" dirty="0">
                <a:solidFill>
                  <a:schemeClr val="tx2"/>
                </a:solidFill>
                <a:latin typeface="Courier New" pitchFamily="49" charset="0"/>
              </a:rPr>
              <a:t>-t</a:t>
            </a:r>
            <a:r>
              <a:rPr lang="en-US" sz="2000" dirty="0">
                <a:solidFill>
                  <a:schemeClr val="tx2"/>
                </a:solidFill>
                <a:latin typeface="Courier New" pitchFamily="49" charset="0"/>
              </a:rPr>
              <a:t>) </a:t>
            </a:r>
            <a:r>
              <a:rPr lang="en-US" sz="2000" dirty="0" err="1">
                <a:solidFill>
                  <a:schemeClr val="tx2"/>
                </a:solidFill>
                <a:latin typeface="Courier New" pitchFamily="49" charset="0"/>
              </a:rPr>
              <a:t>q</a:t>
            </a:r>
            <a:r>
              <a:rPr lang="en-US" sz="2000" baseline="-25000" dirty="0" err="1">
                <a:solidFill>
                  <a:schemeClr val="tx2"/>
                </a:solidFill>
                <a:latin typeface="Courier New" pitchFamily="49" charset="0"/>
              </a:rPr>
              <a:t>n</a:t>
            </a:r>
            <a:r>
              <a:rPr lang="en-US" sz="2000" baseline="-25000" dirty="0">
                <a:solidFill>
                  <a:schemeClr val="tx2"/>
                </a:solidFill>
                <a:latin typeface="Courier New" pitchFamily="49" charset="0"/>
              </a:rPr>
              <a:t>-t</a:t>
            </a:r>
            <a:r>
              <a:rPr lang="en-US" sz="2000" dirty="0">
                <a:solidFill>
                  <a:schemeClr val="tx2"/>
                </a:solidFill>
                <a:latin typeface="Courier New" pitchFamily="49" charset="0"/>
              </a:rPr>
              <a:t>++; x-= </a:t>
            </a:r>
            <a:r>
              <a:rPr lang="en-US" sz="2000" dirty="0" err="1">
                <a:solidFill>
                  <a:schemeClr val="tx2"/>
                </a:solidFill>
                <a:latin typeface="Courier New" pitchFamily="49" charset="0"/>
              </a:rPr>
              <a:t>yb</a:t>
            </a:r>
            <a:r>
              <a:rPr lang="en-US" sz="2000" baseline="30000" dirty="0" err="1">
                <a:solidFill>
                  <a:schemeClr val="tx2"/>
                </a:solidFill>
                <a:latin typeface="Courier New" pitchFamily="49" charset="0"/>
              </a:rPr>
              <a:t>n</a:t>
            </a:r>
            <a:r>
              <a:rPr lang="en-US" sz="2000" baseline="30000" dirty="0">
                <a:solidFill>
                  <a:schemeClr val="tx2"/>
                </a:solidFill>
                <a:latin typeface="Courier New" pitchFamily="49" charset="0"/>
              </a:rPr>
              <a:t>-t</a:t>
            </a:r>
            <a:r>
              <a:rPr lang="en-US" sz="2000" dirty="0">
                <a:solidFill>
                  <a:schemeClr val="tx2"/>
                </a:solidFill>
                <a:latin typeface="Courier New" pitchFamily="49" charset="0"/>
              </a:rPr>
              <a:t>;</a:t>
            </a:r>
          </a:p>
          <a:p>
            <a:pPr marL="1009650" lvl="1" indent="-609600">
              <a:spcBef>
                <a:spcPts val="200"/>
              </a:spcBef>
              <a:buFontTx/>
              <a:buAutoNum type="arabicPeriod"/>
            </a:pPr>
            <a:r>
              <a:rPr lang="en-US" sz="2000" dirty="0">
                <a:solidFill>
                  <a:schemeClr val="tx2"/>
                </a:solidFill>
                <a:latin typeface="Courier New" pitchFamily="49" charset="0"/>
              </a:rPr>
              <a:t>For(</a:t>
            </a:r>
            <a:r>
              <a:rPr lang="en-US" sz="2000" dirty="0" err="1">
                <a:solidFill>
                  <a:schemeClr val="tx2"/>
                </a:solidFill>
                <a:latin typeface="Courier New" pitchFamily="49" charset="0"/>
              </a:rPr>
              <a:t>i</a:t>
            </a:r>
            <a:r>
              <a:rPr lang="en-US" sz="2000" dirty="0">
                <a:solidFill>
                  <a:schemeClr val="tx2"/>
                </a:solidFill>
                <a:latin typeface="Courier New" pitchFamily="49" charset="0"/>
              </a:rPr>
              <a:t>=n, </a:t>
            </a:r>
            <a:r>
              <a:rPr lang="en-US" sz="2000" dirty="0" err="1">
                <a:solidFill>
                  <a:schemeClr val="tx2"/>
                </a:solidFill>
                <a:latin typeface="Courier New" pitchFamily="49" charset="0"/>
              </a:rPr>
              <a:t>downto</a:t>
            </a:r>
            <a:r>
              <a:rPr lang="en-US" sz="2000" dirty="0">
                <a:solidFill>
                  <a:schemeClr val="tx2"/>
                </a:solidFill>
                <a:latin typeface="Courier New" pitchFamily="49" charset="0"/>
              </a:rPr>
              <a:t> t+1)</a:t>
            </a:r>
          </a:p>
          <a:p>
            <a:pPr marL="1009650" lvl="1" indent="-609600">
              <a:spcBef>
                <a:spcPts val="200"/>
              </a:spcBef>
              <a:buNone/>
            </a:pPr>
            <a:r>
              <a:rPr lang="en-US" sz="2000" dirty="0">
                <a:solidFill>
                  <a:schemeClr val="tx2"/>
                </a:solidFill>
                <a:latin typeface="Courier New" pitchFamily="49" charset="0"/>
              </a:rPr>
              <a:t>       2.1   if(x</a:t>
            </a:r>
            <a:r>
              <a:rPr lang="en-US" sz="2000" baseline="-25000" dirty="0">
                <a:solidFill>
                  <a:schemeClr val="tx2"/>
                </a:solidFill>
                <a:latin typeface="Courier New" pitchFamily="49" charset="0"/>
              </a:rPr>
              <a:t>i</a:t>
            </a:r>
            <a:r>
              <a:rPr lang="en-US" sz="2000" dirty="0">
                <a:solidFill>
                  <a:schemeClr val="tx2"/>
                </a:solidFill>
                <a:latin typeface="Courier New" pitchFamily="49" charset="0"/>
              </a:rPr>
              <a:t>=</a:t>
            </a:r>
            <a:r>
              <a:rPr lang="en-US" sz="2000" dirty="0" err="1">
                <a:solidFill>
                  <a:schemeClr val="tx2"/>
                </a:solidFill>
                <a:latin typeface="Courier New" pitchFamily="49" charset="0"/>
              </a:rPr>
              <a:t>y</a:t>
            </a:r>
            <a:r>
              <a:rPr lang="en-US" sz="2000" baseline="-25000" dirty="0" err="1">
                <a:solidFill>
                  <a:schemeClr val="tx2"/>
                </a:solidFill>
                <a:latin typeface="Courier New" pitchFamily="49" charset="0"/>
              </a:rPr>
              <a:t>t</a:t>
            </a:r>
            <a:r>
              <a:rPr lang="en-US" sz="2000" dirty="0">
                <a:solidFill>
                  <a:schemeClr val="tx2"/>
                </a:solidFill>
                <a:latin typeface="Courier New" pitchFamily="49" charset="0"/>
              </a:rPr>
              <a:t>) q</a:t>
            </a:r>
            <a:r>
              <a:rPr lang="en-US" sz="2000" baseline="-25000" dirty="0">
                <a:solidFill>
                  <a:schemeClr val="tx2"/>
                </a:solidFill>
                <a:latin typeface="Courier New" pitchFamily="49" charset="0"/>
              </a:rPr>
              <a:t>i-t-1</a:t>
            </a:r>
            <a:r>
              <a:rPr lang="en-US" sz="2000" dirty="0">
                <a:solidFill>
                  <a:schemeClr val="tx2"/>
                </a:solidFill>
                <a:latin typeface="Courier New" pitchFamily="49" charset="0"/>
              </a:rPr>
              <a:t>= b-1</a:t>
            </a:r>
          </a:p>
          <a:p>
            <a:pPr marL="1009650" lvl="1" indent="-609600">
              <a:spcBef>
                <a:spcPts val="200"/>
              </a:spcBef>
              <a:buNone/>
            </a:pPr>
            <a:r>
              <a:rPr lang="en-US" sz="2000" dirty="0">
                <a:solidFill>
                  <a:schemeClr val="tx2"/>
                </a:solidFill>
                <a:latin typeface="Courier New" pitchFamily="49" charset="0"/>
              </a:rPr>
              <a:t>             else     q</a:t>
            </a:r>
            <a:r>
              <a:rPr lang="en-US" sz="2000" baseline="-25000" dirty="0">
                <a:solidFill>
                  <a:schemeClr val="tx2"/>
                </a:solidFill>
                <a:latin typeface="Courier New" pitchFamily="49" charset="0"/>
              </a:rPr>
              <a:t>i-t-1</a:t>
            </a:r>
            <a:r>
              <a:rPr lang="en-US" sz="2000" dirty="0">
                <a:solidFill>
                  <a:schemeClr val="tx2"/>
                </a:solidFill>
                <a:latin typeface="Courier New" pitchFamily="49" charset="0"/>
              </a:rPr>
              <a:t>= [x</a:t>
            </a:r>
            <a:r>
              <a:rPr lang="en-US" sz="2000" baseline="-25000" dirty="0">
                <a:solidFill>
                  <a:schemeClr val="tx2"/>
                </a:solidFill>
                <a:latin typeface="Courier New" pitchFamily="49" charset="0"/>
              </a:rPr>
              <a:t>i</a:t>
            </a:r>
            <a:r>
              <a:rPr lang="en-US" sz="2000" dirty="0">
                <a:solidFill>
                  <a:schemeClr val="tx2"/>
                </a:solidFill>
                <a:latin typeface="Courier New" pitchFamily="49" charset="0"/>
              </a:rPr>
              <a:t>b+x</a:t>
            </a:r>
            <a:r>
              <a:rPr lang="en-US" sz="2000" baseline="-25000" dirty="0">
                <a:solidFill>
                  <a:schemeClr val="tx2"/>
                </a:solidFill>
                <a:latin typeface="Courier New" pitchFamily="49" charset="0"/>
              </a:rPr>
              <a:t>i-1</a:t>
            </a:r>
            <a:r>
              <a:rPr lang="en-US" sz="2000" dirty="0">
                <a:solidFill>
                  <a:schemeClr val="tx2"/>
                </a:solidFill>
                <a:latin typeface="Courier New" pitchFamily="49" charset="0"/>
              </a:rPr>
              <a:t>/</a:t>
            </a:r>
            <a:r>
              <a:rPr lang="en-US" sz="2000" dirty="0" err="1">
                <a:solidFill>
                  <a:schemeClr val="tx2"/>
                </a:solidFill>
                <a:latin typeface="Courier New" pitchFamily="49" charset="0"/>
              </a:rPr>
              <a:t>y</a:t>
            </a:r>
            <a:r>
              <a:rPr lang="en-US" sz="2000" baseline="-25000" dirty="0" err="1">
                <a:solidFill>
                  <a:schemeClr val="tx2"/>
                </a:solidFill>
                <a:latin typeface="Courier New" pitchFamily="49" charset="0"/>
              </a:rPr>
              <a:t>t</a:t>
            </a:r>
            <a:r>
              <a:rPr lang="en-US" sz="2000" dirty="0">
                <a:solidFill>
                  <a:schemeClr val="tx2"/>
                </a:solidFill>
                <a:latin typeface="Courier New" pitchFamily="49" charset="0"/>
              </a:rPr>
              <a:t>]</a:t>
            </a:r>
          </a:p>
          <a:p>
            <a:pPr marL="1828800" lvl="3" indent="-457200">
              <a:spcBef>
                <a:spcPts val="200"/>
              </a:spcBef>
              <a:buNone/>
            </a:pPr>
            <a:r>
              <a:rPr lang="en-US" dirty="0">
                <a:solidFill>
                  <a:schemeClr val="tx2"/>
                </a:solidFill>
                <a:latin typeface="Courier New" pitchFamily="49" charset="0"/>
              </a:rPr>
              <a:t>2.2  while(q</a:t>
            </a:r>
            <a:r>
              <a:rPr lang="en-US" baseline="-25000" dirty="0">
                <a:solidFill>
                  <a:schemeClr val="tx2"/>
                </a:solidFill>
                <a:latin typeface="Courier New" pitchFamily="49" charset="0"/>
              </a:rPr>
              <a:t>i-t-1</a:t>
            </a:r>
            <a:r>
              <a:rPr lang="en-US" dirty="0">
                <a:solidFill>
                  <a:schemeClr val="tx2"/>
                </a:solidFill>
                <a:latin typeface="Courier New" pitchFamily="49" charset="0"/>
              </a:rPr>
              <a:t>(y</a:t>
            </a:r>
            <a:r>
              <a:rPr lang="en-US" baseline="-25000" dirty="0">
                <a:solidFill>
                  <a:schemeClr val="tx2"/>
                </a:solidFill>
                <a:latin typeface="Courier New" pitchFamily="49" charset="0"/>
              </a:rPr>
              <a:t>t</a:t>
            </a:r>
            <a:r>
              <a:rPr lang="en-US" dirty="0">
                <a:solidFill>
                  <a:schemeClr val="tx2"/>
                </a:solidFill>
                <a:latin typeface="Courier New" pitchFamily="49" charset="0"/>
              </a:rPr>
              <a:t>b+y</a:t>
            </a:r>
            <a:r>
              <a:rPr lang="en-US" baseline="-25000" dirty="0">
                <a:solidFill>
                  <a:schemeClr val="tx2"/>
                </a:solidFill>
                <a:latin typeface="Courier New" pitchFamily="49" charset="0"/>
              </a:rPr>
              <a:t>t-1</a:t>
            </a:r>
            <a:r>
              <a:rPr lang="en-US" dirty="0">
                <a:solidFill>
                  <a:schemeClr val="tx2"/>
                </a:solidFill>
                <a:latin typeface="Courier New" pitchFamily="49" charset="0"/>
              </a:rPr>
              <a:t>)&gt;(x</a:t>
            </a:r>
            <a:r>
              <a:rPr lang="en-US" baseline="-25000" dirty="0">
                <a:solidFill>
                  <a:schemeClr val="tx2"/>
                </a:solidFill>
                <a:latin typeface="Courier New" pitchFamily="49" charset="0"/>
              </a:rPr>
              <a:t>i</a:t>
            </a:r>
            <a:r>
              <a:rPr lang="en-US" dirty="0">
                <a:solidFill>
                  <a:schemeClr val="tx2"/>
                </a:solidFill>
                <a:latin typeface="Courier New" pitchFamily="49" charset="0"/>
              </a:rPr>
              <a:t>b</a:t>
            </a:r>
            <a:r>
              <a:rPr lang="en-US" baseline="30000" dirty="0">
                <a:solidFill>
                  <a:schemeClr val="tx2"/>
                </a:solidFill>
                <a:latin typeface="Courier New" pitchFamily="49" charset="0"/>
              </a:rPr>
              <a:t>2</a:t>
            </a:r>
            <a:r>
              <a:rPr lang="en-US" dirty="0">
                <a:solidFill>
                  <a:schemeClr val="tx2"/>
                </a:solidFill>
                <a:latin typeface="Courier New" pitchFamily="49" charset="0"/>
              </a:rPr>
              <a:t>+x</a:t>
            </a:r>
            <a:r>
              <a:rPr lang="en-US" baseline="-25000" dirty="0">
                <a:solidFill>
                  <a:schemeClr val="tx2"/>
                </a:solidFill>
                <a:latin typeface="Courier New" pitchFamily="49" charset="0"/>
              </a:rPr>
              <a:t>i-1</a:t>
            </a:r>
            <a:r>
              <a:rPr lang="en-US" dirty="0">
                <a:solidFill>
                  <a:schemeClr val="tx2"/>
                </a:solidFill>
                <a:latin typeface="Courier New" pitchFamily="49" charset="0"/>
              </a:rPr>
              <a:t>b+x</a:t>
            </a:r>
            <a:r>
              <a:rPr lang="en-US" baseline="-25000" dirty="0">
                <a:solidFill>
                  <a:schemeClr val="tx2"/>
                </a:solidFill>
                <a:latin typeface="Courier New" pitchFamily="49" charset="0"/>
              </a:rPr>
              <a:t>i-2</a:t>
            </a:r>
            <a:r>
              <a:rPr lang="en-US" dirty="0">
                <a:solidFill>
                  <a:schemeClr val="tx2"/>
                </a:solidFill>
                <a:latin typeface="Courier New" pitchFamily="49" charset="0"/>
              </a:rPr>
              <a:t>)) q</a:t>
            </a:r>
            <a:r>
              <a:rPr lang="en-US" baseline="-25000" dirty="0">
                <a:solidFill>
                  <a:schemeClr val="tx2"/>
                </a:solidFill>
                <a:latin typeface="Courier New" pitchFamily="49" charset="0"/>
              </a:rPr>
              <a:t>i-t-1</a:t>
            </a:r>
            <a:r>
              <a:rPr lang="en-US" dirty="0">
                <a:solidFill>
                  <a:schemeClr val="tx2"/>
                </a:solidFill>
                <a:latin typeface="Courier New" pitchFamily="49" charset="0"/>
              </a:rPr>
              <a:t>--</a:t>
            </a:r>
          </a:p>
          <a:p>
            <a:pPr marL="1828800" lvl="3" indent="-457200">
              <a:spcBef>
                <a:spcPts val="200"/>
              </a:spcBef>
              <a:buNone/>
            </a:pPr>
            <a:r>
              <a:rPr lang="en-US" dirty="0">
                <a:solidFill>
                  <a:schemeClr val="tx2"/>
                </a:solidFill>
                <a:latin typeface="Courier New" pitchFamily="49" charset="0"/>
              </a:rPr>
              <a:t>2.3  x-= q</a:t>
            </a:r>
            <a:r>
              <a:rPr lang="en-US" baseline="-25000" dirty="0">
                <a:solidFill>
                  <a:schemeClr val="tx2"/>
                </a:solidFill>
                <a:latin typeface="Courier New" pitchFamily="49" charset="0"/>
              </a:rPr>
              <a:t>i-t-1 </a:t>
            </a:r>
            <a:r>
              <a:rPr lang="en-US" dirty="0">
                <a:solidFill>
                  <a:schemeClr val="tx2"/>
                </a:solidFill>
                <a:latin typeface="Courier New" pitchFamily="49" charset="0"/>
              </a:rPr>
              <a:t>yb</a:t>
            </a:r>
            <a:r>
              <a:rPr lang="en-US" baseline="30000" dirty="0">
                <a:solidFill>
                  <a:schemeClr val="tx2"/>
                </a:solidFill>
                <a:latin typeface="Courier New" pitchFamily="49" charset="0"/>
              </a:rPr>
              <a:t>i-t-1</a:t>
            </a:r>
          </a:p>
          <a:p>
            <a:pPr marL="1828800" lvl="3" indent="-457200">
              <a:spcBef>
                <a:spcPts val="200"/>
              </a:spcBef>
              <a:buNone/>
            </a:pPr>
            <a:r>
              <a:rPr lang="en-US" dirty="0">
                <a:solidFill>
                  <a:schemeClr val="tx2"/>
                </a:solidFill>
                <a:latin typeface="Courier New" pitchFamily="49" charset="0"/>
              </a:rPr>
              <a:t>2.4  if (x&gt;0) x+= yb</a:t>
            </a:r>
            <a:r>
              <a:rPr lang="en-US" baseline="30000" dirty="0">
                <a:solidFill>
                  <a:schemeClr val="tx2"/>
                </a:solidFill>
                <a:latin typeface="Courier New" pitchFamily="49" charset="0"/>
              </a:rPr>
              <a:t>i-t-1</a:t>
            </a:r>
            <a:r>
              <a:rPr lang="en-US" dirty="0">
                <a:solidFill>
                  <a:schemeClr val="tx2"/>
                </a:solidFill>
                <a:latin typeface="Courier New" pitchFamily="49" charset="0"/>
              </a:rPr>
              <a:t>; q</a:t>
            </a:r>
            <a:r>
              <a:rPr lang="en-US" baseline="-25000" dirty="0">
                <a:solidFill>
                  <a:schemeClr val="tx2"/>
                </a:solidFill>
                <a:latin typeface="Courier New" pitchFamily="49" charset="0"/>
              </a:rPr>
              <a:t>i-t-1</a:t>
            </a:r>
            <a:r>
              <a:rPr lang="en-US" dirty="0">
                <a:solidFill>
                  <a:schemeClr val="tx2"/>
                </a:solidFill>
                <a:latin typeface="Courier New" pitchFamily="49" charset="0"/>
              </a:rPr>
              <a:t>++;</a:t>
            </a:r>
          </a:p>
          <a:p>
            <a:pPr marL="1009650" lvl="1" indent="-609600">
              <a:spcBef>
                <a:spcPts val="200"/>
              </a:spcBef>
              <a:buFontTx/>
              <a:buAutoNum type="arabicPeriod" startAt="3"/>
            </a:pPr>
            <a:r>
              <a:rPr lang="en-US" sz="2000" dirty="0">
                <a:solidFill>
                  <a:schemeClr val="tx2"/>
                </a:solidFill>
                <a:latin typeface="Courier New" pitchFamily="49" charset="0"/>
              </a:rPr>
              <a:t>r= x</a:t>
            </a:r>
          </a:p>
          <a:p>
            <a:pPr marL="1009650" lvl="1" indent="-609600">
              <a:spcBef>
                <a:spcPts val="200"/>
              </a:spcBef>
              <a:buFontTx/>
              <a:buAutoNum type="arabicPeriod" startAt="3"/>
            </a:pPr>
            <a:r>
              <a:rPr lang="en-US" sz="2000" dirty="0">
                <a:solidFill>
                  <a:schemeClr val="tx2"/>
                </a:solidFill>
                <a:latin typeface="Courier New" pitchFamily="49" charset="0"/>
              </a:rPr>
              <a:t>return(</a:t>
            </a:r>
            <a:r>
              <a:rPr lang="en-US" sz="2000" dirty="0" err="1">
                <a:solidFill>
                  <a:schemeClr val="tx2"/>
                </a:solidFill>
                <a:latin typeface="Courier New" pitchFamily="49" charset="0"/>
              </a:rPr>
              <a:t>q,r</a:t>
            </a:r>
            <a:r>
              <a:rPr lang="en-US" sz="20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rPr>
              <a:t>Cost: (n-t)(t+3) multiplies, (n-t) divisions.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524000"/>
            <a:ext cx="7924800" cy="4038600"/>
          </a:xfrm>
        </p:spPr>
        <p:txBody>
          <a:bodyPr/>
          <a:lstStyle/>
          <a:p>
            <a:r>
              <a:rPr lang="en-US" sz="2000" dirty="0">
                <a:solidFill>
                  <a:schemeClr val="tx2"/>
                </a:solidFill>
              </a:rPr>
              <a:t>Motivation: Modular reduction is expensive (a divide operation).  Can we replace the divide with some cheap operation (like shifting?)</a:t>
            </a:r>
          </a:p>
          <a:p>
            <a:r>
              <a:rPr lang="en-US" sz="2000" dirty="0">
                <a:solidFill>
                  <a:schemeClr val="tx2"/>
                </a:solidFill>
              </a:rPr>
              <a:t>Let A, B, and M be </a:t>
            </a:r>
            <a:r>
              <a:rPr lang="en-US" sz="2000" i="1" dirty="0">
                <a:solidFill>
                  <a:schemeClr val="tx2"/>
                </a:solidFill>
              </a:rPr>
              <a:t>n</a:t>
            </a:r>
            <a:r>
              <a:rPr lang="en-US" sz="2000" dirty="0">
                <a:solidFill>
                  <a:schemeClr val="tx2"/>
                </a:solidFill>
              </a:rPr>
              <a:t>-block integers represented in base </a:t>
            </a:r>
            <a:r>
              <a:rPr lang="en-US" sz="2000" i="1" dirty="0">
                <a:solidFill>
                  <a:schemeClr val="tx2"/>
                </a:solidFill>
              </a:rPr>
              <a:t>x</a:t>
            </a:r>
            <a:r>
              <a:rPr lang="en-US" sz="2000" dirty="0">
                <a:solidFill>
                  <a:schemeClr val="tx2"/>
                </a:solidFill>
              </a:rPr>
              <a:t> with 0</a:t>
            </a:r>
            <a:r>
              <a:rPr lang="en-US" sz="2000" dirty="0">
                <a:solidFill>
                  <a:schemeClr val="tx2"/>
                </a:solidFill>
                <a:sym typeface="Symbol" pitchFamily="18" charset="2"/>
              </a:rPr>
              <a:t>M</a:t>
            </a:r>
            <a:r>
              <a:rPr lang="en-US" sz="2000" i="1" dirty="0">
                <a:solidFill>
                  <a:schemeClr val="tx2"/>
                </a:solidFill>
                <a:sym typeface="Symbol" pitchFamily="18" charset="2"/>
              </a:rPr>
              <a:t>x</a:t>
            </a:r>
            <a:r>
              <a:rPr lang="en-US" sz="2000" i="1" baseline="30000" dirty="0">
                <a:solidFill>
                  <a:schemeClr val="tx2"/>
                </a:solidFill>
                <a:sym typeface="Symbol" pitchFamily="18" charset="2"/>
              </a:rPr>
              <a:t> n</a:t>
            </a:r>
            <a:r>
              <a:rPr lang="en-US" sz="2000" i="1" dirty="0">
                <a:solidFill>
                  <a:schemeClr val="tx2"/>
                </a:solidFill>
                <a:sym typeface="Symbol" pitchFamily="18" charset="2"/>
              </a:rPr>
              <a:t>.</a:t>
            </a:r>
          </a:p>
          <a:p>
            <a:r>
              <a:rPr lang="en-US" sz="2000" dirty="0">
                <a:solidFill>
                  <a:schemeClr val="tx2"/>
                </a:solidFill>
                <a:sym typeface="Symbol" pitchFamily="18" charset="2"/>
              </a:rPr>
              <a:t>Let R= </a:t>
            </a:r>
            <a:r>
              <a:rPr lang="en-US" sz="2000" i="1" dirty="0">
                <a:solidFill>
                  <a:schemeClr val="tx2"/>
                </a:solidFill>
                <a:sym typeface="Symbol" pitchFamily="18" charset="2"/>
              </a:rPr>
              <a:t>x</a:t>
            </a:r>
            <a:r>
              <a:rPr lang="en-US" sz="2000" i="1" baseline="30000" dirty="0">
                <a:solidFill>
                  <a:schemeClr val="tx2"/>
                </a:solidFill>
                <a:sym typeface="Symbol" pitchFamily="18" charset="2"/>
              </a:rPr>
              <a:t> n</a:t>
            </a:r>
            <a:r>
              <a:rPr lang="en-US" sz="2000" i="1" dirty="0">
                <a:solidFill>
                  <a:schemeClr val="tx2"/>
                </a:solidFill>
                <a:sym typeface="Symbol" pitchFamily="18" charset="2"/>
              </a:rPr>
              <a:t>.  </a:t>
            </a:r>
            <a:r>
              <a:rPr lang="en-US" sz="2000" dirty="0">
                <a:solidFill>
                  <a:schemeClr val="tx2"/>
                </a:solidFill>
                <a:sym typeface="Symbol" pitchFamily="18" charset="2"/>
              </a:rPr>
              <a:t>gcd(R,M)= 1.</a:t>
            </a:r>
          </a:p>
          <a:p>
            <a:r>
              <a:rPr lang="en-US" sz="2000" dirty="0">
                <a:solidFill>
                  <a:schemeClr val="tx2"/>
                </a:solidFill>
                <a:sym typeface="Symbol" pitchFamily="18" charset="2"/>
              </a:rPr>
              <a:t>The </a:t>
            </a:r>
            <a:r>
              <a:rPr lang="en-US" sz="2000" i="1" dirty="0">
                <a:solidFill>
                  <a:schemeClr val="tx2"/>
                </a:solidFill>
                <a:sym typeface="Symbol" pitchFamily="18" charset="2"/>
              </a:rPr>
              <a:t>Montgomery Product </a:t>
            </a:r>
            <a:r>
              <a:rPr lang="en-US" sz="2000" dirty="0">
                <a:solidFill>
                  <a:schemeClr val="tx2"/>
                </a:solidFill>
                <a:sym typeface="Symbol" pitchFamily="18" charset="2"/>
              </a:rPr>
              <a:t>of A and B modulo M is the integer ABR</a:t>
            </a:r>
            <a:r>
              <a:rPr lang="en-US" sz="2000" baseline="30000" dirty="0">
                <a:solidFill>
                  <a:schemeClr val="tx2"/>
                </a:solidFill>
              </a:rPr>
              <a:t>–</a:t>
            </a:r>
            <a:r>
              <a:rPr lang="en-US" sz="2000" baseline="30000" dirty="0">
                <a:solidFill>
                  <a:schemeClr val="tx2"/>
                </a:solidFill>
                <a:sym typeface="Symbol" pitchFamily="18" charset="2"/>
              </a:rPr>
              <a:t>1 </a:t>
            </a:r>
            <a:r>
              <a:rPr lang="en-US" sz="2000" dirty="0">
                <a:solidFill>
                  <a:schemeClr val="tx2"/>
                </a:solidFill>
                <a:sym typeface="Symbol" pitchFamily="18" charset="2"/>
              </a:rPr>
              <a:t>mod M.</a:t>
            </a:r>
          </a:p>
          <a:p>
            <a:r>
              <a:rPr lang="en-US" sz="2000" dirty="0">
                <a:solidFill>
                  <a:schemeClr val="tx2"/>
                </a:solidFill>
                <a:sym typeface="Symbol" pitchFamily="18" charset="2"/>
              </a:rPr>
              <a:t>Let M= </a:t>
            </a:r>
            <a:r>
              <a:rPr lang="en-US" sz="2000" dirty="0">
                <a:solidFill>
                  <a:schemeClr val="tx2"/>
                </a:solidFill>
              </a:rPr>
              <a:t>–</a:t>
            </a:r>
            <a:r>
              <a:rPr lang="en-US" sz="2000" dirty="0">
                <a:solidFill>
                  <a:schemeClr val="tx2"/>
                </a:solidFill>
                <a:sym typeface="Symbol" pitchFamily="18" charset="2"/>
              </a:rPr>
              <a:t>M</a:t>
            </a:r>
            <a:r>
              <a:rPr lang="en-US" sz="2000" baseline="30000" dirty="0">
                <a:solidFill>
                  <a:schemeClr val="tx2"/>
                </a:solidFill>
              </a:rPr>
              <a:t>–</a:t>
            </a:r>
            <a:r>
              <a:rPr lang="en-US" sz="2000" baseline="30000" dirty="0">
                <a:solidFill>
                  <a:schemeClr val="tx2"/>
                </a:solidFill>
                <a:sym typeface="Symbol" pitchFamily="18" charset="2"/>
              </a:rPr>
              <a:t>1 </a:t>
            </a:r>
            <a:r>
              <a:rPr lang="en-US" sz="2000" dirty="0">
                <a:solidFill>
                  <a:schemeClr val="tx2"/>
                </a:solidFill>
                <a:sym typeface="Symbol" pitchFamily="18" charset="2"/>
              </a:rPr>
              <a:t>mod R and S= ABM mod R.</a:t>
            </a:r>
          </a:p>
          <a:p>
            <a:r>
              <a:rPr lang="en-US" sz="2000" dirty="0">
                <a:solidFill>
                  <a:schemeClr val="tx2"/>
                </a:solidFill>
                <a:sym typeface="Symbol" pitchFamily="18" charset="2"/>
              </a:rPr>
              <a:t>Fact:  (AB+SM)/R ABR</a:t>
            </a:r>
            <a:r>
              <a:rPr lang="en-US" sz="2000" baseline="30000" dirty="0">
                <a:solidFill>
                  <a:schemeClr val="tx2"/>
                </a:solidFill>
              </a:rPr>
              <a:t>–</a:t>
            </a:r>
            <a:r>
              <a:rPr lang="en-US" sz="2000" baseline="30000" dirty="0">
                <a:solidFill>
                  <a:schemeClr val="tx2"/>
                </a:solidFill>
                <a:sym typeface="Symbol" pitchFamily="18" charset="2"/>
              </a:rPr>
              <a:t>1 </a:t>
            </a:r>
            <a:r>
              <a:rPr lang="en-US" sz="2000" dirty="0">
                <a:solidFill>
                  <a:schemeClr val="tx2"/>
                </a:solidFill>
                <a:sym typeface="Symbol" pitchFamily="18" charset="2"/>
              </a:rPr>
              <a:t>(mod M).</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295400"/>
            <a:ext cx="8458200" cy="4648200"/>
          </a:xfrm>
        </p:spPr>
        <p:txBody>
          <a:bodyPr/>
          <a:lstStyle/>
          <a:p>
            <a:pPr>
              <a:lnSpc>
                <a:spcPct val="90000"/>
              </a:lnSpc>
            </a:pPr>
            <a:r>
              <a:rPr lang="en-US" sz="2000" dirty="0">
                <a:solidFill>
                  <a:schemeClr val="tx2"/>
                </a:solidFill>
                <a:sym typeface="Symbol" pitchFamily="18" charset="2"/>
              </a:rPr>
              <a:t>(r, n)= 1, r= ab (mod n), a</a:t>
            </a:r>
            <a:r>
              <a:rPr lang="en-US" sz="2000" baseline="30000" dirty="0">
                <a:solidFill>
                  <a:schemeClr val="tx2"/>
                </a:solidFill>
                <a:sym typeface="Symbol" pitchFamily="18" charset="2"/>
              </a:rPr>
              <a:t>#</a:t>
            </a:r>
            <a:r>
              <a:rPr lang="en-US" sz="2000" dirty="0">
                <a:solidFill>
                  <a:schemeClr val="tx2"/>
                </a:solidFill>
                <a:sym typeface="Symbol" pitchFamily="18" charset="2"/>
              </a:rPr>
              <a:t>=</a:t>
            </a:r>
            <a:r>
              <a:rPr lang="en-US" sz="2000" dirty="0" err="1">
                <a:solidFill>
                  <a:schemeClr val="tx2"/>
                </a:solidFill>
                <a:sym typeface="Symbol" pitchFamily="18" charset="2"/>
              </a:rPr>
              <a:t>ar</a:t>
            </a:r>
            <a:r>
              <a:rPr lang="en-US" sz="2000" dirty="0">
                <a:solidFill>
                  <a:schemeClr val="tx2"/>
                </a:solidFill>
                <a:sym typeface="Symbol" pitchFamily="18" charset="2"/>
              </a:rPr>
              <a:t> (mod n), </a:t>
            </a:r>
            <a:r>
              <a:rPr lang="en-US" sz="2000" dirty="0" err="1">
                <a:solidFill>
                  <a:schemeClr val="tx2"/>
                </a:solidFill>
                <a:sym typeface="Symbol" pitchFamily="18" charset="2"/>
              </a:rPr>
              <a:t>rr</a:t>
            </a:r>
            <a:r>
              <a:rPr lang="en-US" sz="2000" dirty="0">
                <a:solidFill>
                  <a:schemeClr val="tx2"/>
                </a:solidFill>
                <a:sym typeface="Symbol" pitchFamily="18" charset="2"/>
              </a:rPr>
              <a:t>’-</a:t>
            </a:r>
            <a:r>
              <a:rPr lang="en-US" sz="2000" dirty="0" err="1">
                <a:solidFill>
                  <a:schemeClr val="tx2"/>
                </a:solidFill>
                <a:sym typeface="Symbol" pitchFamily="18" charset="2"/>
              </a:rPr>
              <a:t>nn</a:t>
            </a:r>
            <a:r>
              <a:rPr lang="en-US" sz="2000" dirty="0">
                <a:solidFill>
                  <a:schemeClr val="tx2"/>
                </a:solidFill>
                <a:sym typeface="Symbol" pitchFamily="18" charset="2"/>
              </a:rPr>
              <a:t>’=1, all t words long.</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MontPro(a</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 b</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t= a</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 b</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Compute n’, a</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 b</a:t>
            </a:r>
            <a:r>
              <a:rPr lang="en-US" sz="2000" baseline="30000" dirty="0">
                <a:solidFill>
                  <a:schemeClr val="tx2"/>
                </a:solidFill>
                <a:latin typeface="Courier New" pitchFamily="49" charset="0"/>
                <a:cs typeface="Courier New" pitchFamily="49" charset="0"/>
                <a:sym typeface="Symbol" pitchFamily="18" charset="2"/>
              </a:rPr>
              <a:t>#</a:t>
            </a:r>
            <a:endParaRPr lang="en-US" sz="20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x</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 MontPro</a:t>
            </a:r>
            <a:r>
              <a:rPr lang="en-US" sz="1600" dirty="0">
                <a:solidFill>
                  <a:schemeClr val="tx2"/>
                </a:solidFill>
                <a:latin typeface="Courier New" pitchFamily="49" charset="0"/>
                <a:cs typeface="Courier New" pitchFamily="49" charset="0"/>
                <a:sym typeface="Symbol" pitchFamily="18" charset="2"/>
              </a:rPr>
              <a:t>(a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2000" dirty="0">
                <a:solidFill>
                  <a:schemeClr val="tx2"/>
                </a:solidFill>
                <a:latin typeface="Courier New" pitchFamily="49" charset="0"/>
                <a:cs typeface="Courier New" pitchFamily="49" charset="0"/>
                <a:sym typeface="Symbol" pitchFamily="18" charset="2"/>
              </a:rPr>
              <a:t>return(MontPro(x</a:t>
            </a:r>
            <a:r>
              <a:rPr lang="en-US" sz="2000" baseline="30000" dirty="0">
                <a:solidFill>
                  <a:schemeClr val="tx2"/>
                </a:solidFill>
                <a:latin typeface="Courier New" pitchFamily="49" charset="0"/>
                <a:cs typeface="Courier New" pitchFamily="49" charset="0"/>
                <a:sym typeface="Symbol" pitchFamily="18" charset="2"/>
              </a:rPr>
              <a:t>#</a:t>
            </a:r>
            <a:r>
              <a:rPr lang="en-US" sz="20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sym typeface="Symbol" pitchFamily="18" charset="2"/>
              </a:rPr>
              <a:t>Cost: Reduction takes 2t(t+1) multiplies, no divisions.  </a:t>
            </a:r>
          </a:p>
          <a:p>
            <a:pPr>
              <a:lnSpc>
                <a:spcPct val="90000"/>
              </a:lnSpc>
              <a:buFontTx/>
              <a:buNone/>
            </a:pPr>
            <a:r>
              <a:rPr lang="en-US" sz="2000" dirty="0">
                <a:solidFill>
                  <a:schemeClr val="tx2"/>
                </a:solidFill>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
        <p:nvSpPr>
          <p:cNvPr id="6" name="Date Placeholder 3"/>
          <p:cNvSpPr>
            <a:spLocks noGrp="1"/>
          </p:cNvSpPr>
          <p:nvPr>
            <p:ph type="dt" sz="quarter" idx="10"/>
          </p:nvPr>
        </p:nvSpPr>
        <p:spPr>
          <a:xfrm>
            <a:off x="685800" y="6248400"/>
            <a:ext cx="1905000" cy="457200"/>
          </a:xfrm>
          <a:noFill/>
        </p:spPr>
        <p:txBody>
          <a:bodyPr/>
          <a:lstStyle/>
          <a:p>
            <a:r>
              <a:rPr lang="en-US" dirty="0"/>
              <a:t>JLM 20101208</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sym typeface="Symbol" pitchFamily="18" charset="2"/>
              </a:rPr>
              <a:t>Right to left squaring and multiplication</a:t>
            </a:r>
          </a:p>
          <a:p>
            <a:pPr>
              <a:lnSpc>
                <a:spcPct val="90000"/>
              </a:lnSpc>
            </a:pPr>
            <a:r>
              <a:rPr lang="en-US" sz="2000" dirty="0">
                <a:solidFill>
                  <a:schemeClr val="tx2"/>
                </a:solidFill>
                <a:sym typeface="Symbol" pitchFamily="18" charset="2"/>
              </a:rPr>
              <a:t>Left to right squaring and multiplication</a:t>
            </a:r>
          </a:p>
          <a:p>
            <a:pPr>
              <a:lnSpc>
                <a:spcPct val="90000"/>
              </a:lnSpc>
            </a:pPr>
            <a:r>
              <a:rPr lang="en-US" sz="2000" dirty="0">
                <a:solidFill>
                  <a:schemeClr val="tx2"/>
                </a:solidFill>
                <a:sym typeface="Symbol" pitchFamily="18" charset="2"/>
              </a:rPr>
              <a:t>Left to right k-</a:t>
            </a:r>
            <a:r>
              <a:rPr lang="en-US" sz="2000" dirty="0" err="1">
                <a:solidFill>
                  <a:schemeClr val="tx2"/>
                </a:solidFill>
                <a:sym typeface="Symbol" pitchFamily="18" charset="2"/>
              </a:rPr>
              <a:t>ary</a:t>
            </a:r>
            <a:endParaRPr lang="en-US" sz="2000" dirty="0">
              <a:solidFill>
                <a:schemeClr val="tx2"/>
              </a:solidFill>
              <a:sym typeface="Symbol" pitchFamily="18" charset="2"/>
            </a:endParaRPr>
          </a:p>
          <a:p>
            <a:pPr>
              <a:lnSpc>
                <a:spcPct val="90000"/>
              </a:lnSpc>
            </a:pPr>
            <a:endParaRPr lang="en-US" sz="2000" dirty="0">
              <a:solidFill>
                <a:schemeClr val="tx2"/>
              </a:solidFill>
              <a:sym typeface="Symbol" pitchFamily="18" charset="2"/>
            </a:endParaRPr>
          </a:p>
          <a:p>
            <a:pPr>
              <a:lnSpc>
                <a:spcPct val="90000"/>
              </a:lnSpc>
            </a:pPr>
            <a:r>
              <a:rPr lang="en-US" sz="2000" dirty="0">
                <a:solidFill>
                  <a:schemeClr val="tx2"/>
                </a:solidFill>
                <a:sym typeface="Symbol" pitchFamily="18" charset="2"/>
              </a:rPr>
              <a:t>Square and multiply exponentiation (SME) timing, if </a:t>
            </a:r>
            <a:r>
              <a:rPr lang="en-US" sz="2000" dirty="0" err="1">
                <a:solidFill>
                  <a:schemeClr val="tx2"/>
                </a:solidFill>
                <a:sym typeface="Symbol" pitchFamily="18" charset="2"/>
              </a:rPr>
              <a:t>bitlen</a:t>
            </a:r>
            <a:r>
              <a:rPr lang="en-US" sz="2000" dirty="0">
                <a:solidFill>
                  <a:schemeClr val="tx2"/>
                </a:solidFill>
                <a:sym typeface="Symbol" pitchFamily="18" charset="2"/>
              </a:rPr>
              <a:t>(e)=t+1 and </a:t>
            </a:r>
            <a:r>
              <a:rPr lang="en-US" sz="2000" dirty="0" err="1">
                <a:solidFill>
                  <a:schemeClr val="tx2"/>
                </a:solidFill>
                <a:sym typeface="Symbol" pitchFamily="18" charset="2"/>
              </a:rPr>
              <a:t>wt</a:t>
            </a:r>
            <a:r>
              <a:rPr lang="en-US" sz="2000" dirty="0">
                <a:solidFill>
                  <a:schemeClr val="tx2"/>
                </a:solidFill>
                <a:sym typeface="Symbol" pitchFamily="18" charset="2"/>
              </a:rPr>
              <a:t>(e) is the Hamming weight, SME takes t </a:t>
            </a:r>
            <a:r>
              <a:rPr lang="en-US" sz="2000" dirty="0" err="1">
                <a:solidFill>
                  <a:schemeClr val="tx2"/>
                </a:solidFill>
                <a:sym typeface="Symbol" pitchFamily="18" charset="2"/>
              </a:rPr>
              <a:t>squarings</a:t>
            </a:r>
            <a:r>
              <a:rPr lang="en-US" sz="2000" dirty="0">
                <a:solidFill>
                  <a:schemeClr val="tx2"/>
                </a:solidFill>
                <a:sym typeface="Symbol" pitchFamily="18" charset="2"/>
              </a:rPr>
              <a:t> and </a:t>
            </a:r>
            <a:r>
              <a:rPr lang="en-US" sz="2000" dirty="0" err="1">
                <a:solidFill>
                  <a:schemeClr val="tx2"/>
                </a:solidFill>
                <a:sym typeface="Symbol" pitchFamily="18" charset="2"/>
              </a:rPr>
              <a:t>wt</a:t>
            </a:r>
            <a:r>
              <a:rPr lang="en-US" sz="2000" dirty="0">
                <a:solidFill>
                  <a:schemeClr val="tx2"/>
                </a:solidFill>
                <a:sym typeface="Symbol" pitchFamily="18" charset="2"/>
              </a:rPr>
              <a:t>(e) multiplies.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rPr>
              <a:t>x= (x</a:t>
            </a:r>
            <a:r>
              <a:rPr lang="en-US" sz="1800" baseline="-25000" dirty="0">
                <a:solidFill>
                  <a:schemeClr val="tx2"/>
                </a:solidFill>
              </a:rPr>
              <a:t>l</a:t>
            </a:r>
            <a:r>
              <a:rPr lang="en-US" sz="1800" dirty="0">
                <a:solidFill>
                  <a:schemeClr val="tx2"/>
                </a:solidFill>
              </a:rPr>
              <a:t> x</a:t>
            </a:r>
            <a:r>
              <a:rPr lang="en-US" sz="1800" baseline="-25000" dirty="0">
                <a:solidFill>
                  <a:schemeClr val="tx2"/>
                </a:solidFill>
              </a:rPr>
              <a:t>l-1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e= (e</a:t>
            </a:r>
            <a:r>
              <a:rPr lang="en-US" sz="1800" baseline="-25000" dirty="0">
                <a:solidFill>
                  <a:schemeClr val="tx2"/>
                </a:solidFill>
              </a:rPr>
              <a:t>t</a:t>
            </a:r>
            <a:r>
              <a:rPr lang="en-US" sz="1800" dirty="0">
                <a:solidFill>
                  <a:schemeClr val="tx2"/>
                </a:solidFill>
              </a:rPr>
              <a:t> e</a:t>
            </a:r>
            <a:r>
              <a:rPr lang="en-US" sz="1800" baseline="-25000" dirty="0">
                <a:solidFill>
                  <a:schemeClr val="tx2"/>
                </a:solidFill>
              </a:rPr>
              <a:t>t-1</a:t>
            </a:r>
            <a:r>
              <a:rPr lang="en-US" sz="1800" dirty="0">
                <a:solidFill>
                  <a:schemeClr val="tx2"/>
                </a:solidFill>
              </a:rPr>
              <a:t> … e</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m = (m</a:t>
            </a:r>
            <a:r>
              <a:rPr lang="en-US" sz="1800" baseline="-25000" dirty="0">
                <a:solidFill>
                  <a:schemeClr val="tx2"/>
                </a:solidFill>
              </a:rPr>
              <a:t>l-1</a:t>
            </a:r>
            <a:r>
              <a:rPr lang="en-US" sz="1800" dirty="0">
                <a:solidFill>
                  <a:schemeClr val="tx2"/>
                </a:solidFill>
              </a:rPr>
              <a:t> m</a:t>
            </a:r>
            <a:r>
              <a:rPr lang="en-US" sz="1800" baseline="-25000" dirty="0">
                <a:solidFill>
                  <a:schemeClr val="tx2"/>
                </a:solidFill>
              </a:rPr>
              <a:t>l-2</a:t>
            </a:r>
            <a:r>
              <a:rPr lang="en-US" sz="1800" dirty="0">
                <a:solidFill>
                  <a:schemeClr val="tx2"/>
                </a:solidFill>
              </a:rPr>
              <a:t> … m</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a:t>
            </a:r>
          </a:p>
          <a:p>
            <a:pPr marL="533400" indent="-533400">
              <a:spcBef>
                <a:spcPts val="200"/>
              </a:spcBef>
              <a:buFontTx/>
              <a:buNone/>
            </a:pPr>
            <a:r>
              <a:rPr lang="en-US" sz="1800" dirty="0">
                <a:solidFill>
                  <a:schemeClr val="tx2"/>
                </a:solidFill>
              </a:rPr>
              <a:t>R= b</a:t>
            </a:r>
            <a:r>
              <a:rPr lang="en-US" sz="1800" baseline="30000" dirty="0">
                <a:solidFill>
                  <a:schemeClr val="tx2"/>
                </a:solidFill>
              </a:rPr>
              <a:t>l</a:t>
            </a:r>
            <a:r>
              <a:rPr lang="en-US" sz="1800" dirty="0">
                <a:solidFill>
                  <a:schemeClr val="tx2"/>
                </a:solidFill>
              </a:rPr>
              <a:t>, m’= -m</a:t>
            </a:r>
            <a:r>
              <a:rPr lang="en-US" sz="1800" baseline="30000" dirty="0">
                <a:solidFill>
                  <a:schemeClr val="tx2"/>
                </a:solidFill>
              </a:rPr>
              <a:t>-1</a:t>
            </a:r>
            <a:r>
              <a:rPr lang="en-US" sz="1800" dirty="0">
                <a:solidFill>
                  <a:schemeClr val="tx2"/>
                </a:solidFill>
              </a:rPr>
              <a:t> (mod b)</a:t>
            </a:r>
          </a:p>
          <a:p>
            <a:pPr marL="533400" indent="-533400">
              <a:buFontTx/>
              <a:buNone/>
            </a:pPr>
            <a:r>
              <a:rPr lang="en-US" sz="1800" dirty="0" err="1">
                <a:solidFill>
                  <a:schemeClr val="tx2"/>
                </a:solidFill>
                <a:sym typeface="Symbol" pitchFamily="18" charset="2"/>
              </a:rPr>
              <a:t>MontExp</a:t>
            </a:r>
            <a:r>
              <a:rPr lang="en-US" sz="1800" dirty="0">
                <a:solidFill>
                  <a:schemeClr val="tx2"/>
                </a:solidFill>
                <a:sym typeface="Symbol" pitchFamily="18" charset="2"/>
              </a:rPr>
              <a:t>(</a:t>
            </a:r>
            <a:r>
              <a:rPr lang="en-US" sz="1800" dirty="0" err="1">
                <a:solidFill>
                  <a:schemeClr val="tx2"/>
                </a:solidFill>
                <a:sym typeface="Symbol" pitchFamily="18" charset="2"/>
              </a:rPr>
              <a:t>x,e,m</a:t>
            </a:r>
            <a:r>
              <a:rPr lang="en-US" sz="1800" dirty="0">
                <a:solidFill>
                  <a:schemeClr val="tx2"/>
                </a:solidFill>
                <a:sym typeface="Symbol" pitchFamily="18" charset="2"/>
              </a:rPr>
              <a:t>)</a:t>
            </a:r>
          </a:p>
          <a:p>
            <a:pPr marL="914400" lvl="1" indent="-457200">
              <a:spcBef>
                <a:spcPts val="200"/>
              </a:spcBef>
              <a:buFontTx/>
              <a:buAutoNum type="arabicPeriod"/>
            </a:pPr>
            <a:r>
              <a:rPr lang="en-US" sz="1800" dirty="0">
                <a:solidFill>
                  <a:schemeClr val="tx2"/>
                </a:solidFill>
                <a:sym typeface="Symbol" pitchFamily="18" charset="2"/>
              </a:rPr>
              <a:t>x</a:t>
            </a:r>
            <a:r>
              <a:rPr lang="en-US" sz="1800" baseline="30000" dirty="0">
                <a:solidFill>
                  <a:schemeClr val="tx2"/>
                </a:solidFill>
                <a:sym typeface="Symbol" pitchFamily="18" charset="2"/>
              </a:rPr>
              <a:t>#</a:t>
            </a:r>
            <a:r>
              <a:rPr lang="en-US" sz="1800" dirty="0">
                <a:solidFill>
                  <a:schemeClr val="tx2"/>
                </a:solidFill>
                <a:sym typeface="Symbol" pitchFamily="18" charset="2"/>
              </a:rPr>
              <a:t>= MontMult(x, R</a:t>
            </a:r>
            <a:r>
              <a:rPr lang="en-US" sz="1800" baseline="30000" dirty="0">
                <a:solidFill>
                  <a:schemeClr val="tx2"/>
                </a:solidFill>
                <a:sym typeface="Symbol" pitchFamily="18" charset="2"/>
              </a:rPr>
              <a:t>2</a:t>
            </a:r>
            <a:r>
              <a:rPr lang="en-US" sz="1800" dirty="0">
                <a:solidFill>
                  <a:schemeClr val="tx2"/>
                </a:solidFill>
                <a:sym typeface="Symbol" pitchFamily="18" charset="2"/>
              </a:rPr>
              <a:t>, m), A= R (mod m)</a:t>
            </a:r>
          </a:p>
          <a:p>
            <a:pPr marL="914400" lvl="1" indent="-457200">
              <a:spcBef>
                <a:spcPts val="200"/>
              </a:spcBef>
              <a:buFontTx/>
              <a:buAutoNum type="arabicPeriod"/>
            </a:pPr>
            <a:r>
              <a:rPr lang="en-US" sz="1800" dirty="0">
                <a:solidFill>
                  <a:schemeClr val="tx2"/>
                </a:solidFill>
                <a:sym typeface="Symbol" pitchFamily="18" charset="2"/>
              </a:rPr>
              <a:t>for(</a:t>
            </a:r>
            <a:r>
              <a:rPr lang="en-US" sz="1800" dirty="0" err="1">
                <a:solidFill>
                  <a:schemeClr val="tx2"/>
                </a:solidFill>
                <a:sym typeface="Symbol" pitchFamily="18" charset="2"/>
              </a:rPr>
              <a:t>i</a:t>
            </a:r>
            <a:r>
              <a:rPr lang="en-US" sz="1800" dirty="0">
                <a:solidFill>
                  <a:schemeClr val="tx2"/>
                </a:solidFill>
                <a:sym typeface="Symbol" pitchFamily="18" charset="2"/>
              </a:rPr>
              <a:t>= t </a:t>
            </a:r>
            <a:r>
              <a:rPr lang="en-US" sz="1800" dirty="0" err="1">
                <a:solidFill>
                  <a:schemeClr val="tx2"/>
                </a:solidFill>
                <a:sym typeface="Symbol" pitchFamily="18" charset="2"/>
              </a:rPr>
              <a:t>downto</a:t>
            </a:r>
            <a:r>
              <a:rPr lang="en-US" sz="1800" dirty="0">
                <a:solidFill>
                  <a:schemeClr val="tx2"/>
                </a:solidFill>
                <a:sym typeface="Symbol" pitchFamily="18" charset="2"/>
              </a:rPr>
              <a:t> 0)</a:t>
            </a:r>
          </a:p>
          <a:p>
            <a:pPr marL="1714500" lvl="3" indent="-342900">
              <a:spcBef>
                <a:spcPts val="200"/>
              </a:spcBef>
              <a:buFontTx/>
              <a:buNone/>
            </a:pPr>
            <a:r>
              <a:rPr lang="en-US" sz="1800" dirty="0">
                <a:solidFill>
                  <a:schemeClr val="tx2"/>
                </a:solidFill>
                <a:sym typeface="Symbol" pitchFamily="18" charset="2"/>
              </a:rPr>
              <a:t>2.1   </a:t>
            </a:r>
            <a:r>
              <a:rPr lang="en-US" sz="1600" dirty="0">
                <a:solidFill>
                  <a:schemeClr val="tx2"/>
                </a:solidFill>
                <a:sym typeface="Symbol" pitchFamily="18" charset="2"/>
              </a:rPr>
              <a:t> </a:t>
            </a:r>
            <a:r>
              <a:rPr lang="en-US" sz="1800" dirty="0">
                <a:solidFill>
                  <a:schemeClr val="tx2"/>
                </a:solidFill>
                <a:sym typeface="Symbol" pitchFamily="18" charset="2"/>
              </a:rPr>
              <a:t>A= MontMult(A,A)</a:t>
            </a:r>
          </a:p>
          <a:p>
            <a:pPr marL="1714500" lvl="3" indent="-342900">
              <a:spcBef>
                <a:spcPts val="200"/>
              </a:spcBef>
              <a:buFontTx/>
              <a:buNone/>
            </a:pPr>
            <a:r>
              <a:rPr lang="en-US" sz="1800" dirty="0">
                <a:solidFill>
                  <a:schemeClr val="tx2"/>
                </a:solidFill>
                <a:sym typeface="Symbol" pitchFamily="18" charset="2"/>
              </a:rPr>
              <a:t>2.2    if (</a:t>
            </a:r>
            <a:r>
              <a:rPr lang="en-US" sz="1800" dirty="0" err="1">
                <a:solidFill>
                  <a:schemeClr val="tx2"/>
                </a:solidFill>
                <a:sym typeface="Symbol" pitchFamily="18" charset="2"/>
              </a:rPr>
              <a:t>e</a:t>
            </a:r>
            <a:r>
              <a:rPr lang="en-US" sz="1800" baseline="-25000" dirty="0" err="1">
                <a:solidFill>
                  <a:schemeClr val="tx2"/>
                </a:solidFill>
                <a:sym typeface="Symbol" pitchFamily="18" charset="2"/>
              </a:rPr>
              <a:t>i</a:t>
            </a:r>
            <a:r>
              <a:rPr lang="en-US" sz="1800" dirty="0">
                <a:solidFill>
                  <a:schemeClr val="tx2"/>
                </a:solidFill>
                <a:sym typeface="Symbol" pitchFamily="18" charset="2"/>
              </a:rPr>
              <a:t>==1)  A= MontMult(A, x</a:t>
            </a:r>
            <a:r>
              <a:rPr lang="en-US" sz="1800" baseline="30000" dirty="0">
                <a:solidFill>
                  <a:schemeClr val="tx2"/>
                </a:solidFill>
                <a:sym typeface="Symbol" pitchFamily="18" charset="2"/>
              </a:rPr>
              <a:t>#</a:t>
            </a:r>
            <a:r>
              <a:rPr lang="en-US" sz="1800" dirty="0">
                <a:solidFill>
                  <a:schemeClr val="tx2"/>
                </a:solidFill>
                <a:sym typeface="Symbol" pitchFamily="18" charset="2"/>
              </a:rPr>
              <a:t>)</a:t>
            </a:r>
          </a:p>
          <a:p>
            <a:pPr marL="914400" lvl="1" indent="-457200">
              <a:spcBef>
                <a:spcPts val="200"/>
              </a:spcBef>
              <a:buFontTx/>
              <a:buAutoNum type="arabicPlain" startAt="3"/>
            </a:pPr>
            <a:r>
              <a:rPr lang="en-US" sz="1800" dirty="0">
                <a:solidFill>
                  <a:schemeClr val="tx2"/>
                </a:solidFill>
                <a:sym typeface="Symbol" pitchFamily="18" charset="2"/>
              </a:rPr>
              <a:t>return(MontMult(A,1))</a:t>
            </a:r>
          </a:p>
          <a:p>
            <a:pPr marL="914400" lvl="1" indent="-457200">
              <a:buFontTx/>
              <a:buNone/>
            </a:pPr>
            <a:endParaRPr lang="en-US" sz="1600" dirty="0">
              <a:solidFill>
                <a:schemeClr val="tx2"/>
              </a:solidFill>
              <a:sym typeface="Symbol" pitchFamily="18" charset="2"/>
            </a:endParaRPr>
          </a:p>
          <a:p>
            <a:pPr marL="533400" indent="-533400">
              <a:buFontTx/>
              <a:buNone/>
            </a:pPr>
            <a:r>
              <a:rPr lang="en-US" sz="1800" dirty="0">
                <a:solidFill>
                  <a:schemeClr val="tx2"/>
                </a:solidFill>
                <a:sym typeface="Symbol" pitchFamily="18" charset="2"/>
              </a:rPr>
              <a:t>Cost: Total:  3l(l+1)(t+1).  [For Classical: 2l(l+1) plus l divisions.]</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872892801"/>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Arial"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457200" y="1447800"/>
            <a:ext cx="7772400" cy="4114800"/>
          </a:xfrm>
        </p:spPr>
        <p:txBody>
          <a:bodyPr/>
          <a:lstStyle/>
          <a:p>
            <a:pPr>
              <a:spcBef>
                <a:spcPts val="200"/>
              </a:spcBef>
            </a:pPr>
            <a:r>
              <a:rPr lang="en-US" sz="2000" dirty="0"/>
              <a:t>Suppose N = 79, a = 61 and b = 5</a:t>
            </a:r>
          </a:p>
          <a:p>
            <a:pPr>
              <a:spcBef>
                <a:spcPts val="200"/>
              </a:spcBef>
            </a:pPr>
            <a:r>
              <a:rPr lang="en-US" sz="2000" dirty="0"/>
              <a:t>R = 10</a:t>
            </a:r>
            <a:r>
              <a:rPr lang="en-US" sz="2000" baseline="30000" dirty="0"/>
              <a:t>2</a:t>
            </a:r>
            <a:r>
              <a:rPr lang="en-US" sz="2000" dirty="0"/>
              <a:t> = 100.  RR’-NN’=1, R’=64, N’=81.</a:t>
            </a:r>
          </a:p>
          <a:p>
            <a:pPr lvl="1">
              <a:spcBef>
                <a:spcPts val="200"/>
              </a:spcBef>
            </a:pPr>
            <a:r>
              <a:rPr lang="en-US" sz="2000" dirty="0"/>
              <a:t>a</a:t>
            </a:r>
            <a:r>
              <a:rPr lang="en-US" sz="2000" dirty="0">
                <a:sym typeface="Symbol" pitchFamily="18" charset="2"/>
              </a:rPr>
              <a:t></a:t>
            </a:r>
            <a:r>
              <a:rPr lang="en-US" sz="2000" dirty="0"/>
              <a:t> = 61</a:t>
            </a:r>
            <a:r>
              <a:rPr lang="en-US" sz="2000" dirty="0">
                <a:sym typeface="Symbol" pitchFamily="18" charset="2"/>
              </a:rPr>
              <a:t></a:t>
            </a:r>
            <a:r>
              <a:rPr lang="en-US" sz="2000" dirty="0"/>
              <a:t>100 = 17 (mod 79)</a:t>
            </a:r>
          </a:p>
          <a:p>
            <a:pPr lvl="1">
              <a:spcBef>
                <a:spcPts val="200"/>
              </a:spcBef>
            </a:pPr>
            <a:r>
              <a:rPr lang="en-US" sz="2000" dirty="0"/>
              <a:t>b</a:t>
            </a:r>
            <a:r>
              <a:rPr lang="en-US" sz="2000" dirty="0">
                <a:sym typeface="Symbol" pitchFamily="18" charset="2"/>
              </a:rPr>
              <a:t></a:t>
            </a:r>
            <a:r>
              <a:rPr lang="en-US" sz="2000" dirty="0"/>
              <a:t> = 5</a:t>
            </a:r>
            <a:r>
              <a:rPr lang="en-US" sz="2000" dirty="0">
                <a:sym typeface="Symbol" pitchFamily="18" charset="2"/>
              </a:rPr>
              <a:t></a:t>
            </a:r>
            <a:r>
              <a:rPr lang="en-US" sz="2000" dirty="0"/>
              <a:t>100 = 26 (mod 79)</a:t>
            </a:r>
          </a:p>
          <a:p>
            <a:pPr lvl="1">
              <a:spcBef>
                <a:spcPts val="200"/>
              </a:spcBef>
            </a:pPr>
            <a:r>
              <a:rPr lang="en-US" sz="2000" dirty="0" err="1"/>
              <a:t>abR</a:t>
            </a:r>
            <a:r>
              <a:rPr lang="en-US" sz="2000" dirty="0"/>
              <a:t> (mod 79)=  61x5x100 (mod 79)= 6</a:t>
            </a:r>
          </a:p>
          <a:p>
            <a:pPr lvl="1">
              <a:spcBef>
                <a:spcPts val="200"/>
              </a:spcBef>
            </a:pPr>
            <a:r>
              <a:rPr lang="en-US" sz="2000" dirty="0"/>
              <a:t>X= </a:t>
            </a:r>
            <a:r>
              <a:rPr lang="en-US" sz="2000" dirty="0" err="1"/>
              <a:t>a’b</a:t>
            </a:r>
            <a:r>
              <a:rPr lang="en-US" sz="2000" dirty="0"/>
              <a:t>’=442= abR</a:t>
            </a:r>
            <a:r>
              <a:rPr lang="en-US" sz="2000" baseline="30000" dirty="0"/>
              <a:t>2</a:t>
            </a:r>
            <a:r>
              <a:rPr lang="en-US" sz="2000" dirty="0"/>
              <a:t> (mod N)</a:t>
            </a:r>
          </a:p>
          <a:p>
            <a:pPr lvl="1">
              <a:spcBef>
                <a:spcPts val="200"/>
              </a:spcBef>
            </a:pPr>
            <a:r>
              <a:rPr lang="en-US" sz="2000" dirty="0"/>
              <a:t>m= (X(mod R))(N’ (mod R))= 42x81 =2 (mod R)</a:t>
            </a:r>
          </a:p>
          <a:p>
            <a:pPr lvl="1">
              <a:spcBef>
                <a:spcPts val="200"/>
              </a:spcBef>
            </a:pPr>
            <a:r>
              <a:rPr lang="en-US" sz="2000" dirty="0"/>
              <a:t>x= (</a:t>
            </a:r>
            <a:r>
              <a:rPr lang="en-US" sz="2000" dirty="0" err="1"/>
              <a:t>X+mN</a:t>
            </a:r>
            <a:r>
              <a:rPr lang="en-US" sz="2000" dirty="0"/>
              <a:t>)/R= (442+2x79)/100 = 6</a:t>
            </a:r>
          </a:p>
        </p:txBody>
      </p:sp>
      <p:sp>
        <p:nvSpPr>
          <p:cNvPr id="5"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
        <p:nvSpPr>
          <p:cNvPr id="7" name="TextBox 6"/>
          <p:cNvSpPr txBox="1"/>
          <p:nvPr/>
        </p:nvSpPr>
        <p:spPr>
          <a:xfrm>
            <a:off x="6121026" y="5256311"/>
            <a:ext cx="2303836" cy="307777"/>
          </a:xfrm>
          <a:prstGeom prst="rect">
            <a:avLst/>
          </a:prstGeom>
          <a:noFill/>
        </p:spPr>
        <p:txBody>
          <a:bodyPr wrap="none" rtlCol="0">
            <a:spAutoFit/>
          </a:bodyPr>
          <a:lstStyle/>
          <a:p>
            <a:r>
              <a:rPr lang="en-US" sz="1400" dirty="0">
                <a:latin typeface="Arial" pitchFamily="34" charset="0"/>
                <a:cs typeface="Arial" pitchFamily="34" charset="0"/>
              </a:rPr>
              <a:t>Example from Mark Stamp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800">
                <a:latin typeface="Arial" pitchFamily="34" charset="0"/>
                <a:cs typeface="Arial" pitchFamily="34" charset="0"/>
              </a:rPr>
              <a:t>Bob</a:t>
            </a: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Arial" pitchFamily="34" charset="0"/>
                <a:cs typeface="Arial" pitchFamily="34" charset="0"/>
              </a:rPr>
              <a:t>A1: s= min(p size),</a:t>
            </a:r>
          </a:p>
          <a:p>
            <a:pPr>
              <a:spcBef>
                <a:spcPct val="0"/>
              </a:spcBef>
            </a:pPr>
            <a:r>
              <a:rPr kumimoji="0" lang="en-US" sz="1800">
                <a:latin typeface="Arial" pitchFamily="34" charset="0"/>
                <a:cs typeface="Arial" pitchFamily="34" charset="0"/>
              </a:rPr>
              <a:t>N</a:t>
            </a:r>
            <a:r>
              <a:rPr kumimoji="0" lang="en-US" sz="1800" baseline="-25000">
                <a:latin typeface="Arial" pitchFamily="34" charset="0"/>
                <a:cs typeface="Arial" pitchFamily="34" charset="0"/>
              </a:rPr>
              <a:t>a</a:t>
            </a:r>
            <a:r>
              <a:rPr kumimoji="0" lang="en-US" sz="1800">
                <a:latin typeface="Arial" pitchFamily="34" charset="0"/>
                <a:cs typeface="Arial" pitchFamily="34" charset="0"/>
              </a:rPr>
              <a:t> in {0, … 2</a:t>
            </a:r>
            <a:r>
              <a:rPr kumimoji="0" lang="en-US" sz="1800" baseline="30000">
                <a:latin typeface="Arial" pitchFamily="34" charset="0"/>
                <a:cs typeface="Arial" pitchFamily="34" charset="0"/>
              </a:rPr>
              <a:t>256</a:t>
            </a:r>
            <a:r>
              <a:rPr kumimoji="0" lang="en-US" sz="1800">
                <a:latin typeface="Arial" pitchFamily="34" charset="0"/>
                <a:cs typeface="Arial"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Arial" pitchFamily="34" charset="0"/>
              <a:cs typeface="Arial"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s,N</a:t>
            </a:r>
            <a:r>
              <a:rPr kumimoji="0" lang="en-US" sz="1800" baseline="-25000">
                <a:latin typeface="Arial" pitchFamily="34" charset="0"/>
                <a:cs typeface="Arial" pitchFamily="34" charset="0"/>
              </a:rPr>
              <a:t>a</a:t>
            </a:r>
            <a:endParaRPr kumimoji="0" lang="en-US" sz="1800">
              <a:latin typeface="Arial" pitchFamily="34" charset="0"/>
              <a:cs typeface="Arial"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B1: Choose (</a:t>
            </a:r>
            <a:r>
              <a:rPr kumimoji="0" lang="en-US" sz="1800" err="1">
                <a:latin typeface="Arial" pitchFamily="34" charset="0"/>
                <a:cs typeface="Arial" pitchFamily="34" charset="0"/>
              </a:rPr>
              <a:t>p,q,g</a:t>
            </a:r>
            <a:r>
              <a:rPr kumimoji="0" lang="en-US" sz="1800">
                <a:latin typeface="Arial" pitchFamily="34" charset="0"/>
                <a:cs typeface="Arial" pitchFamily="34" charset="0"/>
              </a:rPr>
              <a:t>),</a:t>
            </a:r>
          </a:p>
          <a:p>
            <a:pPr>
              <a:spcBef>
                <a:spcPct val="0"/>
              </a:spcBef>
            </a:pPr>
            <a:r>
              <a:rPr kumimoji="0" lang="en-US" sz="1800">
                <a:latin typeface="Arial" pitchFamily="34" charset="0"/>
                <a:cs typeface="Arial" pitchFamily="34" charset="0"/>
              </a:rPr>
              <a:t>x in {0, … 2</a:t>
            </a:r>
            <a:r>
              <a:rPr kumimoji="0" lang="en-US" sz="1800" baseline="30000">
                <a:latin typeface="Arial" pitchFamily="34" charset="0"/>
                <a:cs typeface="Arial" pitchFamily="34" charset="0"/>
              </a:rPr>
              <a:t>256</a:t>
            </a:r>
            <a:r>
              <a:rPr kumimoji="0" lang="en-US" sz="1800">
                <a:latin typeface="Arial" pitchFamily="34" charset="0"/>
                <a:cs typeface="Arial"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Arial" pitchFamily="34" charset="0"/>
              <a:cs typeface="Arial"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a:t>
            </a:r>
            <a:r>
              <a:rPr kumimoji="0" lang="en-US" sz="1800" err="1">
                <a:latin typeface="Arial" pitchFamily="34" charset="0"/>
                <a:cs typeface="Arial" pitchFamily="34" charset="0"/>
              </a:rPr>
              <a:t>p,q,g</a:t>
            </a:r>
            <a:r>
              <a:rPr kumimoji="0" lang="en-US" sz="1800">
                <a:latin typeface="Arial" pitchFamily="34" charset="0"/>
                <a:cs typeface="Arial" pitchFamily="34" charset="0"/>
              </a:rPr>
              <a:t>), X=</a:t>
            </a:r>
            <a:r>
              <a:rPr kumimoji="0" lang="en-US" sz="1800" err="1">
                <a:latin typeface="Arial" pitchFamily="34" charset="0"/>
                <a:cs typeface="Arial" pitchFamily="34" charset="0"/>
              </a:rPr>
              <a:t>g</a:t>
            </a:r>
            <a:r>
              <a:rPr kumimoji="0" lang="en-US" sz="1800" baseline="30000" err="1">
                <a:latin typeface="Arial" pitchFamily="34" charset="0"/>
                <a:cs typeface="Arial" pitchFamily="34" charset="0"/>
              </a:rPr>
              <a:t>x</a:t>
            </a:r>
            <a:r>
              <a:rPr kumimoji="0" lang="en-US" sz="1800">
                <a:latin typeface="Arial" pitchFamily="34" charset="0"/>
                <a:cs typeface="Arial" pitchFamily="34" charset="0"/>
              </a:rPr>
              <a:t>,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B</a:t>
            </a:r>
            <a:endParaRPr kumimoji="0" lang="en-US" sz="1800" baseline="-25000">
              <a:latin typeface="Arial" pitchFamily="34" charset="0"/>
              <a:cs typeface="Arial"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A2: Check (</a:t>
            </a:r>
            <a:r>
              <a:rPr kumimoji="0" lang="en-US" sz="1800" err="1">
                <a:latin typeface="Arial" pitchFamily="34" charset="0"/>
                <a:cs typeface="Arial" pitchFamily="34" charset="0"/>
              </a:rPr>
              <a:t>p,q,g</a:t>
            </a:r>
            <a:r>
              <a:rPr kumimoji="0" lang="en-US" sz="1800">
                <a:latin typeface="Arial" pitchFamily="34" charset="0"/>
                <a:cs typeface="Arial" pitchFamily="34" charset="0"/>
              </a:rPr>
              <a:t>) X,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B</a:t>
            </a:r>
            <a:r>
              <a:rPr kumimoji="0" lang="en-US" sz="1800">
                <a:latin typeface="Arial" pitchFamily="34" charset="0"/>
                <a:cs typeface="Arial"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B2: Check  Y, Auth</a:t>
            </a:r>
            <a:r>
              <a:rPr kumimoji="0" lang="en-US" sz="1800" baseline="-25000">
                <a:latin typeface="Arial" pitchFamily="34" charset="0"/>
                <a:cs typeface="Arial" pitchFamily="34" charset="0"/>
              </a:rPr>
              <a:t>A</a:t>
            </a: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Arial" pitchFamily="34" charset="0"/>
              <a:cs typeface="Arial"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Y= </a:t>
            </a:r>
            <a:r>
              <a:rPr kumimoji="0" lang="en-US" sz="1800" err="1">
                <a:latin typeface="Arial" pitchFamily="34" charset="0"/>
                <a:cs typeface="Arial" pitchFamily="34" charset="0"/>
              </a:rPr>
              <a:t>g</a:t>
            </a:r>
            <a:r>
              <a:rPr kumimoji="0" lang="en-US" sz="1800" baseline="30000" err="1">
                <a:latin typeface="Arial" pitchFamily="34" charset="0"/>
                <a:cs typeface="Arial" pitchFamily="34" charset="0"/>
              </a:rPr>
              <a:t>y</a:t>
            </a:r>
            <a:r>
              <a:rPr kumimoji="0" lang="en-US" sz="1800">
                <a:latin typeface="Arial" pitchFamily="34" charset="0"/>
                <a:cs typeface="Arial" pitchFamily="34" charset="0"/>
              </a:rPr>
              <a:t>,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A</a:t>
            </a:r>
            <a:endParaRPr kumimoji="0" lang="en-US" sz="1800" baseline="-25000">
              <a:latin typeface="Arial" pitchFamily="34" charset="0"/>
              <a:cs typeface="Arial"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K= </a:t>
            </a:r>
            <a:r>
              <a:rPr kumimoji="0" lang="en-US" sz="1800" err="1">
                <a:latin typeface="Arial" pitchFamily="34" charset="0"/>
                <a:cs typeface="Arial" pitchFamily="34" charset="0"/>
              </a:rPr>
              <a:t>X</a:t>
            </a:r>
            <a:r>
              <a:rPr kumimoji="0" lang="en-US" sz="1800" baseline="30000" err="1">
                <a:latin typeface="Arial" pitchFamily="34" charset="0"/>
                <a:cs typeface="Arial" pitchFamily="34" charset="0"/>
              </a:rPr>
              <a:t>y</a:t>
            </a:r>
            <a:endParaRPr kumimoji="0" lang="en-US" sz="1800" baseline="30000">
              <a:latin typeface="Arial" pitchFamily="34" charset="0"/>
              <a:cs typeface="Arial"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K= </a:t>
            </a:r>
            <a:r>
              <a:rPr kumimoji="0" lang="en-US" sz="1800" err="1">
                <a:latin typeface="Arial" pitchFamily="34" charset="0"/>
                <a:cs typeface="Arial" pitchFamily="34" charset="0"/>
              </a:rPr>
              <a:t>Y</a:t>
            </a:r>
            <a:r>
              <a:rPr kumimoji="0" lang="en-US" sz="1800" baseline="30000" err="1">
                <a:latin typeface="Arial" pitchFamily="34" charset="0"/>
                <a:cs typeface="Arial" pitchFamily="34" charset="0"/>
              </a:rPr>
              <a:t>x</a:t>
            </a:r>
            <a:endParaRPr kumimoji="0" lang="en-US" sz="1800" baseline="30000">
              <a:latin typeface="Arial" pitchFamily="34" charset="0"/>
              <a:cs typeface="Arial" pitchFamily="34" charset="0"/>
            </a:endParaRPr>
          </a:p>
        </p:txBody>
      </p:sp>
      <p:sp>
        <p:nvSpPr>
          <p:cNvPr id="19"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990600"/>
            <a:ext cx="8686800" cy="5486400"/>
          </a:xfrm>
        </p:spPr>
        <p:txBody>
          <a:bodyPr/>
          <a:lstStyle/>
          <a:p>
            <a:pPr>
              <a:spcBef>
                <a:spcPts val="200"/>
              </a:spcBef>
            </a:pPr>
            <a:r>
              <a:rPr lang="en-US" sz="2000" b="1" dirty="0"/>
              <a:t>Fermat test: </a:t>
            </a:r>
            <a:r>
              <a:rPr lang="en-US" sz="2000" dirty="0"/>
              <a:t>If a</a:t>
            </a:r>
            <a:r>
              <a:rPr lang="en-US" sz="2000" baseline="30000" dirty="0"/>
              <a:t>(n-1)</a:t>
            </a:r>
            <a:r>
              <a:rPr lang="en-US" sz="2000" dirty="0"/>
              <a:t> ≠1 (mod n) for any a&lt;n, n is not prime.</a:t>
            </a:r>
          </a:p>
          <a:p>
            <a:pPr lvl="1">
              <a:spcBef>
                <a:spcPts val="200"/>
              </a:spcBef>
              <a:buNone/>
            </a:pPr>
            <a:r>
              <a:rPr lang="en-US" sz="1800" dirty="0" err="1"/>
              <a:t>Testprime</a:t>
            </a:r>
            <a:r>
              <a:rPr lang="en-US" sz="1800" dirty="0"/>
              <a:t>(n, k)</a:t>
            </a:r>
          </a:p>
          <a:p>
            <a:pPr lvl="1">
              <a:spcBef>
                <a:spcPts val="200"/>
              </a:spcBef>
              <a:buNone/>
            </a:pPr>
            <a:r>
              <a:rPr lang="en-US" sz="1800" dirty="0">
                <a:latin typeface="Courier New" panose="02070309020205020404" pitchFamily="49" charset="0"/>
                <a:cs typeface="Courier New" panose="02070309020205020404" pitchFamily="49" charset="0"/>
              </a:rPr>
              <a:t>   // check to see that no small primes </a:t>
            </a:r>
            <a:r>
              <a:rPr lang="en-US" sz="1800" dirty="0" err="1">
                <a:latin typeface="Courier New" panose="02070309020205020404" pitchFamily="49" charset="0"/>
                <a:cs typeface="Courier New" panose="02070309020205020404" pitchFamily="49" charset="0"/>
              </a:rPr>
              <a:t>p≤B</a:t>
            </a:r>
            <a:r>
              <a:rPr lang="en-US" sz="1800" dirty="0">
                <a:latin typeface="Courier New" panose="02070309020205020404" pitchFamily="49" charset="0"/>
                <a:cs typeface="Courier New" panose="02070309020205020404" pitchFamily="49" charset="0"/>
              </a:rPr>
              <a:t> divide n.</a:t>
            </a:r>
          </a:p>
          <a:p>
            <a:pPr lvl="2">
              <a:spcBef>
                <a:spcPts val="200"/>
              </a:spcBef>
              <a:buNone/>
            </a:pPr>
            <a:r>
              <a:rPr lang="en-US" sz="1800" dirty="0">
                <a:latin typeface="Courier New" panose="02070309020205020404" pitchFamily="49" charset="0"/>
                <a:cs typeface="Courier New" panose="02070309020205020404" pitchFamily="49" charset="0"/>
              </a:rPr>
              <a:t>for(</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=1; </a:t>
            </a:r>
            <a:r>
              <a:rPr lang="en-US" sz="1800" dirty="0" err="1">
                <a:latin typeface="Courier New" panose="02070309020205020404" pitchFamily="49" charset="0"/>
                <a:cs typeface="Courier New" panose="02070309020205020404" pitchFamily="49" charset="0"/>
              </a:rPr>
              <a:t>i≤k</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p>
          <a:p>
            <a:pPr lvl="2">
              <a:spcBef>
                <a:spcPts val="200"/>
              </a:spcBef>
              <a:buNone/>
            </a:pPr>
            <a:r>
              <a:rPr lang="en-US" sz="1800" dirty="0">
                <a:latin typeface="Courier New" panose="02070309020205020404" pitchFamily="49" charset="0"/>
                <a:cs typeface="Courier New" panose="02070309020205020404" pitchFamily="49" charset="0"/>
              </a:rPr>
              <a:t>	    pick a&lt;n randomly</a:t>
            </a:r>
          </a:p>
          <a:p>
            <a:pPr lvl="2">
              <a:spcBef>
                <a:spcPts val="200"/>
              </a:spcBef>
              <a:buNone/>
            </a:pPr>
            <a:r>
              <a:rPr lang="en-US" sz="1800" dirty="0">
                <a:latin typeface="Courier New" panose="02070309020205020404" pitchFamily="49" charset="0"/>
                <a:cs typeface="Courier New" panose="02070309020205020404" pitchFamily="49" charset="0"/>
              </a:rPr>
              <a:t>       compute a</a:t>
            </a:r>
            <a:r>
              <a:rPr lang="en-US" sz="1800" baseline="30000" dirty="0">
                <a:latin typeface="Courier New" panose="02070309020205020404" pitchFamily="49" charset="0"/>
                <a:cs typeface="Courier New" panose="02070309020205020404" pitchFamily="49" charset="0"/>
              </a:rPr>
              <a:t>n-1 </a:t>
            </a:r>
            <a:r>
              <a:rPr lang="en-US" sz="1800" dirty="0">
                <a:latin typeface="Courier New" panose="02070309020205020404" pitchFamily="49" charset="0"/>
                <a:cs typeface="Courier New" panose="02070309020205020404" pitchFamily="49" charset="0"/>
              </a:rPr>
              <a:t>(mod n).  </a:t>
            </a:r>
          </a:p>
          <a:p>
            <a:pPr lvl="2">
              <a:spcBef>
                <a:spcPts val="200"/>
              </a:spcBef>
              <a:buNone/>
            </a:pPr>
            <a:r>
              <a:rPr lang="en-US" sz="1800" dirty="0">
                <a:latin typeface="Courier New" panose="02070309020205020404" pitchFamily="49" charset="0"/>
                <a:cs typeface="Courier New" panose="02070309020205020404" pitchFamily="49" charset="0"/>
              </a:rPr>
              <a:t>	    If a</a:t>
            </a:r>
            <a:r>
              <a:rPr lang="en-US" sz="1800" baseline="30000" dirty="0">
                <a:latin typeface="Courier New" panose="02070309020205020404" pitchFamily="49" charset="0"/>
                <a:cs typeface="Courier New" panose="02070309020205020404" pitchFamily="49" charset="0"/>
              </a:rPr>
              <a:t>(n-1)</a:t>
            </a:r>
            <a:r>
              <a:rPr lang="en-US" sz="1800" dirty="0">
                <a:latin typeface="Courier New" panose="02070309020205020404" pitchFamily="49" charset="0"/>
                <a:cs typeface="Courier New" panose="02070309020205020404" pitchFamily="49" charset="0"/>
              </a:rPr>
              <a:t>(mod n)≠1 then return “n is not prime”</a:t>
            </a:r>
          </a:p>
          <a:p>
            <a:pPr lvl="2">
              <a:spcBef>
                <a:spcPts val="200"/>
              </a:spcBef>
              <a:buNone/>
            </a:pPr>
            <a:r>
              <a:rPr lang="en-US" sz="1800" dirty="0">
                <a:latin typeface="Courier New" panose="02070309020205020404" pitchFamily="49" charset="0"/>
                <a:cs typeface="Courier New" panose="02070309020205020404" pitchFamily="49" charset="0"/>
              </a:rPr>
              <a:t>}</a:t>
            </a:r>
          </a:p>
          <a:p>
            <a:pPr lvl="1">
              <a:spcBef>
                <a:spcPts val="200"/>
              </a:spcBef>
              <a:buNone/>
            </a:pPr>
            <a:r>
              <a:rPr lang="en-US" sz="1800" dirty="0"/>
              <a:t>return “n is prime”</a:t>
            </a:r>
          </a:p>
          <a:p>
            <a:pPr marL="457200" indent="-457200">
              <a:spcBef>
                <a:spcPts val="200"/>
              </a:spcBef>
            </a:pPr>
            <a:r>
              <a:rPr lang="en-US" sz="2000" i="1" dirty="0"/>
              <a:t>Intuition: </a:t>
            </a:r>
            <a:r>
              <a:rPr lang="en-US" sz="2000" dirty="0"/>
              <a:t>If </a:t>
            </a:r>
            <a:r>
              <a:rPr lang="en-US" sz="2000" dirty="0" err="1"/>
              <a:t>Testprime</a:t>
            </a:r>
            <a:r>
              <a:rPr lang="en-US" sz="2000" dirty="0"/>
              <a:t>(n, 20) returns “n is not prime”, it isn’t, otherwise n is prime with an error of 1 in 10</a:t>
            </a:r>
            <a:r>
              <a:rPr lang="en-US" sz="2000" baseline="30000" dirty="0"/>
              <a:t>6</a:t>
            </a:r>
            <a:r>
              <a:rPr lang="en-US" sz="2000" dirty="0"/>
              <a:t>.</a:t>
            </a:r>
          </a:p>
          <a:p>
            <a:pPr marL="457200" indent="-457200">
              <a:spcBef>
                <a:spcPts val="200"/>
              </a:spcBef>
            </a:pPr>
            <a:r>
              <a:rPr lang="en-US" sz="2000" dirty="0"/>
              <a:t>Unfortunately, some composite numbers, n, have the property that          </a:t>
            </a:r>
          </a:p>
          <a:p>
            <a:pPr marL="457200" indent="-457200">
              <a:spcBef>
                <a:spcPts val="200"/>
              </a:spcBef>
              <a:buNone/>
            </a:pPr>
            <a:r>
              <a:rPr lang="en-US" sz="2000" dirty="0"/>
              <a:t>      all a: 0&lt;a&lt;n will pass Fermat test.  These are called Carmichael numbers.  n=561= 3x11x17 is a Carmichael number.</a:t>
            </a:r>
          </a:p>
          <a:p>
            <a:pPr marL="457200" indent="-457200">
              <a:spcBef>
                <a:spcPts val="200"/>
              </a:spcBef>
            </a:pPr>
            <a:r>
              <a:rPr lang="en-US" sz="2000" dirty="0"/>
              <a:t>There are better tests, however!</a:t>
            </a:r>
          </a:p>
          <a:p>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t>b</a:t>
            </a:r>
            <a:r>
              <a:rPr lang="en-US" sz="2000" baseline="30000" dirty="0"/>
              <a:t>n-1</a:t>
            </a:r>
            <a:r>
              <a:rPr lang="en-US" sz="2000" dirty="0">
                <a:latin typeface="Math1Mono"/>
              </a:rPr>
              <a:t>=</a:t>
            </a:r>
            <a:r>
              <a:rPr lang="en-US" sz="2000" dirty="0"/>
              <a:t>1 (mod n), we say b is a “witness” to n’s primality.</a:t>
            </a:r>
          </a:p>
          <a:p>
            <a:pPr>
              <a:spcBef>
                <a:spcPts val="200"/>
              </a:spcBef>
            </a:pPr>
            <a:r>
              <a:rPr lang="en-US" sz="2000" dirty="0"/>
              <a:t>If b</a:t>
            </a:r>
            <a:r>
              <a:rPr lang="en-US" sz="2000" baseline="30000" dirty="0"/>
              <a:t>n-1</a:t>
            </a:r>
            <a:r>
              <a:rPr lang="en-US" sz="2000" dirty="0">
                <a:latin typeface="Math1Mono"/>
              </a:rPr>
              <a:t>¹</a:t>
            </a:r>
            <a:r>
              <a:rPr lang="en-US" sz="2000" dirty="0"/>
              <a:t>1 (mod n) b is said to be a “witness” to n’s compositeness.</a:t>
            </a:r>
          </a:p>
          <a:p>
            <a:pPr>
              <a:spcBef>
                <a:spcPts val="200"/>
              </a:spcBef>
            </a:pPr>
            <a:r>
              <a:rPr lang="en-US" sz="2000" dirty="0"/>
              <a:t>b is a liar </a:t>
            </a:r>
            <a:r>
              <a:rPr lang="en-US" sz="2000" dirty="0" err="1"/>
              <a:t>iff</a:t>
            </a:r>
            <a:r>
              <a:rPr lang="en-US" sz="2000" dirty="0"/>
              <a:t> b</a:t>
            </a:r>
            <a:r>
              <a:rPr lang="en-US" sz="2000" baseline="30000" dirty="0"/>
              <a:t>(n-1)</a:t>
            </a:r>
            <a:r>
              <a:rPr lang="en-US" sz="2000" dirty="0"/>
              <a:t>=1 (mod n) and n is </a:t>
            </a:r>
            <a:r>
              <a:rPr lang="en-US" sz="2000" i="1" dirty="0"/>
              <a:t>not</a:t>
            </a:r>
            <a:r>
              <a:rPr lang="en-US" sz="2000" dirty="0"/>
              <a:t> prime.  </a:t>
            </a:r>
          </a:p>
          <a:p>
            <a:pPr lvl="1">
              <a:spcBef>
                <a:spcPts val="200"/>
              </a:spcBef>
            </a:pPr>
            <a:r>
              <a:rPr lang="en-US" sz="2000" dirty="0"/>
              <a:t>2 is a liar for 341, 561, 645.</a:t>
            </a:r>
          </a:p>
          <a:p>
            <a:pPr lvl="1">
              <a:spcBef>
                <a:spcPts val="200"/>
              </a:spcBef>
            </a:pPr>
            <a:r>
              <a:rPr lang="en-US" sz="2000" b="1" dirty="0"/>
              <a:t>Theorem</a:t>
            </a:r>
            <a:r>
              <a:rPr lang="en-US" sz="2000" dirty="0"/>
              <a:t>:  There are infinitely many numbers for which 2 is a liar</a:t>
            </a:r>
          </a:p>
          <a:p>
            <a:pPr lvl="2">
              <a:spcBef>
                <a:spcPts val="200"/>
              </a:spcBef>
              <a:buFontTx/>
              <a:buNone/>
            </a:pPr>
            <a:r>
              <a:rPr lang="en-US" sz="2000" b="1" dirty="0"/>
              <a:t>Proof:  </a:t>
            </a:r>
            <a:r>
              <a:rPr lang="en-US" sz="2000" dirty="0" err="1"/>
              <a:t>d|n</a:t>
            </a:r>
            <a:r>
              <a:rPr lang="en-US" sz="2000" dirty="0"/>
              <a:t> </a:t>
            </a:r>
            <a:r>
              <a:rPr lang="en-US" sz="2000" dirty="0">
                <a:sym typeface="Wingdings" pitchFamily="2" charset="2"/>
              </a:rPr>
              <a:t> 2</a:t>
            </a:r>
            <a:r>
              <a:rPr lang="en-US" sz="2000" baseline="30000" dirty="0">
                <a:sym typeface="Wingdings" pitchFamily="2" charset="2"/>
              </a:rPr>
              <a:t>d</a:t>
            </a:r>
            <a:r>
              <a:rPr lang="en-US" sz="2000" dirty="0">
                <a:sym typeface="Wingdings" pitchFamily="2" charset="2"/>
              </a:rPr>
              <a:t>-1|2</a:t>
            </a:r>
            <a:r>
              <a:rPr lang="en-US" sz="2000" baseline="30000" dirty="0">
                <a:sym typeface="Wingdings" pitchFamily="2" charset="2"/>
              </a:rPr>
              <a:t>n</a:t>
            </a:r>
            <a:r>
              <a:rPr lang="en-US" sz="2000" dirty="0">
                <a:sym typeface="Wingdings" pitchFamily="2" charset="2"/>
              </a:rPr>
              <a:t>-1.  Suppose n is a 2-pseudo-prime, so is</a:t>
            </a:r>
          </a:p>
          <a:p>
            <a:pPr lvl="2">
              <a:spcBef>
                <a:spcPts val="200"/>
              </a:spcBef>
              <a:buFontTx/>
              <a:buNone/>
            </a:pPr>
            <a:r>
              <a:rPr lang="en-US" sz="2000" dirty="0">
                <a:sym typeface="Wingdings" pitchFamily="2" charset="2"/>
              </a:rPr>
              <a:t>m=2</a:t>
            </a:r>
            <a:r>
              <a:rPr lang="en-US" sz="2000" baseline="30000" dirty="0">
                <a:sym typeface="Wingdings" pitchFamily="2" charset="2"/>
              </a:rPr>
              <a:t>n</a:t>
            </a:r>
            <a:r>
              <a:rPr lang="en-US" sz="2000" dirty="0">
                <a:sym typeface="Wingdings" pitchFamily="2" charset="2"/>
              </a:rPr>
              <a:t>-1: m is obviously composite.  Since n is a 2 pseudo-prime </a:t>
            </a:r>
          </a:p>
          <a:p>
            <a:pPr lvl="2">
              <a:spcBef>
                <a:spcPts val="200"/>
              </a:spcBef>
              <a:buFontTx/>
              <a:buNone/>
            </a:pPr>
            <a:r>
              <a:rPr lang="en-US" sz="2000" dirty="0" err="1">
                <a:sym typeface="Wingdings" pitchFamily="2" charset="2"/>
              </a:rPr>
              <a:t>n|k</a:t>
            </a:r>
            <a:r>
              <a:rPr lang="en-US" sz="2000" dirty="0">
                <a:sym typeface="Wingdings" pitchFamily="2" charset="2"/>
              </a:rPr>
              <a:t>=2</a:t>
            </a:r>
            <a:r>
              <a:rPr lang="en-US" sz="2000" baseline="30000" dirty="0">
                <a:sym typeface="Wingdings" pitchFamily="2" charset="2"/>
              </a:rPr>
              <a:t>n</a:t>
            </a:r>
            <a:r>
              <a:rPr lang="en-US" sz="2000" dirty="0">
                <a:sym typeface="Wingdings" pitchFamily="2" charset="2"/>
              </a:rPr>
              <a:t>-2 so 2</a:t>
            </a:r>
            <a:r>
              <a:rPr lang="en-US" sz="2000" baseline="30000" dirty="0">
                <a:sym typeface="Wingdings" pitchFamily="2" charset="2"/>
              </a:rPr>
              <a:t>n</a:t>
            </a:r>
            <a:r>
              <a:rPr lang="en-US" sz="2000" dirty="0">
                <a:sym typeface="Wingdings" pitchFamily="2" charset="2"/>
              </a:rPr>
              <a:t>-1|2</a:t>
            </a:r>
            <a:r>
              <a:rPr lang="en-US" sz="2000" baseline="30000" dirty="0">
                <a:sym typeface="Wingdings" pitchFamily="2" charset="2"/>
              </a:rPr>
              <a:t>k</a:t>
            </a:r>
            <a:r>
              <a:rPr lang="en-US" sz="2000" dirty="0">
                <a:sym typeface="Wingdings" pitchFamily="2" charset="2"/>
              </a:rPr>
              <a:t>-1.</a:t>
            </a:r>
          </a:p>
          <a:p>
            <a:pPr>
              <a:spcBef>
                <a:spcPts val="200"/>
              </a:spcBef>
            </a:pPr>
            <a:r>
              <a:rPr lang="en-US" sz="2000" dirty="0"/>
              <a:t>n is a Carmichael number if n is composite and every 1&lt;b&lt;n is a liar.  561 is a Carmichael number.</a:t>
            </a:r>
          </a:p>
          <a:p>
            <a:pPr>
              <a:spcBef>
                <a:spcPts val="200"/>
              </a:spcBef>
            </a:pPr>
            <a:r>
              <a:rPr lang="en-US" sz="2000" dirty="0"/>
              <a:t>Alford, Granville, </a:t>
            </a:r>
            <a:r>
              <a:rPr lang="en-US" sz="2000" dirty="0" err="1"/>
              <a:t>Pomerance</a:t>
            </a:r>
            <a:r>
              <a:rPr lang="en-US" sz="2000" dirty="0"/>
              <a:t>:  There are infinitely many Carmichael numbers.  Bummer.</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t>Theorem</a:t>
            </a:r>
            <a:r>
              <a:rPr lang="en-US" sz="2000" dirty="0"/>
              <a:t>: n is an odd composite Carmichael number </a:t>
            </a:r>
            <a:r>
              <a:rPr lang="en-US" sz="2000" dirty="0" err="1"/>
              <a:t>iff</a:t>
            </a:r>
            <a:r>
              <a:rPr lang="en-US" sz="2000" dirty="0"/>
              <a:t> it is square-free and for every prime </a:t>
            </a:r>
            <a:r>
              <a:rPr lang="en-US" sz="2000" dirty="0" err="1"/>
              <a:t>p|n</a:t>
            </a:r>
            <a:r>
              <a:rPr lang="en-US" sz="2000" dirty="0"/>
              <a:t>, (p-1)|(n-1).</a:t>
            </a:r>
          </a:p>
          <a:p>
            <a:pPr lvl="1">
              <a:spcBef>
                <a:spcPts val="200"/>
              </a:spcBef>
              <a:buNone/>
            </a:pPr>
            <a:r>
              <a:rPr lang="en-US" sz="1800" dirty="0"/>
              <a:t>Proof: If n is a Carmichael number,  a</a:t>
            </a:r>
            <a:r>
              <a:rPr lang="en-US" sz="1800" baseline="30000" dirty="0"/>
              <a:t>p-1</a:t>
            </a:r>
            <a:r>
              <a:rPr lang="en-US" sz="1800" dirty="0"/>
              <a:t>= 1 (mod n) so p-1|n-1.   If p</a:t>
            </a:r>
            <a:r>
              <a:rPr lang="en-US" sz="1800" baseline="30000" dirty="0"/>
              <a:t>2</a:t>
            </a:r>
            <a:r>
              <a:rPr lang="en-US" sz="1800" dirty="0"/>
              <a:t>|n then</a:t>
            </a:r>
          </a:p>
          <a:p>
            <a:pPr lvl="1">
              <a:spcBef>
                <a:spcPts val="200"/>
              </a:spcBef>
              <a:buNone/>
            </a:pPr>
            <a:r>
              <a:rPr lang="en-US" sz="1800" dirty="0"/>
              <a:t>p(p-1)|</a:t>
            </a:r>
            <a:r>
              <a:rPr lang="en-US" sz="1800" dirty="0">
                <a:latin typeface="Math1Mono" charset="2"/>
                <a:cs typeface="Math1Mono" charset="2"/>
              </a:rPr>
              <a:t>f</a:t>
            </a:r>
            <a:r>
              <a:rPr lang="en-US" sz="1800" dirty="0"/>
              <a:t>(n) and there is an a: (</a:t>
            </a:r>
            <a:r>
              <a:rPr lang="en-US" sz="1800" dirty="0" err="1"/>
              <a:t>a,n</a:t>
            </a:r>
            <a:r>
              <a:rPr lang="en-US" sz="1800" dirty="0"/>
              <a:t>)=1 whose order is p.  Hence p|n-1 which is</a:t>
            </a:r>
          </a:p>
          <a:p>
            <a:pPr lvl="1">
              <a:spcBef>
                <a:spcPts val="200"/>
              </a:spcBef>
              <a:buNone/>
            </a:pPr>
            <a:r>
              <a:rPr lang="en-US" sz="1800" dirty="0"/>
              <a:t>impossible.</a:t>
            </a:r>
          </a:p>
          <a:p>
            <a:pPr lvl="1">
              <a:spcBef>
                <a:spcPts val="200"/>
              </a:spcBef>
              <a:buNone/>
            </a:pPr>
            <a:endParaRPr lang="en-US" sz="1800" dirty="0"/>
          </a:p>
          <a:p>
            <a:pPr>
              <a:spcBef>
                <a:spcPts val="200"/>
              </a:spcBef>
            </a:pPr>
            <a:r>
              <a:rPr lang="en-US" sz="2000" b="1" dirty="0"/>
              <a:t>Theorem</a:t>
            </a:r>
            <a:r>
              <a:rPr lang="en-US" sz="2000" dirty="0"/>
              <a:t>: If n is an odd composite Carmichael number, n is divisible by at least 3 distinct primes.</a:t>
            </a:r>
          </a:p>
          <a:p>
            <a:pPr lvl="1">
              <a:spcBef>
                <a:spcPts val="200"/>
              </a:spcBef>
              <a:buNone/>
            </a:pPr>
            <a:r>
              <a:rPr lang="en-US" sz="1800" dirty="0"/>
              <a:t>Proof: Suppose the theorem is false.  If n is prime, it is not a Carmichael</a:t>
            </a:r>
          </a:p>
          <a:p>
            <a:pPr lvl="1">
              <a:spcBef>
                <a:spcPts val="200"/>
              </a:spcBef>
              <a:buNone/>
            </a:pPr>
            <a:r>
              <a:rPr lang="en-US" sz="1800" dirty="0"/>
              <a:t>number so n=</a:t>
            </a:r>
            <a:r>
              <a:rPr lang="en-US" sz="1800" dirty="0" err="1"/>
              <a:t>pq</a:t>
            </a:r>
            <a:r>
              <a:rPr lang="en-US" sz="1800" dirty="0"/>
              <a:t>, </a:t>
            </a:r>
            <a:r>
              <a:rPr lang="en-US" sz="1800" dirty="0" err="1"/>
              <a:t>p</a:t>
            </a:r>
            <a:r>
              <a:rPr lang="en-US" sz="1800" dirty="0" err="1">
                <a:latin typeface="Math1Mono"/>
              </a:rPr>
              <a:t>≠</a:t>
            </a:r>
            <a:r>
              <a:rPr lang="en-US" sz="1800" dirty="0" err="1"/>
              <a:t>q</a:t>
            </a:r>
            <a:r>
              <a:rPr lang="en-US" sz="1800" dirty="0"/>
              <a:t>.  (p-1)|(pq-1) and (q-1)|(pq-1), thus</a:t>
            </a:r>
          </a:p>
          <a:p>
            <a:pPr lvl="1">
              <a:spcBef>
                <a:spcPts val="200"/>
              </a:spcBef>
              <a:buNone/>
            </a:pPr>
            <a:r>
              <a:rPr lang="en-US" sz="1800" dirty="0"/>
              <a:t>(p-1)≧(pq-1)/2 and (q-1)≧(pq-1)/2 so p≧(pq+1)/2 and q≧(pq+1)/2.  Hence</a:t>
            </a:r>
          </a:p>
          <a:p>
            <a:pPr lvl="1">
              <a:spcBef>
                <a:spcPts val="200"/>
              </a:spcBef>
              <a:buNone/>
            </a:pPr>
            <a:r>
              <a:rPr lang="en-US" sz="1800" dirty="0"/>
              <a:t>4pq≧(pq+1)</a:t>
            </a:r>
            <a:r>
              <a:rPr lang="en-US" sz="1800" baseline="30000" dirty="0"/>
              <a:t>2</a:t>
            </a:r>
            <a:r>
              <a:rPr lang="en-US" sz="1800" dirty="0"/>
              <a:t>= (</a:t>
            </a:r>
            <a:r>
              <a:rPr lang="en-US" sz="1800" dirty="0" err="1"/>
              <a:t>pq</a:t>
            </a:r>
            <a:r>
              <a:rPr lang="en-US" sz="1800" dirty="0"/>
              <a:t>)</a:t>
            </a:r>
            <a:r>
              <a:rPr lang="en-US" sz="1800" baseline="30000" dirty="0"/>
              <a:t>2</a:t>
            </a:r>
            <a:r>
              <a:rPr lang="en-US" sz="1800" dirty="0"/>
              <a:t>+2pq+1 and 0≧(</a:t>
            </a:r>
            <a:r>
              <a:rPr lang="en-US" sz="1800" dirty="0" err="1"/>
              <a:t>pq</a:t>
            </a:r>
            <a:r>
              <a:rPr lang="en-US" sz="1800" dirty="0"/>
              <a:t>)</a:t>
            </a:r>
            <a:r>
              <a:rPr lang="en-US" sz="1800" baseline="30000" dirty="0"/>
              <a:t>2</a:t>
            </a:r>
            <a:r>
              <a:rPr lang="en-US" sz="1800" dirty="0"/>
              <a:t>-2pq+1=(p-1)(q-1), which is</a:t>
            </a:r>
          </a:p>
          <a:p>
            <a:pPr lvl="1">
              <a:spcBef>
                <a:spcPts val="200"/>
              </a:spcBef>
              <a:buNone/>
            </a:pPr>
            <a:r>
              <a:rPr lang="en-US" sz="1800" dirty="0"/>
              <a:t>Impossible.</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t>Miller-Rabin: </a:t>
                </a:r>
              </a:p>
              <a:p>
                <a:pPr lvl="1">
                  <a:spcBef>
                    <a:spcPts val="200"/>
                  </a:spcBef>
                </a:pPr>
                <a:r>
                  <a:rPr lang="en-US" sz="2000" dirty="0"/>
                  <a:t>Pick a</a:t>
                </a:r>
                <a:r>
                  <a:rPr lang="en-US" sz="2000" dirty="0">
                    <a:latin typeface="Math1Mono" charset="2"/>
                    <a:cs typeface="Math1Mono" charset="2"/>
                  </a:rPr>
                  <a:t>𝝴</a:t>
                </a:r>
                <a:r>
                  <a:rPr lang="en-US" sz="2000" dirty="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p>
              <a:p>
                <a:pPr lvl="1">
                  <a:spcBef>
                    <a:spcPts val="200"/>
                  </a:spcBef>
                </a:pPr>
                <a:r>
                  <a:rPr lang="en-US" sz="2000" dirty="0"/>
                  <a:t>If (a, n)=1 and either a</a:t>
                </a:r>
                <a:r>
                  <a:rPr lang="en-US" sz="2000" baseline="30000" dirty="0"/>
                  <a:t>d</a:t>
                </a:r>
                <a:r>
                  <a:rPr lang="en-US" sz="2000" dirty="0"/>
                  <a:t>=1 (mod n) or </a:t>
                </a:r>
                <a:r>
                  <a:rPr lang="en-US" sz="2000" dirty="0" err="1"/>
                  <a:t>a</a:t>
                </a:r>
                <a:r>
                  <a:rPr lang="en-US" sz="2000" baseline="30000" dirty="0" err="1"/>
                  <a:t>dk</a:t>
                </a:r>
                <a:r>
                  <a:rPr lang="en-US" sz="2000" dirty="0"/>
                  <a:t>= -1(mod n), k=2</a:t>
                </a:r>
                <a:r>
                  <a:rPr lang="en-US" sz="2000" baseline="30000" dirty="0"/>
                  <a:t>r</a:t>
                </a:r>
                <a:r>
                  <a:rPr lang="en-US" sz="2000" dirty="0"/>
                  <a:t>, r&lt;s, declare n prime.</a:t>
                </a:r>
              </a:p>
              <a:p>
                <a:pPr lvl="1">
                  <a:spcBef>
                    <a:spcPts val="200"/>
                  </a:spcBef>
                </a:pPr>
                <a:r>
                  <a:rPr lang="en-US" sz="2000" dirty="0"/>
                  <a:t>Otherwise declare n composite</a:t>
                </a:r>
              </a:p>
              <a:p>
                <a:pPr lvl="1">
                  <a:spcBef>
                    <a:spcPts val="200"/>
                  </a:spcBef>
                </a:pPr>
                <a:endParaRPr lang="en-US" sz="2000" dirty="0"/>
              </a:p>
              <a:p>
                <a:pPr>
                  <a:spcBef>
                    <a:spcPts val="200"/>
                  </a:spcBef>
                </a:pPr>
                <a:r>
                  <a:rPr lang="en-US" sz="2000" dirty="0"/>
                  <a:t>If this declares n is composite, n is composite.</a:t>
                </a:r>
              </a:p>
              <a:p>
                <a:pPr>
                  <a:spcBef>
                    <a:spcPts val="200"/>
                  </a:spcBef>
                </a:pPr>
                <a:r>
                  <a:rPr lang="en-US" sz="2000" dirty="0"/>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t>, will fail the Miller Rabin test.</a:t>
                </a:r>
              </a:p>
              <a:p>
                <a:pPr>
                  <a:spcBef>
                    <a:spcPts val="200"/>
                  </a:spcBef>
                </a:pPr>
                <a:r>
                  <a:rPr lang="en-US" sz="2000" dirty="0"/>
                  <a:t>Thus if we run Miller-Rabin t times and get “prime” back every time, then the probability that n is not prime is ≤ 2</a:t>
                </a:r>
                <a:r>
                  <a:rPr lang="en-US" sz="2000" baseline="30000" dirty="0"/>
                  <a:t>-2t</a:t>
                </a:r>
                <a:r>
                  <a:rPr lang="en-US" sz="2000" dirty="0"/>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594" t="-639"/>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219200"/>
                <a:ext cx="8915400" cy="4876800"/>
              </a:xfrm>
            </p:spPr>
            <p:txBody>
              <a:bodyPr/>
              <a:lstStyle/>
              <a:p>
                <a:pPr>
                  <a:spcBef>
                    <a:spcPts val="200"/>
                  </a:spcBef>
                </a:pPr>
                <a:r>
                  <a:rPr lang="en-US" sz="2000" b="1" dirty="0"/>
                  <a:t>Theorem</a:t>
                </a:r>
                <a:r>
                  <a:rPr lang="en-US" sz="2000" dirty="0"/>
                  <a:t>: Let n be an odd composite number with n-1= 2</a:t>
                </a:r>
                <a:r>
                  <a:rPr lang="en-US" sz="2000" baseline="30000" dirty="0"/>
                  <a:t>s</a:t>
                </a:r>
                <a:r>
                  <a:rPr lang="en-US" sz="2000" dirty="0"/>
                  <a:t>d and put </a:t>
                </a:r>
                <a:r>
                  <a:rPr lang="en-US" sz="2000" dirty="0">
                    <a:latin typeface="Lucida Handwriting"/>
                    <a:cs typeface="Lucida Handwriting"/>
                  </a:rPr>
                  <a:t>L</a:t>
                </a:r>
                <a:r>
                  <a:rPr lang="en-US" sz="2000" dirty="0"/>
                  <a:t>= {</a:t>
                </a:r>
                <a:r>
                  <a:rPr lang="en-US" sz="2000" dirty="0" err="1"/>
                  <a:t>a</a:t>
                </a:r>
                <a:r>
                  <a:rPr lang="en-US" sz="2000" dirty="0" err="1">
                    <a:latin typeface="Math1Mono" charset="2"/>
                    <a:cs typeface="Math1Mono" charset="2"/>
                  </a:rPr>
                  <a:t>e</a:t>
                </a:r>
                <a:r>
                  <a:rPr lang="en-US" sz="2000" dirty="0" err="1"/>
                  <a:t>Z</a:t>
                </a:r>
                <a:r>
                  <a:rPr lang="en-US" sz="2000" baseline="-25000" dirty="0" err="1"/>
                  <a:t>n</a:t>
                </a:r>
                <a:r>
                  <a:rPr lang="en-US" sz="2000" dirty="0"/>
                  <a:t>*: (a, n)=1 and either a</a:t>
                </a:r>
                <a:r>
                  <a:rPr lang="en-US" sz="2000" baseline="30000" dirty="0"/>
                  <a:t>d</a:t>
                </a:r>
                <a:r>
                  <a:rPr lang="en-US" sz="2000" dirty="0"/>
                  <a:t>=1 (mod n) or </a:t>
                </a:r>
                <a:r>
                  <a:rPr lang="en-US" sz="2000" dirty="0" err="1"/>
                  <a:t>a</a:t>
                </a:r>
                <a:r>
                  <a:rPr lang="en-US" sz="2000" baseline="30000" dirty="0" err="1"/>
                  <a:t>dk</a:t>
                </a:r>
                <a:r>
                  <a:rPr lang="en-US" sz="2000" dirty="0"/>
                  <a:t>= -1(mod n), k=2</a:t>
                </a:r>
                <a:r>
                  <a:rPr lang="en-US" sz="2000" baseline="30000" dirty="0"/>
                  <a:t>r</a:t>
                </a:r>
                <a:r>
                  <a:rPr lang="en-US" sz="2000" dirty="0"/>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t>.  </a:t>
                </a:r>
              </a:p>
              <a:p>
                <a:pPr lvl="1">
                  <a:spcBef>
                    <a:spcPts val="200"/>
                  </a:spcBef>
                  <a:buNone/>
                </a:pPr>
                <a:r>
                  <a:rPr lang="en-US" sz="1800" dirty="0"/>
                  <a:t>Note that the elements of </a:t>
                </a:r>
                <a:r>
                  <a:rPr lang="en-US" sz="1800" dirty="0">
                    <a:latin typeface="Lucida Handwriting"/>
                    <a:cs typeface="Lucida Handwriting"/>
                  </a:rPr>
                  <a:t>L</a:t>
                </a:r>
                <a:r>
                  <a:rPr lang="en-US" sz="1800" dirty="0"/>
                  <a:t> are the liars in the Miller Rabin test and this result</a:t>
                </a:r>
              </a:p>
              <a:p>
                <a:pPr lvl="1">
                  <a:spcBef>
                    <a:spcPts val="200"/>
                  </a:spcBef>
                  <a:buNone/>
                </a:pPr>
                <a:r>
                  <a:rPr lang="en-US" sz="1800" dirty="0"/>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t> will act as witnesses to n’s compositeness.</a:t>
                </a:r>
              </a:p>
              <a:p>
                <a:pPr lvl="1">
                  <a:spcBef>
                    <a:spcPts val="200"/>
                  </a:spcBef>
                  <a:buNone/>
                </a:pPr>
                <a:r>
                  <a:rPr lang="en-US" sz="1800" dirty="0"/>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t> and let m= 2</a:t>
                </a:r>
                <a:r>
                  <a:rPr lang="en-US" sz="1800" baseline="30000" dirty="0"/>
                  <a:t>s</a:t>
                </a:r>
                <a:r>
                  <a:rPr lang="en-US" sz="1800" dirty="0"/>
                  <a:t>d, M={a</a:t>
                </a:r>
                <a:r>
                  <a:rPr lang="en-US" sz="1800" dirty="0">
                    <a:latin typeface="Math1Mono" charset="2"/>
                    <a:cs typeface="Math1Mono" charset="2"/>
                  </a:rPr>
                  <a:t>𝝴</a:t>
                </a:r>
                <a:r>
                  <a:rPr lang="en-US" sz="1800" dirty="0"/>
                  <a:t>Z</a:t>
                </a:r>
                <a:r>
                  <a:rPr lang="en-US" sz="1800" baseline="-25000" dirty="0"/>
                  <a:t>n</a:t>
                </a:r>
                <a:r>
                  <a:rPr lang="en-US" sz="1800" dirty="0"/>
                  <a:t>*: (</a:t>
                </a:r>
                <a:r>
                  <a:rPr lang="en-US" sz="1800" dirty="0" err="1"/>
                  <a:t>a,n</a:t>
                </a:r>
                <a:r>
                  <a:rPr lang="en-US" sz="1800" dirty="0"/>
                  <a:t>)=1, a</a:t>
                </a:r>
                <a:r>
                  <a:rPr lang="en-US" sz="1800" baseline="30000" dirty="0"/>
                  <a:t>m</a:t>
                </a:r>
                <a:r>
                  <a:rPr lang="en-US" sz="1800" dirty="0"/>
                  <a:t>=1 (mod n)}, </a:t>
                </a:r>
              </a:p>
              <a:p>
                <a:pPr lvl="1">
                  <a:spcBef>
                    <a:spcPts val="200"/>
                  </a:spcBef>
                  <a:buNone/>
                </a:pPr>
                <a:r>
                  <a:rPr lang="en-US" sz="1800" dirty="0"/>
                  <a:t>L={a</a:t>
                </a:r>
                <a:r>
                  <a:rPr lang="en-US" sz="1800" dirty="0">
                    <a:latin typeface="Math1Mono" charset="2"/>
                    <a:cs typeface="Math1Mono" charset="2"/>
                    <a:sym typeface="Symbol" pitchFamily="18" charset="2"/>
                  </a:rPr>
                  <a:t> 𝝴 </a:t>
                </a:r>
                <a:r>
                  <a:rPr lang="en-US" sz="1800" dirty="0"/>
                  <a:t>Z</a:t>
                </a:r>
                <a:r>
                  <a:rPr lang="en-US" sz="1800" baseline="-25000" dirty="0"/>
                  <a:t>n</a:t>
                </a:r>
                <a:r>
                  <a:rPr lang="en-US" sz="1800" dirty="0"/>
                  <a:t>*: (</a:t>
                </a:r>
                <a:r>
                  <a:rPr lang="en-US" sz="1800" dirty="0" err="1"/>
                  <a:t>a,n</a:t>
                </a:r>
                <a:r>
                  <a:rPr lang="en-US" sz="1800" dirty="0"/>
                  <a:t>)=1, a</a:t>
                </a:r>
                <a:r>
                  <a:rPr lang="en-US" sz="1800" baseline="30000" dirty="0"/>
                  <a:t>m</a:t>
                </a:r>
                <a:r>
                  <a:rPr lang="en-US" sz="1800" dirty="0"/>
                  <a:t>=±1 (mod n)}, K={a</a:t>
                </a:r>
                <a:r>
                  <a:rPr lang="en-US" sz="1800" dirty="0">
                    <a:latin typeface="Math1Mono" charset="2"/>
                    <a:cs typeface="Math1Mono" charset="2"/>
                    <a:sym typeface="Symbol" pitchFamily="18" charset="2"/>
                  </a:rPr>
                  <a:t> 𝝴 </a:t>
                </a:r>
                <a:r>
                  <a:rPr lang="en-US" sz="1800" dirty="0"/>
                  <a:t>Z</a:t>
                </a:r>
                <a:r>
                  <a:rPr lang="en-US" sz="1800" baseline="-25000" dirty="0"/>
                  <a:t>n</a:t>
                </a:r>
                <a:r>
                  <a:rPr lang="en-US" sz="1800" dirty="0"/>
                  <a:t>*: (</a:t>
                </a:r>
                <a:r>
                  <a:rPr lang="en-US" sz="1800" dirty="0" err="1"/>
                  <a:t>a,n</a:t>
                </a:r>
                <a:r>
                  <a:rPr lang="en-US" sz="1800" dirty="0"/>
                  <a:t>)=1, a</a:t>
                </a:r>
                <a:r>
                  <a:rPr lang="en-US" sz="1800" baseline="30000" dirty="0"/>
                  <a:t>m</a:t>
                </a:r>
                <a:r>
                  <a:rPr lang="en-US" sz="1800" dirty="0"/>
                  <a:t>=±1 (mod p</a:t>
                </a:r>
                <a:r>
                  <a:rPr lang="en-US" sz="1800" baseline="30000" dirty="0"/>
                  <a:t>e</a:t>
                </a:r>
                <a:r>
                  <a:rPr lang="en-US" sz="1800" dirty="0"/>
                  <a:t>), ∀</a:t>
                </a:r>
                <a:r>
                  <a:rPr lang="en-US" sz="1800" dirty="0" err="1"/>
                  <a:t>p|n</a:t>
                </a:r>
                <a:r>
                  <a:rPr lang="en-US" sz="1800" dirty="0"/>
                  <a:t>}, </a:t>
                </a:r>
              </a:p>
              <a:p>
                <a:pPr lvl="1">
                  <a:spcBef>
                    <a:spcPts val="200"/>
                  </a:spcBef>
                  <a:buNone/>
                </a:pPr>
                <a:r>
                  <a:rPr lang="en-US" sz="1800" dirty="0"/>
                  <a:t>J={a</a:t>
                </a:r>
                <a:r>
                  <a:rPr lang="en-US" sz="1800" dirty="0">
                    <a:latin typeface="Math1Mono" charset="2"/>
                    <a:cs typeface="Math1Mono" charset="2"/>
                    <a:sym typeface="Symbol" pitchFamily="18" charset="2"/>
                  </a:rPr>
                  <a:t> 𝝴 </a:t>
                </a:r>
                <a:r>
                  <a:rPr lang="en-US" sz="1800" dirty="0"/>
                  <a:t>Z</a:t>
                </a:r>
                <a:r>
                  <a:rPr lang="en-US" sz="1800" baseline="-25000" dirty="0"/>
                  <a:t>n</a:t>
                </a:r>
                <a:r>
                  <a:rPr lang="en-US" sz="1800" dirty="0"/>
                  <a:t>*: (</a:t>
                </a:r>
                <a:r>
                  <a:rPr lang="en-US" sz="1800" dirty="0" err="1"/>
                  <a:t>a,n</a:t>
                </a:r>
                <a:r>
                  <a:rPr lang="en-US" sz="1800" dirty="0"/>
                  <a:t>)=1, a</a:t>
                </a:r>
                <a:r>
                  <a:rPr lang="en-US" sz="1800" baseline="30000" dirty="0"/>
                  <a:t>n-1</a:t>
                </a:r>
                <a:r>
                  <a:rPr lang="en-US" sz="1800" dirty="0"/>
                  <a:t>=1 (mod n)}. Then </a:t>
                </a:r>
                <a:r>
                  <a:rPr lang="en-US" sz="1800" dirty="0" err="1"/>
                  <a:t>M⊆L⊆K⊆J⊆Z</a:t>
                </a:r>
                <a:r>
                  <a:rPr lang="en-US" sz="1800" baseline="-25000" dirty="0" err="1"/>
                  <a:t>n</a:t>
                </a:r>
                <a:r>
                  <a:rPr lang="en-US" sz="1800" dirty="0"/>
                  <a:t>*. </a:t>
                </a:r>
              </a:p>
              <a:p>
                <a:pPr lvl="1">
                  <a:spcBef>
                    <a:spcPts val="200"/>
                  </a:spcBef>
                  <a:buNone/>
                </a:pPr>
                <a:endParaRPr lang="en-US" sz="1800" dirty="0"/>
              </a:p>
              <a:p>
                <a:pPr lvl="1">
                  <a:spcBef>
                    <a:spcPts val="200"/>
                  </a:spcBef>
                  <a:buNone/>
                </a:pPr>
                <a:r>
                  <a:rPr lang="en-US" sz="1800" dirty="0"/>
                  <a:t>If x</a:t>
                </a:r>
                <a:r>
                  <a:rPr lang="en-US" sz="1800" dirty="0">
                    <a:latin typeface="Math1Mono" charset="2"/>
                    <a:cs typeface="Math1Mono" charset="2"/>
                  </a:rPr>
                  <a:t>𝝴</a:t>
                </a:r>
                <a:r>
                  <a:rPr lang="en-US" sz="1800" dirty="0"/>
                  <a:t>K, x</a:t>
                </a:r>
                <a:r>
                  <a:rPr lang="en-US" sz="1800" baseline="30000" dirty="0"/>
                  <a:t>2</a:t>
                </a:r>
                <a:r>
                  <a:rPr lang="en-US" sz="1800" dirty="0">
                    <a:latin typeface="Math1Mono" charset="2"/>
                    <a:cs typeface="Math1Mono" charset="2"/>
                    <a:sym typeface="Symbol" pitchFamily="18" charset="2"/>
                  </a:rPr>
                  <a:t> 𝝴 </a:t>
                </a:r>
                <a:r>
                  <a:rPr lang="en-US" sz="1800" dirty="0"/>
                  <a:t>M, so |K|/|M|= 2</a:t>
                </a:r>
                <a:r>
                  <a:rPr lang="en-US" sz="1800" baseline="30000" dirty="0"/>
                  <a:t>k</a:t>
                </a:r>
                <a:r>
                  <a:rPr lang="en-US" sz="1800" dirty="0"/>
                  <a:t>,k≧0 and so |K|/|L|= 2</a:t>
                </a:r>
                <a:r>
                  <a:rPr lang="en-US" sz="1800" baseline="30000" dirty="0"/>
                  <a:t>j</a:t>
                </a:r>
                <a:r>
                  <a:rPr lang="en-US" sz="1800" dirty="0"/>
                  <a:t>, j≧0.  If j≧2, we’re done.  </a:t>
                </a:r>
              </a:p>
              <a:p>
                <a:pPr lvl="1">
                  <a:spcBef>
                    <a:spcPts val="200"/>
                  </a:spcBef>
                  <a:buNone/>
                </a:pPr>
                <a:r>
                  <a:rPr lang="en-US" sz="1800" dirty="0"/>
                  <a:t>If j=1, n=</a:t>
                </a:r>
                <a:r>
                  <a:rPr lang="en-US" sz="1800" dirty="0" err="1"/>
                  <a:t>pq</a:t>
                </a:r>
                <a:r>
                  <a:rPr lang="en-US" sz="1800" dirty="0"/>
                  <a:t> and so n is not a Carmichael number and thus J is a proper subset of</a:t>
                </a:r>
              </a:p>
              <a:p>
                <a:pPr lvl="1">
                  <a:spcBef>
                    <a:spcPts val="200"/>
                  </a:spcBef>
                  <a:buNone/>
                </a:pPr>
                <a:r>
                  <a:rPr lang="en-US" sz="1800" dirty="0"/>
                  <a:t>Z</a:t>
                </a:r>
                <a:r>
                  <a:rPr lang="en-US" sz="1800" baseline="-25000" dirty="0"/>
                  <a:t>n</a:t>
                </a:r>
                <a:r>
                  <a:rPr lang="en-US" sz="1800" dirty="0"/>
                  <a:t>* so |Z</a:t>
                </a:r>
                <a:r>
                  <a:rPr lang="en-US" sz="1800" baseline="-25000" dirty="0"/>
                  <a:t>n</a:t>
                </a:r>
                <a:r>
                  <a:rPr lang="en-US" sz="1800" dirty="0"/>
                  <a:t>*|/|J|≧2.  Since |J|/|K|≧2, |Z</a:t>
                </a:r>
                <a:r>
                  <a:rPr lang="en-US" sz="1800" baseline="-25000" dirty="0"/>
                  <a:t>n</a:t>
                </a:r>
                <a:r>
                  <a:rPr lang="en-US" sz="1800" dirty="0"/>
                  <a:t>*|/|L|≧|Z</a:t>
                </a:r>
                <a:r>
                  <a:rPr lang="en-US" sz="1800" baseline="-25000" dirty="0"/>
                  <a:t>n</a:t>
                </a:r>
                <a:r>
                  <a:rPr lang="en-US" sz="1800" dirty="0"/>
                  <a:t>*|/|K|≧4.  So j=0.  But then n=p</a:t>
                </a:r>
                <a:r>
                  <a:rPr lang="en-US" sz="1800" baseline="30000" dirty="0"/>
                  <a:t>e</a:t>
                </a:r>
                <a:r>
                  <a:rPr lang="en-US" sz="1800" dirty="0"/>
                  <a:t>,</a:t>
                </a:r>
              </a:p>
              <a:p>
                <a:pPr lvl="1">
                  <a:spcBef>
                    <a:spcPts val="200"/>
                  </a:spcBef>
                  <a:buNone/>
                </a:pPr>
                <a:r>
                  <a:rPr lang="en-US" sz="1800" dirty="0"/>
                  <a:t>and |Z</a:t>
                </a:r>
                <a:r>
                  <a:rPr lang="en-US" sz="1800" baseline="-25000" dirty="0"/>
                  <a:t>n</a:t>
                </a:r>
                <a:r>
                  <a:rPr lang="en-US" sz="1800" dirty="0"/>
                  <a:t>*|= (p-1)p</a:t>
                </a:r>
                <a:r>
                  <a:rPr lang="en-US" sz="1800" baseline="30000" dirty="0"/>
                  <a:t>e-1</a:t>
                </a:r>
                <a:r>
                  <a:rPr lang="en-US" sz="1800" dirty="0"/>
                  <a:t> and J has a cyclic group of order p-1.  The cyclic subgroups of</a:t>
                </a:r>
              </a:p>
              <a:p>
                <a:pPr lvl="1">
                  <a:spcBef>
                    <a:spcPts val="200"/>
                  </a:spcBef>
                  <a:buNone/>
                </a:pPr>
                <a:r>
                  <a:rPr lang="en-US" sz="1800" dirty="0"/>
                  <a:t>Z/(</a:t>
                </a:r>
                <a:r>
                  <a:rPr lang="en-US" sz="1800" dirty="0" err="1"/>
                  <a:t>p</a:t>
                </a:r>
                <a:r>
                  <a:rPr lang="en-US" sz="1800" baseline="30000" dirty="0" err="1"/>
                  <a:t>e</a:t>
                </a:r>
                <a:r>
                  <a:rPr lang="en-US" sz="1800" dirty="0" err="1"/>
                  <a:t>Z</a:t>
                </a:r>
                <a:r>
                  <a:rPr lang="en-US" sz="1800" dirty="0"/>
                  <a:t>) have |Z</a:t>
                </a:r>
                <a:r>
                  <a:rPr lang="en-US" sz="1800" baseline="-25000" dirty="0"/>
                  <a:t>n</a:t>
                </a:r>
                <a:r>
                  <a:rPr lang="en-US" sz="1800" dirty="0"/>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219200"/>
                <a:ext cx="8915400" cy="4876800"/>
              </a:xfrm>
              <a:blipFill>
                <a:blip r:embed="rId2"/>
                <a:stretch>
                  <a:fillRect l="-570" t="-1042" r="-570"/>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t>Deterministic test</a:t>
            </a:r>
          </a:p>
          <a:p>
            <a:pPr lvl="1">
              <a:spcBef>
                <a:spcPts val="200"/>
              </a:spcBef>
            </a:pPr>
            <a:r>
              <a:rPr lang="en-US" sz="2000" dirty="0"/>
              <a:t>n is prime if m does not divide n for all m&lt;</a:t>
            </a:r>
            <a:r>
              <a:rPr lang="en-US" sz="2000" dirty="0">
                <a:latin typeface="Math1Mono"/>
              </a:rPr>
              <a:t>√</a:t>
            </a:r>
            <a:r>
              <a:rPr lang="en-US" sz="2000" dirty="0"/>
              <a:t>n.</a:t>
            </a:r>
          </a:p>
          <a:p>
            <a:pPr lvl="1">
              <a:spcBef>
                <a:spcPts val="200"/>
              </a:spcBef>
            </a:pPr>
            <a:r>
              <a:rPr lang="en-US" sz="2000" dirty="0"/>
              <a:t>Deterministic tests too slow</a:t>
            </a:r>
          </a:p>
          <a:p>
            <a:pPr>
              <a:spcBef>
                <a:spcPts val="200"/>
              </a:spcBef>
            </a:pPr>
            <a:r>
              <a:rPr lang="en-US" sz="2000" dirty="0"/>
              <a:t>Randomized tests</a:t>
            </a:r>
          </a:p>
          <a:p>
            <a:pPr lvl="1">
              <a:spcBef>
                <a:spcPts val="200"/>
              </a:spcBef>
            </a:pPr>
            <a:r>
              <a:rPr lang="en-US" sz="2000" dirty="0"/>
              <a:t>Fermat test doesn’t work for Carmichael composite</a:t>
            </a:r>
          </a:p>
          <a:p>
            <a:pPr lvl="1">
              <a:spcBef>
                <a:spcPts val="200"/>
              </a:spcBef>
            </a:pPr>
            <a:r>
              <a:rPr lang="en-US" sz="2000" dirty="0" err="1"/>
              <a:t>Solovay</a:t>
            </a:r>
            <a:r>
              <a:rPr lang="en-US" sz="2000" dirty="0"/>
              <a:t>-Strassen</a:t>
            </a:r>
          </a:p>
          <a:p>
            <a:pPr lvl="1">
              <a:spcBef>
                <a:spcPts val="200"/>
              </a:spcBef>
            </a:pPr>
            <a:r>
              <a:rPr lang="en-US" sz="2000" dirty="0"/>
              <a:t>Miller-Rabin works fine</a:t>
            </a:r>
          </a:p>
          <a:p>
            <a:pPr lvl="1">
              <a:spcBef>
                <a:spcPts val="200"/>
              </a:spcBef>
            </a:pPr>
            <a:r>
              <a:rPr lang="en-US" sz="2000" dirty="0"/>
              <a:t>If the extended Riemann Hypothesis is true, the Miller-Rabin test is dispositive as to the primality of n if we try all bases up to 2(ln(n))</a:t>
            </a:r>
            <a:r>
              <a:rPr lang="en-US" sz="2000" baseline="30000" dirty="0"/>
              <a:t>2</a:t>
            </a:r>
            <a:r>
              <a:rPr lang="en-US" sz="2000" dirty="0"/>
              <a:t>.</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t>MR(n, .25, t), n</a:t>
            </a:r>
            <a:r>
              <a:rPr lang="en-US" sz="2000" dirty="0">
                <a:latin typeface="Math1" pitchFamily="2" charset="2"/>
              </a:rPr>
              <a:t>&gt;</a:t>
            </a:r>
            <a:r>
              <a:rPr lang="en-US" sz="2000" dirty="0"/>
              <a:t>3, n, odd.  Set n-1= 2</a:t>
            </a:r>
            <a:r>
              <a:rPr lang="en-US" sz="2000" baseline="30000" dirty="0"/>
              <a:t>s</a:t>
            </a:r>
            <a:r>
              <a:rPr lang="en-US" sz="2000" dirty="0"/>
              <a:t>r, r, odd. (t</a:t>
            </a:r>
            <a:r>
              <a:rPr lang="en-US" sz="2000" dirty="0">
                <a:latin typeface="Math3" pitchFamily="2" charset="2"/>
                <a:cs typeface="Times New Roman" pitchFamily="18" charset="0"/>
              </a:rPr>
              <a:t>&gt;</a:t>
            </a:r>
            <a:r>
              <a:rPr lang="en-US" sz="2000" dirty="0"/>
              <a:t>3, in practice)</a:t>
            </a:r>
          </a:p>
          <a:p>
            <a:pPr marL="609600" indent="-609600">
              <a:lnSpc>
                <a:spcPct val="80000"/>
              </a:lnSpc>
            </a:pPr>
            <a:r>
              <a:rPr lang="en-US" sz="2000" dirty="0"/>
              <a:t>Takes ~ O(lg(n)</a:t>
            </a:r>
            <a:r>
              <a:rPr lang="en-US" sz="2000" baseline="30000" dirty="0"/>
              <a:t>3</a:t>
            </a:r>
            <a:r>
              <a:rPr lang="en-US" sz="2000" dirty="0"/>
              <a:t>).</a:t>
            </a: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
        <p:nvSpPr>
          <p:cNvPr id="6" name="Date Placeholder 3"/>
          <p:cNvSpPr>
            <a:spLocks noGrp="1"/>
          </p:cNvSpPr>
          <p:nvPr>
            <p:ph type="dt" sz="quarter" idx="10"/>
          </p:nvPr>
        </p:nvSpPr>
        <p:spPr>
          <a:xfrm>
            <a:off x="685800" y="6324600"/>
            <a:ext cx="1905000" cy="457200"/>
          </a:xfrm>
          <a:noFill/>
        </p:spPr>
        <p:txBody>
          <a:bodyPr/>
          <a:lstStyle/>
          <a:p>
            <a:r>
              <a:rPr lang="en-US"/>
              <a:t>JLM 20101208</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752600"/>
            <a:ext cx="7848600" cy="4419600"/>
          </a:xfrm>
        </p:spPr>
        <p:txBody>
          <a:bodyPr/>
          <a:lstStyle/>
          <a:p>
            <a:pPr>
              <a:lnSpc>
                <a:spcPct val="90000"/>
              </a:lnSpc>
            </a:pPr>
            <a:r>
              <a:rPr lang="en-US" sz="2000" dirty="0"/>
              <a:t>From Trappe and Washington.  n=561.</a:t>
            </a:r>
          </a:p>
          <a:p>
            <a:pPr>
              <a:lnSpc>
                <a:spcPct val="90000"/>
              </a:lnSpc>
            </a:pPr>
            <a:r>
              <a:rPr lang="en-US" sz="2000" dirty="0"/>
              <a:t>n-1=560=2</a:t>
            </a:r>
            <a:r>
              <a:rPr lang="en-US" sz="2000" baseline="30000" dirty="0"/>
              <a:t>4</a:t>
            </a:r>
            <a:r>
              <a:rPr lang="en-US" sz="2000" dirty="0"/>
              <a:t>x5x7.  Pick a=2.</a:t>
            </a:r>
          </a:p>
          <a:p>
            <a:pPr lvl="1">
              <a:lnSpc>
                <a:spcPct val="90000"/>
              </a:lnSpc>
            </a:pPr>
            <a:r>
              <a:rPr lang="en-US" sz="2000" dirty="0"/>
              <a:t>b</a:t>
            </a:r>
            <a:r>
              <a:rPr lang="en-US" sz="2000" baseline="-25000" dirty="0"/>
              <a:t>0</a:t>
            </a:r>
            <a:r>
              <a:rPr lang="en-US" sz="2000" dirty="0"/>
              <a:t>= 2</a:t>
            </a:r>
            <a:r>
              <a:rPr lang="en-US" sz="2000" baseline="30000" dirty="0"/>
              <a:t>35</a:t>
            </a:r>
            <a:r>
              <a:rPr lang="en-US" sz="2000" dirty="0"/>
              <a:t>= 263 (mod n)</a:t>
            </a:r>
          </a:p>
          <a:p>
            <a:pPr lvl="1">
              <a:lnSpc>
                <a:spcPct val="90000"/>
              </a:lnSpc>
            </a:pPr>
            <a:r>
              <a:rPr lang="en-US" sz="2000" dirty="0"/>
              <a:t>b</a:t>
            </a:r>
            <a:r>
              <a:rPr lang="en-US" sz="2000" baseline="-25000" dirty="0"/>
              <a:t>1</a:t>
            </a:r>
            <a:r>
              <a:rPr lang="en-US" sz="2000" dirty="0"/>
              <a:t>= b</a:t>
            </a:r>
            <a:r>
              <a:rPr lang="en-US" sz="2000" baseline="-25000" dirty="0"/>
              <a:t>0</a:t>
            </a:r>
            <a:r>
              <a:rPr lang="en-US" sz="2000" baseline="30000" dirty="0"/>
              <a:t>2</a:t>
            </a:r>
            <a:r>
              <a:rPr lang="en-US" sz="2000" dirty="0"/>
              <a:t>= 166 (mod n)</a:t>
            </a:r>
          </a:p>
          <a:p>
            <a:pPr lvl="1">
              <a:lnSpc>
                <a:spcPct val="90000"/>
              </a:lnSpc>
            </a:pPr>
            <a:r>
              <a:rPr lang="en-US" sz="2000" dirty="0"/>
              <a:t>b</a:t>
            </a:r>
            <a:r>
              <a:rPr lang="en-US" sz="2000" baseline="-25000" dirty="0"/>
              <a:t>2</a:t>
            </a:r>
            <a:r>
              <a:rPr lang="en-US" sz="2000" dirty="0"/>
              <a:t>= b</a:t>
            </a:r>
            <a:r>
              <a:rPr lang="en-US" sz="2000" baseline="-25000" dirty="0"/>
              <a:t>1</a:t>
            </a:r>
            <a:r>
              <a:rPr lang="en-US" sz="2000" baseline="30000" dirty="0"/>
              <a:t>2</a:t>
            </a:r>
            <a:r>
              <a:rPr lang="en-US" sz="2000" dirty="0"/>
              <a:t>= 67 (mod n)</a:t>
            </a:r>
          </a:p>
          <a:p>
            <a:pPr lvl="1">
              <a:lnSpc>
                <a:spcPct val="90000"/>
              </a:lnSpc>
            </a:pPr>
            <a:r>
              <a:rPr lang="en-US" sz="2000" dirty="0"/>
              <a:t>b</a:t>
            </a:r>
            <a:r>
              <a:rPr lang="en-US" sz="2000" baseline="-25000" dirty="0"/>
              <a:t>3</a:t>
            </a:r>
            <a:r>
              <a:rPr lang="en-US" sz="2000" dirty="0"/>
              <a:t>= b</a:t>
            </a:r>
            <a:r>
              <a:rPr lang="en-US" sz="2000" baseline="-25000" dirty="0"/>
              <a:t>2</a:t>
            </a:r>
            <a:r>
              <a:rPr lang="en-US" sz="2000" baseline="30000" dirty="0"/>
              <a:t>2</a:t>
            </a:r>
            <a:r>
              <a:rPr lang="en-US" sz="2000" dirty="0"/>
              <a:t>= 1 (mod n)</a:t>
            </a:r>
          </a:p>
          <a:p>
            <a:pPr lvl="1">
              <a:lnSpc>
                <a:spcPct val="90000"/>
              </a:lnSpc>
            </a:pPr>
            <a:endParaRPr lang="en-US" sz="2000" dirty="0"/>
          </a:p>
          <a:p>
            <a:pPr>
              <a:lnSpc>
                <a:spcPct val="90000"/>
              </a:lnSpc>
            </a:pPr>
            <a:r>
              <a:rPr lang="en-US" sz="2000" dirty="0"/>
              <a:t>561 is composite.  In fact, (b</a:t>
            </a:r>
            <a:r>
              <a:rPr lang="en-US" sz="2000" baseline="-25000" dirty="0"/>
              <a:t>2</a:t>
            </a:r>
            <a:r>
              <a:rPr lang="en-US" sz="2000" dirty="0"/>
              <a:t>-1, 561)=33.</a:t>
            </a:r>
          </a:p>
          <a:p>
            <a:pPr lvl="1">
              <a:lnSpc>
                <a:spcPct val="90000"/>
              </a:lnSpc>
            </a:pPr>
            <a:endParaRPr lang="en-US" sz="2000" dirty="0"/>
          </a:p>
          <a:p>
            <a:pPr lvl="1">
              <a:lnSpc>
                <a:spcPct val="90000"/>
              </a:lnSpc>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a:t>Alice (Private </a:t>
            </a:r>
            <a:r>
              <a:rPr lang="en-US" sz="2000" u="sng" err="1"/>
              <a:t>Keyholder</a:t>
            </a:r>
            <a:r>
              <a:rPr lang="en-US" sz="2000" u="sng"/>
              <a:t>)</a:t>
            </a:r>
          </a:p>
          <a:p>
            <a:pPr algn="ctr">
              <a:buFontTx/>
              <a:buNone/>
            </a:pPr>
            <a:endParaRPr lang="en-US" sz="2000" u="sng"/>
          </a:p>
          <a:p>
            <a:r>
              <a:rPr lang="en-US" sz="2000"/>
              <a:t>Select two large random primes p and q.</a:t>
            </a:r>
          </a:p>
          <a:p>
            <a:r>
              <a:rPr lang="en-US" sz="2000"/>
              <a:t>Publish the product n=</a:t>
            </a:r>
            <a:r>
              <a:rPr lang="en-US" sz="2000" err="1"/>
              <a:t>pq</a:t>
            </a:r>
            <a:r>
              <a:rPr lang="en-US" sz="2000"/>
              <a:t>.</a:t>
            </a:r>
          </a:p>
          <a:p>
            <a:r>
              <a:rPr lang="en-US" sz="2000"/>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t>Anyone (Public Key Holder)</a:t>
            </a:r>
          </a:p>
          <a:p>
            <a:pPr algn="ctr">
              <a:buFontTx/>
              <a:buNone/>
            </a:pPr>
            <a:endParaRPr lang="en-US" sz="2000" dirty="0"/>
          </a:p>
          <a:p>
            <a:r>
              <a:rPr lang="en-US" sz="2000" dirty="0"/>
              <a:t>To send message Y to Alice, compute Z=Y</a:t>
            </a:r>
            <a:r>
              <a:rPr lang="en-US" sz="2000" baseline="30000" dirty="0"/>
              <a:t>X</a:t>
            </a:r>
            <a:r>
              <a:rPr lang="en-US" sz="2000" dirty="0"/>
              <a:t> mod n.</a:t>
            </a:r>
          </a:p>
          <a:p>
            <a:r>
              <a:rPr lang="en-US" sz="2000" dirty="0"/>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Arial" pitchFamily="34" charset="0"/>
                <a:cs typeface="Arial" pitchFamily="34" charset="0"/>
              </a:rPr>
              <a:t>Rivest</a:t>
            </a:r>
            <a:r>
              <a:rPr kumimoji="0" lang="en-US" sz="2000" dirty="0">
                <a:latin typeface="Arial" pitchFamily="34" charset="0"/>
                <a:cs typeface="Arial" pitchFamily="34" charset="0"/>
              </a:rPr>
              <a:t>, Shamir and </a:t>
            </a:r>
            <a:r>
              <a:rPr kumimoji="0" lang="en-US" sz="2000" dirty="0" err="1">
                <a:latin typeface="Arial" pitchFamily="34" charset="0"/>
                <a:cs typeface="Arial" pitchFamily="34" charset="0"/>
              </a:rPr>
              <a:t>Adleman</a:t>
            </a:r>
            <a:r>
              <a:rPr kumimoji="0" lang="en-US" sz="2000" dirty="0">
                <a:latin typeface="Arial" pitchFamily="34" charset="0"/>
                <a:cs typeface="Arial" pitchFamily="34" charset="0"/>
              </a:rPr>
              <a:t>, “On Digital Signatures and Public Key Cryptosystems.”  CACM, 2/78.</a:t>
            </a:r>
          </a:p>
        </p:txBody>
      </p:sp>
      <p:sp>
        <p:nvSpPr>
          <p:cNvPr id="8"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xmlns:a14="http://schemas.microsoft.com/office/drawing/2010/main">
        <mc:Choice Requires="a14">
          <p:sp>
            <p:nvSpPr>
              <p:cNvPr id="54277" name="Rectangle 3"/>
              <p:cNvSpPr>
                <a:spLocks noGrp="1" noChangeArrowheads="1"/>
              </p:cNvSpPr>
              <p:nvPr>
                <p:ph type="body" idx="1"/>
              </p:nvPr>
            </p:nvSpPr>
            <p:spPr>
              <a:xfrm>
                <a:off x="685800" y="1600200"/>
                <a:ext cx="8077200" cy="4648200"/>
              </a:xfrm>
            </p:spPr>
            <p:txBody>
              <a:bodyPr/>
              <a:lstStyle/>
              <a:p>
                <a:r>
                  <a:rPr lang="en-US" sz="2000" dirty="0"/>
                  <a:t>Encryption:  E(Y)= Y</a:t>
                </a:r>
                <a:r>
                  <a:rPr lang="en-US" sz="2000" baseline="30000" dirty="0"/>
                  <a:t>e</a:t>
                </a:r>
                <a:r>
                  <a:rPr lang="en-US" sz="2000" dirty="0"/>
                  <a:t> mod n.</a:t>
                </a:r>
              </a:p>
              <a:p>
                <a:r>
                  <a:rPr lang="en-US" sz="2000" dirty="0"/>
                  <a:t>Decryption:  D(Y)= Y</a:t>
                </a:r>
                <a:r>
                  <a:rPr lang="en-US" sz="2000" baseline="30000" dirty="0"/>
                  <a:t>d</a:t>
                </a:r>
                <a:r>
                  <a:rPr lang="en-US" sz="2000" dirty="0"/>
                  <a:t> mod n.</a:t>
                </a:r>
              </a:p>
              <a:p>
                <a:pPr lvl="1"/>
                <a:r>
                  <a:rPr lang="en-US" sz="2000" dirty="0"/>
                  <a:t>D(E(Y</a:t>
                </a:r>
                <a:r>
                  <a:rPr lang="en-US" sz="1800" dirty="0"/>
                  <a:t>))= (Y</a:t>
                </a:r>
                <a:r>
                  <a:rPr lang="en-US" sz="1800" baseline="30000" dirty="0"/>
                  <a:t>e</a:t>
                </a:r>
                <a:r>
                  <a:rPr lang="en-US" sz="1800" dirty="0"/>
                  <a:t> mod n)</a:t>
                </a:r>
                <a:r>
                  <a:rPr lang="en-US" sz="1800" baseline="30000" dirty="0"/>
                  <a:t>d</a:t>
                </a:r>
                <a:r>
                  <a:rPr lang="en-US" sz="1800" dirty="0"/>
                  <a:t> (mod n)= </a:t>
                </a:r>
                <a:r>
                  <a:rPr lang="en-US" sz="1800" dirty="0" err="1"/>
                  <a:t>Y</a:t>
                </a:r>
                <a:r>
                  <a:rPr lang="en-US" sz="1800" baseline="30000" dirty="0" err="1"/>
                  <a:t>ed</a:t>
                </a:r>
                <a:r>
                  <a:rPr lang="en-US" sz="1800" dirty="0"/>
                  <a:t> (mod n)= Y</a:t>
                </a:r>
              </a:p>
              <a:p>
                <a:r>
                  <a:rPr lang="en-US" sz="2000" dirty="0">
                    <a:solidFill>
                      <a:schemeClr val="tx2"/>
                    </a:solidFill>
                  </a:rPr>
                  <a:t>Speedup: Compute mod p and mod q then assemble using CRT</a:t>
                </a:r>
              </a:p>
              <a:p>
                <a:r>
                  <a:rPr lang="en-US" sz="2000" dirty="0">
                    <a:solidFill>
                      <a:schemeClr val="tx2"/>
                    </a:solidFill>
                  </a:rPr>
                  <a:t>Remember (</a:t>
                </a:r>
                <a:r>
                  <a:rPr lang="en-US" sz="2000" dirty="0" err="1">
                    <a:solidFill>
                      <a:schemeClr val="tx2"/>
                    </a:solidFill>
                  </a:rPr>
                  <a:t>p,q</a:t>
                </a:r>
                <a:r>
                  <a:rPr lang="en-US" sz="2000" dirty="0">
                    <a:solidFill>
                      <a:schemeClr val="tx2"/>
                    </a:solidFill>
                  </a:rPr>
                  <a:t>)= 1 </a:t>
                </a:r>
                <a:r>
                  <a:rPr lang="en-US" sz="2000" dirty="0">
                    <a:solidFill>
                      <a:schemeClr val="tx2"/>
                    </a:solidFill>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sym typeface="Wingdings" pitchFamily="2" charset="2"/>
                </a:endParaRPr>
              </a:p>
              <a:p>
                <a:r>
                  <a:rPr lang="en-US" sz="2000" dirty="0">
                    <a:solidFill>
                      <a:schemeClr val="tx2"/>
                    </a:solidFill>
                    <a:sym typeface="Wingdings" pitchFamily="2" charset="2"/>
                  </a:rPr>
                  <a:t>Saves roughly factor of 4 in time</a:t>
                </a:r>
                <a:endParaRPr lang="en-US" sz="2000" dirty="0">
                  <a:solidFill>
                    <a:schemeClr val="tx2"/>
                  </a:solidFill>
                </a:endParaRPr>
              </a:p>
              <a:p>
                <a:pPr>
                  <a:buFontTx/>
                  <a:buNone/>
                </a:pPr>
                <a:endParaRPr lang="en-US" sz="2400" dirty="0">
                  <a:solidFill>
                    <a:schemeClr val="accent2"/>
                  </a:solidFill>
                </a:endParaRPr>
              </a:p>
            </p:txBody>
          </p:sp>
        </mc:Choice>
        <mc:Fallback xmlns="">
          <p:sp>
            <p:nvSpPr>
              <p:cNvPr id="54277" name="Rectangle 3"/>
              <p:cNvSpPr>
                <a:spLocks noGrp="1" noRot="1" noChangeAspect="1" noMove="1" noResize="1" noEditPoints="1" noAdjustHandles="1" noChangeArrowheads="1" noChangeShapeType="1" noTextEdit="1"/>
              </p:cNvSpPr>
              <p:nvPr>
                <p:ph type="body" idx="1"/>
              </p:nvPr>
            </p:nvSpPr>
            <p:spPr>
              <a:xfrm>
                <a:off x="685800" y="1600200"/>
                <a:ext cx="8077200" cy="4648200"/>
              </a:xfrm>
              <a:blipFill>
                <a:blip r:embed="rId2"/>
                <a:stretch>
                  <a:fillRect l="-628" t="-545"/>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t>I want to send you messages you can rely from time to time, like: </a:t>
            </a:r>
          </a:p>
          <a:p>
            <a:pPr lvl="1">
              <a:spcBef>
                <a:spcPts val="200"/>
              </a:spcBef>
            </a:pPr>
            <a:r>
              <a:rPr lang="en-US" sz="2000" dirty="0"/>
              <a:t>M=“I, John Manferdelli, promise on March 1, 2013, that (1) I will give everyone in CS 294-90 an A, (2) I will eat my vegetables.”</a:t>
            </a:r>
          </a:p>
          <a:p>
            <a:pPr>
              <a:spcBef>
                <a:spcPts val="200"/>
              </a:spcBef>
            </a:pPr>
            <a:r>
              <a:rPr lang="en-US" sz="2000" dirty="0"/>
              <a:t>How can I prove (electronically) they come from me?</a:t>
            </a:r>
          </a:p>
          <a:p>
            <a:pPr lvl="1">
              <a:spcBef>
                <a:spcPts val="200"/>
              </a:spcBef>
            </a:pPr>
            <a:r>
              <a:rPr lang="en-US" sz="2000" dirty="0"/>
              <a:t>I generate a public/private key pair PK</a:t>
            </a:r>
            <a:r>
              <a:rPr lang="en-US" sz="2000" baseline="-25000" dirty="0"/>
              <a:t>JLM</a:t>
            </a:r>
            <a:r>
              <a:rPr lang="en-US" sz="2000" dirty="0"/>
              <a:t>, </a:t>
            </a:r>
            <a:r>
              <a:rPr lang="en-US" sz="2000" dirty="0" err="1"/>
              <a:t>pK</a:t>
            </a:r>
            <a:r>
              <a:rPr lang="en-US" sz="2000" baseline="-25000" dirty="0" err="1"/>
              <a:t>JLM</a:t>
            </a:r>
            <a:r>
              <a:rPr lang="en-US" sz="2000" dirty="0"/>
              <a:t>.</a:t>
            </a:r>
          </a:p>
          <a:p>
            <a:pPr lvl="1">
              <a:spcBef>
                <a:spcPts val="200"/>
              </a:spcBef>
            </a:pPr>
            <a:r>
              <a:rPr lang="en-US" sz="2000" dirty="0"/>
              <a:t>One day in class I personally give you PK</a:t>
            </a:r>
            <a:r>
              <a:rPr lang="en-US" sz="2000" baseline="-25000" dirty="0"/>
              <a:t>JLM</a:t>
            </a:r>
            <a:r>
              <a:rPr lang="en-US" sz="2000" dirty="0"/>
              <a:t> on a piece of paper.</a:t>
            </a:r>
          </a:p>
          <a:p>
            <a:pPr lvl="1">
              <a:spcBef>
                <a:spcPts val="200"/>
              </a:spcBef>
            </a:pPr>
            <a:r>
              <a:rPr lang="en-US" sz="2000" dirty="0"/>
              <a:t>When I send a message like M I also transmit: D(</a:t>
            </a:r>
            <a:r>
              <a:rPr lang="en-US" sz="2000" dirty="0" err="1"/>
              <a:t>pK</a:t>
            </a:r>
            <a:r>
              <a:rPr lang="en-US" sz="2000" baseline="-25000" dirty="0" err="1"/>
              <a:t>JLM</a:t>
            </a:r>
            <a:r>
              <a:rPr lang="en-US" sz="2000" dirty="0"/>
              <a:t>, SHA-256(M)).</a:t>
            </a:r>
          </a:p>
          <a:p>
            <a:pPr lvl="1">
              <a:spcBef>
                <a:spcPts val="200"/>
              </a:spcBef>
            </a:pPr>
            <a:r>
              <a:rPr lang="en-US" sz="2000" dirty="0"/>
              <a:t>When you get M, you calculate SHA-256(M) and compare it to E(PK</a:t>
            </a:r>
            <a:r>
              <a:rPr lang="en-US" sz="2000" baseline="-25000" dirty="0"/>
              <a:t>JLM</a:t>
            </a:r>
            <a:r>
              <a:rPr lang="en-US" sz="2000" dirty="0"/>
              <a:t>, SHA-256(M)), if it matches, you can tell it’s from me.</a:t>
            </a:r>
          </a:p>
          <a:p>
            <a:endParaRPr lang="en-US" dirty="0"/>
          </a:p>
          <a:p>
            <a:pPr>
              <a:buFontTx/>
              <a:buNone/>
            </a:pPr>
            <a:endParaRPr lang="en-US" sz="32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t>p=691, q=797, n=</a:t>
            </a:r>
            <a:r>
              <a:rPr lang="en-US" sz="2000" dirty="0" err="1"/>
              <a:t>pq</a:t>
            </a:r>
            <a:r>
              <a:rPr lang="en-US" sz="2000" dirty="0"/>
              <a:t>=550727. </a:t>
            </a:r>
            <a:r>
              <a:rPr lang="en-US" sz="2000" dirty="0">
                <a:latin typeface="Math1Mono" charset="2"/>
                <a:cs typeface="Math1Mono" charset="2"/>
                <a:sym typeface="Symbol" pitchFamily="18" charset="2"/>
              </a:rPr>
              <a:t>f</a:t>
            </a:r>
            <a:r>
              <a:rPr lang="en-US" sz="2000" dirty="0">
                <a:latin typeface="Math1" pitchFamily="2" charset="2"/>
                <a:sym typeface="Symbol" pitchFamily="18" charset="2"/>
              </a:rPr>
              <a:t>(</a:t>
            </a:r>
            <a:r>
              <a:rPr lang="en-US" sz="2000" dirty="0">
                <a:sym typeface="Symbol" pitchFamily="18" charset="2"/>
              </a:rPr>
              <a:t>n)= 690 x 796= 2</a:t>
            </a:r>
            <a:r>
              <a:rPr lang="en-US" sz="2000" baseline="30000" dirty="0">
                <a:sym typeface="Symbol" pitchFamily="18" charset="2"/>
              </a:rPr>
              <a:t>3</a:t>
            </a:r>
            <a:r>
              <a:rPr lang="en-US" sz="2000" dirty="0">
                <a:sym typeface="Symbol" pitchFamily="18" charset="2"/>
              </a:rPr>
              <a:t>x3x5x23x199.</a:t>
            </a:r>
          </a:p>
          <a:p>
            <a:pPr>
              <a:lnSpc>
                <a:spcPct val="90000"/>
              </a:lnSpc>
              <a:spcBef>
                <a:spcPts val="200"/>
              </a:spcBef>
            </a:pPr>
            <a:r>
              <a:rPr lang="en-US" sz="2000" dirty="0">
                <a:sym typeface="Symbol" pitchFamily="18" charset="2"/>
              </a:rPr>
              <a:t>Need (e, </a:t>
            </a:r>
            <a:r>
              <a:rPr lang="en-US" sz="2000" dirty="0">
                <a:latin typeface="Math1Mono" charset="2"/>
                <a:cs typeface="Math1Mono" charset="2"/>
                <a:sym typeface="Symbol" pitchFamily="18" charset="2"/>
              </a:rPr>
              <a:t>f</a:t>
            </a:r>
            <a:r>
              <a:rPr lang="en-US" sz="2000" dirty="0">
                <a:latin typeface="Math1" pitchFamily="2" charset="2"/>
                <a:sym typeface="Symbol" pitchFamily="18" charset="2"/>
              </a:rPr>
              <a:t>(</a:t>
            </a:r>
            <a:r>
              <a:rPr lang="en-US" sz="2000" dirty="0">
                <a:sym typeface="Symbol" pitchFamily="18" charset="2"/>
              </a:rPr>
              <a:t>n))=1, pick e=7.</a:t>
            </a:r>
          </a:p>
          <a:p>
            <a:pPr>
              <a:lnSpc>
                <a:spcPct val="90000"/>
              </a:lnSpc>
              <a:spcBef>
                <a:spcPts val="200"/>
              </a:spcBef>
            </a:pPr>
            <a:r>
              <a:rPr lang="en-US" sz="2000" dirty="0">
                <a:sym typeface="Symbol" pitchFamily="18" charset="2"/>
              </a:rPr>
              <a:t>1= 7 x 78463 + (-1)</a:t>
            </a:r>
            <a:r>
              <a:rPr lang="en-US" sz="2000" dirty="0">
                <a:latin typeface="Math1Mono" charset="2"/>
                <a:cs typeface="Math1Mono" charset="2"/>
                <a:sym typeface="Symbol" pitchFamily="18" charset="2"/>
              </a:rPr>
              <a:t>f</a:t>
            </a:r>
            <a:r>
              <a:rPr lang="en-US" sz="2000" dirty="0">
                <a:latin typeface="Math1" pitchFamily="2" charset="2"/>
                <a:sym typeface="Symbol" pitchFamily="18" charset="2"/>
              </a:rPr>
              <a:t>(</a:t>
            </a:r>
            <a:r>
              <a:rPr lang="en-US" sz="2000" dirty="0">
                <a:sym typeface="Symbol" pitchFamily="18" charset="2"/>
              </a:rPr>
              <a:t>n), so d= 78463.</a:t>
            </a:r>
          </a:p>
          <a:p>
            <a:pPr>
              <a:lnSpc>
                <a:spcPct val="90000"/>
              </a:lnSpc>
              <a:spcBef>
                <a:spcPts val="200"/>
              </a:spcBef>
            </a:pPr>
            <a:r>
              <a:rPr lang="en-US" sz="2000" dirty="0">
                <a:sym typeface="Symbol" pitchFamily="18" charset="2"/>
              </a:rPr>
              <a:t>78463= 2</a:t>
            </a:r>
            <a:r>
              <a:rPr lang="en-US" sz="2000" baseline="30000" dirty="0">
                <a:sym typeface="Symbol" pitchFamily="18" charset="2"/>
              </a:rPr>
              <a:t>16</a:t>
            </a:r>
            <a:r>
              <a:rPr lang="en-US" sz="2000" dirty="0">
                <a:sym typeface="Symbol" pitchFamily="18" charset="2"/>
              </a:rPr>
              <a:t>+ 2</a:t>
            </a:r>
            <a:r>
              <a:rPr lang="en-US" sz="2000" baseline="30000" dirty="0">
                <a:sym typeface="Symbol" pitchFamily="18" charset="2"/>
              </a:rPr>
              <a:t>13</a:t>
            </a:r>
            <a:r>
              <a:rPr lang="en-US" sz="2000" dirty="0">
                <a:sym typeface="Symbol" pitchFamily="18" charset="2"/>
              </a:rPr>
              <a:t>+ 2</a:t>
            </a:r>
            <a:r>
              <a:rPr lang="en-US" sz="2000" baseline="30000" dirty="0">
                <a:sym typeface="Symbol" pitchFamily="18" charset="2"/>
              </a:rPr>
              <a:t>12</a:t>
            </a:r>
            <a:r>
              <a:rPr lang="en-US" sz="2000" dirty="0">
                <a:sym typeface="Symbol" pitchFamily="18" charset="2"/>
              </a:rPr>
              <a:t>+ 2</a:t>
            </a:r>
            <a:r>
              <a:rPr lang="en-US" sz="2000" baseline="30000" dirty="0">
                <a:sym typeface="Symbol" pitchFamily="18" charset="2"/>
              </a:rPr>
              <a:t>9</a:t>
            </a:r>
            <a:r>
              <a:rPr lang="en-US" sz="2000" dirty="0">
                <a:sym typeface="Symbol" pitchFamily="18" charset="2"/>
              </a:rPr>
              <a:t>+ 2</a:t>
            </a:r>
            <a:r>
              <a:rPr lang="en-US" sz="2000" baseline="30000" dirty="0">
                <a:sym typeface="Symbol" pitchFamily="18" charset="2"/>
              </a:rPr>
              <a:t>6</a:t>
            </a:r>
            <a:r>
              <a:rPr lang="en-US" sz="2000" dirty="0">
                <a:sym typeface="Symbol" pitchFamily="18" charset="2"/>
              </a:rPr>
              <a:t>+ 2</a:t>
            </a:r>
            <a:r>
              <a:rPr lang="en-US" sz="2000" baseline="30000" dirty="0">
                <a:sym typeface="Symbol" pitchFamily="18" charset="2"/>
              </a:rPr>
              <a:t>5</a:t>
            </a:r>
            <a:r>
              <a:rPr lang="en-US" sz="2000" dirty="0">
                <a:sym typeface="Symbol" pitchFamily="18" charset="2"/>
              </a:rPr>
              <a:t>+ 2</a:t>
            </a:r>
            <a:r>
              <a:rPr lang="en-US" sz="2000" baseline="30000" dirty="0">
                <a:sym typeface="Symbol" pitchFamily="18" charset="2"/>
              </a:rPr>
              <a:t>4</a:t>
            </a:r>
            <a:r>
              <a:rPr lang="en-US" sz="2000" dirty="0">
                <a:sym typeface="Symbol" pitchFamily="18" charset="2"/>
              </a:rPr>
              <a:t>+ 2</a:t>
            </a:r>
            <a:r>
              <a:rPr lang="en-US" sz="2000" baseline="30000" dirty="0">
                <a:sym typeface="Symbol" pitchFamily="18" charset="2"/>
              </a:rPr>
              <a:t>3</a:t>
            </a:r>
            <a:r>
              <a:rPr lang="en-US" sz="2000" dirty="0">
                <a:sym typeface="Symbol" pitchFamily="18" charset="2"/>
              </a:rPr>
              <a:t>+ 2</a:t>
            </a:r>
            <a:r>
              <a:rPr lang="en-US" sz="2000" baseline="30000" dirty="0">
                <a:sym typeface="Symbol" pitchFamily="18" charset="2"/>
              </a:rPr>
              <a:t>2</a:t>
            </a:r>
            <a:r>
              <a:rPr lang="en-US" sz="2000" dirty="0">
                <a:sym typeface="Symbol" pitchFamily="18" charset="2"/>
              </a:rPr>
              <a:t>+ 2</a:t>
            </a:r>
            <a:r>
              <a:rPr lang="en-US" sz="2000" baseline="30000" dirty="0">
                <a:sym typeface="Symbol" pitchFamily="18" charset="2"/>
              </a:rPr>
              <a:t>1</a:t>
            </a:r>
            <a:r>
              <a:rPr lang="en-US" sz="2000" dirty="0">
                <a:sym typeface="Symbol" pitchFamily="18" charset="2"/>
              </a:rPr>
              <a:t>+ 2</a:t>
            </a:r>
            <a:r>
              <a:rPr lang="en-US" sz="2000" baseline="30000" dirty="0">
                <a:sym typeface="Symbol" pitchFamily="18" charset="2"/>
              </a:rPr>
              <a:t>0 </a:t>
            </a:r>
            <a:r>
              <a:rPr lang="en-US" sz="2000" dirty="0">
                <a:sym typeface="Symbol" pitchFamily="18" charset="2"/>
              </a:rPr>
              <a:t>= 65536+8192+4096+512+64+32+16+8+4+2+1.  Use this in the successive squaring calculation.</a:t>
            </a:r>
          </a:p>
          <a:p>
            <a:pPr>
              <a:lnSpc>
                <a:spcPct val="90000"/>
              </a:lnSpc>
              <a:spcBef>
                <a:spcPts val="200"/>
              </a:spcBef>
            </a:pPr>
            <a:endParaRPr lang="en-US" sz="2000" dirty="0">
              <a:sym typeface="Symbol" pitchFamily="18" charset="2"/>
            </a:endParaRPr>
          </a:p>
          <a:p>
            <a:pPr>
              <a:lnSpc>
                <a:spcPct val="90000"/>
              </a:lnSpc>
              <a:spcBef>
                <a:spcPts val="200"/>
              </a:spcBef>
            </a:pPr>
            <a:r>
              <a:rPr lang="en-US" sz="2000" dirty="0">
                <a:sym typeface="Symbol" pitchFamily="18" charset="2"/>
              </a:rPr>
              <a:t>Public Key: &lt;n=550727, e=7&gt;</a:t>
            </a:r>
          </a:p>
          <a:p>
            <a:pPr>
              <a:lnSpc>
                <a:spcPct val="90000"/>
              </a:lnSpc>
              <a:spcBef>
                <a:spcPts val="200"/>
              </a:spcBef>
            </a:pPr>
            <a:r>
              <a:rPr lang="en-US" sz="2000" dirty="0">
                <a:sym typeface="Symbol" pitchFamily="18" charset="2"/>
              </a:rPr>
              <a:t>Private Key: &lt;p=691, q=797, d=78463&gt;.</a:t>
            </a:r>
          </a:p>
          <a:p>
            <a:pPr>
              <a:lnSpc>
                <a:spcPct val="90000"/>
              </a:lnSpc>
              <a:spcBef>
                <a:spcPts val="200"/>
              </a:spcBef>
            </a:pPr>
            <a:r>
              <a:rPr lang="en-US" sz="2000" dirty="0">
                <a:sym typeface="Symbol" pitchFamily="18" charset="2"/>
              </a:rPr>
              <a:t>Encrypt 10.  10</a:t>
            </a:r>
            <a:r>
              <a:rPr lang="en-US" sz="2000" baseline="30000" dirty="0">
                <a:sym typeface="Symbol" pitchFamily="18" charset="2"/>
              </a:rPr>
              <a:t>7</a:t>
            </a:r>
            <a:r>
              <a:rPr lang="en-US" sz="2000" dirty="0">
                <a:sym typeface="Symbol" pitchFamily="18" charset="2"/>
              </a:rPr>
              <a:t> (mod n)= 86914.</a:t>
            </a:r>
          </a:p>
          <a:p>
            <a:pPr>
              <a:lnSpc>
                <a:spcPct val="90000"/>
              </a:lnSpc>
              <a:spcBef>
                <a:spcPts val="200"/>
              </a:spcBef>
            </a:pPr>
            <a:r>
              <a:rPr lang="en-US" sz="2000" dirty="0">
                <a:sym typeface="Symbol" pitchFamily="18" charset="2"/>
              </a:rPr>
              <a:t>Decrypt: (86914)</a:t>
            </a:r>
            <a:r>
              <a:rPr lang="en-US" sz="2000" baseline="30000" dirty="0">
                <a:sym typeface="Symbol" pitchFamily="18" charset="2"/>
              </a:rPr>
              <a:t>78463 </a:t>
            </a:r>
            <a:r>
              <a:rPr lang="en-US" sz="2000" dirty="0">
                <a:sym typeface="Symbol" pitchFamily="18" charset="2"/>
              </a:rPr>
              <a:t>(mod n)=10.</a:t>
            </a:r>
          </a:p>
          <a:p>
            <a:pPr>
              <a:lnSpc>
                <a:spcPct val="90000"/>
              </a:lnSpc>
              <a:spcBef>
                <a:spcPts val="200"/>
              </a:spcBef>
            </a:pPr>
            <a:r>
              <a:rPr lang="en-US" sz="2000" dirty="0">
                <a:sym typeface="Symbol" pitchFamily="18" charset="2"/>
              </a:rPr>
              <a:t>Successive squares: 86914, 271864, 268188, 407871, 97024, 79965, 460755, 375388,444736, 362735, 289747, 500129, 378508,532103, 446093, 371923, 66612.</a:t>
            </a:r>
            <a:endParaRPr lang="en-US" sz="2000" dirty="0"/>
          </a:p>
          <a:p>
            <a:pPr>
              <a:lnSpc>
                <a:spcPct val="90000"/>
              </a:lnSpc>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1752600"/>
            <a:ext cx="7620000" cy="4114800"/>
          </a:xfrm>
        </p:spPr>
        <p:txBody>
          <a:bodyPr/>
          <a:lstStyle/>
          <a:p>
            <a:pPr>
              <a:buFontTx/>
              <a:buNone/>
            </a:pPr>
            <a:r>
              <a:rPr lang="en-US" sz="2000" dirty="0"/>
              <a:t>An additional property</a:t>
            </a:r>
          </a:p>
          <a:p>
            <a:pPr>
              <a:buFontTx/>
              <a:buNone/>
            </a:pPr>
            <a:r>
              <a:rPr lang="en-US" sz="2000" dirty="0"/>
              <a:t>	D(E(Y))= </a:t>
            </a:r>
            <a:r>
              <a:rPr lang="en-US" sz="2000" dirty="0" err="1"/>
              <a:t>Y</a:t>
            </a:r>
            <a:r>
              <a:rPr lang="en-US" sz="2000" baseline="30000" dirty="0" err="1"/>
              <a:t>ed</a:t>
            </a:r>
            <a:r>
              <a:rPr lang="en-US" sz="2000" dirty="0"/>
              <a:t> mod n= Y </a:t>
            </a:r>
          </a:p>
          <a:p>
            <a:pPr>
              <a:buFontTx/>
              <a:buNone/>
            </a:pPr>
            <a:r>
              <a:rPr lang="en-US" sz="2000" dirty="0"/>
              <a:t>	E(D(Y))= </a:t>
            </a:r>
            <a:r>
              <a:rPr lang="en-US" sz="2000" dirty="0" err="1"/>
              <a:t>Y</a:t>
            </a:r>
            <a:r>
              <a:rPr lang="en-US" sz="2000" baseline="30000" dirty="0" err="1"/>
              <a:t>de</a:t>
            </a:r>
            <a:r>
              <a:rPr lang="en-US" sz="2000" dirty="0"/>
              <a:t> mod n= Y</a:t>
            </a:r>
          </a:p>
          <a:p>
            <a:pPr>
              <a:buFontTx/>
              <a:buNone/>
            </a:pPr>
            <a:r>
              <a:rPr lang="en-US" sz="2000" dirty="0"/>
              <a:t>Only Alice (knowing the factorization of n) knows D.  Hence only Alice can compute D(Y)= Y</a:t>
            </a:r>
            <a:r>
              <a:rPr lang="en-US" sz="2000" baseline="30000" dirty="0"/>
              <a:t>d</a:t>
            </a:r>
            <a:r>
              <a:rPr lang="en-US" sz="2000" dirty="0"/>
              <a:t> mod n.</a:t>
            </a:r>
          </a:p>
          <a:p>
            <a:pPr>
              <a:buFontTx/>
              <a:buNone/>
            </a:pPr>
            <a:r>
              <a:rPr lang="en-US" sz="2000" dirty="0"/>
              <a:t>This D(Y) serves as Alice’s signature on Y.</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0" y="0"/>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57200" y="1219200"/>
            <a:ext cx="8686800" cy="5029200"/>
          </a:xfrm>
        </p:spPr>
        <p:txBody>
          <a:bodyPr/>
          <a:lstStyle/>
          <a:p>
            <a:pPr marL="609600" indent="-609600">
              <a:lnSpc>
                <a:spcPct val="90000"/>
              </a:lnSpc>
              <a:spcBef>
                <a:spcPts val="200"/>
              </a:spcBef>
              <a:buFontTx/>
              <a:buNone/>
            </a:pPr>
            <a:r>
              <a:rPr lang="en-US" sz="2000" dirty="0"/>
              <a:t>p is a “strong prime” if</a:t>
            </a:r>
          </a:p>
          <a:p>
            <a:pPr marL="990600" lvl="1" indent="-533400">
              <a:lnSpc>
                <a:spcPct val="90000"/>
              </a:lnSpc>
              <a:spcBef>
                <a:spcPts val="200"/>
              </a:spcBef>
              <a:buFontTx/>
              <a:buAutoNum type="arabicPeriod"/>
            </a:pPr>
            <a:r>
              <a:rPr lang="en-US" sz="2000" dirty="0"/>
              <a:t>p-1 has a large prime factor, r.</a:t>
            </a:r>
          </a:p>
          <a:p>
            <a:pPr marL="990600" lvl="1" indent="-533400">
              <a:lnSpc>
                <a:spcPct val="90000"/>
              </a:lnSpc>
              <a:spcBef>
                <a:spcPts val="200"/>
              </a:spcBef>
              <a:buFontTx/>
              <a:buAutoNum type="arabicPeriod"/>
            </a:pPr>
            <a:r>
              <a:rPr lang="en-US" sz="2000" dirty="0"/>
              <a:t>p+1 has a large prime factor, s.</a:t>
            </a:r>
          </a:p>
          <a:p>
            <a:pPr marL="990600" lvl="1" indent="-533400">
              <a:lnSpc>
                <a:spcPct val="90000"/>
              </a:lnSpc>
              <a:spcBef>
                <a:spcPts val="200"/>
              </a:spcBef>
              <a:buFontTx/>
              <a:buAutoNum type="arabicPeriod"/>
            </a:pPr>
            <a:r>
              <a:rPr lang="en-US" sz="2000" dirty="0"/>
              <a:t>r-1 has a large prime factor, t.</a:t>
            </a:r>
          </a:p>
          <a:p>
            <a:pPr marL="609600" indent="-609600">
              <a:lnSpc>
                <a:spcPct val="90000"/>
              </a:lnSpc>
              <a:spcBef>
                <a:spcPts val="200"/>
              </a:spcBef>
              <a:buFontTx/>
              <a:buNone/>
            </a:pPr>
            <a:endParaRPr lang="en-US" sz="2000" dirty="0"/>
          </a:p>
          <a:p>
            <a:pPr marL="609600" indent="-609600">
              <a:lnSpc>
                <a:spcPct val="90000"/>
              </a:lnSpc>
              <a:spcBef>
                <a:spcPts val="200"/>
              </a:spcBef>
              <a:buFontTx/>
              <a:buNone/>
            </a:pPr>
            <a:r>
              <a:rPr lang="en-US" sz="2000" dirty="0"/>
              <a:t>Other criteria (X9.31)</a:t>
            </a:r>
          </a:p>
          <a:p>
            <a:pPr marL="990600" lvl="1" indent="-533400">
              <a:lnSpc>
                <a:spcPct val="90000"/>
              </a:lnSpc>
              <a:spcBef>
                <a:spcPts val="200"/>
              </a:spcBef>
            </a:pPr>
            <a:r>
              <a:rPr lang="en-US" sz="2000" dirty="0"/>
              <a:t>If e is odd (e,p-1) =1=(e, q-1)</a:t>
            </a:r>
          </a:p>
          <a:p>
            <a:pPr marL="990600" lvl="1" indent="-533400">
              <a:lnSpc>
                <a:spcPct val="90000"/>
              </a:lnSpc>
              <a:spcBef>
                <a:spcPts val="200"/>
              </a:spcBef>
            </a:pPr>
            <a:r>
              <a:rPr lang="en-US" sz="2000" dirty="0"/>
              <a:t>(p-1, q-1) should be “small”</a:t>
            </a:r>
          </a:p>
          <a:p>
            <a:pPr marL="990600" lvl="1" indent="-533400">
              <a:lnSpc>
                <a:spcPct val="90000"/>
              </a:lnSpc>
              <a:spcBef>
                <a:spcPts val="200"/>
              </a:spcBef>
            </a:pPr>
            <a:r>
              <a:rPr lang="en-US" sz="2000" dirty="0"/>
              <a:t>p/q should not be near the ratio of two small integers</a:t>
            </a:r>
          </a:p>
          <a:p>
            <a:pPr marL="990600" lvl="1" indent="-533400">
              <a:lnSpc>
                <a:spcPct val="90000"/>
              </a:lnSpc>
              <a:spcBef>
                <a:spcPts val="200"/>
              </a:spcBef>
            </a:pPr>
            <a:r>
              <a:rPr lang="en-US" sz="2000" dirty="0"/>
              <a:t>p-q has a large prime factor</a:t>
            </a:r>
          </a:p>
          <a:p>
            <a:pPr marL="990600" lvl="1" indent="-533400">
              <a:lnSpc>
                <a:spcPct val="90000"/>
              </a:lnSpc>
              <a:spcBef>
                <a:spcPts val="200"/>
              </a:spcBef>
            </a:pPr>
            <a:r>
              <a:rPr lang="en-US" sz="2000" dirty="0"/>
              <a:t>Add </a:t>
            </a:r>
            <a:r>
              <a:rPr lang="en-US" sz="2000" dirty="0" err="1"/>
              <a:t>Frobenius</a:t>
            </a:r>
            <a:r>
              <a:rPr lang="en-US" sz="2000" dirty="0"/>
              <a:t> test</a:t>
            </a:r>
          </a:p>
          <a:p>
            <a:pPr marL="990600" lvl="1" indent="-533400">
              <a:lnSpc>
                <a:spcPct val="90000"/>
              </a:lnSpc>
              <a:spcBef>
                <a:spcPts val="200"/>
              </a:spcBef>
            </a:pPr>
            <a:r>
              <a:rPr lang="en-US" sz="2000" dirty="0"/>
              <a:t>Add a Lucas test</a:t>
            </a:r>
          </a:p>
          <a:p>
            <a:pPr marL="590550" indent="-533400">
              <a:lnSpc>
                <a:spcPct val="90000"/>
              </a:lnSpc>
              <a:buNone/>
            </a:pPr>
            <a:endParaRPr lang="en-US" sz="2400" dirty="0"/>
          </a:p>
          <a:p>
            <a:pPr marL="590550" indent="-533400">
              <a:lnSpc>
                <a:spcPct val="90000"/>
              </a:lnSpc>
              <a:buNone/>
            </a:pPr>
            <a:r>
              <a:rPr lang="en-US" sz="2400" dirty="0"/>
              <a:t>Doesn’t matter:  ECM does just as well on strong primes.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1752600"/>
            <a:ext cx="7772400" cy="4114800"/>
          </a:xfrm>
        </p:spPr>
        <p:txBody>
          <a:bodyPr/>
          <a:lstStyle/>
          <a:p>
            <a:pPr marL="609600" indent="-609600">
              <a:spcBef>
                <a:spcPts val="200"/>
              </a:spcBef>
              <a:buFontTx/>
              <a:buNone/>
            </a:pPr>
            <a:r>
              <a:rPr lang="en-US" sz="2000" dirty="0"/>
              <a:t>Gordan’s algorithm</a:t>
            </a:r>
          </a:p>
          <a:p>
            <a:pPr marL="609600" indent="-609600">
              <a:spcBef>
                <a:spcPts val="200"/>
              </a:spcBef>
              <a:buFontTx/>
              <a:buAutoNum type="arabicPeriod"/>
            </a:pPr>
            <a:r>
              <a:rPr lang="en-US" sz="2000" dirty="0"/>
              <a:t>Generate 2 primes, </a:t>
            </a:r>
            <a:r>
              <a:rPr lang="en-US" sz="2000" dirty="0" err="1"/>
              <a:t>s,t</a:t>
            </a:r>
            <a:r>
              <a:rPr lang="en-US" sz="2000" dirty="0"/>
              <a:t> of roughly same length.</a:t>
            </a:r>
          </a:p>
          <a:p>
            <a:pPr marL="609600" indent="-609600">
              <a:spcBef>
                <a:spcPts val="200"/>
              </a:spcBef>
              <a:buFontTx/>
              <a:buAutoNum type="arabicPeriod"/>
            </a:pPr>
            <a:r>
              <a:rPr lang="en-US" sz="2000" dirty="0"/>
              <a:t>Pick i</a:t>
            </a:r>
            <a:r>
              <a:rPr lang="en-US" sz="2000" baseline="-25000" dirty="0"/>
              <a:t>0</a:t>
            </a:r>
            <a:r>
              <a:rPr lang="en-US" sz="2000" dirty="0"/>
              <a:t>.  Find first prime in sequence, (2it+1), </a:t>
            </a:r>
            <a:r>
              <a:rPr lang="en-US" sz="2000" dirty="0" err="1"/>
              <a:t>i</a:t>
            </a:r>
            <a:r>
              <a:rPr lang="en-US" sz="2000" dirty="0"/>
              <a:t>=i</a:t>
            </a:r>
            <a:r>
              <a:rPr lang="en-US" sz="2000" baseline="-25000" dirty="0"/>
              <a:t>0</a:t>
            </a:r>
            <a:r>
              <a:rPr lang="en-US" sz="2000" dirty="0"/>
              <a:t>, i</a:t>
            </a:r>
            <a:r>
              <a:rPr lang="en-US" sz="2000" baseline="-25000" dirty="0"/>
              <a:t>0</a:t>
            </a:r>
            <a:r>
              <a:rPr lang="en-US" sz="2000" dirty="0"/>
              <a:t>+1,…; denote this prime as r= (2it+1).</a:t>
            </a:r>
          </a:p>
          <a:p>
            <a:pPr marL="609600" indent="-609600">
              <a:spcBef>
                <a:spcPts val="200"/>
              </a:spcBef>
              <a:buFontTx/>
              <a:buAutoNum type="arabicPeriod"/>
            </a:pPr>
            <a:r>
              <a:rPr lang="en-US" sz="2000" dirty="0"/>
              <a:t>Compute, p</a:t>
            </a:r>
            <a:r>
              <a:rPr lang="en-US" sz="2000" baseline="-25000" dirty="0"/>
              <a:t>0</a:t>
            </a:r>
            <a:r>
              <a:rPr lang="en-US" sz="2000" dirty="0"/>
              <a:t>= 2(s</a:t>
            </a:r>
            <a:r>
              <a:rPr lang="en-US" sz="2000" baseline="30000" dirty="0"/>
              <a:t>(r-2)</a:t>
            </a:r>
            <a:r>
              <a:rPr lang="en-US" sz="2000" dirty="0"/>
              <a:t> (mod r))s-1.</a:t>
            </a:r>
          </a:p>
          <a:p>
            <a:pPr marL="609600" indent="-609600">
              <a:spcBef>
                <a:spcPts val="200"/>
              </a:spcBef>
              <a:buFontTx/>
              <a:buAutoNum type="arabicPeriod"/>
            </a:pPr>
            <a:r>
              <a:rPr lang="en-US" sz="2000" dirty="0"/>
              <a:t>Select j</a:t>
            </a:r>
            <a:r>
              <a:rPr lang="en-US" sz="2000" baseline="-25000" dirty="0"/>
              <a:t>0</a:t>
            </a:r>
            <a:r>
              <a:rPr lang="en-US" sz="2000" dirty="0"/>
              <a:t>. Find first prime in sequence, (p</a:t>
            </a:r>
            <a:r>
              <a:rPr lang="en-US" sz="2000" baseline="-25000" dirty="0"/>
              <a:t>0</a:t>
            </a:r>
            <a:r>
              <a:rPr lang="en-US" sz="2000" dirty="0"/>
              <a:t>+2jrs), j=j</a:t>
            </a:r>
            <a:r>
              <a:rPr lang="en-US" sz="2000" baseline="-25000" dirty="0"/>
              <a:t>0</a:t>
            </a:r>
            <a:r>
              <a:rPr lang="en-US" sz="2000" dirty="0"/>
              <a:t>,j</a:t>
            </a:r>
            <a:r>
              <a:rPr lang="en-US" sz="2000" baseline="-25000" dirty="0"/>
              <a:t>0</a:t>
            </a:r>
            <a:r>
              <a:rPr lang="en-US" sz="2000" dirty="0"/>
              <a:t>+1,…; denote this prime as p= (p</a:t>
            </a:r>
            <a:r>
              <a:rPr lang="en-US" sz="2000" baseline="-25000" dirty="0"/>
              <a:t>0</a:t>
            </a:r>
            <a:r>
              <a:rPr lang="en-US" sz="2000" dirty="0"/>
              <a:t>+2jrs).</a:t>
            </a:r>
          </a:p>
          <a:p>
            <a:pPr marL="609600" indent="-609600">
              <a:spcBef>
                <a:spcPts val="200"/>
              </a:spcBef>
              <a:buFontTx/>
              <a:buAutoNum type="arabicPeriod"/>
            </a:pPr>
            <a:r>
              <a:rPr lang="en-US" sz="2000" dirty="0"/>
              <a:t>return(p)</a:t>
            </a:r>
          </a:p>
          <a:p>
            <a:pPr marL="609600" indent="-609600">
              <a:buFontTx/>
              <a:buAutoNum type="arabicPeriod"/>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524000"/>
            <a:ext cx="8763000" cy="3276600"/>
          </a:xfrm>
        </p:spPr>
        <p:txBody>
          <a:bodyPr/>
          <a:lstStyle/>
          <a:p>
            <a:pPr>
              <a:spcBef>
                <a:spcPts val="200"/>
              </a:spcBef>
            </a:pPr>
            <a:r>
              <a:rPr lang="en-US" sz="2000" dirty="0"/>
              <a:t>Elementary</a:t>
            </a:r>
          </a:p>
          <a:p>
            <a:pPr lvl="1">
              <a:spcBef>
                <a:spcPts val="200"/>
              </a:spcBef>
            </a:pPr>
            <a:r>
              <a:rPr lang="en-US" sz="2000" dirty="0"/>
              <a:t>Common Modulus: K</a:t>
            </a:r>
            <a:r>
              <a:rPr lang="en-US" sz="2000" baseline="-25000" dirty="0"/>
              <a:t>1</a:t>
            </a:r>
            <a:r>
              <a:rPr lang="en-US" sz="2000" dirty="0"/>
              <a:t>= (e</a:t>
            </a:r>
            <a:r>
              <a:rPr lang="en-US" sz="2000" baseline="-25000" dirty="0"/>
              <a:t>1</a:t>
            </a:r>
            <a:r>
              <a:rPr lang="en-US" sz="2000" dirty="0"/>
              <a:t>, d</a:t>
            </a:r>
            <a:r>
              <a:rPr lang="en-US" sz="2000" baseline="-25000" dirty="0"/>
              <a:t>1</a:t>
            </a:r>
            <a:r>
              <a:rPr lang="en-US" sz="2000" dirty="0"/>
              <a:t>, </a:t>
            </a:r>
            <a:r>
              <a:rPr lang="en-US" sz="2000" dirty="0" err="1"/>
              <a:t>pq</a:t>
            </a:r>
            <a:r>
              <a:rPr lang="en-US" sz="2000" dirty="0"/>
              <a:t>), K</a:t>
            </a:r>
            <a:r>
              <a:rPr lang="en-US" sz="2000" baseline="-25000" dirty="0"/>
              <a:t>2</a:t>
            </a:r>
            <a:r>
              <a:rPr lang="en-US" sz="2000" dirty="0"/>
              <a:t>= (e</a:t>
            </a:r>
            <a:r>
              <a:rPr lang="en-US" sz="2000" baseline="-25000" dirty="0"/>
              <a:t>2</a:t>
            </a:r>
            <a:r>
              <a:rPr lang="en-US" sz="2000" dirty="0"/>
              <a:t>,d</a:t>
            </a:r>
            <a:r>
              <a:rPr lang="en-US" sz="2000" baseline="-25000" dirty="0"/>
              <a:t>2</a:t>
            </a:r>
            <a:r>
              <a:rPr lang="en-US" sz="2000" dirty="0"/>
              <a:t>,pq)</a:t>
            </a:r>
          </a:p>
          <a:p>
            <a:pPr>
              <a:spcBef>
                <a:spcPts val="200"/>
              </a:spcBef>
            </a:pPr>
            <a:r>
              <a:rPr lang="en-US" sz="2000" dirty="0"/>
              <a:t>Low Public Exponent</a:t>
            </a:r>
          </a:p>
          <a:p>
            <a:pPr lvl="1">
              <a:spcBef>
                <a:spcPts val="200"/>
              </a:spcBef>
            </a:pPr>
            <a:r>
              <a:rPr lang="en-US" sz="2000" dirty="0"/>
              <a:t>Wiener: Let N=</a:t>
            </a:r>
            <a:r>
              <a:rPr lang="en-US" sz="2000" dirty="0" err="1"/>
              <a:t>pq</a:t>
            </a:r>
            <a:r>
              <a:rPr lang="en-US" sz="2000" dirty="0"/>
              <a:t>, q&lt;p&lt;2q, d&lt;1/3n</a:t>
            </a:r>
            <a:r>
              <a:rPr lang="en-US" sz="2000" baseline="30000" dirty="0"/>
              <a:t>1/4</a:t>
            </a:r>
            <a:r>
              <a:rPr lang="en-US" sz="2000" dirty="0"/>
              <a:t>, given &lt;</a:t>
            </a:r>
            <a:r>
              <a:rPr lang="en-US" sz="2000" dirty="0" err="1"/>
              <a:t>N,e</a:t>
            </a:r>
            <a:r>
              <a:rPr lang="en-US" sz="2000" dirty="0"/>
              <a:t>&gt; and  ed=1 (mod </a:t>
            </a:r>
            <a:r>
              <a:rPr lang="en-US" sz="2000" dirty="0">
                <a:latin typeface="Math1Mono" charset="2"/>
                <a:cs typeface="Math1Mono" charset="2"/>
              </a:rPr>
              <a:t>f</a:t>
            </a:r>
            <a:r>
              <a:rPr lang="en-US" sz="2000" dirty="0"/>
              <a:t>(n)), we can find d efficiently.</a:t>
            </a:r>
          </a:p>
          <a:p>
            <a:pPr lvl="2">
              <a:spcBef>
                <a:spcPts val="200"/>
              </a:spcBef>
            </a:pPr>
            <a:r>
              <a:rPr lang="en-US" sz="2000" dirty="0"/>
              <a:t>Uses continued fractions</a:t>
            </a:r>
          </a:p>
          <a:p>
            <a:pPr lvl="1">
              <a:spcBef>
                <a:spcPts val="200"/>
              </a:spcBef>
            </a:pPr>
            <a:r>
              <a:rPr lang="en-US" sz="2000" dirty="0"/>
              <a:t>Coppersmith’s Theorem: Let N be an integer and f a monic polynomial over Z, X=N</a:t>
            </a:r>
            <a:r>
              <a:rPr lang="en-US" sz="2000" baseline="30000" dirty="0"/>
              <a:t>1/d-</a:t>
            </a:r>
            <a:r>
              <a:rPr lang="en-US" sz="2000" baseline="30000" dirty="0">
                <a:latin typeface="Math1Mono"/>
              </a:rPr>
              <a:t>e</a:t>
            </a:r>
            <a:r>
              <a:rPr lang="en-US" sz="2000" dirty="0"/>
              <a:t> for some </a:t>
            </a:r>
            <a:r>
              <a:rPr lang="en-US" sz="2000" dirty="0">
                <a:latin typeface="Math1Mono"/>
              </a:rPr>
              <a:t>e≠</a:t>
            </a:r>
            <a:r>
              <a:rPr lang="en-US" sz="2000" dirty="0"/>
              <a:t>0.  Given &lt;N, f&gt;, we can efficiently find all integers |x</a:t>
            </a:r>
            <a:r>
              <a:rPr lang="en-US" sz="2000" baseline="-25000" dirty="0"/>
              <a:t>0</a:t>
            </a:r>
            <a:r>
              <a:rPr lang="en-US" sz="2000" dirty="0"/>
              <a:t>|&lt;X satisfying f(x</a:t>
            </a:r>
            <a:r>
              <a:rPr lang="en-US" sz="2000" baseline="-25000" dirty="0"/>
              <a:t>0</a:t>
            </a:r>
            <a:r>
              <a:rPr lang="en-US" sz="2000" dirty="0"/>
              <a:t>)= 0 (mod N).  Running time is dominated by LLL on lattice with dimension O(min(1/</a:t>
            </a:r>
            <a:r>
              <a:rPr lang="en-US" sz="2000" dirty="0">
                <a:latin typeface="Math1Mono"/>
              </a:rPr>
              <a:t>𝜖</a:t>
            </a:r>
            <a:r>
              <a:rPr lang="en-US" sz="2000" dirty="0"/>
              <a:t>, lg(N)).</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524000"/>
            <a:ext cx="8229600" cy="4800600"/>
          </a:xfrm>
        </p:spPr>
        <p:txBody>
          <a:bodyPr/>
          <a:lstStyle/>
          <a:p>
            <a:pPr>
              <a:lnSpc>
                <a:spcPct val="80000"/>
              </a:lnSpc>
              <a:spcBef>
                <a:spcPts val="200"/>
              </a:spcBef>
            </a:pPr>
            <a:r>
              <a:rPr lang="en-US" sz="2000" dirty="0"/>
              <a:t>Related Messages and low exponents</a:t>
            </a:r>
          </a:p>
          <a:p>
            <a:pPr lvl="1">
              <a:lnSpc>
                <a:spcPct val="80000"/>
              </a:lnSpc>
              <a:spcBef>
                <a:spcPts val="200"/>
              </a:spcBef>
            </a:pPr>
            <a:r>
              <a:rPr lang="en-US" sz="2000" dirty="0"/>
              <a:t>Coppersmith’s theorem can be used to strengthen Franklin-Reiter Related Message attack if e=3 and pad is &lt;1/9 message length.</a:t>
            </a:r>
          </a:p>
          <a:p>
            <a:pPr>
              <a:lnSpc>
                <a:spcPct val="80000"/>
              </a:lnSpc>
              <a:spcBef>
                <a:spcPts val="200"/>
              </a:spcBef>
            </a:pPr>
            <a:r>
              <a:rPr lang="en-US" sz="2000" dirty="0"/>
              <a:t>Timing/Glitching</a:t>
            </a:r>
          </a:p>
          <a:p>
            <a:pPr>
              <a:lnSpc>
                <a:spcPct val="80000"/>
              </a:lnSpc>
              <a:spcBef>
                <a:spcPts val="200"/>
              </a:spcBef>
            </a:pPr>
            <a:r>
              <a:rPr lang="en-US" sz="2000" dirty="0" err="1"/>
              <a:t>Bleichenbacher’s</a:t>
            </a:r>
            <a:r>
              <a:rPr lang="en-US" sz="2000" dirty="0"/>
              <a:t> Attack on PKCS 1</a:t>
            </a:r>
          </a:p>
          <a:p>
            <a:pPr>
              <a:lnSpc>
                <a:spcPct val="80000"/>
              </a:lnSpc>
              <a:spcBef>
                <a:spcPts val="200"/>
              </a:spcBef>
            </a:pPr>
            <a:r>
              <a:rPr lang="en-US" sz="2000" dirty="0"/>
              <a:t>Factoring</a:t>
            </a:r>
          </a:p>
          <a:p>
            <a:pPr lvl="1">
              <a:lnSpc>
                <a:spcPct val="80000"/>
              </a:lnSpc>
              <a:spcBef>
                <a:spcPts val="200"/>
              </a:spcBef>
            </a:pPr>
            <a:r>
              <a:rPr lang="en-US" sz="2000" dirty="0"/>
              <a:t>Pollard rho</a:t>
            </a:r>
          </a:p>
          <a:p>
            <a:pPr lvl="1">
              <a:lnSpc>
                <a:spcPct val="80000"/>
              </a:lnSpc>
              <a:spcBef>
                <a:spcPts val="200"/>
              </a:spcBef>
            </a:pPr>
            <a:r>
              <a:rPr lang="en-US" sz="2000" dirty="0"/>
              <a:t>p-1</a:t>
            </a:r>
          </a:p>
          <a:p>
            <a:pPr lvl="1">
              <a:lnSpc>
                <a:spcPct val="80000"/>
              </a:lnSpc>
              <a:spcBef>
                <a:spcPts val="200"/>
              </a:spcBef>
            </a:pPr>
            <a:r>
              <a:rPr lang="en-US" sz="2000" dirty="0"/>
              <a:t>Quadratic Sieve</a:t>
            </a:r>
          </a:p>
          <a:p>
            <a:pPr lvl="1">
              <a:lnSpc>
                <a:spcPct val="80000"/>
              </a:lnSpc>
              <a:spcBef>
                <a:spcPts val="200"/>
              </a:spcBef>
            </a:pPr>
            <a:r>
              <a:rPr lang="en-US" sz="2000" dirty="0"/>
              <a:t>Number Field Sieve</a:t>
            </a:r>
          </a:p>
          <a:p>
            <a:pPr lvl="1">
              <a:lnSpc>
                <a:spcPct val="80000"/>
              </a:lnSpc>
              <a:spcBef>
                <a:spcPts val="200"/>
              </a:spcBef>
            </a:pPr>
            <a:endParaRPr lang="en-US" sz="2000" dirty="0"/>
          </a:p>
          <a:p>
            <a:pPr>
              <a:lnSpc>
                <a:spcPct val="80000"/>
              </a:lnSpc>
              <a:spcBef>
                <a:spcPts val="200"/>
              </a:spcBef>
            </a:pPr>
            <a:r>
              <a:rPr lang="en-US" sz="2000" dirty="0"/>
              <a:t>Reference: </a:t>
            </a:r>
            <a:r>
              <a:rPr lang="en-US" sz="2000" dirty="0" err="1"/>
              <a:t>Boneh</a:t>
            </a:r>
            <a:r>
              <a:rPr lang="en-US" sz="2000" dirty="0"/>
              <a:t>, Twenty years of attacks on RSA. Notices AMS.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t>(e</a:t>
            </a:r>
            <a:r>
              <a:rPr lang="en-US" sz="2000" baseline="-25000" dirty="0"/>
              <a:t>1</a:t>
            </a:r>
            <a:r>
              <a:rPr lang="en-US" sz="2000" dirty="0"/>
              <a:t>, e</a:t>
            </a:r>
            <a:r>
              <a:rPr lang="en-US" sz="2000" baseline="-25000" dirty="0"/>
              <a:t>2</a:t>
            </a:r>
            <a:r>
              <a:rPr lang="en-US" sz="2000" dirty="0"/>
              <a:t>)=1.</a:t>
            </a:r>
          </a:p>
          <a:p>
            <a:r>
              <a:rPr lang="en-US" sz="2000" dirty="0"/>
              <a:t>c</a:t>
            </a:r>
            <a:r>
              <a:rPr lang="en-US" sz="2000" baseline="-25000" dirty="0"/>
              <a:t>1</a:t>
            </a:r>
            <a:r>
              <a:rPr lang="en-US" sz="2000" dirty="0"/>
              <a:t>= m</a:t>
            </a:r>
            <a:r>
              <a:rPr lang="en-US" sz="2000" baseline="30000" dirty="0"/>
              <a:t>e1</a:t>
            </a:r>
            <a:r>
              <a:rPr lang="en-US" sz="2000" dirty="0"/>
              <a:t> (mod n)</a:t>
            </a:r>
          </a:p>
          <a:p>
            <a:r>
              <a:rPr lang="en-US" sz="2000" dirty="0"/>
              <a:t>c</a:t>
            </a:r>
            <a:r>
              <a:rPr lang="en-US" sz="2000" baseline="-25000" dirty="0"/>
              <a:t>2</a:t>
            </a:r>
            <a:r>
              <a:rPr lang="en-US" sz="2000" dirty="0"/>
              <a:t>= m</a:t>
            </a:r>
            <a:r>
              <a:rPr lang="en-US" sz="2000" baseline="30000" dirty="0"/>
              <a:t>e2</a:t>
            </a:r>
            <a:r>
              <a:rPr lang="en-US" sz="2000" dirty="0"/>
              <a:t> (mod n)</a:t>
            </a:r>
          </a:p>
          <a:p>
            <a:r>
              <a:rPr lang="en-US" sz="2000" dirty="0"/>
              <a:t>d</a:t>
            </a:r>
            <a:r>
              <a:rPr lang="en-US" sz="2000" baseline="-25000" dirty="0"/>
              <a:t>1</a:t>
            </a:r>
            <a:r>
              <a:rPr lang="en-US" sz="2000" dirty="0"/>
              <a:t>e</a:t>
            </a:r>
            <a:r>
              <a:rPr lang="en-US" sz="2000" baseline="-25000" dirty="0"/>
              <a:t>1</a:t>
            </a:r>
            <a:r>
              <a:rPr lang="en-US" sz="2000" dirty="0"/>
              <a:t>+d</a:t>
            </a:r>
            <a:r>
              <a:rPr lang="en-US" sz="2000" baseline="-25000" dirty="0"/>
              <a:t>2</a:t>
            </a:r>
            <a:r>
              <a:rPr lang="en-US" sz="2000" dirty="0"/>
              <a:t>e</a:t>
            </a:r>
            <a:r>
              <a:rPr lang="en-US" sz="2000" baseline="-25000" dirty="0"/>
              <a:t>2</a:t>
            </a:r>
            <a:r>
              <a:rPr lang="en-US" sz="2000" dirty="0"/>
              <a:t> = 1</a:t>
            </a:r>
          </a:p>
          <a:p>
            <a:r>
              <a:rPr lang="en-US" sz="2000" dirty="0"/>
              <a:t>(c</a:t>
            </a:r>
            <a:r>
              <a:rPr lang="en-US" sz="2000" baseline="-25000" dirty="0"/>
              <a:t>1</a:t>
            </a:r>
            <a:r>
              <a:rPr lang="en-US" sz="2000" dirty="0"/>
              <a:t>)</a:t>
            </a:r>
            <a:r>
              <a:rPr lang="en-US" sz="2000" baseline="30000" dirty="0"/>
              <a:t>d1 </a:t>
            </a:r>
            <a:r>
              <a:rPr lang="en-US" sz="2000" dirty="0"/>
              <a:t>(c</a:t>
            </a:r>
            <a:r>
              <a:rPr lang="en-US" sz="2000" baseline="-25000" dirty="0"/>
              <a:t>2</a:t>
            </a:r>
            <a:r>
              <a:rPr lang="en-US" sz="2000" dirty="0"/>
              <a:t>)</a:t>
            </a:r>
            <a:r>
              <a:rPr lang="en-US" sz="2000" baseline="30000" dirty="0"/>
              <a:t>d2 </a:t>
            </a:r>
            <a:r>
              <a:rPr lang="en-US" sz="2000" dirty="0"/>
              <a:t>= m, oops!</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r>
              <a:rPr lang="en-US"/>
              <a:t>JLM 20101208</a:t>
            </a:r>
          </a:p>
        </p:txBody>
      </p:sp>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1676400"/>
                <a:ext cx="8458200" cy="4419600"/>
              </a:xfrm>
            </p:spPr>
            <p:txBody>
              <a:bodyPr/>
              <a:lstStyle/>
              <a:p>
                <a:pPr>
                  <a:lnSpc>
                    <a:spcPct val="80000"/>
                  </a:lnSpc>
                  <a:spcBef>
                    <a:spcPts val="200"/>
                  </a:spcBef>
                </a:pPr>
                <a:r>
                  <a:rPr lang="en-US" sz="2000" dirty="0">
                    <a:sym typeface="Symbol" pitchFamily="18" charset="2"/>
                  </a:rPr>
                  <a:t>If q&lt;p&lt;2q, n=</a:t>
                </a:r>
                <a:r>
                  <a:rPr lang="en-US" sz="2000" dirty="0" err="1">
                    <a:sym typeface="Symbol" pitchFamily="18" charset="2"/>
                  </a:rPr>
                  <a:t>pq</a:t>
                </a:r>
                <a:r>
                  <a:rPr lang="en-US" sz="2000" dirty="0">
                    <a:sym typeface="Symbol" pitchFamily="18" charset="2"/>
                  </a:rPr>
                  <a:t>, 1</a:t>
                </a:r>
                <a:r>
                  <a:rPr lang="en-US" sz="2000" dirty="0">
                    <a:latin typeface="Math1Mono"/>
                  </a:rPr>
                  <a:t>≤</a:t>
                </a:r>
                <a:r>
                  <a:rPr lang="en-US" sz="2000" dirty="0">
                    <a:sym typeface="Symbol" pitchFamily="18" charset="2"/>
                  </a:rPr>
                  <a:t>d,e</a:t>
                </a:r>
                <a:r>
                  <a:rPr lang="en-US" sz="2000" dirty="0">
                    <a:latin typeface="Arial" pitchFamily="34" charset="0"/>
                    <a:cs typeface="Arial" pitchFamily="34" charset="0"/>
                    <a:sym typeface="Symbol" pitchFamily="18" charset="2"/>
                  </a:rPr>
                  <a:t>&lt;</a:t>
                </a:r>
                <a:r>
                  <a:rPr lang="en-US" sz="2000" dirty="0">
                    <a:latin typeface="Math1" pitchFamily="2" charset="2"/>
                  </a:rPr>
                  <a:t>f</a:t>
                </a:r>
                <a:r>
                  <a:rPr lang="en-US" sz="2000" dirty="0"/>
                  <a:t>(n) and d&lt;1/3 n</a:t>
                </a:r>
                <a:r>
                  <a:rPr lang="en-US" sz="2000" baseline="30000" dirty="0"/>
                  <a:t>1/4</a:t>
                </a:r>
                <a:r>
                  <a:rPr lang="en-US" sz="2000" dirty="0"/>
                  <a:t>, d can be calculated quickly.</a:t>
                </a:r>
              </a:p>
              <a:p>
                <a:pPr>
                  <a:lnSpc>
                    <a:spcPct val="80000"/>
                  </a:lnSpc>
                  <a:spcBef>
                    <a:spcPts val="200"/>
                  </a:spcBef>
                </a:pPr>
                <a:endParaRPr lang="en-US" sz="2000" dirty="0">
                  <a:sym typeface="Symbol" pitchFamily="18" charset="2"/>
                </a:endParaRPr>
              </a:p>
              <a:p>
                <a:pPr>
                  <a:lnSpc>
                    <a:spcPct val="80000"/>
                  </a:lnSpc>
                  <a:spcBef>
                    <a:spcPts val="200"/>
                  </a:spcBef>
                </a:pPr>
                <a:r>
                  <a:rPr lang="en-US" sz="2000" dirty="0">
                    <a:sym typeface="Symbol" pitchFamily="18" charset="2"/>
                  </a:rPr>
                  <a:t>Proof: </a:t>
                </a:r>
              </a:p>
              <a:p>
                <a:pPr lvl="1">
                  <a:lnSpc>
                    <a:spcPct val="80000"/>
                  </a:lnSpc>
                  <a:spcBef>
                    <a:spcPts val="200"/>
                  </a:spcBef>
                </a:pPr>
                <a:r>
                  <a:rPr lang="en-US" sz="2000" dirty="0">
                    <a:sym typeface="Symbol" pitchFamily="18" charset="2"/>
                  </a:rPr>
                  <a:t>q&lt;</a:t>
                </a:r>
                <a:r>
                  <a:rPr lang="en-US" sz="2000" dirty="0">
                    <a:latin typeface="Math1Mono"/>
                  </a:rPr>
                  <a:t>√</a:t>
                </a:r>
                <a:r>
                  <a:rPr lang="en-US" sz="2000" dirty="0">
                    <a:latin typeface="Arial" pitchFamily="34" charset="0"/>
                    <a:cs typeface="Arial" pitchFamily="34" charset="0"/>
                  </a:rPr>
                  <a:t>n, n-</a:t>
                </a:r>
                <a:r>
                  <a:rPr lang="en-US" sz="2000" dirty="0">
                    <a:latin typeface="Math1" pitchFamily="2" charset="2"/>
                  </a:rPr>
                  <a:t>f</a:t>
                </a:r>
                <a:r>
                  <a:rPr lang="en-US" sz="2000" dirty="0"/>
                  <a:t>(n)</a:t>
                </a:r>
                <a:r>
                  <a:rPr lang="en-US" sz="2000" dirty="0">
                    <a:latin typeface="Arial" pitchFamily="34" charset="0"/>
                    <a:cs typeface="Arial" pitchFamily="34" charset="0"/>
                  </a:rPr>
                  <a:t>&lt;3</a:t>
                </a:r>
                <a:r>
                  <a:rPr lang="en-US" sz="2000" dirty="0">
                    <a:latin typeface="Math1Mono"/>
                  </a:rPr>
                  <a:t>√</a:t>
                </a:r>
                <a:r>
                  <a:rPr lang="en-US" sz="2000" dirty="0">
                    <a:latin typeface="Arial" pitchFamily="34" charset="0"/>
                    <a:cs typeface="Arial" pitchFamily="34" charset="0"/>
                  </a:rPr>
                  <a:t>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Arial" pitchFamily="34" charset="0"/>
                    <a:cs typeface="Arial"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t>.  </a:t>
                </a:r>
              </a:p>
              <a:p>
                <a:pPr lvl="1">
                  <a:lnSpc>
                    <a:spcPct val="80000"/>
                  </a:lnSpc>
                  <a:spcBef>
                    <a:spcPts val="200"/>
                  </a:spcBef>
                </a:pPr>
                <a:r>
                  <a:rPr lang="en-US" sz="2000" dirty="0"/>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2"/>
                <a:stretch>
                  <a:fillRect l="-601" t="-2299"/>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1676400"/>
            <a:ext cx="8077200" cy="4419600"/>
          </a:xfrm>
        </p:spPr>
        <p:txBody>
          <a:bodyPr/>
          <a:lstStyle/>
          <a:p>
            <a:pPr>
              <a:lnSpc>
                <a:spcPct val="80000"/>
              </a:lnSpc>
            </a:pPr>
            <a:r>
              <a:rPr lang="en-US" sz="2000" dirty="0">
                <a:sym typeface="Symbol" pitchFamily="18" charset="2"/>
              </a:rPr>
              <a:t>c= m</a:t>
            </a:r>
            <a:r>
              <a:rPr lang="en-US" sz="2000" baseline="30000" dirty="0">
                <a:sym typeface="Symbol" pitchFamily="18" charset="2"/>
              </a:rPr>
              <a:t>e</a:t>
            </a:r>
            <a:r>
              <a:rPr lang="en-US" sz="2000" dirty="0">
                <a:sym typeface="Symbol" pitchFamily="18" charset="2"/>
              </a:rPr>
              <a:t> (mod n), m, unknown (but small).</a:t>
            </a:r>
          </a:p>
          <a:p>
            <a:pPr>
              <a:lnSpc>
                <a:spcPct val="80000"/>
              </a:lnSpc>
            </a:pPr>
            <a:r>
              <a:rPr lang="en-US" sz="2000" dirty="0">
                <a:sym typeface="Symbol" pitchFamily="18" charset="2"/>
              </a:rPr>
              <a:t>Make two lists: cx</a:t>
            </a:r>
            <a:r>
              <a:rPr lang="en-US" sz="2000" baseline="30000" dirty="0">
                <a:sym typeface="Symbol" pitchFamily="18" charset="2"/>
              </a:rPr>
              <a:t>-e</a:t>
            </a:r>
            <a:r>
              <a:rPr lang="en-US" sz="2000" dirty="0">
                <a:sym typeface="Symbol" pitchFamily="18" charset="2"/>
              </a:rPr>
              <a:t> (mod n) and y</a:t>
            </a:r>
            <a:r>
              <a:rPr lang="en-US" sz="2000" baseline="30000" dirty="0">
                <a:sym typeface="Symbol" pitchFamily="18" charset="2"/>
              </a:rPr>
              <a:t>e</a:t>
            </a:r>
            <a:r>
              <a:rPr lang="en-US" sz="2000" dirty="0">
                <a:sym typeface="Symbol" pitchFamily="18" charset="2"/>
              </a:rPr>
              <a:t> with </a:t>
            </a:r>
            <a:r>
              <a:rPr lang="en-US" sz="2000" dirty="0" err="1">
                <a:sym typeface="Symbol" pitchFamily="18" charset="2"/>
              </a:rPr>
              <a:t>x,y</a:t>
            </a:r>
            <a:r>
              <a:rPr lang="en-US" sz="2000" dirty="0">
                <a:sym typeface="Symbol" pitchFamily="18" charset="2"/>
              </a:rPr>
              <a:t> “small.”</a:t>
            </a:r>
          </a:p>
          <a:p>
            <a:pPr>
              <a:lnSpc>
                <a:spcPct val="80000"/>
              </a:lnSpc>
            </a:pPr>
            <a:r>
              <a:rPr lang="en-US" sz="2000" dirty="0">
                <a:sym typeface="Symbol" pitchFamily="18" charset="2"/>
              </a:rPr>
              <a:t>When they match: </a:t>
            </a:r>
          </a:p>
          <a:p>
            <a:pPr lvl="1">
              <a:lnSpc>
                <a:spcPct val="80000"/>
              </a:lnSpc>
            </a:pPr>
            <a:r>
              <a:rPr lang="en-US" sz="2000" dirty="0">
                <a:sym typeface="Symbol" pitchFamily="18" charset="2"/>
              </a:rPr>
              <a:t>cx</a:t>
            </a:r>
            <a:r>
              <a:rPr lang="en-US" sz="2000" baseline="30000" dirty="0">
                <a:sym typeface="Symbol" pitchFamily="18" charset="2"/>
              </a:rPr>
              <a:t>-e </a:t>
            </a:r>
            <a:r>
              <a:rPr lang="en-US" sz="2000" dirty="0">
                <a:sym typeface="Symbol" pitchFamily="18" charset="2"/>
              </a:rPr>
              <a:t>= y</a:t>
            </a:r>
            <a:r>
              <a:rPr lang="en-US" sz="2000" baseline="30000" dirty="0">
                <a:sym typeface="Symbol" pitchFamily="18" charset="2"/>
              </a:rPr>
              <a:t>e</a:t>
            </a:r>
            <a:r>
              <a:rPr lang="en-US" sz="2000" dirty="0">
                <a:sym typeface="Symbol" pitchFamily="18" charset="2"/>
              </a:rPr>
              <a:t> (mod n) and c= (</a:t>
            </a:r>
            <a:r>
              <a:rPr lang="en-US" sz="2000" dirty="0" err="1">
                <a:sym typeface="Symbol" pitchFamily="18" charset="2"/>
              </a:rPr>
              <a:t>xy</a:t>
            </a:r>
            <a:r>
              <a:rPr lang="en-US" sz="2000" dirty="0">
                <a:sym typeface="Symbol" pitchFamily="18" charset="2"/>
              </a:rPr>
              <a:t>)</a:t>
            </a:r>
            <a:r>
              <a:rPr lang="en-US" sz="2000" baseline="30000" dirty="0">
                <a:sym typeface="Symbol" pitchFamily="18" charset="2"/>
              </a:rPr>
              <a:t>e </a:t>
            </a:r>
            <a:r>
              <a:rPr lang="en-US" sz="2000" dirty="0">
                <a:sym typeface="Symbol" pitchFamily="18" charset="2"/>
              </a:rPr>
              <a:t>(mod n).</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mc:Choice xmlns:a14="http://schemas.microsoft.com/office/drawing/2010/main"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t>n=</a:t>
                </a:r>
                <a:r>
                  <a:rPr lang="en-US" sz="2000" dirty="0" err="1"/>
                  <a:t>pq</a:t>
                </a:r>
                <a:r>
                  <a:rPr lang="en-US" sz="2000" dirty="0"/>
                  <a:t>. &lt;</a:t>
                </a:r>
                <a:r>
                  <a:rPr lang="en-US" sz="2000" dirty="0" err="1"/>
                  <a:t>e,d</a:t>
                </a:r>
                <a:r>
                  <a:rPr lang="en-US" sz="2000" dirty="0"/>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t>.</a:t>
                </a:r>
              </a:p>
              <a:p>
                <a:pPr lvl="1">
                  <a:spcBef>
                    <a:spcPts val="200"/>
                  </a:spcBef>
                </a:pPr>
                <a:r>
                  <a:rPr lang="en-US" sz="1800" dirty="0"/>
                  <a:t>Suppose signer uses the CRT, m</a:t>
                </a:r>
                <a:r>
                  <a:rPr lang="en-US" sz="1800" baseline="-25000" dirty="0"/>
                  <a:t>1</a:t>
                </a:r>
                <a:r>
                  <a:rPr lang="en-US" sz="1800" dirty="0"/>
                  <a:t>= m (mod p) and m</a:t>
                </a:r>
                <a:r>
                  <a:rPr lang="en-US" sz="1800" baseline="-25000" dirty="0"/>
                  <a:t>2</a:t>
                </a:r>
                <a:r>
                  <a:rPr lang="en-US" sz="1800" dirty="0"/>
                  <a:t>= m (mod q).   The correct solution is m</a:t>
                </a:r>
                <a:r>
                  <a:rPr lang="en-US" sz="1800" baseline="-25000" dirty="0"/>
                  <a:t>1</a:t>
                </a:r>
                <a:r>
                  <a:rPr lang="en-US" sz="1800" baseline="30000" dirty="0"/>
                  <a:t>d</a:t>
                </a:r>
                <a:r>
                  <a:rPr lang="en-US" sz="1800" dirty="0"/>
                  <a:t>= a</a:t>
                </a:r>
                <a:r>
                  <a:rPr lang="en-US" sz="1800" baseline="-25000" dirty="0"/>
                  <a:t>1</a:t>
                </a:r>
                <a:r>
                  <a:rPr lang="en-US" sz="1800" dirty="0"/>
                  <a:t> (mod p) and m</a:t>
                </a:r>
                <a:r>
                  <a:rPr lang="en-US" sz="1800" baseline="-25000" dirty="0"/>
                  <a:t>2</a:t>
                </a:r>
                <a:r>
                  <a:rPr lang="en-US" sz="1800" baseline="30000" dirty="0"/>
                  <a:t>d</a:t>
                </a:r>
                <a:r>
                  <a:rPr lang="en-US" sz="1800" dirty="0"/>
                  <a:t>= a</a:t>
                </a:r>
                <a:r>
                  <a:rPr lang="en-US" sz="1800" baseline="-25000" dirty="0"/>
                  <a:t>2</a:t>
                </a:r>
                <a:r>
                  <a:rPr lang="en-US" sz="1800" dirty="0"/>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t>.</a:t>
                </a:r>
              </a:p>
              <a:p>
                <a:pPr>
                  <a:spcBef>
                    <a:spcPts val="200"/>
                  </a:spcBef>
                </a:pPr>
                <a:r>
                  <a:rPr lang="en-US" sz="2000" dirty="0"/>
                  <a:t>Suppose the computation is done on a  w-bit (e.g.-32) machine which miscomputes a x b for two specific w-bit values a, b. </a:t>
                </a:r>
              </a:p>
              <a:p>
                <a:pPr lvl="1">
                  <a:spcBef>
                    <a:spcPts val="200"/>
                  </a:spcBef>
                </a:pPr>
                <a:r>
                  <a:rPr lang="en-US" sz="1800" dirty="0"/>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Arial" pitchFamily="34" charset="0"/>
                    <a:cs typeface="Arial" pitchFamily="34" charset="0"/>
                  </a:rPr>
                  <a:t>satisfying  p&lt;m&lt;q involving a and b; for example,</a:t>
                </a:r>
                <a:r>
                  <a:rPr lang="en-US" sz="1800" dirty="0"/>
                  <a:t> m= c</a:t>
                </a:r>
                <a:r>
                  <a:rPr lang="en-US" sz="1800" baseline="-25000" dirty="0"/>
                  <a:t>k</a:t>
                </a:r>
                <a:r>
                  <a:rPr lang="en-US" sz="1800" dirty="0"/>
                  <a:t> 2</a:t>
                </a:r>
                <a:r>
                  <a:rPr lang="en-US" sz="1800" baseline="30000" dirty="0"/>
                  <a:t>wk</a:t>
                </a:r>
                <a:r>
                  <a:rPr lang="en-US" sz="1800" dirty="0"/>
                  <a:t> + c</a:t>
                </a:r>
                <a:r>
                  <a:rPr lang="en-US" sz="1800" baseline="-25000" dirty="0"/>
                  <a:t>k-1</a:t>
                </a:r>
                <a:r>
                  <a:rPr lang="en-US" sz="1800" dirty="0"/>
                  <a:t> 2</a:t>
                </a:r>
                <a:r>
                  <a:rPr lang="en-US" sz="1800" baseline="30000" dirty="0"/>
                  <a:t>w(k-1)</a:t>
                </a:r>
                <a:r>
                  <a:rPr lang="en-US" sz="1800" dirty="0"/>
                  <a:t> + … + a 2</a:t>
                </a:r>
                <a:r>
                  <a:rPr lang="en-US" sz="1800" baseline="30000" dirty="0"/>
                  <a:t>w</a:t>
                </a:r>
                <a:r>
                  <a:rPr lang="en-US" sz="1800" dirty="0"/>
                  <a:t> + b.</a:t>
                </a:r>
              </a:p>
              <a:p>
                <a:pPr lvl="1">
                  <a:spcBef>
                    <a:spcPts val="200"/>
                  </a:spcBef>
                </a:pPr>
                <a:r>
                  <a:rPr lang="en-US" sz="1800" dirty="0"/>
                  <a:t>We submit m for signing. Because of the error, the signer will (mis)compute y= m</a:t>
                </a:r>
                <a:r>
                  <a:rPr lang="en-US" sz="1800" baseline="30000" dirty="0"/>
                  <a:t>d</a:t>
                </a:r>
                <a:r>
                  <a:rPr lang="en-US" sz="1800" dirty="0"/>
                  <a:t> (mod n) in a way we can take advantage of.</a:t>
                </a:r>
              </a:p>
              <a:p>
                <a:pPr lvl="1">
                  <a:spcBef>
                    <a:spcPts val="200"/>
                  </a:spcBef>
                </a:pPr>
                <a:r>
                  <a:rPr lang="en-US" sz="1800" dirty="0"/>
                  <a:t>In normal squaring, m</a:t>
                </a:r>
                <a:r>
                  <a:rPr lang="en-US" sz="1800" baseline="-25000" dirty="0"/>
                  <a:t>1</a:t>
                </a:r>
                <a:r>
                  <a:rPr lang="en-US" sz="1800" baseline="30000" dirty="0"/>
                  <a:t>2 </a:t>
                </a:r>
                <a:r>
                  <a:rPr lang="en-US" sz="1800" dirty="0"/>
                  <a:t>will be computed correctly (mod p) but m</a:t>
                </a:r>
                <a:r>
                  <a:rPr lang="en-US" sz="1800" baseline="-25000" dirty="0"/>
                  <a:t>2</a:t>
                </a:r>
                <a:r>
                  <a:rPr lang="en-US" sz="1800" baseline="30000" dirty="0"/>
                  <a:t>2 </a:t>
                </a:r>
                <a:r>
                  <a:rPr lang="en-US" sz="1800" dirty="0"/>
                  <a:t>will be computed incorrectly (mod q).  We get m</a:t>
                </a:r>
                <a:r>
                  <a:rPr lang="en-US" sz="1800" baseline="-25000" dirty="0"/>
                  <a:t>1</a:t>
                </a:r>
                <a:r>
                  <a:rPr lang="en-US" sz="1800" baseline="30000" dirty="0"/>
                  <a:t>d</a:t>
                </a:r>
                <a:r>
                  <a:rPr lang="en-US" sz="1800" dirty="0"/>
                  <a:t>= a</a:t>
                </a:r>
                <a:r>
                  <a:rPr lang="en-US" sz="1800" baseline="-25000" dirty="0"/>
                  <a:t>1</a:t>
                </a:r>
                <a:r>
                  <a:rPr lang="en-US" sz="1800" dirty="0"/>
                  <a:t> (mod p) [correct] and m</a:t>
                </a:r>
                <a:r>
                  <a:rPr lang="en-US" sz="1800" baseline="-25000" dirty="0"/>
                  <a:t>2</a:t>
                </a:r>
                <a:r>
                  <a:rPr lang="en-US" sz="1800" baseline="30000" dirty="0"/>
                  <a:t>d</a:t>
                </a:r>
                <a:r>
                  <a:rPr lang="en-US" sz="1800" dirty="0"/>
                  <a:t>= a</a:t>
                </a:r>
                <a:r>
                  <a:rPr lang="en-US" sz="1800" baseline="-25000" dirty="0"/>
                  <a:t>2</a:t>
                </a:r>
                <a:r>
                  <a:rPr lang="en-US" sz="1800" dirty="0"/>
                  <a:t>’</a:t>
                </a:r>
                <a:r>
                  <a:rPr lang="en-US" sz="1800" dirty="0">
                    <a:latin typeface="Math1Mono"/>
                  </a:rPr>
                  <a:t> </a:t>
                </a:r>
                <a:r>
                  <a:rPr lang="en-US" sz="1800" dirty="0"/>
                  <a:t>(mod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t>.</a:t>
                </a:r>
              </a:p>
              <a:p>
                <a:pPr lvl="1">
                  <a:spcBef>
                    <a:spcPts val="200"/>
                  </a:spcBef>
                </a:pPr>
                <a:r>
                  <a:rPr lang="en-US" sz="1800" dirty="0"/>
                  <a:t>Resulting y’ will be correct (mod p) but wrong (mod q).  </a:t>
                </a:r>
              </a:p>
              <a:p>
                <a:pPr lvl="1">
                  <a:spcBef>
                    <a:spcPts val="200"/>
                  </a:spcBef>
                </a:pPr>
                <a:r>
                  <a:rPr lang="en-US" sz="1800" dirty="0"/>
                  <a:t>Now </a:t>
                </a:r>
                <a14:m>
                  <m:oMath xmlns:m="http://schemas.openxmlformats.org/officeDocument/2006/math">
                    <m:d>
                      <m:dPr>
                        <m:ctrlPr>
                          <a:rPr lang="en-US" sz="1800" b="0" i="0"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t>.  Oops.</a:t>
                </a:r>
                <a:endParaRPr lang="en-US" sz="1800" baseline="30000" dirty="0"/>
              </a:p>
            </p:txBody>
          </p:sp>
        </mc:Choice>
        <mc:Fallback>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594" t="-482" r="-1189"/>
                </a:stretch>
              </a:blipFill>
            </p:spPr>
            <p:txBody>
              <a:bodyPr/>
              <a:lstStyle/>
              <a:p>
                <a:r>
                  <a:rPr lang="en-US">
                    <a:noFill/>
                  </a:rPr>
                  <a:t> </a:t>
                </a:r>
              </a:p>
            </p:txBody>
          </p:sp>
        </mc:Fallback>
      </mc:AlternateContent>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Sealing Symmetric Keys</a:t>
            </a:r>
          </a:p>
        </p:txBody>
      </p:sp>
      <p:sp>
        <p:nvSpPr>
          <p:cNvPr id="23557" name="Rectangle 3"/>
          <p:cNvSpPr>
            <a:spLocks noGrp="1" noChangeArrowheads="1"/>
          </p:cNvSpPr>
          <p:nvPr>
            <p:ph type="body" sz="half" idx="1"/>
          </p:nvPr>
        </p:nvSpPr>
        <p:spPr>
          <a:xfrm>
            <a:off x="457200" y="1524000"/>
            <a:ext cx="8153400" cy="4419600"/>
          </a:xfrm>
        </p:spPr>
        <p:txBody>
          <a:bodyPr/>
          <a:lstStyle/>
          <a:p>
            <a:pPr>
              <a:spcBef>
                <a:spcPts val="200"/>
              </a:spcBef>
            </a:pPr>
            <a:r>
              <a:rPr lang="en-US" sz="2000" dirty="0"/>
              <a:t>I want to send you a confidential document, M (like an email).  I know your public key </a:t>
            </a:r>
            <a:r>
              <a:rPr lang="en-US" sz="2000" dirty="0" err="1"/>
              <a:t>PK</a:t>
            </a:r>
            <a:r>
              <a:rPr lang="en-US" sz="2000" baseline="-25000" dirty="0" err="1"/>
              <a:t>you</a:t>
            </a:r>
            <a:r>
              <a:rPr lang="en-US" sz="2000" dirty="0"/>
              <a:t> (maybe you told it to me, maybe it’s in a directory, maybe someone I trust gave it to me and vouched for it).</a:t>
            </a:r>
          </a:p>
          <a:p>
            <a:pPr>
              <a:spcBef>
                <a:spcPts val="200"/>
              </a:spcBef>
            </a:pPr>
            <a:r>
              <a:rPr lang="en-US" sz="2000" dirty="0"/>
              <a:t>I generate a new symmetric key, K, at random.</a:t>
            </a:r>
            <a:endParaRPr lang="en-US" sz="2000" baseline="-25000" dirty="0"/>
          </a:p>
          <a:p>
            <a:pPr>
              <a:spcBef>
                <a:spcPts val="200"/>
              </a:spcBef>
            </a:pPr>
            <a:r>
              <a:rPr lang="en-US" sz="2000" dirty="0"/>
              <a:t>I encrypt M with CBC-AES using K and transmit to you:</a:t>
            </a:r>
          </a:p>
          <a:p>
            <a:pPr marL="857250" lvl="1" indent="-457200">
              <a:spcBef>
                <a:spcPts val="200"/>
              </a:spcBef>
              <a:buFont typeface="+mj-lt"/>
              <a:buAutoNum type="arabicPeriod"/>
            </a:pPr>
            <a:r>
              <a:rPr lang="en-US" sz="2000" dirty="0"/>
              <a:t>IV</a:t>
            </a:r>
          </a:p>
          <a:p>
            <a:pPr marL="857250" lvl="1" indent="-457200">
              <a:spcBef>
                <a:spcPts val="200"/>
              </a:spcBef>
              <a:buFont typeface="+mj-lt"/>
              <a:buAutoNum type="arabicPeriod"/>
            </a:pPr>
            <a:r>
              <a:rPr lang="en-US" sz="2000" dirty="0"/>
              <a:t>CBC-AES</a:t>
            </a:r>
            <a:r>
              <a:rPr lang="en-US" sz="2000" baseline="-25000" dirty="0"/>
              <a:t>K</a:t>
            </a:r>
            <a:r>
              <a:rPr lang="en-US" sz="2000" dirty="0"/>
              <a:t>(IV,M)</a:t>
            </a:r>
          </a:p>
          <a:p>
            <a:pPr marL="857250" lvl="1" indent="-457200">
              <a:spcBef>
                <a:spcPts val="200"/>
              </a:spcBef>
              <a:buFont typeface="+mj-lt"/>
              <a:buAutoNum type="arabicPeriod"/>
            </a:pPr>
            <a:r>
              <a:rPr lang="en-US" sz="2000" dirty="0"/>
              <a:t>E(</a:t>
            </a:r>
            <a:r>
              <a:rPr lang="en-US" sz="2000" dirty="0" err="1"/>
              <a:t>PK</a:t>
            </a:r>
            <a:r>
              <a:rPr lang="en-US" sz="2000" baseline="-25000" dirty="0" err="1"/>
              <a:t>you</a:t>
            </a:r>
            <a:r>
              <a:rPr lang="en-US" sz="2000" dirty="0"/>
              <a:t>, K)</a:t>
            </a:r>
          </a:p>
          <a:p>
            <a:pPr marL="857250" lvl="1" indent="-457200">
              <a:spcBef>
                <a:spcPts val="200"/>
              </a:spcBef>
              <a:buFont typeface="+mj-lt"/>
              <a:buAutoNum type="arabicPeriod"/>
            </a:pPr>
            <a:r>
              <a:rPr lang="en-US" sz="2000" dirty="0"/>
              <a:t>I may also sign the message so you can be sure it came from me</a:t>
            </a:r>
          </a:p>
          <a:p>
            <a:pPr marL="457200" indent="-457200">
              <a:spcBef>
                <a:spcPts val="200"/>
              </a:spcBef>
            </a:pPr>
            <a:r>
              <a:rPr lang="en-US" sz="2000" dirty="0"/>
              <a:t>This is essentially how S/MIME mail works.</a:t>
            </a:r>
          </a:p>
          <a:p>
            <a:pPr>
              <a:buFontTx/>
              <a:buNone/>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143000"/>
            <a:ext cx="8458200" cy="5181600"/>
          </a:xfrm>
        </p:spPr>
        <p:txBody>
          <a:bodyPr/>
          <a:lstStyle/>
          <a:p>
            <a:pPr>
              <a:lnSpc>
                <a:spcPct val="90000"/>
              </a:lnSpc>
              <a:spcBef>
                <a:spcPts val="200"/>
              </a:spcBef>
            </a:pPr>
            <a:r>
              <a:rPr lang="en-US" sz="2000" dirty="0"/>
              <a:t>p=37, q=41. n=</a:t>
            </a:r>
            <a:r>
              <a:rPr lang="en-US" sz="2000" dirty="0" err="1"/>
              <a:t>pq</a:t>
            </a:r>
            <a:r>
              <a:rPr lang="en-US" sz="2000" dirty="0"/>
              <a:t>=1517.  </a:t>
            </a:r>
            <a:r>
              <a:rPr lang="en-US" sz="2000" dirty="0">
                <a:latin typeface="Math1" pitchFamily="2" charset="2"/>
              </a:rPr>
              <a:t>f</a:t>
            </a:r>
            <a:r>
              <a:rPr lang="en-US" sz="2000" dirty="0"/>
              <a:t>(n) = 36 x 40 = 2</a:t>
            </a:r>
            <a:r>
              <a:rPr lang="en-US" sz="2000" baseline="30000" dirty="0"/>
              <a:t>5</a:t>
            </a:r>
            <a:r>
              <a:rPr lang="en-US" sz="2000" dirty="0"/>
              <a:t> x 3</a:t>
            </a:r>
            <a:r>
              <a:rPr lang="en-US" sz="2000" baseline="30000" dirty="0"/>
              <a:t>2</a:t>
            </a:r>
            <a:r>
              <a:rPr lang="en-US" sz="2000" dirty="0"/>
              <a:t> x 5 = 1440.</a:t>
            </a:r>
          </a:p>
          <a:p>
            <a:pPr>
              <a:lnSpc>
                <a:spcPct val="90000"/>
              </a:lnSpc>
              <a:spcBef>
                <a:spcPts val="200"/>
              </a:spcBef>
            </a:pPr>
            <a:r>
              <a:rPr lang="en-US" sz="2000" dirty="0"/>
              <a:t>Note as before that 10(37)+(-1)41=1.c= </a:t>
            </a:r>
            <a:r>
              <a:rPr lang="en-US" sz="2000" dirty="0">
                <a:latin typeface="Math1Mono" charset="2"/>
                <a:cs typeface="Math1Mono" charset="2"/>
              </a:rPr>
              <a:t>Ö</a:t>
            </a:r>
            <a:r>
              <a:rPr lang="en-US" sz="2000" dirty="0">
                <a:latin typeface="Arial" pitchFamily="34" charset="0"/>
                <a:cs typeface="Arial" pitchFamily="34" charset="0"/>
              </a:rPr>
              <a:t>1517 ~ 38.  We pick m= 39.</a:t>
            </a:r>
          </a:p>
          <a:p>
            <a:pPr>
              <a:lnSpc>
                <a:spcPct val="90000"/>
              </a:lnSpc>
              <a:spcBef>
                <a:spcPts val="200"/>
              </a:spcBef>
            </a:pPr>
            <a:r>
              <a:rPr lang="en-US" sz="2000" dirty="0">
                <a:latin typeface="Arial" pitchFamily="34" charset="0"/>
                <a:cs typeface="Arial" pitchFamily="34" charset="0"/>
              </a:rPr>
              <a:t>Now imagine an RSA scheme with e=7 and the foregoing parameters.</a:t>
            </a:r>
          </a:p>
          <a:p>
            <a:pPr lvl="1">
              <a:lnSpc>
                <a:spcPct val="90000"/>
              </a:lnSpc>
              <a:spcBef>
                <a:spcPts val="200"/>
              </a:spcBef>
            </a:pPr>
            <a:r>
              <a:rPr lang="en-US" sz="1800" dirty="0">
                <a:latin typeface="Arial" pitchFamily="34" charset="0"/>
                <a:cs typeface="Arial" pitchFamily="34" charset="0"/>
              </a:rPr>
              <a:t>3 (1440) +(-617) 7=1, so d= -617=823 (mod 1440).</a:t>
            </a:r>
          </a:p>
          <a:p>
            <a:pPr lvl="1">
              <a:lnSpc>
                <a:spcPct val="90000"/>
              </a:lnSpc>
              <a:spcBef>
                <a:spcPts val="200"/>
              </a:spcBef>
            </a:pPr>
            <a:r>
              <a:rPr lang="en-US" sz="1800" dirty="0">
                <a:latin typeface="Arial" pitchFamily="34" charset="0"/>
                <a:cs typeface="Arial" pitchFamily="34" charset="0"/>
              </a:rPr>
              <a:t>m</a:t>
            </a:r>
            <a:r>
              <a:rPr lang="en-US" sz="1800" baseline="-25000" dirty="0">
                <a:latin typeface="Arial" pitchFamily="34" charset="0"/>
                <a:cs typeface="Arial" pitchFamily="34" charset="0"/>
              </a:rPr>
              <a:t>1</a:t>
            </a:r>
            <a:r>
              <a:rPr lang="en-US" sz="1800" dirty="0">
                <a:latin typeface="Arial" pitchFamily="34" charset="0"/>
                <a:cs typeface="Arial" pitchFamily="34" charset="0"/>
              </a:rPr>
              <a:t>= m (mod 37)=2, m</a:t>
            </a:r>
            <a:r>
              <a:rPr lang="en-US" sz="1800" baseline="-25000" dirty="0">
                <a:latin typeface="Arial" pitchFamily="34" charset="0"/>
                <a:cs typeface="Arial" pitchFamily="34" charset="0"/>
              </a:rPr>
              <a:t>2</a:t>
            </a:r>
            <a:r>
              <a:rPr lang="en-US" sz="1800" dirty="0">
                <a:latin typeface="Arial" pitchFamily="34" charset="0"/>
                <a:cs typeface="Arial" pitchFamily="34" charset="0"/>
              </a:rPr>
              <a:t>= m (mod 41)= 39.</a:t>
            </a:r>
          </a:p>
          <a:p>
            <a:pPr lvl="1">
              <a:lnSpc>
                <a:spcPct val="90000"/>
              </a:lnSpc>
              <a:spcBef>
                <a:spcPts val="200"/>
              </a:spcBef>
            </a:pPr>
            <a:r>
              <a:rPr lang="en-US" sz="1800" dirty="0">
                <a:latin typeface="Arial" pitchFamily="34" charset="0"/>
                <a:cs typeface="Arial" pitchFamily="34" charset="0"/>
              </a:rPr>
              <a:t>d</a:t>
            </a:r>
            <a:r>
              <a:rPr lang="en-US" sz="1800" baseline="-25000" dirty="0">
                <a:latin typeface="Arial" pitchFamily="34" charset="0"/>
                <a:cs typeface="Arial" pitchFamily="34" charset="0"/>
              </a:rPr>
              <a:t>1</a:t>
            </a:r>
            <a:r>
              <a:rPr lang="en-US" sz="1800" dirty="0">
                <a:latin typeface="Arial" pitchFamily="34" charset="0"/>
                <a:cs typeface="Arial" pitchFamily="34" charset="0"/>
              </a:rPr>
              <a:t>= d (mod 36)= 31, d</a:t>
            </a:r>
            <a:r>
              <a:rPr lang="en-US" sz="1800" baseline="-25000" dirty="0">
                <a:latin typeface="Arial" pitchFamily="34" charset="0"/>
                <a:cs typeface="Arial" pitchFamily="34" charset="0"/>
              </a:rPr>
              <a:t>2</a:t>
            </a:r>
            <a:r>
              <a:rPr lang="en-US" sz="1800" dirty="0">
                <a:latin typeface="Arial" pitchFamily="34" charset="0"/>
                <a:cs typeface="Arial" pitchFamily="34" charset="0"/>
              </a:rPr>
              <a:t>= d (mod 40)= 23.</a:t>
            </a:r>
          </a:p>
          <a:p>
            <a:pPr lvl="1">
              <a:lnSpc>
                <a:spcPct val="90000"/>
              </a:lnSpc>
              <a:spcBef>
                <a:spcPts val="200"/>
              </a:spcBef>
            </a:pPr>
            <a:r>
              <a:rPr lang="en-US" sz="1800" dirty="0">
                <a:latin typeface="Arial" pitchFamily="34" charset="0"/>
                <a:cs typeface="Arial" pitchFamily="34" charset="0"/>
              </a:rPr>
              <a:t>2</a:t>
            </a:r>
            <a:r>
              <a:rPr lang="en-US" sz="1800" baseline="30000" dirty="0">
                <a:latin typeface="Arial" pitchFamily="34" charset="0"/>
                <a:cs typeface="Arial" pitchFamily="34" charset="0"/>
              </a:rPr>
              <a:t>31</a:t>
            </a:r>
            <a:r>
              <a:rPr lang="en-US" sz="1800" dirty="0">
                <a:latin typeface="Arial" pitchFamily="34" charset="0"/>
                <a:cs typeface="Arial" pitchFamily="34" charset="0"/>
              </a:rPr>
              <a:t>=22 (mod 37), 39</a:t>
            </a:r>
            <a:r>
              <a:rPr lang="en-US" sz="1800" baseline="30000" dirty="0">
                <a:latin typeface="Arial" pitchFamily="34" charset="0"/>
                <a:cs typeface="Arial" pitchFamily="34" charset="0"/>
              </a:rPr>
              <a:t>23</a:t>
            </a:r>
            <a:r>
              <a:rPr lang="en-US" sz="1800" dirty="0">
                <a:latin typeface="Arial" pitchFamily="34" charset="0"/>
                <a:cs typeface="Arial" pitchFamily="34" charset="0"/>
              </a:rPr>
              <a:t>= 33 (mod 41).  </a:t>
            </a:r>
          </a:p>
          <a:p>
            <a:pPr lvl="1">
              <a:lnSpc>
                <a:spcPct val="90000"/>
              </a:lnSpc>
              <a:spcBef>
                <a:spcPts val="200"/>
              </a:spcBef>
            </a:pPr>
            <a:r>
              <a:rPr lang="en-US" sz="1800" dirty="0">
                <a:latin typeface="Arial" pitchFamily="34" charset="0"/>
                <a:cs typeface="Arial" pitchFamily="34" charset="0"/>
              </a:rPr>
              <a:t>By the CRT, y=m</a:t>
            </a:r>
            <a:r>
              <a:rPr lang="en-US" sz="1800" baseline="30000" dirty="0">
                <a:latin typeface="Arial" pitchFamily="34" charset="0"/>
                <a:cs typeface="Arial" pitchFamily="34" charset="0"/>
              </a:rPr>
              <a:t>d</a:t>
            </a:r>
            <a:r>
              <a:rPr lang="en-US" sz="1800" dirty="0">
                <a:latin typeface="Arial" pitchFamily="34" charset="0"/>
                <a:cs typeface="Arial" pitchFamily="34" charset="0"/>
              </a:rPr>
              <a:t> (mod n)= (10)(37)(33)+(-9)(41)22= 1058.  We confirm 1058</a:t>
            </a:r>
            <a:r>
              <a:rPr lang="en-US" sz="1800" baseline="30000" dirty="0">
                <a:latin typeface="Arial" pitchFamily="34" charset="0"/>
                <a:cs typeface="Arial" pitchFamily="34" charset="0"/>
              </a:rPr>
              <a:t>7</a:t>
            </a:r>
            <a:r>
              <a:rPr lang="en-US" sz="1800" dirty="0">
                <a:latin typeface="Arial" pitchFamily="34" charset="0"/>
                <a:cs typeface="Arial" pitchFamily="34" charset="0"/>
              </a:rPr>
              <a:t>= 39 (mod n).</a:t>
            </a:r>
          </a:p>
          <a:p>
            <a:pPr>
              <a:lnSpc>
                <a:spcPct val="90000"/>
              </a:lnSpc>
              <a:spcBef>
                <a:spcPts val="200"/>
              </a:spcBef>
            </a:pPr>
            <a:r>
              <a:rPr lang="en-US" sz="2000" dirty="0">
                <a:latin typeface="Arial" pitchFamily="34" charset="0"/>
                <a:cs typeface="Arial" pitchFamily="34" charset="0"/>
              </a:rPr>
              <a:t>Now suppose w=3, 39= 4 x 8 + 7 and suppose the error in the computer is that it thinks 4 x 7 = 26.</a:t>
            </a:r>
          </a:p>
          <a:p>
            <a:pPr lvl="1">
              <a:lnSpc>
                <a:spcPct val="90000"/>
              </a:lnSpc>
              <a:spcBef>
                <a:spcPts val="200"/>
              </a:spcBef>
            </a:pPr>
            <a:r>
              <a:rPr lang="en-US" sz="1800" dirty="0">
                <a:latin typeface="Arial" pitchFamily="34" charset="0"/>
                <a:cs typeface="Arial" pitchFamily="34" charset="0"/>
              </a:rPr>
              <a:t>Computing m</a:t>
            </a:r>
            <a:r>
              <a:rPr lang="en-US" sz="1800" baseline="-25000" dirty="0">
                <a:latin typeface="Arial" pitchFamily="34" charset="0"/>
                <a:cs typeface="Arial" pitchFamily="34" charset="0"/>
              </a:rPr>
              <a:t>2</a:t>
            </a:r>
            <a:r>
              <a:rPr lang="en-US" sz="1800" baseline="30000" dirty="0">
                <a:latin typeface="Arial" pitchFamily="34" charset="0"/>
                <a:cs typeface="Arial" pitchFamily="34" charset="0"/>
              </a:rPr>
              <a:t>2</a:t>
            </a:r>
            <a:r>
              <a:rPr lang="en-US" sz="1800" dirty="0">
                <a:latin typeface="Arial" pitchFamily="34" charset="0"/>
                <a:cs typeface="Arial" pitchFamily="34" charset="0"/>
              </a:rPr>
              <a:t> (mod 41) we get 13 instead of the correct answer, 4. </a:t>
            </a:r>
          </a:p>
          <a:p>
            <a:pPr lvl="1">
              <a:lnSpc>
                <a:spcPct val="90000"/>
              </a:lnSpc>
              <a:spcBef>
                <a:spcPts val="200"/>
              </a:spcBef>
            </a:pPr>
            <a:r>
              <a:rPr lang="en-US" sz="1800" dirty="0">
                <a:latin typeface="Arial" pitchFamily="34" charset="0"/>
                <a:cs typeface="Arial" pitchFamily="34" charset="0"/>
              </a:rPr>
              <a:t>Using the usual exponentiation procedure, we would compute 39</a:t>
            </a:r>
            <a:r>
              <a:rPr lang="en-US" sz="1800" baseline="30000" dirty="0">
                <a:latin typeface="Arial" pitchFamily="34" charset="0"/>
                <a:cs typeface="Arial" pitchFamily="34" charset="0"/>
              </a:rPr>
              <a:t>23</a:t>
            </a:r>
            <a:r>
              <a:rPr lang="en-US" sz="1800" dirty="0">
                <a:latin typeface="Arial" pitchFamily="34" charset="0"/>
                <a:cs typeface="Arial" pitchFamily="34" charset="0"/>
              </a:rPr>
              <a:t> (mod 41) =12 (wrong!) and y’= (10)(37)(12)+(-9)(41)22 =873.  873</a:t>
            </a:r>
            <a:r>
              <a:rPr lang="en-US" sz="1800" baseline="30000" dirty="0">
                <a:latin typeface="Arial" pitchFamily="34" charset="0"/>
                <a:cs typeface="Arial" pitchFamily="34" charset="0"/>
              </a:rPr>
              <a:t>7</a:t>
            </a:r>
            <a:r>
              <a:rPr lang="en-US" sz="1800" dirty="0">
                <a:latin typeface="Arial" pitchFamily="34" charset="0"/>
                <a:cs typeface="Arial" pitchFamily="34" charset="0"/>
              </a:rPr>
              <a:t> (mod n)=1334.</a:t>
            </a:r>
          </a:p>
          <a:p>
            <a:pPr lvl="1">
              <a:lnSpc>
                <a:spcPct val="90000"/>
              </a:lnSpc>
              <a:spcBef>
                <a:spcPts val="200"/>
              </a:spcBef>
            </a:pPr>
            <a:r>
              <a:rPr lang="en-US" sz="1800" dirty="0">
                <a:latin typeface="Arial" pitchFamily="34" charset="0"/>
                <a:cs typeface="Arial"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
        <p:nvSpPr>
          <p:cNvPr id="6" name="Date Placeholder 3"/>
          <p:cNvSpPr>
            <a:spLocks noGrp="1"/>
          </p:cNvSpPr>
          <p:nvPr>
            <p:ph type="dt" sz="quarter" idx="10"/>
          </p:nvPr>
        </p:nvSpPr>
        <p:spPr>
          <a:xfrm>
            <a:off x="685800" y="6248400"/>
            <a:ext cx="1905000" cy="457200"/>
          </a:xfrm>
          <a:noFill/>
        </p:spPr>
        <p:txBody>
          <a:bodyPr/>
          <a:lstStyle/>
          <a:p>
            <a:r>
              <a:rPr lang="en-US" dirty="0"/>
              <a:t>JLM 20101208</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295400"/>
            <a:ext cx="8382000" cy="4495800"/>
          </a:xfrm>
        </p:spPr>
        <p:txBody>
          <a:bodyPr/>
          <a:lstStyle/>
          <a:p>
            <a:pPr>
              <a:lnSpc>
                <a:spcPct val="90000"/>
              </a:lnSpc>
              <a:spcBef>
                <a:spcPts val="200"/>
              </a:spcBef>
              <a:buFont typeface="Wingdings" pitchFamily="2" charset="2"/>
              <a:buNone/>
            </a:pPr>
            <a:r>
              <a:rPr lang="en-US" sz="2400" dirty="0">
                <a:latin typeface="Arial" pitchFamily="34" charset="0"/>
                <a:cs typeface="Arial" pitchFamily="34" charset="0"/>
              </a:rPr>
              <a:t>	</a:t>
            </a:r>
            <a:r>
              <a:rPr lang="en-US" sz="2000" dirty="0">
                <a:latin typeface="Courier New" pitchFamily="49" charset="0"/>
                <a:cs typeface="Courier New" pitchFamily="49" charset="0"/>
              </a:rPr>
              <a:t>// Compute y = </a:t>
            </a:r>
            <a:r>
              <a:rPr lang="en-US" sz="2000" dirty="0" err="1">
                <a:latin typeface="Courier New" pitchFamily="49" charset="0"/>
                <a:cs typeface="Courier New" pitchFamily="49" charset="0"/>
              </a:rPr>
              <a:t>x</a:t>
            </a:r>
            <a:r>
              <a:rPr lang="en-US" sz="2000" baseline="30000" dirty="0" err="1">
                <a:latin typeface="Courier New" pitchFamily="49" charset="0"/>
                <a:cs typeface="Courier New" pitchFamily="49" charset="0"/>
              </a:rPr>
              <a:t>d</a:t>
            </a:r>
            <a:r>
              <a:rPr lang="en-US" sz="2000" dirty="0">
                <a:latin typeface="Courier New" pitchFamily="49" charset="0"/>
                <a:cs typeface="Courier New" pitchFamily="49" charset="0"/>
              </a:rPr>
              <a:t> (mod N)</a:t>
            </a:r>
          </a:p>
          <a:p>
            <a:pPr>
              <a:lnSpc>
                <a:spcPct val="90000"/>
              </a:lnSpc>
              <a:spcBef>
                <a:spcPts val="200"/>
              </a:spcBef>
              <a:buFont typeface="Wingdings" pitchFamily="2" charset="2"/>
              <a:buNone/>
            </a:pPr>
            <a:r>
              <a:rPr lang="en-US" sz="2000" dirty="0">
                <a:latin typeface="Courier New" pitchFamily="49" charset="0"/>
                <a:cs typeface="Courier New" pitchFamily="49" charset="0"/>
              </a:rPr>
              <a:t>	// where, in binary, d = (d</a:t>
            </a:r>
            <a:r>
              <a:rPr lang="en-US" sz="2000" baseline="-25000" dirty="0">
                <a:latin typeface="Courier New" pitchFamily="49" charset="0"/>
                <a:cs typeface="Courier New" pitchFamily="49" charset="0"/>
              </a:rPr>
              <a:t>0</a:t>
            </a:r>
            <a:r>
              <a:rPr lang="en-US" sz="2000" dirty="0">
                <a:latin typeface="Courier New" pitchFamily="49" charset="0"/>
                <a:cs typeface="Courier New" pitchFamily="49" charset="0"/>
              </a:rPr>
              <a:t>,d</a:t>
            </a:r>
            <a:r>
              <a:rPr lang="en-US" sz="2000" baseline="-25000" dirty="0">
                <a:latin typeface="Courier New" pitchFamily="49" charset="0"/>
                <a:cs typeface="Courier New" pitchFamily="49" charset="0"/>
              </a:rPr>
              <a:t>1</a:t>
            </a:r>
            <a:r>
              <a:rPr lang="en-US" sz="2000" dirty="0">
                <a:latin typeface="Courier New" pitchFamily="49" charset="0"/>
                <a:cs typeface="Courier New" pitchFamily="49" charset="0"/>
              </a:rPr>
              <a:t>,d</a:t>
            </a:r>
            <a:r>
              <a:rPr lang="en-US" sz="2000" baseline="-25000" dirty="0">
                <a:latin typeface="Courier New" pitchFamily="49" charset="0"/>
                <a:cs typeface="Courier New" pitchFamily="49" charset="0"/>
              </a:rPr>
              <a:t>2</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d</a:t>
            </a:r>
            <a:r>
              <a:rPr lang="en-US" sz="2000" baseline="-25000" dirty="0" err="1">
                <a:latin typeface="Courier New" pitchFamily="49" charset="0"/>
                <a:cs typeface="Courier New" pitchFamily="49" charset="0"/>
              </a:rPr>
              <a:t>n</a:t>
            </a:r>
            <a:r>
              <a:rPr lang="en-US" sz="2000" dirty="0">
                <a:latin typeface="Courier New" pitchFamily="49" charset="0"/>
                <a:cs typeface="Courier New" pitchFamily="49" charset="0"/>
              </a:rPr>
              <a:t>) with d</a:t>
            </a:r>
            <a:r>
              <a:rPr lang="en-US" sz="2000" baseline="-25000" dirty="0">
                <a:latin typeface="Courier New" pitchFamily="49" charset="0"/>
                <a:cs typeface="Courier New" pitchFamily="49" charset="0"/>
              </a:rPr>
              <a:t>0</a:t>
            </a:r>
            <a:r>
              <a:rPr lang="en-US" sz="2000" dirty="0">
                <a:latin typeface="Courier New" pitchFamily="49" charset="0"/>
                <a:cs typeface="Courier New" pitchFamily="49" charset="0"/>
              </a:rPr>
              <a:t> = 1</a:t>
            </a:r>
          </a:p>
          <a:p>
            <a:pPr>
              <a:lnSpc>
                <a:spcPct val="90000"/>
              </a:lnSpc>
              <a:spcBef>
                <a:spcPts val="200"/>
              </a:spcBef>
              <a:buFont typeface="Wingdings" pitchFamily="2" charset="2"/>
              <a:buNone/>
            </a:pPr>
            <a:r>
              <a:rPr lang="en-US" sz="2000" dirty="0">
                <a:latin typeface="Courier New" pitchFamily="49" charset="0"/>
                <a:cs typeface="Courier New" pitchFamily="49" charset="0"/>
              </a:rPr>
              <a:t>	s = x	</a:t>
            </a:r>
          </a:p>
          <a:p>
            <a:pPr>
              <a:lnSpc>
                <a:spcPct val="90000"/>
              </a:lnSpc>
              <a:spcBef>
                <a:spcPts val="200"/>
              </a:spcBef>
              <a:buFont typeface="Wingdings" pitchFamily="2" charset="2"/>
              <a:buNone/>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2000" dirty="0">
                <a:latin typeface="Courier New" pitchFamily="49" charset="0"/>
                <a:cs typeface="Courier New" pitchFamily="49" charset="0"/>
              </a:rPr>
              <a:t>	     s = s</a:t>
            </a:r>
            <a:r>
              <a:rPr lang="en-US" sz="2000" baseline="30000" dirty="0">
                <a:latin typeface="Courier New" pitchFamily="49" charset="0"/>
                <a:cs typeface="Courier New" pitchFamily="49" charset="0"/>
              </a:rPr>
              <a:t>2</a:t>
            </a:r>
            <a:r>
              <a:rPr lang="en-US" sz="2000" dirty="0">
                <a:latin typeface="Courier New" pitchFamily="49" charset="0"/>
                <a:cs typeface="Courier New" pitchFamily="49" charset="0"/>
              </a:rPr>
              <a:t> (mod N)</a:t>
            </a:r>
          </a:p>
          <a:p>
            <a:pPr>
              <a:lnSpc>
                <a:spcPct val="90000"/>
              </a:lnSpc>
              <a:spcBef>
                <a:spcPts val="200"/>
              </a:spcBef>
              <a:buFont typeface="Wingdings" pitchFamily="2" charset="2"/>
              <a:buNone/>
            </a:pPr>
            <a:r>
              <a:rPr lang="en-US" sz="2000" dirty="0">
                <a:latin typeface="Courier New" pitchFamily="49" charset="0"/>
                <a:cs typeface="Courier New" pitchFamily="49" charset="0"/>
              </a:rPr>
              <a:t>	     if d</a:t>
            </a:r>
            <a:r>
              <a:rPr lang="en-US" sz="2000" baseline="-25000" dirty="0">
                <a:latin typeface="Courier New" pitchFamily="49" charset="0"/>
                <a:cs typeface="Courier New" pitchFamily="49" charset="0"/>
              </a:rPr>
              <a:t>i</a:t>
            </a:r>
            <a:r>
              <a:rPr lang="en-US" sz="20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2000" dirty="0">
                <a:latin typeface="Courier New" pitchFamily="49" charset="0"/>
                <a:cs typeface="Courier New" pitchFamily="49" charset="0"/>
              </a:rPr>
              <a:t>	          s = </a:t>
            </a:r>
            <a:r>
              <a:rPr lang="en-US" sz="2000" dirty="0" err="1">
                <a:latin typeface="Courier New" pitchFamily="49" charset="0"/>
                <a:cs typeface="Courier New" pitchFamily="49" charset="0"/>
              </a:rPr>
              <a:t>s</a:t>
            </a:r>
            <a:r>
              <a:rPr lang="en-US" sz="2000" dirty="0" err="1">
                <a:latin typeface="Courier New" pitchFamily="49" charset="0"/>
                <a:cs typeface="Courier New" pitchFamily="49" charset="0"/>
                <a:sym typeface="Symbol" pitchFamily="18" charset="2"/>
              </a:rPr>
              <a:t></a:t>
            </a:r>
            <a:r>
              <a:rPr lang="en-US" sz="2000" dirty="0" err="1">
                <a:latin typeface="Courier New" pitchFamily="49" charset="0"/>
                <a:cs typeface="Courier New" pitchFamily="49" charset="0"/>
              </a:rPr>
              <a:t>x</a:t>
            </a:r>
            <a:r>
              <a:rPr lang="en-US" sz="2000" dirty="0">
                <a:latin typeface="Courier New" pitchFamily="49" charset="0"/>
                <a:cs typeface="Courier New" pitchFamily="49" charset="0"/>
              </a:rPr>
              <a:t> (mod N)</a:t>
            </a:r>
          </a:p>
          <a:p>
            <a:pPr>
              <a:lnSpc>
                <a:spcPct val="90000"/>
              </a:lnSpc>
              <a:spcBef>
                <a:spcPts val="200"/>
              </a:spcBef>
              <a:buFont typeface="Wingdings" pitchFamily="2" charset="2"/>
              <a:buNone/>
            </a:pPr>
            <a:r>
              <a:rPr lang="en-US" sz="20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2000" dirty="0">
                <a:latin typeface="Courier New" pitchFamily="49" charset="0"/>
                <a:cs typeface="Courier New" pitchFamily="49" charset="0"/>
              </a:rPr>
              <a:t>	next </a:t>
            </a:r>
            <a:r>
              <a:rPr lang="en-US" sz="2000" dirty="0" err="1">
                <a:latin typeface="Courier New" pitchFamily="49" charset="0"/>
                <a:cs typeface="Courier New" pitchFamily="49" charset="0"/>
              </a:rPr>
              <a:t>i</a:t>
            </a:r>
            <a:endParaRPr lang="en-US" sz="2000" dirty="0">
              <a:latin typeface="Courier New" pitchFamily="49" charset="0"/>
              <a:cs typeface="Courier New" pitchFamily="49" charset="0"/>
            </a:endParaRPr>
          </a:p>
          <a:p>
            <a:pPr>
              <a:lnSpc>
                <a:spcPct val="90000"/>
              </a:lnSpc>
              <a:spcBef>
                <a:spcPts val="200"/>
              </a:spcBef>
              <a:buFont typeface="Wingdings" pitchFamily="2" charset="2"/>
              <a:buNone/>
            </a:pPr>
            <a:r>
              <a:rPr lang="en-US" sz="2000" dirty="0">
                <a:latin typeface="Courier New" pitchFamily="49" charset="0"/>
                <a:cs typeface="Courier New" pitchFamily="49" charset="0"/>
              </a:rPr>
              <a:t>	return s</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295400"/>
            <a:ext cx="8153400" cy="4191000"/>
          </a:xfrm>
        </p:spPr>
        <p:txBody>
          <a:bodyPr/>
          <a:lstStyle/>
          <a:p>
            <a:r>
              <a:rPr lang="en-US" sz="2000" dirty="0"/>
              <a:t>Attack on repeated squaring</a:t>
            </a:r>
          </a:p>
          <a:p>
            <a:pPr lvl="1"/>
            <a:r>
              <a:rPr lang="en-US" sz="2000" dirty="0"/>
              <a:t>Does not work if CRT or Montgomery used</a:t>
            </a:r>
          </a:p>
          <a:p>
            <a:pPr lvl="1"/>
            <a:r>
              <a:rPr lang="en-US" sz="2000" dirty="0"/>
              <a:t>In most applications, CRT and Montgomery multiplication are used</a:t>
            </a:r>
          </a:p>
          <a:p>
            <a:r>
              <a:rPr lang="en-US" sz="2000" dirty="0"/>
              <a:t>This attack originally designed for smartcards </a:t>
            </a:r>
          </a:p>
          <a:p>
            <a:r>
              <a:rPr lang="en-US" sz="2000" dirty="0"/>
              <a:t>Can be generalized (differential power analysis)</a:t>
            </a:r>
          </a:p>
          <a:p>
            <a:r>
              <a:rPr lang="en-US" sz="2000" dirty="0"/>
              <a:t>Recover private key bits one (or a few) at a time</a:t>
            </a:r>
          </a:p>
          <a:p>
            <a:pPr lvl="1"/>
            <a:r>
              <a:rPr lang="en-US" sz="2000" dirty="0"/>
              <a:t>Private key: d = d</a:t>
            </a:r>
            <a:r>
              <a:rPr lang="en-US" sz="2000" baseline="-25000" dirty="0"/>
              <a:t>0</a:t>
            </a:r>
            <a:r>
              <a:rPr lang="en-US" sz="2000" dirty="0"/>
              <a:t>, d</a:t>
            </a:r>
            <a:r>
              <a:rPr lang="en-US" sz="2000" baseline="-25000" dirty="0"/>
              <a:t>1</a:t>
            </a:r>
            <a:r>
              <a:rPr lang="en-US" sz="2000" dirty="0"/>
              <a:t>,…, </a:t>
            </a:r>
            <a:r>
              <a:rPr lang="en-US" sz="2000" dirty="0" err="1"/>
              <a:t>d</a:t>
            </a:r>
            <a:r>
              <a:rPr lang="en-US" sz="2000" baseline="-25000" dirty="0" err="1"/>
              <a:t>n</a:t>
            </a:r>
            <a:r>
              <a:rPr lang="en-US" sz="2000" dirty="0"/>
              <a:t> with d</a:t>
            </a:r>
            <a:r>
              <a:rPr lang="en-US" sz="2000" baseline="-25000" dirty="0"/>
              <a:t>0</a:t>
            </a:r>
            <a:r>
              <a:rPr lang="en-US" sz="2000" dirty="0"/>
              <a:t> = 1</a:t>
            </a:r>
          </a:p>
          <a:p>
            <a:pPr lvl="1"/>
            <a:r>
              <a:rPr lang="en-US" sz="2000" dirty="0"/>
              <a:t>Recover bits in order, d</a:t>
            </a:r>
            <a:r>
              <a:rPr lang="en-US" sz="2000" baseline="-25000" dirty="0"/>
              <a:t>1</a:t>
            </a:r>
            <a:r>
              <a:rPr lang="en-US" sz="2000" dirty="0"/>
              <a:t>, d</a:t>
            </a:r>
            <a:r>
              <a:rPr lang="en-US" sz="2000" baseline="-25000" dirty="0"/>
              <a:t>2</a:t>
            </a:r>
            <a:r>
              <a:rPr lang="en-US" sz="2000" dirty="0"/>
              <a:t>, d</a:t>
            </a:r>
            <a:r>
              <a:rPr lang="en-US" sz="2000" baseline="-25000" dirty="0"/>
              <a:t>3</a:t>
            </a:r>
            <a:r>
              <a:rPr lang="en-US" sz="2000" dirty="0"/>
              <a:t>,…</a:t>
            </a:r>
          </a:p>
          <a:p>
            <a:endParaRPr lang="en-US" sz="2400" dirty="0"/>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
        <p:nvSpPr>
          <p:cNvPr id="6" name="TextBox 5"/>
          <p:cNvSpPr txBox="1"/>
          <p:nvPr/>
        </p:nvSpPr>
        <p:spPr>
          <a:xfrm>
            <a:off x="3810000" y="57120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304800" y="1676400"/>
            <a:ext cx="8610600" cy="3352800"/>
          </a:xfrm>
        </p:spPr>
        <p:txBody>
          <a:bodyPr/>
          <a:lstStyle/>
          <a:p>
            <a:r>
              <a:rPr lang="en-US" sz="2000" dirty="0">
                <a:latin typeface="Arial" pitchFamily="34" charset="0"/>
                <a:cs typeface="Arial" pitchFamily="34" charset="0"/>
              </a:rPr>
              <a:t>Suppose bits d</a:t>
            </a:r>
            <a:r>
              <a:rPr lang="en-US" sz="2000" baseline="-25000" dirty="0">
                <a:latin typeface="Arial" pitchFamily="34" charset="0"/>
                <a:cs typeface="Arial" pitchFamily="34" charset="0"/>
              </a:rPr>
              <a:t>0</a:t>
            </a:r>
            <a:r>
              <a:rPr lang="en-US" sz="2000" dirty="0">
                <a:latin typeface="Arial" pitchFamily="34" charset="0"/>
                <a:cs typeface="Arial" pitchFamily="34" charset="0"/>
              </a:rPr>
              <a:t>, d</a:t>
            </a:r>
            <a:r>
              <a:rPr lang="en-US" sz="2000" baseline="-25000" dirty="0">
                <a:latin typeface="Arial" pitchFamily="34" charset="0"/>
                <a:cs typeface="Arial" pitchFamily="34" charset="0"/>
              </a:rPr>
              <a:t>1</a:t>
            </a:r>
            <a:r>
              <a:rPr lang="en-US" sz="2000" dirty="0">
                <a:latin typeface="Arial" pitchFamily="34" charset="0"/>
                <a:cs typeface="Arial" pitchFamily="34" charset="0"/>
              </a:rPr>
              <a:t>,…, d</a:t>
            </a:r>
            <a:r>
              <a:rPr lang="en-US" sz="2000" baseline="-25000" dirty="0">
                <a:latin typeface="Arial" pitchFamily="34" charset="0"/>
                <a:cs typeface="Arial" pitchFamily="34" charset="0"/>
              </a:rPr>
              <a:t>k</a:t>
            </a:r>
            <a:r>
              <a:rPr lang="en-US" sz="2000" baseline="-25000" dirty="0">
                <a:latin typeface="Arial" pitchFamily="34" charset="0"/>
                <a:cs typeface="Arial" pitchFamily="34" charset="0"/>
                <a:sym typeface="Symbol" pitchFamily="18" charset="2"/>
              </a:rPr>
              <a:t></a:t>
            </a:r>
            <a:r>
              <a:rPr lang="en-US" sz="2000" baseline="-25000" dirty="0">
                <a:latin typeface="Arial" pitchFamily="34" charset="0"/>
                <a:cs typeface="Arial" pitchFamily="34" charset="0"/>
              </a:rPr>
              <a:t>1</a:t>
            </a:r>
            <a:r>
              <a:rPr lang="en-US" sz="2000" dirty="0">
                <a:latin typeface="Arial" pitchFamily="34" charset="0"/>
                <a:cs typeface="Arial" pitchFamily="34" charset="0"/>
              </a:rPr>
              <a:t>, are known</a:t>
            </a:r>
          </a:p>
          <a:p>
            <a:r>
              <a:rPr lang="en-US" sz="2000" dirty="0">
                <a:latin typeface="Arial" pitchFamily="34" charset="0"/>
                <a:cs typeface="Arial" pitchFamily="34" charset="0"/>
              </a:rPr>
              <a:t>We want to determine bit d</a:t>
            </a:r>
            <a:r>
              <a:rPr lang="en-US" sz="2000" baseline="-25000" dirty="0">
                <a:latin typeface="Arial" pitchFamily="34" charset="0"/>
                <a:cs typeface="Arial" pitchFamily="34" charset="0"/>
              </a:rPr>
              <a:t>k</a:t>
            </a:r>
            <a:r>
              <a:rPr lang="en-US" sz="2000" dirty="0">
                <a:latin typeface="Arial" pitchFamily="34" charset="0"/>
                <a:cs typeface="Arial" pitchFamily="34" charset="0"/>
              </a:rPr>
              <a:t> </a:t>
            </a:r>
          </a:p>
          <a:p>
            <a:r>
              <a:rPr lang="en-US" sz="2000" dirty="0">
                <a:latin typeface="Arial" pitchFamily="34" charset="0"/>
                <a:cs typeface="Arial" pitchFamily="34" charset="0"/>
              </a:rPr>
              <a:t>Randomly select </a:t>
            </a:r>
            <a:r>
              <a:rPr lang="en-US" sz="2000" dirty="0" err="1">
                <a:latin typeface="Arial" pitchFamily="34" charset="0"/>
                <a:cs typeface="Arial" pitchFamily="34" charset="0"/>
              </a:rPr>
              <a:t>C</a:t>
            </a:r>
            <a:r>
              <a:rPr lang="en-US" sz="2000" baseline="-25000" dirty="0" err="1">
                <a:latin typeface="Arial" pitchFamily="34" charset="0"/>
                <a:cs typeface="Arial" pitchFamily="34" charset="0"/>
              </a:rPr>
              <a:t>j</a:t>
            </a:r>
            <a:r>
              <a:rPr lang="en-US" sz="2000" baseline="-25000" dirty="0">
                <a:latin typeface="Arial" pitchFamily="34" charset="0"/>
                <a:cs typeface="Arial" pitchFamily="34" charset="0"/>
              </a:rPr>
              <a:t> </a:t>
            </a:r>
            <a:r>
              <a:rPr lang="en-US" sz="2000" dirty="0">
                <a:latin typeface="Arial" pitchFamily="34" charset="0"/>
                <a:cs typeface="Arial" pitchFamily="34" charset="0"/>
              </a:rPr>
              <a:t>for j=0,1,…,m-1, obtain timings T(</a:t>
            </a:r>
            <a:r>
              <a:rPr lang="en-US" sz="2000" dirty="0" err="1">
                <a:latin typeface="Arial" pitchFamily="34" charset="0"/>
                <a:cs typeface="Arial" pitchFamily="34" charset="0"/>
              </a:rPr>
              <a:t>C</a:t>
            </a:r>
            <a:r>
              <a:rPr lang="en-US" sz="2000" baseline="-25000" dirty="0" err="1">
                <a:latin typeface="Arial" pitchFamily="34" charset="0"/>
                <a:cs typeface="Arial" pitchFamily="34" charset="0"/>
              </a:rPr>
              <a:t>j</a:t>
            </a:r>
            <a:r>
              <a:rPr lang="en-US" sz="2000" dirty="0">
                <a:latin typeface="Arial" pitchFamily="34" charset="0"/>
                <a:cs typeface="Arial" pitchFamily="34" charset="0"/>
              </a:rPr>
              <a:t>) for </a:t>
            </a:r>
            <a:r>
              <a:rPr lang="en-US" sz="2000" dirty="0" err="1">
                <a:latin typeface="Arial" pitchFamily="34" charset="0"/>
                <a:cs typeface="Arial" pitchFamily="34" charset="0"/>
              </a:rPr>
              <a:t>C</a:t>
            </a:r>
            <a:r>
              <a:rPr lang="en-US" sz="2000" baseline="-25000" dirty="0" err="1">
                <a:latin typeface="Arial" pitchFamily="34" charset="0"/>
                <a:cs typeface="Arial" pitchFamily="34" charset="0"/>
              </a:rPr>
              <a:t>j</a:t>
            </a:r>
            <a:r>
              <a:rPr lang="en-US" sz="2000" baseline="30000" dirty="0" err="1">
                <a:latin typeface="Arial" pitchFamily="34" charset="0"/>
                <a:cs typeface="Arial" pitchFamily="34" charset="0"/>
              </a:rPr>
              <a:t>d</a:t>
            </a:r>
            <a:r>
              <a:rPr lang="en-US" sz="2000" dirty="0">
                <a:latin typeface="Arial" pitchFamily="34" charset="0"/>
                <a:cs typeface="Arial" pitchFamily="34" charset="0"/>
              </a:rPr>
              <a:t> (mod N)</a:t>
            </a:r>
          </a:p>
          <a:p>
            <a:r>
              <a:rPr lang="en-US" sz="2000" dirty="0">
                <a:latin typeface="Arial" pitchFamily="34" charset="0"/>
                <a:cs typeface="Arial" pitchFamily="34" charset="0"/>
              </a:rPr>
              <a:t>For each </a:t>
            </a:r>
            <a:r>
              <a:rPr lang="en-US" sz="2000" dirty="0" err="1">
                <a:latin typeface="Arial" pitchFamily="34" charset="0"/>
                <a:cs typeface="Arial" pitchFamily="34" charset="0"/>
              </a:rPr>
              <a:t>C</a:t>
            </a:r>
            <a:r>
              <a:rPr lang="en-US" sz="2000" baseline="-25000" dirty="0" err="1">
                <a:latin typeface="Arial" pitchFamily="34" charset="0"/>
                <a:cs typeface="Arial" pitchFamily="34" charset="0"/>
              </a:rPr>
              <a:t>j</a:t>
            </a:r>
            <a:r>
              <a:rPr lang="en-US" sz="2000" dirty="0">
                <a:latin typeface="Arial" pitchFamily="34" charset="0"/>
                <a:cs typeface="Arial" pitchFamily="34" charset="0"/>
              </a:rPr>
              <a:t> emulate steps </a:t>
            </a:r>
            <a:r>
              <a:rPr lang="en-US" sz="2000" dirty="0" err="1">
                <a:latin typeface="Arial" pitchFamily="34" charset="0"/>
                <a:cs typeface="Arial" pitchFamily="34" charset="0"/>
              </a:rPr>
              <a:t>i</a:t>
            </a:r>
            <a:r>
              <a:rPr lang="en-US" sz="2000" dirty="0">
                <a:latin typeface="Arial" pitchFamily="34" charset="0"/>
                <a:cs typeface="Arial" pitchFamily="34" charset="0"/>
              </a:rPr>
              <a:t>=1,2,…,k-1 of repeated squaring</a:t>
            </a:r>
          </a:p>
          <a:p>
            <a:r>
              <a:rPr lang="en-US" sz="2000" dirty="0">
                <a:latin typeface="Arial" pitchFamily="34" charset="0"/>
                <a:cs typeface="Arial" pitchFamily="34" charset="0"/>
              </a:rPr>
              <a:t>At step k, emulate d</a:t>
            </a:r>
            <a:r>
              <a:rPr lang="en-US" sz="2000" baseline="-25000" dirty="0">
                <a:latin typeface="Arial" pitchFamily="34" charset="0"/>
                <a:cs typeface="Arial" pitchFamily="34" charset="0"/>
              </a:rPr>
              <a:t>k</a:t>
            </a:r>
            <a:r>
              <a:rPr lang="en-US" sz="2000" dirty="0">
                <a:latin typeface="Arial" pitchFamily="34" charset="0"/>
                <a:cs typeface="Arial" pitchFamily="34" charset="0"/>
              </a:rPr>
              <a:t>= 0 and d</a:t>
            </a:r>
            <a:r>
              <a:rPr lang="en-US" sz="2000" baseline="-25000" dirty="0">
                <a:latin typeface="Arial" pitchFamily="34" charset="0"/>
                <a:cs typeface="Arial" pitchFamily="34" charset="0"/>
              </a:rPr>
              <a:t>k</a:t>
            </a:r>
            <a:r>
              <a:rPr lang="en-US" sz="2000" dirty="0">
                <a:latin typeface="Arial" pitchFamily="34" charset="0"/>
                <a:cs typeface="Arial" pitchFamily="34" charset="0"/>
              </a:rPr>
              <a:t>= 1</a:t>
            </a:r>
          </a:p>
          <a:p>
            <a:r>
              <a:rPr lang="en-US" sz="2000" i="1" dirty="0">
                <a:latin typeface="Arial" pitchFamily="34" charset="0"/>
                <a:cs typeface="Arial" pitchFamily="34" charset="0"/>
              </a:rPr>
              <a:t>Variance</a:t>
            </a:r>
            <a:r>
              <a:rPr lang="en-US" sz="2000" dirty="0">
                <a:latin typeface="Arial" pitchFamily="34" charset="0"/>
                <a:cs typeface="Arial" pitchFamily="34" charset="0"/>
              </a:rPr>
              <a:t> of timing difference will be smaller for correct choice of d</a:t>
            </a:r>
            <a:r>
              <a:rPr lang="en-US" sz="2000" baseline="-25000" dirty="0">
                <a:latin typeface="Arial" pitchFamily="34" charset="0"/>
                <a:cs typeface="Arial" pitchFamily="34" charset="0"/>
              </a:rPr>
              <a:t>k</a:t>
            </a:r>
            <a:r>
              <a:rPr lang="en-US" sz="2000" dirty="0">
                <a:latin typeface="Arial" pitchFamily="34" charset="0"/>
                <a:cs typeface="Arial" pitchFamily="34" charset="0"/>
              </a:rPr>
              <a:t> </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t>RSA Blinding</a:t>
            </a:r>
          </a:p>
          <a:p>
            <a:r>
              <a:rPr lang="en-US" sz="2000" dirty="0"/>
              <a:t>To decrypt </a:t>
            </a:r>
            <a:r>
              <a:rPr lang="en-US" sz="2000" dirty="0">
                <a:latin typeface="Times Roman" charset="0"/>
              </a:rPr>
              <a:t>C,</a:t>
            </a:r>
            <a:r>
              <a:rPr lang="en-US" sz="2000" dirty="0"/>
              <a:t> generate random </a:t>
            </a:r>
            <a:r>
              <a:rPr lang="en-US" sz="2000" dirty="0">
                <a:latin typeface="Times Roman" charset="0"/>
              </a:rPr>
              <a:t>r</a:t>
            </a:r>
            <a:endParaRPr lang="en-US" sz="2000" dirty="0"/>
          </a:p>
          <a:p>
            <a:pPr>
              <a:buFont typeface="Wingdings" pitchFamily="2" charset="2"/>
              <a:buNone/>
            </a:pPr>
            <a:r>
              <a:rPr lang="en-US" sz="2000" dirty="0"/>
              <a:t>	Y = </a:t>
            </a:r>
            <a:r>
              <a:rPr lang="en-US" sz="2000" dirty="0" err="1"/>
              <a:t>r</a:t>
            </a:r>
            <a:r>
              <a:rPr lang="en-US" sz="2000" baseline="30000" dirty="0" err="1"/>
              <a:t>e</a:t>
            </a:r>
            <a:r>
              <a:rPr lang="en-US" sz="2000" dirty="0" err="1"/>
              <a:t>C</a:t>
            </a:r>
            <a:r>
              <a:rPr lang="en-US" sz="2000" dirty="0"/>
              <a:t> (mod N)</a:t>
            </a:r>
          </a:p>
          <a:p>
            <a:r>
              <a:rPr lang="en-US" sz="2000" dirty="0"/>
              <a:t>Decrypt Y then multiply by r</a:t>
            </a:r>
            <a:r>
              <a:rPr lang="en-US" sz="2000" baseline="30000" dirty="0">
                <a:sym typeface="Symbol" pitchFamily="18" charset="2"/>
              </a:rPr>
              <a:t></a:t>
            </a:r>
            <a:r>
              <a:rPr lang="en-US" sz="2000" baseline="30000" dirty="0"/>
              <a:t>1</a:t>
            </a:r>
            <a:r>
              <a:rPr lang="en-US" sz="2000" dirty="0"/>
              <a:t> (mod N):</a:t>
            </a:r>
          </a:p>
          <a:p>
            <a:pPr>
              <a:buFont typeface="Wingdings" pitchFamily="2" charset="2"/>
              <a:buNone/>
            </a:pPr>
            <a:r>
              <a:rPr lang="en-US" sz="2000" dirty="0"/>
              <a:t>	 r</a:t>
            </a:r>
            <a:r>
              <a:rPr lang="en-US" sz="2000" baseline="30000" dirty="0">
                <a:sym typeface="Symbol" pitchFamily="18" charset="2"/>
              </a:rPr>
              <a:t></a:t>
            </a:r>
            <a:r>
              <a:rPr lang="en-US" sz="2000" baseline="30000" dirty="0"/>
              <a:t>1</a:t>
            </a:r>
            <a:r>
              <a:rPr lang="en-US" sz="2000" dirty="0"/>
              <a:t>Yd = r</a:t>
            </a:r>
            <a:r>
              <a:rPr lang="en-US" sz="2000" baseline="30000" dirty="0">
                <a:sym typeface="Symbol" pitchFamily="18" charset="2"/>
              </a:rPr>
              <a:t></a:t>
            </a:r>
            <a:r>
              <a:rPr lang="en-US" sz="2000" baseline="30000" dirty="0"/>
              <a:t>1</a:t>
            </a:r>
            <a:r>
              <a:rPr lang="en-US" sz="2000" dirty="0"/>
              <a:t>(</a:t>
            </a:r>
            <a:r>
              <a:rPr lang="en-US" sz="2000" dirty="0" err="1"/>
              <a:t>r</a:t>
            </a:r>
            <a:r>
              <a:rPr lang="en-US" sz="2000" baseline="30000" dirty="0" err="1"/>
              <a:t>e</a:t>
            </a:r>
            <a:r>
              <a:rPr lang="en-US" sz="2000" dirty="0" err="1"/>
              <a:t>C</a:t>
            </a:r>
            <a:r>
              <a:rPr lang="en-US" sz="2000" dirty="0"/>
              <a:t>)</a:t>
            </a:r>
            <a:r>
              <a:rPr lang="en-US" sz="2000" baseline="30000" dirty="0"/>
              <a:t>d</a:t>
            </a:r>
            <a:r>
              <a:rPr lang="en-US" sz="2000" dirty="0"/>
              <a:t> = r</a:t>
            </a:r>
            <a:r>
              <a:rPr lang="en-US" sz="2000" baseline="30000" dirty="0">
                <a:sym typeface="Symbol" pitchFamily="18" charset="2"/>
              </a:rPr>
              <a:t></a:t>
            </a:r>
            <a:r>
              <a:rPr lang="en-US" sz="2000" baseline="30000" dirty="0"/>
              <a:t>1</a:t>
            </a:r>
            <a:r>
              <a:rPr lang="en-US" sz="2000" dirty="0"/>
              <a:t>rC</a:t>
            </a:r>
            <a:r>
              <a:rPr lang="en-US" sz="2000" baseline="30000" dirty="0"/>
              <a:t>d</a:t>
            </a:r>
            <a:r>
              <a:rPr lang="en-US" sz="2000" dirty="0"/>
              <a:t> = C</a:t>
            </a:r>
            <a:r>
              <a:rPr lang="en-US" sz="2000" baseline="30000" dirty="0"/>
              <a:t>d</a:t>
            </a:r>
            <a:r>
              <a:rPr lang="en-US" sz="2000" dirty="0"/>
              <a:t> (mod N)</a:t>
            </a:r>
          </a:p>
          <a:p>
            <a:r>
              <a:rPr lang="en-US" sz="2000" dirty="0"/>
              <a:t>Since </a:t>
            </a:r>
            <a:r>
              <a:rPr lang="en-US" sz="2000" dirty="0">
                <a:latin typeface="Times Roman" charset="0"/>
              </a:rPr>
              <a:t>r</a:t>
            </a:r>
            <a:r>
              <a:rPr lang="en-US" sz="2000" dirty="0"/>
              <a:t> is random, timing information is hidden</a:t>
            </a:r>
          </a:p>
        </p:txBody>
      </p:sp>
      <p:sp>
        <p:nvSpPr>
          <p:cNvPr id="4"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t>Security of RSA algorithm depends on (presumed) difficulty of factoring</a:t>
            </a:r>
          </a:p>
          <a:p>
            <a:pPr lvl="1"/>
            <a:r>
              <a:rPr lang="en-US" sz="2000" dirty="0"/>
              <a:t>Given n = </a:t>
            </a:r>
            <a:r>
              <a:rPr lang="en-US" sz="2000" dirty="0" err="1"/>
              <a:t>pq</a:t>
            </a:r>
            <a:r>
              <a:rPr lang="en-US" sz="2000" dirty="0"/>
              <a:t>, find p or q and RSA is broken</a:t>
            </a:r>
          </a:p>
          <a:p>
            <a:r>
              <a:rPr lang="en-US" sz="2000" dirty="0"/>
              <a:t>Factoring like “exhaustive search” for RSA</a:t>
            </a:r>
          </a:p>
          <a:p>
            <a:r>
              <a:rPr lang="en-US" sz="2000" dirty="0"/>
              <a:t>What are best factoring methods?</a:t>
            </a:r>
          </a:p>
          <a:p>
            <a:r>
              <a:rPr lang="en-US" sz="2000" dirty="0"/>
              <a:t>How does RSA “key size” compare to symmetric cipher key size?</a:t>
            </a:r>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t>Given n</a:t>
                </a:r>
                <a:r>
                  <a:rPr lang="en-US" sz="2000" dirty="0">
                    <a:latin typeface="Times Roman" charset="0"/>
                  </a:rPr>
                  <a:t>,</a:t>
                </a:r>
                <a:r>
                  <a:rPr lang="en-US" sz="2000" dirty="0"/>
                  <a:t> trial divide </a:t>
                </a:r>
                <a:r>
                  <a:rPr lang="en-US" sz="2000" dirty="0">
                    <a:latin typeface="Times Roman" charset="0"/>
                  </a:rPr>
                  <a:t>n</a:t>
                </a:r>
                <a:r>
                  <a:rPr lang="en-US" sz="2000" dirty="0"/>
                  <a:t> by </a:t>
                </a:r>
                <a:r>
                  <a:rPr lang="en-US" sz="2000" dirty="0">
                    <a:latin typeface="Times Roman" charset="0"/>
                  </a:rPr>
                  <a:t>2, 3, 4, 5, 6, 7,…, </a:t>
                </a:r>
                <a:r>
                  <a:rPr lang="en-US" sz="2000" dirty="0">
                    <a:latin typeface="Times Roman" charset="0"/>
                    <a:sym typeface="Symbol" pitchFamily="18" charset="2"/>
                  </a:rPr>
                  <a:t></a:t>
                </a:r>
                <a:r>
                  <a:rPr lang="en-US" sz="2000" dirty="0">
                    <a:latin typeface="Math1Mono"/>
                  </a:rPr>
                  <a:t>√</a:t>
                </a:r>
                <a:r>
                  <a:rPr lang="en-US" sz="2000" dirty="0">
                    <a:latin typeface="Times Roman" charset="0"/>
                  </a:rPr>
                  <a:t>(</a:t>
                </a:r>
                <a:r>
                  <a:rPr lang="en-US" sz="2000" dirty="0"/>
                  <a:t>n</a:t>
                </a:r>
                <a:r>
                  <a:rPr lang="en-US" sz="2000" dirty="0">
                    <a:latin typeface="Times Roman" charset="0"/>
                  </a:rPr>
                  <a:t>)</a:t>
                </a:r>
                <a:r>
                  <a:rPr lang="en-US" sz="2000" dirty="0">
                    <a:latin typeface="Times Roman" charset="0"/>
                    <a:sym typeface="Symbol" pitchFamily="18" charset="2"/>
                  </a:rPr>
                  <a:t></a:t>
                </a:r>
                <a:endParaRPr lang="en-US" sz="2000" dirty="0"/>
              </a:p>
              <a:p>
                <a:r>
                  <a:rPr lang="en-US" sz="2000" dirty="0"/>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p>
              <a:p>
                <a:r>
                  <a:rPr lang="en-US" sz="2000" dirty="0"/>
                  <a:t>Trying only prime numbers reduces search </a:t>
                </a:r>
              </a:p>
              <a:p>
                <a:endParaRPr lang="en-US" sz="2000" dirty="0">
                  <a:sym typeface="Symbol" pitchFamily="18" charset="2"/>
                </a:endParaRPr>
              </a:p>
              <a:p>
                <a:r>
                  <a:rPr lang="en-US" sz="2000" dirty="0">
                    <a:sym typeface="Symbol" pitchFamily="18" charset="2"/>
                  </a:rPr>
                  <a:t>(</a:t>
                </a:r>
                <a:r>
                  <a:rPr lang="en-US" sz="2000" dirty="0"/>
                  <a:t>n)</a:t>
                </a:r>
                <a:r>
                  <a:rPr lang="en-US" sz="2000" dirty="0">
                    <a:latin typeface="Times Roman" charset="0"/>
                  </a:rPr>
                  <a:t> ≈ </a:t>
                </a:r>
                <a:r>
                  <a:rPr lang="en-US" sz="2000" dirty="0"/>
                  <a:t>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616" t="-1515"/>
                </a:stretch>
              </a:blipFill>
            </p:spPr>
            <p:txBody>
              <a:bodyPr/>
              <a:lstStyle/>
              <a:p>
                <a:r>
                  <a:rPr lang="en-US">
                    <a:noFill/>
                  </a:rPr>
                  <a:t> </a:t>
                </a:r>
              </a:p>
            </p:txBody>
          </p:sp>
        </mc:Fallback>
      </mc:AlternateContent>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381000" y="1828800"/>
            <a:ext cx="8229600" cy="4191000"/>
          </a:xfrm>
        </p:spPr>
        <p:txBody>
          <a:bodyPr/>
          <a:lstStyle/>
          <a:p>
            <a:r>
              <a:rPr lang="en-US" sz="2000" dirty="0"/>
              <a:t>Pollard p-1</a:t>
            </a:r>
          </a:p>
          <a:p>
            <a:r>
              <a:rPr lang="en-US" sz="2000" dirty="0"/>
              <a:t>Elliptic curve factoring</a:t>
            </a:r>
          </a:p>
          <a:p>
            <a:r>
              <a:rPr lang="en-US" sz="2000" dirty="0"/>
              <a:t>Pollard </a:t>
            </a:r>
            <a:r>
              <a:rPr lang="en-US" sz="2000" dirty="0">
                <a:latin typeface="Math1Mono" charset="2"/>
                <a:cs typeface="Math1Mono" charset="2"/>
              </a:rPr>
              <a:t>r</a:t>
            </a:r>
          </a:p>
          <a:p>
            <a:r>
              <a:rPr lang="en-US" sz="2000" dirty="0"/>
              <a:t>Quadratic sieve</a:t>
            </a:r>
          </a:p>
          <a:p>
            <a:r>
              <a:rPr lang="en-US" sz="2000" dirty="0"/>
              <a:t>Number field sieve</a:t>
            </a:r>
          </a:p>
          <a:p>
            <a:endParaRPr lang="en-US" sz="2000" dirty="0"/>
          </a:p>
          <a:p>
            <a:r>
              <a:rPr lang="en-US" sz="2000" dirty="0"/>
              <a:t>Last three exploit basic idea of finding x, y with</a:t>
            </a:r>
          </a:p>
          <a:p>
            <a:pPr marL="400050" lvl="1" indent="0">
              <a:buNone/>
            </a:pPr>
            <a:r>
              <a:rPr lang="en-US" sz="2000" dirty="0"/>
              <a:t>    x</a:t>
            </a:r>
            <a:r>
              <a:rPr lang="en-US" sz="2000" baseline="30000" dirty="0"/>
              <a:t>2</a:t>
            </a:r>
            <a:r>
              <a:rPr lang="en-US" sz="2000" dirty="0"/>
              <a:t>=y</a:t>
            </a:r>
            <a:r>
              <a:rPr lang="en-US" sz="2000" baseline="30000" dirty="0"/>
              <a:t>2</a:t>
            </a:r>
            <a:r>
              <a:rPr lang="en-US" sz="2000" dirty="0"/>
              <a:t> (mod n) using methods that make it likely</a:t>
            </a:r>
          </a:p>
          <a:p>
            <a:pPr marL="400050" lvl="1" indent="0">
              <a:buNone/>
            </a:pPr>
            <a:r>
              <a:rPr lang="en-US" sz="2000" dirty="0"/>
              <a:t>    that (x-y) and (</a:t>
            </a:r>
            <a:r>
              <a:rPr lang="en-US" sz="2000" dirty="0" err="1"/>
              <a:t>x+y</a:t>
            </a:r>
            <a:r>
              <a:rPr lang="en-US" sz="2000" dirty="0"/>
              <a:t>) “split” the factors of n.</a:t>
            </a:r>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t>Goal: Factor n.</a:t>
                </a:r>
              </a:p>
              <a:p>
                <a:pPr lvl="1"/>
                <a:r>
                  <a:rPr lang="en-US" sz="2000" dirty="0"/>
                  <a:t>Pick an integer B.</a:t>
                </a:r>
              </a:p>
              <a:p>
                <a:pPr lvl="1"/>
                <a:r>
                  <a:rPr lang="en-US" sz="2000" dirty="0"/>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t>, where t=</a:t>
                </a:r>
                <a:r>
                  <a:rPr lang="en-US" sz="2000" dirty="0" err="1"/>
                  <a:t>q</a:t>
                </a:r>
                <a:r>
                  <a:rPr lang="en-US" sz="2000" baseline="30000" dirty="0" err="1"/>
                  <a:t>e</a:t>
                </a:r>
                <a:r>
                  <a:rPr lang="en-US" sz="2000" dirty="0"/>
                  <a:t>, largest power of q (prime) </a:t>
                </a:r>
                <a:r>
                  <a:rPr lang="en-US" sz="2000" dirty="0">
                    <a:latin typeface="Math1Mono" charset="2"/>
                    <a:cs typeface="Math1Mono" charset="2"/>
                  </a:rPr>
                  <a:t>≤</a:t>
                </a:r>
                <a:r>
                  <a:rPr lang="en-US" sz="2000" dirty="0"/>
                  <a:t>B.</a:t>
                </a:r>
              </a:p>
              <a:p>
                <a:pPr lvl="1">
                  <a:spcBef>
                    <a:spcPts val="200"/>
                  </a:spcBef>
                </a:pPr>
                <a:r>
                  <a:rPr lang="en-US" sz="2000" dirty="0"/>
                  <a:t>If n has a factor p and p-1 has small factors, it is likely that a random a has the property that p-1| k and thus that </a:t>
                </a:r>
                <a:r>
                  <a:rPr lang="en-US" sz="2000" dirty="0" err="1"/>
                  <a:t>a</a:t>
                </a:r>
                <a:r>
                  <a:rPr lang="en-US" sz="2000" baseline="30000" dirty="0" err="1"/>
                  <a:t>k</a:t>
                </a:r>
                <a:r>
                  <a:rPr lang="en-US" sz="2000" dirty="0"/>
                  <a:t>=1 (mod p).</a:t>
                </a:r>
              </a:p>
              <a:p>
                <a:pPr lvl="1"/>
                <a:r>
                  <a:rPr lang="en-US" sz="2000" dirty="0"/>
                  <a:t>Compute (a</a:t>
                </a:r>
                <a:r>
                  <a:rPr lang="en-US" sz="2000" baseline="30000" dirty="0"/>
                  <a:t>k</a:t>
                </a:r>
                <a:r>
                  <a:rPr lang="en-US" sz="2000" dirty="0"/>
                  <a:t>-1, n).</a:t>
                </a:r>
              </a:p>
              <a:p>
                <a:r>
                  <a:rPr lang="en-US" sz="2000" dirty="0" err="1"/>
                  <a:t>Lenstra’s</a:t>
                </a:r>
                <a:r>
                  <a:rPr lang="en-US" sz="2000" dirty="0"/>
                  <a:t> Elliptic Curve Factoring Method is an extension of this idea.</a:t>
                </a:r>
              </a:p>
              <a:p>
                <a:r>
                  <a:rPr lang="en-US" sz="2000" dirty="0"/>
                  <a:t>Example:</a:t>
                </a:r>
              </a:p>
              <a:p>
                <a:pPr lvl="1"/>
                <a:r>
                  <a:rPr lang="en-US" sz="2000" dirty="0"/>
                  <a:t>n=1241143, B=13, k= 8⋅9⋅5⋅7⋅11⋅13.</a:t>
                </a:r>
              </a:p>
              <a:p>
                <a:pPr lvl="1"/>
                <a:r>
                  <a:rPr lang="en-US" sz="2000" dirty="0"/>
                  <a:t>a=2, 2</a:t>
                </a:r>
                <a:r>
                  <a:rPr lang="en-US" sz="2000" baseline="30000" dirty="0"/>
                  <a:t>k</a:t>
                </a:r>
                <a:r>
                  <a:rPr lang="en-US" sz="2000" dirty="0"/>
                  <a:t>= 861526 (mod 1241143), (861525, 1241143)= 547. 1241143/547=2269.   </a:t>
                </a:r>
              </a:p>
              <a:p>
                <a:pPr lvl="1"/>
                <a:r>
                  <a:rPr lang="en-US" sz="2000" dirty="0"/>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594" t="-489"/>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81000" y="1600200"/>
            <a:ext cx="8534400" cy="4191000"/>
          </a:xfrm>
        </p:spPr>
        <p:txBody>
          <a:bodyPr/>
          <a:lstStyle/>
          <a:p>
            <a:pPr>
              <a:spcBef>
                <a:spcPts val="200"/>
              </a:spcBef>
            </a:pPr>
            <a:r>
              <a:rPr lang="en-US" sz="2000" dirty="0"/>
              <a:t>We want to factor n= </a:t>
            </a:r>
            <a:r>
              <a:rPr lang="en-US" sz="2000" dirty="0" err="1"/>
              <a:t>pq</a:t>
            </a:r>
            <a:r>
              <a:rPr lang="en-US" sz="2000" dirty="0"/>
              <a:t>.</a:t>
            </a:r>
          </a:p>
          <a:p>
            <a:pPr>
              <a:spcBef>
                <a:spcPts val="200"/>
              </a:spcBef>
            </a:pPr>
            <a:r>
              <a:rPr lang="en-US" sz="2000" dirty="0"/>
              <a:t>Suppose we find x, y such that n|x</a:t>
            </a:r>
            <a:r>
              <a:rPr lang="en-US" sz="2000" baseline="30000" dirty="0"/>
              <a:t>2</a:t>
            </a:r>
            <a:r>
              <a:rPr lang="en-US" sz="2000" dirty="0">
                <a:sym typeface="Symbol" pitchFamily="18" charset="2"/>
              </a:rPr>
              <a:t></a:t>
            </a:r>
            <a:r>
              <a:rPr lang="en-US" sz="2000" dirty="0"/>
              <a:t>y</a:t>
            </a:r>
            <a:r>
              <a:rPr lang="en-US" sz="2000" baseline="30000" dirty="0"/>
              <a:t>2</a:t>
            </a:r>
            <a:r>
              <a:rPr lang="en-US" sz="2000" dirty="0"/>
              <a:t> using unrelated “random” processes for generating x and y.</a:t>
            </a:r>
          </a:p>
          <a:p>
            <a:pPr>
              <a:spcBef>
                <a:spcPts val="200"/>
              </a:spcBef>
            </a:pPr>
            <a:r>
              <a:rPr lang="en-US" sz="2000" dirty="0"/>
              <a:t>x</a:t>
            </a:r>
            <a:r>
              <a:rPr lang="en-US" sz="2000" baseline="30000" dirty="0"/>
              <a:t>2</a:t>
            </a:r>
            <a:r>
              <a:rPr lang="en-US" sz="2000" dirty="0"/>
              <a:t>=y</a:t>
            </a:r>
            <a:r>
              <a:rPr lang="en-US" sz="2000" baseline="30000" dirty="0"/>
              <a:t>2</a:t>
            </a:r>
            <a:r>
              <a:rPr lang="en-US" sz="2000" dirty="0"/>
              <a:t> (mod n), (x-y)(</a:t>
            </a:r>
            <a:r>
              <a:rPr lang="en-US" sz="2000" dirty="0" err="1"/>
              <a:t>x+y</a:t>
            </a:r>
            <a:r>
              <a:rPr lang="en-US" sz="2000" dirty="0"/>
              <a:t>)= 0 (mod n).</a:t>
            </a:r>
          </a:p>
          <a:p>
            <a:pPr>
              <a:spcBef>
                <a:spcPts val="200"/>
              </a:spcBef>
            </a:pPr>
            <a:r>
              <a:rPr lang="en-US" sz="2000" dirty="0"/>
              <a:t>If (x-y)(</a:t>
            </a:r>
            <a:r>
              <a:rPr lang="en-US" sz="2000" dirty="0" err="1"/>
              <a:t>x+y</a:t>
            </a:r>
            <a:r>
              <a:rPr lang="en-US" sz="2000" dirty="0"/>
              <a:t>) | </a:t>
            </a:r>
            <a:r>
              <a:rPr lang="en-US" sz="2000" dirty="0" err="1"/>
              <a:t>pq</a:t>
            </a:r>
            <a:r>
              <a:rPr lang="en-US" sz="2000" dirty="0"/>
              <a:t>, it is much more likely that p and q will appear in different factors than that </a:t>
            </a:r>
            <a:r>
              <a:rPr lang="en-US" sz="2000" dirty="0" err="1"/>
              <a:t>pq</a:t>
            </a:r>
            <a:r>
              <a:rPr lang="en-US" sz="2000" dirty="0"/>
              <a:t> will divide one of the factors.</a:t>
            </a:r>
          </a:p>
          <a:p>
            <a:pPr lvl="1">
              <a:spcBef>
                <a:spcPts val="200"/>
              </a:spcBef>
            </a:pPr>
            <a:r>
              <a:rPr lang="en-US" sz="2000" dirty="0"/>
              <a:t>The odds are n</a:t>
            </a:r>
            <a:r>
              <a:rPr lang="en-US" sz="2000" baseline="30000" dirty="0"/>
              <a:t>1/2</a:t>
            </a:r>
            <a:r>
              <a:rPr lang="en-US" sz="2000" dirty="0"/>
              <a:t>:1 for nearly equal p and q.</a:t>
            </a:r>
          </a:p>
          <a:p>
            <a:pPr>
              <a:spcBef>
                <a:spcPts val="200"/>
              </a:spcBef>
            </a:pPr>
            <a:r>
              <a:rPr lang="en-US" sz="2000" dirty="0"/>
              <a:t>To factor, compute ((x-y), n) and in the “likely” case well get </a:t>
            </a:r>
          </a:p>
          <a:p>
            <a:pPr>
              <a:spcBef>
                <a:spcPts val="200"/>
              </a:spcBef>
              <a:buNone/>
            </a:pPr>
            <a:r>
              <a:rPr lang="en-US" sz="2000" dirty="0"/>
              <a:t>     (x-y, n)= p or (x-y, n)= q.</a:t>
            </a:r>
          </a:p>
          <a:p>
            <a:endParaRPr lang="en-US" sz="2400" dirty="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676400"/>
            <a:ext cx="8153400" cy="4419600"/>
          </a:xfrm>
        </p:spPr>
        <p:txBody>
          <a:bodyPr/>
          <a:lstStyle/>
          <a:p>
            <a:r>
              <a:rPr lang="en-US" sz="2000" dirty="0"/>
              <a:t>I am on a physically secure line (no one can eavesdrop or modify messages between me and the other end point) so I’m not worried about confidentiality.</a:t>
            </a:r>
          </a:p>
          <a:p>
            <a:r>
              <a:rPr lang="en-US" sz="2000" dirty="0"/>
              <a:t>I want to make sure you, my lawyer, is on the other end and I know your public key </a:t>
            </a:r>
            <a:r>
              <a:rPr lang="en-US" sz="2000" dirty="0" err="1"/>
              <a:t>PK</a:t>
            </a:r>
            <a:r>
              <a:rPr lang="en-US" sz="2000" baseline="-25000" dirty="0" err="1"/>
              <a:t>you</a:t>
            </a:r>
            <a:r>
              <a:rPr lang="en-US" sz="2000" dirty="0"/>
              <a:t>.</a:t>
            </a:r>
          </a:p>
          <a:p>
            <a:r>
              <a:rPr lang="en-US" sz="2000" dirty="0"/>
              <a:t>Before I say anything I’d regret reading in the New York Times, I generate a (big) random number, N and append the date and time, calling this entire message, M.  I transmit M and ask you to apply D(</a:t>
            </a:r>
            <a:r>
              <a:rPr lang="en-US" sz="2000" dirty="0" err="1"/>
              <a:t>pK</a:t>
            </a:r>
            <a:r>
              <a:rPr lang="en-US" sz="2000" baseline="-25000" dirty="0" err="1"/>
              <a:t>you</a:t>
            </a:r>
            <a:r>
              <a:rPr lang="en-US" sz="2000" dirty="0"/>
              <a:t>, M).  If E(</a:t>
            </a:r>
            <a:r>
              <a:rPr lang="en-US" sz="2000" dirty="0" err="1"/>
              <a:t>PK</a:t>
            </a:r>
            <a:r>
              <a:rPr lang="en-US" sz="2000" baseline="-25000" dirty="0" err="1"/>
              <a:t>you</a:t>
            </a:r>
            <a:r>
              <a:rPr lang="en-US" sz="2000" dirty="0"/>
              <a:t>, M)=M, I can be sure it’s my attorney; otherwise, I take the fifth</a:t>
            </a:r>
            <a:r>
              <a:rPr lang="en-US" sz="2400" dirty="0"/>
              <a:t>.</a:t>
            </a:r>
            <a:endParaRPr lang="en-US" dirty="0"/>
          </a:p>
          <a:p>
            <a:pPr>
              <a:buFontTx/>
              <a:buNone/>
            </a:pPr>
            <a:endParaRPr lang="en-US" sz="32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762000" y="1714500"/>
                <a:ext cx="7772400" cy="2552700"/>
              </a:xfrm>
            </p:spPr>
            <p:txBody>
              <a:bodyPr/>
              <a:lstStyle/>
              <a:p>
                <a:pPr>
                  <a:spcBef>
                    <a:spcPts val="200"/>
                  </a:spcBef>
                </a:pPr>
                <a:r>
                  <a:rPr lang="en-US" sz="2000" dirty="0"/>
                  <a:t>f(x)= x</a:t>
                </a:r>
                <a:r>
                  <a:rPr lang="en-US" sz="2000" baseline="30000" dirty="0"/>
                  <a:t>2</a:t>
                </a:r>
                <a:r>
                  <a:rPr lang="en-US" sz="2000" dirty="0"/>
                  <a:t>+1 (mod n).</a:t>
                </a:r>
              </a:p>
              <a:p>
                <a:pPr>
                  <a:spcBef>
                    <a:spcPts val="200"/>
                  </a:spcBef>
                </a:pPr>
                <a:r>
                  <a:rPr lang="en-US" sz="2000" dirty="0"/>
                  <a:t>x</a:t>
                </a:r>
                <a:r>
                  <a:rPr lang="en-US" sz="2000" baseline="-25000" dirty="0"/>
                  <a:t>i+1</a:t>
                </a:r>
                <a:r>
                  <a:rPr lang="en-US" sz="2000" dirty="0"/>
                  <a:t>= f(x</a:t>
                </a:r>
                <a:r>
                  <a:rPr lang="en-US" sz="2000" baseline="-25000" dirty="0"/>
                  <a:t>i</a:t>
                </a:r>
                <a:r>
                  <a:rPr lang="en-US" sz="2000" dirty="0"/>
                  <a:t>) (mod n).</a:t>
                </a:r>
              </a:p>
              <a:p>
                <a:pPr>
                  <a:spcBef>
                    <a:spcPts val="200"/>
                  </a:spcBef>
                </a:pPr>
                <a:r>
                  <a:rPr lang="en-US" sz="2000" dirty="0"/>
                  <a:t>Look at (x</a:t>
                </a:r>
                <a:r>
                  <a:rPr lang="en-US" sz="2000" baseline="-25000" dirty="0"/>
                  <a:t>i</a:t>
                </a:r>
                <a:r>
                  <a:rPr lang="en-US" sz="2000" dirty="0"/>
                  <a:t>–</a:t>
                </a:r>
                <a:r>
                  <a:rPr lang="en-US" sz="2000" dirty="0" err="1"/>
                  <a:t>x</a:t>
                </a:r>
                <a:r>
                  <a:rPr lang="en-US" sz="2000" baseline="-25000" dirty="0" err="1"/>
                  <a:t>j</a:t>
                </a:r>
                <a:r>
                  <a:rPr lang="en-US" sz="2000" dirty="0"/>
                  <a:t>, n).</a:t>
                </a:r>
              </a:p>
              <a:p>
                <a:pPr lvl="1">
                  <a:spcBef>
                    <a:spcPts val="200"/>
                  </a:spcBef>
                </a:pPr>
                <a:r>
                  <a:rPr lang="en-US" sz="2000" dirty="0"/>
                  <a:t>Actually, use Floyd’s trick and look at (x</a:t>
                </a:r>
                <a:r>
                  <a:rPr lang="en-US" sz="2000" baseline="-25000" dirty="0"/>
                  <a:t>m</a:t>
                </a:r>
                <a:r>
                  <a:rPr lang="en-US" sz="2000" dirty="0"/>
                  <a:t>-x</a:t>
                </a:r>
                <a:r>
                  <a:rPr lang="en-US" sz="2000" baseline="-25000" dirty="0"/>
                  <a:t>2m</a:t>
                </a:r>
                <a:r>
                  <a:rPr lang="en-US" sz="2000" dirty="0"/>
                  <a:t>, n).</a:t>
                </a:r>
              </a:p>
              <a:p>
                <a:pPr>
                  <a:spcBef>
                    <a:spcPts val="200"/>
                  </a:spcBef>
                </a:pPr>
                <a:r>
                  <a:rPr lang="en-US" sz="2000" dirty="0"/>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t> steps).</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762000" y="1714500"/>
                <a:ext cx="7772400" cy="2552700"/>
              </a:xfrm>
              <a:blipFill>
                <a:blip r:embed="rId3"/>
                <a:stretch>
                  <a:fillRect l="-654" t="-990"/>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p:sp>
        <p:nvSpPr>
          <p:cNvPr id="84997" name="Rectangle 3"/>
          <p:cNvSpPr>
            <a:spLocks noGrp="1" noChangeArrowheads="1"/>
          </p:cNvSpPr>
          <p:nvPr>
            <p:ph type="body" idx="1"/>
          </p:nvPr>
        </p:nvSpPr>
        <p:spPr>
          <a:xfrm>
            <a:off x="838200" y="1600200"/>
            <a:ext cx="7543800" cy="4419600"/>
          </a:xfrm>
        </p:spPr>
        <p:txBody>
          <a:bodyPr/>
          <a:lstStyle/>
          <a:p>
            <a:pPr>
              <a:lnSpc>
                <a:spcPct val="90000"/>
              </a:lnSpc>
              <a:spcBef>
                <a:spcPts val="200"/>
              </a:spcBef>
            </a:pPr>
            <a:r>
              <a:rPr lang="en-US" sz="2000" dirty="0"/>
              <a:t>We use our old favorite n=1517.</a:t>
            </a:r>
          </a:p>
          <a:p>
            <a:pPr lvl="1">
              <a:lnSpc>
                <a:spcPct val="90000"/>
              </a:lnSpc>
              <a:spcBef>
                <a:spcPts val="200"/>
              </a:spcBef>
            </a:pPr>
            <a:r>
              <a:rPr lang="en-US" sz="2000" dirty="0"/>
              <a:t>f(952)= 952</a:t>
            </a:r>
            <a:r>
              <a:rPr lang="en-US" sz="2000" baseline="30000" dirty="0"/>
              <a:t>2</a:t>
            </a:r>
            <a:r>
              <a:rPr lang="en-US" sz="2000" dirty="0"/>
              <a:t>+1 (mod 1517)= 656</a:t>
            </a:r>
          </a:p>
          <a:p>
            <a:pPr lvl="1">
              <a:lnSpc>
                <a:spcPct val="90000"/>
              </a:lnSpc>
              <a:spcBef>
                <a:spcPts val="200"/>
              </a:spcBef>
            </a:pPr>
            <a:r>
              <a:rPr lang="en-US" sz="2000" dirty="0"/>
              <a:t>f(360)= 360</a:t>
            </a:r>
            <a:r>
              <a:rPr lang="en-US" sz="2000" baseline="30000" dirty="0"/>
              <a:t>2</a:t>
            </a:r>
            <a:r>
              <a:rPr lang="en-US" sz="2000" dirty="0"/>
              <a:t>+1 (mod 1517)= 656</a:t>
            </a:r>
          </a:p>
          <a:p>
            <a:pPr lvl="1">
              <a:lnSpc>
                <a:spcPct val="90000"/>
              </a:lnSpc>
              <a:spcBef>
                <a:spcPts val="200"/>
              </a:spcBef>
            </a:pPr>
            <a:r>
              <a:rPr lang="en-US" sz="2000" dirty="0"/>
              <a:t>952</a:t>
            </a:r>
            <a:r>
              <a:rPr lang="en-US" sz="2000" baseline="30000" dirty="0"/>
              <a:t>2</a:t>
            </a:r>
            <a:r>
              <a:rPr lang="en-US" sz="2000" dirty="0"/>
              <a:t>- 360</a:t>
            </a:r>
            <a:r>
              <a:rPr lang="en-US" sz="2000" baseline="30000" dirty="0"/>
              <a:t>2</a:t>
            </a:r>
            <a:r>
              <a:rPr lang="en-US" sz="2000" dirty="0"/>
              <a:t>= (952-360)(952+360).</a:t>
            </a:r>
          </a:p>
          <a:p>
            <a:pPr lvl="1">
              <a:lnSpc>
                <a:spcPct val="90000"/>
              </a:lnSpc>
              <a:spcBef>
                <a:spcPts val="200"/>
              </a:spcBef>
            </a:pPr>
            <a:r>
              <a:rPr lang="en-US" sz="2000" dirty="0"/>
              <a:t>952-360=592</a:t>
            </a:r>
          </a:p>
          <a:p>
            <a:pPr lvl="1">
              <a:lnSpc>
                <a:spcPct val="90000"/>
              </a:lnSpc>
              <a:spcBef>
                <a:spcPts val="200"/>
              </a:spcBef>
            </a:pPr>
            <a:r>
              <a:rPr lang="en-US" sz="2000" dirty="0"/>
              <a:t>(592, 1517)= 37.</a:t>
            </a:r>
          </a:p>
          <a:p>
            <a:pPr>
              <a:lnSpc>
                <a:spcPct val="90000"/>
              </a:lnSpc>
              <a:spcBef>
                <a:spcPts val="200"/>
              </a:spcBef>
            </a:pPr>
            <a:endParaRPr lang="en-US" sz="2000" dirty="0"/>
          </a:p>
          <a:p>
            <a:pPr>
              <a:lnSpc>
                <a:spcPct val="90000"/>
              </a:lnSpc>
              <a:spcBef>
                <a:spcPts val="200"/>
              </a:spcBef>
            </a:pPr>
            <a:r>
              <a:rPr lang="en-US" sz="2000" dirty="0"/>
              <a:t>Question:  Where does the name </a:t>
            </a:r>
            <a:r>
              <a:rPr lang="en-US" sz="2000" dirty="0" err="1">
                <a:latin typeface="Math1Mono"/>
              </a:rPr>
              <a:t>ρ</a:t>
            </a:r>
            <a:r>
              <a:rPr lang="en-US" sz="2000" dirty="0"/>
              <a:t> factoring come from?</a:t>
            </a:r>
          </a:p>
          <a:p>
            <a:pPr>
              <a:lnSpc>
                <a:spcPct val="90000"/>
              </a:lnSpc>
            </a:pPr>
            <a:endParaRPr lang="en-US" sz="24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t>Goal: factor n= 7429. </a:t>
            </a:r>
          </a:p>
          <a:p>
            <a:pPr>
              <a:lnSpc>
                <a:spcPct val="90000"/>
              </a:lnSpc>
              <a:spcBef>
                <a:spcPts val="200"/>
              </a:spcBef>
            </a:pPr>
            <a:r>
              <a:rPr lang="en-US" sz="2000" dirty="0"/>
              <a:t>Pick a “base” B of small primes.</a:t>
            </a:r>
          </a:p>
          <a:p>
            <a:pPr lvl="1">
              <a:lnSpc>
                <a:spcPct val="90000"/>
              </a:lnSpc>
              <a:spcBef>
                <a:spcPts val="200"/>
              </a:spcBef>
            </a:pPr>
            <a:r>
              <a:rPr lang="en-US" sz="2000" dirty="0"/>
              <a:t>B={-1,2,3,5,7}.</a:t>
            </a:r>
          </a:p>
          <a:p>
            <a:pPr>
              <a:lnSpc>
                <a:spcPct val="90000"/>
              </a:lnSpc>
              <a:spcBef>
                <a:spcPts val="200"/>
              </a:spcBef>
            </a:pPr>
            <a:r>
              <a:rPr lang="en-US" sz="2000" dirty="0"/>
              <a:t>Put f(x)= (x+⎣n</a:t>
            </a:r>
            <a:r>
              <a:rPr lang="en-US" sz="2000" baseline="30000" dirty="0"/>
              <a:t>1/2</a:t>
            </a:r>
            <a:r>
              <a:rPr lang="en-US" sz="2000" dirty="0"/>
              <a:t>⎦)</a:t>
            </a:r>
            <a:r>
              <a:rPr lang="en-US" sz="2000" baseline="30000" dirty="0"/>
              <a:t>2</a:t>
            </a:r>
            <a:r>
              <a:rPr lang="en-US" sz="2000" dirty="0"/>
              <a:t> (mod n)</a:t>
            </a:r>
          </a:p>
          <a:p>
            <a:pPr lvl="1">
              <a:lnSpc>
                <a:spcPct val="90000"/>
              </a:lnSpc>
              <a:spcBef>
                <a:spcPts val="200"/>
              </a:spcBef>
            </a:pPr>
            <a:r>
              <a:rPr lang="en-US" sz="2000" dirty="0"/>
              <a:t>f(x)= (x+86)</a:t>
            </a:r>
            <a:r>
              <a:rPr lang="en-US" sz="2000" baseline="30000" dirty="0"/>
              <a:t>2 </a:t>
            </a:r>
            <a:r>
              <a:rPr lang="en-US" sz="2000" dirty="0"/>
              <a:t>(mod 7429)</a:t>
            </a:r>
          </a:p>
          <a:p>
            <a:pPr>
              <a:lnSpc>
                <a:spcPct val="90000"/>
              </a:lnSpc>
              <a:spcBef>
                <a:spcPts val="200"/>
              </a:spcBef>
            </a:pPr>
            <a:r>
              <a:rPr lang="en-US" sz="2000" dirty="0"/>
              <a:t>Compute f(x) for small |x| small and try to fully factor over the base</a:t>
            </a:r>
          </a:p>
          <a:p>
            <a:pPr lvl="1">
              <a:lnSpc>
                <a:spcPct val="90000"/>
              </a:lnSpc>
              <a:spcBef>
                <a:spcPts val="200"/>
              </a:spcBef>
            </a:pPr>
            <a:r>
              <a:rPr lang="en-US" sz="2000" dirty="0"/>
              <a:t>f(-3)= 83</a:t>
            </a:r>
            <a:r>
              <a:rPr lang="en-US" sz="2000" baseline="30000" dirty="0"/>
              <a:t>2</a:t>
            </a:r>
            <a:r>
              <a:rPr lang="en-US" sz="2000" dirty="0"/>
              <a:t>= (-1)</a:t>
            </a:r>
            <a:r>
              <a:rPr lang="en-US" sz="2000" baseline="30000" dirty="0"/>
              <a:t>1</a:t>
            </a:r>
            <a:r>
              <a:rPr lang="en-US" sz="2000" dirty="0"/>
              <a:t>2</a:t>
            </a:r>
            <a:r>
              <a:rPr lang="en-US" sz="2000" baseline="30000" dirty="0"/>
              <a:t>2</a:t>
            </a:r>
            <a:r>
              <a:rPr lang="en-US" sz="2000" dirty="0"/>
              <a:t>3</a:t>
            </a:r>
            <a:r>
              <a:rPr lang="en-US" sz="2000" baseline="30000" dirty="0"/>
              <a:t>3</a:t>
            </a:r>
            <a:r>
              <a:rPr lang="en-US" sz="2000" dirty="0"/>
              <a:t>5</a:t>
            </a:r>
            <a:r>
              <a:rPr lang="en-US" sz="2000" baseline="30000" dirty="0"/>
              <a:t>1</a:t>
            </a:r>
          </a:p>
          <a:p>
            <a:pPr lvl="1">
              <a:lnSpc>
                <a:spcPct val="90000"/>
              </a:lnSpc>
              <a:spcBef>
                <a:spcPts val="200"/>
              </a:spcBef>
            </a:pPr>
            <a:r>
              <a:rPr lang="en-US" sz="2000" dirty="0"/>
              <a:t>f(1)= 87</a:t>
            </a:r>
            <a:r>
              <a:rPr lang="en-US" sz="2000" baseline="30000" dirty="0"/>
              <a:t>2</a:t>
            </a:r>
            <a:r>
              <a:rPr lang="en-US" sz="2000" dirty="0"/>
              <a:t>= 2</a:t>
            </a:r>
            <a:r>
              <a:rPr lang="en-US" sz="2000" baseline="30000" dirty="0"/>
              <a:t>2</a:t>
            </a:r>
            <a:r>
              <a:rPr lang="en-US" sz="2000" dirty="0"/>
              <a:t>5</a:t>
            </a:r>
            <a:r>
              <a:rPr lang="en-US" sz="2000" baseline="30000" dirty="0"/>
              <a:t>1</a:t>
            </a:r>
            <a:r>
              <a:rPr lang="en-US" sz="2000" dirty="0"/>
              <a:t>7</a:t>
            </a:r>
            <a:r>
              <a:rPr lang="en-US" sz="2000" baseline="30000" dirty="0"/>
              <a:t>1</a:t>
            </a:r>
          </a:p>
          <a:p>
            <a:pPr lvl="1">
              <a:lnSpc>
                <a:spcPct val="90000"/>
              </a:lnSpc>
              <a:spcBef>
                <a:spcPts val="200"/>
              </a:spcBef>
            </a:pPr>
            <a:r>
              <a:rPr lang="en-US" sz="2000" dirty="0"/>
              <a:t>f(2)= 88</a:t>
            </a:r>
            <a:r>
              <a:rPr lang="en-US" sz="2000" baseline="30000" dirty="0"/>
              <a:t>2</a:t>
            </a:r>
            <a:r>
              <a:rPr lang="en-US" sz="2000" dirty="0"/>
              <a:t>= 3</a:t>
            </a:r>
            <a:r>
              <a:rPr lang="en-US" sz="2000" baseline="30000" dirty="0"/>
              <a:t>2</a:t>
            </a:r>
            <a:r>
              <a:rPr lang="en-US" sz="2000" dirty="0"/>
              <a:t>5</a:t>
            </a:r>
            <a:r>
              <a:rPr lang="en-US" sz="2000" baseline="30000" dirty="0"/>
              <a:t>1</a:t>
            </a:r>
            <a:r>
              <a:rPr lang="en-US" sz="2000" dirty="0"/>
              <a:t>7</a:t>
            </a:r>
            <a:r>
              <a:rPr lang="en-US" sz="2000" baseline="30000" dirty="0"/>
              <a:t>1</a:t>
            </a:r>
          </a:p>
          <a:p>
            <a:pPr>
              <a:lnSpc>
                <a:spcPct val="90000"/>
              </a:lnSpc>
              <a:spcBef>
                <a:spcPts val="200"/>
              </a:spcBef>
            </a:pPr>
            <a:r>
              <a:rPr lang="en-US" sz="2000" dirty="0"/>
              <a:t>Multiply both sides of a set of these equations so that the the primes occur with even exponents</a:t>
            </a:r>
          </a:p>
          <a:p>
            <a:pPr lvl="1">
              <a:lnSpc>
                <a:spcPct val="90000"/>
              </a:lnSpc>
              <a:spcBef>
                <a:spcPts val="200"/>
              </a:spcBef>
            </a:pPr>
            <a:r>
              <a:rPr lang="en-US" sz="2000" dirty="0"/>
              <a:t>(87⋅88)</a:t>
            </a:r>
            <a:r>
              <a:rPr lang="en-US" sz="2000" baseline="30000" dirty="0"/>
              <a:t>2</a:t>
            </a:r>
            <a:r>
              <a:rPr lang="en-US" sz="2000" dirty="0"/>
              <a:t>= (2⋅3⋅5⋅7)</a:t>
            </a:r>
            <a:r>
              <a:rPr lang="en-US" sz="2000" baseline="30000" dirty="0"/>
              <a:t>2 </a:t>
            </a:r>
            <a:r>
              <a:rPr lang="en-US" sz="2000" dirty="0"/>
              <a:t>(mod 7429)</a:t>
            </a:r>
          </a:p>
          <a:p>
            <a:pPr>
              <a:lnSpc>
                <a:spcPct val="90000"/>
              </a:lnSpc>
              <a:spcBef>
                <a:spcPts val="200"/>
              </a:spcBef>
            </a:pPr>
            <a:r>
              <a:rPr lang="en-US" sz="2000" dirty="0"/>
              <a:t>Compute (x-y, n) </a:t>
            </a:r>
          </a:p>
          <a:p>
            <a:pPr lvl="1">
              <a:lnSpc>
                <a:spcPct val="90000"/>
              </a:lnSpc>
              <a:spcBef>
                <a:spcPts val="200"/>
              </a:spcBef>
            </a:pPr>
            <a:r>
              <a:rPr lang="en-US" sz="2000" dirty="0"/>
              <a:t>87⋅88-2⋅3⋅5⋅7=227-210=17.  (17, 7429)= 17.</a:t>
            </a:r>
          </a:p>
          <a:p>
            <a:pPr lvl="1">
              <a:lnSpc>
                <a:spcPct val="90000"/>
              </a:lnSpc>
            </a:pPr>
            <a:endParaRPr lang="en-US" sz="20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20130310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228600" y="1143000"/>
            <a:ext cx="8534400" cy="4876800"/>
          </a:xfrm>
        </p:spPr>
        <p:txBody>
          <a:bodyPr/>
          <a:lstStyle/>
          <a:p>
            <a:pPr>
              <a:spcBef>
                <a:spcPts val="200"/>
              </a:spcBef>
            </a:pPr>
            <a:r>
              <a:rPr lang="en-US" sz="2000" dirty="0"/>
              <a:t>Let </a:t>
            </a:r>
            <a:r>
              <a:rPr lang="en-US" sz="2000" b="1" dirty="0"/>
              <a:t>B</a:t>
            </a:r>
            <a:r>
              <a:rPr lang="en-US" sz="2000" dirty="0"/>
              <a:t>={p: p&lt;B} and |</a:t>
            </a:r>
            <a:r>
              <a:rPr lang="en-US" sz="2000" b="1" dirty="0"/>
              <a:t>B</a:t>
            </a:r>
            <a:r>
              <a:rPr lang="en-US" sz="2000" dirty="0"/>
              <a:t>|= k.  </a:t>
            </a:r>
          </a:p>
          <a:p>
            <a:pPr>
              <a:spcBef>
                <a:spcPts val="200"/>
              </a:spcBef>
            </a:pPr>
            <a:r>
              <a:rPr lang="en-US" sz="2000" dirty="0"/>
              <a:t>If we have r&gt;k “smooth” numbers</a:t>
            </a:r>
          </a:p>
          <a:p>
            <a:pPr lvl="1" indent="-342900">
              <a:spcBef>
                <a:spcPts val="200"/>
              </a:spcBef>
            </a:pPr>
            <a:r>
              <a:rPr lang="en-US" sz="2000" dirty="0"/>
              <a:t>x</a:t>
            </a:r>
            <a:r>
              <a:rPr lang="en-US" sz="2000" baseline="-25000" dirty="0"/>
              <a:t>i</a:t>
            </a:r>
            <a:r>
              <a:rPr lang="en-US" sz="2000" baseline="30000" dirty="0"/>
              <a:t>2</a:t>
            </a:r>
            <a:r>
              <a:rPr lang="en-US" sz="2000" dirty="0"/>
              <a:t>= </a:t>
            </a:r>
            <a:r>
              <a:rPr lang="en-US" b="1" dirty="0">
                <a:latin typeface="Math1Mono"/>
              </a:rPr>
              <a:t>∏</a:t>
            </a:r>
            <a:r>
              <a:rPr lang="en-US" sz="2000" baseline="-25000" dirty="0"/>
              <a:t>j</a:t>
            </a:r>
            <a:r>
              <a:rPr lang="en-US" sz="2000" baseline="-25000" dirty="0">
                <a:latin typeface="Math1Mono"/>
              </a:rPr>
              <a:t>&lt;</a:t>
            </a:r>
            <a:r>
              <a:rPr lang="en-US" sz="2000" baseline="-25000" dirty="0"/>
              <a:t>k</a:t>
            </a:r>
            <a:r>
              <a:rPr lang="en-US" sz="2000" dirty="0"/>
              <a:t> </a:t>
            </a:r>
            <a:r>
              <a:rPr lang="en-US" sz="2000" dirty="0" err="1"/>
              <a:t>p</a:t>
            </a:r>
            <a:r>
              <a:rPr lang="en-US" sz="2000" baseline="-25000" dirty="0" err="1"/>
              <a:t>j</a:t>
            </a:r>
            <a:r>
              <a:rPr lang="en-US" sz="2000" baseline="30000" dirty="0" err="1"/>
              <a:t>e</a:t>
            </a:r>
            <a:r>
              <a:rPr lang="en-US" sz="2000" baseline="30000" dirty="0"/>
              <a:t>[</a:t>
            </a:r>
            <a:r>
              <a:rPr lang="en-US" sz="2000" baseline="30000" dirty="0" err="1"/>
              <a:t>i,j</a:t>
            </a:r>
            <a:r>
              <a:rPr lang="en-US" sz="2000" baseline="30000" dirty="0"/>
              <a:t>]</a:t>
            </a:r>
            <a:endParaRPr lang="en-US" sz="2000" baseline="-25000" dirty="0"/>
          </a:p>
          <a:p>
            <a:pPr lvl="1" indent="-342900">
              <a:spcBef>
                <a:spcPts val="200"/>
              </a:spcBef>
            </a:pPr>
            <a:r>
              <a:rPr lang="en-US" sz="2000" dirty="0"/>
              <a:t>Solve </a:t>
            </a:r>
            <a:r>
              <a:rPr lang="en-US" b="1" dirty="0">
                <a:latin typeface="Math1Mono"/>
              </a:rPr>
              <a:t>∑</a:t>
            </a:r>
            <a:r>
              <a:rPr lang="en-US" sz="2000" baseline="-25000" dirty="0" err="1"/>
              <a:t>i</a:t>
            </a:r>
            <a:r>
              <a:rPr lang="en-US" sz="2000" baseline="-25000" dirty="0">
                <a:latin typeface="Math1Mono"/>
              </a:rPr>
              <a:t>&lt;</a:t>
            </a:r>
            <a:r>
              <a:rPr lang="en-US" sz="2000" baseline="-25000" dirty="0"/>
              <a:t>k</a:t>
            </a:r>
            <a:r>
              <a:rPr lang="en-US" sz="2000" dirty="0"/>
              <a:t> t</a:t>
            </a:r>
            <a:r>
              <a:rPr lang="en-US" sz="2000" baseline="-25000" dirty="0"/>
              <a:t>i</a:t>
            </a:r>
            <a:r>
              <a:rPr lang="en-US" sz="2000" dirty="0"/>
              <a:t>e[</a:t>
            </a:r>
            <a:r>
              <a:rPr lang="en-US" sz="2000" dirty="0" err="1"/>
              <a:t>i,j</a:t>
            </a:r>
            <a:r>
              <a:rPr lang="en-US" sz="2000" dirty="0"/>
              <a:t>]=0 (mod 2), j= 1,2,…,k using Gaussian elimination.</a:t>
            </a:r>
          </a:p>
          <a:p>
            <a:pPr lvl="1" indent="-342900">
              <a:spcBef>
                <a:spcPts val="200"/>
              </a:spcBef>
            </a:pPr>
            <a:r>
              <a:rPr lang="en-US" sz="2000" dirty="0"/>
              <a:t>Need “non-trivial” solution.  It </a:t>
            </a:r>
            <a:r>
              <a:rPr lang="en-US" sz="2000" dirty="0" err="1"/>
              <a:t>t</a:t>
            </a:r>
            <a:r>
              <a:rPr lang="en-US" sz="2000" baseline="-25000" dirty="0" err="1"/>
              <a:t>i</a:t>
            </a:r>
            <a:r>
              <a:rPr lang="en-US" sz="2000" dirty="0"/>
              <a:t>= 1, include equation </a:t>
            </a:r>
            <a:r>
              <a:rPr lang="en-US" sz="2000" dirty="0" err="1"/>
              <a:t>i</a:t>
            </a:r>
            <a:endParaRPr lang="en-US" sz="2000" dirty="0"/>
          </a:p>
          <a:p>
            <a:pPr lvl="1" indent="-342900">
              <a:spcBef>
                <a:spcPts val="200"/>
              </a:spcBef>
            </a:pPr>
            <a:r>
              <a:rPr lang="en-US" sz="2000" dirty="0"/>
              <a:t>For large sets, we use a more efficient solver: block </a:t>
            </a:r>
            <a:r>
              <a:rPr lang="en-US" sz="2000" dirty="0" err="1"/>
              <a:t>Weidemann</a:t>
            </a:r>
            <a:endParaRPr lang="en-US" sz="2000" dirty="0"/>
          </a:p>
          <a:p>
            <a:pPr>
              <a:spcBef>
                <a:spcPts val="200"/>
              </a:spcBef>
            </a:pPr>
            <a:r>
              <a:rPr lang="en-US" sz="2000" dirty="0"/>
              <a:t>Previous example</a:t>
            </a:r>
            <a:endParaRPr lang="en-US" sz="2400" dirty="0"/>
          </a:p>
          <a:p>
            <a:pPr lvl="1">
              <a:lnSpc>
                <a:spcPct val="90000"/>
              </a:lnSpc>
              <a:spcBef>
                <a:spcPts val="200"/>
              </a:spcBef>
            </a:pPr>
            <a:r>
              <a:rPr lang="en-US" sz="2000" dirty="0"/>
              <a:t>f(1)= 87</a:t>
            </a:r>
            <a:r>
              <a:rPr lang="en-US" sz="2000" baseline="30000" dirty="0"/>
              <a:t>2</a:t>
            </a:r>
            <a:r>
              <a:rPr lang="en-US" sz="2000" dirty="0"/>
              <a:t>= 2</a:t>
            </a:r>
            <a:r>
              <a:rPr lang="en-US" sz="2000" baseline="30000" dirty="0"/>
              <a:t>2</a:t>
            </a:r>
            <a:r>
              <a:rPr lang="en-US" sz="2000" dirty="0"/>
              <a:t>3</a:t>
            </a:r>
            <a:r>
              <a:rPr lang="en-US" sz="2000" baseline="30000" dirty="0"/>
              <a:t>0</a:t>
            </a:r>
            <a:r>
              <a:rPr lang="en-US" sz="2000" dirty="0"/>
              <a:t>5</a:t>
            </a:r>
            <a:r>
              <a:rPr lang="en-US" sz="2000" baseline="30000" dirty="0"/>
              <a:t>1</a:t>
            </a:r>
            <a:r>
              <a:rPr lang="en-US" sz="2000" dirty="0"/>
              <a:t>7</a:t>
            </a:r>
            <a:r>
              <a:rPr lang="en-US" sz="2000" baseline="30000" dirty="0"/>
              <a:t>1</a:t>
            </a:r>
            <a:r>
              <a:rPr lang="en-US" sz="2000" dirty="0"/>
              <a:t>, f(2)= 88</a:t>
            </a:r>
            <a:r>
              <a:rPr lang="en-US" sz="2000" baseline="30000" dirty="0"/>
              <a:t>2</a:t>
            </a:r>
            <a:r>
              <a:rPr lang="en-US" sz="2000" dirty="0"/>
              <a:t>= 2</a:t>
            </a:r>
            <a:r>
              <a:rPr lang="en-US" sz="2000" baseline="30000" dirty="0"/>
              <a:t>0</a:t>
            </a:r>
            <a:r>
              <a:rPr lang="en-US" sz="2000" dirty="0"/>
              <a:t>3</a:t>
            </a:r>
            <a:r>
              <a:rPr lang="en-US" sz="2000" baseline="30000" dirty="0"/>
              <a:t>2</a:t>
            </a:r>
            <a:r>
              <a:rPr lang="en-US" sz="2000" dirty="0"/>
              <a:t>5</a:t>
            </a:r>
            <a:r>
              <a:rPr lang="en-US" sz="2000" baseline="30000" dirty="0"/>
              <a:t>1</a:t>
            </a:r>
            <a:r>
              <a:rPr lang="en-US" sz="2000" dirty="0"/>
              <a:t>7</a:t>
            </a:r>
            <a:r>
              <a:rPr lang="en-US" sz="2000" baseline="30000" dirty="0"/>
              <a:t>1    </a:t>
            </a:r>
          </a:p>
          <a:p>
            <a:pPr lvl="1">
              <a:lnSpc>
                <a:spcPct val="90000"/>
              </a:lnSpc>
              <a:spcBef>
                <a:spcPts val="200"/>
              </a:spcBef>
              <a:buNone/>
            </a:pPr>
            <a:r>
              <a:rPr lang="en-US" sz="2000" dirty="0"/>
              <a:t>From f(1): </a:t>
            </a:r>
            <a:r>
              <a:rPr lang="en-US" sz="2000" baseline="30000" dirty="0"/>
              <a:t> </a:t>
            </a:r>
            <a:r>
              <a:rPr lang="en-US" sz="2000" dirty="0"/>
              <a:t>t</a:t>
            </a:r>
            <a:r>
              <a:rPr lang="en-US" sz="2000" baseline="-25000" dirty="0"/>
              <a:t>1</a:t>
            </a:r>
            <a:r>
              <a:rPr lang="en-US" sz="2000" dirty="0"/>
              <a:t>(2),</a:t>
            </a:r>
            <a:r>
              <a:rPr lang="en-US" sz="2000" baseline="30000" dirty="0"/>
              <a:t> </a:t>
            </a:r>
            <a:r>
              <a:rPr lang="en-US" sz="2000" dirty="0"/>
              <a:t>t</a:t>
            </a:r>
            <a:r>
              <a:rPr lang="en-US" sz="2000" baseline="-25000" dirty="0"/>
              <a:t>1 </a:t>
            </a:r>
            <a:r>
              <a:rPr lang="en-US" sz="2000" dirty="0"/>
              <a:t>(0),</a:t>
            </a:r>
            <a:r>
              <a:rPr lang="en-US" sz="2000" baseline="30000" dirty="0"/>
              <a:t> </a:t>
            </a:r>
            <a:r>
              <a:rPr lang="en-US" sz="2000" dirty="0"/>
              <a:t>t</a:t>
            </a:r>
            <a:r>
              <a:rPr lang="en-US" sz="2000" baseline="-25000" dirty="0"/>
              <a:t>1</a:t>
            </a:r>
            <a:r>
              <a:rPr lang="en-US" sz="2000" dirty="0"/>
              <a:t>(1),</a:t>
            </a:r>
            <a:r>
              <a:rPr lang="en-US" sz="2000" baseline="30000" dirty="0"/>
              <a:t> </a:t>
            </a:r>
            <a:r>
              <a:rPr lang="en-US" sz="2000" dirty="0"/>
              <a:t>t</a:t>
            </a:r>
            <a:r>
              <a:rPr lang="en-US" sz="2000" baseline="-25000" dirty="0"/>
              <a:t>1</a:t>
            </a:r>
            <a:r>
              <a:rPr lang="en-US" sz="2000" dirty="0"/>
              <a:t>(1) </a:t>
            </a:r>
            <a:r>
              <a:rPr lang="en-US" sz="2000" dirty="0">
                <a:sym typeface="Wingdings"/>
              </a:rPr>
              <a:t> 0, 0,</a:t>
            </a:r>
            <a:r>
              <a:rPr lang="en-US" sz="2000" dirty="0"/>
              <a:t> t</a:t>
            </a:r>
            <a:r>
              <a:rPr lang="en-US" sz="2000" baseline="-25000" dirty="0"/>
              <a:t>1</a:t>
            </a:r>
            <a:r>
              <a:rPr lang="en-US" sz="2000" dirty="0"/>
              <a:t>,</a:t>
            </a:r>
            <a:r>
              <a:rPr lang="en-US" sz="2000" baseline="30000" dirty="0"/>
              <a:t> </a:t>
            </a:r>
            <a:r>
              <a:rPr lang="en-US" sz="2000" dirty="0"/>
              <a:t>t</a:t>
            </a:r>
            <a:r>
              <a:rPr lang="en-US" sz="2000" baseline="-25000" dirty="0"/>
              <a:t>1</a:t>
            </a:r>
          </a:p>
          <a:p>
            <a:pPr lvl="1">
              <a:lnSpc>
                <a:spcPct val="90000"/>
              </a:lnSpc>
              <a:spcBef>
                <a:spcPts val="200"/>
              </a:spcBef>
              <a:buNone/>
            </a:pPr>
            <a:r>
              <a:rPr lang="en-US" sz="2000" dirty="0"/>
              <a:t>From f(2): </a:t>
            </a:r>
            <a:r>
              <a:rPr lang="en-US" sz="2000" baseline="30000" dirty="0"/>
              <a:t> </a:t>
            </a:r>
            <a:r>
              <a:rPr lang="en-US" sz="2000" dirty="0"/>
              <a:t>t</a:t>
            </a:r>
            <a:r>
              <a:rPr lang="en-US" sz="2000" baseline="-25000" dirty="0"/>
              <a:t>2</a:t>
            </a:r>
            <a:r>
              <a:rPr lang="en-US" sz="2000" dirty="0"/>
              <a:t>(0),</a:t>
            </a:r>
            <a:r>
              <a:rPr lang="en-US" sz="2000" baseline="30000" dirty="0"/>
              <a:t> </a:t>
            </a:r>
            <a:r>
              <a:rPr lang="en-US" sz="2000" dirty="0"/>
              <a:t>t</a:t>
            </a:r>
            <a:r>
              <a:rPr lang="en-US" sz="2000" baseline="-25000" dirty="0"/>
              <a:t>2 </a:t>
            </a:r>
            <a:r>
              <a:rPr lang="en-US" sz="2000" dirty="0"/>
              <a:t>(2),</a:t>
            </a:r>
            <a:r>
              <a:rPr lang="en-US" sz="2000" baseline="30000" dirty="0"/>
              <a:t> </a:t>
            </a:r>
            <a:r>
              <a:rPr lang="en-US" sz="2000" dirty="0"/>
              <a:t>t</a:t>
            </a:r>
            <a:r>
              <a:rPr lang="en-US" sz="2000" baseline="-25000" dirty="0"/>
              <a:t>2</a:t>
            </a:r>
            <a:r>
              <a:rPr lang="en-US" sz="2000" dirty="0"/>
              <a:t>(1),</a:t>
            </a:r>
            <a:r>
              <a:rPr lang="en-US" sz="2000" baseline="30000" dirty="0"/>
              <a:t> </a:t>
            </a:r>
            <a:r>
              <a:rPr lang="en-US" sz="2000" dirty="0"/>
              <a:t>t</a:t>
            </a:r>
            <a:r>
              <a:rPr lang="en-US" sz="2000" baseline="-25000" dirty="0"/>
              <a:t>2</a:t>
            </a:r>
            <a:r>
              <a:rPr lang="en-US" sz="2000" dirty="0"/>
              <a:t>(1) </a:t>
            </a:r>
            <a:r>
              <a:rPr lang="en-US" sz="2000" dirty="0">
                <a:sym typeface="Wingdings"/>
              </a:rPr>
              <a:t> 0, 0,</a:t>
            </a:r>
            <a:r>
              <a:rPr lang="en-US" sz="2000" dirty="0"/>
              <a:t> t</a:t>
            </a:r>
            <a:r>
              <a:rPr lang="en-US" sz="2000" baseline="-25000" dirty="0"/>
              <a:t>2</a:t>
            </a:r>
            <a:r>
              <a:rPr lang="en-US" sz="2000" dirty="0"/>
              <a:t>,</a:t>
            </a:r>
            <a:r>
              <a:rPr lang="en-US" sz="2000" baseline="30000" dirty="0"/>
              <a:t> </a:t>
            </a:r>
            <a:r>
              <a:rPr lang="en-US" sz="2000" dirty="0"/>
              <a:t>t</a:t>
            </a:r>
            <a:r>
              <a:rPr lang="en-US" sz="2000" baseline="-25000" dirty="0"/>
              <a:t>2</a:t>
            </a:r>
          </a:p>
          <a:p>
            <a:pPr lvl="1">
              <a:lnSpc>
                <a:spcPct val="90000"/>
              </a:lnSpc>
              <a:spcBef>
                <a:spcPts val="200"/>
              </a:spcBef>
              <a:buNone/>
            </a:pPr>
            <a:r>
              <a:rPr lang="en-US" sz="2000" dirty="0"/>
              <a:t>Solve: t</a:t>
            </a:r>
            <a:r>
              <a:rPr lang="en-US" sz="2000" baseline="-25000" dirty="0"/>
              <a:t>1</a:t>
            </a:r>
            <a:r>
              <a:rPr lang="en-US" sz="2000" dirty="0"/>
              <a:t>+t</a:t>
            </a:r>
            <a:r>
              <a:rPr lang="en-US" sz="2000" baseline="-25000" dirty="0"/>
              <a:t>2</a:t>
            </a:r>
            <a:r>
              <a:rPr lang="en-US" sz="2000" dirty="0"/>
              <a:t>= 0, t</a:t>
            </a:r>
            <a:r>
              <a:rPr lang="en-US" sz="2000" baseline="-25000" dirty="0"/>
              <a:t>1</a:t>
            </a:r>
            <a:r>
              <a:rPr lang="en-US" sz="2000" dirty="0"/>
              <a:t>+t</a:t>
            </a:r>
            <a:r>
              <a:rPr lang="en-US" sz="2000" baseline="-25000" dirty="0"/>
              <a:t>2</a:t>
            </a:r>
            <a:r>
              <a:rPr lang="en-US" sz="2000" dirty="0"/>
              <a:t>= 0.  Solutions are (t</a:t>
            </a:r>
            <a:r>
              <a:rPr lang="en-US" sz="2000" baseline="-25000" dirty="0"/>
              <a:t>1</a:t>
            </a:r>
            <a:r>
              <a:rPr lang="en-US" sz="2000" dirty="0"/>
              <a:t>, t</a:t>
            </a:r>
            <a:r>
              <a:rPr lang="en-US" sz="2000" baseline="-25000" dirty="0"/>
              <a:t>2</a:t>
            </a:r>
            <a:r>
              <a:rPr lang="en-US" sz="2000" dirty="0"/>
              <a:t>)= (0,0), (1,1).</a:t>
            </a:r>
          </a:p>
          <a:p>
            <a:pPr lvl="1">
              <a:lnSpc>
                <a:spcPct val="90000"/>
              </a:lnSpc>
              <a:spcBef>
                <a:spcPts val="200"/>
              </a:spcBef>
              <a:buNone/>
            </a:pPr>
            <a:r>
              <a:rPr lang="en-US" sz="2000" dirty="0"/>
              <a:t>First solution is “trivial,” second leads to the factorization on previous page</a:t>
            </a:r>
          </a:p>
          <a:p>
            <a:pPr lvl="1">
              <a:lnSpc>
                <a:spcPct val="90000"/>
              </a:lnSpc>
              <a:buNone/>
            </a:pPr>
            <a:endParaRPr lang="en-US" sz="2000" dirty="0"/>
          </a:p>
        </p:txBody>
      </p:sp>
      <p:sp>
        <p:nvSpPr>
          <p:cNvPr id="5" name="Date Placeholder 3"/>
          <p:cNvSpPr txBox="1">
            <a:spLocks/>
          </p:cNvSpPr>
          <p:nvPr/>
        </p:nvSpPr>
        <p:spPr bwMode="auto">
          <a:xfrm>
            <a:off x="838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n-lt"/>
                <a:ea typeface="+mn-ea"/>
                <a:cs typeface="+mn-cs"/>
              </a:rPr>
              <a:t>JLM 20130310</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333500"/>
            <a:ext cx="8610600" cy="4495800"/>
          </a:xfrm>
        </p:spPr>
        <p:txBody>
          <a:bodyPr/>
          <a:lstStyle/>
          <a:p>
            <a:pPr>
              <a:spcBef>
                <a:spcPts val="200"/>
              </a:spcBef>
            </a:pPr>
            <a:r>
              <a:rPr lang="en-US" sz="2000" dirty="0"/>
              <a:t>Pick the mechanism for generating fully factored squares.</a:t>
            </a:r>
          </a:p>
          <a:p>
            <a:pPr>
              <a:spcBef>
                <a:spcPts val="200"/>
              </a:spcBef>
            </a:pPr>
            <a:r>
              <a:rPr lang="en-US" sz="2000" dirty="0"/>
              <a:t>Pick the size of the required number of fully factored squared for reduction.</a:t>
            </a:r>
          </a:p>
          <a:p>
            <a:pPr lvl="1">
              <a:spcBef>
                <a:spcPts val="200"/>
              </a:spcBef>
            </a:pPr>
            <a:r>
              <a:rPr lang="en-US" sz="2000" dirty="0"/>
              <a:t>In our case, this is determined by the (pre-specified) interval [-C,C].</a:t>
            </a:r>
          </a:p>
          <a:p>
            <a:pPr>
              <a:spcBef>
                <a:spcPts val="200"/>
              </a:spcBef>
            </a:pPr>
            <a:r>
              <a:rPr lang="en-US" sz="2000" dirty="0"/>
              <a:t>Pick the factor base (B) of primes.</a:t>
            </a:r>
          </a:p>
          <a:p>
            <a:pPr lvl="1">
              <a:spcBef>
                <a:spcPts val="200"/>
              </a:spcBef>
            </a:pPr>
            <a:r>
              <a:rPr lang="en-US" sz="2000" dirty="0"/>
              <a:t>Tradeoff between size of B and effort to fully factor trial square</a:t>
            </a:r>
          </a:p>
          <a:p>
            <a:pPr lvl="1">
              <a:spcBef>
                <a:spcPts val="200"/>
              </a:spcBef>
            </a:pPr>
            <a:r>
              <a:rPr lang="en-US" sz="2000" dirty="0"/>
              <a:t>Tradeoff between the size of B and C to ensure sufficient relations for the linear algebra phase.</a:t>
            </a:r>
          </a:p>
          <a:p>
            <a:pPr>
              <a:spcBef>
                <a:spcPts val="200"/>
              </a:spcBef>
            </a:pPr>
            <a:r>
              <a:rPr lang="en-US" sz="2000" dirty="0"/>
              <a:t>Pick the mechanism to accelerate factoring</a:t>
            </a:r>
          </a:p>
          <a:p>
            <a:pPr lvl="1">
              <a:spcBef>
                <a:spcPts val="200"/>
              </a:spcBef>
            </a:pPr>
            <a:r>
              <a:rPr lang="en-US" sz="2000" dirty="0"/>
              <a:t>Sieving in our case</a:t>
            </a:r>
          </a:p>
          <a:p>
            <a:pPr lvl="1">
              <a:spcBef>
                <a:spcPts val="200"/>
              </a:spcBef>
            </a:pPr>
            <a:r>
              <a:rPr lang="en-US" sz="2000" dirty="0"/>
              <a:t>Some more recent mechanisms involve ECM</a:t>
            </a:r>
          </a:p>
          <a:p>
            <a:pPr>
              <a:spcBef>
                <a:spcPts val="200"/>
              </a:spcBef>
            </a:pPr>
            <a:r>
              <a:rPr lang="en-US" sz="2000" dirty="0"/>
              <a:t>Use Linear algebra to solve equations</a:t>
            </a:r>
            <a:endParaRPr lang="en-US" sz="2400" dirty="0"/>
          </a:p>
          <a:p>
            <a:endParaRPr lang="en-US" sz="2000" dirty="0"/>
          </a:p>
          <a:p>
            <a:endParaRPr lang="en-US" baseline="30000" dirty="0">
              <a:latin typeface="Arial Unicode MS" pitchFamily="34" charset="-128"/>
            </a:endParaRP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xmlns:a14="http://schemas.microsoft.com/office/drawing/2010/main">
        <mc:Choice Requires="a14">
          <p:sp>
            <p:nvSpPr>
              <p:cNvPr id="51205" name="Rectangle 3"/>
              <p:cNvSpPr>
                <a:spLocks noGrp="1" noChangeArrowheads="1"/>
              </p:cNvSpPr>
              <p:nvPr>
                <p:ph type="body" idx="1"/>
              </p:nvPr>
            </p:nvSpPr>
            <p:spPr>
              <a:xfrm>
                <a:off x="381000" y="1981200"/>
                <a:ext cx="8458200" cy="4419600"/>
              </a:xfrm>
            </p:spPr>
            <p:txBody>
              <a:bodyPr/>
              <a:lstStyle/>
              <a:p>
                <a:pPr>
                  <a:spcBef>
                    <a:spcPts val="200"/>
                  </a:spcBef>
                </a:pPr>
                <a:r>
                  <a:rPr lang="en-US" sz="2000" dirty="0">
                    <a:solidFill>
                      <a:schemeClr val="tx2"/>
                    </a:solidFill>
                    <a:sym typeface="Symbol" pitchFamily="18" charset="2"/>
                  </a:rPr>
                  <a:t>Solve f(x)= 0 (mod p), p</a:t>
                </a:r>
                <a:r>
                  <a:rPr lang="en-US" sz="2000" dirty="0">
                    <a:latin typeface="Math1Mono" charset="2"/>
                    <a:cs typeface="Math1Mono" charset="2"/>
                    <a:sym typeface="Symbol" pitchFamily="18" charset="2"/>
                  </a:rPr>
                  <a:t> 𝝴 </a:t>
                </a:r>
                <a:r>
                  <a:rPr lang="en-US" sz="2000" dirty="0">
                    <a:solidFill>
                      <a:schemeClr val="tx2"/>
                    </a:solidFill>
                    <a:sym typeface="Symbol" pitchFamily="18" charset="2"/>
                  </a:rPr>
                  <a:t>B.</a:t>
                </a:r>
              </a:p>
              <a:p>
                <a:pPr lvl="1">
                  <a:spcBef>
                    <a:spcPts val="200"/>
                  </a:spcBef>
                </a:pPr>
                <a:r>
                  <a:rPr lang="en-US" sz="2000" dirty="0">
                    <a:solidFill>
                      <a:schemeClr val="tx2"/>
                    </a:solidFill>
                    <a:sym typeface="Symbol" pitchFamily="18" charset="2"/>
                  </a:rPr>
                  <a:t>x</a:t>
                </a:r>
                <a:r>
                  <a:rPr lang="en-US" sz="2000" baseline="30000" dirty="0">
                    <a:solidFill>
                      <a:schemeClr val="tx2"/>
                    </a:solidFill>
                    <a:sym typeface="Symbol" pitchFamily="18" charset="2"/>
                  </a:rPr>
                  <a:t>2</a:t>
                </a:r>
                <a:r>
                  <a:rPr lang="en-US" sz="2000" dirty="0">
                    <a:solidFill>
                      <a:schemeClr val="tx2"/>
                    </a:solidFill>
                    <a:sym typeface="Symbol" pitchFamily="18" charset="2"/>
                  </a:rPr>
                  <a:t>+ax+b= 0 (mod p)</a:t>
                </a:r>
              </a:p>
              <a:p>
                <a:pPr lvl="1">
                  <a:spcBef>
                    <a:spcPts val="200"/>
                  </a:spcBef>
                </a:pPr>
                <a:r>
                  <a:rPr lang="en-US" sz="2000" dirty="0">
                    <a:solidFill>
                      <a:schemeClr val="tx2"/>
                    </a:solidFill>
                    <a:sym typeface="Symbol" pitchFamily="18" charset="2"/>
                  </a:rPr>
                  <a:t>Solve using the quadratic formula mod p</a:t>
                </a:r>
              </a:p>
              <a:p>
                <a:pPr lvl="1">
                  <a:spcBef>
                    <a:spcPts val="200"/>
                  </a:spcBef>
                </a:pPr>
                <a:r>
                  <a:rPr lang="en-US" sz="2000" dirty="0">
                    <a:solidFill>
                      <a:schemeClr val="tx2"/>
                    </a:solidFill>
                    <a:sym typeface="Symbol" pitchFamily="18" charset="2"/>
                  </a:rPr>
                  <a:t>Reduces </a:t>
                </a:r>
                <a:r>
                  <a:rPr lang="en-US" sz="2000" dirty="0">
                    <a:sym typeface="Symbol" pitchFamily="18" charset="2"/>
                  </a:rPr>
                  <a:t>to finding square roots mod p.  </a:t>
                </a:r>
              </a:p>
              <a:p>
                <a:pPr lvl="1">
                  <a:spcBef>
                    <a:spcPts val="200"/>
                  </a:spcBef>
                </a:pPr>
                <a:r>
                  <a:rPr lang="en-US" sz="2000" dirty="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If a= g</a:t>
                </a:r>
                <a:r>
                  <a:rPr lang="en-US" sz="2000" baseline="30000" dirty="0">
                    <a:sym typeface="Symbol" pitchFamily="18" charset="2"/>
                  </a:rPr>
                  <a:t>2m</a:t>
                </a:r>
                <a:r>
                  <a:rPr lang="en-US" sz="2000" dirty="0">
                    <a:sym typeface="Symbol" pitchFamily="18" charset="2"/>
                  </a:rPr>
                  <a:t>, √a= g</a:t>
                </a:r>
                <a:r>
                  <a:rPr lang="en-US" sz="2000" baseline="30000" dirty="0">
                    <a:sym typeface="Symbol" pitchFamily="18" charset="2"/>
                  </a:rPr>
                  <a:t>m</a:t>
                </a:r>
                <a:r>
                  <a:rPr lang="en-US" sz="2000" dirty="0">
                    <a:sym typeface="Symbol" pitchFamily="18" charset="2"/>
                  </a:rPr>
                  <a:t>.</a:t>
                </a:r>
                <a:endParaRPr lang="en-US" sz="2000" dirty="0">
                  <a:solidFill>
                    <a:schemeClr val="tx2"/>
                  </a:solidFill>
                  <a:sym typeface="Symbol" pitchFamily="18" charset="2"/>
                </a:endParaRPr>
              </a:p>
              <a:p>
                <a:pPr>
                  <a:spcBef>
                    <a:spcPts val="200"/>
                  </a:spcBef>
                </a:pPr>
                <a:r>
                  <a:rPr lang="en-US" sz="2000" dirty="0">
                    <a:solidFill>
                      <a:schemeClr val="tx2"/>
                    </a:solidFill>
                    <a:sym typeface="Symbol" pitchFamily="18" charset="2"/>
                  </a:rPr>
                  <a:t>Two solutions for each f(x):  every factor in interval is some multiple of p away from these (sieving).</a:t>
                </a:r>
              </a:p>
              <a:p>
                <a:pPr>
                  <a:spcBef>
                    <a:spcPts val="200"/>
                  </a:spcBef>
                </a:pPr>
                <a:r>
                  <a:rPr lang="en-US" sz="2000" dirty="0">
                    <a:solidFill>
                      <a:schemeClr val="tx2"/>
                    </a:solidFill>
                    <a:sym typeface="Symbol" pitchFamily="18" charset="2"/>
                  </a:rPr>
                  <a:t>Divide all equations by highest power of p possible for each p</a:t>
                </a:r>
                <a:r>
                  <a:rPr lang="en-US" sz="2000" dirty="0">
                    <a:latin typeface="Math1Mono" charset="2"/>
                    <a:cs typeface="Math1Mono" charset="2"/>
                    <a:sym typeface="Symbol" pitchFamily="18" charset="2"/>
                  </a:rPr>
                  <a:t> 𝝴 </a:t>
                </a:r>
                <a:r>
                  <a:rPr lang="en-US" sz="2000" dirty="0">
                    <a:solidFill>
                      <a:schemeClr val="tx2"/>
                    </a:solidFill>
                    <a:sym typeface="Symbol" pitchFamily="18" charset="2"/>
                  </a:rPr>
                  <a:t>B.  Fully factored entries will be ±1.</a:t>
                </a:r>
              </a:p>
            </p:txBody>
          </p:sp>
        </mc:Choice>
        <mc:Fallback xmlns="">
          <p:sp>
            <p:nvSpPr>
              <p:cNvPr id="51205" name="Rectangle 3"/>
              <p:cNvSpPr>
                <a:spLocks noGrp="1" noRot="1" noChangeAspect="1" noMove="1" noResize="1" noEditPoints="1" noAdjustHandles="1" noChangeArrowheads="1" noChangeShapeType="1" noTextEdit="1"/>
              </p:cNvSpPr>
              <p:nvPr>
                <p:ph type="body" idx="1"/>
              </p:nvPr>
            </p:nvSpPr>
            <p:spPr>
              <a:xfrm>
                <a:off x="381000" y="1981200"/>
                <a:ext cx="8458200" cy="4419600"/>
              </a:xfrm>
              <a:blipFill>
                <a:blip r:embed="rId2"/>
                <a:stretch>
                  <a:fillRect l="-600" t="-862" r="-300"/>
                </a:stretch>
              </a:blipFill>
            </p:spPr>
            <p:txBody>
              <a:bodyPr/>
              <a:lstStyle/>
              <a:p>
                <a:r>
                  <a:rPr lang="en-US">
                    <a:noFill/>
                  </a:rPr>
                  <a:t> </a:t>
                </a:r>
              </a:p>
            </p:txBody>
          </p:sp>
        </mc:Fallback>
      </mc:AlternateContent>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457200" y="1524000"/>
            <a:ext cx="7696200" cy="533400"/>
          </a:xfrm>
        </p:spPr>
        <p:txBody>
          <a:bodyPr/>
          <a:lstStyle/>
          <a:p>
            <a:pPr>
              <a:lnSpc>
                <a:spcPct val="90000"/>
              </a:lnSpc>
            </a:pPr>
            <a:r>
              <a:rPr lang="en-US" sz="2000" dirty="0"/>
              <a:t>n= 7429, m=86.  B={-1,2,3,5,7}, C=3</a:t>
            </a:r>
            <a:endParaRPr lang="en-US" sz="16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7" name="Table 6"/>
          <p:cNvGraphicFramePr>
            <a:graphicFrameLocks noGrp="1"/>
          </p:cNvGraphicFramePr>
          <p:nvPr/>
        </p:nvGraphicFramePr>
        <p:xfrm>
          <a:off x="762000" y="2209800"/>
          <a:ext cx="7543797"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rPr>
                        <a:t>       </a:t>
                      </a:r>
                      <a:r>
                        <a:rPr lang="en-US" err="1">
                          <a:solidFill>
                            <a:schemeClr val="tx1"/>
                          </a:solidFill>
                        </a:rPr>
                        <a:t>s</a:t>
                      </a:r>
                      <a:endParaRPr lang="en-US">
                        <a:solidFill>
                          <a:schemeClr val="tx1"/>
                        </a:solidFill>
                      </a:endParaRPr>
                    </a:p>
                  </a:txBody>
                  <a:tcPr/>
                </a:tc>
                <a:tc>
                  <a:txBody>
                    <a:bodyPr/>
                    <a:lstStyle/>
                    <a:p>
                      <a:pPr algn="r"/>
                      <a:r>
                        <a:rPr lang="en-US">
                          <a:solidFill>
                            <a:schemeClr val="tx1"/>
                          </a:solidFill>
                        </a:rPr>
                        <a:t>-3</a:t>
                      </a:r>
                    </a:p>
                  </a:txBody>
                  <a:tcPr/>
                </a:tc>
                <a:tc>
                  <a:txBody>
                    <a:bodyPr/>
                    <a:lstStyle/>
                    <a:p>
                      <a:pPr algn="r"/>
                      <a:r>
                        <a:rPr lang="en-US">
                          <a:solidFill>
                            <a:schemeClr val="tx1"/>
                          </a:solidFill>
                        </a:rPr>
                        <a:t>-2</a:t>
                      </a:r>
                    </a:p>
                  </a:txBody>
                  <a:tcPr/>
                </a:tc>
                <a:tc>
                  <a:txBody>
                    <a:bodyPr/>
                    <a:lstStyle/>
                    <a:p>
                      <a:pPr algn="r"/>
                      <a:r>
                        <a:rPr lang="en-US">
                          <a:solidFill>
                            <a:schemeClr val="tx1"/>
                          </a:solidFill>
                        </a:rPr>
                        <a:t>-1</a:t>
                      </a:r>
                    </a:p>
                  </a:txBody>
                  <a:tcPr/>
                </a:tc>
                <a:tc>
                  <a:txBody>
                    <a:bodyPr/>
                    <a:lstStyle/>
                    <a:p>
                      <a:pPr algn="r"/>
                      <a:r>
                        <a:rPr lang="en-US">
                          <a:solidFill>
                            <a:schemeClr val="tx1"/>
                          </a:solidFill>
                        </a:rPr>
                        <a:t>0</a:t>
                      </a:r>
                    </a:p>
                  </a:txBody>
                  <a:tcPr/>
                </a:tc>
                <a:tc>
                  <a:txBody>
                    <a:bodyPr/>
                    <a:lstStyle/>
                    <a:p>
                      <a:pPr algn="r"/>
                      <a:r>
                        <a:rPr lang="en-US">
                          <a:solidFill>
                            <a:schemeClr val="tx1"/>
                          </a:solidFill>
                        </a:rPr>
                        <a:t>1</a:t>
                      </a:r>
                    </a:p>
                  </a:txBody>
                  <a:tcPr/>
                </a:tc>
                <a:tc>
                  <a:txBody>
                    <a:bodyPr/>
                    <a:lstStyle/>
                    <a:p>
                      <a:pPr algn="r"/>
                      <a:r>
                        <a:rPr lang="en-US">
                          <a:solidFill>
                            <a:schemeClr val="tx1"/>
                          </a:solidFill>
                        </a:rPr>
                        <a:t>2</a:t>
                      </a:r>
                    </a:p>
                  </a:txBody>
                  <a:tcPr/>
                </a:tc>
                <a:tc>
                  <a:txBody>
                    <a:bodyPr/>
                    <a:lstStyle/>
                    <a:p>
                      <a:pPr algn="r"/>
                      <a:r>
                        <a:rPr lang="en-US">
                          <a:solidFill>
                            <a:schemeClr val="tx1"/>
                          </a:solidFill>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rPr>
                        <a:t>F(s</a:t>
                      </a:r>
                      <a:r>
                        <a:rPr lang="en-US">
                          <a:solidFill>
                            <a:schemeClr val="tx1"/>
                          </a:solidFill>
                        </a:rPr>
                        <a:t>)= (s+m)</a:t>
                      </a:r>
                      <a:r>
                        <a:rPr lang="en-US" baseline="30000">
                          <a:solidFill>
                            <a:schemeClr val="tx1"/>
                          </a:solidFill>
                        </a:rPr>
                        <a:t>2</a:t>
                      </a:r>
                      <a:r>
                        <a:rPr lang="en-US">
                          <a:solidFill>
                            <a:schemeClr val="tx1"/>
                          </a:solidFill>
                        </a:rPr>
                        <a:t>-n</a:t>
                      </a:r>
                    </a:p>
                  </a:txBody>
                  <a:tcPr/>
                </a:tc>
                <a:tc>
                  <a:txBody>
                    <a:bodyPr/>
                    <a:lstStyle/>
                    <a:p>
                      <a:pPr algn="r"/>
                      <a:r>
                        <a:rPr lang="en-US">
                          <a:solidFill>
                            <a:srgbClr val="C00000"/>
                          </a:solidFill>
                        </a:rPr>
                        <a:t>-540</a:t>
                      </a:r>
                    </a:p>
                  </a:txBody>
                  <a:tcPr/>
                </a:tc>
                <a:tc>
                  <a:txBody>
                    <a:bodyPr/>
                    <a:lstStyle/>
                    <a:p>
                      <a:pPr algn="r"/>
                      <a:r>
                        <a:rPr lang="en-US">
                          <a:solidFill>
                            <a:schemeClr val="tx1"/>
                          </a:solidFill>
                        </a:rPr>
                        <a:t>-373</a:t>
                      </a:r>
                    </a:p>
                  </a:txBody>
                  <a:tcPr/>
                </a:tc>
                <a:tc>
                  <a:txBody>
                    <a:bodyPr/>
                    <a:lstStyle/>
                    <a:p>
                      <a:pPr algn="r"/>
                      <a:r>
                        <a:rPr lang="en-US">
                          <a:solidFill>
                            <a:schemeClr val="tx1"/>
                          </a:solidFill>
                        </a:rPr>
                        <a:t>-204</a:t>
                      </a:r>
                    </a:p>
                  </a:txBody>
                  <a:tcPr/>
                </a:tc>
                <a:tc>
                  <a:txBody>
                    <a:bodyPr/>
                    <a:lstStyle/>
                    <a:p>
                      <a:pPr algn="r"/>
                      <a:r>
                        <a:rPr lang="en-US">
                          <a:solidFill>
                            <a:schemeClr val="tx1"/>
                          </a:solidFill>
                        </a:rPr>
                        <a:t>-33</a:t>
                      </a:r>
                    </a:p>
                  </a:txBody>
                  <a:tcPr/>
                </a:tc>
                <a:tc>
                  <a:txBody>
                    <a:bodyPr/>
                    <a:lstStyle/>
                    <a:p>
                      <a:pPr algn="r"/>
                      <a:r>
                        <a:rPr lang="en-US">
                          <a:solidFill>
                            <a:srgbClr val="FF0000"/>
                          </a:solidFill>
                        </a:rPr>
                        <a:t>140</a:t>
                      </a:r>
                    </a:p>
                  </a:txBody>
                  <a:tcPr/>
                </a:tc>
                <a:tc>
                  <a:txBody>
                    <a:bodyPr/>
                    <a:lstStyle/>
                    <a:p>
                      <a:pPr algn="r"/>
                      <a:r>
                        <a:rPr lang="en-US">
                          <a:solidFill>
                            <a:schemeClr val="accent2"/>
                          </a:solidFill>
                        </a:rPr>
                        <a:t>315</a:t>
                      </a:r>
                    </a:p>
                  </a:txBody>
                  <a:tcPr/>
                </a:tc>
                <a:tc>
                  <a:txBody>
                    <a:bodyPr/>
                    <a:lstStyle/>
                    <a:p>
                      <a:pPr algn="r"/>
                      <a:r>
                        <a:rPr lang="en-US">
                          <a:solidFill>
                            <a:schemeClr val="tx1"/>
                          </a:solidFill>
                        </a:rPr>
                        <a:t>492</a:t>
                      </a:r>
                    </a:p>
                  </a:txBody>
                  <a:tcPr/>
                </a:tc>
                <a:extLst>
                  <a:ext uri="{0D108BD9-81ED-4DB2-BD59-A6C34878D82A}">
                    <a16:rowId xmlns:a16="http://schemas.microsoft.com/office/drawing/2014/main" val="10001"/>
                  </a:ext>
                </a:extLst>
              </a:tr>
              <a:tr h="370840">
                <a:tc>
                  <a:txBody>
                    <a:bodyPr/>
                    <a:lstStyle/>
                    <a:p>
                      <a:r>
                        <a:rPr lang="en-US">
                          <a:solidFill>
                            <a:schemeClr val="tx1"/>
                          </a:solidFill>
                        </a:rPr>
                        <a:t>p=2</a:t>
                      </a:r>
                    </a:p>
                  </a:txBody>
                  <a:tcPr/>
                </a:tc>
                <a:tc>
                  <a:txBody>
                    <a:bodyPr/>
                    <a:lstStyle/>
                    <a:p>
                      <a:pPr algn="r"/>
                      <a:r>
                        <a:rPr lang="en-US">
                          <a:solidFill>
                            <a:srgbClr val="C00000"/>
                          </a:solidFill>
                        </a:rPr>
                        <a:t>-135</a:t>
                      </a:r>
                    </a:p>
                  </a:txBody>
                  <a:tcPr/>
                </a:tc>
                <a:tc>
                  <a:txBody>
                    <a:bodyPr/>
                    <a:lstStyle/>
                    <a:p>
                      <a:pPr algn="r"/>
                      <a:endParaRPr lang="en-US">
                        <a:solidFill>
                          <a:schemeClr val="tx1"/>
                        </a:solidFill>
                      </a:endParaRPr>
                    </a:p>
                  </a:txBody>
                  <a:tcPr/>
                </a:tc>
                <a:tc>
                  <a:txBody>
                    <a:bodyPr/>
                    <a:lstStyle/>
                    <a:p>
                      <a:pPr algn="r"/>
                      <a:r>
                        <a:rPr lang="en-US">
                          <a:solidFill>
                            <a:schemeClr val="tx1"/>
                          </a:solidFill>
                        </a:rPr>
                        <a:t>-51</a:t>
                      </a:r>
                    </a:p>
                  </a:txBody>
                  <a:tcPr/>
                </a:tc>
                <a:tc>
                  <a:txBody>
                    <a:bodyPr/>
                    <a:lstStyle/>
                    <a:p>
                      <a:pPr algn="r"/>
                      <a:endParaRPr lang="en-US">
                        <a:solidFill>
                          <a:schemeClr val="tx1"/>
                        </a:solidFill>
                      </a:endParaRPr>
                    </a:p>
                  </a:txBody>
                  <a:tcPr/>
                </a:tc>
                <a:tc>
                  <a:txBody>
                    <a:bodyPr/>
                    <a:lstStyle/>
                    <a:p>
                      <a:pPr algn="r"/>
                      <a:r>
                        <a:rPr lang="en-US">
                          <a:solidFill>
                            <a:srgbClr val="FF0000"/>
                          </a:solidFill>
                        </a:rPr>
                        <a:t>35</a:t>
                      </a:r>
                    </a:p>
                  </a:txBody>
                  <a:tcPr/>
                </a:tc>
                <a:tc>
                  <a:txBody>
                    <a:bodyPr/>
                    <a:lstStyle/>
                    <a:p>
                      <a:pPr algn="r"/>
                      <a:endParaRPr lang="en-US">
                        <a:solidFill>
                          <a:schemeClr val="accent2"/>
                        </a:solidFill>
                      </a:endParaRPr>
                    </a:p>
                  </a:txBody>
                  <a:tcPr/>
                </a:tc>
                <a:tc>
                  <a:txBody>
                    <a:bodyPr/>
                    <a:lstStyle/>
                    <a:p>
                      <a:pPr algn="r"/>
                      <a:r>
                        <a:rPr lang="en-US">
                          <a:solidFill>
                            <a:schemeClr val="tx1"/>
                          </a:solidFill>
                        </a:rPr>
                        <a:t>123</a:t>
                      </a:r>
                    </a:p>
                  </a:txBody>
                  <a:tcPr/>
                </a:tc>
                <a:extLst>
                  <a:ext uri="{0D108BD9-81ED-4DB2-BD59-A6C34878D82A}">
                    <a16:rowId xmlns:a16="http://schemas.microsoft.com/office/drawing/2014/main" val="10002"/>
                  </a:ext>
                </a:extLst>
              </a:tr>
              <a:tr h="370840">
                <a:tc>
                  <a:txBody>
                    <a:bodyPr/>
                    <a:lstStyle/>
                    <a:p>
                      <a:r>
                        <a:rPr lang="en-US">
                          <a:solidFill>
                            <a:schemeClr val="tx1"/>
                          </a:solidFill>
                        </a:rPr>
                        <a:t>p=3</a:t>
                      </a:r>
                    </a:p>
                  </a:txBody>
                  <a:tcPr/>
                </a:tc>
                <a:tc>
                  <a:txBody>
                    <a:bodyPr/>
                    <a:lstStyle/>
                    <a:p>
                      <a:pPr algn="r"/>
                      <a:r>
                        <a:rPr lang="en-US">
                          <a:solidFill>
                            <a:srgbClr val="C00000"/>
                          </a:solidFill>
                        </a:rPr>
                        <a:t>-5</a:t>
                      </a:r>
                    </a:p>
                  </a:txBody>
                  <a:tcPr/>
                </a:tc>
                <a:tc>
                  <a:txBody>
                    <a:bodyPr/>
                    <a:lstStyle/>
                    <a:p>
                      <a:pPr algn="r"/>
                      <a:endParaRPr lang="en-US">
                        <a:solidFill>
                          <a:schemeClr val="tx1"/>
                        </a:solidFill>
                      </a:endParaRPr>
                    </a:p>
                  </a:txBody>
                  <a:tcPr/>
                </a:tc>
                <a:tc>
                  <a:txBody>
                    <a:bodyPr/>
                    <a:lstStyle/>
                    <a:p>
                      <a:pPr algn="r"/>
                      <a:r>
                        <a:rPr lang="en-US">
                          <a:solidFill>
                            <a:schemeClr val="tx1"/>
                          </a:solidFill>
                        </a:rPr>
                        <a:t>-17</a:t>
                      </a:r>
                    </a:p>
                  </a:txBody>
                  <a:tcPr/>
                </a:tc>
                <a:tc>
                  <a:txBody>
                    <a:bodyPr/>
                    <a:lstStyle/>
                    <a:p>
                      <a:pPr algn="r"/>
                      <a:r>
                        <a:rPr lang="en-US">
                          <a:solidFill>
                            <a:schemeClr val="tx1"/>
                          </a:solidFill>
                        </a:rPr>
                        <a:t>-11</a:t>
                      </a:r>
                    </a:p>
                  </a:txBody>
                  <a:tcPr/>
                </a:tc>
                <a:tc>
                  <a:txBody>
                    <a:bodyPr/>
                    <a:lstStyle/>
                    <a:p>
                      <a:pPr algn="r"/>
                      <a:endParaRPr lang="en-US">
                        <a:solidFill>
                          <a:srgbClr val="FF0000"/>
                        </a:solidFill>
                      </a:endParaRPr>
                    </a:p>
                  </a:txBody>
                  <a:tcPr/>
                </a:tc>
                <a:tc>
                  <a:txBody>
                    <a:bodyPr/>
                    <a:lstStyle/>
                    <a:p>
                      <a:pPr algn="r"/>
                      <a:r>
                        <a:rPr lang="en-US">
                          <a:solidFill>
                            <a:schemeClr val="accent2"/>
                          </a:solidFill>
                        </a:rPr>
                        <a:t>35</a:t>
                      </a:r>
                    </a:p>
                  </a:txBody>
                  <a:tcPr/>
                </a:tc>
                <a:tc>
                  <a:txBody>
                    <a:bodyPr/>
                    <a:lstStyle/>
                    <a:p>
                      <a:pPr algn="r"/>
                      <a:r>
                        <a:rPr lang="en-US">
                          <a:solidFill>
                            <a:schemeClr val="tx1"/>
                          </a:solidFill>
                        </a:rPr>
                        <a:t>41</a:t>
                      </a:r>
                    </a:p>
                  </a:txBody>
                  <a:tcPr/>
                </a:tc>
                <a:extLst>
                  <a:ext uri="{0D108BD9-81ED-4DB2-BD59-A6C34878D82A}">
                    <a16:rowId xmlns:a16="http://schemas.microsoft.com/office/drawing/2014/main" val="10003"/>
                  </a:ext>
                </a:extLst>
              </a:tr>
              <a:tr h="370840">
                <a:tc>
                  <a:txBody>
                    <a:bodyPr/>
                    <a:lstStyle/>
                    <a:p>
                      <a:r>
                        <a:rPr lang="en-US">
                          <a:solidFill>
                            <a:schemeClr val="tx1"/>
                          </a:solidFill>
                        </a:rPr>
                        <a:t>p=5</a:t>
                      </a:r>
                    </a:p>
                  </a:txBody>
                  <a:tcPr/>
                </a:tc>
                <a:tc>
                  <a:txBody>
                    <a:bodyPr/>
                    <a:lstStyle/>
                    <a:p>
                      <a:pPr algn="r"/>
                      <a:r>
                        <a:rPr lang="en-US">
                          <a:solidFill>
                            <a:srgbClr val="C00000"/>
                          </a:solidFill>
                        </a:rPr>
                        <a:t>-1</a:t>
                      </a: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r>
                        <a:rPr lang="en-US">
                          <a:solidFill>
                            <a:srgbClr val="FF0000"/>
                          </a:solidFill>
                        </a:rPr>
                        <a:t>7</a:t>
                      </a:r>
                    </a:p>
                  </a:txBody>
                  <a:tcPr/>
                </a:tc>
                <a:tc>
                  <a:txBody>
                    <a:bodyPr/>
                    <a:lstStyle/>
                    <a:p>
                      <a:pPr algn="r"/>
                      <a:r>
                        <a:rPr lang="en-US">
                          <a:solidFill>
                            <a:schemeClr val="accent2"/>
                          </a:solidFill>
                        </a:rPr>
                        <a:t>7</a:t>
                      </a:r>
                    </a:p>
                  </a:txBody>
                  <a:tcPr/>
                </a:tc>
                <a:tc>
                  <a:txBody>
                    <a:bodyPr/>
                    <a:lstStyle/>
                    <a:p>
                      <a:pPr algn="r"/>
                      <a:endParaRPr lang="en-US">
                        <a:solidFill>
                          <a:schemeClr val="tx1"/>
                        </a:solidFill>
                      </a:endParaRPr>
                    </a:p>
                  </a:txBody>
                  <a:tcPr/>
                </a:tc>
                <a:extLst>
                  <a:ext uri="{0D108BD9-81ED-4DB2-BD59-A6C34878D82A}">
                    <a16:rowId xmlns:a16="http://schemas.microsoft.com/office/drawing/2014/main" val="10004"/>
                  </a:ext>
                </a:extLst>
              </a:tr>
              <a:tr h="370840">
                <a:tc>
                  <a:txBody>
                    <a:bodyPr/>
                    <a:lstStyle/>
                    <a:p>
                      <a:r>
                        <a:rPr lang="en-US">
                          <a:solidFill>
                            <a:schemeClr val="tx1"/>
                          </a:solidFill>
                        </a:rPr>
                        <a:t>p=7</a:t>
                      </a:r>
                    </a:p>
                  </a:txBody>
                  <a:tcPr/>
                </a:tc>
                <a:tc>
                  <a:txBody>
                    <a:bodyPr/>
                    <a:lstStyle/>
                    <a:p>
                      <a:pPr algn="r"/>
                      <a:endParaRPr lang="en-US">
                        <a:solidFill>
                          <a:srgbClr val="C00000"/>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r>
                        <a:rPr lang="en-US">
                          <a:solidFill>
                            <a:srgbClr val="FF0000"/>
                          </a:solidFill>
                        </a:rPr>
                        <a:t>1</a:t>
                      </a:r>
                    </a:p>
                  </a:txBody>
                  <a:tcPr/>
                </a:tc>
                <a:tc>
                  <a:txBody>
                    <a:bodyPr/>
                    <a:lstStyle/>
                    <a:p>
                      <a:pPr algn="r"/>
                      <a:r>
                        <a:rPr lang="en-US">
                          <a:solidFill>
                            <a:schemeClr val="accent2"/>
                          </a:solidFill>
                        </a:rPr>
                        <a:t>1</a:t>
                      </a:r>
                    </a:p>
                  </a:txBody>
                  <a:tcPr/>
                </a:tc>
                <a:tc>
                  <a:txBody>
                    <a:bodyPr/>
                    <a:lstStyle/>
                    <a:p>
                      <a:pPr algn="r"/>
                      <a:endParaRPr lang="en-US">
                        <a:solidFill>
                          <a:schemeClr val="tx1"/>
                        </a:solidFill>
                      </a:endParaRPr>
                    </a:p>
                  </a:txBody>
                  <a:tcPr/>
                </a:tc>
                <a:extLst>
                  <a:ext uri="{0D108BD9-81ED-4DB2-BD59-A6C34878D82A}">
                    <a16:rowId xmlns:a16="http://schemas.microsoft.com/office/drawing/2014/main" val="10005"/>
                  </a:ext>
                </a:extLst>
              </a:tr>
              <a:tr h="370840">
                <a:tc>
                  <a:txBody>
                    <a:bodyPr/>
                    <a:lstStyle/>
                    <a:p>
                      <a:endParaRPr lang="en-US">
                        <a:solidFill>
                          <a:schemeClr val="tx1"/>
                        </a:solidFill>
                      </a:endParaRPr>
                    </a:p>
                  </a:txBody>
                  <a:tcPr/>
                </a:tc>
                <a:tc>
                  <a:txBody>
                    <a:bodyPr/>
                    <a:lstStyle/>
                    <a:p>
                      <a:pPr algn="r"/>
                      <a:endParaRPr lang="en-US">
                        <a:solidFill>
                          <a:srgbClr val="C00000"/>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chemeClr val="tx1"/>
                        </a:solidFill>
                      </a:endParaRPr>
                    </a:p>
                  </a:txBody>
                  <a:tcPr/>
                </a:tc>
                <a:tc>
                  <a:txBody>
                    <a:bodyPr/>
                    <a:lstStyle/>
                    <a:p>
                      <a:pPr algn="r"/>
                      <a:endParaRPr lang="en-US">
                        <a:solidFill>
                          <a:srgbClr val="FF0000"/>
                        </a:solidFill>
                      </a:endParaRPr>
                    </a:p>
                  </a:txBody>
                  <a:tcPr/>
                </a:tc>
                <a:tc>
                  <a:txBody>
                    <a:bodyPr/>
                    <a:lstStyle/>
                    <a:p>
                      <a:pPr algn="r"/>
                      <a:endParaRPr lang="en-US">
                        <a:solidFill>
                          <a:schemeClr val="accent2"/>
                        </a:solidFill>
                      </a:endParaRPr>
                    </a:p>
                  </a:txBody>
                  <a:tcPr/>
                </a:tc>
                <a:tc>
                  <a:txBody>
                    <a:bodyPr/>
                    <a:lstStyle/>
                    <a:p>
                      <a:pPr algn="r"/>
                      <a:endParaRPr lang="en-US">
                        <a:solidFill>
                          <a:schemeClr val="tx1"/>
                        </a:solidFill>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t>To analyze QS, we need to finds a good interval and estimate sieving and solving times</a:t>
            </a:r>
            <a:endParaRPr lang="en-US" sz="2000" baseline="30000" dirty="0"/>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1357276954"/>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 factor base </a:t>
                      </a:r>
                      <a:r>
                        <a:rPr kumimoji="1" lang="en-US" sz="1800" b="0" i="0" u="none" strike="noStrike" cap="none" normalizeH="0" baseline="0" err="1">
                          <a:ln>
                            <a:noFill/>
                          </a:ln>
                          <a:solidFill>
                            <a:schemeClr val="tx1"/>
                          </a:solidFill>
                          <a:effectLst/>
                          <a:latin typeface="Arial" pitchFamily="34" charset="0"/>
                        </a:rPr>
                        <a:t>x</a:t>
                      </a:r>
                      <a:r>
                        <a:rPr kumimoji="1" lang="en-US" sz="1800" b="0" i="0" u="none" strike="noStrike" cap="none" normalizeH="0" baseline="0">
                          <a:ln>
                            <a:noFill/>
                          </a:ln>
                          <a:solidFill>
                            <a:schemeClr val="tx1"/>
                          </a:solidFill>
                          <a:effectLst/>
                          <a:latin typeface="Arial"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 sieving interval x 10</a:t>
                      </a:r>
                      <a:r>
                        <a:rPr kumimoji="1" lang="en-US" sz="1800" b="0" i="0" u="none" strike="noStrike" cap="none" normalizeH="0" baseline="3000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Arial"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p:sp>
        <p:nvSpPr>
          <p:cNvPr id="73733" name="Rectangle 3"/>
          <p:cNvSpPr>
            <a:spLocks noGrp="1" noChangeArrowheads="1"/>
          </p:cNvSpPr>
          <p:nvPr>
            <p:ph type="body" idx="1"/>
          </p:nvPr>
        </p:nvSpPr>
        <p:spPr>
          <a:xfrm>
            <a:off x="152400" y="1295400"/>
            <a:ext cx="8915400" cy="5257800"/>
          </a:xfrm>
        </p:spPr>
        <p:txBody>
          <a:bodyPr/>
          <a:lstStyle/>
          <a:p>
            <a:pPr>
              <a:spcBef>
                <a:spcPts val="200"/>
              </a:spcBef>
            </a:pPr>
            <a:r>
              <a:rPr lang="en-US" sz="2000" dirty="0"/>
              <a:t>Define L</a:t>
            </a:r>
            <a:r>
              <a:rPr lang="en-US" sz="2000" baseline="-25000" dirty="0"/>
              <a:t>n</a:t>
            </a:r>
            <a:r>
              <a:rPr lang="en-US" sz="2000" dirty="0"/>
              <a:t>[</a:t>
            </a:r>
            <a:r>
              <a:rPr lang="en-US" sz="2000" dirty="0" err="1"/>
              <a:t>u,v</a:t>
            </a:r>
            <a:r>
              <a:rPr lang="en-US" sz="2000" dirty="0"/>
              <a:t>]= exp(v(lg(n))</a:t>
            </a:r>
            <a:r>
              <a:rPr lang="en-US" sz="2000" baseline="30000" dirty="0"/>
              <a:t>u</a:t>
            </a:r>
            <a:r>
              <a:rPr lang="en-US" sz="2000" dirty="0"/>
              <a:t>(lg(lg(n)</a:t>
            </a:r>
            <a:r>
              <a:rPr lang="en-US" sz="2000" baseline="30000" dirty="0"/>
              <a:t>(1-u)</a:t>
            </a:r>
            <a:r>
              <a:rPr lang="en-US" sz="2000" dirty="0"/>
              <a:t>.</a:t>
            </a:r>
          </a:p>
          <a:p>
            <a:pPr>
              <a:spcBef>
                <a:spcPts val="200"/>
              </a:spcBef>
            </a:pPr>
            <a:r>
              <a:rPr lang="en-US" sz="2000" dirty="0"/>
              <a:t>Let </a:t>
            </a:r>
            <a:r>
              <a:rPr lang="en-US" sz="2000" dirty="0">
                <a:latin typeface="Math1Mono" charset="2"/>
                <a:cs typeface="Math1Mono" charset="2"/>
              </a:rPr>
              <a:t>y</a:t>
            </a:r>
            <a:r>
              <a:rPr lang="en-US" sz="2000" dirty="0">
                <a:latin typeface="Math1" pitchFamily="2" charset="2"/>
                <a:cs typeface="Times New Roman" pitchFamily="18" charset="0"/>
              </a:rPr>
              <a:t>(</a:t>
            </a:r>
            <a:r>
              <a:rPr lang="en-US" sz="2000" dirty="0">
                <a:cs typeface="Times New Roman" pitchFamily="18" charset="0"/>
              </a:rPr>
              <a:t>x, B) =|{y: </a:t>
            </a:r>
            <a:r>
              <a:rPr lang="en-US" sz="2000" dirty="0" err="1">
                <a:cs typeface="Times New Roman" pitchFamily="18" charset="0"/>
              </a:rPr>
              <a:t>y</a:t>
            </a:r>
            <a:r>
              <a:rPr lang="en-US" sz="2000" dirty="0" err="1">
                <a:latin typeface="Math1Mono" charset="2"/>
                <a:cs typeface="Math1Mono" charset="2"/>
              </a:rPr>
              <a:t>≤</a:t>
            </a:r>
            <a:r>
              <a:rPr lang="en-US" sz="2000" dirty="0" err="1">
                <a:cs typeface="Times New Roman" pitchFamily="18" charset="0"/>
              </a:rPr>
              <a:t>x</a:t>
            </a:r>
            <a:r>
              <a:rPr lang="en-US" sz="2000" dirty="0">
                <a:cs typeface="Times New Roman" pitchFamily="18" charset="0"/>
              </a:rPr>
              <a:t> and y is B-smooth}|.</a:t>
            </a:r>
            <a:endParaRPr lang="en-US" sz="2000" dirty="0"/>
          </a:p>
          <a:p>
            <a:pPr>
              <a:spcBef>
                <a:spcPts val="200"/>
              </a:spcBef>
            </a:pPr>
            <a:r>
              <a:rPr lang="en-US" sz="2000" b="1" dirty="0"/>
              <a:t>Theorem [</a:t>
            </a:r>
            <a:r>
              <a:rPr lang="en-US" sz="2000" b="1" dirty="0" err="1"/>
              <a:t>deBruijn</a:t>
            </a:r>
            <a:r>
              <a:rPr lang="en-US" sz="2000" b="1" dirty="0"/>
              <a:t>, 1966]:  </a:t>
            </a:r>
            <a:r>
              <a:rPr lang="en-US" sz="2000" dirty="0"/>
              <a:t>Let </a:t>
            </a:r>
            <a:r>
              <a:rPr lang="en-US" sz="2000" dirty="0">
                <a:latin typeface="Math1Mono"/>
              </a:rPr>
              <a:t>e</a:t>
            </a:r>
            <a:r>
              <a:rPr lang="en-US" sz="2000" dirty="0"/>
              <a:t>&gt;0, then for x</a:t>
            </a:r>
            <a:r>
              <a:rPr lang="en-US" sz="2000" dirty="0">
                <a:latin typeface="Math3" pitchFamily="2" charset="2"/>
              </a:rPr>
              <a:t>&gt;</a:t>
            </a:r>
            <a:r>
              <a:rPr lang="en-US" sz="2000" dirty="0"/>
              <a:t>10, w</a:t>
            </a:r>
            <a:r>
              <a:rPr lang="en-US" sz="2000" dirty="0">
                <a:latin typeface="Math3" pitchFamily="2" charset="2"/>
                <a:cs typeface="Times New Roman" pitchFamily="18" charset="0"/>
              </a:rPr>
              <a:t>&lt;</a:t>
            </a:r>
            <a:r>
              <a:rPr lang="en-US" sz="2000" dirty="0">
                <a:cs typeface="Times New Roman" pitchFamily="18" charset="0"/>
              </a:rPr>
              <a:t>n(x)</a:t>
            </a:r>
            <a:r>
              <a:rPr lang="en-US" sz="2000" baseline="30000" dirty="0">
                <a:cs typeface="Times New Roman" pitchFamily="18" charset="0"/>
              </a:rPr>
              <a:t>(1-</a:t>
            </a:r>
            <a:r>
              <a:rPr lang="en-US" sz="2000" baseline="30000" dirty="0">
                <a:latin typeface="Math1" pitchFamily="2" charset="2"/>
                <a:cs typeface="Times New Roman" pitchFamily="18" charset="0"/>
              </a:rPr>
              <a:t>e</a:t>
            </a:r>
            <a:r>
              <a:rPr lang="en-US" sz="2000" baseline="30000" dirty="0">
                <a:cs typeface="Times New Roman" pitchFamily="18" charset="0"/>
              </a:rPr>
              <a:t>)</a:t>
            </a:r>
            <a:r>
              <a:rPr lang="en-US" sz="2000" dirty="0">
                <a:cs typeface="Times New Roman" pitchFamily="18" charset="0"/>
              </a:rPr>
              <a:t>, </a:t>
            </a:r>
          </a:p>
          <a:p>
            <a:pPr marL="400050" lvl="1" indent="0">
              <a:spcBef>
                <a:spcPts val="200"/>
              </a:spcBef>
              <a:buNone/>
            </a:pPr>
            <a:r>
              <a:rPr lang="en-US" sz="1800" dirty="0">
                <a:latin typeface="Math1Mono" charset="2"/>
                <a:cs typeface="Math1Mono" charset="2"/>
              </a:rPr>
              <a:t>y</a:t>
            </a:r>
            <a:r>
              <a:rPr lang="en-US" sz="1800" dirty="0">
                <a:latin typeface="Math1" pitchFamily="2" charset="2"/>
                <a:cs typeface="Times New Roman" pitchFamily="18" charset="0"/>
              </a:rPr>
              <a:t>(</a:t>
            </a:r>
            <a:r>
              <a:rPr lang="en-US" sz="1800" dirty="0" err="1">
                <a:cs typeface="Times New Roman" pitchFamily="18" charset="0"/>
              </a:rPr>
              <a:t>x,x</a:t>
            </a:r>
            <a:r>
              <a:rPr lang="en-US" sz="1800" baseline="30000" dirty="0">
                <a:cs typeface="Times New Roman" pitchFamily="18" charset="0"/>
              </a:rPr>
              <a:t>(1/w)</a:t>
            </a:r>
            <a:r>
              <a:rPr lang="en-US" sz="1800" dirty="0">
                <a:cs typeface="Times New Roman" pitchFamily="18" charset="0"/>
              </a:rPr>
              <a:t>) = </a:t>
            </a:r>
            <a:r>
              <a:rPr lang="en-US" sz="1800" dirty="0" err="1">
                <a:cs typeface="Times New Roman" pitchFamily="18" charset="0"/>
              </a:rPr>
              <a:t>xw</a:t>
            </a:r>
            <a:r>
              <a:rPr lang="en-US" sz="1800" baseline="30000" dirty="0">
                <a:cs typeface="Times New Roman" pitchFamily="18" charset="0"/>
              </a:rPr>
              <a:t>(-</a:t>
            </a:r>
            <a:r>
              <a:rPr lang="en-US" sz="1800" baseline="30000" dirty="0" err="1">
                <a:cs typeface="Times New Roman" pitchFamily="18" charset="0"/>
              </a:rPr>
              <a:t>w+f</a:t>
            </a:r>
            <a:r>
              <a:rPr lang="en-US" sz="1800" baseline="30000" dirty="0">
                <a:cs typeface="Times New Roman" pitchFamily="18" charset="0"/>
              </a:rPr>
              <a:t>(</a:t>
            </a:r>
            <a:r>
              <a:rPr lang="en-US" sz="1800" baseline="30000" dirty="0" err="1">
                <a:cs typeface="Times New Roman" pitchFamily="18" charset="0"/>
              </a:rPr>
              <a:t>x,w</a:t>
            </a:r>
            <a:r>
              <a:rPr lang="en-US" sz="1800" baseline="30000" dirty="0">
                <a:cs typeface="Times New Roman" pitchFamily="18" charset="0"/>
              </a:rPr>
              <a:t>))</a:t>
            </a:r>
            <a:r>
              <a:rPr lang="en-US" sz="1800" dirty="0">
                <a:cs typeface="Times New Roman" pitchFamily="18" charset="0"/>
              </a:rPr>
              <a:t>, where f(</a:t>
            </a:r>
            <a:r>
              <a:rPr lang="en-US" sz="1800" dirty="0" err="1">
                <a:cs typeface="Times New Roman" pitchFamily="18" charset="0"/>
              </a:rPr>
              <a:t>x,w</a:t>
            </a:r>
            <a:r>
              <a:rPr lang="en-US" sz="1800" dirty="0">
                <a:cs typeface="Times New Roman" pitchFamily="18" charset="0"/>
              </a:rPr>
              <a:t>)/w </a:t>
            </a:r>
            <a:r>
              <a:rPr lang="en-US" sz="1800" dirty="0">
                <a:cs typeface="Times New Roman" pitchFamily="18" charset="0"/>
                <a:sym typeface="Wingdings" pitchFamily="2" charset="2"/>
              </a:rPr>
              <a:t>0 as w</a:t>
            </a:r>
            <a:r>
              <a:rPr lang="en-US" sz="1800" dirty="0">
                <a:solidFill>
                  <a:srgbClr val="000000"/>
                </a:solidFill>
                <a:latin typeface="Math1Mono"/>
                <a:ea typeface="Times New Roman" pitchFamily="18" charset="0"/>
                <a:cs typeface="Math1" pitchFamily="2" charset="2"/>
                <a:sym typeface="Wingdings" pitchFamily="2" charset="2"/>
              </a:rPr>
              <a:t>∞</a:t>
            </a:r>
            <a:r>
              <a:rPr lang="en-US" sz="1800" dirty="0">
                <a:solidFill>
                  <a:srgbClr val="000000"/>
                </a:solidFill>
                <a:ea typeface="Times New Roman" pitchFamily="18" charset="0"/>
                <a:cs typeface="Math1" pitchFamily="2" charset="2"/>
                <a:sym typeface="Wingdings" pitchFamily="2" charset="2"/>
              </a:rPr>
              <a:t>. </a:t>
            </a:r>
          </a:p>
          <a:p>
            <a:pPr>
              <a:spcBef>
                <a:spcPts val="200"/>
              </a:spcBef>
            </a:pPr>
            <a:r>
              <a:rPr lang="en-US" sz="2000" dirty="0">
                <a:solidFill>
                  <a:srgbClr val="000000"/>
                </a:solidFill>
                <a:sym typeface="Wingdings" pitchFamily="2" charset="2"/>
              </a:rPr>
              <a:t>If a, u, v &gt;0, then </a:t>
            </a:r>
            <a:r>
              <a:rPr lang="en-US" sz="2000" dirty="0">
                <a:latin typeface="Math1Mono" charset="2"/>
                <a:cs typeface="Math1Mono" charset="2"/>
              </a:rPr>
              <a:t>y</a:t>
            </a:r>
            <a:r>
              <a:rPr lang="en-US" sz="2000" dirty="0">
                <a:latin typeface="Math1" pitchFamily="2" charset="2"/>
                <a:cs typeface="Times New Roman" pitchFamily="18" charset="0"/>
              </a:rPr>
              <a:t>(</a:t>
            </a:r>
            <a:r>
              <a:rPr lang="en-US" sz="2000" dirty="0" err="1">
                <a:cs typeface="Times New Roman" pitchFamily="18" charset="0"/>
              </a:rPr>
              <a:t>n</a:t>
            </a:r>
            <a:r>
              <a:rPr lang="en-US" sz="2000" baseline="30000" dirty="0" err="1">
                <a:cs typeface="Times New Roman" pitchFamily="18" charset="0"/>
              </a:rPr>
              <a:t>a</a:t>
            </a:r>
            <a:r>
              <a:rPr lang="en-US" sz="2000" dirty="0">
                <a:cs typeface="Times New Roman" pitchFamily="18" charset="0"/>
              </a:rPr>
              <a:t>, L</a:t>
            </a:r>
            <a:r>
              <a:rPr lang="en-US" sz="2000" baseline="-25000" dirty="0">
                <a:cs typeface="Times New Roman" pitchFamily="18" charset="0"/>
              </a:rPr>
              <a:t>n</a:t>
            </a:r>
            <a:r>
              <a:rPr lang="en-US" sz="2000" dirty="0">
                <a:cs typeface="Times New Roman" pitchFamily="18" charset="0"/>
              </a:rPr>
              <a:t>[</a:t>
            </a:r>
            <a:r>
              <a:rPr lang="en-US" sz="2000" dirty="0" err="1">
                <a:cs typeface="Times New Roman" pitchFamily="18" charset="0"/>
              </a:rPr>
              <a:t>u,v</a:t>
            </a:r>
            <a:r>
              <a:rPr lang="en-US" sz="2000" dirty="0">
                <a:cs typeface="Times New Roman" pitchFamily="18" charset="0"/>
              </a:rPr>
              <a:t>])= </a:t>
            </a:r>
            <a:r>
              <a:rPr lang="en-US" sz="2000" dirty="0" err="1">
                <a:cs typeface="Times New Roman" pitchFamily="18" charset="0"/>
              </a:rPr>
              <a:t>n</a:t>
            </a:r>
            <a:r>
              <a:rPr lang="en-US" sz="2000" baseline="30000" dirty="0" err="1">
                <a:cs typeface="Times New Roman" pitchFamily="18" charset="0"/>
              </a:rPr>
              <a:t>a</a:t>
            </a:r>
            <a:r>
              <a:rPr lang="en-US" sz="2000" dirty="0" err="1">
                <a:cs typeface="Times New Roman" pitchFamily="18" charset="0"/>
              </a:rPr>
              <a:t>L</a:t>
            </a:r>
            <a:r>
              <a:rPr lang="en-US" sz="2000" baseline="-25000" dirty="0" err="1">
                <a:cs typeface="Times New Roman" pitchFamily="18" charset="0"/>
              </a:rPr>
              <a:t>n</a:t>
            </a:r>
            <a:r>
              <a:rPr lang="en-US" sz="2000" dirty="0">
                <a:cs typeface="Times New Roman" pitchFamily="18" charset="0"/>
              </a:rPr>
              <a:t>[1-u,-(a/v)(1-u)+o(1)] </a:t>
            </a:r>
            <a:r>
              <a:rPr lang="en-US" sz="2000" dirty="0">
                <a:solidFill>
                  <a:srgbClr val="000000"/>
                </a:solidFill>
                <a:sym typeface="Wingdings" pitchFamily="2" charset="2"/>
              </a:rPr>
              <a:t>as n</a:t>
            </a:r>
            <a:r>
              <a:rPr lang="en-US" sz="2000" dirty="0">
                <a:solidFill>
                  <a:srgbClr val="000000"/>
                </a:solidFill>
                <a:latin typeface="Math1Mono"/>
                <a:ea typeface="Times New Roman" pitchFamily="18" charset="0"/>
                <a:cs typeface="Math1" pitchFamily="2" charset="2"/>
                <a:sym typeface="Wingdings" pitchFamily="2" charset="2"/>
              </a:rPr>
              <a:t>∞</a:t>
            </a:r>
            <a:r>
              <a:rPr lang="en-US" sz="2000" dirty="0">
                <a:solidFill>
                  <a:srgbClr val="000000"/>
                </a:solidFill>
                <a:sym typeface="Wingdings" pitchFamily="2" charset="2"/>
              </a:rPr>
              <a:t>.</a:t>
            </a:r>
          </a:p>
          <a:p>
            <a:pPr>
              <a:spcBef>
                <a:spcPts val="200"/>
              </a:spcBef>
            </a:pPr>
            <a:r>
              <a:rPr lang="en-US" sz="2000" dirty="0">
                <a:solidFill>
                  <a:srgbClr val="000000"/>
                </a:solidFill>
                <a:sym typeface="Wingdings" pitchFamily="2" charset="2"/>
              </a:rPr>
              <a:t>For QS generate numbers , set </a:t>
            </a:r>
            <a:r>
              <a:rPr lang="en-US" sz="2000" dirty="0"/>
              <a:t>a= ½ . </a:t>
            </a:r>
          </a:p>
          <a:p>
            <a:pPr>
              <a:spcBef>
                <a:spcPts val="200"/>
              </a:spcBef>
            </a:pPr>
            <a:r>
              <a:rPr lang="en-US" sz="2000" dirty="0"/>
              <a:t>Probability of finding an </a:t>
            </a:r>
            <a:r>
              <a:rPr lang="en-US" sz="2000" dirty="0">
                <a:cs typeface="Times New Roman" pitchFamily="18" charset="0"/>
              </a:rPr>
              <a:t>L</a:t>
            </a:r>
            <a:r>
              <a:rPr lang="en-US" sz="2000" baseline="-25000" dirty="0">
                <a:cs typeface="Times New Roman" pitchFamily="18" charset="0"/>
              </a:rPr>
              <a:t>n</a:t>
            </a:r>
            <a:r>
              <a:rPr lang="en-US" sz="2000" dirty="0">
                <a:cs typeface="Times New Roman" pitchFamily="18" charset="0"/>
              </a:rPr>
              <a:t>[</a:t>
            </a:r>
            <a:r>
              <a:rPr lang="en-US" sz="2000" dirty="0" err="1">
                <a:cs typeface="Times New Roman" pitchFamily="18" charset="0"/>
              </a:rPr>
              <a:t>u,v</a:t>
            </a:r>
            <a:r>
              <a:rPr lang="en-US" sz="2000" dirty="0">
                <a:cs typeface="Times New Roman" pitchFamily="18" charset="0"/>
              </a:rPr>
              <a:t>]</a:t>
            </a:r>
            <a:r>
              <a:rPr lang="en-US" sz="2000" dirty="0"/>
              <a:t>-smooth number is </a:t>
            </a:r>
            <a:r>
              <a:rPr lang="en-US" sz="2000" dirty="0">
                <a:cs typeface="Times New Roman" pitchFamily="18" charset="0"/>
              </a:rPr>
              <a:t>L</a:t>
            </a:r>
            <a:r>
              <a:rPr lang="en-US" sz="2000" baseline="-25000" dirty="0">
                <a:cs typeface="Times New Roman" pitchFamily="18" charset="0"/>
              </a:rPr>
              <a:t>n</a:t>
            </a:r>
            <a:r>
              <a:rPr lang="en-US" sz="2000" dirty="0">
                <a:cs typeface="Times New Roman" pitchFamily="18" charset="0"/>
              </a:rPr>
              <a:t>[1-u,-1/(2v)(1-u)+o(1)].</a:t>
            </a:r>
          </a:p>
          <a:p>
            <a:pPr>
              <a:spcBef>
                <a:spcPts val="200"/>
              </a:spcBef>
            </a:pPr>
            <a:r>
              <a:rPr lang="en-US" sz="2000" dirty="0">
                <a:cs typeface="Times New Roman" pitchFamily="18" charset="0"/>
              </a:rPr>
              <a:t>We must try L</a:t>
            </a:r>
            <a:r>
              <a:rPr lang="en-US" sz="2000" baseline="-25000" dirty="0">
                <a:cs typeface="Times New Roman" pitchFamily="18" charset="0"/>
              </a:rPr>
              <a:t>n</a:t>
            </a:r>
            <a:r>
              <a:rPr lang="en-US" sz="2000" dirty="0">
                <a:cs typeface="Times New Roman" pitchFamily="18" charset="0"/>
              </a:rPr>
              <a:t>[1-u, 1/(2v)(1-u)+o(1)] to find one.</a:t>
            </a:r>
            <a:endParaRPr lang="en-US" sz="2000" dirty="0"/>
          </a:p>
          <a:p>
            <a:pPr>
              <a:spcBef>
                <a:spcPts val="200"/>
              </a:spcBef>
            </a:pPr>
            <a:r>
              <a:rPr lang="en-US" sz="2000" dirty="0"/>
              <a:t>Size of factor base is</a:t>
            </a:r>
            <a:r>
              <a:rPr lang="en-US" sz="1800" dirty="0"/>
              <a:t> ~ </a:t>
            </a:r>
            <a:r>
              <a:rPr lang="en-US" sz="2000" dirty="0">
                <a:cs typeface="Times New Roman" pitchFamily="18" charset="0"/>
              </a:rPr>
              <a:t>L</a:t>
            </a:r>
            <a:r>
              <a:rPr lang="en-US" sz="2000" baseline="-25000" dirty="0">
                <a:cs typeface="Times New Roman" pitchFamily="18" charset="0"/>
              </a:rPr>
              <a:t>n</a:t>
            </a:r>
            <a:r>
              <a:rPr lang="en-US" sz="2000" dirty="0">
                <a:cs typeface="Times New Roman" pitchFamily="18" charset="0"/>
              </a:rPr>
              <a:t>[</a:t>
            </a:r>
            <a:r>
              <a:rPr lang="en-US" sz="2000" dirty="0" err="1">
                <a:cs typeface="Times New Roman" pitchFamily="18" charset="0"/>
              </a:rPr>
              <a:t>u,v</a:t>
            </a:r>
            <a:r>
              <a:rPr lang="en-US" sz="2000" dirty="0">
                <a:cs typeface="Times New Roman" pitchFamily="18" charset="0"/>
              </a:rPr>
              <a:t>].</a:t>
            </a:r>
          </a:p>
          <a:p>
            <a:pPr>
              <a:spcBef>
                <a:spcPts val="200"/>
              </a:spcBef>
            </a:pPr>
            <a:r>
              <a:rPr lang="en-US" sz="2000" dirty="0">
                <a:cs typeface="Times New Roman" pitchFamily="18" charset="0"/>
              </a:rPr>
              <a:t>Choose u= 1/2.  L</a:t>
            </a:r>
            <a:r>
              <a:rPr lang="en-US" sz="2000" baseline="-25000" dirty="0">
                <a:cs typeface="Times New Roman" pitchFamily="18" charset="0"/>
              </a:rPr>
              <a:t>n</a:t>
            </a:r>
            <a:r>
              <a:rPr lang="en-US" sz="2000" dirty="0">
                <a:cs typeface="Times New Roman" pitchFamily="18" charset="0"/>
              </a:rPr>
              <a:t>[1/2, x] L</a:t>
            </a:r>
            <a:r>
              <a:rPr lang="en-US" sz="2000" baseline="-25000" dirty="0">
                <a:cs typeface="Times New Roman" pitchFamily="18" charset="0"/>
              </a:rPr>
              <a:t>n</a:t>
            </a:r>
            <a:r>
              <a:rPr lang="en-US" sz="2000" dirty="0">
                <a:cs typeface="Times New Roman" pitchFamily="18" charset="0"/>
              </a:rPr>
              <a:t>[1/2, y]= L</a:t>
            </a:r>
            <a:r>
              <a:rPr lang="en-US" sz="2000" baseline="-25000" dirty="0">
                <a:cs typeface="Times New Roman" pitchFamily="18" charset="0"/>
              </a:rPr>
              <a:t>n</a:t>
            </a:r>
            <a:r>
              <a:rPr lang="en-US" sz="2000" dirty="0">
                <a:cs typeface="Times New Roman" pitchFamily="18" charset="0"/>
              </a:rPr>
              <a:t>[1/2, </a:t>
            </a:r>
            <a:r>
              <a:rPr lang="en-US" sz="2000" dirty="0" err="1">
                <a:cs typeface="Times New Roman" pitchFamily="18" charset="0"/>
              </a:rPr>
              <a:t>x+y</a:t>
            </a:r>
            <a:r>
              <a:rPr lang="en-US" sz="2000" dirty="0">
                <a:cs typeface="Times New Roman" pitchFamily="18" charset="0"/>
              </a:rPr>
              <a:t>].</a:t>
            </a:r>
          </a:p>
          <a:p>
            <a:pPr>
              <a:spcBef>
                <a:spcPts val="200"/>
              </a:spcBef>
            </a:pPr>
            <a:r>
              <a:rPr lang="en-US" sz="2000" dirty="0">
                <a:cs typeface="Times New Roman" pitchFamily="18" charset="0"/>
              </a:rPr>
              <a:t>Size of sieving interval is L</a:t>
            </a:r>
            <a:r>
              <a:rPr lang="en-US" sz="2000" baseline="-25000" dirty="0">
                <a:cs typeface="Times New Roman" pitchFamily="18" charset="0"/>
              </a:rPr>
              <a:t>n</a:t>
            </a:r>
            <a:r>
              <a:rPr lang="en-US" sz="2000" dirty="0">
                <a:cs typeface="Times New Roman" pitchFamily="18" charset="0"/>
              </a:rPr>
              <a:t>[1/2, v] L</a:t>
            </a:r>
            <a:r>
              <a:rPr lang="en-US" sz="2000" baseline="-25000" dirty="0">
                <a:cs typeface="Times New Roman" pitchFamily="18" charset="0"/>
              </a:rPr>
              <a:t>n</a:t>
            </a:r>
            <a:r>
              <a:rPr lang="en-US" sz="2000" dirty="0">
                <a:cs typeface="Times New Roman" pitchFamily="18" charset="0"/>
              </a:rPr>
              <a:t>[1/2, 1/(4v)]= L</a:t>
            </a:r>
            <a:r>
              <a:rPr lang="en-US" sz="2000" baseline="-25000" dirty="0">
                <a:cs typeface="Times New Roman" pitchFamily="18" charset="0"/>
              </a:rPr>
              <a:t>n</a:t>
            </a:r>
            <a:r>
              <a:rPr lang="en-US" sz="2000" dirty="0">
                <a:cs typeface="Times New Roman" pitchFamily="18" charset="0"/>
              </a:rPr>
              <a:t>[1/2, v+1/(4v)].</a:t>
            </a:r>
          </a:p>
          <a:p>
            <a:pPr>
              <a:spcBef>
                <a:spcPts val="200"/>
              </a:spcBef>
            </a:pPr>
            <a:r>
              <a:rPr lang="en-US" sz="2000" dirty="0">
                <a:cs typeface="Times New Roman" pitchFamily="18" charset="0"/>
              </a:rPr>
              <a:t>Sieving time is L</a:t>
            </a:r>
            <a:r>
              <a:rPr lang="en-US" sz="2000" baseline="-25000" dirty="0">
                <a:cs typeface="Times New Roman" pitchFamily="18" charset="0"/>
              </a:rPr>
              <a:t>n</a:t>
            </a:r>
            <a:r>
              <a:rPr lang="en-US" sz="2000" dirty="0">
                <a:cs typeface="Times New Roman" pitchFamily="18" charset="0"/>
              </a:rPr>
              <a:t>[1/2, v+1/(4v)].</a:t>
            </a:r>
          </a:p>
          <a:p>
            <a:pPr>
              <a:spcBef>
                <a:spcPts val="200"/>
              </a:spcBef>
            </a:pPr>
            <a:r>
              <a:rPr lang="en-US" sz="2000" dirty="0">
                <a:cs typeface="Times New Roman" pitchFamily="18" charset="0"/>
              </a:rPr>
              <a:t>Solving sparse equations is L</a:t>
            </a:r>
            <a:r>
              <a:rPr lang="en-US" sz="2000" baseline="-25000" dirty="0">
                <a:cs typeface="Times New Roman" pitchFamily="18" charset="0"/>
              </a:rPr>
              <a:t>n</a:t>
            </a:r>
            <a:r>
              <a:rPr lang="en-US" sz="2000" dirty="0">
                <a:cs typeface="Times New Roman" pitchFamily="18" charset="0"/>
              </a:rPr>
              <a:t>[1/2, 2v+o(1)].  </a:t>
            </a:r>
          </a:p>
          <a:p>
            <a:pPr>
              <a:spcBef>
                <a:spcPts val="200"/>
              </a:spcBef>
            </a:pPr>
            <a:r>
              <a:rPr lang="en-US" sz="2000" dirty="0">
                <a:cs typeface="Times New Roman" pitchFamily="18" charset="0"/>
              </a:rPr>
              <a:t>Total time is minimized when v=1/2 and is L</a:t>
            </a:r>
            <a:r>
              <a:rPr lang="en-US" sz="2000" baseline="-25000" dirty="0">
                <a:cs typeface="Times New Roman" pitchFamily="18" charset="0"/>
              </a:rPr>
              <a:t>n</a:t>
            </a:r>
            <a:r>
              <a:rPr lang="en-US" sz="2000" dirty="0">
                <a:cs typeface="Times New Roman" pitchFamily="18" charset="0"/>
              </a:rPr>
              <a:t>[1/2, 1+o(1)] .</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p:sp>
        <p:nvSpPr>
          <p:cNvPr id="80901" name="Rectangle 3"/>
          <p:cNvSpPr>
            <a:spLocks noGrp="1" noChangeArrowheads="1"/>
          </p:cNvSpPr>
          <p:nvPr>
            <p:ph type="body" idx="1"/>
          </p:nvPr>
        </p:nvSpPr>
        <p:spPr>
          <a:xfrm>
            <a:off x="304800" y="1981200"/>
            <a:ext cx="8458200" cy="3352800"/>
          </a:xfrm>
        </p:spPr>
        <p:txBody>
          <a:bodyPr/>
          <a:lstStyle/>
          <a:p>
            <a:pPr>
              <a:lnSpc>
                <a:spcPct val="90000"/>
              </a:lnSpc>
            </a:pPr>
            <a:r>
              <a:rPr lang="en-US" sz="2000" dirty="0"/>
              <a:t>Multiple Polynomial Quadratic Sieve: Use many polynomials (shorter sieve intervals)</a:t>
            </a:r>
          </a:p>
          <a:p>
            <a:pPr>
              <a:lnSpc>
                <a:spcPct val="90000"/>
              </a:lnSpc>
            </a:pPr>
            <a:r>
              <a:rPr lang="en-US" sz="2000" dirty="0"/>
              <a:t>Number Field Sieve:  Extends QFS by allowing elements to be algebraic integers in algebraic number field.</a:t>
            </a:r>
          </a:p>
          <a:p>
            <a:pPr>
              <a:lnSpc>
                <a:spcPct val="90000"/>
              </a:lnSpc>
            </a:pPr>
            <a:r>
              <a:rPr lang="en-US" sz="2000" dirty="0"/>
              <a:t>Elliptic Curve Factoring Method: Does arithmetic over elliptic curve mod n.  Q=k x P.  Operations project mod p if </a:t>
            </a:r>
            <a:r>
              <a:rPr lang="en-US" sz="2000" dirty="0" err="1"/>
              <a:t>p|n</a:t>
            </a:r>
            <a:r>
              <a:rPr lang="en-US" sz="2000" dirty="0"/>
              <a:t>.  If Q is the identity (0:1:0) mod p, third coordinate, z, is 0 mod p.  Then (</a:t>
            </a:r>
            <a:r>
              <a:rPr lang="en-US" sz="2000" dirty="0" err="1"/>
              <a:t>z,n</a:t>
            </a:r>
            <a:r>
              <a:rPr lang="en-US" sz="2000" dirty="0"/>
              <a:t>)=p.  Now check to see if the difference of two points (for different k) have last coordinates: (z</a:t>
            </a:r>
            <a:r>
              <a:rPr lang="en-US" sz="2000" baseline="-25000" dirty="0"/>
              <a:t>1</a:t>
            </a:r>
            <a:r>
              <a:rPr lang="en-US" sz="2000" dirty="0"/>
              <a:t>-z</a:t>
            </a:r>
            <a:r>
              <a:rPr lang="en-US" sz="2000" baseline="-25000" dirty="0"/>
              <a:t>2</a:t>
            </a:r>
            <a:r>
              <a:rPr lang="en-US" sz="2000" dirty="0"/>
              <a:t>, n)=p. </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143000"/>
            <a:ext cx="8763000" cy="5029200"/>
          </a:xfrm>
        </p:spPr>
        <p:txBody>
          <a:bodyPr/>
          <a:lstStyle/>
          <a:p>
            <a:pPr>
              <a:spcBef>
                <a:spcPts val="200"/>
              </a:spcBef>
            </a:pPr>
            <a:r>
              <a:rPr lang="en-US" sz="2000" dirty="0"/>
              <a:t>Public Key systems are based on “computationally hard”  “trap door problems”.</a:t>
            </a:r>
          </a:p>
          <a:p>
            <a:pPr lvl="1">
              <a:spcBef>
                <a:spcPts val="200"/>
              </a:spcBef>
            </a:pPr>
            <a:r>
              <a:rPr lang="en-US" sz="2000" dirty="0"/>
              <a:t>Find a function y=f(x) which is easy to compute but hard to invert without “secret” information, t forming the trapdoor.  With t, it is easy to compute g(t, f(x))=x</a:t>
            </a:r>
          </a:p>
          <a:p>
            <a:pPr>
              <a:spcBef>
                <a:spcPts val="200"/>
              </a:spcBef>
            </a:pPr>
            <a:r>
              <a:rPr lang="en-US" sz="2000" dirty="0"/>
              <a:t>Some trapdoors</a:t>
            </a:r>
          </a:p>
          <a:p>
            <a:pPr lvl="1">
              <a:spcBef>
                <a:spcPts val="200"/>
              </a:spcBef>
            </a:pPr>
            <a:r>
              <a:rPr lang="en-US" sz="2000" dirty="0"/>
              <a:t>Factoring: f(x) =</a:t>
            </a:r>
            <a:r>
              <a:rPr lang="en-US" sz="2000" dirty="0" err="1"/>
              <a:t>x</a:t>
            </a:r>
            <a:r>
              <a:rPr lang="en-US" sz="2000" baseline="30000" dirty="0" err="1"/>
              <a:t>e</a:t>
            </a:r>
            <a:r>
              <a:rPr lang="en-US" sz="2000" dirty="0"/>
              <a:t> (mod n).  n=</a:t>
            </a:r>
            <a:r>
              <a:rPr lang="en-US" sz="2000" dirty="0" err="1"/>
              <a:t>pq</a:t>
            </a:r>
            <a:r>
              <a:rPr lang="en-US" sz="2000" dirty="0"/>
              <a:t>, p, q are “large” primes –thousands of bits long.  Knowledge of p and q is the trapdoor.</a:t>
            </a:r>
          </a:p>
          <a:p>
            <a:pPr lvl="1">
              <a:spcBef>
                <a:spcPts val="200"/>
              </a:spcBef>
            </a:pPr>
            <a:r>
              <a:rPr lang="en-US" sz="2000" dirty="0"/>
              <a:t>Discrete Log: h= </a:t>
            </a:r>
            <a:r>
              <a:rPr lang="en-US" sz="2000" dirty="0" err="1"/>
              <a:t>g</a:t>
            </a:r>
            <a:r>
              <a:rPr lang="en-US" sz="2000" baseline="30000" dirty="0" err="1"/>
              <a:t>a</a:t>
            </a:r>
            <a:r>
              <a:rPr lang="en-US" sz="2000" dirty="0"/>
              <a:t> (mod p).  f(x)= (</a:t>
            </a:r>
            <a:r>
              <a:rPr lang="en-US" sz="2000" dirty="0" err="1"/>
              <a:t>xh</a:t>
            </a:r>
            <a:r>
              <a:rPr lang="en-US" sz="2000" baseline="30000" dirty="0" err="1"/>
              <a:t>b</a:t>
            </a:r>
            <a:r>
              <a:rPr lang="en-US" sz="2000" dirty="0" err="1"/>
              <a:t>,g</a:t>
            </a:r>
            <a:r>
              <a:rPr lang="en-US" sz="2000" baseline="30000" dirty="0" err="1"/>
              <a:t>b</a:t>
            </a:r>
            <a:r>
              <a:rPr lang="en-US" sz="2000" dirty="0"/>
              <a:t>), b selected at random by </a:t>
            </a:r>
            <a:r>
              <a:rPr lang="en-US" sz="2000" dirty="0" err="1"/>
              <a:t>encryptor</a:t>
            </a:r>
            <a:r>
              <a:rPr lang="en-US" sz="2000" dirty="0"/>
              <a:t>.  a is the trapdoor.</a:t>
            </a:r>
          </a:p>
          <a:p>
            <a:pPr lvl="1">
              <a:spcBef>
                <a:spcPts val="200"/>
              </a:spcBef>
            </a:pPr>
            <a:r>
              <a:rPr lang="en-US" sz="2000" dirty="0"/>
              <a:t>Elliptic curve discrete log:  Given Elliptic curve E(</a:t>
            </a:r>
            <a:r>
              <a:rPr lang="en-US" sz="2000" dirty="0" err="1"/>
              <a:t>a,b</a:t>
            </a:r>
            <a:r>
              <a:rPr lang="en-US" sz="2000" dirty="0"/>
              <a:t>): y</a:t>
            </a:r>
            <a:r>
              <a:rPr lang="en-US" sz="2000" baseline="30000" dirty="0"/>
              <a:t>2</a:t>
            </a:r>
            <a:r>
              <a:rPr lang="en-US" sz="2000" dirty="0"/>
              <a:t>=x</a:t>
            </a:r>
            <a:r>
              <a:rPr lang="en-US" sz="2000" baseline="30000" dirty="0"/>
              <a:t>3</a:t>
            </a:r>
            <a:r>
              <a:rPr lang="en-US" sz="2000" dirty="0"/>
              <a:t>+ax+b, over a finite field </a:t>
            </a:r>
            <a:r>
              <a:rPr lang="en-US" sz="2000" dirty="0" err="1"/>
              <a:t>Z</a:t>
            </a:r>
            <a:r>
              <a:rPr lang="en-US" sz="2000" baseline="-25000" dirty="0" err="1"/>
              <a:t>p</a:t>
            </a:r>
            <a:r>
              <a:rPr lang="en-US" sz="2000" dirty="0"/>
              <a:t>, and a base point B= </a:t>
            </a:r>
            <a:r>
              <a:rPr lang="en-US" sz="2000" dirty="0" err="1"/>
              <a:t>nP</a:t>
            </a:r>
            <a:r>
              <a:rPr lang="en-US" sz="2000" dirty="0"/>
              <a:t>.  Message is encoded as point on E(a, b), M.  f(M)= (</a:t>
            </a:r>
            <a:r>
              <a:rPr lang="en-US" sz="2000" dirty="0" err="1"/>
              <a:t>M+rB</a:t>
            </a:r>
            <a:r>
              <a:rPr lang="en-US" sz="2000" dirty="0"/>
              <a:t>, </a:t>
            </a:r>
            <a:r>
              <a:rPr lang="en-US" sz="2000" dirty="0" err="1"/>
              <a:t>rP</a:t>
            </a:r>
            <a:r>
              <a:rPr lang="en-US" sz="2000" dirty="0"/>
              <a:t>).  r is picked randomly by </a:t>
            </a:r>
            <a:r>
              <a:rPr lang="en-US" sz="2000" dirty="0" err="1"/>
              <a:t>encryptor</a:t>
            </a:r>
            <a:r>
              <a:rPr lang="en-US" sz="2000" dirty="0"/>
              <a:t>.  Trapdoor is n.</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20130303</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8" name="Table 7"/>
          <p:cNvGraphicFramePr>
            <a:graphicFrameLocks noGrp="1"/>
          </p:cNvGraphicFramePr>
          <p:nvPr>
            <p:extLst>
              <p:ext uri="{D42A27DB-BD31-4B8C-83A1-F6EECF244321}">
                <p14:modId xmlns:p14="http://schemas.microsoft.com/office/powerpoint/2010/main" val="659251759"/>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rPr>
                        <a:t>Method</a:t>
                      </a:r>
                    </a:p>
                  </a:txBody>
                  <a:tcPr/>
                </a:tc>
                <a:tc>
                  <a:txBody>
                    <a:bodyPr/>
                    <a:lstStyle/>
                    <a:p>
                      <a:pPr algn="r"/>
                      <a:r>
                        <a:rPr lang="en-US" sz="2000">
                          <a:solidFill>
                            <a:schemeClr val="tx1"/>
                          </a:solidFill>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rPr>
                        <a:t>Trial Division</a:t>
                      </a:r>
                    </a:p>
                  </a:txBody>
                  <a:tcPr/>
                </a:tc>
                <a:tc>
                  <a:txBody>
                    <a:bodyPr/>
                    <a:lstStyle/>
                    <a:p>
                      <a:pPr algn="r"/>
                      <a:r>
                        <a:rPr lang="en-US" sz="2000">
                          <a:solidFill>
                            <a:schemeClr val="tx1"/>
                          </a:solidFill>
                        </a:rPr>
                        <a:t>n/</a:t>
                      </a:r>
                      <a:r>
                        <a:rPr lang="en-US" sz="2000" err="1">
                          <a:solidFill>
                            <a:schemeClr val="tx1"/>
                          </a:solidFill>
                        </a:rPr>
                        <a:t>lg</a:t>
                      </a:r>
                      <a:r>
                        <a:rPr lang="en-US" sz="2000">
                          <a:solidFill>
                            <a:schemeClr val="tx1"/>
                          </a:solidFill>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rPr>
                        <a:t>Quadratic Sieve</a:t>
                      </a:r>
                    </a:p>
                  </a:txBody>
                  <a:tcPr/>
                </a:tc>
                <a:tc>
                  <a:txBody>
                    <a:bodyPr/>
                    <a:lstStyle/>
                    <a:p>
                      <a:pPr algn="r"/>
                      <a:r>
                        <a:rPr lang="en-US" sz="2000">
                          <a:solidFill>
                            <a:schemeClr val="tx1"/>
                          </a:solidFill>
                        </a:rPr>
                        <a:t>(n </a:t>
                      </a:r>
                      <a:r>
                        <a:rPr lang="en-US" sz="2000" err="1">
                          <a:solidFill>
                            <a:schemeClr val="tx1"/>
                          </a:solidFill>
                        </a:rPr>
                        <a:t>lg</a:t>
                      </a:r>
                      <a:r>
                        <a:rPr lang="en-US" sz="2000">
                          <a:solidFill>
                            <a:schemeClr val="tx1"/>
                          </a:solidFill>
                        </a:rPr>
                        <a:t>(n))</a:t>
                      </a:r>
                      <a:r>
                        <a:rPr lang="en-US" sz="2000" baseline="30000">
                          <a:solidFill>
                            <a:schemeClr val="tx1"/>
                          </a:solidFill>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rPr>
                        <a:t>Number Field Sieve</a:t>
                      </a:r>
                    </a:p>
                  </a:txBody>
                  <a:tcPr/>
                </a:tc>
                <a:tc>
                  <a:txBody>
                    <a:bodyPr/>
                    <a:lstStyle/>
                    <a:p>
                      <a:pPr algn="r"/>
                      <a:r>
                        <a:rPr lang="en-US" sz="2000">
                          <a:solidFill>
                            <a:schemeClr val="tx1"/>
                          </a:solidFill>
                        </a:rPr>
                        <a:t>1.9223 n</a:t>
                      </a:r>
                      <a:r>
                        <a:rPr lang="en-US" sz="2000" baseline="30000">
                          <a:solidFill>
                            <a:schemeClr val="tx1"/>
                          </a:solidFill>
                        </a:rPr>
                        <a:t>1/3</a:t>
                      </a:r>
                      <a:r>
                        <a:rPr lang="en-US" sz="2000" baseline="0">
                          <a:solidFill>
                            <a:schemeClr val="tx1"/>
                          </a:solidFill>
                        </a:rPr>
                        <a:t> </a:t>
                      </a:r>
                      <a:r>
                        <a:rPr lang="en-US" sz="2000" baseline="0" err="1">
                          <a:solidFill>
                            <a:schemeClr val="tx1"/>
                          </a:solidFill>
                        </a:rPr>
                        <a:t>lg</a:t>
                      </a:r>
                      <a:r>
                        <a:rPr lang="en-US" sz="2000" baseline="0">
                          <a:solidFill>
                            <a:schemeClr val="tx1"/>
                          </a:solidFill>
                        </a:rPr>
                        <a:t>(n)</a:t>
                      </a:r>
                      <a:r>
                        <a:rPr lang="en-US" sz="2000" baseline="30000">
                          <a:solidFill>
                            <a:schemeClr val="tx1"/>
                          </a:solidFill>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Arial"/>
              </a:rPr>
              <a:t>Quadratic Sieve: L</a:t>
            </a:r>
            <a:r>
              <a:rPr kumimoji="1" lang="en-US" sz="2000" kern="0" baseline="-25000" dirty="0">
                <a:solidFill>
                  <a:srgbClr val="000000"/>
                </a:solidFill>
                <a:latin typeface="Arial"/>
              </a:rPr>
              <a:t>n</a:t>
            </a:r>
            <a:r>
              <a:rPr kumimoji="1" lang="en-US" sz="2000" kern="0" dirty="0">
                <a:solidFill>
                  <a:srgbClr val="000000"/>
                </a:solidFill>
                <a:latin typeface="Arial"/>
              </a:rPr>
              <a:t>[1/2, 1+o(1)]</a:t>
            </a:r>
          </a:p>
          <a:p>
            <a:pPr marL="342900" lvl="0" indent="-342900">
              <a:spcBef>
                <a:spcPts val="200"/>
              </a:spcBef>
              <a:buFontTx/>
              <a:buChar char="•"/>
            </a:pPr>
            <a:r>
              <a:rPr kumimoji="1" lang="en-US" sz="2000" kern="0" dirty="0">
                <a:solidFill>
                  <a:srgbClr val="000000"/>
                </a:solidFill>
                <a:latin typeface="Arial"/>
              </a:rPr>
              <a:t>ECM: </a:t>
            </a:r>
            <a:r>
              <a:rPr kumimoji="1" lang="en-US" sz="2000" kern="0" dirty="0" err="1">
                <a:solidFill>
                  <a:srgbClr val="000000"/>
                </a:solidFill>
                <a:latin typeface="Arial"/>
              </a:rPr>
              <a:t>L</a:t>
            </a:r>
            <a:r>
              <a:rPr kumimoji="1" lang="en-US" sz="2000" kern="0" baseline="-25000" dirty="0" err="1">
                <a:solidFill>
                  <a:srgbClr val="000000"/>
                </a:solidFill>
                <a:latin typeface="Arial"/>
              </a:rPr>
              <a:t>p</a:t>
            </a:r>
            <a:r>
              <a:rPr kumimoji="1" lang="en-US" sz="2000" kern="0" dirty="0">
                <a:solidFill>
                  <a:srgbClr val="000000"/>
                </a:solidFill>
                <a:latin typeface="Arial"/>
              </a:rPr>
              <a:t>[1/2, -</a:t>
            </a:r>
            <a:r>
              <a:rPr kumimoji="1" lang="en-US" sz="2000" kern="0" dirty="0">
                <a:solidFill>
                  <a:srgbClr val="000000"/>
                </a:solidFill>
                <a:latin typeface="Math1Mono"/>
              </a:rPr>
              <a:t>√</a:t>
            </a:r>
            <a:r>
              <a:rPr kumimoji="1" lang="en-US" sz="2000" kern="0" dirty="0">
                <a:solidFill>
                  <a:srgbClr val="000000"/>
                </a:solidFill>
                <a:latin typeface="Arial"/>
              </a:rPr>
              <a:t>(1/2)] where p is smallest prime dividing n.</a:t>
            </a:r>
          </a:p>
          <a:p>
            <a:pPr marL="342900" lvl="0" indent="-342900">
              <a:spcBef>
                <a:spcPts val="200"/>
              </a:spcBef>
              <a:buFontTx/>
              <a:buChar char="•"/>
            </a:pPr>
            <a:r>
              <a:rPr kumimoji="1" lang="en-US" sz="2000" kern="0" dirty="0">
                <a:solidFill>
                  <a:srgbClr val="000000"/>
                </a:solidFill>
                <a:latin typeface="Arial"/>
              </a:rPr>
              <a:t>Fastest in 1998: L</a:t>
            </a:r>
            <a:r>
              <a:rPr kumimoji="1" lang="en-US" sz="2000" kern="0" baseline="-25000" dirty="0">
                <a:solidFill>
                  <a:srgbClr val="000000"/>
                </a:solidFill>
                <a:latin typeface="Arial"/>
              </a:rPr>
              <a:t>n</a:t>
            </a:r>
            <a:r>
              <a:rPr kumimoji="1" lang="en-US" sz="2000" kern="0" dirty="0">
                <a:solidFill>
                  <a:srgbClr val="000000"/>
                </a:solidFill>
                <a:latin typeface="Arial"/>
              </a:rPr>
              <a:t>[1/2, 1+o(1)]</a:t>
            </a:r>
          </a:p>
          <a:p>
            <a:pPr marL="342900" lvl="0" indent="-342900">
              <a:spcBef>
                <a:spcPts val="200"/>
              </a:spcBef>
              <a:buFontTx/>
              <a:buChar char="•"/>
            </a:pPr>
            <a:r>
              <a:rPr kumimoji="1" lang="en-US" sz="2000" kern="0" dirty="0">
                <a:solidFill>
                  <a:srgbClr val="000000"/>
                </a:solidFill>
                <a:latin typeface="Arial"/>
              </a:rPr>
              <a:t>NFS (Pollard again): L</a:t>
            </a:r>
            <a:r>
              <a:rPr kumimoji="1" lang="en-US" sz="2000" kern="0" baseline="-25000" dirty="0">
                <a:solidFill>
                  <a:srgbClr val="000000"/>
                </a:solidFill>
                <a:latin typeface="Arial"/>
              </a:rPr>
              <a:t>n</a:t>
            </a:r>
            <a:r>
              <a:rPr kumimoji="1" lang="en-US" sz="2000" kern="0" dirty="0">
                <a:solidFill>
                  <a:srgbClr val="000000"/>
                </a:solidFill>
                <a:latin typeface="Arial"/>
              </a:rPr>
              <a:t>[1/3, (64/9)</a:t>
            </a:r>
            <a:r>
              <a:rPr kumimoji="1" lang="en-US" sz="2000" kern="0" baseline="30000" dirty="0">
                <a:solidFill>
                  <a:srgbClr val="000000"/>
                </a:solidFill>
                <a:latin typeface="Arial"/>
              </a:rPr>
              <a:t>(1/3)</a:t>
            </a:r>
            <a:r>
              <a:rPr kumimoji="1" lang="en-US" sz="2000" kern="0" dirty="0">
                <a:solidFill>
                  <a:srgbClr val="000000"/>
                </a:solidFill>
                <a:latin typeface="Arial"/>
              </a:rPr>
              <a:t>].</a:t>
            </a:r>
          </a:p>
          <a:p>
            <a:pPr>
              <a:spcBef>
                <a:spcPts val="200"/>
              </a:spcBef>
              <a:buFont typeface="Arial" pitchFamily="34" charset="0"/>
              <a:buChar char="•"/>
            </a:pPr>
            <a:r>
              <a:rPr lang="en-US" sz="2000" dirty="0">
                <a:latin typeface="Arial" pitchFamily="34" charset="0"/>
                <a:cs typeface="Arial"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err="1"/>
              <a:t>Commutivity</a:t>
            </a:r>
            <a:endParaRPr lang="en-US" sz="2000" dirty="0"/>
          </a:p>
          <a:p>
            <a:pPr lvl="1"/>
            <a:r>
              <a:rPr lang="en-US" sz="2000" dirty="0"/>
              <a:t>Given plain/cipher pairs (p</a:t>
            </a:r>
            <a:r>
              <a:rPr lang="en-US" sz="2000" baseline="-25000" dirty="0"/>
              <a:t>i</a:t>
            </a:r>
            <a:r>
              <a:rPr lang="en-US" sz="2000" dirty="0"/>
              <a:t>, c</a:t>
            </a:r>
            <a:r>
              <a:rPr lang="en-US" sz="2000" baseline="-25000" dirty="0"/>
              <a:t>i</a:t>
            </a:r>
            <a:r>
              <a:rPr lang="en-US" sz="2000" dirty="0"/>
              <a:t>), </a:t>
            </a:r>
            <a:r>
              <a:rPr lang="en-US" sz="2000" dirty="0" err="1"/>
              <a:t>i</a:t>
            </a:r>
            <a:r>
              <a:rPr lang="en-US" sz="2000" dirty="0"/>
              <a:t>= 1, 2,…, n, one can produce product pairs like (p</a:t>
            </a:r>
            <a:r>
              <a:rPr lang="en-US" sz="2000" baseline="-25000" dirty="0"/>
              <a:t>1</a:t>
            </a:r>
            <a:r>
              <a:rPr lang="en-US" sz="2000" dirty="0"/>
              <a:t>p</a:t>
            </a:r>
            <a:r>
              <a:rPr lang="en-US" sz="2000" baseline="-25000" dirty="0"/>
              <a:t>5</a:t>
            </a:r>
            <a:r>
              <a:rPr lang="en-US" sz="2000" dirty="0"/>
              <a:t>p</a:t>
            </a:r>
            <a:r>
              <a:rPr lang="en-US" sz="2000" baseline="-25000" dirty="0"/>
              <a:t>2</a:t>
            </a:r>
            <a:r>
              <a:rPr lang="en-US" sz="2000" dirty="0"/>
              <a:t>, c</a:t>
            </a:r>
            <a:r>
              <a:rPr lang="en-US" sz="2000" baseline="-25000" dirty="0"/>
              <a:t>1</a:t>
            </a:r>
            <a:r>
              <a:rPr lang="en-US" sz="2000" dirty="0"/>
              <a:t>c</a:t>
            </a:r>
            <a:r>
              <a:rPr lang="en-US" sz="2000" baseline="-25000" dirty="0"/>
              <a:t>5</a:t>
            </a:r>
            <a:r>
              <a:rPr lang="en-US" sz="2000" dirty="0"/>
              <a:t>c</a:t>
            </a:r>
            <a:r>
              <a:rPr lang="en-US" sz="2000" baseline="-25000" dirty="0"/>
              <a:t>2</a:t>
            </a:r>
            <a:r>
              <a:rPr lang="en-US" sz="2000" dirty="0"/>
              <a:t>) of corresponding plain/cipher pairs.</a:t>
            </a:r>
          </a:p>
          <a:p>
            <a:pPr lvl="1"/>
            <a:r>
              <a:rPr lang="en-US" sz="2000" dirty="0"/>
              <a:t>Solution: padding</a:t>
            </a:r>
          </a:p>
          <a:p>
            <a:pPr marL="609600" indent="-609600"/>
            <a:endParaRPr lang="en-US" sz="24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t>On August 22, 1999,  the 155-digit (512 bit) RSA Challenge Number was factored with the General Number Field Sieve.</a:t>
            </a:r>
          </a:p>
          <a:p>
            <a:pPr>
              <a:lnSpc>
                <a:spcPct val="90000"/>
              </a:lnSpc>
              <a:spcBef>
                <a:spcPts val="200"/>
              </a:spcBef>
            </a:pPr>
            <a:r>
              <a:rPr lang="en-US" sz="2000" dirty="0"/>
              <a:t> Sieving took 35.7 CPU-years in total on... </a:t>
            </a:r>
          </a:p>
          <a:p>
            <a:pPr lvl="1">
              <a:lnSpc>
                <a:spcPct val="90000"/>
              </a:lnSpc>
              <a:spcBef>
                <a:spcPts val="200"/>
              </a:spcBef>
              <a:buFontTx/>
              <a:buNone/>
            </a:pPr>
            <a:r>
              <a:rPr lang="en-US" sz="2000" dirty="0"/>
              <a:t>160 	175-400 MHz SGI and Sun workstations</a:t>
            </a:r>
          </a:p>
          <a:p>
            <a:pPr lvl="1">
              <a:lnSpc>
                <a:spcPct val="90000"/>
              </a:lnSpc>
              <a:spcBef>
                <a:spcPts val="200"/>
              </a:spcBef>
              <a:buFontTx/>
              <a:buNone/>
            </a:pPr>
            <a:r>
              <a:rPr lang="en-US" sz="2000" dirty="0"/>
              <a:t>    8 	250 MHz SGI Origin 2000 processors</a:t>
            </a:r>
          </a:p>
          <a:p>
            <a:pPr lvl="1">
              <a:lnSpc>
                <a:spcPct val="90000"/>
              </a:lnSpc>
              <a:spcBef>
                <a:spcPts val="200"/>
              </a:spcBef>
              <a:buFontTx/>
              <a:buNone/>
            </a:pPr>
            <a:r>
              <a:rPr lang="en-US" sz="2000" dirty="0"/>
              <a:t>120 	300-450 MHz Pentium II PCs</a:t>
            </a:r>
          </a:p>
          <a:p>
            <a:pPr lvl="1">
              <a:lnSpc>
                <a:spcPct val="90000"/>
              </a:lnSpc>
              <a:spcBef>
                <a:spcPts val="200"/>
              </a:spcBef>
              <a:buFontTx/>
              <a:buNone/>
            </a:pPr>
            <a:r>
              <a:rPr lang="en-US" sz="2000" dirty="0"/>
              <a:t>    4	500 MHz Digital/Compaq boxes</a:t>
            </a:r>
          </a:p>
          <a:p>
            <a:pPr>
              <a:lnSpc>
                <a:spcPct val="90000"/>
              </a:lnSpc>
              <a:spcBef>
                <a:spcPts val="200"/>
              </a:spcBef>
            </a:pPr>
            <a:r>
              <a:rPr lang="en-US" sz="2000" dirty="0"/>
              <a:t>Total CPU-effort :  8000 MIPS years over  3.7 months.</a:t>
            </a:r>
          </a:p>
          <a:p>
            <a:pPr>
              <a:lnSpc>
                <a:spcPct val="90000"/>
              </a:lnSpc>
              <a:spcBef>
                <a:spcPts val="200"/>
              </a:spcBef>
            </a:pPr>
            <a:endParaRPr lang="en-US" sz="2000" dirty="0"/>
          </a:p>
          <a:p>
            <a:pPr>
              <a:lnSpc>
                <a:spcPct val="90000"/>
              </a:lnSpc>
              <a:spcBef>
                <a:spcPts val="200"/>
              </a:spcBef>
            </a:pPr>
            <a:r>
              <a:rPr lang="en-US" sz="2000" dirty="0"/>
              <a:t>768-bit problem took 2,000 core years </a:t>
            </a:r>
          </a:p>
          <a:p>
            <a:pPr>
              <a:lnSpc>
                <a:spcPct val="90000"/>
              </a:lnSpc>
              <a:buFontTx/>
              <a:buNone/>
            </a:pPr>
            <a:endParaRPr lang="en-US" sz="2400" dirty="0"/>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
        <p:nvSpPr>
          <p:cNvPr id="6"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xmlns:a14="http://schemas.microsoft.com/office/drawing/2010/main">
        <mc:Choice Requires="a14">
          <p:sp>
            <p:nvSpPr>
              <p:cNvPr id="89093" name="Rectangle 3"/>
              <p:cNvSpPr>
                <a:spLocks noGrp="1" noChangeArrowheads="1"/>
              </p:cNvSpPr>
              <p:nvPr>
                <p:ph type="body" idx="1"/>
              </p:nvPr>
            </p:nvSpPr>
            <p:spPr>
              <a:xfrm>
                <a:off x="381000" y="1524000"/>
                <a:ext cx="7924800" cy="4419600"/>
              </a:xfrm>
            </p:spPr>
            <p:txBody>
              <a:bodyPr/>
              <a:lstStyle/>
              <a:p>
                <a:pPr>
                  <a:spcBef>
                    <a:spcPts val="200"/>
                  </a:spcBef>
                </a:pPr>
                <a:r>
                  <a:rPr lang="en-US" sz="2000" dirty="0"/>
                  <a:t>We want x: x</a:t>
                </a:r>
                <a:r>
                  <a:rPr lang="en-US" sz="2000" baseline="30000" dirty="0"/>
                  <a:t>2</a:t>
                </a:r>
                <a:r>
                  <a:rPr lang="en-US" sz="2000" dirty="0"/>
                  <a:t>= a (mod p).  </a:t>
                </a:r>
              </a:p>
              <a:p>
                <a:pPr>
                  <a:spcBef>
                    <a:spcPts val="200"/>
                  </a:spcBef>
                </a:pPr>
                <a:r>
                  <a:rPr lang="en-US" sz="2000" dirty="0"/>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t>.</a:t>
                </a:r>
              </a:p>
              <a:p>
                <a:pPr>
                  <a:spcBef>
                    <a:spcPts val="200"/>
                  </a:spcBef>
                </a:pPr>
                <a:r>
                  <a:rPr lang="en-US" sz="2000" dirty="0"/>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t>, g and </a:t>
                </a:r>
                <a:r>
                  <a:rPr lang="en-US" sz="2000" dirty="0" err="1"/>
                  <a:t>g</a:t>
                </a:r>
                <a:r>
                  <a:rPr lang="en-US" sz="2000" baseline="30000" dirty="0" err="1"/>
                  <a:t>n</a:t>
                </a:r>
                <a:r>
                  <a:rPr lang="en-US" sz="2000" dirty="0"/>
                  <a:t>=a, then </a:t>
                </a:r>
                <a:r>
                  <a:rPr lang="en-US" sz="2000" dirty="0" err="1"/>
                  <a:t>g</a:t>
                </a:r>
                <a:r>
                  <a:rPr lang="en-US" sz="2000" baseline="30000" dirty="0" err="1"/>
                  <a:t>n</a:t>
                </a:r>
                <a:r>
                  <a:rPr lang="en-US" sz="2000" baseline="30000" dirty="0"/>
                  <a:t>/2</a:t>
                </a:r>
                <a:r>
                  <a:rPr lang="en-US" sz="2000" dirty="0"/>
                  <a:t>=x (mod p).</a:t>
                </a:r>
              </a:p>
              <a:p>
                <a:pPr>
                  <a:spcBef>
                    <a:spcPts val="200"/>
                  </a:spcBef>
                </a:pPr>
                <a:r>
                  <a:rPr lang="en-US" sz="2000" dirty="0"/>
                  <a:t>Of course, this requires solving the discrete log problem so it does not offer a practical computational method.</a:t>
                </a:r>
              </a:p>
              <a:p>
                <a:pPr>
                  <a:spcBef>
                    <a:spcPts val="200"/>
                  </a:spcBef>
                </a:pPr>
                <a:r>
                  <a:rPr lang="en-US" sz="2000" dirty="0"/>
                  <a:t>Since there is no order relation, approximations (e.g.-Newton’s method) don’t help much.</a:t>
                </a:r>
              </a:p>
              <a:p>
                <a:pPr>
                  <a:spcBef>
                    <a:spcPts val="200"/>
                  </a:spcBef>
                </a:pPr>
                <a:endParaRPr lang="en-US" sz="2000" dirty="0"/>
              </a:p>
              <a:p>
                <a:pPr>
                  <a:spcBef>
                    <a:spcPts val="200"/>
                  </a:spcBef>
                </a:pPr>
                <a:r>
                  <a:rPr lang="en-US" sz="2000" dirty="0"/>
                  <a:t>Reference: Cohn, Computational Number Theory.</a:t>
                </a:r>
              </a:p>
              <a:p>
                <a:pPr>
                  <a:buNone/>
                </a:pPr>
                <a:endParaRPr lang="en-US" sz="2400" dirty="0"/>
              </a:p>
              <a:p>
                <a:endParaRPr lang="en-US" sz="2000" dirty="0"/>
              </a:p>
            </p:txBody>
          </p:sp>
        </mc:Choice>
        <mc:Fallback xmlns="">
          <p:sp>
            <p:nvSpPr>
              <p:cNvPr id="89093" name="Rectangle 3"/>
              <p:cNvSpPr>
                <a:spLocks noGrp="1" noRot="1" noChangeAspect="1" noMove="1" noResize="1" noEditPoints="1" noAdjustHandles="1" noChangeArrowheads="1" noChangeShapeType="1" noTextEdit="1"/>
              </p:cNvSpPr>
              <p:nvPr>
                <p:ph type="body" idx="1"/>
              </p:nvPr>
            </p:nvSpPr>
            <p:spPr>
              <a:xfrm>
                <a:off x="381000" y="1524000"/>
                <a:ext cx="7924800" cy="4419600"/>
              </a:xfrm>
              <a:blipFill>
                <a:blip r:embed="rId2"/>
                <a:stretch>
                  <a:fillRect l="-640" t="-862"/>
                </a:stretch>
              </a:blipFill>
            </p:spPr>
            <p:txBody>
              <a:bodyPr/>
              <a:lstStyle/>
              <a:p>
                <a:r>
                  <a:rPr lang="en-US">
                    <a:noFill/>
                  </a:rPr>
                  <a:t> </a:t>
                </a:r>
              </a:p>
            </p:txBody>
          </p:sp>
        </mc:Fallback>
      </mc:AlternateContent>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t>We want x: x</a:t>
            </a:r>
            <a:r>
              <a:rPr lang="en-US" sz="2000" baseline="30000" dirty="0"/>
              <a:t>2</a:t>
            </a:r>
            <a:r>
              <a:rPr lang="en-US" sz="2000" dirty="0"/>
              <a:t>= a (mod p).  First check (a/p)=1.</a:t>
            </a:r>
          </a:p>
          <a:p>
            <a:pPr>
              <a:spcBef>
                <a:spcPts val="200"/>
              </a:spcBef>
            </a:pPr>
            <a:r>
              <a:rPr lang="en-US" sz="2000" dirty="0"/>
              <a:t>p= 3 (mod 4):</a:t>
            </a:r>
          </a:p>
          <a:p>
            <a:pPr lvl="1">
              <a:spcBef>
                <a:spcPts val="200"/>
              </a:spcBef>
            </a:pPr>
            <a:r>
              <a:rPr lang="en-US" sz="2000" dirty="0"/>
              <a:t>x= a</a:t>
            </a:r>
            <a:r>
              <a:rPr lang="en-US" sz="2000" baseline="30000" dirty="0"/>
              <a:t>(p+1)/4</a:t>
            </a:r>
            <a:r>
              <a:rPr lang="en-US" sz="2000" dirty="0"/>
              <a:t> (mod p)</a:t>
            </a:r>
          </a:p>
          <a:p>
            <a:pPr lvl="1">
              <a:spcBef>
                <a:spcPts val="200"/>
              </a:spcBef>
            </a:pPr>
            <a:r>
              <a:rPr lang="en-US" sz="2000" dirty="0"/>
              <a:t>Example: x</a:t>
            </a:r>
            <a:r>
              <a:rPr lang="en-US" sz="2000" baseline="30000" dirty="0"/>
              <a:t>2</a:t>
            </a:r>
            <a:r>
              <a:rPr lang="en-US" sz="2000" dirty="0"/>
              <a:t> = 7 (mod 31), x= 7</a:t>
            </a:r>
            <a:r>
              <a:rPr lang="en-US" sz="2000" baseline="30000" dirty="0"/>
              <a:t>8</a:t>
            </a:r>
            <a:r>
              <a:rPr lang="en-US" sz="2000" dirty="0"/>
              <a:t> (mod 31)= 10.  100=7 (mod 31).</a:t>
            </a:r>
          </a:p>
          <a:p>
            <a:pPr>
              <a:spcBef>
                <a:spcPts val="200"/>
              </a:spcBef>
            </a:pPr>
            <a:r>
              <a:rPr lang="en-US" sz="2000" dirty="0"/>
              <a:t>p= 5 (mod 8)</a:t>
            </a:r>
          </a:p>
          <a:p>
            <a:pPr lvl="1">
              <a:spcBef>
                <a:spcPts val="200"/>
              </a:spcBef>
            </a:pPr>
            <a:r>
              <a:rPr lang="en-US" sz="2000" dirty="0"/>
              <a:t>b=a</a:t>
            </a:r>
            <a:r>
              <a:rPr lang="en-US" sz="2000" baseline="30000" dirty="0"/>
              <a:t>(p-1)/4</a:t>
            </a:r>
            <a:r>
              <a:rPr lang="en-US" sz="2000" dirty="0"/>
              <a:t> = ±1(mod p).  </a:t>
            </a:r>
          </a:p>
          <a:p>
            <a:pPr lvl="1">
              <a:spcBef>
                <a:spcPts val="200"/>
              </a:spcBef>
            </a:pPr>
            <a:r>
              <a:rPr lang="en-US" sz="2000" dirty="0"/>
              <a:t>If b=1, x= a</a:t>
            </a:r>
            <a:r>
              <a:rPr lang="en-US" sz="2000" baseline="30000" dirty="0"/>
              <a:t>(p+3)/8</a:t>
            </a:r>
            <a:r>
              <a:rPr lang="en-US" sz="2000" dirty="0"/>
              <a:t> (mod p).</a:t>
            </a:r>
          </a:p>
          <a:p>
            <a:pPr lvl="1">
              <a:spcBef>
                <a:spcPts val="200"/>
              </a:spcBef>
            </a:pPr>
            <a:r>
              <a:rPr lang="en-US" sz="2000" dirty="0"/>
              <a:t>If b= -1, x= (2a) (4a)</a:t>
            </a:r>
            <a:r>
              <a:rPr lang="en-US" sz="2000" baseline="30000" dirty="0"/>
              <a:t>(p-5)/8</a:t>
            </a:r>
            <a:r>
              <a:rPr lang="en-US" sz="2000" dirty="0"/>
              <a:t> (mod p).</a:t>
            </a:r>
          </a:p>
          <a:p>
            <a:pPr lvl="1">
              <a:spcBef>
                <a:spcPts val="200"/>
              </a:spcBef>
            </a:pPr>
            <a:r>
              <a:rPr lang="en-US" sz="2000" dirty="0"/>
              <a:t>Example 1: p=13. a= 9.  b= 9</a:t>
            </a:r>
            <a:r>
              <a:rPr lang="en-US" sz="2000" baseline="30000" dirty="0"/>
              <a:t>3</a:t>
            </a:r>
            <a:r>
              <a:rPr lang="en-US" sz="2000" dirty="0"/>
              <a:t>= 1 (mod p).  x= 9</a:t>
            </a:r>
            <a:r>
              <a:rPr lang="en-US" sz="2000" baseline="30000" dirty="0"/>
              <a:t>2</a:t>
            </a:r>
            <a:r>
              <a:rPr lang="en-US" sz="2000" dirty="0"/>
              <a:t> = 3 (surprise!).</a:t>
            </a:r>
          </a:p>
          <a:p>
            <a:pPr lvl="1">
              <a:spcBef>
                <a:spcPts val="200"/>
              </a:spcBef>
            </a:pPr>
            <a:r>
              <a:rPr lang="en-US" sz="2000" dirty="0"/>
              <a:t>Example 2: p=29. a= 6.  6</a:t>
            </a:r>
            <a:r>
              <a:rPr lang="en-US" sz="2000" baseline="30000" dirty="0"/>
              <a:t>7</a:t>
            </a:r>
            <a:r>
              <a:rPr lang="en-US" sz="2000" dirty="0"/>
              <a:t>= -1 (mod p).  x= (12)(24)</a:t>
            </a:r>
            <a:r>
              <a:rPr lang="en-US" sz="2000" baseline="30000" dirty="0"/>
              <a:t>3</a:t>
            </a:r>
            <a:r>
              <a:rPr lang="en-US" sz="2000" dirty="0"/>
              <a:t>= 8 (mod 29).  8</a:t>
            </a:r>
            <a:r>
              <a:rPr lang="en-US" sz="2000" baseline="30000" dirty="0"/>
              <a:t>2</a:t>
            </a:r>
            <a:r>
              <a:rPr lang="en-US" sz="2000" dirty="0"/>
              <a:t> = 6 (mod 29).</a:t>
            </a:r>
          </a:p>
          <a:p>
            <a:pPr>
              <a:spcBef>
                <a:spcPts val="200"/>
              </a:spcBef>
            </a:pPr>
            <a:r>
              <a:rPr lang="en-US" sz="2000" dirty="0"/>
              <a:t>This leaves the hard case, p=1 (mod 8).</a:t>
            </a:r>
          </a:p>
          <a:p>
            <a:pPr algn="r">
              <a:buNone/>
            </a:pPr>
            <a:endParaRPr lang="en-US" sz="2000" dirty="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t>We want x: x</a:t>
            </a:r>
            <a:r>
              <a:rPr lang="en-US" sz="2000" baseline="30000" dirty="0"/>
              <a:t>2</a:t>
            </a:r>
            <a:r>
              <a:rPr lang="en-US" sz="2000" dirty="0"/>
              <a:t>= a (mod p)</a:t>
            </a:r>
          </a:p>
          <a:p>
            <a:pPr>
              <a:spcBef>
                <a:spcPts val="200"/>
              </a:spcBef>
            </a:pPr>
            <a:r>
              <a:rPr lang="en-US" sz="2000" dirty="0"/>
              <a:t>p-1=2</a:t>
            </a:r>
            <a:r>
              <a:rPr lang="en-US" sz="2000" baseline="30000" dirty="0"/>
              <a:t>e</a:t>
            </a:r>
            <a:r>
              <a:rPr lang="en-US" sz="2000" dirty="0"/>
              <a:t> x q, q, odd.</a:t>
            </a:r>
            <a:endParaRPr lang="en-US" sz="2400" dirty="0"/>
          </a:p>
          <a:p>
            <a:pPr>
              <a:spcBef>
                <a:spcPts val="200"/>
              </a:spcBef>
              <a:buNone/>
            </a:pPr>
            <a:endParaRPr lang="en-US" sz="2000" dirty="0"/>
          </a:p>
          <a:p>
            <a:pPr>
              <a:spcBef>
                <a:spcPts val="200"/>
              </a:spcBef>
              <a:buNone/>
            </a:pPr>
            <a:r>
              <a:rPr lang="en-US" sz="2000" dirty="0"/>
              <a:t>Square-Root(a)</a:t>
            </a:r>
          </a:p>
          <a:p>
            <a:pPr marL="857250" lvl="1" indent="-457200">
              <a:spcBef>
                <a:spcPts val="200"/>
              </a:spcBef>
              <a:buFont typeface="+mj-lt"/>
              <a:buAutoNum type="arabicPeriod"/>
            </a:pPr>
            <a:r>
              <a:rPr lang="en-US" sz="1800" dirty="0"/>
              <a:t>Choose n: (n/p)= -1; z= n</a:t>
            </a:r>
            <a:r>
              <a:rPr lang="en-US" sz="1800" baseline="30000" dirty="0"/>
              <a:t>q</a:t>
            </a:r>
            <a:r>
              <a:rPr lang="en-US" sz="1800" dirty="0"/>
              <a:t> (mod p); Q=(q-1)/2.</a:t>
            </a:r>
          </a:p>
          <a:p>
            <a:pPr marL="857250" lvl="1" indent="-457200">
              <a:spcBef>
                <a:spcPts val="200"/>
              </a:spcBef>
              <a:buFont typeface="+mj-lt"/>
              <a:buAutoNum type="arabicPeriod"/>
            </a:pPr>
            <a:r>
              <a:rPr lang="en-US" sz="1800" dirty="0"/>
              <a:t>y=z; r=e;  x=</a:t>
            </a:r>
            <a:r>
              <a:rPr lang="en-US" sz="1800" dirty="0" err="1"/>
              <a:t>a</a:t>
            </a:r>
            <a:r>
              <a:rPr lang="en-US" sz="1800" baseline="30000" dirty="0" err="1"/>
              <a:t>Q</a:t>
            </a:r>
            <a:r>
              <a:rPr lang="en-US" sz="1800" dirty="0"/>
              <a:t> (mod p); b=ax</a:t>
            </a:r>
            <a:r>
              <a:rPr lang="en-US" sz="1800" baseline="30000" dirty="0"/>
              <a:t>2</a:t>
            </a:r>
            <a:r>
              <a:rPr lang="en-US" sz="1800" dirty="0"/>
              <a:t> (mod p); x= ax (mod p);</a:t>
            </a:r>
          </a:p>
          <a:p>
            <a:pPr marL="857250" lvl="1" indent="-457200">
              <a:spcBef>
                <a:spcPts val="200"/>
              </a:spcBef>
              <a:buFont typeface="+mj-lt"/>
              <a:buAutoNum type="arabicPeriod"/>
            </a:pPr>
            <a:r>
              <a:rPr lang="en-US" sz="1800" dirty="0"/>
              <a:t>// Now if R=2</a:t>
            </a:r>
            <a:r>
              <a:rPr lang="en-US" sz="1800" baseline="30000" dirty="0"/>
              <a:t>r-1</a:t>
            </a:r>
            <a:r>
              <a:rPr lang="en-US" sz="1800" dirty="0"/>
              <a:t>, ab=x</a:t>
            </a:r>
            <a:r>
              <a:rPr lang="en-US" sz="1800" baseline="30000" dirty="0"/>
              <a:t>2</a:t>
            </a:r>
            <a:r>
              <a:rPr lang="en-US" sz="1800" dirty="0"/>
              <a:t>, </a:t>
            </a:r>
            <a:r>
              <a:rPr lang="en-US" sz="1800" dirty="0" err="1"/>
              <a:t>y</a:t>
            </a:r>
            <a:r>
              <a:rPr lang="en-US" sz="1800" baseline="30000" dirty="0" err="1"/>
              <a:t>R</a:t>
            </a:r>
            <a:r>
              <a:rPr lang="en-US" sz="1800" dirty="0"/>
              <a:t>=-1, </a:t>
            </a:r>
            <a:r>
              <a:rPr lang="en-US" sz="1800" dirty="0" err="1"/>
              <a:t>b</a:t>
            </a:r>
            <a:r>
              <a:rPr lang="en-US" sz="1800" baseline="30000" dirty="0" err="1"/>
              <a:t>R</a:t>
            </a:r>
            <a:r>
              <a:rPr lang="en-US" sz="1800" dirty="0"/>
              <a:t>=1;</a:t>
            </a:r>
          </a:p>
          <a:p>
            <a:pPr marL="1257300" lvl="2" indent="-457200">
              <a:spcBef>
                <a:spcPts val="200"/>
              </a:spcBef>
              <a:buNone/>
            </a:pPr>
            <a:r>
              <a:rPr lang="en-US" sz="1800" dirty="0"/>
              <a:t>if(b==1)</a:t>
            </a:r>
          </a:p>
          <a:p>
            <a:pPr marL="1257300" lvl="2" indent="-457200">
              <a:spcBef>
                <a:spcPts val="200"/>
              </a:spcBef>
              <a:buNone/>
            </a:pPr>
            <a:r>
              <a:rPr lang="en-US" sz="1800" dirty="0"/>
              <a:t>	return(x);</a:t>
            </a:r>
          </a:p>
          <a:p>
            <a:pPr marL="1257300" lvl="2" indent="-457200">
              <a:spcBef>
                <a:spcPts val="200"/>
              </a:spcBef>
              <a:buNone/>
            </a:pPr>
            <a:r>
              <a:rPr lang="en-US" sz="1800" dirty="0"/>
              <a:t>M=2</a:t>
            </a:r>
            <a:r>
              <a:rPr lang="en-US" sz="1800" baseline="30000" dirty="0"/>
              <a:t>m</a:t>
            </a:r>
            <a:r>
              <a:rPr lang="en-US" sz="1800" dirty="0"/>
              <a:t>;  for smallest m&gt;0: </a:t>
            </a:r>
            <a:r>
              <a:rPr lang="en-US" sz="1800" dirty="0" err="1"/>
              <a:t>b</a:t>
            </a:r>
            <a:r>
              <a:rPr lang="en-US" sz="1800" baseline="30000" dirty="0" err="1"/>
              <a:t>M</a:t>
            </a:r>
            <a:r>
              <a:rPr lang="en-US" sz="1800" dirty="0"/>
              <a:t>= 1 (mod p)</a:t>
            </a:r>
          </a:p>
          <a:p>
            <a:pPr marL="1257300" lvl="2" indent="-457200">
              <a:spcBef>
                <a:spcPts val="200"/>
              </a:spcBef>
              <a:buNone/>
            </a:pPr>
            <a:r>
              <a:rPr lang="en-US" sz="1800" dirty="0"/>
              <a:t>if(m=r) </a:t>
            </a:r>
          </a:p>
          <a:p>
            <a:pPr marL="1257300" lvl="2" indent="-457200">
              <a:spcBef>
                <a:spcPts val="200"/>
              </a:spcBef>
              <a:buNone/>
            </a:pPr>
            <a:r>
              <a:rPr lang="en-US" sz="1800" dirty="0"/>
              <a:t>	return “non-residue”</a:t>
            </a:r>
          </a:p>
          <a:p>
            <a:pPr marL="857250" lvl="1" indent="-457200">
              <a:spcBef>
                <a:spcPts val="200"/>
              </a:spcBef>
              <a:buFont typeface="+mj-lt"/>
              <a:buAutoNum type="arabicPeriod"/>
            </a:pPr>
            <a:r>
              <a:rPr lang="en-US" sz="1800" dirty="0"/>
              <a:t>TT= 2</a:t>
            </a:r>
            <a:r>
              <a:rPr lang="en-US" sz="1800" baseline="30000" dirty="0"/>
              <a:t>r-m-1</a:t>
            </a:r>
            <a:r>
              <a:rPr lang="en-US" sz="1800" dirty="0"/>
              <a:t>; t= </a:t>
            </a:r>
            <a:r>
              <a:rPr lang="en-US" sz="1800" dirty="0" err="1"/>
              <a:t>y</a:t>
            </a:r>
            <a:r>
              <a:rPr lang="en-US" sz="1800" baseline="30000" dirty="0" err="1"/>
              <a:t>TT</a:t>
            </a:r>
            <a:r>
              <a:rPr lang="en-US" sz="1800" dirty="0"/>
              <a:t> (mod p); y= t</a:t>
            </a:r>
            <a:r>
              <a:rPr lang="en-US" sz="1800" baseline="30000" dirty="0"/>
              <a:t>2</a:t>
            </a:r>
            <a:r>
              <a:rPr lang="en-US" sz="1800" dirty="0"/>
              <a:t> (mod p); r=m; x=</a:t>
            </a:r>
            <a:r>
              <a:rPr lang="en-US" sz="1800" dirty="0" err="1"/>
              <a:t>xt</a:t>
            </a:r>
            <a:r>
              <a:rPr lang="en-US" sz="1800" dirty="0"/>
              <a:t>; b=by; </a:t>
            </a:r>
            <a:r>
              <a:rPr lang="en-US" sz="1800" dirty="0" err="1"/>
              <a:t>goto</a:t>
            </a:r>
            <a:r>
              <a:rPr lang="en-US" sz="1800" dirty="0"/>
              <a:t> 3;</a:t>
            </a:r>
            <a:endParaRPr lang="en-US" sz="1600" dirty="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t>We want x: x</a:t>
            </a:r>
            <a:r>
              <a:rPr lang="en-US" sz="2000" baseline="30000" dirty="0"/>
              <a:t>2</a:t>
            </a:r>
            <a:r>
              <a:rPr lang="en-US" sz="2000" dirty="0"/>
              <a:t>=a(mod p).  p=41, a=5, g=7.</a:t>
            </a:r>
          </a:p>
          <a:p>
            <a:r>
              <a:rPr lang="en-US" sz="2000" dirty="0"/>
              <a:t>p-1=2</a:t>
            </a:r>
            <a:r>
              <a:rPr lang="en-US" sz="2000" baseline="30000" dirty="0"/>
              <a:t>3</a:t>
            </a:r>
            <a:r>
              <a:rPr lang="en-US" sz="2000" dirty="0"/>
              <a:t> x 5.  Note 6</a:t>
            </a:r>
            <a:r>
              <a:rPr lang="en-US" sz="2000" baseline="30000" dirty="0"/>
              <a:t>20</a:t>
            </a:r>
            <a:r>
              <a:rPr lang="en-US" sz="2000" dirty="0"/>
              <a:t>= -1(41) so 6 is a non-residue.</a:t>
            </a:r>
          </a:p>
          <a:p>
            <a:r>
              <a:rPr lang="en-US" sz="2000" dirty="0"/>
              <a:t>a= 5; n=6; z= 6</a:t>
            </a:r>
            <a:r>
              <a:rPr lang="en-US" sz="2000" baseline="30000" dirty="0"/>
              <a:t>5</a:t>
            </a:r>
            <a:r>
              <a:rPr lang="en-US" sz="2000" dirty="0"/>
              <a:t> = 27(mod 41). </a:t>
            </a:r>
            <a:endParaRPr lang="en-US" sz="1800" dirty="0"/>
          </a:p>
        </p:txBody>
      </p:sp>
      <p:sp>
        <p:nvSpPr>
          <p:cNvPr id="7" name="Date Placeholder 3"/>
          <p:cNvSpPr>
            <a:spLocks noGrp="1"/>
          </p:cNvSpPr>
          <p:nvPr>
            <p:ph type="dt" sz="quarter" idx="10"/>
          </p:nvPr>
        </p:nvSpPr>
        <p:spPr>
          <a:xfrm>
            <a:off x="685800" y="6248400"/>
            <a:ext cx="1905000" cy="457200"/>
          </a:xfrm>
          <a:noFill/>
        </p:spPr>
        <p:txBody>
          <a:bodyPr/>
          <a:lstStyle/>
          <a:p>
            <a:r>
              <a:rPr lang="en-US"/>
              <a:t>JLM 20101208</a:t>
            </a:r>
          </a:p>
        </p:txBody>
      </p:sp>
      <p:graphicFrame>
        <p:nvGraphicFramePr>
          <p:cNvPr id="6" name="Table 5"/>
          <p:cNvGraphicFramePr>
            <a:graphicFrameLocks noGrp="1"/>
          </p:cNvGraphicFramePr>
          <p:nvPr>
            <p:extLst>
              <p:ext uri="{D42A27DB-BD31-4B8C-83A1-F6EECF244321}">
                <p14:modId xmlns:p14="http://schemas.microsoft.com/office/powerpoint/2010/main" val="3094289966"/>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rPr>
                        <a:t>Step</a:t>
                      </a:r>
                    </a:p>
                  </a:txBody>
                  <a:tcPr/>
                </a:tc>
                <a:tc>
                  <a:txBody>
                    <a:bodyPr/>
                    <a:lstStyle/>
                    <a:p>
                      <a:pPr algn="r"/>
                      <a:r>
                        <a:rPr lang="en-US">
                          <a:solidFill>
                            <a:schemeClr val="tx1"/>
                          </a:solidFill>
                        </a:rPr>
                        <a:t>m</a:t>
                      </a:r>
                    </a:p>
                  </a:txBody>
                  <a:tcPr/>
                </a:tc>
                <a:tc>
                  <a:txBody>
                    <a:bodyPr/>
                    <a:lstStyle/>
                    <a:p>
                      <a:pPr algn="r"/>
                      <a:r>
                        <a:rPr lang="en-US">
                          <a:solidFill>
                            <a:schemeClr val="tx1"/>
                          </a:solidFill>
                        </a:rPr>
                        <a:t>t</a:t>
                      </a:r>
                    </a:p>
                  </a:txBody>
                  <a:tcPr/>
                </a:tc>
                <a:tc>
                  <a:txBody>
                    <a:bodyPr/>
                    <a:lstStyle/>
                    <a:p>
                      <a:pPr algn="r"/>
                      <a:r>
                        <a:rPr lang="en-US">
                          <a:solidFill>
                            <a:schemeClr val="tx1"/>
                          </a:solidFill>
                        </a:rPr>
                        <a:t>y</a:t>
                      </a:r>
                    </a:p>
                  </a:txBody>
                  <a:tcPr/>
                </a:tc>
                <a:tc>
                  <a:txBody>
                    <a:bodyPr/>
                    <a:lstStyle/>
                    <a:p>
                      <a:pPr algn="r"/>
                      <a:r>
                        <a:rPr lang="en-US">
                          <a:solidFill>
                            <a:schemeClr val="tx1"/>
                          </a:solidFill>
                        </a:rPr>
                        <a:t>r</a:t>
                      </a:r>
                    </a:p>
                  </a:txBody>
                  <a:tcPr/>
                </a:tc>
                <a:tc>
                  <a:txBody>
                    <a:bodyPr/>
                    <a:lstStyle/>
                    <a:p>
                      <a:pPr algn="r"/>
                      <a:r>
                        <a:rPr lang="en-US">
                          <a:solidFill>
                            <a:schemeClr val="tx1"/>
                          </a:solidFill>
                        </a:rPr>
                        <a:t>x</a:t>
                      </a:r>
                    </a:p>
                  </a:txBody>
                  <a:tcPr/>
                </a:tc>
                <a:tc>
                  <a:txBody>
                    <a:bodyPr/>
                    <a:lstStyle/>
                    <a:p>
                      <a:pPr algn="r"/>
                      <a:r>
                        <a:rPr lang="en-US">
                          <a:solidFill>
                            <a:schemeClr val="tx1"/>
                          </a:solidFill>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rPr>
                        <a:t>0</a:t>
                      </a:r>
                    </a:p>
                  </a:txBody>
                  <a:tcPr/>
                </a:tc>
                <a:tc>
                  <a:txBody>
                    <a:bodyPr/>
                    <a:lstStyle/>
                    <a:p>
                      <a:pPr algn="r"/>
                      <a:r>
                        <a:rPr lang="en-US" dirty="0">
                          <a:solidFill>
                            <a:schemeClr val="tx1"/>
                          </a:solidFill>
                        </a:rPr>
                        <a:t>3</a:t>
                      </a:r>
                    </a:p>
                  </a:txBody>
                  <a:tcPr/>
                </a:tc>
                <a:tc>
                  <a:txBody>
                    <a:bodyPr/>
                    <a:lstStyle/>
                    <a:p>
                      <a:pPr algn="r"/>
                      <a:endParaRPr lang="en-US">
                        <a:solidFill>
                          <a:schemeClr val="tx1"/>
                        </a:solidFill>
                      </a:endParaRPr>
                    </a:p>
                  </a:txBody>
                  <a:tcPr/>
                </a:tc>
                <a:tc>
                  <a:txBody>
                    <a:bodyPr/>
                    <a:lstStyle/>
                    <a:p>
                      <a:pPr algn="r"/>
                      <a:r>
                        <a:rPr lang="en-US">
                          <a:solidFill>
                            <a:schemeClr val="tx1"/>
                          </a:solidFill>
                        </a:rPr>
                        <a:t>27</a:t>
                      </a:r>
                    </a:p>
                  </a:txBody>
                  <a:tcPr/>
                </a:tc>
                <a:tc>
                  <a:txBody>
                    <a:bodyPr/>
                    <a:lstStyle/>
                    <a:p>
                      <a:pPr algn="r"/>
                      <a:r>
                        <a:rPr lang="en-US">
                          <a:solidFill>
                            <a:schemeClr val="tx1"/>
                          </a:solidFill>
                        </a:rPr>
                        <a:t>3</a:t>
                      </a:r>
                    </a:p>
                  </a:txBody>
                  <a:tcPr/>
                </a:tc>
                <a:tc>
                  <a:txBody>
                    <a:bodyPr/>
                    <a:lstStyle/>
                    <a:p>
                      <a:pPr algn="r"/>
                      <a:r>
                        <a:rPr lang="en-US">
                          <a:solidFill>
                            <a:schemeClr val="tx1"/>
                          </a:solidFill>
                        </a:rPr>
                        <a:t>2</a:t>
                      </a:r>
                    </a:p>
                  </a:txBody>
                  <a:tcPr/>
                </a:tc>
                <a:tc>
                  <a:txBody>
                    <a:bodyPr/>
                    <a:lstStyle/>
                    <a:p>
                      <a:pPr algn="r"/>
                      <a:r>
                        <a:rPr lang="en-US">
                          <a:solidFill>
                            <a:schemeClr val="tx1"/>
                          </a:solidFill>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rPr>
                        <a:t>1</a:t>
                      </a:r>
                    </a:p>
                  </a:txBody>
                  <a:tcPr/>
                </a:tc>
                <a:tc>
                  <a:txBody>
                    <a:bodyPr/>
                    <a:lstStyle/>
                    <a:p>
                      <a:pPr algn="r"/>
                      <a:r>
                        <a:rPr lang="en-US"/>
                        <a:t>2</a:t>
                      </a:r>
                    </a:p>
                  </a:txBody>
                  <a:tcPr/>
                </a:tc>
                <a:tc>
                  <a:txBody>
                    <a:bodyPr/>
                    <a:lstStyle/>
                    <a:p>
                      <a:pPr algn="r"/>
                      <a:r>
                        <a:rPr lang="en-US"/>
                        <a:t>2</a:t>
                      </a:r>
                    </a:p>
                  </a:txBody>
                  <a:tcPr/>
                </a:tc>
                <a:tc>
                  <a:txBody>
                    <a:bodyPr/>
                    <a:lstStyle/>
                    <a:p>
                      <a:pPr algn="r"/>
                      <a:r>
                        <a:rPr lang="en-US"/>
                        <a:t>32</a:t>
                      </a:r>
                    </a:p>
                  </a:txBody>
                  <a:tcPr/>
                </a:tc>
                <a:tc>
                  <a:txBody>
                    <a:bodyPr/>
                    <a:lstStyle/>
                    <a:p>
                      <a:pPr algn="r"/>
                      <a:r>
                        <a:rPr lang="en-US"/>
                        <a:t>2</a:t>
                      </a:r>
                    </a:p>
                  </a:txBody>
                  <a:tcPr/>
                </a:tc>
                <a:tc>
                  <a:txBody>
                    <a:bodyPr/>
                    <a:lstStyle/>
                    <a:p>
                      <a:pPr algn="r"/>
                      <a:r>
                        <a:rPr lang="en-US"/>
                        <a:t>13</a:t>
                      </a:r>
                    </a:p>
                  </a:txBody>
                  <a:tcPr/>
                </a:tc>
                <a:tc>
                  <a:txBody>
                    <a:bodyPr/>
                    <a:lstStyle/>
                    <a:p>
                      <a:pPr algn="r"/>
                      <a:r>
                        <a:rPr lang="en-US" dirty="0"/>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mn-lt"/>
                <a:ea typeface="+mn-ea"/>
                <a:cs typeface="+mn-cs"/>
              </a:rPr>
              <a:t>x=13.  13</a:t>
            </a:r>
            <a:r>
              <a:rPr kumimoji="1" lang="en-US" sz="2000" b="0" i="0" u="none" strike="noStrike" kern="0" cap="none" spc="0" normalizeH="0" baseline="30000" noProof="0" dirty="0">
                <a:ln>
                  <a:noFill/>
                </a:ln>
                <a:solidFill>
                  <a:schemeClr val="tx1"/>
                </a:solidFill>
                <a:effectLst/>
                <a:uLnTx/>
                <a:uFillTx/>
                <a:latin typeface="+mn-lt"/>
                <a:ea typeface="+mn-ea"/>
                <a:cs typeface="+mn-cs"/>
              </a:rPr>
              <a:t>2</a:t>
            </a:r>
            <a:r>
              <a:rPr kumimoji="1" lang="en-US" sz="2000" b="0" i="0" u="none" strike="noStrike" kern="0" cap="none" spc="0" normalizeH="0" baseline="0" noProof="0" dirty="0">
                <a:ln>
                  <a:noFill/>
                </a:ln>
                <a:solidFill>
                  <a:schemeClr val="tx1"/>
                </a:solidFill>
                <a:effectLst/>
                <a:uLnTx/>
                <a:uFillTx/>
                <a:latin typeface="+mn-lt"/>
                <a:ea typeface="+mn-ea"/>
                <a:cs typeface="+mn-cs"/>
              </a:rPr>
              <a:t> (mod 41)= 5.</a:t>
            </a:r>
            <a:endParaRPr kumimoji="1" lang="en-US" sz="1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72005</TotalTime>
  <Words>12129</Words>
  <Application>Microsoft Macintosh PowerPoint</Application>
  <PresentationFormat>On-screen Show (4:3)</PresentationFormat>
  <Paragraphs>1288</Paragraphs>
  <Slides>99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Arial Unicode MS</vt:lpstr>
      <vt:lpstr>Math1</vt:lpstr>
      <vt:lpstr>Math1Mono</vt:lpstr>
      <vt:lpstr>Math3</vt:lpstr>
      <vt:lpstr>Arial</vt:lpstr>
      <vt:lpstr>Cambria Math</vt:lpstr>
      <vt:lpstr>Courier New</vt:lpstr>
      <vt:lpstr>Lucida Handwriting</vt:lpstr>
      <vt:lpstr>Times New Roman</vt:lpstr>
      <vt:lpstr>Times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3926</cp:revision>
  <cp:lastPrinted>2013-03-04T02:42:21Z</cp:lastPrinted>
  <dcterms:created xsi:type="dcterms:W3CDTF">2013-03-13T03:43:13Z</dcterms:created>
  <dcterms:modified xsi:type="dcterms:W3CDTF">2020-03-07T18:17:51Z</dcterms:modified>
</cp:coreProperties>
</file>